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  <p:sldMasterId id="2147483660" r:id="rId2"/>
  </p:sldMasterIdLst>
  <p:notesMasterIdLst>
    <p:notesMasterId r:id="rId75"/>
  </p:notesMasterIdLst>
  <p:handoutMasterIdLst>
    <p:handoutMasterId r:id="rId76"/>
  </p:handoutMasterIdLst>
  <p:sldIdLst>
    <p:sldId id="257" r:id="rId3"/>
    <p:sldId id="256" r:id="rId4"/>
    <p:sldId id="838" r:id="rId5"/>
    <p:sldId id="839" r:id="rId6"/>
    <p:sldId id="840" r:id="rId7"/>
    <p:sldId id="841" r:id="rId8"/>
    <p:sldId id="842" r:id="rId9"/>
    <p:sldId id="924" r:id="rId10"/>
    <p:sldId id="843" r:id="rId11"/>
    <p:sldId id="877" r:id="rId12"/>
    <p:sldId id="937" r:id="rId13"/>
    <p:sldId id="938" r:id="rId14"/>
    <p:sldId id="939" r:id="rId15"/>
    <p:sldId id="914" r:id="rId16"/>
    <p:sldId id="915" r:id="rId17"/>
    <p:sldId id="916" r:id="rId18"/>
    <p:sldId id="917" r:id="rId19"/>
    <p:sldId id="918" r:id="rId20"/>
    <p:sldId id="889" r:id="rId21"/>
    <p:sldId id="919" r:id="rId22"/>
    <p:sldId id="920" r:id="rId23"/>
    <p:sldId id="921" r:id="rId24"/>
    <p:sldId id="922" r:id="rId25"/>
    <p:sldId id="923" r:id="rId26"/>
    <p:sldId id="933" r:id="rId27"/>
    <p:sldId id="934" r:id="rId28"/>
    <p:sldId id="925" r:id="rId29"/>
    <p:sldId id="844" r:id="rId30"/>
    <p:sldId id="849" r:id="rId31"/>
    <p:sldId id="845" r:id="rId32"/>
    <p:sldId id="926" r:id="rId33"/>
    <p:sldId id="886" r:id="rId34"/>
    <p:sldId id="927" r:id="rId35"/>
    <p:sldId id="928" r:id="rId36"/>
    <p:sldId id="883" r:id="rId37"/>
    <p:sldId id="890" r:id="rId38"/>
    <p:sldId id="851" r:id="rId39"/>
    <p:sldId id="274" r:id="rId40"/>
    <p:sldId id="263" r:id="rId41"/>
    <p:sldId id="852" r:id="rId42"/>
    <p:sldId id="320" r:id="rId43"/>
    <p:sldId id="941" r:id="rId44"/>
    <p:sldId id="861" r:id="rId45"/>
    <p:sldId id="942" r:id="rId46"/>
    <p:sldId id="275" r:id="rId47"/>
    <p:sldId id="943" r:id="rId48"/>
    <p:sldId id="817" r:id="rId49"/>
    <p:sldId id="929" r:id="rId50"/>
    <p:sldId id="930" r:id="rId51"/>
    <p:sldId id="931" r:id="rId52"/>
    <p:sldId id="944" r:id="rId53"/>
    <p:sldId id="322" r:id="rId54"/>
    <p:sldId id="303" r:id="rId55"/>
    <p:sldId id="940" r:id="rId56"/>
    <p:sldId id="945" r:id="rId57"/>
    <p:sldId id="853" r:id="rId58"/>
    <p:sldId id="305" r:id="rId59"/>
    <p:sldId id="897" r:id="rId60"/>
    <p:sldId id="935" r:id="rId61"/>
    <p:sldId id="936" r:id="rId62"/>
    <p:sldId id="946" r:id="rId63"/>
    <p:sldId id="324" r:id="rId64"/>
    <p:sldId id="862" r:id="rId65"/>
    <p:sldId id="854" r:id="rId66"/>
    <p:sldId id="855" r:id="rId67"/>
    <p:sldId id="856" r:id="rId68"/>
    <p:sldId id="858" r:id="rId69"/>
    <p:sldId id="857" r:id="rId70"/>
    <p:sldId id="863" r:id="rId71"/>
    <p:sldId id="859" r:id="rId72"/>
    <p:sldId id="860" r:id="rId73"/>
    <p:sldId id="273" r:id="rId74"/>
  </p:sldIdLst>
  <p:sldSz cx="12192000" cy="6858000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08BE"/>
    <a:srgbClr val="4B87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6E131A-7D95-4771-A64F-73F996D368F6}" v="12" dt="2024-04-10T05:48:46.8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41" autoAdjust="0"/>
    <p:restoredTop sz="86016" autoAdjust="0"/>
  </p:normalViewPr>
  <p:slideViewPr>
    <p:cSldViewPr snapToGrid="0">
      <p:cViewPr varScale="1">
        <p:scale>
          <a:sx n="98" d="100"/>
          <a:sy n="98" d="100"/>
        </p:scale>
        <p:origin x="612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microsoft.com/office/2015/10/relationships/revisionInfo" Target="revisionInfo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viewProps" Target="viewProps.xml"/><Relationship Id="rId81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yta Dubel-Klecha" userId="c26c1368-4752-4c63-a27d-8e77084444cc" providerId="ADAL" clId="{526E131A-7D95-4771-A64F-73F996D368F6}"/>
    <pc:docChg chg="undo custSel addSld delSld modSld sldOrd">
      <pc:chgData name="Edyta Dubel-Klecha" userId="c26c1368-4752-4c63-a27d-8e77084444cc" providerId="ADAL" clId="{526E131A-7D95-4771-A64F-73F996D368F6}" dt="2024-04-10T12:56:19.939" v="1375" actId="20577"/>
      <pc:docMkLst>
        <pc:docMk/>
      </pc:docMkLst>
      <pc:sldChg chg="modSp mod">
        <pc:chgData name="Edyta Dubel-Klecha" userId="c26c1368-4752-4c63-a27d-8e77084444cc" providerId="ADAL" clId="{526E131A-7D95-4771-A64F-73F996D368F6}" dt="2024-04-09T12:55:37.112" v="1" actId="108"/>
        <pc:sldMkLst>
          <pc:docMk/>
          <pc:sldMk cId="2919382546" sldId="256"/>
        </pc:sldMkLst>
        <pc:spChg chg="mod">
          <ac:chgData name="Edyta Dubel-Klecha" userId="c26c1368-4752-4c63-a27d-8e77084444cc" providerId="ADAL" clId="{526E131A-7D95-4771-A64F-73F996D368F6}" dt="2024-04-09T12:55:37.112" v="1" actId="108"/>
          <ac:spMkLst>
            <pc:docMk/>
            <pc:sldMk cId="2919382546" sldId="256"/>
            <ac:spMk id="4" creationId="{330E466A-4F5B-2007-7291-65ABD5759798}"/>
          </ac:spMkLst>
        </pc:spChg>
      </pc:sldChg>
      <pc:sldChg chg="modSp mod">
        <pc:chgData name="Edyta Dubel-Klecha" userId="c26c1368-4752-4c63-a27d-8e77084444cc" providerId="ADAL" clId="{526E131A-7D95-4771-A64F-73F996D368F6}" dt="2024-04-09T13:42:10.682" v="470" actId="20577"/>
        <pc:sldMkLst>
          <pc:docMk/>
          <pc:sldMk cId="2721471659" sldId="274"/>
        </pc:sldMkLst>
        <pc:spChg chg="mod">
          <ac:chgData name="Edyta Dubel-Klecha" userId="c26c1368-4752-4c63-a27d-8e77084444cc" providerId="ADAL" clId="{526E131A-7D95-4771-A64F-73F996D368F6}" dt="2024-04-09T13:41:30.335" v="439" actId="20577"/>
          <ac:spMkLst>
            <pc:docMk/>
            <pc:sldMk cId="2721471659" sldId="274"/>
            <ac:spMk id="19" creationId="{3088E3B4-5372-2FB0-37D5-F3B53602ABB6}"/>
          </ac:spMkLst>
        </pc:spChg>
        <pc:spChg chg="mod">
          <ac:chgData name="Edyta Dubel-Klecha" userId="c26c1368-4752-4c63-a27d-8e77084444cc" providerId="ADAL" clId="{526E131A-7D95-4771-A64F-73F996D368F6}" dt="2024-04-09T13:41:47.280" v="462" actId="20577"/>
          <ac:spMkLst>
            <pc:docMk/>
            <pc:sldMk cId="2721471659" sldId="274"/>
            <ac:spMk id="20" creationId="{C9533EB0-ED11-BBF0-9F97-311B40783102}"/>
          </ac:spMkLst>
        </pc:spChg>
        <pc:spChg chg="mod">
          <ac:chgData name="Edyta Dubel-Klecha" userId="c26c1368-4752-4c63-a27d-8e77084444cc" providerId="ADAL" clId="{526E131A-7D95-4771-A64F-73F996D368F6}" dt="2024-04-09T13:42:10.682" v="470" actId="20577"/>
          <ac:spMkLst>
            <pc:docMk/>
            <pc:sldMk cId="2721471659" sldId="274"/>
            <ac:spMk id="24" creationId="{BEEFCF64-F290-6315-397A-33B0881CB4CC}"/>
          </ac:spMkLst>
        </pc:spChg>
      </pc:sldChg>
      <pc:sldChg chg="addSp modSp mod">
        <pc:chgData name="Edyta Dubel-Klecha" userId="c26c1368-4752-4c63-a27d-8e77084444cc" providerId="ADAL" clId="{526E131A-7D95-4771-A64F-73F996D368F6}" dt="2024-04-09T14:01:34.967" v="860" actId="20577"/>
        <pc:sldMkLst>
          <pc:docMk/>
          <pc:sldMk cId="4179982663" sldId="305"/>
        </pc:sldMkLst>
        <pc:spChg chg="add mod">
          <ac:chgData name="Edyta Dubel-Klecha" userId="c26c1368-4752-4c63-a27d-8e77084444cc" providerId="ADAL" clId="{526E131A-7D95-4771-A64F-73F996D368F6}" dt="2024-04-09T14:01:22.798" v="847" actId="1076"/>
          <ac:spMkLst>
            <pc:docMk/>
            <pc:sldMk cId="4179982663" sldId="305"/>
            <ac:spMk id="2" creationId="{3E3C41EE-EE5C-1929-8434-770244C600D5}"/>
          </ac:spMkLst>
        </pc:spChg>
        <pc:spChg chg="mod">
          <ac:chgData name="Edyta Dubel-Klecha" userId="c26c1368-4752-4c63-a27d-8e77084444cc" providerId="ADAL" clId="{526E131A-7D95-4771-A64F-73F996D368F6}" dt="2024-04-09T13:59:43.529" v="796" actId="108"/>
          <ac:spMkLst>
            <pc:docMk/>
            <pc:sldMk cId="4179982663" sldId="305"/>
            <ac:spMk id="4" creationId="{EC6C09CA-6801-66DA-4F52-8B4FE666DDAA}"/>
          </ac:spMkLst>
        </pc:spChg>
        <pc:spChg chg="mod">
          <ac:chgData name="Edyta Dubel-Klecha" userId="c26c1368-4752-4c63-a27d-8e77084444cc" providerId="ADAL" clId="{526E131A-7D95-4771-A64F-73F996D368F6}" dt="2024-04-09T13:57:47.413" v="777" actId="20577"/>
          <ac:spMkLst>
            <pc:docMk/>
            <pc:sldMk cId="4179982663" sldId="305"/>
            <ac:spMk id="5" creationId="{8D9802DD-77D5-A584-5B4F-1A4AAF31F03C}"/>
          </ac:spMkLst>
        </pc:spChg>
        <pc:spChg chg="mod">
          <ac:chgData name="Edyta Dubel-Klecha" userId="c26c1368-4752-4c63-a27d-8e77084444cc" providerId="ADAL" clId="{526E131A-7D95-4771-A64F-73F996D368F6}" dt="2024-04-09T14:01:34.967" v="860" actId="20577"/>
          <ac:spMkLst>
            <pc:docMk/>
            <pc:sldMk cId="4179982663" sldId="305"/>
            <ac:spMk id="18" creationId="{C898C12C-5FBC-7B00-FC11-844423029D74}"/>
          </ac:spMkLst>
        </pc:spChg>
      </pc:sldChg>
      <pc:sldChg chg="modSp mod">
        <pc:chgData name="Edyta Dubel-Klecha" userId="c26c1368-4752-4c63-a27d-8e77084444cc" providerId="ADAL" clId="{526E131A-7D95-4771-A64F-73F996D368F6}" dt="2024-04-09T13:58:43.307" v="785" actId="20577"/>
        <pc:sldMkLst>
          <pc:docMk/>
          <pc:sldMk cId="210041595" sldId="322"/>
        </pc:sldMkLst>
        <pc:spChg chg="mod">
          <ac:chgData name="Edyta Dubel-Klecha" userId="c26c1368-4752-4c63-a27d-8e77084444cc" providerId="ADAL" clId="{526E131A-7D95-4771-A64F-73F996D368F6}" dt="2024-04-09T13:58:43.307" v="785" actId="20577"/>
          <ac:spMkLst>
            <pc:docMk/>
            <pc:sldMk cId="210041595" sldId="322"/>
            <ac:spMk id="4" creationId="{EC6C09CA-6801-66DA-4F52-8B4FE666DDAA}"/>
          </ac:spMkLst>
        </pc:spChg>
      </pc:sldChg>
      <pc:sldChg chg="del">
        <pc:chgData name="Edyta Dubel-Klecha" userId="c26c1368-4752-4c63-a27d-8e77084444cc" providerId="ADAL" clId="{526E131A-7D95-4771-A64F-73F996D368F6}" dt="2024-04-09T13:42:14.976" v="471" actId="47"/>
        <pc:sldMkLst>
          <pc:docMk/>
          <pc:sldMk cId="2407162663" sldId="326"/>
        </pc:sldMkLst>
      </pc:sldChg>
      <pc:sldChg chg="del">
        <pc:chgData name="Edyta Dubel-Klecha" userId="c26c1368-4752-4c63-a27d-8e77084444cc" providerId="ADAL" clId="{526E131A-7D95-4771-A64F-73F996D368F6}" dt="2024-04-09T13:42:18.056" v="472" actId="47"/>
        <pc:sldMkLst>
          <pc:docMk/>
          <pc:sldMk cId="3413727537" sldId="328"/>
        </pc:sldMkLst>
      </pc:sldChg>
      <pc:sldChg chg="modSp mod">
        <pc:chgData name="Edyta Dubel-Klecha" userId="c26c1368-4752-4c63-a27d-8e77084444cc" providerId="ADAL" clId="{526E131A-7D95-4771-A64F-73F996D368F6}" dt="2024-04-09T13:46:52.367" v="546" actId="108"/>
        <pc:sldMkLst>
          <pc:docMk/>
          <pc:sldMk cId="1412091966" sldId="817"/>
        </pc:sldMkLst>
        <pc:spChg chg="mod">
          <ac:chgData name="Edyta Dubel-Klecha" userId="c26c1368-4752-4c63-a27d-8e77084444cc" providerId="ADAL" clId="{526E131A-7D95-4771-A64F-73F996D368F6}" dt="2024-04-09T13:46:52.367" v="546" actId="108"/>
          <ac:spMkLst>
            <pc:docMk/>
            <pc:sldMk cId="1412091966" sldId="817"/>
            <ac:spMk id="4" creationId="{EC6C09CA-6801-66DA-4F52-8B4FE666DDAA}"/>
          </ac:spMkLst>
        </pc:spChg>
        <pc:spChg chg="mod">
          <ac:chgData name="Edyta Dubel-Klecha" userId="c26c1368-4752-4c63-a27d-8e77084444cc" providerId="ADAL" clId="{526E131A-7D95-4771-A64F-73F996D368F6}" dt="2024-04-09T13:44:08.105" v="524" actId="20577"/>
          <ac:spMkLst>
            <pc:docMk/>
            <pc:sldMk cId="1412091966" sldId="817"/>
            <ac:spMk id="5" creationId="{8D9802DD-77D5-A584-5B4F-1A4AAF31F03C}"/>
          </ac:spMkLst>
        </pc:spChg>
      </pc:sldChg>
      <pc:sldChg chg="modSp mod">
        <pc:chgData name="Edyta Dubel-Klecha" userId="c26c1368-4752-4c63-a27d-8e77084444cc" providerId="ADAL" clId="{526E131A-7D95-4771-A64F-73F996D368F6}" dt="2024-04-09T12:55:53.689" v="22" actId="20577"/>
        <pc:sldMkLst>
          <pc:docMk/>
          <pc:sldMk cId="1971739681" sldId="838"/>
        </pc:sldMkLst>
        <pc:spChg chg="mod">
          <ac:chgData name="Edyta Dubel-Klecha" userId="c26c1368-4752-4c63-a27d-8e77084444cc" providerId="ADAL" clId="{526E131A-7D95-4771-A64F-73F996D368F6}" dt="2024-04-09T12:55:53.689" v="22" actId="20577"/>
          <ac:spMkLst>
            <pc:docMk/>
            <pc:sldMk cId="1971739681" sldId="838"/>
            <ac:spMk id="13" creationId="{E42790BC-FC6D-E939-27BE-64C73D482FE0}"/>
          </ac:spMkLst>
        </pc:spChg>
      </pc:sldChg>
      <pc:sldChg chg="modSp mod">
        <pc:chgData name="Edyta Dubel-Klecha" userId="c26c1368-4752-4c63-a27d-8e77084444cc" providerId="ADAL" clId="{526E131A-7D95-4771-A64F-73F996D368F6}" dt="2024-04-09T13:08:44.302" v="44" actId="20577"/>
        <pc:sldMkLst>
          <pc:docMk/>
          <pc:sldMk cId="1408744078" sldId="839"/>
        </pc:sldMkLst>
        <pc:spChg chg="mod">
          <ac:chgData name="Edyta Dubel-Klecha" userId="c26c1368-4752-4c63-a27d-8e77084444cc" providerId="ADAL" clId="{526E131A-7D95-4771-A64F-73F996D368F6}" dt="2024-04-09T13:08:44.302" v="44" actId="20577"/>
          <ac:spMkLst>
            <pc:docMk/>
            <pc:sldMk cId="1408744078" sldId="839"/>
            <ac:spMk id="2" creationId="{5ABE9FA8-5CDA-F518-C7C4-F98F397B7B39}"/>
          </ac:spMkLst>
        </pc:spChg>
      </pc:sldChg>
      <pc:sldChg chg="modSp mod">
        <pc:chgData name="Edyta Dubel-Klecha" userId="c26c1368-4752-4c63-a27d-8e77084444cc" providerId="ADAL" clId="{526E131A-7D95-4771-A64F-73F996D368F6}" dt="2024-04-10T12:54:28.017" v="1372" actId="113"/>
        <pc:sldMkLst>
          <pc:docMk/>
          <pc:sldMk cId="3924194573" sldId="840"/>
        </pc:sldMkLst>
        <pc:spChg chg="mod">
          <ac:chgData name="Edyta Dubel-Klecha" userId="c26c1368-4752-4c63-a27d-8e77084444cc" providerId="ADAL" clId="{526E131A-7D95-4771-A64F-73F996D368F6}" dt="2024-04-10T12:54:28.017" v="1372" actId="113"/>
          <ac:spMkLst>
            <pc:docMk/>
            <pc:sldMk cId="3924194573" sldId="840"/>
            <ac:spMk id="4" creationId="{EC6C09CA-6801-66DA-4F52-8B4FE666DDAA}"/>
          </ac:spMkLst>
        </pc:spChg>
      </pc:sldChg>
      <pc:sldChg chg="modSp mod">
        <pc:chgData name="Edyta Dubel-Klecha" userId="c26c1368-4752-4c63-a27d-8e77084444cc" providerId="ADAL" clId="{526E131A-7D95-4771-A64F-73F996D368F6}" dt="2024-04-09T13:12:34.175" v="87" actId="20577"/>
        <pc:sldMkLst>
          <pc:docMk/>
          <pc:sldMk cId="4128569200" sldId="841"/>
        </pc:sldMkLst>
        <pc:spChg chg="mod">
          <ac:chgData name="Edyta Dubel-Klecha" userId="c26c1368-4752-4c63-a27d-8e77084444cc" providerId="ADAL" clId="{526E131A-7D95-4771-A64F-73F996D368F6}" dt="2024-04-09T13:12:34.175" v="87" actId="20577"/>
          <ac:spMkLst>
            <pc:docMk/>
            <pc:sldMk cId="4128569200" sldId="841"/>
            <ac:spMk id="4" creationId="{EC6C09CA-6801-66DA-4F52-8B4FE666DDAA}"/>
          </ac:spMkLst>
        </pc:spChg>
      </pc:sldChg>
      <pc:sldChg chg="modSp mod">
        <pc:chgData name="Edyta Dubel-Klecha" userId="c26c1368-4752-4c63-a27d-8e77084444cc" providerId="ADAL" clId="{526E131A-7D95-4771-A64F-73F996D368F6}" dt="2024-04-09T13:13:35.698" v="90" actId="20577"/>
        <pc:sldMkLst>
          <pc:docMk/>
          <pc:sldMk cId="311892908" sldId="842"/>
        </pc:sldMkLst>
        <pc:spChg chg="mod">
          <ac:chgData name="Edyta Dubel-Klecha" userId="c26c1368-4752-4c63-a27d-8e77084444cc" providerId="ADAL" clId="{526E131A-7D95-4771-A64F-73F996D368F6}" dt="2024-04-09T13:13:35.698" v="90" actId="20577"/>
          <ac:spMkLst>
            <pc:docMk/>
            <pc:sldMk cId="311892908" sldId="842"/>
            <ac:spMk id="4" creationId="{EC6C09CA-6801-66DA-4F52-8B4FE666DDAA}"/>
          </ac:spMkLst>
        </pc:spChg>
      </pc:sldChg>
      <pc:sldChg chg="modSp mod">
        <pc:chgData name="Edyta Dubel-Klecha" userId="c26c1368-4752-4c63-a27d-8e77084444cc" providerId="ADAL" clId="{526E131A-7D95-4771-A64F-73F996D368F6}" dt="2024-04-09T13:15:09.354" v="114" actId="14100"/>
        <pc:sldMkLst>
          <pc:docMk/>
          <pc:sldMk cId="3297693075" sldId="843"/>
        </pc:sldMkLst>
        <pc:spChg chg="mod">
          <ac:chgData name="Edyta Dubel-Klecha" userId="c26c1368-4752-4c63-a27d-8e77084444cc" providerId="ADAL" clId="{526E131A-7D95-4771-A64F-73F996D368F6}" dt="2024-04-09T13:15:09.354" v="114" actId="14100"/>
          <ac:spMkLst>
            <pc:docMk/>
            <pc:sldMk cId="3297693075" sldId="843"/>
            <ac:spMk id="4" creationId="{EC6C09CA-6801-66DA-4F52-8B4FE666DDAA}"/>
          </ac:spMkLst>
        </pc:spChg>
      </pc:sldChg>
      <pc:sldChg chg="modSp mod">
        <pc:chgData name="Edyta Dubel-Klecha" userId="c26c1368-4752-4c63-a27d-8e77084444cc" providerId="ADAL" clId="{526E131A-7D95-4771-A64F-73F996D368F6}" dt="2024-04-10T12:50:15.163" v="1309" actId="20577"/>
        <pc:sldMkLst>
          <pc:docMk/>
          <pc:sldMk cId="2953167014" sldId="844"/>
        </pc:sldMkLst>
        <pc:spChg chg="mod">
          <ac:chgData name="Edyta Dubel-Klecha" userId="c26c1368-4752-4c63-a27d-8e77084444cc" providerId="ADAL" clId="{526E131A-7D95-4771-A64F-73F996D368F6}" dt="2024-04-10T12:50:15.163" v="1309" actId="20577"/>
          <ac:spMkLst>
            <pc:docMk/>
            <pc:sldMk cId="2953167014" sldId="844"/>
            <ac:spMk id="4" creationId="{EC6C09CA-6801-66DA-4F52-8B4FE666DDAA}"/>
          </ac:spMkLst>
        </pc:spChg>
      </pc:sldChg>
      <pc:sldChg chg="modSp mod">
        <pc:chgData name="Edyta Dubel-Klecha" userId="c26c1368-4752-4c63-a27d-8e77084444cc" providerId="ADAL" clId="{526E131A-7D95-4771-A64F-73F996D368F6}" dt="2024-04-10T12:52:56.137" v="1360" actId="113"/>
        <pc:sldMkLst>
          <pc:docMk/>
          <pc:sldMk cId="1789497867" sldId="845"/>
        </pc:sldMkLst>
        <pc:spChg chg="mod">
          <ac:chgData name="Edyta Dubel-Klecha" userId="c26c1368-4752-4c63-a27d-8e77084444cc" providerId="ADAL" clId="{526E131A-7D95-4771-A64F-73F996D368F6}" dt="2024-04-10T12:52:56.137" v="1360" actId="113"/>
          <ac:spMkLst>
            <pc:docMk/>
            <pc:sldMk cId="1789497867" sldId="845"/>
            <ac:spMk id="4" creationId="{EC6C09CA-6801-66DA-4F52-8B4FE666DDAA}"/>
          </ac:spMkLst>
        </pc:spChg>
      </pc:sldChg>
      <pc:sldChg chg="del">
        <pc:chgData name="Edyta Dubel-Klecha" userId="c26c1368-4752-4c63-a27d-8e77084444cc" providerId="ADAL" clId="{526E131A-7D95-4771-A64F-73F996D368F6}" dt="2024-04-10T05:50:50.351" v="1286" actId="47"/>
        <pc:sldMkLst>
          <pc:docMk/>
          <pc:sldMk cId="3827981404" sldId="846"/>
        </pc:sldMkLst>
      </pc:sldChg>
      <pc:sldChg chg="modSp mod">
        <pc:chgData name="Edyta Dubel-Klecha" userId="c26c1368-4752-4c63-a27d-8e77084444cc" providerId="ADAL" clId="{526E131A-7D95-4771-A64F-73F996D368F6}" dt="2024-04-10T12:52:45.313" v="1359" actId="113"/>
        <pc:sldMkLst>
          <pc:docMk/>
          <pc:sldMk cId="618992104" sldId="849"/>
        </pc:sldMkLst>
        <pc:spChg chg="mod">
          <ac:chgData name="Edyta Dubel-Klecha" userId="c26c1368-4752-4c63-a27d-8e77084444cc" providerId="ADAL" clId="{526E131A-7D95-4771-A64F-73F996D368F6}" dt="2024-04-10T12:52:45.313" v="1359" actId="113"/>
          <ac:spMkLst>
            <pc:docMk/>
            <pc:sldMk cId="618992104" sldId="849"/>
            <ac:spMk id="4" creationId="{EC6C09CA-6801-66DA-4F52-8B4FE666DDAA}"/>
          </ac:spMkLst>
        </pc:spChg>
      </pc:sldChg>
      <pc:sldChg chg="modSp mod">
        <pc:chgData name="Edyta Dubel-Klecha" userId="c26c1368-4752-4c63-a27d-8e77084444cc" providerId="ADAL" clId="{526E131A-7D95-4771-A64F-73F996D368F6}" dt="2024-04-09T13:43:01.704" v="474" actId="20577"/>
        <pc:sldMkLst>
          <pc:docMk/>
          <pc:sldMk cId="3417270002" sldId="852"/>
        </pc:sldMkLst>
        <pc:graphicFrameChg chg="modGraphic">
          <ac:chgData name="Edyta Dubel-Klecha" userId="c26c1368-4752-4c63-a27d-8e77084444cc" providerId="ADAL" clId="{526E131A-7D95-4771-A64F-73F996D368F6}" dt="2024-04-09T13:43:01.704" v="474" actId="20577"/>
          <ac:graphicFrameMkLst>
            <pc:docMk/>
            <pc:sldMk cId="3417270002" sldId="852"/>
            <ac:graphicFrameMk id="2" creationId="{B9BF8C84-4B35-6FA9-701B-5900E507C86E}"/>
          </ac:graphicFrameMkLst>
        </pc:graphicFrameChg>
      </pc:sldChg>
      <pc:sldChg chg="ord">
        <pc:chgData name="Edyta Dubel-Klecha" userId="c26c1368-4752-4c63-a27d-8e77084444cc" providerId="ADAL" clId="{526E131A-7D95-4771-A64F-73F996D368F6}" dt="2024-04-10T12:55:12.947" v="1374"/>
        <pc:sldMkLst>
          <pc:docMk/>
          <pc:sldMk cId="4174446253" sldId="853"/>
        </pc:sldMkLst>
      </pc:sldChg>
      <pc:sldChg chg="modSp mod">
        <pc:chgData name="Edyta Dubel-Klecha" userId="c26c1368-4752-4c63-a27d-8e77084444cc" providerId="ADAL" clId="{526E131A-7D95-4771-A64F-73F996D368F6}" dt="2024-04-10T12:56:19.939" v="1375" actId="20577"/>
        <pc:sldMkLst>
          <pc:docMk/>
          <pc:sldMk cId="3643909030" sldId="861"/>
        </pc:sldMkLst>
        <pc:spChg chg="mod">
          <ac:chgData name="Edyta Dubel-Klecha" userId="c26c1368-4752-4c63-a27d-8e77084444cc" providerId="ADAL" clId="{526E131A-7D95-4771-A64F-73F996D368F6}" dt="2024-04-10T12:56:19.939" v="1375" actId="20577"/>
          <ac:spMkLst>
            <pc:docMk/>
            <pc:sldMk cId="3643909030" sldId="861"/>
            <ac:spMk id="4" creationId="{EC6C09CA-6801-66DA-4F52-8B4FE666DDAA}"/>
          </ac:spMkLst>
        </pc:spChg>
      </pc:sldChg>
      <pc:sldChg chg="add ord">
        <pc:chgData name="Edyta Dubel-Klecha" userId="c26c1368-4752-4c63-a27d-8e77084444cc" providerId="ADAL" clId="{526E131A-7D95-4771-A64F-73F996D368F6}" dt="2024-04-09T14:11:49.231" v="1053"/>
        <pc:sldMkLst>
          <pc:docMk/>
          <pc:sldMk cId="9275735" sldId="877"/>
        </pc:sldMkLst>
      </pc:sldChg>
      <pc:sldChg chg="modSp del mod">
        <pc:chgData name="Edyta Dubel-Klecha" userId="c26c1368-4752-4c63-a27d-8e77084444cc" providerId="ADAL" clId="{526E131A-7D95-4771-A64F-73F996D368F6}" dt="2024-04-09T14:11:43.314" v="1050" actId="2696"/>
        <pc:sldMkLst>
          <pc:docMk/>
          <pc:sldMk cId="99202365" sldId="877"/>
        </pc:sldMkLst>
        <pc:spChg chg="mod">
          <ac:chgData name="Edyta Dubel-Klecha" userId="c26c1368-4752-4c63-a27d-8e77084444cc" providerId="ADAL" clId="{526E131A-7D95-4771-A64F-73F996D368F6}" dt="2024-04-09T13:21:04.895" v="147" actId="113"/>
          <ac:spMkLst>
            <pc:docMk/>
            <pc:sldMk cId="99202365" sldId="877"/>
            <ac:spMk id="4" creationId="{EC6C09CA-6801-66DA-4F52-8B4FE666DDAA}"/>
          </ac:spMkLst>
        </pc:spChg>
      </pc:sldChg>
      <pc:sldChg chg="modSp del mod">
        <pc:chgData name="Edyta Dubel-Klecha" userId="c26c1368-4752-4c63-a27d-8e77084444cc" providerId="ADAL" clId="{526E131A-7D95-4771-A64F-73F996D368F6}" dt="2024-04-10T12:50:18.022" v="1310" actId="2696"/>
        <pc:sldMkLst>
          <pc:docMk/>
          <pc:sldMk cId="4018434252" sldId="879"/>
        </pc:sldMkLst>
        <pc:spChg chg="mod">
          <ac:chgData name="Edyta Dubel-Klecha" userId="c26c1368-4752-4c63-a27d-8e77084444cc" providerId="ADAL" clId="{526E131A-7D95-4771-A64F-73F996D368F6}" dt="2024-04-10T12:50:05.547" v="1304" actId="21"/>
          <ac:spMkLst>
            <pc:docMk/>
            <pc:sldMk cId="4018434252" sldId="879"/>
            <ac:spMk id="4" creationId="{EC6C09CA-6801-66DA-4F52-8B4FE666DDAA}"/>
          </ac:spMkLst>
        </pc:spChg>
      </pc:sldChg>
      <pc:sldChg chg="modSp mod">
        <pc:chgData name="Edyta Dubel-Klecha" userId="c26c1368-4752-4c63-a27d-8e77084444cc" providerId="ADAL" clId="{526E131A-7D95-4771-A64F-73F996D368F6}" dt="2024-04-09T13:36:00.828" v="346" actId="1076"/>
        <pc:sldMkLst>
          <pc:docMk/>
          <pc:sldMk cId="3091014470" sldId="886"/>
        </pc:sldMkLst>
        <pc:spChg chg="mod">
          <ac:chgData name="Edyta Dubel-Klecha" userId="c26c1368-4752-4c63-a27d-8e77084444cc" providerId="ADAL" clId="{526E131A-7D95-4771-A64F-73F996D368F6}" dt="2024-04-09T13:36:00.828" v="346" actId="1076"/>
          <ac:spMkLst>
            <pc:docMk/>
            <pc:sldMk cId="3091014470" sldId="886"/>
            <ac:spMk id="4" creationId="{EC6C09CA-6801-66DA-4F52-8B4FE666DDAA}"/>
          </ac:spMkLst>
        </pc:spChg>
      </pc:sldChg>
      <pc:sldChg chg="del">
        <pc:chgData name="Edyta Dubel-Klecha" userId="c26c1368-4752-4c63-a27d-8e77084444cc" providerId="ADAL" clId="{526E131A-7D95-4771-A64F-73F996D368F6}" dt="2024-04-09T14:13:07.232" v="1054" actId="47"/>
        <pc:sldMkLst>
          <pc:docMk/>
          <pc:sldMk cId="265701088" sldId="888"/>
        </pc:sldMkLst>
      </pc:sldChg>
      <pc:sldChg chg="modSp mod">
        <pc:chgData name="Edyta Dubel-Klecha" userId="c26c1368-4752-4c63-a27d-8e77084444cc" providerId="ADAL" clId="{526E131A-7D95-4771-A64F-73F996D368F6}" dt="2024-04-09T13:27:48.906" v="225" actId="20577"/>
        <pc:sldMkLst>
          <pc:docMk/>
          <pc:sldMk cId="1563418315" sldId="889"/>
        </pc:sldMkLst>
        <pc:spChg chg="mod">
          <ac:chgData name="Edyta Dubel-Klecha" userId="c26c1368-4752-4c63-a27d-8e77084444cc" providerId="ADAL" clId="{526E131A-7D95-4771-A64F-73F996D368F6}" dt="2024-04-09T13:27:48.906" v="225" actId="20577"/>
          <ac:spMkLst>
            <pc:docMk/>
            <pc:sldMk cId="1563418315" sldId="889"/>
            <ac:spMk id="4" creationId="{EC6C09CA-6801-66DA-4F52-8B4FE666DDAA}"/>
          </ac:spMkLst>
        </pc:spChg>
      </pc:sldChg>
      <pc:sldChg chg="modSp mod">
        <pc:chgData name="Edyta Dubel-Klecha" userId="c26c1368-4752-4c63-a27d-8e77084444cc" providerId="ADAL" clId="{526E131A-7D95-4771-A64F-73F996D368F6}" dt="2024-04-09T13:40:17.024" v="423" actId="113"/>
        <pc:sldMkLst>
          <pc:docMk/>
          <pc:sldMk cId="191020476" sldId="890"/>
        </pc:sldMkLst>
        <pc:spChg chg="mod">
          <ac:chgData name="Edyta Dubel-Klecha" userId="c26c1368-4752-4c63-a27d-8e77084444cc" providerId="ADAL" clId="{526E131A-7D95-4771-A64F-73F996D368F6}" dt="2024-04-09T13:40:17.024" v="423" actId="113"/>
          <ac:spMkLst>
            <pc:docMk/>
            <pc:sldMk cId="191020476" sldId="890"/>
            <ac:spMk id="4" creationId="{EC6C09CA-6801-66DA-4F52-8B4FE666DDAA}"/>
          </ac:spMkLst>
        </pc:spChg>
      </pc:sldChg>
      <pc:sldChg chg="del">
        <pc:chgData name="Edyta Dubel-Klecha" userId="c26c1368-4752-4c63-a27d-8e77084444cc" providerId="ADAL" clId="{526E131A-7D95-4771-A64F-73F996D368F6}" dt="2024-04-09T13:52:34.542" v="705" actId="47"/>
        <pc:sldMkLst>
          <pc:docMk/>
          <pc:sldMk cId="1372608103" sldId="891"/>
        </pc:sldMkLst>
      </pc:sldChg>
      <pc:sldChg chg="del">
        <pc:chgData name="Edyta Dubel-Klecha" userId="c26c1368-4752-4c63-a27d-8e77084444cc" providerId="ADAL" clId="{526E131A-7D95-4771-A64F-73F996D368F6}" dt="2024-04-09T13:57:20.420" v="741" actId="47"/>
        <pc:sldMkLst>
          <pc:docMk/>
          <pc:sldMk cId="3739584279" sldId="892"/>
        </pc:sldMkLst>
      </pc:sldChg>
      <pc:sldChg chg="del">
        <pc:chgData name="Edyta Dubel-Klecha" userId="c26c1368-4752-4c63-a27d-8e77084444cc" providerId="ADAL" clId="{526E131A-7D95-4771-A64F-73F996D368F6}" dt="2024-04-09T13:57:25.084" v="743" actId="47"/>
        <pc:sldMkLst>
          <pc:docMk/>
          <pc:sldMk cId="1476345670" sldId="893"/>
        </pc:sldMkLst>
      </pc:sldChg>
      <pc:sldChg chg="del">
        <pc:chgData name="Edyta Dubel-Klecha" userId="c26c1368-4752-4c63-a27d-8e77084444cc" providerId="ADAL" clId="{526E131A-7D95-4771-A64F-73F996D368F6}" dt="2024-04-09T13:33:51.057" v="288" actId="47"/>
        <pc:sldMkLst>
          <pc:docMk/>
          <pc:sldMk cId="3135007675" sldId="896"/>
        </pc:sldMkLst>
      </pc:sldChg>
      <pc:sldChg chg="modSp mod">
        <pc:chgData name="Edyta Dubel-Klecha" userId="c26c1368-4752-4c63-a27d-8e77084444cc" providerId="ADAL" clId="{526E131A-7D95-4771-A64F-73F996D368F6}" dt="2024-04-09T14:06:08.388" v="958" actId="20577"/>
        <pc:sldMkLst>
          <pc:docMk/>
          <pc:sldMk cId="185227386" sldId="897"/>
        </pc:sldMkLst>
        <pc:spChg chg="mod">
          <ac:chgData name="Edyta Dubel-Klecha" userId="c26c1368-4752-4c63-a27d-8e77084444cc" providerId="ADAL" clId="{526E131A-7D95-4771-A64F-73F996D368F6}" dt="2024-04-09T14:02:50.939" v="878" actId="108"/>
          <ac:spMkLst>
            <pc:docMk/>
            <pc:sldMk cId="185227386" sldId="897"/>
            <ac:spMk id="4" creationId="{EC6C09CA-6801-66DA-4F52-8B4FE666DDAA}"/>
          </ac:spMkLst>
        </pc:spChg>
        <pc:spChg chg="mod">
          <ac:chgData name="Edyta Dubel-Klecha" userId="c26c1368-4752-4c63-a27d-8e77084444cc" providerId="ADAL" clId="{526E131A-7D95-4771-A64F-73F996D368F6}" dt="2024-04-09T14:06:08.388" v="958" actId="20577"/>
          <ac:spMkLst>
            <pc:docMk/>
            <pc:sldMk cId="185227386" sldId="897"/>
            <ac:spMk id="5" creationId="{8D9802DD-77D5-A584-5B4F-1A4AAF31F03C}"/>
          </ac:spMkLst>
        </pc:spChg>
        <pc:spChg chg="mod">
          <ac:chgData name="Edyta Dubel-Klecha" userId="c26c1368-4752-4c63-a27d-8e77084444cc" providerId="ADAL" clId="{526E131A-7D95-4771-A64F-73F996D368F6}" dt="2024-04-09T14:03:04.677" v="884" actId="1076"/>
          <ac:spMkLst>
            <pc:docMk/>
            <pc:sldMk cId="185227386" sldId="897"/>
            <ac:spMk id="6" creationId="{23B6BBEC-FA84-706A-940C-0ED6717BD61A}"/>
          </ac:spMkLst>
        </pc:spChg>
        <pc:spChg chg="mod">
          <ac:chgData name="Edyta Dubel-Klecha" userId="c26c1368-4752-4c63-a27d-8e77084444cc" providerId="ADAL" clId="{526E131A-7D95-4771-A64F-73F996D368F6}" dt="2024-04-09T14:03:07.291" v="885" actId="1076"/>
          <ac:spMkLst>
            <pc:docMk/>
            <pc:sldMk cId="185227386" sldId="897"/>
            <ac:spMk id="17" creationId="{85BDB16C-9922-D948-795A-C4E2E6D353E7}"/>
          </ac:spMkLst>
        </pc:spChg>
      </pc:sldChg>
      <pc:sldChg chg="del">
        <pc:chgData name="Edyta Dubel-Klecha" userId="c26c1368-4752-4c63-a27d-8e77084444cc" providerId="ADAL" clId="{526E131A-7D95-4771-A64F-73F996D368F6}" dt="2024-04-09T14:13:08.495" v="1055" actId="47"/>
        <pc:sldMkLst>
          <pc:docMk/>
          <pc:sldMk cId="230334685" sldId="898"/>
        </pc:sldMkLst>
      </pc:sldChg>
      <pc:sldChg chg="del">
        <pc:chgData name="Edyta Dubel-Klecha" userId="c26c1368-4752-4c63-a27d-8e77084444cc" providerId="ADAL" clId="{526E131A-7D95-4771-A64F-73F996D368F6}" dt="2024-04-09T13:15:20.360" v="115" actId="47"/>
        <pc:sldMkLst>
          <pc:docMk/>
          <pc:sldMk cId="2825402772" sldId="899"/>
        </pc:sldMkLst>
      </pc:sldChg>
      <pc:sldChg chg="del">
        <pc:chgData name="Edyta Dubel-Klecha" userId="c26c1368-4752-4c63-a27d-8e77084444cc" providerId="ADAL" clId="{526E131A-7D95-4771-A64F-73F996D368F6}" dt="2024-04-09T13:15:22.747" v="116" actId="47"/>
        <pc:sldMkLst>
          <pc:docMk/>
          <pc:sldMk cId="2774136228" sldId="900"/>
        </pc:sldMkLst>
      </pc:sldChg>
      <pc:sldChg chg="del">
        <pc:chgData name="Edyta Dubel-Klecha" userId="c26c1368-4752-4c63-a27d-8e77084444cc" providerId="ADAL" clId="{526E131A-7D95-4771-A64F-73F996D368F6}" dt="2024-04-09T13:24:22.064" v="173" actId="47"/>
        <pc:sldMkLst>
          <pc:docMk/>
          <pc:sldMk cId="1499694024" sldId="901"/>
        </pc:sldMkLst>
      </pc:sldChg>
      <pc:sldChg chg="del">
        <pc:chgData name="Edyta Dubel-Klecha" userId="c26c1368-4752-4c63-a27d-8e77084444cc" providerId="ADAL" clId="{526E131A-7D95-4771-A64F-73F996D368F6}" dt="2024-04-09T13:24:38.774" v="176" actId="47"/>
        <pc:sldMkLst>
          <pc:docMk/>
          <pc:sldMk cId="1165809747" sldId="902"/>
        </pc:sldMkLst>
      </pc:sldChg>
      <pc:sldChg chg="del">
        <pc:chgData name="Edyta Dubel-Klecha" userId="c26c1368-4752-4c63-a27d-8e77084444cc" providerId="ADAL" clId="{526E131A-7D95-4771-A64F-73F996D368F6}" dt="2024-04-09T13:57:17.724" v="740" actId="47"/>
        <pc:sldMkLst>
          <pc:docMk/>
          <pc:sldMk cId="3385138827" sldId="904"/>
        </pc:sldMkLst>
      </pc:sldChg>
      <pc:sldChg chg="del">
        <pc:chgData name="Edyta Dubel-Klecha" userId="c26c1368-4752-4c63-a27d-8e77084444cc" providerId="ADAL" clId="{526E131A-7D95-4771-A64F-73F996D368F6}" dt="2024-04-09T13:24:40.942" v="177" actId="47"/>
        <pc:sldMkLst>
          <pc:docMk/>
          <pc:sldMk cId="2410590151" sldId="905"/>
        </pc:sldMkLst>
      </pc:sldChg>
      <pc:sldChg chg="del">
        <pc:chgData name="Edyta Dubel-Klecha" userId="c26c1368-4752-4c63-a27d-8e77084444cc" providerId="ADAL" clId="{526E131A-7D95-4771-A64F-73F996D368F6}" dt="2024-04-09T13:24:37.438" v="175" actId="47"/>
        <pc:sldMkLst>
          <pc:docMk/>
          <pc:sldMk cId="3339519091" sldId="906"/>
        </pc:sldMkLst>
      </pc:sldChg>
      <pc:sldChg chg="add del">
        <pc:chgData name="Edyta Dubel-Klecha" userId="c26c1368-4752-4c63-a27d-8e77084444cc" providerId="ADAL" clId="{526E131A-7D95-4771-A64F-73F996D368F6}" dt="2024-04-09T13:57:16.172" v="739" actId="47"/>
        <pc:sldMkLst>
          <pc:docMk/>
          <pc:sldMk cId="3925839441" sldId="907"/>
        </pc:sldMkLst>
      </pc:sldChg>
      <pc:sldChg chg="del">
        <pc:chgData name="Edyta Dubel-Klecha" userId="c26c1368-4752-4c63-a27d-8e77084444cc" providerId="ADAL" clId="{526E131A-7D95-4771-A64F-73F996D368F6}" dt="2024-04-09T13:57:23.146" v="742" actId="47"/>
        <pc:sldMkLst>
          <pc:docMk/>
          <pc:sldMk cId="2218120529" sldId="908"/>
        </pc:sldMkLst>
      </pc:sldChg>
      <pc:sldChg chg="del">
        <pc:chgData name="Edyta Dubel-Klecha" userId="c26c1368-4752-4c63-a27d-8e77084444cc" providerId="ADAL" clId="{526E131A-7D95-4771-A64F-73F996D368F6}" dt="2024-04-09T14:03:12.126" v="886" actId="47"/>
        <pc:sldMkLst>
          <pc:docMk/>
          <pc:sldMk cId="434313155" sldId="909"/>
        </pc:sldMkLst>
      </pc:sldChg>
      <pc:sldChg chg="del">
        <pc:chgData name="Edyta Dubel-Klecha" userId="c26c1368-4752-4c63-a27d-8e77084444cc" providerId="ADAL" clId="{526E131A-7D95-4771-A64F-73F996D368F6}" dt="2024-04-09T14:03:13.955" v="887" actId="47"/>
        <pc:sldMkLst>
          <pc:docMk/>
          <pc:sldMk cId="15615355" sldId="910"/>
        </pc:sldMkLst>
      </pc:sldChg>
      <pc:sldChg chg="del">
        <pc:chgData name="Edyta Dubel-Klecha" userId="c26c1368-4752-4c63-a27d-8e77084444cc" providerId="ADAL" clId="{526E131A-7D95-4771-A64F-73F996D368F6}" dt="2024-04-09T14:03:16.017" v="888" actId="47"/>
        <pc:sldMkLst>
          <pc:docMk/>
          <pc:sldMk cId="3362056859" sldId="911"/>
        </pc:sldMkLst>
      </pc:sldChg>
      <pc:sldChg chg="del">
        <pc:chgData name="Edyta Dubel-Klecha" userId="c26c1368-4752-4c63-a27d-8e77084444cc" providerId="ADAL" clId="{526E131A-7D95-4771-A64F-73F996D368F6}" dt="2024-04-09T14:03:17.666" v="889" actId="47"/>
        <pc:sldMkLst>
          <pc:docMk/>
          <pc:sldMk cId="1386778831" sldId="912"/>
        </pc:sldMkLst>
      </pc:sldChg>
      <pc:sldChg chg="del">
        <pc:chgData name="Edyta Dubel-Klecha" userId="c26c1368-4752-4c63-a27d-8e77084444cc" providerId="ADAL" clId="{526E131A-7D95-4771-A64F-73F996D368F6}" dt="2024-04-09T13:24:23.611" v="174" actId="47"/>
        <pc:sldMkLst>
          <pc:docMk/>
          <pc:sldMk cId="912571031" sldId="913"/>
        </pc:sldMkLst>
      </pc:sldChg>
      <pc:sldChg chg="modSp add mod">
        <pc:chgData name="Edyta Dubel-Klecha" userId="c26c1368-4752-4c63-a27d-8e77084444cc" providerId="ADAL" clId="{526E131A-7D95-4771-A64F-73F996D368F6}" dt="2024-04-09T13:21:14.422" v="148" actId="20577"/>
        <pc:sldMkLst>
          <pc:docMk/>
          <pc:sldMk cId="1780559387" sldId="914"/>
        </pc:sldMkLst>
        <pc:spChg chg="mod">
          <ac:chgData name="Edyta Dubel-Klecha" userId="c26c1368-4752-4c63-a27d-8e77084444cc" providerId="ADAL" clId="{526E131A-7D95-4771-A64F-73F996D368F6}" dt="2024-04-09T13:21:14.422" v="148" actId="20577"/>
          <ac:spMkLst>
            <pc:docMk/>
            <pc:sldMk cId="1780559387" sldId="914"/>
            <ac:spMk id="4" creationId="{EC6C09CA-6801-66DA-4F52-8B4FE666DDAA}"/>
          </ac:spMkLst>
        </pc:spChg>
      </pc:sldChg>
      <pc:sldChg chg="add">
        <pc:chgData name="Edyta Dubel-Klecha" userId="c26c1368-4752-4c63-a27d-8e77084444cc" providerId="ADAL" clId="{526E131A-7D95-4771-A64F-73F996D368F6}" dt="2024-04-09T13:21:20.103" v="149" actId="2890"/>
        <pc:sldMkLst>
          <pc:docMk/>
          <pc:sldMk cId="3142274153" sldId="915"/>
        </pc:sldMkLst>
      </pc:sldChg>
      <pc:sldChg chg="modSp add mod">
        <pc:chgData name="Edyta Dubel-Klecha" userId="c26c1368-4752-4c63-a27d-8e77084444cc" providerId="ADAL" clId="{526E131A-7D95-4771-A64F-73F996D368F6}" dt="2024-04-09T13:22:39.842" v="162" actId="113"/>
        <pc:sldMkLst>
          <pc:docMk/>
          <pc:sldMk cId="2516299876" sldId="916"/>
        </pc:sldMkLst>
        <pc:spChg chg="mod">
          <ac:chgData name="Edyta Dubel-Klecha" userId="c26c1368-4752-4c63-a27d-8e77084444cc" providerId="ADAL" clId="{526E131A-7D95-4771-A64F-73F996D368F6}" dt="2024-04-09T13:22:39.842" v="162" actId="113"/>
          <ac:spMkLst>
            <pc:docMk/>
            <pc:sldMk cId="2516299876" sldId="916"/>
            <ac:spMk id="4" creationId="{EC6C09CA-6801-66DA-4F52-8B4FE666DDAA}"/>
          </ac:spMkLst>
        </pc:spChg>
      </pc:sldChg>
      <pc:sldChg chg="modSp add mod">
        <pc:chgData name="Edyta Dubel-Klecha" userId="c26c1368-4752-4c63-a27d-8e77084444cc" providerId="ADAL" clId="{526E131A-7D95-4771-A64F-73F996D368F6}" dt="2024-04-09T13:24:14.347" v="172" actId="113"/>
        <pc:sldMkLst>
          <pc:docMk/>
          <pc:sldMk cId="4128491494" sldId="917"/>
        </pc:sldMkLst>
        <pc:spChg chg="mod">
          <ac:chgData name="Edyta Dubel-Klecha" userId="c26c1368-4752-4c63-a27d-8e77084444cc" providerId="ADAL" clId="{526E131A-7D95-4771-A64F-73F996D368F6}" dt="2024-04-09T13:24:14.347" v="172" actId="113"/>
          <ac:spMkLst>
            <pc:docMk/>
            <pc:sldMk cId="4128491494" sldId="917"/>
            <ac:spMk id="4" creationId="{EC6C09CA-6801-66DA-4F52-8B4FE666DDAA}"/>
          </ac:spMkLst>
        </pc:spChg>
      </pc:sldChg>
      <pc:sldChg chg="modSp add mod">
        <pc:chgData name="Edyta Dubel-Klecha" userId="c26c1368-4752-4c63-a27d-8e77084444cc" providerId="ADAL" clId="{526E131A-7D95-4771-A64F-73F996D368F6}" dt="2024-04-09T13:26:26.704" v="212" actId="20577"/>
        <pc:sldMkLst>
          <pc:docMk/>
          <pc:sldMk cId="1601159231" sldId="918"/>
        </pc:sldMkLst>
        <pc:spChg chg="mod">
          <ac:chgData name="Edyta Dubel-Klecha" userId="c26c1368-4752-4c63-a27d-8e77084444cc" providerId="ADAL" clId="{526E131A-7D95-4771-A64F-73F996D368F6}" dt="2024-04-09T13:26:26.704" v="212" actId="20577"/>
          <ac:spMkLst>
            <pc:docMk/>
            <pc:sldMk cId="1601159231" sldId="918"/>
            <ac:spMk id="4" creationId="{EC6C09CA-6801-66DA-4F52-8B4FE666DDAA}"/>
          </ac:spMkLst>
        </pc:spChg>
      </pc:sldChg>
      <pc:sldChg chg="modSp add mod">
        <pc:chgData name="Edyta Dubel-Klecha" userId="c26c1368-4752-4c63-a27d-8e77084444cc" providerId="ADAL" clId="{526E131A-7D95-4771-A64F-73F996D368F6}" dt="2024-04-09T13:29:58.343" v="251" actId="20577"/>
        <pc:sldMkLst>
          <pc:docMk/>
          <pc:sldMk cId="447309093" sldId="919"/>
        </pc:sldMkLst>
        <pc:spChg chg="mod">
          <ac:chgData name="Edyta Dubel-Klecha" userId="c26c1368-4752-4c63-a27d-8e77084444cc" providerId="ADAL" clId="{526E131A-7D95-4771-A64F-73F996D368F6}" dt="2024-04-09T13:29:58.343" v="251" actId="20577"/>
          <ac:spMkLst>
            <pc:docMk/>
            <pc:sldMk cId="447309093" sldId="919"/>
            <ac:spMk id="4" creationId="{EC6C09CA-6801-66DA-4F52-8B4FE666DDAA}"/>
          </ac:spMkLst>
        </pc:spChg>
      </pc:sldChg>
      <pc:sldChg chg="modSp add mod">
        <pc:chgData name="Edyta Dubel-Klecha" userId="c26c1368-4752-4c63-a27d-8e77084444cc" providerId="ADAL" clId="{526E131A-7D95-4771-A64F-73F996D368F6}" dt="2024-04-09T13:31:13.971" v="265" actId="404"/>
        <pc:sldMkLst>
          <pc:docMk/>
          <pc:sldMk cId="3312161312" sldId="920"/>
        </pc:sldMkLst>
        <pc:spChg chg="mod">
          <ac:chgData name="Edyta Dubel-Klecha" userId="c26c1368-4752-4c63-a27d-8e77084444cc" providerId="ADAL" clId="{526E131A-7D95-4771-A64F-73F996D368F6}" dt="2024-04-09T13:31:13.971" v="265" actId="404"/>
          <ac:spMkLst>
            <pc:docMk/>
            <pc:sldMk cId="3312161312" sldId="920"/>
            <ac:spMk id="4" creationId="{EC6C09CA-6801-66DA-4F52-8B4FE666DDAA}"/>
          </ac:spMkLst>
        </pc:spChg>
      </pc:sldChg>
      <pc:sldChg chg="modSp add mod">
        <pc:chgData name="Edyta Dubel-Klecha" userId="c26c1368-4752-4c63-a27d-8e77084444cc" providerId="ADAL" clId="{526E131A-7D95-4771-A64F-73F996D368F6}" dt="2024-04-09T13:31:57.110" v="272" actId="113"/>
        <pc:sldMkLst>
          <pc:docMk/>
          <pc:sldMk cId="3283018878" sldId="921"/>
        </pc:sldMkLst>
        <pc:spChg chg="mod">
          <ac:chgData name="Edyta Dubel-Klecha" userId="c26c1368-4752-4c63-a27d-8e77084444cc" providerId="ADAL" clId="{526E131A-7D95-4771-A64F-73F996D368F6}" dt="2024-04-09T13:31:57.110" v="272" actId="113"/>
          <ac:spMkLst>
            <pc:docMk/>
            <pc:sldMk cId="3283018878" sldId="921"/>
            <ac:spMk id="4" creationId="{EC6C09CA-6801-66DA-4F52-8B4FE666DDAA}"/>
          </ac:spMkLst>
        </pc:spChg>
      </pc:sldChg>
      <pc:sldChg chg="modSp add mod">
        <pc:chgData name="Edyta Dubel-Klecha" userId="c26c1368-4752-4c63-a27d-8e77084444cc" providerId="ADAL" clId="{526E131A-7D95-4771-A64F-73F996D368F6}" dt="2024-04-09T13:32:31.705" v="278" actId="20577"/>
        <pc:sldMkLst>
          <pc:docMk/>
          <pc:sldMk cId="961468460" sldId="922"/>
        </pc:sldMkLst>
        <pc:spChg chg="mod">
          <ac:chgData name="Edyta Dubel-Klecha" userId="c26c1368-4752-4c63-a27d-8e77084444cc" providerId="ADAL" clId="{526E131A-7D95-4771-A64F-73F996D368F6}" dt="2024-04-09T13:32:31.705" v="278" actId="20577"/>
          <ac:spMkLst>
            <pc:docMk/>
            <pc:sldMk cId="961468460" sldId="922"/>
            <ac:spMk id="4" creationId="{EC6C09CA-6801-66DA-4F52-8B4FE666DDAA}"/>
          </ac:spMkLst>
        </pc:spChg>
      </pc:sldChg>
      <pc:sldChg chg="modSp add mod">
        <pc:chgData name="Edyta Dubel-Klecha" userId="c26c1368-4752-4c63-a27d-8e77084444cc" providerId="ADAL" clId="{526E131A-7D95-4771-A64F-73F996D368F6}" dt="2024-04-09T13:33:45.100" v="287" actId="113"/>
        <pc:sldMkLst>
          <pc:docMk/>
          <pc:sldMk cId="3759421603" sldId="923"/>
        </pc:sldMkLst>
        <pc:spChg chg="mod">
          <ac:chgData name="Edyta Dubel-Klecha" userId="c26c1368-4752-4c63-a27d-8e77084444cc" providerId="ADAL" clId="{526E131A-7D95-4771-A64F-73F996D368F6}" dt="2024-04-09T13:33:45.100" v="287" actId="113"/>
          <ac:spMkLst>
            <pc:docMk/>
            <pc:sldMk cId="3759421603" sldId="923"/>
            <ac:spMk id="4" creationId="{EC6C09CA-6801-66DA-4F52-8B4FE666DDAA}"/>
          </ac:spMkLst>
        </pc:spChg>
      </pc:sldChg>
      <pc:sldChg chg="modSp add mod">
        <pc:chgData name="Edyta Dubel-Klecha" userId="c26c1368-4752-4c63-a27d-8e77084444cc" providerId="ADAL" clId="{526E131A-7D95-4771-A64F-73F996D368F6}" dt="2024-04-09T13:34:22.599" v="308" actId="403"/>
        <pc:sldMkLst>
          <pc:docMk/>
          <pc:sldMk cId="3874975474" sldId="924"/>
        </pc:sldMkLst>
        <pc:spChg chg="mod">
          <ac:chgData name="Edyta Dubel-Klecha" userId="c26c1368-4752-4c63-a27d-8e77084444cc" providerId="ADAL" clId="{526E131A-7D95-4771-A64F-73F996D368F6}" dt="2024-04-09T13:34:22.599" v="308" actId="403"/>
          <ac:spMkLst>
            <pc:docMk/>
            <pc:sldMk cId="3874975474" sldId="924"/>
            <ac:spMk id="13" creationId="{E42790BC-FC6D-E939-27BE-64C73D482FE0}"/>
          </ac:spMkLst>
        </pc:spChg>
      </pc:sldChg>
      <pc:sldChg chg="modSp add mod">
        <pc:chgData name="Edyta Dubel-Klecha" userId="c26c1368-4752-4c63-a27d-8e77084444cc" providerId="ADAL" clId="{526E131A-7D95-4771-A64F-73F996D368F6}" dt="2024-04-09T13:34:38.536" v="321" actId="20577"/>
        <pc:sldMkLst>
          <pc:docMk/>
          <pc:sldMk cId="4145883450" sldId="925"/>
        </pc:sldMkLst>
        <pc:spChg chg="mod">
          <ac:chgData name="Edyta Dubel-Klecha" userId="c26c1368-4752-4c63-a27d-8e77084444cc" providerId="ADAL" clId="{526E131A-7D95-4771-A64F-73F996D368F6}" dt="2024-04-09T13:34:38.536" v="321" actId="20577"/>
          <ac:spMkLst>
            <pc:docMk/>
            <pc:sldMk cId="4145883450" sldId="925"/>
            <ac:spMk id="13" creationId="{E42790BC-FC6D-E939-27BE-64C73D482FE0}"/>
          </ac:spMkLst>
        </pc:spChg>
      </pc:sldChg>
      <pc:sldChg chg="modSp add mod">
        <pc:chgData name="Edyta Dubel-Klecha" userId="c26c1368-4752-4c63-a27d-8e77084444cc" providerId="ADAL" clId="{526E131A-7D95-4771-A64F-73F996D368F6}" dt="2024-04-09T13:34:50.935" v="336" actId="20577"/>
        <pc:sldMkLst>
          <pc:docMk/>
          <pc:sldMk cId="204229741" sldId="926"/>
        </pc:sldMkLst>
        <pc:spChg chg="mod">
          <ac:chgData name="Edyta Dubel-Klecha" userId="c26c1368-4752-4c63-a27d-8e77084444cc" providerId="ADAL" clId="{526E131A-7D95-4771-A64F-73F996D368F6}" dt="2024-04-09T13:34:50.935" v="336" actId="20577"/>
          <ac:spMkLst>
            <pc:docMk/>
            <pc:sldMk cId="204229741" sldId="926"/>
            <ac:spMk id="13" creationId="{E42790BC-FC6D-E939-27BE-64C73D482FE0}"/>
          </ac:spMkLst>
        </pc:spChg>
      </pc:sldChg>
      <pc:sldChg chg="modSp add mod">
        <pc:chgData name="Edyta Dubel-Klecha" userId="c26c1368-4752-4c63-a27d-8e77084444cc" providerId="ADAL" clId="{526E131A-7D95-4771-A64F-73F996D368F6}" dt="2024-04-09T13:37:21.099" v="357" actId="20577"/>
        <pc:sldMkLst>
          <pc:docMk/>
          <pc:sldMk cId="2208866828" sldId="927"/>
        </pc:sldMkLst>
        <pc:spChg chg="mod">
          <ac:chgData name="Edyta Dubel-Klecha" userId="c26c1368-4752-4c63-a27d-8e77084444cc" providerId="ADAL" clId="{526E131A-7D95-4771-A64F-73F996D368F6}" dt="2024-04-09T13:37:21.099" v="357" actId="20577"/>
          <ac:spMkLst>
            <pc:docMk/>
            <pc:sldMk cId="2208866828" sldId="927"/>
            <ac:spMk id="4" creationId="{EC6C09CA-6801-66DA-4F52-8B4FE666DDAA}"/>
          </ac:spMkLst>
        </pc:spChg>
      </pc:sldChg>
      <pc:sldChg chg="modSp add mod">
        <pc:chgData name="Edyta Dubel-Klecha" userId="c26c1368-4752-4c63-a27d-8e77084444cc" providerId="ADAL" clId="{526E131A-7D95-4771-A64F-73F996D368F6}" dt="2024-04-09T13:38:50.908" v="408" actId="113"/>
        <pc:sldMkLst>
          <pc:docMk/>
          <pc:sldMk cId="2927228213" sldId="928"/>
        </pc:sldMkLst>
        <pc:spChg chg="mod">
          <ac:chgData name="Edyta Dubel-Klecha" userId="c26c1368-4752-4c63-a27d-8e77084444cc" providerId="ADAL" clId="{526E131A-7D95-4771-A64F-73F996D368F6}" dt="2024-04-09T13:38:50.908" v="408" actId="113"/>
          <ac:spMkLst>
            <pc:docMk/>
            <pc:sldMk cId="2927228213" sldId="928"/>
            <ac:spMk id="4" creationId="{EC6C09CA-6801-66DA-4F52-8B4FE666DDAA}"/>
          </ac:spMkLst>
        </pc:spChg>
      </pc:sldChg>
      <pc:sldChg chg="modSp add mod">
        <pc:chgData name="Edyta Dubel-Klecha" userId="c26c1368-4752-4c63-a27d-8e77084444cc" providerId="ADAL" clId="{526E131A-7D95-4771-A64F-73F996D368F6}" dt="2024-04-09T13:48:55.091" v="616" actId="108"/>
        <pc:sldMkLst>
          <pc:docMk/>
          <pc:sldMk cId="4256309648" sldId="929"/>
        </pc:sldMkLst>
        <pc:spChg chg="mod">
          <ac:chgData name="Edyta Dubel-Klecha" userId="c26c1368-4752-4c63-a27d-8e77084444cc" providerId="ADAL" clId="{526E131A-7D95-4771-A64F-73F996D368F6}" dt="2024-04-09T13:48:55.091" v="616" actId="108"/>
          <ac:spMkLst>
            <pc:docMk/>
            <pc:sldMk cId="4256309648" sldId="929"/>
            <ac:spMk id="4" creationId="{EC6C09CA-6801-66DA-4F52-8B4FE666DDAA}"/>
          </ac:spMkLst>
        </pc:spChg>
      </pc:sldChg>
      <pc:sldChg chg="modSp add mod">
        <pc:chgData name="Edyta Dubel-Klecha" userId="c26c1368-4752-4c63-a27d-8e77084444cc" providerId="ADAL" clId="{526E131A-7D95-4771-A64F-73F996D368F6}" dt="2024-04-09T13:50:35.487" v="650" actId="108"/>
        <pc:sldMkLst>
          <pc:docMk/>
          <pc:sldMk cId="917117655" sldId="930"/>
        </pc:sldMkLst>
        <pc:spChg chg="mod">
          <ac:chgData name="Edyta Dubel-Klecha" userId="c26c1368-4752-4c63-a27d-8e77084444cc" providerId="ADAL" clId="{526E131A-7D95-4771-A64F-73F996D368F6}" dt="2024-04-09T13:50:35.487" v="650" actId="108"/>
          <ac:spMkLst>
            <pc:docMk/>
            <pc:sldMk cId="917117655" sldId="930"/>
            <ac:spMk id="4" creationId="{EC6C09CA-6801-66DA-4F52-8B4FE666DDAA}"/>
          </ac:spMkLst>
        </pc:spChg>
      </pc:sldChg>
      <pc:sldChg chg="modSp add mod">
        <pc:chgData name="Edyta Dubel-Klecha" userId="c26c1368-4752-4c63-a27d-8e77084444cc" providerId="ADAL" clId="{526E131A-7D95-4771-A64F-73F996D368F6}" dt="2024-04-09T13:52:13.668" v="704" actId="108"/>
        <pc:sldMkLst>
          <pc:docMk/>
          <pc:sldMk cId="4244803308" sldId="931"/>
        </pc:sldMkLst>
        <pc:spChg chg="mod">
          <ac:chgData name="Edyta Dubel-Klecha" userId="c26c1368-4752-4c63-a27d-8e77084444cc" providerId="ADAL" clId="{526E131A-7D95-4771-A64F-73F996D368F6}" dt="2024-04-09T13:52:13.668" v="704" actId="108"/>
          <ac:spMkLst>
            <pc:docMk/>
            <pc:sldMk cId="4244803308" sldId="931"/>
            <ac:spMk id="4" creationId="{EC6C09CA-6801-66DA-4F52-8B4FE666DDAA}"/>
          </ac:spMkLst>
        </pc:spChg>
      </pc:sldChg>
      <pc:sldChg chg="modSp add del mod">
        <pc:chgData name="Edyta Dubel-Klecha" userId="c26c1368-4752-4c63-a27d-8e77084444cc" providerId="ADAL" clId="{526E131A-7D95-4771-A64F-73F996D368F6}" dt="2024-04-09T13:54:36.305" v="722" actId="47"/>
        <pc:sldMkLst>
          <pc:docMk/>
          <pc:sldMk cId="2329456083" sldId="932"/>
        </pc:sldMkLst>
        <pc:spChg chg="mod">
          <ac:chgData name="Edyta Dubel-Klecha" userId="c26c1368-4752-4c63-a27d-8e77084444cc" providerId="ADAL" clId="{526E131A-7D95-4771-A64F-73F996D368F6}" dt="2024-04-09T13:54:13.613" v="716" actId="21"/>
          <ac:spMkLst>
            <pc:docMk/>
            <pc:sldMk cId="2329456083" sldId="932"/>
            <ac:spMk id="4" creationId="{817EC4E1-E173-5BE0-4225-C779E0508640}"/>
          </ac:spMkLst>
        </pc:spChg>
      </pc:sldChg>
      <pc:sldChg chg="modSp add mod">
        <pc:chgData name="Edyta Dubel-Klecha" userId="c26c1368-4752-4c63-a27d-8e77084444cc" providerId="ADAL" clId="{526E131A-7D95-4771-A64F-73F996D368F6}" dt="2024-04-09T13:56:52.585" v="738" actId="207"/>
        <pc:sldMkLst>
          <pc:docMk/>
          <pc:sldMk cId="2045625238" sldId="933"/>
        </pc:sldMkLst>
        <pc:spChg chg="mod">
          <ac:chgData name="Edyta Dubel-Klecha" userId="c26c1368-4752-4c63-a27d-8e77084444cc" providerId="ADAL" clId="{526E131A-7D95-4771-A64F-73F996D368F6}" dt="2024-04-09T13:56:52.585" v="738" actId="207"/>
          <ac:spMkLst>
            <pc:docMk/>
            <pc:sldMk cId="2045625238" sldId="933"/>
            <ac:spMk id="4" creationId="{EC6C09CA-6801-66DA-4F52-8B4FE666DDAA}"/>
          </ac:spMkLst>
        </pc:spChg>
      </pc:sldChg>
      <pc:sldChg chg="modSp add mod">
        <pc:chgData name="Edyta Dubel-Klecha" userId="c26c1368-4752-4c63-a27d-8e77084444cc" providerId="ADAL" clId="{526E131A-7D95-4771-A64F-73F996D368F6}" dt="2024-04-09T13:55:25.474" v="726" actId="108"/>
        <pc:sldMkLst>
          <pc:docMk/>
          <pc:sldMk cId="3932370467" sldId="934"/>
        </pc:sldMkLst>
        <pc:spChg chg="mod">
          <ac:chgData name="Edyta Dubel-Klecha" userId="c26c1368-4752-4c63-a27d-8e77084444cc" providerId="ADAL" clId="{526E131A-7D95-4771-A64F-73F996D368F6}" dt="2024-04-09T13:55:25.474" v="726" actId="108"/>
          <ac:spMkLst>
            <pc:docMk/>
            <pc:sldMk cId="3932370467" sldId="934"/>
            <ac:spMk id="4" creationId="{EC6C09CA-6801-66DA-4F52-8B4FE666DDAA}"/>
          </ac:spMkLst>
        </pc:spChg>
      </pc:sldChg>
      <pc:sldChg chg="delSp modSp add mod">
        <pc:chgData name="Edyta Dubel-Klecha" userId="c26c1368-4752-4c63-a27d-8e77084444cc" providerId="ADAL" clId="{526E131A-7D95-4771-A64F-73F996D368F6}" dt="2024-04-09T14:06:03.798" v="948" actId="20577"/>
        <pc:sldMkLst>
          <pc:docMk/>
          <pc:sldMk cId="4042682608" sldId="935"/>
        </pc:sldMkLst>
        <pc:spChg chg="mod">
          <ac:chgData name="Edyta Dubel-Klecha" userId="c26c1368-4752-4c63-a27d-8e77084444cc" providerId="ADAL" clId="{526E131A-7D95-4771-A64F-73F996D368F6}" dt="2024-04-09T14:04:15.782" v="902" actId="20577"/>
          <ac:spMkLst>
            <pc:docMk/>
            <pc:sldMk cId="4042682608" sldId="935"/>
            <ac:spMk id="4" creationId="{EC6C09CA-6801-66DA-4F52-8B4FE666DDAA}"/>
          </ac:spMkLst>
        </pc:spChg>
        <pc:spChg chg="mod">
          <ac:chgData name="Edyta Dubel-Klecha" userId="c26c1368-4752-4c63-a27d-8e77084444cc" providerId="ADAL" clId="{526E131A-7D95-4771-A64F-73F996D368F6}" dt="2024-04-09T14:06:03.798" v="948" actId="20577"/>
          <ac:spMkLst>
            <pc:docMk/>
            <pc:sldMk cId="4042682608" sldId="935"/>
            <ac:spMk id="5" creationId="{8D9802DD-77D5-A584-5B4F-1A4AAF31F03C}"/>
          </ac:spMkLst>
        </pc:spChg>
        <pc:spChg chg="del">
          <ac:chgData name="Edyta Dubel-Klecha" userId="c26c1368-4752-4c63-a27d-8e77084444cc" providerId="ADAL" clId="{526E131A-7D95-4771-A64F-73F996D368F6}" dt="2024-04-09T14:04:18.952" v="903" actId="478"/>
          <ac:spMkLst>
            <pc:docMk/>
            <pc:sldMk cId="4042682608" sldId="935"/>
            <ac:spMk id="6" creationId="{23B6BBEC-FA84-706A-940C-0ED6717BD61A}"/>
          </ac:spMkLst>
        </pc:spChg>
      </pc:sldChg>
      <pc:sldChg chg="modSp add mod">
        <pc:chgData name="Edyta Dubel-Klecha" userId="c26c1368-4752-4c63-a27d-8e77084444cc" providerId="ADAL" clId="{526E131A-7D95-4771-A64F-73F996D368F6}" dt="2024-04-09T14:05:58.153" v="938" actId="20577"/>
        <pc:sldMkLst>
          <pc:docMk/>
          <pc:sldMk cId="1984833870" sldId="936"/>
        </pc:sldMkLst>
        <pc:spChg chg="mod">
          <ac:chgData name="Edyta Dubel-Klecha" userId="c26c1368-4752-4c63-a27d-8e77084444cc" providerId="ADAL" clId="{526E131A-7D95-4771-A64F-73F996D368F6}" dt="2024-04-09T14:05:25.187" v="922" actId="20577"/>
          <ac:spMkLst>
            <pc:docMk/>
            <pc:sldMk cId="1984833870" sldId="936"/>
            <ac:spMk id="4" creationId="{EC6C09CA-6801-66DA-4F52-8B4FE666DDAA}"/>
          </ac:spMkLst>
        </pc:spChg>
        <pc:spChg chg="mod">
          <ac:chgData name="Edyta Dubel-Klecha" userId="c26c1368-4752-4c63-a27d-8e77084444cc" providerId="ADAL" clId="{526E131A-7D95-4771-A64F-73F996D368F6}" dt="2024-04-09T14:05:58.153" v="938" actId="20577"/>
          <ac:spMkLst>
            <pc:docMk/>
            <pc:sldMk cId="1984833870" sldId="936"/>
            <ac:spMk id="5" creationId="{8D9802DD-77D5-A584-5B4F-1A4AAF31F03C}"/>
          </ac:spMkLst>
        </pc:spChg>
        <pc:spChg chg="mod">
          <ac:chgData name="Edyta Dubel-Klecha" userId="c26c1368-4752-4c63-a27d-8e77084444cc" providerId="ADAL" clId="{526E131A-7D95-4771-A64F-73F996D368F6}" dt="2024-04-09T14:05:33.524" v="925" actId="20577"/>
          <ac:spMkLst>
            <pc:docMk/>
            <pc:sldMk cId="1984833870" sldId="936"/>
            <ac:spMk id="17" creationId="{85BDB16C-9922-D948-795A-C4E2E6D353E7}"/>
          </ac:spMkLst>
        </pc:spChg>
      </pc:sldChg>
      <pc:sldChg chg="modSp add mod">
        <pc:chgData name="Edyta Dubel-Klecha" userId="c26c1368-4752-4c63-a27d-8e77084444cc" providerId="ADAL" clId="{526E131A-7D95-4771-A64F-73F996D368F6}" dt="2024-04-09T14:08:03.235" v="979" actId="20577"/>
        <pc:sldMkLst>
          <pc:docMk/>
          <pc:sldMk cId="2435565598" sldId="937"/>
        </pc:sldMkLst>
        <pc:spChg chg="mod">
          <ac:chgData name="Edyta Dubel-Klecha" userId="c26c1368-4752-4c63-a27d-8e77084444cc" providerId="ADAL" clId="{526E131A-7D95-4771-A64F-73F996D368F6}" dt="2024-04-09T14:08:03.235" v="979" actId="20577"/>
          <ac:spMkLst>
            <pc:docMk/>
            <pc:sldMk cId="2435565598" sldId="937"/>
            <ac:spMk id="4" creationId="{EC6C09CA-6801-66DA-4F52-8B4FE666DDAA}"/>
          </ac:spMkLst>
        </pc:spChg>
      </pc:sldChg>
      <pc:sldChg chg="modSp add mod">
        <pc:chgData name="Edyta Dubel-Klecha" userId="c26c1368-4752-4c63-a27d-8e77084444cc" providerId="ADAL" clId="{526E131A-7D95-4771-A64F-73F996D368F6}" dt="2024-04-09T14:09:43.555" v="1027" actId="27636"/>
        <pc:sldMkLst>
          <pc:docMk/>
          <pc:sldMk cId="1795580097" sldId="938"/>
        </pc:sldMkLst>
        <pc:spChg chg="mod">
          <ac:chgData name="Edyta Dubel-Klecha" userId="c26c1368-4752-4c63-a27d-8e77084444cc" providerId="ADAL" clId="{526E131A-7D95-4771-A64F-73F996D368F6}" dt="2024-04-09T14:09:43.555" v="1027" actId="27636"/>
          <ac:spMkLst>
            <pc:docMk/>
            <pc:sldMk cId="1795580097" sldId="938"/>
            <ac:spMk id="4" creationId="{EC6C09CA-6801-66DA-4F52-8B4FE666DDAA}"/>
          </ac:spMkLst>
        </pc:spChg>
      </pc:sldChg>
      <pc:sldChg chg="modSp add mod">
        <pc:chgData name="Edyta Dubel-Klecha" userId="c26c1368-4752-4c63-a27d-8e77084444cc" providerId="ADAL" clId="{526E131A-7D95-4771-A64F-73F996D368F6}" dt="2024-04-09T14:10:49.603" v="1049" actId="108"/>
        <pc:sldMkLst>
          <pc:docMk/>
          <pc:sldMk cId="3570395167" sldId="939"/>
        </pc:sldMkLst>
        <pc:spChg chg="mod">
          <ac:chgData name="Edyta Dubel-Klecha" userId="c26c1368-4752-4c63-a27d-8e77084444cc" providerId="ADAL" clId="{526E131A-7D95-4771-A64F-73F996D368F6}" dt="2024-04-09T14:10:49.603" v="1049" actId="108"/>
          <ac:spMkLst>
            <pc:docMk/>
            <pc:sldMk cId="3570395167" sldId="939"/>
            <ac:spMk id="4" creationId="{EC6C09CA-6801-66DA-4F52-8B4FE666DDAA}"/>
          </ac:spMkLst>
        </pc:spChg>
      </pc:sldChg>
      <pc:sldChg chg="modSp add mod ord">
        <pc:chgData name="Edyta Dubel-Klecha" userId="c26c1368-4752-4c63-a27d-8e77084444cc" providerId="ADAL" clId="{526E131A-7D95-4771-A64F-73F996D368F6}" dt="2024-04-10T05:46:58.139" v="1148"/>
        <pc:sldMkLst>
          <pc:docMk/>
          <pc:sldMk cId="3825832161" sldId="940"/>
        </pc:sldMkLst>
        <pc:spChg chg="mod">
          <ac:chgData name="Edyta Dubel-Klecha" userId="c26c1368-4752-4c63-a27d-8e77084444cc" providerId="ADAL" clId="{526E131A-7D95-4771-A64F-73F996D368F6}" dt="2024-04-10T05:46:35.509" v="1146" actId="14100"/>
          <ac:spMkLst>
            <pc:docMk/>
            <pc:sldMk cId="3825832161" sldId="940"/>
            <ac:spMk id="4" creationId="{EC6C09CA-6801-66DA-4F52-8B4FE666DDAA}"/>
          </ac:spMkLst>
        </pc:spChg>
        <pc:spChg chg="mod">
          <ac:chgData name="Edyta Dubel-Klecha" userId="c26c1368-4752-4c63-a27d-8e77084444cc" providerId="ADAL" clId="{526E131A-7D95-4771-A64F-73F996D368F6}" dt="2024-04-10T05:43:40.335" v="1075" actId="20577"/>
          <ac:spMkLst>
            <pc:docMk/>
            <pc:sldMk cId="3825832161" sldId="940"/>
            <ac:spMk id="7" creationId="{61EDF34C-4FFB-C88E-7C48-42101FF15D6F}"/>
          </ac:spMkLst>
        </pc:spChg>
      </pc:sldChg>
      <pc:sldChg chg="modSp add mod ord">
        <pc:chgData name="Edyta Dubel-Klecha" userId="c26c1368-4752-4c63-a27d-8e77084444cc" providerId="ADAL" clId="{526E131A-7D95-4771-A64F-73F996D368F6}" dt="2024-04-10T05:47:31.830" v="1175"/>
        <pc:sldMkLst>
          <pc:docMk/>
          <pc:sldMk cId="2525109818" sldId="941"/>
        </pc:sldMkLst>
        <pc:spChg chg="mod">
          <ac:chgData name="Edyta Dubel-Klecha" userId="c26c1368-4752-4c63-a27d-8e77084444cc" providerId="ADAL" clId="{526E131A-7D95-4771-A64F-73F996D368F6}" dt="2024-04-10T05:47:22.780" v="1173" actId="20577"/>
          <ac:spMkLst>
            <pc:docMk/>
            <pc:sldMk cId="2525109818" sldId="941"/>
            <ac:spMk id="13" creationId="{E42790BC-FC6D-E939-27BE-64C73D482FE0}"/>
          </ac:spMkLst>
        </pc:spChg>
      </pc:sldChg>
      <pc:sldChg chg="modSp add mod ord">
        <pc:chgData name="Edyta Dubel-Klecha" userId="c26c1368-4752-4c63-a27d-8e77084444cc" providerId="ADAL" clId="{526E131A-7D95-4771-A64F-73F996D368F6}" dt="2024-04-10T05:47:42.210" v="1192" actId="20577"/>
        <pc:sldMkLst>
          <pc:docMk/>
          <pc:sldMk cId="1592048697" sldId="942"/>
        </pc:sldMkLst>
        <pc:spChg chg="mod">
          <ac:chgData name="Edyta Dubel-Klecha" userId="c26c1368-4752-4c63-a27d-8e77084444cc" providerId="ADAL" clId="{526E131A-7D95-4771-A64F-73F996D368F6}" dt="2024-04-10T05:47:42.210" v="1192" actId="20577"/>
          <ac:spMkLst>
            <pc:docMk/>
            <pc:sldMk cId="1592048697" sldId="942"/>
            <ac:spMk id="13" creationId="{E42790BC-FC6D-E939-27BE-64C73D482FE0}"/>
          </ac:spMkLst>
        </pc:spChg>
      </pc:sldChg>
      <pc:sldChg chg="modSp add mod ord">
        <pc:chgData name="Edyta Dubel-Klecha" userId="c26c1368-4752-4c63-a27d-8e77084444cc" providerId="ADAL" clId="{526E131A-7D95-4771-A64F-73F996D368F6}" dt="2024-04-10T05:47:55.828" v="1213" actId="20577"/>
        <pc:sldMkLst>
          <pc:docMk/>
          <pc:sldMk cId="4105243579" sldId="943"/>
        </pc:sldMkLst>
        <pc:spChg chg="mod">
          <ac:chgData name="Edyta Dubel-Klecha" userId="c26c1368-4752-4c63-a27d-8e77084444cc" providerId="ADAL" clId="{526E131A-7D95-4771-A64F-73F996D368F6}" dt="2024-04-10T05:47:55.828" v="1213" actId="20577"/>
          <ac:spMkLst>
            <pc:docMk/>
            <pc:sldMk cId="4105243579" sldId="943"/>
            <ac:spMk id="13" creationId="{E42790BC-FC6D-E939-27BE-64C73D482FE0}"/>
          </ac:spMkLst>
        </pc:spChg>
      </pc:sldChg>
      <pc:sldChg chg="modSp add mod ord">
        <pc:chgData name="Edyta Dubel-Klecha" userId="c26c1368-4752-4c63-a27d-8e77084444cc" providerId="ADAL" clId="{526E131A-7D95-4771-A64F-73F996D368F6}" dt="2024-04-10T05:48:09.111" v="1228" actId="20577"/>
        <pc:sldMkLst>
          <pc:docMk/>
          <pc:sldMk cId="1207012961" sldId="944"/>
        </pc:sldMkLst>
        <pc:spChg chg="mod">
          <ac:chgData name="Edyta Dubel-Klecha" userId="c26c1368-4752-4c63-a27d-8e77084444cc" providerId="ADAL" clId="{526E131A-7D95-4771-A64F-73F996D368F6}" dt="2024-04-10T05:48:09.111" v="1228" actId="20577"/>
          <ac:spMkLst>
            <pc:docMk/>
            <pc:sldMk cId="1207012961" sldId="944"/>
            <ac:spMk id="13" creationId="{E42790BC-FC6D-E939-27BE-64C73D482FE0}"/>
          </ac:spMkLst>
        </pc:spChg>
      </pc:sldChg>
      <pc:sldChg chg="modSp add mod">
        <pc:chgData name="Edyta Dubel-Klecha" userId="c26c1368-4752-4c63-a27d-8e77084444cc" providerId="ADAL" clId="{526E131A-7D95-4771-A64F-73F996D368F6}" dt="2024-04-10T05:48:37.093" v="1250" actId="20577"/>
        <pc:sldMkLst>
          <pc:docMk/>
          <pc:sldMk cId="225141393" sldId="945"/>
        </pc:sldMkLst>
        <pc:spChg chg="mod">
          <ac:chgData name="Edyta Dubel-Klecha" userId="c26c1368-4752-4c63-a27d-8e77084444cc" providerId="ADAL" clId="{526E131A-7D95-4771-A64F-73F996D368F6}" dt="2024-04-10T05:48:37.093" v="1250" actId="20577"/>
          <ac:spMkLst>
            <pc:docMk/>
            <pc:sldMk cId="225141393" sldId="945"/>
            <ac:spMk id="13" creationId="{E42790BC-FC6D-E939-27BE-64C73D482FE0}"/>
          </ac:spMkLst>
        </pc:spChg>
      </pc:sldChg>
      <pc:sldChg chg="modSp add mod ord">
        <pc:chgData name="Edyta Dubel-Klecha" userId="c26c1368-4752-4c63-a27d-8e77084444cc" providerId="ADAL" clId="{526E131A-7D95-4771-A64F-73F996D368F6}" dt="2024-04-10T05:49:05.799" v="1285" actId="20577"/>
        <pc:sldMkLst>
          <pc:docMk/>
          <pc:sldMk cId="2447712279" sldId="946"/>
        </pc:sldMkLst>
        <pc:spChg chg="mod">
          <ac:chgData name="Edyta Dubel-Klecha" userId="c26c1368-4752-4c63-a27d-8e77084444cc" providerId="ADAL" clId="{526E131A-7D95-4771-A64F-73F996D368F6}" dt="2024-04-10T05:49:05.799" v="1285" actId="20577"/>
          <ac:spMkLst>
            <pc:docMk/>
            <pc:sldMk cId="2447712279" sldId="946"/>
            <ac:spMk id="13" creationId="{E42790BC-FC6D-E939-27BE-64C73D482FE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E470B7BE-6F0C-8F2A-294E-55F3A799A64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59EEA09E-E94B-2237-CACD-1A4553BA67D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4B1A7-E44E-4ACD-8183-D869BBB7E78B}" type="datetime7">
              <a:rPr lang="pl-PL" smtClean="0"/>
              <a:t>kwi-24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19B27A94-7637-63DC-466F-DC8476DE33E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69877482-08FC-9D03-9450-A245E57E11F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643112-FE35-4B6B-992F-638E32DC43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4286439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E4BAD6-4173-459E-9F87-BAE45F7B34BE}" type="datetime7">
              <a:rPr lang="pl-PL" smtClean="0"/>
              <a:t>kwi-24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350C69-5D00-4643-A6EF-959B7D51E3C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87218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CCE4BAD6-4173-459E-9F87-BAE45F7B34BE}" type="datetime7">
              <a:rPr lang="pl-PL" smtClean="0"/>
              <a:t>kwi-24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50C69-5D00-4643-A6EF-959B7D51E3CF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54609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50C69-5D00-4643-A6EF-959B7D51E3CF}" type="slidenum">
              <a:rPr lang="pl-PL" smtClean="0"/>
              <a:t>14</a:t>
            </a:fld>
            <a:endParaRPr lang="pl-PL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E454728-793A-781C-9CDF-2582BD72894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D8CF1B79-61F9-4EE2-A96A-AE1FAA6B5DCC}" type="datetime7">
              <a:rPr lang="pl-PL" smtClean="0"/>
              <a:t>kwi-24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48795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50C69-5D00-4643-A6EF-959B7D51E3CF}" type="slidenum">
              <a:rPr lang="pl-PL" smtClean="0"/>
              <a:t>15</a:t>
            </a:fld>
            <a:endParaRPr lang="pl-PL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E454728-793A-781C-9CDF-2582BD72894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D8CF1B79-61F9-4EE2-A96A-AE1FAA6B5DCC}" type="datetime7">
              <a:rPr lang="pl-PL" smtClean="0"/>
              <a:t>kwi-24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79995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50C69-5D00-4643-A6EF-959B7D51E3CF}" type="slidenum">
              <a:rPr lang="pl-PL" smtClean="0"/>
              <a:t>16</a:t>
            </a:fld>
            <a:endParaRPr lang="pl-PL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E454728-793A-781C-9CDF-2582BD72894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D8CF1B79-61F9-4EE2-A96A-AE1FAA6B5DCC}" type="datetime7">
              <a:rPr lang="pl-PL" smtClean="0"/>
              <a:t>kwi-24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53931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50C69-5D00-4643-A6EF-959B7D51E3CF}" type="slidenum">
              <a:rPr lang="pl-PL" smtClean="0"/>
              <a:t>17</a:t>
            </a:fld>
            <a:endParaRPr lang="pl-PL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E454728-793A-781C-9CDF-2582BD72894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D8CF1B79-61F9-4EE2-A96A-AE1FAA6B5DCC}" type="datetime7">
              <a:rPr lang="pl-PL" smtClean="0"/>
              <a:t>kwi-24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00809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50C69-5D00-4643-A6EF-959B7D51E3CF}" type="slidenum">
              <a:rPr lang="pl-PL" smtClean="0"/>
              <a:t>18</a:t>
            </a:fld>
            <a:endParaRPr lang="pl-PL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E454728-793A-781C-9CDF-2582BD72894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D8CF1B79-61F9-4EE2-A96A-AE1FAA6B5DCC}" type="datetime7">
              <a:rPr lang="pl-PL" smtClean="0"/>
              <a:t>kwi-24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94720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350C69-5D00-4643-A6EF-959B7D51E3CF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E454728-793A-781C-9CDF-2582BD72894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CF1B79-61F9-4EE2-A96A-AE1FAA6B5DCC}" type="datetime7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kwi-24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71010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350C69-5D00-4643-A6EF-959B7D51E3CF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E454728-793A-781C-9CDF-2582BD72894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CF1B79-61F9-4EE2-A96A-AE1FAA6B5DCC}" type="datetime7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kwi-24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68625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350C69-5D00-4643-A6EF-959B7D51E3CF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E454728-793A-781C-9CDF-2582BD72894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CF1B79-61F9-4EE2-A96A-AE1FAA6B5DCC}" type="datetime7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kwi-24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71490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350C69-5D00-4643-A6EF-959B7D51E3CF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E454728-793A-781C-9CDF-2582BD72894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CF1B79-61F9-4EE2-A96A-AE1FAA6B5DCC}" type="datetime7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kwi-24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34807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350C69-5D00-4643-A6EF-959B7D51E3CF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E454728-793A-781C-9CDF-2582BD72894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CF1B79-61F9-4EE2-A96A-AE1FAA6B5DCC}" type="datetime7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kwi-24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3320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50C69-5D00-4643-A6EF-959B7D51E3CF}" type="slidenum">
              <a:rPr lang="pl-PL" smtClean="0"/>
              <a:t>5</a:t>
            </a:fld>
            <a:endParaRPr lang="pl-PL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E2942CE-81AB-6B99-21E5-5957B027FDC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CE085E35-3588-4DEB-9FF9-0F6E5FE01DCC}" type="datetime7">
              <a:rPr lang="pl-PL" smtClean="0"/>
              <a:t>kwi-24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12324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350C69-5D00-4643-A6EF-959B7D51E3CF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E454728-793A-781C-9CDF-2582BD72894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CF1B79-61F9-4EE2-A96A-AE1FAA6B5DCC}" type="datetime7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kwi-24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02848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350C69-5D00-4643-A6EF-959B7D51E3CF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E454728-793A-781C-9CDF-2582BD72894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CF1B79-61F9-4EE2-A96A-AE1FAA6B5DCC}" type="datetime7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kwi-24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61639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350C69-5D00-4643-A6EF-959B7D51E3CF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E454728-793A-781C-9CDF-2582BD72894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CF1B79-61F9-4EE2-A96A-AE1FAA6B5DCC}" type="datetime7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kwi-24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36619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50C69-5D00-4643-A6EF-959B7D51E3CF}" type="slidenum">
              <a:rPr lang="pl-PL" smtClean="0"/>
              <a:t>28</a:t>
            </a:fld>
            <a:endParaRPr lang="pl-PL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9AE3E77-C2ED-B6E1-0E46-1BE22110D87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FA10317-C7CE-4E10-A228-64D467DDECC2}" type="datetime7">
              <a:rPr lang="pl-PL" smtClean="0"/>
              <a:t>kwi-24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21163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50C69-5D00-4643-A6EF-959B7D51E3CF}" type="slidenum">
              <a:rPr lang="pl-PL" smtClean="0"/>
              <a:t>29</a:t>
            </a:fld>
            <a:endParaRPr lang="pl-PL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3A0AE4D-1869-F7A6-7537-FB4B3BAB3C4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B1E40FA-D542-45A8-BE95-A260416DF563}" type="datetime7">
              <a:rPr lang="pl-PL" smtClean="0"/>
              <a:t>kwi-24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154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50C69-5D00-4643-A6EF-959B7D51E3CF}" type="slidenum">
              <a:rPr lang="pl-PL" smtClean="0"/>
              <a:t>30</a:t>
            </a:fld>
            <a:endParaRPr lang="pl-PL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CF8DA6D-4FD4-4231-9472-0637E34E4F0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A7F9EE8-E882-478C-96D0-9B6CAF41E5AE}" type="datetime7">
              <a:rPr lang="pl-PL" smtClean="0"/>
              <a:t>kwi-24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63076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50C69-5D00-4643-A6EF-959B7D51E3CF}" type="slidenum">
              <a:rPr lang="pl-PL" smtClean="0"/>
              <a:t>32</a:t>
            </a:fld>
            <a:endParaRPr lang="pl-PL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9CC6166-51B3-13A3-955C-3285E010D86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62B9BBE-C410-4A1E-8EF9-8D96A5883B4E}" type="datetime7">
              <a:rPr lang="pl-PL" smtClean="0"/>
              <a:t>kwi-24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93631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50C69-5D00-4643-A6EF-959B7D51E3CF}" type="slidenum">
              <a:rPr lang="pl-PL" smtClean="0"/>
              <a:t>33</a:t>
            </a:fld>
            <a:endParaRPr lang="pl-PL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9CC6166-51B3-13A3-955C-3285E010D86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62B9BBE-C410-4A1E-8EF9-8D96A5883B4E}" type="datetime7">
              <a:rPr lang="pl-PL" smtClean="0"/>
              <a:t>kwi-24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61828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50C69-5D00-4643-A6EF-959B7D51E3CF}" type="slidenum">
              <a:rPr lang="pl-PL" smtClean="0"/>
              <a:t>34</a:t>
            </a:fld>
            <a:endParaRPr lang="pl-PL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9CC6166-51B3-13A3-955C-3285E010D86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62B9BBE-C410-4A1E-8EF9-8D96A5883B4E}" type="datetime7">
              <a:rPr lang="pl-PL" smtClean="0"/>
              <a:t>kwi-24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62382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50C69-5D00-4643-A6EF-959B7D51E3CF}" type="slidenum">
              <a:rPr lang="pl-PL" smtClean="0"/>
              <a:t>35</a:t>
            </a:fld>
            <a:endParaRPr lang="pl-PL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39FBE5F-389C-AFED-6146-60AF371789C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9BFA4A8-7C60-425F-A5D6-8BDED5F93B48}" type="datetime7">
              <a:rPr lang="pl-PL" smtClean="0"/>
              <a:t>kwi-24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07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50C69-5D00-4643-A6EF-959B7D51E3CF}" type="slidenum">
              <a:rPr lang="pl-PL" smtClean="0"/>
              <a:t>6</a:t>
            </a:fld>
            <a:endParaRPr lang="pl-PL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1BF7CA9-817F-3E5A-10B9-FFC92616FED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DCA4CA05-E018-4793-936B-504F721D53CE}" type="datetime7">
              <a:rPr lang="pl-PL" smtClean="0"/>
              <a:t>kwi-24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54651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350C69-5D00-4643-A6EF-959B7D51E3CF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39FBE5F-389C-AFED-6146-60AF371789C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BFA4A8-7C60-425F-A5D6-8BDED5F93B48}" type="datetime7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kwi-24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27961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CCE4BAD6-4173-459E-9F87-BAE45F7B34BE}" type="datetime7">
              <a:rPr lang="pl-PL" smtClean="0"/>
              <a:t>kwi-24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50C69-5D00-4643-A6EF-959B7D51E3CF}" type="slidenum">
              <a:rPr lang="pl-PL" smtClean="0"/>
              <a:t>37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918324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50C69-5D00-4643-A6EF-959B7D51E3CF}" type="slidenum">
              <a:rPr lang="pl-PL" smtClean="0"/>
              <a:t>40</a:t>
            </a:fld>
            <a:endParaRPr lang="pl-PL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30F2D43-DCF8-E9D1-D0FE-ABEBA70E1CC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7DB5DD9-1A9C-4B8E-9862-E436213A7142}" type="datetime7">
              <a:rPr lang="pl-PL" smtClean="0"/>
              <a:t>kwi-24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36561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CCE4BAD6-4173-459E-9F87-BAE45F7B34BE}" type="datetime7">
              <a:rPr lang="pl-PL" smtClean="0"/>
              <a:t>kwi-24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50C69-5D00-4643-A6EF-959B7D51E3CF}" type="slidenum">
              <a:rPr lang="pl-PL" smtClean="0"/>
              <a:t>42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520089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CCE4BAD6-4173-459E-9F87-BAE45F7B34BE}" type="datetime7">
              <a:rPr lang="pl-PL" smtClean="0"/>
              <a:t>kwi-24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50C69-5D00-4643-A6EF-959B7D51E3CF}" type="slidenum">
              <a:rPr lang="pl-PL" smtClean="0"/>
              <a:t>44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470084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50C69-5D00-4643-A6EF-959B7D51E3CF}" type="slidenum">
              <a:rPr lang="pl-PL" smtClean="0"/>
              <a:t>45</a:t>
            </a:fld>
            <a:endParaRPr lang="pl-PL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74921A0-10AA-757E-9B15-EC6DD5800FD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1FD2D0E-B99B-493C-B2B4-AB454B9213B9}" type="datetime7">
              <a:rPr lang="pl-PL" smtClean="0"/>
              <a:t>kwi-24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013225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CCE4BAD6-4173-459E-9F87-BAE45F7B34BE}" type="datetime7">
              <a:rPr lang="pl-PL" smtClean="0"/>
              <a:t>kwi-24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50C69-5D00-4643-A6EF-959B7D51E3CF}" type="slidenum">
              <a:rPr lang="pl-PL" smtClean="0"/>
              <a:t>46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455761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CCE4BAD6-4173-459E-9F87-BAE45F7B34BE}" type="datetime7">
              <a:rPr lang="pl-PL" smtClean="0"/>
              <a:t>kwi-24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50C69-5D00-4643-A6EF-959B7D51E3CF}" type="slidenum">
              <a:rPr lang="pl-PL" smtClean="0"/>
              <a:t>51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243033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50C69-5D00-4643-A6EF-959B7D51E3CF}" type="slidenum">
              <a:rPr lang="pl-PL" smtClean="0"/>
              <a:t>52</a:t>
            </a:fld>
            <a:endParaRPr lang="pl-PL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940A0F5-7B71-6D26-0C69-02AC5E4E808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E7D6C08C-6DFA-4272-B0E0-53A499EF3F1C}" type="datetime7">
              <a:rPr lang="pl-PL" smtClean="0"/>
              <a:t>kwi-24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964623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CCE4BAD6-4173-459E-9F87-BAE45F7B34BE}" type="datetime7">
              <a:rPr lang="pl-PL" smtClean="0"/>
              <a:t>kwi-24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50C69-5D00-4643-A6EF-959B7D51E3CF}" type="slidenum">
              <a:rPr lang="pl-PL" smtClean="0"/>
              <a:t>55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7120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50C69-5D00-4643-A6EF-959B7D51E3CF}" type="slidenum">
              <a:rPr lang="pl-PL" smtClean="0"/>
              <a:t>7</a:t>
            </a:fld>
            <a:endParaRPr lang="pl-PL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CF34807-F3F3-5997-665A-BB82F7F671B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9715560-D5E8-4D55-9F43-6CB59EA3215A}" type="datetime7">
              <a:rPr lang="pl-PL" smtClean="0"/>
              <a:t>kwi-24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260935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50C69-5D00-4643-A6EF-959B7D51E3CF}" type="slidenum">
              <a:rPr lang="pl-PL" smtClean="0"/>
              <a:t>57</a:t>
            </a:fld>
            <a:endParaRPr lang="pl-PL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FA2CF57-9835-B7B9-8F47-0A43C41760C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7F175F4-7B18-4D2E-9425-A5174F36CAB6}" type="datetime7">
              <a:rPr lang="pl-PL" smtClean="0"/>
              <a:t>kwi-24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19696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350C69-5D00-4643-A6EF-959B7D51E3CF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FA2CF57-9835-B7B9-8F47-0A43C41760C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F175F4-7B18-4D2E-9425-A5174F36CAB6}" type="datetime7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kwi-24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028234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350C69-5D00-4643-A6EF-959B7D51E3CF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FA2CF57-9835-B7B9-8F47-0A43C41760C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F175F4-7B18-4D2E-9425-A5174F36CAB6}" type="datetime7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kwi-24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219755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350C69-5D00-4643-A6EF-959B7D51E3CF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FA2CF57-9835-B7B9-8F47-0A43C41760C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F175F4-7B18-4D2E-9425-A5174F36CAB6}" type="datetime7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kwi-24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593238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CCE4BAD6-4173-459E-9F87-BAE45F7B34BE}" type="datetime7">
              <a:rPr lang="pl-PL" smtClean="0"/>
              <a:t>kwi-24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50C69-5D00-4643-A6EF-959B7D51E3CF}" type="slidenum">
              <a:rPr lang="pl-PL" smtClean="0"/>
              <a:t>61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9227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50C69-5D00-4643-A6EF-959B7D51E3CF}" type="slidenum">
              <a:rPr lang="pl-PL" smtClean="0"/>
              <a:t>9</a:t>
            </a:fld>
            <a:endParaRPr lang="pl-PL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23BAD55-6796-2701-9AA2-3A43E6C4BF8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A8922F4-57A4-4235-9679-F03E733693FA}" type="datetime7">
              <a:rPr lang="pl-PL" smtClean="0"/>
              <a:t>kwi-24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90955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50C69-5D00-4643-A6EF-959B7D51E3CF}" type="slidenum">
              <a:rPr lang="pl-PL" smtClean="0"/>
              <a:t>10</a:t>
            </a:fld>
            <a:endParaRPr lang="pl-PL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E454728-793A-781C-9CDF-2582BD72894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D8CF1B79-61F9-4EE2-A96A-AE1FAA6B5DCC}" type="datetime7">
              <a:rPr lang="pl-PL" smtClean="0"/>
              <a:t>kwi-24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68684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50C69-5D00-4643-A6EF-959B7D51E3CF}" type="slidenum">
              <a:rPr lang="pl-PL" smtClean="0"/>
              <a:t>11</a:t>
            </a:fld>
            <a:endParaRPr lang="pl-PL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23BAD55-6796-2701-9AA2-3A43E6C4BF8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A8922F4-57A4-4235-9679-F03E733693FA}" type="datetime7">
              <a:rPr lang="pl-PL" smtClean="0"/>
              <a:t>kwi-24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39481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50C69-5D00-4643-A6EF-959B7D51E3CF}" type="slidenum">
              <a:rPr lang="pl-PL" smtClean="0"/>
              <a:t>12</a:t>
            </a:fld>
            <a:endParaRPr lang="pl-PL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23BAD55-6796-2701-9AA2-3A43E6C4BF8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A8922F4-57A4-4235-9679-F03E733693FA}" type="datetime7">
              <a:rPr lang="pl-PL" smtClean="0"/>
              <a:t>kwi-24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10473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50C69-5D00-4643-A6EF-959B7D51E3CF}" type="slidenum">
              <a:rPr lang="pl-PL" smtClean="0"/>
              <a:t>13</a:t>
            </a:fld>
            <a:endParaRPr lang="pl-PL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23BAD55-6796-2701-9AA2-3A43E6C4BF8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A8922F4-57A4-4235-9679-F03E733693FA}" type="datetime7">
              <a:rPr lang="pl-PL" smtClean="0"/>
              <a:t>kwi-24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8328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4.png"/><Relationship Id="rId16" Type="http://schemas.openxmlformats.org/officeDocument/2006/relationships/image" Target="../media/image2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4D080A5-7BC0-AF1D-E33D-E5E4CE5CF6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745BBC3-AD0F-02CF-79CD-08462DD897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54A9334-99EB-7038-FACC-CED15B62E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9E65D7A-48F6-B4AA-9C57-7D220D38F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A414572-4C6E-FF82-BF7C-3D7CAAAFF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26D8-9DAC-44AE-A9FD-0EC949CD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4767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B22A424-1BFA-C95D-30C8-4163685E9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6D99C732-5484-F0AD-FFAA-0F624D5E8C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F467B8C-222A-C954-03E1-17CCF944D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5393B96-DD1B-7A4F-8D21-1555C38A1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056064E-6ABD-9BC8-8C74-B6C72DBBF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26D8-9DAC-44AE-A9FD-0EC949CD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3725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EF3F3255-4DF0-E387-BF91-6542A12F29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7D875D8C-D28F-7D99-189F-4BBFDAF27A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CF2EE79-4F50-EFB6-B3AD-B15D4A831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C198499-1B45-9160-7C32-4C9A0B116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CB2439F-553C-F6F5-9D8A-9C84ADB5A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26D8-9DAC-44AE-A9FD-0EC949CD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121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170659" y="1790613"/>
            <a:ext cx="9851923" cy="3924814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2" y="0"/>
            <a:ext cx="5685979" cy="24438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827" y="1790612"/>
            <a:ext cx="4514751" cy="653253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87" y="490243"/>
            <a:ext cx="1231537" cy="979756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255" y="490243"/>
            <a:ext cx="1231537" cy="979756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023" y="490243"/>
            <a:ext cx="1231537" cy="9797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0332" y="2775173"/>
            <a:ext cx="9031400" cy="1004864"/>
          </a:xfrm>
        </p:spPr>
        <p:txBody>
          <a:bodyPr anchor="t" anchorCtr="0">
            <a:normAutofit/>
          </a:bodyPr>
          <a:lstStyle>
            <a:lvl1pPr algn="l">
              <a:lnSpc>
                <a:spcPts val="3629"/>
              </a:lnSpc>
              <a:defRPr sz="2903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0345" y="4410532"/>
            <a:ext cx="9031311" cy="979756"/>
          </a:xfrm>
        </p:spPr>
        <p:txBody>
          <a:bodyPr>
            <a:normAutofit/>
          </a:bodyPr>
          <a:lstStyle>
            <a:lvl1pPr marL="0" indent="0" algn="l">
              <a:lnSpc>
                <a:spcPts val="3175"/>
              </a:lnSpc>
              <a:buNone/>
              <a:defRPr sz="2540" b="1">
                <a:solidFill>
                  <a:schemeClr val="tx2"/>
                </a:solidFill>
              </a:defRPr>
            </a:lvl1pPr>
            <a:lvl2pPr marL="457203" indent="0" algn="ctr">
              <a:buNone/>
              <a:defRPr sz="2000"/>
            </a:lvl2pPr>
            <a:lvl3pPr marL="914406" indent="0" algn="ctr">
              <a:buNone/>
              <a:defRPr sz="1800"/>
            </a:lvl3pPr>
            <a:lvl4pPr marL="1371609" indent="0" algn="ctr">
              <a:buNone/>
              <a:defRPr sz="1600"/>
            </a:lvl4pPr>
            <a:lvl5pPr marL="1828812" indent="0" algn="ctr">
              <a:buNone/>
              <a:defRPr sz="1600"/>
            </a:lvl5pPr>
            <a:lvl6pPr marL="2286015" indent="0" algn="ctr">
              <a:buNone/>
              <a:defRPr sz="1600"/>
            </a:lvl6pPr>
            <a:lvl7pPr marL="2743218" indent="0" algn="ctr">
              <a:buNone/>
              <a:defRPr sz="1600"/>
            </a:lvl7pPr>
            <a:lvl8pPr marL="3200421" indent="0" algn="ctr">
              <a:buNone/>
              <a:defRPr sz="1600"/>
            </a:lvl8pPr>
            <a:lvl9pPr marL="3657624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68958" y="490243"/>
            <a:ext cx="2052383" cy="316710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633"/>
              </a:lnSpc>
              <a:defRPr sz="127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500FFCFA-D3A4-40A4-E76C-99575547246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27" y="5779698"/>
            <a:ext cx="1848740" cy="86109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DC91A070-16DB-C0E1-0B7B-93924541A6E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348" y="5779698"/>
            <a:ext cx="3002864" cy="861090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AB280FEF-799B-B9CA-10D2-815DA71DA23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088" y="5779092"/>
            <a:ext cx="2554038" cy="86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3733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169419" y="1799461"/>
            <a:ext cx="9853164" cy="3915966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5685979" cy="24438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419" y="1799460"/>
            <a:ext cx="4514751" cy="6532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0332" y="2785254"/>
            <a:ext cx="9031400" cy="986800"/>
          </a:xfrm>
        </p:spPr>
        <p:txBody>
          <a:bodyPr anchor="t" anchorCtr="0">
            <a:normAutofit/>
          </a:bodyPr>
          <a:lstStyle>
            <a:lvl1pPr algn="l">
              <a:lnSpc>
                <a:spcPts val="3629"/>
              </a:lnSpc>
              <a:defRPr sz="2903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0345" y="4410532"/>
            <a:ext cx="9031311" cy="979756"/>
          </a:xfrm>
        </p:spPr>
        <p:txBody>
          <a:bodyPr>
            <a:normAutofit/>
          </a:bodyPr>
          <a:lstStyle>
            <a:lvl1pPr marL="0" indent="0" algn="l">
              <a:lnSpc>
                <a:spcPts val="3175"/>
              </a:lnSpc>
              <a:buNone/>
              <a:defRPr sz="2540" b="1">
                <a:solidFill>
                  <a:schemeClr val="tx2"/>
                </a:solidFill>
              </a:defRPr>
            </a:lvl1pPr>
            <a:lvl2pPr marL="457203" indent="0" algn="ctr">
              <a:buNone/>
              <a:defRPr sz="2000"/>
            </a:lvl2pPr>
            <a:lvl3pPr marL="914406" indent="0" algn="ctr">
              <a:buNone/>
              <a:defRPr sz="1800"/>
            </a:lvl3pPr>
            <a:lvl4pPr marL="1371609" indent="0" algn="ctr">
              <a:buNone/>
              <a:defRPr sz="1600"/>
            </a:lvl4pPr>
            <a:lvl5pPr marL="1828812" indent="0" algn="ctr">
              <a:buNone/>
              <a:defRPr sz="1600"/>
            </a:lvl5pPr>
            <a:lvl6pPr marL="2286015" indent="0" algn="ctr">
              <a:buNone/>
              <a:defRPr sz="1600"/>
            </a:lvl6pPr>
            <a:lvl7pPr marL="2743218" indent="0" algn="ctr">
              <a:buNone/>
              <a:defRPr sz="1600"/>
            </a:lvl7pPr>
            <a:lvl8pPr marL="3200421" indent="0" algn="ctr">
              <a:buNone/>
              <a:defRPr sz="1600"/>
            </a:lvl8pPr>
            <a:lvl9pPr marL="3657624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68958" y="490243"/>
            <a:ext cx="2052383" cy="316710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633"/>
              </a:lnSpc>
              <a:defRPr sz="127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pl-PL" dirty="0"/>
          </a:p>
        </p:txBody>
      </p:sp>
      <p:pic>
        <p:nvPicPr>
          <p:cNvPr id="8" name="Obraz 7" descr="logo Funduszy Europejskich">
            <a:extLst>
              <a:ext uri="{FF2B5EF4-FFF2-40B4-BE49-F238E27FC236}">
                <a16:creationId xmlns:a16="http://schemas.microsoft.com/office/drawing/2014/main" id="{500FFCFA-D3A4-40A4-E76C-9957554724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27" y="5779698"/>
            <a:ext cx="1848740" cy="861090"/>
          </a:xfrm>
          <a:prstGeom prst="rect">
            <a:avLst/>
          </a:prstGeom>
        </p:spPr>
      </p:pic>
      <p:pic>
        <p:nvPicPr>
          <p:cNvPr id="10" name="Obraz 9" descr="flaga Unii Europejskiej z dopiskiem dofinansowane przez Unię Europejską">
            <a:extLst>
              <a:ext uri="{FF2B5EF4-FFF2-40B4-BE49-F238E27FC236}">
                <a16:creationId xmlns:a16="http://schemas.microsoft.com/office/drawing/2014/main" id="{DC91A070-16DB-C0E1-0B7B-93924541A6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348" y="5779698"/>
            <a:ext cx="3002864" cy="861090"/>
          </a:xfrm>
          <a:prstGeom prst="rect">
            <a:avLst/>
          </a:prstGeom>
        </p:spPr>
      </p:pic>
      <p:pic>
        <p:nvPicPr>
          <p:cNvPr id="12" name="Obraz 11" descr="barwy RP">
            <a:extLst>
              <a:ext uri="{FF2B5EF4-FFF2-40B4-BE49-F238E27FC236}">
                <a16:creationId xmlns:a16="http://schemas.microsoft.com/office/drawing/2014/main" id="{AB280FEF-799B-B9CA-10D2-815DA71DA23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088" y="5779092"/>
            <a:ext cx="2554038" cy="862304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46" y="1128866"/>
            <a:ext cx="434459" cy="345636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811" y="495200"/>
            <a:ext cx="434459" cy="345636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213" y="1128866"/>
            <a:ext cx="434459" cy="345636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326" y="488325"/>
            <a:ext cx="434459" cy="345636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59" y="495200"/>
            <a:ext cx="434459" cy="345636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550" y="1138358"/>
            <a:ext cx="434459" cy="345636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564" y="493114"/>
            <a:ext cx="434459" cy="345636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303" y="485586"/>
            <a:ext cx="434459" cy="345636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824" y="481800"/>
            <a:ext cx="434459" cy="345636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776" y="1135780"/>
            <a:ext cx="434459" cy="345636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129" y="1134476"/>
            <a:ext cx="434459" cy="345636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564" y="1134476"/>
            <a:ext cx="434459" cy="34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6951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7736987" cy="473665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907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3222236" y="4082829"/>
            <a:ext cx="7800346" cy="16325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17991" y="5061678"/>
            <a:ext cx="6993665" cy="588349"/>
          </a:xfrm>
        </p:spPr>
        <p:txBody>
          <a:bodyPr anchor="t" anchorCtr="0">
            <a:normAutofit/>
          </a:bodyPr>
          <a:lstStyle>
            <a:lvl1pPr algn="l">
              <a:lnSpc>
                <a:spcPts val="3175"/>
              </a:lnSpc>
              <a:defRPr sz="254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0199" y="489652"/>
            <a:ext cx="2052383" cy="332686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633"/>
              </a:lnSpc>
              <a:defRPr sz="127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pl-PL" dirty="0"/>
          </a:p>
        </p:txBody>
      </p:sp>
      <p:pic>
        <p:nvPicPr>
          <p:cNvPr id="8" name="Obraz 7" descr="logo Funduszy Europejskich">
            <a:extLst>
              <a:ext uri="{FF2B5EF4-FFF2-40B4-BE49-F238E27FC236}">
                <a16:creationId xmlns:a16="http://schemas.microsoft.com/office/drawing/2014/main" id="{70B23A41-17AB-76D8-3EFE-38FC22C5B5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27" y="5779698"/>
            <a:ext cx="1848740" cy="861090"/>
          </a:xfrm>
          <a:prstGeom prst="rect">
            <a:avLst/>
          </a:prstGeom>
        </p:spPr>
      </p:pic>
      <p:pic>
        <p:nvPicPr>
          <p:cNvPr id="10" name="Obraz 9" descr="flaga Unii Europejskie z dopiskiem dofinansowane przez Unię Europejską">
            <a:extLst>
              <a:ext uri="{FF2B5EF4-FFF2-40B4-BE49-F238E27FC236}">
                <a16:creationId xmlns:a16="http://schemas.microsoft.com/office/drawing/2014/main" id="{E8AB2AB5-3131-C310-7606-6899798511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348" y="5779698"/>
            <a:ext cx="3002864" cy="861090"/>
          </a:xfrm>
          <a:prstGeom prst="rect">
            <a:avLst/>
          </a:prstGeom>
        </p:spPr>
      </p:pic>
      <p:pic>
        <p:nvPicPr>
          <p:cNvPr id="12" name="Obraz 11" descr="barwy RP">
            <a:extLst>
              <a:ext uri="{FF2B5EF4-FFF2-40B4-BE49-F238E27FC236}">
                <a16:creationId xmlns:a16="http://schemas.microsoft.com/office/drawing/2014/main" id="{7C93677B-A16E-82CA-7FC4-B6B51516070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088" y="5779092"/>
            <a:ext cx="2554038" cy="862304"/>
          </a:xfrm>
          <a:prstGeom prst="rect">
            <a:avLst/>
          </a:prstGeom>
        </p:spPr>
      </p:pic>
      <p:pic>
        <p:nvPicPr>
          <p:cNvPr id="18" name="Obraz 17" descr="Obraz zawierający tekst&#10;&#10;Opis wygenerowany automatycznie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236" y="4082829"/>
            <a:ext cx="4514751" cy="65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0884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3222235" y="4082829"/>
            <a:ext cx="8205842" cy="19591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3924" y="0"/>
            <a:ext cx="7794915" cy="4408303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907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4453203" y="4082828"/>
            <a:ext cx="4105634" cy="326037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3222237" y="4082828"/>
            <a:ext cx="1230967" cy="3254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3162" y="4713462"/>
            <a:ext cx="7389421" cy="1197862"/>
          </a:xfrm>
        </p:spPr>
        <p:txBody>
          <a:bodyPr anchor="t" anchorCtr="0">
            <a:normAutofit/>
          </a:bodyPr>
          <a:lstStyle>
            <a:lvl1pPr algn="l">
              <a:lnSpc>
                <a:spcPts val="3175"/>
              </a:lnSpc>
              <a:defRPr sz="254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5911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132885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852" y="1796072"/>
            <a:ext cx="4720891" cy="424562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1255" y="1795869"/>
            <a:ext cx="4720891" cy="424581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402372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9" y="816316"/>
            <a:ext cx="4926147" cy="979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0" y="1796072"/>
            <a:ext cx="4926582" cy="424561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816566"/>
            <a:ext cx="5685980" cy="5225119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907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49659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9790199" y="6695263"/>
            <a:ext cx="1232383" cy="1627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</p:spTree>
    <p:extLst>
      <p:ext uri="{BB962C8B-B14F-4D97-AF65-F5344CB8AC3E}">
        <p14:creationId xmlns:p14="http://schemas.microsoft.com/office/powerpoint/2010/main" val="934554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EB6572-F9A0-FF73-A7AB-08997E6E2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61B7EFD-6AC1-F4F7-6109-E962287DE6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2458F7E-4F70-4D2B-AE88-8F24F6FA6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AE4A75D-E4E8-6817-F2C2-7933BA85D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1C9166F-7722-6B3E-6763-CDBE37C9D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26D8-9DAC-44AE-A9FD-0EC949CD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0580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852" y="1796072"/>
            <a:ext cx="4720891" cy="4245627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1255" y="1795869"/>
            <a:ext cx="4720891" cy="424581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9790199" y="6695263"/>
            <a:ext cx="1232383" cy="1627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</p:spTree>
    <p:extLst>
      <p:ext uri="{BB962C8B-B14F-4D97-AF65-F5344CB8AC3E}">
        <p14:creationId xmlns:p14="http://schemas.microsoft.com/office/powerpoint/2010/main" val="35984522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F8E39A3A-22D6-B8ED-2F58-16F69704FFAA}"/>
              </a:ext>
            </a:extLst>
          </p:cNvPr>
          <p:cNvSpPr/>
          <p:nvPr userDrawn="1"/>
        </p:nvSpPr>
        <p:spPr>
          <a:xfrm>
            <a:off x="2811311" y="4082829"/>
            <a:ext cx="9380690" cy="16325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A760FD32-D539-3290-0E5F-1B5EF08EB2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69419" y="0"/>
            <a:ext cx="9853164" cy="4736658"/>
          </a:xfrm>
          <a:custGeom>
            <a:avLst/>
            <a:gdLst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39863 w 8640763"/>
              <a:gd name="connsiteY3" fmla="*/ 4500563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40763" h="5221288">
                <a:moveTo>
                  <a:pt x="0" y="0"/>
                </a:moveTo>
                <a:lnTo>
                  <a:pt x="8640763" y="0"/>
                </a:lnTo>
                <a:lnTo>
                  <a:pt x="8640763" y="4500563"/>
                </a:lnTo>
                <a:lnTo>
                  <a:pt x="1439863" y="4500563"/>
                </a:lnTo>
                <a:lnTo>
                  <a:pt x="1439863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907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pic>
        <p:nvPicPr>
          <p:cNvPr id="7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3B4B8A84-3D08-244B-BF5B-6E361D1A74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121" y="4082829"/>
            <a:ext cx="4514751" cy="653253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3C397EF-E780-3941-A190-8FF660EE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2237" y="5074439"/>
            <a:ext cx="8620386" cy="64008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pic>
        <p:nvPicPr>
          <p:cNvPr id="8" name="Obraz 7" descr="znak Funduszy Europejskich">
            <a:extLst>
              <a:ext uri="{FF2B5EF4-FFF2-40B4-BE49-F238E27FC236}">
                <a16:creationId xmlns:a16="http://schemas.microsoft.com/office/drawing/2014/main" id="{BFD80FA4-66E0-3049-A92A-085F431CEB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27" y="5779698"/>
            <a:ext cx="1848740" cy="861090"/>
          </a:xfrm>
          <a:prstGeom prst="rect">
            <a:avLst/>
          </a:prstGeom>
        </p:spPr>
      </p:pic>
      <p:pic>
        <p:nvPicPr>
          <p:cNvPr id="9" name="Obraz 8" descr="flaga Unii Europejskie z dopiskiem dofinansowane przez Unię Europejską">
            <a:extLst>
              <a:ext uri="{FF2B5EF4-FFF2-40B4-BE49-F238E27FC236}">
                <a16:creationId xmlns:a16="http://schemas.microsoft.com/office/drawing/2014/main" id="{695F0183-048A-AF46-A850-8C265BFACC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348" y="5779698"/>
            <a:ext cx="3002864" cy="861090"/>
          </a:xfrm>
          <a:prstGeom prst="rect">
            <a:avLst/>
          </a:prstGeom>
        </p:spPr>
      </p:pic>
      <p:pic>
        <p:nvPicPr>
          <p:cNvPr id="10" name="Obraz 9" descr="barwy RP">
            <a:extLst>
              <a:ext uri="{FF2B5EF4-FFF2-40B4-BE49-F238E27FC236}">
                <a16:creationId xmlns:a16="http://schemas.microsoft.com/office/drawing/2014/main" id="{875F5C9C-57CB-134D-A405-3BC05A23D85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088" y="5779092"/>
            <a:ext cx="2554038" cy="86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277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AAF2CC3-326C-3C2C-A3F0-6D6CBE5E1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A1C514E-7AA1-4864-4C54-D288D7C815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523B5B8-8A8A-3937-12C1-0C24E1824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7E4E188-692B-C907-97B8-D95073C17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BA15346-0550-B861-5EE1-33EB37B0F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26D8-9DAC-44AE-A9FD-0EC949CD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0148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74F37F1-62C6-51F3-75AD-C84592B32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B74071-5E12-8F9B-F2CA-A72FCA6888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3BD937C-A01F-1EAE-35F9-1D588FC4A4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7F3F83D-F840-124D-041B-2745CDDDB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CEFBCD0-CBEC-EAE2-32AF-2D014883C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B358BF6-DB1F-AD4F-55E2-073A0829B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26D8-9DAC-44AE-A9FD-0EC949CD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3931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ACE2C57-6508-E7A6-1A45-D8AB5FB7B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CFC0062-2217-53EF-0A09-5CE50CA722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A555B19-AF3E-57E1-74B5-DBFC47F8B3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8A48DAFA-7115-99EA-3B50-EE5F8CA044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32E0708-B86F-F655-ECDB-2E739D37A8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A8B89426-B8E8-EB5C-0C9A-94DB60608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43A7A712-5D66-6FD9-59B2-07F72A00A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2AB34FFA-B2DC-C6D5-E083-771F241B7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26D8-9DAC-44AE-A9FD-0EC949CD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0716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9F34AF3-1A04-F971-5570-4736D863F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8FF8DCC0-D770-7117-09BA-22AA263A6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CE35B751-A797-0C2A-655C-A7907F4AC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31B3C258-EF29-97E4-D1B5-2F6C0C26E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26D8-9DAC-44AE-A9FD-0EC949CD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6904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FD6BFF07-99B5-4F59-98DB-8844CB2B0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D2F79976-E84C-4F28-A83C-95C5A361C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8522A4D-CC0B-86B0-FDCE-9DCAB50A3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26D8-9DAC-44AE-A9FD-0EC949CD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7887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3211A4D-0956-0AD1-2047-BC933A2E8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87CAD9D-5FE6-9996-C7C7-F0379542A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CC9FD75-4D57-5A30-F781-6661168328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5E214B4-1DFB-EF71-E7D7-301DA1B7C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3C71AD1-2049-6084-6013-B459ACF42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3AB7841-212B-D6DA-7859-DA34D0B9C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26D8-9DAC-44AE-A9FD-0EC949CD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6309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2FEF707-7135-77F8-9892-B4B6ACEDD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FDC64937-6812-B9FC-EAC0-4FB84DBF82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C0A8A7F-5846-3F3A-28D4-BA61880AAD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92F07CA-CD4D-D3A6-EF31-155402A2C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FD89124-E464-E0DD-1915-EBAA87E8B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3925FFD-C763-117C-8035-DE693E64C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26D8-9DAC-44AE-A9FD-0EC949CD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8001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CA73FA-925D-F348-816A-C755E4245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621583C-3067-6BF1-8658-6E05FA55F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66DC769-8458-C277-31A4-CF37566738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BCA8286-7B48-A409-4974-35B5E5E03C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F3E8706-36BF-15F5-7CA7-24E92EF75B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826D8-9DAC-44AE-A9FD-0EC949CD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3263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9419" y="816316"/>
            <a:ext cx="9852728" cy="97975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854" y="1796072"/>
            <a:ext cx="9852729" cy="424561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169812" y="0"/>
            <a:ext cx="1232383" cy="1627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402195" y="0"/>
            <a:ext cx="8619951" cy="1627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89804" y="6368269"/>
            <a:ext cx="1231537" cy="163293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907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9790199" y="6695263"/>
            <a:ext cx="1232383" cy="1627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</p:spTree>
    <p:extLst>
      <p:ext uri="{BB962C8B-B14F-4D97-AF65-F5344CB8AC3E}">
        <p14:creationId xmlns:p14="http://schemas.microsoft.com/office/powerpoint/2010/main" val="964777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lvl1pPr algn="l" defTabSz="914406" rtl="0" eaLnBrk="1" latinLnBrk="0" hangingPunct="1">
        <a:lnSpc>
          <a:spcPts val="3266"/>
        </a:lnSpc>
        <a:spcBef>
          <a:spcPct val="0"/>
        </a:spcBef>
        <a:buNone/>
        <a:defRPr sz="2540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28602" indent="-228602" algn="l" defTabSz="914406" rtl="0" eaLnBrk="1" latinLnBrk="0" hangingPunct="1">
        <a:lnSpc>
          <a:spcPts val="2177"/>
        </a:lnSpc>
        <a:spcBef>
          <a:spcPts val="1000"/>
        </a:spcBef>
        <a:buClr>
          <a:schemeClr val="accent1"/>
        </a:buClr>
        <a:buFontTx/>
        <a:buBlip>
          <a:blip r:embed="rId12"/>
        </a:buBlip>
        <a:defRPr sz="1633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685804" indent="-228602" algn="l" defTabSz="914406" rtl="0" eaLnBrk="1" latinLnBrk="0" hangingPunct="1">
        <a:lnSpc>
          <a:spcPts val="2177"/>
        </a:lnSpc>
        <a:spcBef>
          <a:spcPts val="500"/>
        </a:spcBef>
        <a:buFontTx/>
        <a:buBlip>
          <a:blip r:embed="rId13"/>
        </a:buBlip>
        <a:defRPr sz="1633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143008" indent="-228602" algn="l" defTabSz="914406" rtl="0" eaLnBrk="1" latinLnBrk="0" hangingPunct="1">
        <a:lnSpc>
          <a:spcPts val="2177"/>
        </a:lnSpc>
        <a:spcBef>
          <a:spcPts val="500"/>
        </a:spcBef>
        <a:buFontTx/>
        <a:buBlip>
          <a:blip r:embed="rId14"/>
        </a:buBlip>
        <a:defRPr sz="1633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600210" indent="-228602" algn="l" defTabSz="914406" rtl="0" eaLnBrk="1" latinLnBrk="0" hangingPunct="1">
        <a:lnSpc>
          <a:spcPts val="2177"/>
        </a:lnSpc>
        <a:spcBef>
          <a:spcPts val="500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057413" indent="-228602" algn="l" defTabSz="914406" rtl="0" eaLnBrk="1" latinLnBrk="0" hangingPunct="1">
        <a:lnSpc>
          <a:spcPts val="2177"/>
        </a:lnSpc>
        <a:spcBef>
          <a:spcPts val="500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514617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19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23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25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3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6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9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12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15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18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21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24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3">
          <p15:clr>
            <a:srgbClr val="F26B43"/>
          </p15:clr>
        </p15:guide>
        <p15:guide id="2" pos="419">
          <p15:clr>
            <a:srgbClr val="F26B43"/>
          </p15:clr>
        </p15:guide>
        <p15:guide id="3" pos="646">
          <p15:clr>
            <a:srgbClr val="F26B43"/>
          </p15:clr>
        </p15:guide>
        <p15:guide id="4" pos="873">
          <p15:clr>
            <a:srgbClr val="F26B43"/>
          </p15:clr>
        </p15:guide>
        <p15:guide id="5" pos="1100">
          <p15:clr>
            <a:srgbClr val="F26B43"/>
          </p15:clr>
        </p15:guide>
        <p15:guide id="6" pos="1327">
          <p15:clr>
            <a:srgbClr val="F26B43"/>
          </p15:clr>
        </p15:guide>
        <p15:guide id="7" pos="1553">
          <p15:clr>
            <a:srgbClr val="F26B43"/>
          </p15:clr>
        </p15:guide>
        <p15:guide id="8" pos="1780">
          <p15:clr>
            <a:srgbClr val="F26B43"/>
          </p15:clr>
        </p15:guide>
        <p15:guide id="9" pos="2007">
          <p15:clr>
            <a:srgbClr val="F26B43"/>
          </p15:clr>
        </p15:guide>
        <p15:guide id="10" pos="2234">
          <p15:clr>
            <a:srgbClr val="F26B43"/>
          </p15:clr>
        </p15:guide>
        <p15:guide id="11" pos="2460">
          <p15:clr>
            <a:srgbClr val="F26B43"/>
          </p15:clr>
        </p15:guide>
        <p15:guide id="12" pos="2687">
          <p15:clr>
            <a:srgbClr val="F26B43"/>
          </p15:clr>
        </p15:guide>
        <p15:guide id="13" pos="2914">
          <p15:clr>
            <a:srgbClr val="F26B43"/>
          </p15:clr>
        </p15:guide>
        <p15:guide id="14" pos="3141">
          <p15:clr>
            <a:srgbClr val="F26B43"/>
          </p15:clr>
        </p15:guide>
        <p15:guide id="15" pos="3368">
          <p15:clr>
            <a:srgbClr val="F26B43"/>
          </p15:clr>
        </p15:guide>
        <p15:guide id="16" pos="3594">
          <p15:clr>
            <a:srgbClr val="F26B43"/>
          </p15:clr>
        </p15:guide>
        <p15:guide id="17" pos="3821">
          <p15:clr>
            <a:srgbClr val="F26B43"/>
          </p15:clr>
        </p15:guide>
        <p15:guide id="18" pos="4048">
          <p15:clr>
            <a:srgbClr val="F26B43"/>
          </p15:clr>
        </p15:guide>
        <p15:guide id="19" pos="4275">
          <p15:clr>
            <a:srgbClr val="F26B43"/>
          </p15:clr>
        </p15:guide>
        <p15:guide id="20" pos="4501">
          <p15:clr>
            <a:srgbClr val="F26B43"/>
          </p15:clr>
        </p15:guide>
        <p15:guide id="21" pos="4728">
          <p15:clr>
            <a:srgbClr val="F26B43"/>
          </p15:clr>
        </p15:guide>
        <p15:guide id="22" pos="4955">
          <p15:clr>
            <a:srgbClr val="F26B43"/>
          </p15:clr>
        </p15:guide>
        <p15:guide id="23" pos="5182">
          <p15:clr>
            <a:srgbClr val="F26B43"/>
          </p15:clr>
        </p15:guide>
        <p15:guide id="24" pos="5408">
          <p15:clr>
            <a:srgbClr val="F26B43"/>
          </p15:clr>
        </p15:guide>
        <p15:guide id="25" pos="5635">
          <p15:clr>
            <a:srgbClr val="F26B43"/>
          </p15:clr>
        </p15:guide>
        <p15:guide id="26" pos="5862">
          <p15:clr>
            <a:srgbClr val="F26B43"/>
          </p15:clr>
        </p15:guide>
        <p15:guide id="27" pos="6089">
          <p15:clr>
            <a:srgbClr val="F26B43"/>
          </p15:clr>
        </p15:guide>
        <p15:guide id="28" pos="6316">
          <p15:clr>
            <a:srgbClr val="F26B43"/>
          </p15:clr>
        </p15:guide>
        <p15:guide id="29" pos="6542">
          <p15:clr>
            <a:srgbClr val="F26B43"/>
          </p15:clr>
        </p15:guide>
        <p15:guide id="30" orient="horz" pos="113">
          <p15:clr>
            <a:srgbClr val="F26B43"/>
          </p15:clr>
        </p15:guide>
        <p15:guide id="31" orient="horz" pos="340">
          <p15:clr>
            <a:srgbClr val="F26B43"/>
          </p15:clr>
        </p15:guide>
        <p15:guide id="32" orient="horz" pos="567">
          <p15:clr>
            <a:srgbClr val="F26B43"/>
          </p15:clr>
        </p15:guide>
        <p15:guide id="33" orient="horz" pos="794">
          <p15:clr>
            <a:srgbClr val="F26B43"/>
          </p15:clr>
        </p15:guide>
        <p15:guide id="34" orient="horz" pos="1020">
          <p15:clr>
            <a:srgbClr val="F26B43"/>
          </p15:clr>
        </p15:guide>
        <p15:guide id="35" orient="horz" pos="1247">
          <p15:clr>
            <a:srgbClr val="F26B43"/>
          </p15:clr>
        </p15:guide>
        <p15:guide id="36" orient="horz" pos="1474">
          <p15:clr>
            <a:srgbClr val="F26B43"/>
          </p15:clr>
        </p15:guide>
        <p15:guide id="37" orient="horz" pos="1701">
          <p15:clr>
            <a:srgbClr val="F26B43"/>
          </p15:clr>
        </p15:guide>
        <p15:guide id="38" orient="horz" pos="1927">
          <p15:clr>
            <a:srgbClr val="F26B43"/>
          </p15:clr>
        </p15:guide>
        <p15:guide id="39" orient="horz" pos="2154">
          <p15:clr>
            <a:srgbClr val="F26B43"/>
          </p15:clr>
        </p15:guide>
        <p15:guide id="40" orient="horz" pos="2381">
          <p15:clr>
            <a:srgbClr val="F26B43"/>
          </p15:clr>
        </p15:guide>
        <p15:guide id="41" orient="horz" pos="2608">
          <p15:clr>
            <a:srgbClr val="F26B43"/>
          </p15:clr>
        </p15:guide>
        <p15:guide id="42" orient="horz" pos="2835">
          <p15:clr>
            <a:srgbClr val="F26B43"/>
          </p15:clr>
        </p15:guide>
        <p15:guide id="43" orient="horz" pos="3061">
          <p15:clr>
            <a:srgbClr val="F26B43"/>
          </p15:clr>
        </p15:guide>
        <p15:guide id="44" orient="horz" pos="3288">
          <p15:clr>
            <a:srgbClr val="F26B43"/>
          </p15:clr>
        </p15:guide>
        <p15:guide id="45" orient="horz" pos="3515">
          <p15:clr>
            <a:srgbClr val="F26B43"/>
          </p15:clr>
        </p15:guide>
        <p15:guide id="46" orient="horz" pos="3742">
          <p15:clr>
            <a:srgbClr val="F26B43"/>
          </p15:clr>
        </p15:guide>
        <p15:guide id="47" orient="horz" pos="3968">
          <p15:clr>
            <a:srgbClr val="F26B43"/>
          </p15:clr>
        </p15:guide>
        <p15:guide id="48" orient="horz" pos="4195">
          <p15:clr>
            <a:srgbClr val="F26B43"/>
          </p15:clr>
        </p15:guide>
        <p15:guide id="49" orient="horz" pos="4422">
          <p15:clr>
            <a:srgbClr val="F26B43"/>
          </p15:clr>
        </p15:guide>
        <p15:guide id="50" orient="horz" pos="464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19CEE1-EAAB-78B2-6DF8-CFB63DDE8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Fundusze Europejskie dla Lubelskiego 2021-2027 </a:t>
            </a:r>
          </a:p>
        </p:txBody>
      </p:sp>
      <p:pic>
        <p:nvPicPr>
          <p:cNvPr id="13" name="Symbol zastępczy zawartości 12" descr="Obraz zawierający tekst">
            <a:extLst>
              <a:ext uri="{FF2B5EF4-FFF2-40B4-BE49-F238E27FC236}">
                <a16:creationId xmlns:a16="http://schemas.microsoft.com/office/drawing/2014/main" id="{8B01C536-3002-9D35-1F89-AE81609CFE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28"/>
            <a:ext cx="12192000" cy="6845972"/>
          </a:xfrm>
        </p:spPr>
      </p:pic>
    </p:spTree>
    <p:extLst>
      <p:ext uri="{BB962C8B-B14F-4D97-AF65-F5344CB8AC3E}">
        <p14:creationId xmlns:p14="http://schemas.microsoft.com/office/powerpoint/2010/main" val="2732001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5963667F-1751-DA36-D17A-9631EEDEE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986" y="224331"/>
            <a:ext cx="9852025" cy="97948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000" dirty="0"/>
              <a:t>Typ projektu</a:t>
            </a:r>
            <a:br>
              <a:rPr lang="pl-PL" sz="2000" dirty="0"/>
            </a:br>
            <a:br>
              <a:rPr lang="pl-PL" sz="2000" dirty="0"/>
            </a:br>
            <a:br>
              <a:rPr lang="pl-PL" sz="2000" dirty="0"/>
            </a:br>
            <a:endParaRPr lang="pl-PL" sz="20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C6C09CA-6801-66DA-4F52-8B4FE666D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916" y="1203818"/>
            <a:ext cx="10098880" cy="4772585"/>
          </a:xfrm>
        </p:spPr>
        <p:txBody>
          <a:bodyPr>
            <a:normAutofit/>
          </a:bodyPr>
          <a:lstStyle/>
          <a:p>
            <a:pPr marL="0" lvl="0" indent="0">
              <a:lnSpc>
                <a:spcPct val="115000"/>
              </a:lnSpc>
              <a:spcAft>
                <a:spcPts val="300"/>
              </a:spcAft>
              <a:buSzPts val="1200"/>
              <a:buNone/>
              <a:tabLst>
                <a:tab pos="230505" algn="l"/>
                <a:tab pos="270510" algn="l"/>
              </a:tabLst>
            </a:pPr>
            <a:r>
              <a:rPr lang="pl-PL" sz="2100" dirty="0">
                <a:latin typeface="Arial" panose="020B0604020202020204" pitchFamily="34" charset="0"/>
                <a:cs typeface="Times New Roman" panose="02020603050405020304" pitchFamily="18" charset="0"/>
              </a:rPr>
              <a:t>Zgodnie z kryterium specyficznym dostępu nr 2 </a:t>
            </a:r>
            <a:r>
              <a:rPr lang="pl-PL" sz="2100" b="1" dirty="0">
                <a:latin typeface="Arial" panose="020B0604020202020204" pitchFamily="34" charset="0"/>
                <a:cs typeface="Times New Roman" panose="02020603050405020304" pitchFamily="18" charset="0"/>
              </a:rPr>
              <a:t>Zakres projektu</a:t>
            </a:r>
            <a:r>
              <a:rPr lang="pl-PL" sz="2100" dirty="0">
                <a:latin typeface="Arial" panose="020B0604020202020204" pitchFamily="34" charset="0"/>
                <a:cs typeface="Times New Roman" panose="02020603050405020304" pitchFamily="18" charset="0"/>
              </a:rPr>
              <a:t>: </a:t>
            </a:r>
          </a:p>
          <a:p>
            <a:pPr marL="0" lvl="0" indent="0">
              <a:lnSpc>
                <a:spcPct val="115000"/>
              </a:lnSpc>
              <a:spcAft>
                <a:spcPts val="300"/>
              </a:spcAft>
              <a:buSzPts val="1200"/>
              <a:buNone/>
              <a:tabLst>
                <a:tab pos="230505" algn="l"/>
                <a:tab pos="270510" algn="l"/>
              </a:tabLst>
            </a:pPr>
            <a:endParaRPr lang="pl-PL" sz="21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Aft>
                <a:spcPts val="300"/>
              </a:spcAft>
              <a:buSzPts val="1200"/>
              <a:buNone/>
              <a:tabLst>
                <a:tab pos="230505" algn="l"/>
                <a:tab pos="270510" algn="l"/>
              </a:tabLst>
            </a:pPr>
            <a:r>
              <a:rPr lang="pl-PL" sz="2100" dirty="0">
                <a:latin typeface="Arial" panose="020B0604020202020204" pitchFamily="34" charset="0"/>
                <a:cs typeface="Times New Roman" panose="02020603050405020304" pitchFamily="18" charset="0"/>
              </a:rPr>
              <a:t>Projekt zakłada wyłącznie wsparcie dla tworzenia lub funkcjonowania Centrów Usług Społecznych (CUS) funkcjonujących </a:t>
            </a:r>
            <a:r>
              <a:rPr lang="pl-PL" sz="2100" b="1" dirty="0">
                <a:latin typeface="Arial" panose="020B0604020202020204" pitchFamily="34" charset="0"/>
                <a:cs typeface="Times New Roman" panose="02020603050405020304" pitchFamily="18" charset="0"/>
              </a:rPr>
              <a:t>zgodnie z Ustawą z dnia 19 lipca 2019 r. o realizowaniu usług społecznych przez centrum usług społecznych </a:t>
            </a:r>
            <a:r>
              <a:rPr lang="pl-PL" sz="2100" dirty="0">
                <a:latin typeface="Arial" panose="020B0604020202020204" pitchFamily="34" charset="0"/>
                <a:cs typeface="Times New Roman" panose="02020603050405020304" pitchFamily="18" charset="0"/>
              </a:rPr>
              <a:t>(Dz. U. 2019 poz. 1818).</a:t>
            </a:r>
          </a:p>
          <a:p>
            <a:pPr marL="0" lvl="0" indent="0">
              <a:lnSpc>
                <a:spcPct val="115000"/>
              </a:lnSpc>
              <a:spcAft>
                <a:spcPts val="300"/>
              </a:spcAft>
              <a:buSzPts val="1200"/>
              <a:buNone/>
              <a:tabLst>
                <a:tab pos="230505" algn="l"/>
                <a:tab pos="270510" algn="l"/>
              </a:tabLst>
            </a:pPr>
            <a:endParaRPr lang="pl-PL" sz="21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Aft>
                <a:spcPts val="300"/>
              </a:spcAft>
              <a:buSzPts val="1200"/>
              <a:buNone/>
              <a:tabLst>
                <a:tab pos="230505" algn="l"/>
                <a:tab pos="270510" algn="l"/>
              </a:tabLst>
            </a:pPr>
            <a:endParaRPr lang="pl-PL" sz="21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Aft>
                <a:spcPts val="300"/>
              </a:spcAft>
              <a:buSzPts val="1200"/>
              <a:buNone/>
              <a:tabLst>
                <a:tab pos="230505" algn="l"/>
                <a:tab pos="270510" algn="l"/>
              </a:tabLst>
            </a:pPr>
            <a:r>
              <a:rPr lang="pl-PL" sz="1600" i="1" dirty="0">
                <a:latin typeface="Arial" panose="020B0604020202020204" pitchFamily="34" charset="0"/>
                <a:cs typeface="Times New Roman" panose="02020603050405020304" pitchFamily="18" charset="0"/>
              </a:rPr>
              <a:t>W przypadku zmiany ustawy po zatwierdzeniu kryterium, oceny dokonuje się na podstawie wersji obowiązującej w dniu ogłoszenia danego naboru.</a:t>
            </a:r>
          </a:p>
          <a:p>
            <a:pPr marL="0" lvl="0" indent="0">
              <a:lnSpc>
                <a:spcPct val="115000"/>
              </a:lnSpc>
              <a:buSzPts val="1200"/>
              <a:buNone/>
              <a:tabLst>
                <a:tab pos="90170" algn="l"/>
              </a:tabLst>
            </a:pPr>
            <a:endParaRPr lang="pl-PL" sz="1600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lnSpc>
                <a:spcPts val="2700"/>
              </a:lnSpc>
              <a:buNone/>
            </a:pPr>
            <a:endParaRPr lang="pl-PL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5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5963667F-1751-DA36-D17A-9631EEDEE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986" y="224331"/>
            <a:ext cx="9852025" cy="97948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000" dirty="0"/>
              <a:t>Typ projektu</a:t>
            </a:r>
            <a:br>
              <a:rPr lang="pl-PL" sz="2000" dirty="0"/>
            </a:br>
            <a:br>
              <a:rPr lang="pl-PL" sz="2000" dirty="0"/>
            </a:br>
            <a:br>
              <a:rPr lang="pl-PL" sz="2000" dirty="0"/>
            </a:br>
            <a:endParaRPr lang="pl-PL" sz="20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C6C09CA-6801-66DA-4F52-8B4FE666D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664" y="1050587"/>
            <a:ext cx="9852025" cy="4688732"/>
          </a:xfrm>
        </p:spPr>
        <p:txBody>
          <a:bodyPr>
            <a:normAutofit fontScale="85000" lnSpcReduction="20000"/>
          </a:bodyPr>
          <a:lstStyle/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SzPts val="1200"/>
              <a:buNone/>
              <a:tabLst>
                <a:tab pos="230505" algn="l"/>
                <a:tab pos="270510" algn="l"/>
              </a:tabLst>
            </a:pPr>
            <a:r>
              <a:rPr lang="pl-PL" sz="3100" b="1" dirty="0" err="1">
                <a:latin typeface="Arial" panose="020B0604020202020204" pitchFamily="34" charset="0"/>
                <a:cs typeface="Times New Roman" panose="02020603050405020304" pitchFamily="18" charset="0"/>
              </a:rPr>
              <a:t>deinstytucjonalizacja</a:t>
            </a:r>
            <a:r>
              <a:rPr lang="pl-PL" sz="3100" b="1" dirty="0">
                <a:latin typeface="Arial" panose="020B0604020202020204" pitchFamily="34" charset="0"/>
                <a:cs typeface="Times New Roman" panose="02020603050405020304" pitchFamily="18" charset="0"/>
              </a:rPr>
              <a:t> usług </a:t>
            </a:r>
            <a:r>
              <a:rPr lang="pl-PL" sz="2100" dirty="0">
                <a:latin typeface="Arial" panose="020B0604020202020204" pitchFamily="34" charset="0"/>
                <a:cs typeface="Times New Roman" panose="02020603050405020304" pitchFamily="18" charset="0"/>
              </a:rPr>
              <a:t>– proces przejścia od opieki instytucjonalnej do usług świadczonych w społeczności lokalnej, </a:t>
            </a: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SzPts val="1200"/>
              <a:buNone/>
              <a:tabLst>
                <a:tab pos="230505" algn="l"/>
                <a:tab pos="270510" algn="l"/>
              </a:tabLst>
            </a:pPr>
            <a:r>
              <a:rPr lang="pl-PL" sz="2100" dirty="0">
                <a:latin typeface="Arial" panose="020B0604020202020204" pitchFamily="34" charset="0"/>
                <a:cs typeface="Times New Roman" panose="02020603050405020304" pitchFamily="18" charset="0"/>
              </a:rPr>
              <a:t>wynikający z potrzeby respektowania praw podstawowych określonych w Karcie praw podstawowych Unii Europejskiej z dnia 7 czerwca 2016 r. (Dz. Urz. UE C 202 z 07.06.2016, str. 389), a także innych dokumentach międzynarodowych, w tym w szczególności Konwencji o prawach osób niepełnosprawnych, sporządzonej w Nowym Jorku dnia 13 grudnia 2006 r. (Dz. U. z 2012 r. poz. 1169, z </a:t>
            </a:r>
            <a:r>
              <a:rPr lang="pl-PL" sz="2100" dirty="0" err="1">
                <a:latin typeface="Arial" panose="020B0604020202020204" pitchFamily="34" charset="0"/>
                <a:cs typeface="Times New Roman" panose="02020603050405020304" pitchFamily="18" charset="0"/>
              </a:rPr>
              <a:t>późn</a:t>
            </a:r>
            <a:r>
              <a:rPr lang="pl-PL" sz="2100" dirty="0">
                <a:latin typeface="Arial" panose="020B0604020202020204" pitchFamily="34" charset="0"/>
                <a:cs typeface="Times New Roman" panose="02020603050405020304" pitchFamily="18" charset="0"/>
              </a:rPr>
              <a:t>. zm.) i Konwencji o prawach dziecka, przyjętej przez Zgromadzenie Ogólne Narodów Zjednoczonych dnia 20 listopada 1989 r. (Dz. U. z 1991 r. poz. 526, z </a:t>
            </a:r>
            <a:r>
              <a:rPr lang="pl-PL" sz="2100" dirty="0" err="1">
                <a:latin typeface="Arial" panose="020B0604020202020204" pitchFamily="34" charset="0"/>
                <a:cs typeface="Times New Roman" panose="02020603050405020304" pitchFamily="18" charset="0"/>
              </a:rPr>
              <a:t>późn</a:t>
            </a:r>
            <a:r>
              <a:rPr lang="pl-PL" sz="2100" dirty="0">
                <a:latin typeface="Arial" panose="020B0604020202020204" pitchFamily="34" charset="0"/>
                <a:cs typeface="Times New Roman" panose="02020603050405020304" pitchFamily="18" charset="0"/>
              </a:rPr>
              <a:t>. zm.). </a:t>
            </a: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SzPts val="1200"/>
              <a:buNone/>
              <a:tabLst>
                <a:tab pos="230505" algn="l"/>
                <a:tab pos="270510" algn="l"/>
              </a:tabLst>
            </a:pPr>
            <a:endParaRPr lang="pl-PL" sz="21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SzPts val="1200"/>
              <a:buNone/>
              <a:tabLst>
                <a:tab pos="230505" algn="l"/>
                <a:tab pos="270510" algn="l"/>
              </a:tabLst>
            </a:pPr>
            <a:r>
              <a:rPr lang="pl-PL" sz="2100" b="1" dirty="0">
                <a:latin typeface="Arial" panose="020B0604020202020204" pitchFamily="34" charset="0"/>
                <a:cs typeface="Times New Roman" panose="02020603050405020304" pitchFamily="18" charset="0"/>
              </a:rPr>
              <a:t>Proces ten wymaga rozwoju usług świadczonych w społeczności lokalnej, przeniesienia zasobów z opieki instytucjonalnej na poczet usług świadczonych w społeczności lokalnej, stopniowego ograniczenia usług w ramach opieki instytucjonalnej. Integralnym elementem </a:t>
            </a:r>
            <a:r>
              <a:rPr lang="pl-PL" sz="2100" b="1" dirty="0" err="1">
                <a:latin typeface="Arial" panose="020B0604020202020204" pitchFamily="34" charset="0"/>
                <a:cs typeface="Times New Roman" panose="02020603050405020304" pitchFamily="18" charset="0"/>
              </a:rPr>
              <a:t>deinstytucjonalizacji</a:t>
            </a:r>
            <a:r>
              <a:rPr lang="pl-PL" sz="2100" b="1" dirty="0">
                <a:latin typeface="Arial" panose="020B0604020202020204" pitchFamily="34" charset="0"/>
                <a:cs typeface="Times New Roman" panose="02020603050405020304" pitchFamily="18" charset="0"/>
              </a:rPr>
              <a:t> usług jest profilaktyka mająca zapobiegać umieszczaniu osób w opiece instytucjonalnej, a w przypadku dzieci – rozdzieleniu dziecka z rodziną i umieszczeniu w pieczy zastępczej lub w opiece instytucjonalnej;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565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5963667F-1751-DA36-D17A-9631EEDEE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986" y="224331"/>
            <a:ext cx="9852025" cy="97948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000" dirty="0"/>
              <a:t>Typ projektu</a:t>
            </a:r>
            <a:br>
              <a:rPr lang="pl-PL" sz="2000" dirty="0"/>
            </a:br>
            <a:br>
              <a:rPr lang="pl-PL" sz="2000" dirty="0"/>
            </a:br>
            <a:br>
              <a:rPr lang="pl-PL" sz="2000" dirty="0"/>
            </a:br>
            <a:endParaRPr lang="pl-PL" sz="20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C6C09CA-6801-66DA-4F52-8B4FE666D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664" y="1050586"/>
            <a:ext cx="9754749" cy="4854103"/>
          </a:xfrm>
        </p:spPr>
        <p:txBody>
          <a:bodyPr>
            <a:normAutofit fontScale="85000" lnSpcReduction="10000"/>
          </a:bodyPr>
          <a:lstStyle/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SzPts val="1200"/>
              <a:buNone/>
              <a:tabLst>
                <a:tab pos="230505" algn="l"/>
                <a:tab pos="270510" algn="l"/>
              </a:tabLst>
            </a:pPr>
            <a:r>
              <a:rPr lang="pl-PL" sz="2600" b="1" dirty="0">
                <a:latin typeface="Arial" panose="020B0604020202020204" pitchFamily="34" charset="0"/>
                <a:cs typeface="Times New Roman" panose="02020603050405020304" pitchFamily="18" charset="0"/>
              </a:rPr>
              <a:t>opieka instytucjonalna – </a:t>
            </a:r>
            <a:r>
              <a:rPr lang="pl-PL" sz="1800" dirty="0">
                <a:latin typeface="Arial" panose="020B0604020202020204" pitchFamily="34" charset="0"/>
                <a:cs typeface="Times New Roman" panose="02020603050405020304" pitchFamily="18" charset="0"/>
              </a:rPr>
              <a:t>usługi świadczone:</a:t>
            </a: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SzPts val="1200"/>
              <a:buFont typeface="+mj-lt"/>
              <a:buAutoNum type="alphaLcParenR"/>
              <a:tabLst>
                <a:tab pos="230505" algn="l"/>
                <a:tab pos="270510" algn="l"/>
              </a:tabLst>
            </a:pPr>
            <a:r>
              <a:rPr lang="pl-PL" sz="1800" dirty="0">
                <a:latin typeface="Arial" panose="020B0604020202020204" pitchFamily="34" charset="0"/>
                <a:cs typeface="Times New Roman" panose="02020603050405020304" pitchFamily="18" charset="0"/>
              </a:rPr>
              <a:t>w placówce opiekuńczo-pobytowej, czyli placówce wieloosobowego, całodobowego pobytu i opieki, w której liczba mieszkańców jest większa niż 8 osób, lub w której spełniona jest co najmniej jedna z poniższych przesłanek: 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SzPts val="1200"/>
              <a:buFont typeface="Wingdings" panose="05000000000000000000" pitchFamily="2" charset="2"/>
              <a:buChar char="§"/>
              <a:tabLst>
                <a:tab pos="230505" algn="l"/>
                <a:tab pos="270510" algn="l"/>
              </a:tabLst>
            </a:pPr>
            <a:r>
              <a:rPr lang="pl-PL" sz="1800" dirty="0">
                <a:latin typeface="Arial" panose="020B0604020202020204" pitchFamily="34" charset="0"/>
                <a:cs typeface="Times New Roman" panose="02020603050405020304" pitchFamily="18" charset="0"/>
              </a:rPr>
              <a:t>usługi nie są świadczone w sposób zindywidualizowany (dostosowany do potrzeb i możliwości danej osoby); 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SzPts val="1200"/>
              <a:buFont typeface="Wingdings" panose="05000000000000000000" pitchFamily="2" charset="2"/>
              <a:buChar char="§"/>
              <a:tabLst>
                <a:tab pos="230505" algn="l"/>
                <a:tab pos="270510" algn="l"/>
              </a:tabLst>
            </a:pPr>
            <a:r>
              <a:rPr lang="pl-PL" sz="1800" dirty="0">
                <a:latin typeface="Arial" panose="020B0604020202020204" pitchFamily="34" charset="0"/>
                <a:cs typeface="Times New Roman" panose="02020603050405020304" pitchFamily="18" charset="0"/>
              </a:rPr>
              <a:t>wymagania organizacyjne mają pierwszeństwo przed indywidualnymi potrzebami mieszkańców; 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SzPts val="1200"/>
              <a:buFont typeface="Wingdings" panose="05000000000000000000" pitchFamily="2" charset="2"/>
              <a:buChar char="§"/>
              <a:tabLst>
                <a:tab pos="230505" algn="l"/>
                <a:tab pos="270510" algn="l"/>
              </a:tabLst>
            </a:pPr>
            <a:r>
              <a:rPr lang="pl-PL" sz="1800" dirty="0">
                <a:latin typeface="Arial" panose="020B0604020202020204" pitchFamily="34" charset="0"/>
                <a:cs typeface="Times New Roman" panose="02020603050405020304" pitchFamily="18" charset="0"/>
              </a:rPr>
              <a:t>mieszkańcy nie mają wystarczającej kontroli nad swoim życiem i nad decyzjami, które ich dotyczą w zakresie funkcjonowania w ramach placówki; 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SzPts val="1200"/>
              <a:buFont typeface="Wingdings" panose="05000000000000000000" pitchFamily="2" charset="2"/>
              <a:buChar char="§"/>
              <a:tabLst>
                <a:tab pos="230505" algn="l"/>
                <a:tab pos="270510" algn="l"/>
              </a:tabLst>
            </a:pPr>
            <a:r>
              <a:rPr lang="pl-PL" sz="1800" dirty="0">
                <a:latin typeface="Arial" panose="020B0604020202020204" pitchFamily="34" charset="0"/>
                <a:cs typeface="Times New Roman" panose="02020603050405020304" pitchFamily="18" charset="0"/>
              </a:rPr>
              <a:t>mieszkańcy są odizolowani od ogółu społeczności lub zmuszeni do mieszkania razem; </a:t>
            </a: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SzPts val="1200"/>
              <a:buFont typeface="+mj-lt"/>
              <a:buAutoNum type="alphaLcParenR"/>
              <a:tabLst>
                <a:tab pos="230505" algn="l"/>
                <a:tab pos="270510" algn="l"/>
              </a:tabLst>
            </a:pPr>
            <a:r>
              <a:rPr lang="pl-PL" sz="1800" dirty="0">
                <a:latin typeface="Arial" panose="020B0604020202020204" pitchFamily="34" charset="0"/>
                <a:cs typeface="Times New Roman" panose="02020603050405020304" pitchFamily="18" charset="0"/>
              </a:rPr>
              <a:t>w placówce opiekuńczo-wychowawczej typu socjalizacyjnego, interwencyjnego lub specjalistyczno-terapeutycznego, regionalnej placówce opiekuńczo-terapeutycznej lub interwencyjnym ośrodku </a:t>
            </a:r>
            <a:r>
              <a:rPr lang="pl-PL" sz="1800" dirty="0" err="1">
                <a:latin typeface="Arial" panose="020B0604020202020204" pitchFamily="34" charset="0"/>
                <a:cs typeface="Times New Roman" panose="02020603050405020304" pitchFamily="18" charset="0"/>
              </a:rPr>
              <a:t>preadopcyjnym</a:t>
            </a:r>
            <a:r>
              <a:rPr lang="pl-PL" sz="1800" dirty="0">
                <a:latin typeface="Arial" panose="020B0604020202020204" pitchFamily="34" charset="0"/>
                <a:cs typeface="Times New Roman" panose="02020603050405020304" pitchFamily="18" charset="0"/>
              </a:rPr>
              <a:t> w rozumieniu ustawy z dnia 9 czerwca 2011 r. o wspieraniu rodziny i systemie pieczy zastępczej (Dz. U. z 2024 r. poz. 177, z </a:t>
            </a:r>
            <a:r>
              <a:rPr lang="pl-PL" sz="1800" dirty="0" err="1">
                <a:latin typeface="Arial" panose="020B0604020202020204" pitchFamily="34" charset="0"/>
                <a:cs typeface="Times New Roman" panose="02020603050405020304" pitchFamily="18" charset="0"/>
              </a:rPr>
              <a:t>późn</a:t>
            </a:r>
            <a:r>
              <a:rPr lang="pl-PL" sz="1800" dirty="0">
                <a:latin typeface="Arial" panose="020B0604020202020204" pitchFamily="34" charset="0"/>
                <a:cs typeface="Times New Roman" panose="02020603050405020304" pitchFamily="18" charset="0"/>
              </a:rPr>
              <a:t>. zm.) lub w innej placówce wieloosobowego, całodobowego pobytu lub opieki; c) w placówce interwencyjnego zakwaterowania (m.in. noclegownie, schroniska dla osób bezdomnych, ogrzewalnie).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580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5963667F-1751-DA36-D17A-9631EEDEE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986" y="224331"/>
            <a:ext cx="9852025" cy="97948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000" dirty="0"/>
              <a:t>Typ projektu</a:t>
            </a:r>
            <a:br>
              <a:rPr lang="pl-PL" sz="2000" dirty="0"/>
            </a:br>
            <a:br>
              <a:rPr lang="pl-PL" sz="2000" dirty="0"/>
            </a:br>
            <a:br>
              <a:rPr lang="pl-PL" sz="2000" dirty="0"/>
            </a:br>
            <a:endParaRPr lang="pl-PL" sz="20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C6C09CA-6801-66DA-4F52-8B4FE666D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664" y="1050586"/>
            <a:ext cx="9754749" cy="4854103"/>
          </a:xfrm>
        </p:spPr>
        <p:txBody>
          <a:bodyPr>
            <a:normAutofit/>
          </a:bodyPr>
          <a:lstStyle/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SzPts val="1200"/>
              <a:buNone/>
              <a:tabLst>
                <a:tab pos="230505" algn="l"/>
                <a:tab pos="270510" algn="l"/>
              </a:tabLst>
            </a:pPr>
            <a:r>
              <a:rPr lang="pl-PL" sz="1800" dirty="0">
                <a:latin typeface="Arial" panose="020B0604020202020204" pitchFamily="34" charset="0"/>
                <a:cs typeface="Times New Roman" panose="02020603050405020304" pitchFamily="18" charset="0"/>
              </a:rPr>
              <a:t>Opieka instytucjonalna realizowana jest w szczególności w takich instytucjach jak:</a:t>
            </a: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SzPts val="1200"/>
              <a:buFont typeface="+mj-lt"/>
              <a:buAutoNum type="alphaLcParenR"/>
              <a:tabLst>
                <a:tab pos="230505" algn="l"/>
                <a:tab pos="270510" algn="l"/>
              </a:tabLst>
            </a:pPr>
            <a:r>
              <a:rPr lang="pl-PL" sz="1800" dirty="0">
                <a:latin typeface="Arial" panose="020B0604020202020204" pitchFamily="34" charset="0"/>
                <a:cs typeface="Times New Roman" panose="02020603050405020304" pitchFamily="18" charset="0"/>
              </a:rPr>
              <a:t> dom pomocy społecznej, o którym mowa w ustawie z dnia 12 marca 2004 r. o pomocy społecznej;</a:t>
            </a: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SzPts val="1200"/>
              <a:buFont typeface="+mj-lt"/>
              <a:buAutoNum type="alphaLcParenR"/>
              <a:tabLst>
                <a:tab pos="230505" algn="l"/>
                <a:tab pos="270510" algn="l"/>
              </a:tabLst>
            </a:pPr>
            <a:r>
              <a:rPr lang="pl-PL" sz="1800" dirty="0">
                <a:latin typeface="Arial" panose="020B0604020202020204" pitchFamily="34" charset="0"/>
                <a:cs typeface="Times New Roman" panose="02020603050405020304" pitchFamily="18" charset="0"/>
              </a:rPr>
              <a:t>zakład opiekuńczo-leczniczy i zakład pielęgnacyjno-opiekuńczy, o których mowa w ustawie z dnia 27 sierpnia 2004 r. o świadczeniach opieki zdrowotnej finansowanych ze środków publicznych (Dz. U. z 2024 r. poz. 146). Na potrzeby wytycznych pojęcie opieki instytucjonalnej długoterminowej należy rozumieć jako opiekę świadczoną powyżej 60 dni w roku kalendarzowym.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395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5963667F-1751-DA36-D17A-9631EEDEE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986" y="224331"/>
            <a:ext cx="9852025" cy="97948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000" dirty="0"/>
              <a:t>Typ projektu</a:t>
            </a:r>
            <a:br>
              <a:rPr lang="pl-PL" sz="2000" dirty="0"/>
            </a:br>
            <a:br>
              <a:rPr lang="pl-PL" sz="2000" dirty="0"/>
            </a:br>
            <a:br>
              <a:rPr lang="pl-PL" sz="2000" dirty="0"/>
            </a:br>
            <a:endParaRPr lang="pl-PL" sz="20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C6C09CA-6801-66DA-4F52-8B4FE666D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916" y="1203818"/>
            <a:ext cx="10098880" cy="4772585"/>
          </a:xfrm>
        </p:spPr>
        <p:txBody>
          <a:bodyPr>
            <a:normAutofit/>
          </a:bodyPr>
          <a:lstStyle/>
          <a:p>
            <a:pPr marL="0" lvl="0" indent="0">
              <a:lnSpc>
                <a:spcPct val="115000"/>
              </a:lnSpc>
              <a:spcAft>
                <a:spcPts val="300"/>
              </a:spcAft>
              <a:buSzPts val="1200"/>
              <a:buNone/>
              <a:tabLst>
                <a:tab pos="230505" algn="l"/>
                <a:tab pos="270510" algn="l"/>
              </a:tabLst>
            </a:pPr>
            <a:endParaRPr lang="pl-PL" sz="21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Aft>
                <a:spcPts val="300"/>
              </a:spcAft>
              <a:buSzPts val="1200"/>
              <a:buNone/>
              <a:tabLst>
                <a:tab pos="230505" algn="l"/>
                <a:tab pos="270510" algn="l"/>
              </a:tabLst>
            </a:pPr>
            <a:r>
              <a:rPr lang="pl-PL" sz="2100" dirty="0">
                <a:latin typeface="Arial" panose="020B0604020202020204" pitchFamily="34" charset="0"/>
                <a:cs typeface="Times New Roman" panose="02020603050405020304" pitchFamily="18" charset="0"/>
              </a:rPr>
              <a:t>Zgodnie z kryterium specyficznym dostępu nr 6 </a:t>
            </a:r>
            <a:r>
              <a:rPr lang="pl-PL" sz="2100" b="1" dirty="0">
                <a:latin typeface="Arial" panose="020B0604020202020204" pitchFamily="34" charset="0"/>
                <a:cs typeface="Times New Roman" panose="02020603050405020304" pitchFamily="18" charset="0"/>
              </a:rPr>
              <a:t>Zakres projektu</a:t>
            </a:r>
            <a:r>
              <a:rPr lang="pl-PL" sz="2100" dirty="0">
                <a:latin typeface="Arial" panose="020B0604020202020204" pitchFamily="34" charset="0"/>
                <a:cs typeface="Times New Roman" panose="02020603050405020304" pitchFamily="18" charset="0"/>
              </a:rPr>
              <a:t>: </a:t>
            </a:r>
          </a:p>
          <a:p>
            <a:pPr marL="0" lvl="0" indent="0">
              <a:lnSpc>
                <a:spcPct val="115000"/>
              </a:lnSpc>
              <a:spcAft>
                <a:spcPts val="300"/>
              </a:spcAft>
              <a:buSzPts val="1200"/>
              <a:buNone/>
              <a:tabLst>
                <a:tab pos="230505" algn="l"/>
                <a:tab pos="270510" algn="l"/>
              </a:tabLst>
            </a:pPr>
            <a:endParaRPr lang="pl-PL" sz="21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Aft>
                <a:spcPts val="300"/>
              </a:spcAft>
              <a:buSzPts val="1200"/>
              <a:buNone/>
              <a:tabLst>
                <a:tab pos="230505" algn="l"/>
                <a:tab pos="270510" algn="l"/>
              </a:tabLst>
            </a:pPr>
            <a:r>
              <a:rPr lang="pl-PL" sz="2100" dirty="0">
                <a:latin typeface="Arial" panose="020B0604020202020204" pitchFamily="34" charset="0"/>
                <a:cs typeface="Times New Roman" panose="02020603050405020304" pitchFamily="18" charset="0"/>
              </a:rPr>
              <a:t>W przypadku nowopowstałych CUS Wnioskodawca zapewni, że co najmniej </a:t>
            </a:r>
            <a:r>
              <a:rPr lang="pl-PL" sz="2100" b="1" dirty="0">
                <a:latin typeface="Arial" panose="020B0604020202020204" pitchFamily="34" charset="0"/>
                <a:cs typeface="Times New Roman" panose="02020603050405020304" pitchFamily="18" charset="0"/>
              </a:rPr>
              <a:t>80%</a:t>
            </a:r>
            <a:r>
              <a:rPr lang="pl-PL" sz="2100" dirty="0">
                <a:latin typeface="Arial" panose="020B0604020202020204" pitchFamily="34" charset="0"/>
                <a:cs typeface="Times New Roman" panose="02020603050405020304" pitchFamily="18" charset="0"/>
              </a:rPr>
              <a:t> kosztów bezpośrednich zostanie przeznaczonych na rozwój świadczenia </a:t>
            </a:r>
            <a:r>
              <a:rPr lang="pl-PL" sz="2100" b="1" dirty="0">
                <a:latin typeface="Arial" panose="020B0604020202020204" pitchFamily="34" charset="0"/>
                <a:cs typeface="Times New Roman" panose="02020603050405020304" pitchFamily="18" charset="0"/>
              </a:rPr>
              <a:t>usług społecznych</a:t>
            </a:r>
            <a:r>
              <a:rPr lang="pl-PL" sz="2100" dirty="0">
                <a:latin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ts val="2700"/>
              </a:lnSpc>
              <a:buNone/>
            </a:pPr>
            <a:endParaRPr lang="pl-PL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5593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5963667F-1751-DA36-D17A-9631EEDEE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986" y="224331"/>
            <a:ext cx="9852025" cy="97948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000" dirty="0"/>
              <a:t>Typ projektu</a:t>
            </a:r>
            <a:br>
              <a:rPr lang="pl-PL" sz="2000" dirty="0"/>
            </a:br>
            <a:br>
              <a:rPr lang="pl-PL" sz="2000" dirty="0"/>
            </a:br>
            <a:br>
              <a:rPr lang="pl-PL" sz="2000" dirty="0"/>
            </a:br>
            <a:endParaRPr lang="pl-PL" sz="20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C6C09CA-6801-66DA-4F52-8B4FE666D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916" y="1203818"/>
            <a:ext cx="10098880" cy="4772585"/>
          </a:xfrm>
        </p:spPr>
        <p:txBody>
          <a:bodyPr>
            <a:normAutofit/>
          </a:bodyPr>
          <a:lstStyle/>
          <a:p>
            <a:pPr marL="0" lvl="0" indent="0">
              <a:lnSpc>
                <a:spcPct val="115000"/>
              </a:lnSpc>
              <a:spcAft>
                <a:spcPts val="300"/>
              </a:spcAft>
              <a:buSzPts val="1200"/>
              <a:buNone/>
              <a:tabLst>
                <a:tab pos="230505" algn="l"/>
                <a:tab pos="270510" algn="l"/>
              </a:tabLst>
            </a:pPr>
            <a:endParaRPr lang="pl-PL" sz="21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Aft>
                <a:spcPts val="300"/>
              </a:spcAft>
              <a:buSzPts val="1200"/>
              <a:buNone/>
              <a:tabLst>
                <a:tab pos="230505" algn="l"/>
                <a:tab pos="270510" algn="l"/>
              </a:tabLst>
            </a:pPr>
            <a:r>
              <a:rPr lang="pl-PL" sz="2100" dirty="0">
                <a:latin typeface="Arial" panose="020B0604020202020204" pitchFamily="34" charset="0"/>
                <a:cs typeface="Times New Roman" panose="02020603050405020304" pitchFamily="18" charset="0"/>
              </a:rPr>
              <a:t>Zgodnie z kryterium specyficznym dostępu nr 6 </a:t>
            </a:r>
            <a:r>
              <a:rPr lang="pl-PL" sz="2100" b="1" dirty="0">
                <a:latin typeface="Arial" panose="020B0604020202020204" pitchFamily="34" charset="0"/>
                <a:cs typeface="Times New Roman" panose="02020603050405020304" pitchFamily="18" charset="0"/>
              </a:rPr>
              <a:t>Zakres projektu</a:t>
            </a:r>
            <a:r>
              <a:rPr lang="pl-PL" sz="2100" dirty="0">
                <a:latin typeface="Arial" panose="020B0604020202020204" pitchFamily="34" charset="0"/>
                <a:cs typeface="Times New Roman" panose="02020603050405020304" pitchFamily="18" charset="0"/>
              </a:rPr>
              <a:t>: </a:t>
            </a:r>
          </a:p>
          <a:p>
            <a:pPr marL="0" lvl="0" indent="0">
              <a:lnSpc>
                <a:spcPct val="115000"/>
              </a:lnSpc>
              <a:spcAft>
                <a:spcPts val="300"/>
              </a:spcAft>
              <a:buSzPts val="1200"/>
              <a:buNone/>
              <a:tabLst>
                <a:tab pos="230505" algn="l"/>
                <a:tab pos="270510" algn="l"/>
              </a:tabLst>
            </a:pPr>
            <a:endParaRPr lang="pl-PL" sz="21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Aft>
                <a:spcPts val="300"/>
              </a:spcAft>
              <a:buSzPts val="1200"/>
              <a:buNone/>
              <a:tabLst>
                <a:tab pos="230505" algn="l"/>
                <a:tab pos="270510" algn="l"/>
              </a:tabLst>
            </a:pPr>
            <a:r>
              <a:rPr lang="pl-PL" sz="2100" dirty="0">
                <a:latin typeface="Arial" panose="020B0604020202020204" pitchFamily="34" charset="0"/>
                <a:cs typeface="Times New Roman" panose="02020603050405020304" pitchFamily="18" charset="0"/>
              </a:rPr>
              <a:t>W przypadku nowopowstałych CUS Wnioskodawca zapewni, że co najmniej </a:t>
            </a:r>
            <a:r>
              <a:rPr lang="pl-PL" sz="2100" b="1" dirty="0">
                <a:latin typeface="Arial" panose="020B0604020202020204" pitchFamily="34" charset="0"/>
                <a:cs typeface="Times New Roman" panose="02020603050405020304" pitchFamily="18" charset="0"/>
              </a:rPr>
              <a:t>80%</a:t>
            </a:r>
            <a:r>
              <a:rPr lang="pl-PL" sz="2100" dirty="0">
                <a:latin typeface="Arial" panose="020B0604020202020204" pitchFamily="34" charset="0"/>
                <a:cs typeface="Times New Roman" panose="02020603050405020304" pitchFamily="18" charset="0"/>
              </a:rPr>
              <a:t> kosztów bezpośrednich zostanie przeznaczonych na rozwój świadczenia </a:t>
            </a:r>
            <a:r>
              <a:rPr lang="pl-PL" sz="2100" b="1" dirty="0">
                <a:latin typeface="Arial" panose="020B0604020202020204" pitchFamily="34" charset="0"/>
                <a:cs typeface="Times New Roman" panose="02020603050405020304" pitchFamily="18" charset="0"/>
              </a:rPr>
              <a:t>usług społecznych</a:t>
            </a:r>
            <a:r>
              <a:rPr lang="pl-PL" sz="2100" dirty="0">
                <a:latin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ts val="2700"/>
              </a:lnSpc>
              <a:buNone/>
            </a:pPr>
            <a:endParaRPr lang="pl-PL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274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5963667F-1751-DA36-D17A-9631EEDEE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986" y="224331"/>
            <a:ext cx="9852025" cy="97948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000" dirty="0"/>
              <a:t>Typ projektu</a:t>
            </a:r>
            <a:br>
              <a:rPr lang="pl-PL" sz="2000" dirty="0"/>
            </a:br>
            <a:br>
              <a:rPr lang="pl-PL" sz="2000" dirty="0"/>
            </a:br>
            <a:br>
              <a:rPr lang="pl-PL" sz="2000" dirty="0"/>
            </a:br>
            <a:endParaRPr lang="pl-PL" sz="20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C6C09CA-6801-66DA-4F52-8B4FE666D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916" y="1203818"/>
            <a:ext cx="10098880" cy="4772585"/>
          </a:xfrm>
        </p:spPr>
        <p:txBody>
          <a:bodyPr>
            <a:normAutofit lnSpcReduction="10000"/>
          </a:bodyPr>
          <a:lstStyle/>
          <a:p>
            <a:pPr marL="0" lvl="0" indent="0">
              <a:lnSpc>
                <a:spcPct val="115000"/>
              </a:lnSpc>
              <a:spcAft>
                <a:spcPts val="300"/>
              </a:spcAft>
              <a:buSzPts val="1200"/>
              <a:buNone/>
              <a:tabLst>
                <a:tab pos="230505" algn="l"/>
                <a:tab pos="270510" algn="l"/>
              </a:tabLst>
            </a:pPr>
            <a:endParaRPr lang="pl-PL" sz="21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Aft>
                <a:spcPts val="300"/>
              </a:spcAft>
              <a:buSzPts val="1200"/>
              <a:buNone/>
              <a:tabLst>
                <a:tab pos="230505" algn="l"/>
                <a:tab pos="270510" algn="l"/>
              </a:tabLst>
            </a:pPr>
            <a:r>
              <a:rPr lang="pl-PL" sz="2100" dirty="0">
                <a:latin typeface="Arial" panose="020B0604020202020204" pitchFamily="34" charset="0"/>
                <a:cs typeface="Times New Roman" panose="02020603050405020304" pitchFamily="18" charset="0"/>
              </a:rPr>
              <a:t>Zgodnie z kryterium specyficznym dostępu nr 7 </a:t>
            </a:r>
            <a:r>
              <a:rPr lang="pl-PL" sz="2100" b="1" dirty="0">
                <a:latin typeface="Arial" panose="020B0604020202020204" pitchFamily="34" charset="0"/>
                <a:cs typeface="Times New Roman" panose="02020603050405020304" pitchFamily="18" charset="0"/>
              </a:rPr>
              <a:t>Trwałość projektu</a:t>
            </a:r>
            <a:r>
              <a:rPr lang="pl-PL" sz="2100" dirty="0">
                <a:latin typeface="Arial" panose="020B0604020202020204" pitchFamily="34" charset="0"/>
                <a:cs typeface="Times New Roman" panose="02020603050405020304" pitchFamily="18" charset="0"/>
              </a:rPr>
              <a:t>: </a:t>
            </a:r>
          </a:p>
          <a:p>
            <a:pPr marL="0" lvl="0" indent="0">
              <a:lnSpc>
                <a:spcPct val="115000"/>
              </a:lnSpc>
              <a:spcAft>
                <a:spcPts val="300"/>
              </a:spcAft>
              <a:buSzPts val="1200"/>
              <a:buNone/>
              <a:tabLst>
                <a:tab pos="230505" algn="l"/>
                <a:tab pos="270510" algn="l"/>
              </a:tabLst>
            </a:pPr>
            <a:endParaRPr lang="pl-PL" sz="21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Aft>
                <a:spcPts val="300"/>
              </a:spcAft>
              <a:buSzPts val="1200"/>
              <a:buNone/>
              <a:tabLst>
                <a:tab pos="230505" algn="l"/>
                <a:tab pos="270510" algn="l"/>
              </a:tabLst>
            </a:pPr>
            <a:r>
              <a:rPr lang="pl-PL" sz="2100" dirty="0">
                <a:latin typeface="Arial" panose="020B0604020202020204" pitchFamily="34" charset="0"/>
                <a:cs typeface="Times New Roman" panose="02020603050405020304" pitchFamily="18" charset="0"/>
              </a:rPr>
              <a:t>Projekt zakłada zachowanie trwałości CUS, tj. </a:t>
            </a:r>
            <a:r>
              <a:rPr lang="pl-PL" sz="2100" b="1" dirty="0">
                <a:latin typeface="Arial" panose="020B0604020202020204" pitchFamily="34" charset="0"/>
                <a:cs typeface="Times New Roman" panose="02020603050405020304" pitchFamily="18" charset="0"/>
              </a:rPr>
              <a:t>Wnioskodawca zobowiąże się do kontynuacji działania CUS i utrzymania oferty usług społecznych po zakończeniu jego realizacji przez okres 24 miesięcy. </a:t>
            </a:r>
          </a:p>
          <a:p>
            <a:pPr marL="0" lvl="0" indent="0">
              <a:lnSpc>
                <a:spcPct val="115000"/>
              </a:lnSpc>
              <a:spcAft>
                <a:spcPts val="300"/>
              </a:spcAft>
              <a:buSzPts val="1200"/>
              <a:buNone/>
              <a:tabLst>
                <a:tab pos="230505" algn="l"/>
                <a:tab pos="270510" algn="l"/>
              </a:tabLst>
            </a:pPr>
            <a:endParaRPr lang="pl-PL" sz="21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Aft>
                <a:spcPts val="300"/>
              </a:spcAft>
              <a:buSzPts val="1200"/>
              <a:buNone/>
              <a:tabLst>
                <a:tab pos="230505" algn="l"/>
                <a:tab pos="270510" algn="l"/>
              </a:tabLst>
            </a:pPr>
            <a:r>
              <a:rPr lang="pl-PL" sz="2100" dirty="0">
                <a:latin typeface="Arial" panose="020B0604020202020204" pitchFamily="34" charset="0"/>
                <a:cs typeface="Times New Roman" panose="02020603050405020304" pitchFamily="18" charset="0"/>
              </a:rPr>
              <a:t>Liczba miejsc świadczenia usług społecznych może ulec zmniejszeniu w okresie trwałości tylko, gdy wynika to z analizy potrzeb mieszkańców. W okresie trwałości projektu realizacja usług społecznych oraz kontynuacja działania CUS w zakresie bieżącego funkcjonowania nie będzie finansowana ze środków EFS+.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2998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5963667F-1751-DA36-D17A-9631EEDEE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986" y="224331"/>
            <a:ext cx="9852025" cy="97948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000" dirty="0"/>
              <a:t>Typ projektu</a:t>
            </a:r>
            <a:br>
              <a:rPr lang="pl-PL" sz="2000" dirty="0"/>
            </a:br>
            <a:br>
              <a:rPr lang="pl-PL" sz="2000" dirty="0"/>
            </a:br>
            <a:br>
              <a:rPr lang="pl-PL" sz="2000" dirty="0"/>
            </a:br>
            <a:endParaRPr lang="pl-PL" sz="20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C6C09CA-6801-66DA-4F52-8B4FE666D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916" y="1203818"/>
            <a:ext cx="10098880" cy="4772585"/>
          </a:xfrm>
        </p:spPr>
        <p:txBody>
          <a:bodyPr>
            <a:normAutofit/>
          </a:bodyPr>
          <a:lstStyle/>
          <a:p>
            <a:pPr marL="0" lvl="0" indent="0">
              <a:lnSpc>
                <a:spcPct val="115000"/>
              </a:lnSpc>
              <a:spcAft>
                <a:spcPts val="300"/>
              </a:spcAft>
              <a:buSzPts val="1200"/>
              <a:buNone/>
              <a:tabLst>
                <a:tab pos="230505" algn="l"/>
                <a:tab pos="270510" algn="l"/>
              </a:tabLst>
            </a:pPr>
            <a:endParaRPr lang="pl-PL" sz="21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Aft>
                <a:spcPts val="300"/>
              </a:spcAft>
              <a:buSzPts val="1200"/>
              <a:buNone/>
              <a:tabLst>
                <a:tab pos="230505" algn="l"/>
                <a:tab pos="270510" algn="l"/>
              </a:tabLst>
            </a:pPr>
            <a:r>
              <a:rPr lang="pl-PL" sz="2100" dirty="0">
                <a:latin typeface="Arial" panose="020B0604020202020204" pitchFamily="34" charset="0"/>
                <a:cs typeface="Times New Roman" panose="02020603050405020304" pitchFamily="18" charset="0"/>
              </a:rPr>
              <a:t>Zgodnie z kryterium specyficznym dostępu nr 8 </a:t>
            </a:r>
            <a:r>
              <a:rPr lang="pl-PL" sz="2100" b="1" dirty="0">
                <a:latin typeface="Arial" panose="020B0604020202020204" pitchFamily="34" charset="0"/>
                <a:cs typeface="Times New Roman" panose="02020603050405020304" pitchFamily="18" charset="0"/>
              </a:rPr>
              <a:t>Podmioty realizujące usługi społeczne</a:t>
            </a:r>
            <a:r>
              <a:rPr lang="pl-PL" sz="2100" dirty="0">
                <a:latin typeface="Arial" panose="020B0604020202020204" pitchFamily="34" charset="0"/>
                <a:cs typeface="Times New Roman" panose="02020603050405020304" pitchFamily="18" charset="0"/>
              </a:rPr>
              <a:t>: </a:t>
            </a:r>
          </a:p>
          <a:p>
            <a:pPr marL="0" lvl="0" indent="0">
              <a:lnSpc>
                <a:spcPct val="115000"/>
              </a:lnSpc>
              <a:spcAft>
                <a:spcPts val="300"/>
              </a:spcAft>
              <a:buSzPts val="1200"/>
              <a:buNone/>
              <a:tabLst>
                <a:tab pos="230505" algn="l"/>
                <a:tab pos="270510" algn="l"/>
              </a:tabLst>
            </a:pPr>
            <a:endParaRPr lang="pl-PL" sz="21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Aft>
                <a:spcPts val="300"/>
              </a:spcAft>
              <a:buSzPts val="1200"/>
              <a:buNone/>
              <a:tabLst>
                <a:tab pos="230505" algn="l"/>
                <a:tab pos="270510" algn="l"/>
              </a:tabLst>
            </a:pPr>
            <a:r>
              <a:rPr lang="pl-PL" sz="2100" dirty="0">
                <a:latin typeface="Arial" panose="020B0604020202020204" pitchFamily="34" charset="0"/>
                <a:cs typeface="Times New Roman" panose="02020603050405020304" pitchFamily="18" charset="0"/>
              </a:rPr>
              <a:t>Wnioskodawca zapewnia, że w projekcie, co najmniej </a:t>
            </a:r>
            <a:r>
              <a:rPr lang="pl-PL" sz="2100" b="1" dirty="0">
                <a:latin typeface="Arial" panose="020B0604020202020204" pitchFamily="34" charset="0"/>
                <a:cs typeface="Times New Roman" panose="02020603050405020304" pitchFamily="18" charset="0"/>
              </a:rPr>
              <a:t>30% środków </a:t>
            </a:r>
            <a:r>
              <a:rPr lang="pl-PL" sz="2100" dirty="0">
                <a:latin typeface="Arial" panose="020B0604020202020204" pitchFamily="34" charset="0"/>
                <a:cs typeface="Times New Roman" panose="02020603050405020304" pitchFamily="18" charset="0"/>
              </a:rPr>
              <a:t>w ramach kosztów bezpośrednich projektu, zaplanowanych na finansowanie świadczonych przez CUS usług społecznych, zostanie zleconych do realizacji </a:t>
            </a:r>
            <a:r>
              <a:rPr lang="pl-PL" sz="2100" b="1" dirty="0">
                <a:latin typeface="Arial" panose="020B0604020202020204" pitchFamily="34" charset="0"/>
                <a:cs typeface="Times New Roman" panose="02020603050405020304" pitchFamily="18" charset="0"/>
              </a:rPr>
              <a:t>organizacjom pozarządowym lub podmiotom ekonomii społecznej. 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4914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5963667F-1751-DA36-D17A-9631EEDEE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986" y="224331"/>
            <a:ext cx="9852025" cy="97948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000" dirty="0"/>
              <a:t>Typ projektu</a:t>
            </a:r>
            <a:br>
              <a:rPr lang="pl-PL" sz="2000" dirty="0"/>
            </a:br>
            <a:br>
              <a:rPr lang="pl-PL" sz="2000" dirty="0"/>
            </a:br>
            <a:br>
              <a:rPr lang="pl-PL" sz="2000" dirty="0"/>
            </a:br>
            <a:endParaRPr lang="pl-PL" sz="20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C6C09CA-6801-66DA-4F52-8B4FE666D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916" y="1203818"/>
            <a:ext cx="10098880" cy="4772585"/>
          </a:xfrm>
        </p:spPr>
        <p:txBody>
          <a:bodyPr>
            <a:normAutofit/>
          </a:bodyPr>
          <a:lstStyle/>
          <a:p>
            <a:pPr marL="0" lvl="0" indent="0">
              <a:lnSpc>
                <a:spcPct val="115000"/>
              </a:lnSpc>
              <a:spcAft>
                <a:spcPts val="300"/>
              </a:spcAft>
              <a:buSzPts val="1200"/>
              <a:buNone/>
              <a:tabLst>
                <a:tab pos="230505" algn="l"/>
                <a:tab pos="270510" algn="l"/>
              </a:tabLst>
            </a:pPr>
            <a:r>
              <a:rPr lang="pl-PL" sz="2100" dirty="0">
                <a:latin typeface="Arial" panose="020B0604020202020204" pitchFamily="34" charset="0"/>
                <a:cs typeface="Times New Roman" panose="02020603050405020304" pitchFamily="18" charset="0"/>
              </a:rPr>
              <a:t>Zgodność projektu z typem określonym w SZOP oraz pozostałymi wymogami określonymi w </a:t>
            </a:r>
            <a:r>
              <a:rPr lang="pl-PL" sz="2100" b="1" dirty="0">
                <a:latin typeface="Arial" panose="020B0604020202020204" pitchFamily="34" charset="0"/>
                <a:cs typeface="Times New Roman" panose="02020603050405020304" pitchFamily="18" charset="0"/>
              </a:rPr>
              <a:t>SZOP</a:t>
            </a:r>
            <a:r>
              <a:rPr lang="pl-PL" sz="2100" dirty="0">
                <a:latin typeface="Arial" panose="020B0604020202020204" pitchFamily="34" charset="0"/>
                <a:cs typeface="Times New Roman" panose="02020603050405020304" pitchFamily="18" charset="0"/>
              </a:rPr>
              <a:t> dla Działania 8.5 i </a:t>
            </a:r>
            <a:r>
              <a:rPr lang="pl-PL" sz="2100" b="1" dirty="0">
                <a:latin typeface="Arial" panose="020B0604020202020204" pitchFamily="34" charset="0"/>
                <a:cs typeface="Times New Roman" panose="02020603050405020304" pitchFamily="18" charset="0"/>
              </a:rPr>
              <a:t>załączniku nr 12 </a:t>
            </a:r>
            <a:r>
              <a:rPr lang="pl-PL" sz="2100" dirty="0">
                <a:latin typeface="Arial" panose="020B0604020202020204" pitchFamily="34" charset="0"/>
                <a:cs typeface="Times New Roman" panose="02020603050405020304" pitchFamily="18" charset="0"/>
              </a:rPr>
              <a:t>do Regulaminu podlega ocenie na podstawie kryterium specyficznego dostępu nr 3: </a:t>
            </a:r>
          </a:p>
          <a:p>
            <a:pPr marL="0" lvl="0" indent="0">
              <a:lnSpc>
                <a:spcPct val="115000"/>
              </a:lnSpc>
              <a:spcAft>
                <a:spcPts val="300"/>
              </a:spcAft>
              <a:buSzPts val="1200"/>
              <a:buNone/>
              <a:tabLst>
                <a:tab pos="230505" algn="l"/>
                <a:tab pos="270510" algn="l"/>
              </a:tabLst>
            </a:pPr>
            <a:endParaRPr lang="pl-PL" sz="21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Aft>
                <a:spcPts val="300"/>
              </a:spcAft>
              <a:buSzPts val="1200"/>
              <a:buNone/>
              <a:tabLst>
                <a:tab pos="230505" algn="l"/>
                <a:tab pos="270510" algn="l"/>
              </a:tabLst>
            </a:pPr>
            <a:r>
              <a:rPr lang="pl-PL" sz="2100" dirty="0">
                <a:latin typeface="Arial" panose="020B0604020202020204" pitchFamily="34" charset="0"/>
                <a:cs typeface="Times New Roman" panose="02020603050405020304" pitchFamily="18" charset="0"/>
              </a:rPr>
              <a:t>Projekt jest zgodny z zapisami Działania 8.5 Usługi społeczne Priorytetu VIII Zwiększanie spójności społecznej Szczegółowego Opisu Priorytetów programu Fundusze Europejskie dla Lubelskiego 2021-2027</a:t>
            </a:r>
          </a:p>
          <a:p>
            <a:pPr marL="0" lvl="0" indent="0">
              <a:lnSpc>
                <a:spcPct val="115000"/>
              </a:lnSpc>
              <a:spcAft>
                <a:spcPts val="300"/>
              </a:spcAft>
              <a:buSzPts val="1200"/>
              <a:buNone/>
              <a:tabLst>
                <a:tab pos="230505" algn="l"/>
                <a:tab pos="270510" algn="l"/>
              </a:tabLst>
            </a:pPr>
            <a:endParaRPr lang="pl-PL" sz="21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Aft>
                <a:spcPts val="300"/>
              </a:spcAft>
              <a:buSzPts val="1200"/>
              <a:buNone/>
              <a:tabLst>
                <a:tab pos="230505" algn="l"/>
                <a:tab pos="270510" algn="l"/>
              </a:tabLst>
            </a:pPr>
            <a:r>
              <a:rPr lang="pl-PL" sz="1800" i="1" dirty="0">
                <a:latin typeface="Arial" panose="020B0604020202020204" pitchFamily="34" charset="0"/>
                <a:cs typeface="Times New Roman" panose="02020603050405020304" pitchFamily="18" charset="0"/>
              </a:rPr>
              <a:t>Szczegółowy Opis Priorytetów programu Fundusze Europejskie dla Lubelskiego 2021-2027 przyjęty przez Zarząd Województwa Lubelskiego w dniu </a:t>
            </a:r>
            <a:r>
              <a:rPr lang="pl-PL" sz="1800" b="1" i="1" dirty="0">
                <a:latin typeface="Arial" panose="020B0604020202020204" pitchFamily="34" charset="0"/>
                <a:cs typeface="Times New Roman" panose="02020603050405020304" pitchFamily="18" charset="0"/>
              </a:rPr>
              <a:t>13 lutego 2024 r</a:t>
            </a:r>
            <a:r>
              <a:rPr lang="pl-PL" sz="1800" i="1" dirty="0">
                <a:latin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1592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5963667F-1751-DA36-D17A-9631EEDEE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986" y="224331"/>
            <a:ext cx="9852025" cy="97948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000" dirty="0"/>
              <a:t>Typ projektu</a:t>
            </a:r>
            <a:br>
              <a:rPr lang="pl-PL" sz="2000" dirty="0"/>
            </a:br>
            <a:br>
              <a:rPr lang="pl-PL" sz="2000" dirty="0"/>
            </a:br>
            <a:br>
              <a:rPr lang="pl-PL" sz="2000" dirty="0"/>
            </a:br>
            <a:endParaRPr lang="pl-PL" sz="20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C6C09CA-6801-66DA-4F52-8B4FE666D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916" y="1203818"/>
            <a:ext cx="10098880" cy="4924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1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Zgodnie z warunkami określonymi w </a:t>
            </a:r>
            <a:r>
              <a:rPr lang="pl-PL" sz="2100" b="1" dirty="0">
                <a:solidFill>
                  <a:srgbClr val="000000"/>
                </a:solidFill>
                <a:latin typeface="Arial" panose="020B0604020202020204" pitchFamily="34" charset="0"/>
              </a:rPr>
              <a:t>SZOP dla Działania 8.5:</a:t>
            </a:r>
          </a:p>
          <a:p>
            <a:pPr marL="0" indent="0">
              <a:buNone/>
            </a:pPr>
            <a:endParaRPr lang="pl-PL" sz="21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pl-PL" sz="2100" dirty="0">
                <a:latin typeface="Arial" panose="020B0604020202020204" pitchFamily="34" charset="0"/>
                <a:cs typeface="Times New Roman" panose="02020603050405020304" pitchFamily="18" charset="0"/>
              </a:rPr>
              <a:t>Wsparcie z zakresu usług społecznych dotyczy wyłącznie usług świadczonych w społeczności lokalnej. </a:t>
            </a:r>
          </a:p>
          <a:p>
            <a:pPr marL="457200" indent="-457200">
              <a:buFont typeface="+mj-lt"/>
              <a:buAutoNum type="arabicParenR"/>
            </a:pPr>
            <a:endParaRPr lang="pl-PL" sz="21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pl-PL" sz="2100" dirty="0">
                <a:latin typeface="Arial" panose="020B0604020202020204" pitchFamily="34" charset="0"/>
                <a:cs typeface="Times New Roman" panose="02020603050405020304" pitchFamily="18" charset="0"/>
              </a:rPr>
              <a:t>Wsparcie oferowane w projektach jest dostosowane do indywidualnych potrzeb, potencjału i osobistych preferencji odbiorców tych usług (zwłaszcza w przypadku osób potrzebujących wsparcia w codziennym funkcjonowaniu i </a:t>
            </a:r>
            <a:r>
              <a:rPr lang="pl-PL" sz="2100" dirty="0" err="1">
                <a:latin typeface="Arial" panose="020B0604020202020204" pitchFamily="34" charset="0"/>
                <a:cs typeface="Times New Roman" panose="02020603050405020304" pitchFamily="18" charset="0"/>
              </a:rPr>
              <a:t>OzN</a:t>
            </a:r>
            <a:r>
              <a:rPr lang="pl-PL" sz="2100" dirty="0">
                <a:latin typeface="Arial" panose="020B0604020202020204" pitchFamily="34" charset="0"/>
                <a:cs typeface="Times New Roman" panose="02020603050405020304" pitchFamily="18" charset="0"/>
              </a:rPr>
              <a:t> ). Ponadto niezbędne jest dopasowanie wsparcia dla osób wykluczonych komunikacyjnie.</a:t>
            </a:r>
          </a:p>
          <a:p>
            <a:pPr marL="457200" indent="-457200">
              <a:buFont typeface="+mj-lt"/>
              <a:buAutoNum type="arabicParenR"/>
            </a:pPr>
            <a:endParaRPr lang="pl-PL" sz="21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pl-PL" sz="2100" dirty="0">
                <a:latin typeface="Arial" panose="020B0604020202020204" pitchFamily="34" charset="0"/>
                <a:cs typeface="Times New Roman" panose="02020603050405020304" pitchFamily="18" charset="0"/>
              </a:rPr>
              <a:t>W projektach dotyczących usług społ. w zakresie opieki długoterminowej, możliwe będzie finansowanie leczenia jako uzupełnienie usług społecznych.</a:t>
            </a:r>
          </a:p>
          <a:p>
            <a:pPr marL="0" lvl="0" indent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SzPts val="1200"/>
              <a:buNone/>
            </a:pPr>
            <a:endParaRPr lang="pl-PL" sz="1600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lnSpc>
                <a:spcPct val="115000"/>
              </a:lnSpc>
              <a:buSzPts val="1200"/>
              <a:buNone/>
              <a:tabLst>
                <a:tab pos="90170" algn="l"/>
              </a:tabLst>
            </a:pPr>
            <a:endParaRPr lang="pl-PL" sz="1600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lnSpc>
                <a:spcPts val="2700"/>
              </a:lnSpc>
              <a:buNone/>
            </a:pPr>
            <a:endParaRPr lang="pl-PL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18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ole tekstowe 12" descr="Zasady aplikowania o środki dostępne dla Jednostek Samorządu Terytorialnego (w tym kryteria wyboru projektów) w ramach Działań wdrażanych przez Departament Wdrażania Europejskiego Funduszu Społecznego">
            <a:extLst>
              <a:ext uri="{FF2B5EF4-FFF2-40B4-BE49-F238E27FC236}">
                <a16:creationId xmlns:a16="http://schemas.microsoft.com/office/drawing/2014/main" id="{E42790BC-FC6D-E939-27BE-64C73D482FE0}"/>
              </a:ext>
            </a:extLst>
          </p:cNvPr>
          <p:cNvSpPr txBox="1"/>
          <p:nvPr/>
        </p:nvSpPr>
        <p:spPr>
          <a:xfrm>
            <a:off x="1393372" y="2592354"/>
            <a:ext cx="82296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24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Zasady aplikowania o środki dostępne dla Jednostek Samorządu Terytorialnego (w tym kryteria wyboru projektów) w ramach Działań wdrażanych przez Departament Wdrażania Europejskiego Funduszu Społecznego</a:t>
            </a:r>
          </a:p>
        </p:txBody>
      </p:sp>
      <p:pic>
        <p:nvPicPr>
          <p:cNvPr id="22" name="Obraz 21" descr="Obraz zawierający tekst">
            <a:extLst>
              <a:ext uri="{FF2B5EF4-FFF2-40B4-BE49-F238E27FC236}">
                <a16:creationId xmlns:a16="http://schemas.microsoft.com/office/drawing/2014/main" id="{44CF8B1A-47E1-5D3B-8025-7B056477D1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" y="0"/>
            <a:ext cx="12184573" cy="68580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330E466A-4F5B-2007-7291-65ABD5759798}"/>
              </a:ext>
            </a:extLst>
          </p:cNvPr>
          <p:cNvSpPr txBox="1"/>
          <p:nvPr/>
        </p:nvSpPr>
        <p:spPr>
          <a:xfrm>
            <a:off x="1778457" y="2659559"/>
            <a:ext cx="890055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Aplikowanie o środki na dofinansowanie projektu w ramach naboru nr </a:t>
            </a:r>
            <a:r>
              <a:rPr lang="pl-PL" sz="22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FELU.08.05-IZ.00-001/24</a:t>
            </a:r>
          </a:p>
        </p:txBody>
      </p:sp>
    </p:spTree>
    <p:extLst>
      <p:ext uri="{BB962C8B-B14F-4D97-AF65-F5344CB8AC3E}">
        <p14:creationId xmlns:p14="http://schemas.microsoft.com/office/powerpoint/2010/main" val="29193825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5963667F-1751-DA36-D17A-9631EEDEE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986" y="224331"/>
            <a:ext cx="9852025" cy="97948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000" dirty="0"/>
              <a:t>Typ projektu</a:t>
            </a:r>
            <a:br>
              <a:rPr lang="pl-PL" sz="2000" dirty="0"/>
            </a:br>
            <a:br>
              <a:rPr lang="pl-PL" sz="2000" dirty="0"/>
            </a:br>
            <a:br>
              <a:rPr lang="pl-PL" sz="2000" dirty="0"/>
            </a:br>
            <a:endParaRPr lang="pl-PL" sz="20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C6C09CA-6801-66DA-4F52-8B4FE666D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916" y="1203818"/>
            <a:ext cx="10098880" cy="4924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1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Zgodnie z warunkami określonymi w </a:t>
            </a:r>
            <a:r>
              <a:rPr lang="pl-PL" sz="2100" b="1" dirty="0">
                <a:solidFill>
                  <a:srgbClr val="000000"/>
                </a:solidFill>
                <a:latin typeface="Arial" panose="020B0604020202020204" pitchFamily="34" charset="0"/>
              </a:rPr>
              <a:t>SZOP dla Działania 8.5:</a:t>
            </a:r>
          </a:p>
          <a:p>
            <a:pPr marL="0" indent="0">
              <a:buNone/>
            </a:pPr>
            <a:endParaRPr lang="pl-PL" sz="21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2100" dirty="0">
                <a:latin typeface="Arial" panose="020B0604020202020204" pitchFamily="34" charset="0"/>
                <a:cs typeface="Times New Roman" panose="02020603050405020304" pitchFamily="18" charset="0"/>
              </a:rPr>
              <a:t>4) W przypadku świadczenia usług w placówce zapewniającej całodobową opiekę, nie jest ona zlokalizowana na nieruchomości, na której znajduje się inna placówka świadcząca opiekę instytucjonalną. Zasada ta nie dotyczy placówek zapewniających opiekę </a:t>
            </a:r>
            <a:r>
              <a:rPr lang="pl-PL" sz="2100" dirty="0" err="1">
                <a:latin typeface="Arial" panose="020B0604020202020204" pitchFamily="34" charset="0"/>
                <a:cs typeface="Times New Roman" panose="02020603050405020304" pitchFamily="18" charset="0"/>
              </a:rPr>
              <a:t>wytchnieniową</a:t>
            </a:r>
            <a:r>
              <a:rPr lang="pl-PL" sz="2100" dirty="0">
                <a:latin typeface="Arial" panose="020B0604020202020204" pitchFamily="34" charset="0"/>
                <a:cs typeface="Times New Roman" panose="02020603050405020304" pitchFamily="18" charset="0"/>
              </a:rPr>
              <a:t> w formie krótkookresowego pobytu, pod warunkiem zachowania pozostałych zasad świadczenia usług w społeczności lokalnej. </a:t>
            </a:r>
          </a:p>
          <a:p>
            <a:pPr marL="0" indent="0">
              <a:buNone/>
            </a:pPr>
            <a:endParaRPr lang="pl-PL" sz="21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2100" dirty="0">
                <a:latin typeface="Arial" panose="020B0604020202020204" pitchFamily="34" charset="0"/>
                <a:cs typeface="Times New Roman" panose="02020603050405020304" pitchFamily="18" charset="0"/>
              </a:rPr>
              <a:t>5) Usługi opiekuńcze są świadczone dla osób potrzebujących wsparcia w codziennym funkcjonowaniu, a usługi asystenckie w szczególności dla </a:t>
            </a:r>
            <a:r>
              <a:rPr lang="pl-PL" sz="2100" dirty="0" err="1">
                <a:latin typeface="Arial" panose="020B0604020202020204" pitchFamily="34" charset="0"/>
                <a:cs typeface="Times New Roman" panose="02020603050405020304" pitchFamily="18" charset="0"/>
              </a:rPr>
              <a:t>OzN</a:t>
            </a:r>
            <a:r>
              <a:rPr lang="pl-PL" sz="2100" dirty="0">
                <a:latin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0" lvl="0" indent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SzPts val="1200"/>
              <a:buNone/>
            </a:pPr>
            <a:endParaRPr lang="pl-PL" sz="1600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lnSpc>
                <a:spcPct val="115000"/>
              </a:lnSpc>
              <a:buSzPts val="1200"/>
              <a:buNone/>
              <a:tabLst>
                <a:tab pos="90170" algn="l"/>
              </a:tabLst>
            </a:pPr>
            <a:endParaRPr lang="pl-PL" sz="1600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lnSpc>
                <a:spcPts val="2700"/>
              </a:lnSpc>
              <a:buNone/>
            </a:pPr>
            <a:endParaRPr lang="pl-PL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3090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5963667F-1751-DA36-D17A-9631EEDEE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986" y="224331"/>
            <a:ext cx="9852025" cy="97948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000" dirty="0"/>
              <a:t>Typ projektu</a:t>
            </a:r>
            <a:br>
              <a:rPr lang="pl-PL" sz="2000" dirty="0"/>
            </a:br>
            <a:br>
              <a:rPr lang="pl-PL" sz="2000" dirty="0"/>
            </a:br>
            <a:br>
              <a:rPr lang="pl-PL" sz="2000" dirty="0"/>
            </a:br>
            <a:endParaRPr lang="pl-PL" sz="20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C6C09CA-6801-66DA-4F52-8B4FE666D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916" y="1203818"/>
            <a:ext cx="10098880" cy="4924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1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Zgodnie z warunkami określonymi w </a:t>
            </a:r>
            <a:r>
              <a:rPr lang="pl-PL" sz="2100" b="1" dirty="0">
                <a:solidFill>
                  <a:srgbClr val="000000"/>
                </a:solidFill>
                <a:latin typeface="Arial" panose="020B0604020202020204" pitchFamily="34" charset="0"/>
              </a:rPr>
              <a:t>SZOP dla Działania 8.5:</a:t>
            </a:r>
          </a:p>
          <a:p>
            <a:pPr marL="0" indent="0">
              <a:buNone/>
            </a:pPr>
            <a:endParaRPr lang="pl-PL" sz="21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2100" dirty="0">
                <a:latin typeface="Arial" panose="020B0604020202020204" pitchFamily="34" charset="0"/>
                <a:cs typeface="Times New Roman" panose="02020603050405020304" pitchFamily="18" charset="0"/>
              </a:rPr>
              <a:t>6) Dopuszczalne jest finansowanie działań </a:t>
            </a:r>
            <a:r>
              <a:rPr lang="pl-PL" sz="2100" b="1" dirty="0">
                <a:latin typeface="Arial" panose="020B0604020202020204" pitchFamily="34" charset="0"/>
                <a:cs typeface="Times New Roman" panose="02020603050405020304" pitchFamily="18" charset="0"/>
              </a:rPr>
              <a:t>umożliwiających pozostanie </a:t>
            </a:r>
            <a:r>
              <a:rPr lang="pl-PL" sz="2100" b="1" dirty="0" err="1">
                <a:latin typeface="Arial" panose="020B0604020202020204" pitchFamily="34" charset="0"/>
                <a:cs typeface="Times New Roman" panose="02020603050405020304" pitchFamily="18" charset="0"/>
              </a:rPr>
              <a:t>OzN</a:t>
            </a:r>
            <a:r>
              <a:rPr lang="pl-PL" sz="2100" b="1" dirty="0">
                <a:latin typeface="Arial" panose="020B0604020202020204" pitchFamily="34" charset="0"/>
                <a:cs typeface="Times New Roman" panose="02020603050405020304" pitchFamily="18" charset="0"/>
              </a:rPr>
              <a:t> i osób potrzebujących wsparcia w codziennym funkcjonowaniu w społ. lokalnej</a:t>
            </a:r>
            <a:r>
              <a:rPr lang="pl-PL" sz="2100" dirty="0">
                <a:latin typeface="Arial" panose="020B0604020202020204" pitchFamily="34" charset="0"/>
                <a:cs typeface="Times New Roman" panose="02020603050405020304" pitchFamily="18" charset="0"/>
              </a:rPr>
              <a:t>, pozwalające tym osobom na w miarę możliwości samodzielne funkcjonowanie, w tym działania zwiększające mobilność, autonomię i bezpieczeństwo tych osób takie jak np.</a:t>
            </a:r>
          </a:p>
          <a:p>
            <a:pPr marL="0" indent="0">
              <a:buNone/>
            </a:pPr>
            <a:r>
              <a:rPr lang="pl-PL" sz="1800" dirty="0">
                <a:latin typeface="Arial" panose="020B0604020202020204" pitchFamily="34" charset="0"/>
                <a:cs typeface="Times New Roman" panose="02020603050405020304" pitchFamily="18" charset="0"/>
              </a:rPr>
              <a:t>likwidowanie barier architektonicznych w miejscu zamieszkania (mieszkania adaptowalne), sfinansowanie tworzenia i rozwoju wypożyczalni sprzętu wspomagającego (zwiększającego samodzielność tych osób) i sprzętu pielęgnacyjnego (niezbędnego do opieki nad tymi osobami), sfinansowanie wypożyczenia lub zakupu tego sprzętu, usługi dowożenia posiłków,, usługi transportu indywidualnego. </a:t>
            </a:r>
          </a:p>
          <a:p>
            <a:pPr marL="0" indent="0">
              <a:buNone/>
            </a:pPr>
            <a:r>
              <a:rPr lang="pl-PL" sz="2100" b="1" dirty="0">
                <a:latin typeface="Arial" panose="020B0604020202020204" pitchFamily="34" charset="0"/>
                <a:cs typeface="Times New Roman" panose="02020603050405020304" pitchFamily="18" charset="0"/>
              </a:rPr>
              <a:t>Tego rodzaju działania realizowane są jako element kompleksowych projektów dotyczących usług asystenckich lub usług opiekuńczych i mogą być finansowane z EFS+ lub w ramach cross-</a:t>
            </a:r>
            <a:r>
              <a:rPr lang="pl-PL" sz="2100" b="1" dirty="0" err="1">
                <a:latin typeface="Arial" panose="020B0604020202020204" pitchFamily="34" charset="0"/>
                <a:cs typeface="Times New Roman" panose="02020603050405020304" pitchFamily="18" charset="0"/>
              </a:rPr>
              <a:t>financingu</a:t>
            </a:r>
            <a:r>
              <a:rPr lang="pl-PL" sz="2100" b="1" dirty="0">
                <a:latin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0" lvl="0" indent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SzPts val="1200"/>
              <a:buNone/>
            </a:pPr>
            <a:endParaRPr lang="pl-PL" sz="1600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lnSpc>
                <a:spcPct val="115000"/>
              </a:lnSpc>
              <a:buSzPts val="1200"/>
              <a:buNone/>
              <a:tabLst>
                <a:tab pos="90170" algn="l"/>
              </a:tabLst>
            </a:pPr>
            <a:endParaRPr lang="pl-PL" sz="1600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lnSpc>
                <a:spcPts val="2700"/>
              </a:lnSpc>
              <a:buNone/>
            </a:pPr>
            <a:endParaRPr lang="pl-PL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1613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5963667F-1751-DA36-D17A-9631EEDEE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986" y="224331"/>
            <a:ext cx="9852025" cy="97948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000" dirty="0"/>
              <a:t>Typ projektu</a:t>
            </a:r>
            <a:br>
              <a:rPr lang="pl-PL" sz="2000" dirty="0"/>
            </a:br>
            <a:br>
              <a:rPr lang="pl-PL" sz="2000" dirty="0"/>
            </a:br>
            <a:br>
              <a:rPr lang="pl-PL" sz="2000" dirty="0"/>
            </a:br>
            <a:endParaRPr lang="pl-PL" sz="20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C6C09CA-6801-66DA-4F52-8B4FE666D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916" y="1203818"/>
            <a:ext cx="10098880" cy="4924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1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Zgodnie z warunkami określonymi w </a:t>
            </a:r>
            <a:r>
              <a:rPr lang="pl-PL" sz="2100" b="1" dirty="0">
                <a:solidFill>
                  <a:srgbClr val="000000"/>
                </a:solidFill>
                <a:latin typeface="Arial" panose="020B0604020202020204" pitchFamily="34" charset="0"/>
              </a:rPr>
              <a:t>SZOP dla Działania 8.5:</a:t>
            </a:r>
          </a:p>
          <a:p>
            <a:pPr marL="0" indent="0">
              <a:buNone/>
            </a:pPr>
            <a:endParaRPr lang="pl-PL" sz="21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pl-PL" sz="21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2100" dirty="0">
                <a:latin typeface="Arial" panose="020B0604020202020204" pitchFamily="34" charset="0"/>
                <a:cs typeface="Times New Roman" panose="02020603050405020304" pitchFamily="18" charset="0"/>
              </a:rPr>
              <a:t>7) Wsparcie związane z tworzeniem CUS może uwzględniać </a:t>
            </a:r>
            <a:r>
              <a:rPr lang="pl-PL" sz="2100" b="1" dirty="0">
                <a:latin typeface="Arial" panose="020B0604020202020204" pitchFamily="34" charset="0"/>
                <a:cs typeface="Times New Roman" panose="02020603050405020304" pitchFamily="18" charset="0"/>
              </a:rPr>
              <a:t>koszty opracowania lokalnej diagnozy </a:t>
            </a:r>
            <a:r>
              <a:rPr lang="pl-PL" sz="2100" dirty="0">
                <a:latin typeface="Arial" panose="020B0604020202020204" pitchFamily="34" charset="0"/>
                <a:cs typeface="Times New Roman" panose="02020603050405020304" pitchFamily="18" charset="0"/>
              </a:rPr>
              <a:t>potrzeb i potencjału wspólnoty samorządowej w zakresie usług społ. oraz utworzenia planu wdrażania CUS.</a:t>
            </a:r>
          </a:p>
          <a:p>
            <a:pPr marL="0" lvl="0" indent="0">
              <a:lnSpc>
                <a:spcPct val="115000"/>
              </a:lnSpc>
              <a:buSzPts val="1200"/>
              <a:buNone/>
              <a:tabLst>
                <a:tab pos="90170" algn="l"/>
              </a:tabLst>
            </a:pPr>
            <a:endParaRPr lang="pl-PL" sz="1600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lnSpc>
                <a:spcPts val="2700"/>
              </a:lnSpc>
              <a:buNone/>
            </a:pPr>
            <a:endParaRPr lang="pl-PL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0188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5963667F-1751-DA36-D17A-9631EEDEE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986" y="224331"/>
            <a:ext cx="9852025" cy="97948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000" dirty="0"/>
              <a:t>Typ projektu</a:t>
            </a:r>
            <a:br>
              <a:rPr lang="pl-PL" sz="2000" dirty="0"/>
            </a:br>
            <a:br>
              <a:rPr lang="pl-PL" sz="2000" dirty="0"/>
            </a:br>
            <a:br>
              <a:rPr lang="pl-PL" sz="2000" dirty="0"/>
            </a:br>
            <a:endParaRPr lang="pl-PL" sz="20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C6C09CA-6801-66DA-4F52-8B4FE666D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916" y="1203818"/>
            <a:ext cx="10098880" cy="4924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1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Zgodnie z warunkami określonymi w </a:t>
            </a:r>
            <a:r>
              <a:rPr lang="pl-PL" sz="2100" b="1" dirty="0">
                <a:solidFill>
                  <a:srgbClr val="000000"/>
                </a:solidFill>
                <a:latin typeface="Arial" panose="020B0604020202020204" pitchFamily="34" charset="0"/>
              </a:rPr>
              <a:t>SZOP dla Działania 8.5:</a:t>
            </a:r>
          </a:p>
          <a:p>
            <a:pPr marL="0" indent="0">
              <a:buNone/>
            </a:pPr>
            <a:endParaRPr lang="pl-PL" sz="21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pl-PL" sz="21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2100" dirty="0">
                <a:latin typeface="Arial" panose="020B0604020202020204" pitchFamily="34" charset="0"/>
                <a:cs typeface="Times New Roman" panose="02020603050405020304" pitchFamily="18" charset="0"/>
              </a:rPr>
              <a:t>8) W przypadku wsparcia usług realizowanych przez CUS, mogą być finansowane usługi wchodzące w zakres interwencji EFS+, obejmujące usługi z zakresu: </a:t>
            </a:r>
          </a:p>
          <a:p>
            <a:pPr marL="0" indent="0">
              <a:buNone/>
            </a:pPr>
            <a:r>
              <a:rPr lang="pl-PL" sz="2100" dirty="0">
                <a:latin typeface="Arial" panose="020B0604020202020204" pitchFamily="34" charset="0"/>
                <a:cs typeface="Times New Roman" panose="02020603050405020304" pitchFamily="18" charset="0"/>
              </a:rPr>
              <a:t>wsparcia rodziny i pieczy zastępczej, wsparcia </a:t>
            </a:r>
            <a:r>
              <a:rPr lang="pl-PL" sz="2100" dirty="0" err="1">
                <a:latin typeface="Arial" panose="020B0604020202020204" pitchFamily="34" charset="0"/>
                <a:cs typeface="Times New Roman" panose="02020603050405020304" pitchFamily="18" charset="0"/>
              </a:rPr>
              <a:t>OzN</a:t>
            </a:r>
            <a:r>
              <a:rPr lang="pl-PL" sz="2100" dirty="0">
                <a:latin typeface="Arial" panose="020B0604020202020204" pitchFamily="34" charset="0"/>
                <a:cs typeface="Times New Roman" panose="02020603050405020304" pitchFamily="18" charset="0"/>
              </a:rPr>
              <a:t>, osób starszych, osób w kryzysie bezdomności, dotkniętych wykluczeniem z dostępu do mieszkań lub zagrożonych bezdomnością, aktywizacji zawodowej, usług w mieszkaniach wspomaganych, treningowych oraz mieszkaniach z usługami/ze wsparciem, reintegracji społeczno-zawodowej, usług zdrowotnych, opiekuńczych, a także wsparcia opiekunów faktycznych)</a:t>
            </a:r>
          </a:p>
          <a:p>
            <a:pPr marL="0" indent="0" algn="just">
              <a:lnSpc>
                <a:spcPts val="2700"/>
              </a:lnSpc>
              <a:buNone/>
            </a:pPr>
            <a:endParaRPr lang="pl-PL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4684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5963667F-1751-DA36-D17A-9631EEDEE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986" y="224331"/>
            <a:ext cx="9852025" cy="97948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000" dirty="0"/>
              <a:t>Typ projektu</a:t>
            </a:r>
            <a:br>
              <a:rPr lang="pl-PL" sz="2000" dirty="0"/>
            </a:br>
            <a:br>
              <a:rPr lang="pl-PL" sz="2000" dirty="0"/>
            </a:br>
            <a:br>
              <a:rPr lang="pl-PL" sz="2000" dirty="0"/>
            </a:br>
            <a:endParaRPr lang="pl-PL" sz="20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C6C09CA-6801-66DA-4F52-8B4FE666D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916" y="1203818"/>
            <a:ext cx="10098880" cy="4924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1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Zgodnie z warunkami określonymi w </a:t>
            </a:r>
            <a:r>
              <a:rPr lang="pl-PL" sz="2100" b="1" dirty="0">
                <a:solidFill>
                  <a:srgbClr val="000000"/>
                </a:solidFill>
                <a:latin typeface="Arial" panose="020B0604020202020204" pitchFamily="34" charset="0"/>
              </a:rPr>
              <a:t>SZOP dla Działania 8.5:</a:t>
            </a:r>
          </a:p>
          <a:p>
            <a:pPr marL="0" indent="0">
              <a:buNone/>
            </a:pPr>
            <a:endParaRPr lang="pl-PL" sz="21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pl-PL" sz="21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2100" dirty="0">
                <a:latin typeface="Arial" panose="020B0604020202020204" pitchFamily="34" charset="0"/>
                <a:cs typeface="Times New Roman" panose="02020603050405020304" pitchFamily="18" charset="0"/>
              </a:rPr>
              <a:t>9) W przypadku wsparcia CUS utworzonych w PO WER, </a:t>
            </a:r>
            <a:r>
              <a:rPr lang="pl-PL" sz="2100" b="1" dirty="0">
                <a:latin typeface="Arial" panose="020B0604020202020204" pitchFamily="34" charset="0"/>
                <a:cs typeface="Times New Roman" panose="02020603050405020304" pitchFamily="18" charset="0"/>
              </a:rPr>
              <a:t>nie nastąpi podwójne finansowanie wydatków</a:t>
            </a:r>
            <a:r>
              <a:rPr lang="pl-PL" sz="2100" dirty="0">
                <a:latin typeface="Arial" panose="020B0604020202020204" pitchFamily="34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pl-PL" sz="21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2100" dirty="0">
                <a:latin typeface="Arial" panose="020B0604020202020204" pitchFamily="34" charset="0"/>
                <a:cs typeface="Times New Roman" panose="02020603050405020304" pitchFamily="18" charset="0"/>
              </a:rPr>
              <a:t>Wsparcie usług świadczonych przez te CUS może dotyczyć wyłącznie dofinansowania kosztów związanych ze świadczeniem tych usług (w tym kosztów świadczenia usług oraz wynagrodzeń zespołu do spraw organizowania usług społecznych i stanowiska organizatora społeczności lokalnej wskazanych w art. 23 ustawy z dnia 19 lipca 2019 r. o realizowaniu usług społecznych przez centrum usług społecznych) i </a:t>
            </a:r>
            <a:r>
              <a:rPr lang="pl-PL" sz="2100" b="1" dirty="0">
                <a:latin typeface="Arial" panose="020B0604020202020204" pitchFamily="34" charset="0"/>
                <a:cs typeface="Times New Roman" panose="02020603050405020304" pitchFamily="18" charset="0"/>
              </a:rPr>
              <a:t>nie obejmuje finansowania wydatków związanych w bieżącym funkcjonowaniem danego CUS </a:t>
            </a:r>
            <a:r>
              <a:rPr lang="pl-PL" sz="2100" dirty="0">
                <a:latin typeface="Arial" panose="020B0604020202020204" pitchFamily="34" charset="0"/>
                <a:cs typeface="Times New Roman" panose="02020603050405020304" pitchFamily="18" charset="0"/>
              </a:rPr>
              <a:t>(np. wynajem pomieszczeń biurowych, księgowość).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4216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5963667F-1751-DA36-D17A-9631EEDEE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986" y="224331"/>
            <a:ext cx="9852025" cy="97948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000" dirty="0"/>
              <a:t>Typ projektu</a:t>
            </a:r>
            <a:br>
              <a:rPr lang="pl-PL" sz="2000" dirty="0"/>
            </a:br>
            <a:br>
              <a:rPr lang="pl-PL" sz="2000" dirty="0"/>
            </a:br>
            <a:br>
              <a:rPr lang="pl-PL" sz="2000" dirty="0"/>
            </a:br>
            <a:endParaRPr lang="pl-PL" sz="20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C6C09CA-6801-66DA-4F52-8B4FE666D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916" y="1203818"/>
            <a:ext cx="10098880" cy="4924608"/>
          </a:xfrm>
        </p:spPr>
        <p:txBody>
          <a:bodyPr>
            <a:normAutofit/>
          </a:bodyPr>
          <a:lstStyle/>
          <a:p>
            <a:pPr marL="0" indent="0" algn="just">
              <a:spcBef>
                <a:spcPct val="0"/>
              </a:spcBef>
              <a:buNone/>
              <a:defRPr/>
            </a:pP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Cross-</a:t>
            </a:r>
            <a:r>
              <a:rPr lang="pl-PL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financing</a:t>
            </a:r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ct val="0"/>
              </a:spcBef>
              <a:buNone/>
              <a:defRPr/>
            </a:pPr>
            <a:endParaRPr lang="pl-PL" sz="21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ct val="0"/>
              </a:spcBef>
              <a:buNone/>
              <a:defRPr/>
            </a:pPr>
            <a:r>
              <a:rPr lang="pl-PL" sz="2100" dirty="0">
                <a:latin typeface="Arial" panose="020B0604020202020204" pitchFamily="34" charset="0"/>
                <a:cs typeface="Times New Roman" panose="02020603050405020304" pitchFamily="18" charset="0"/>
              </a:rPr>
              <a:t>Zgodnie z warunkami określonymi w ramach Działania 8.5 w SZOP, wartość wydatków w ramach cross-</a:t>
            </a:r>
            <a:r>
              <a:rPr lang="pl-PL" sz="2100" dirty="0" err="1">
                <a:latin typeface="Arial" panose="020B0604020202020204" pitchFamily="34" charset="0"/>
                <a:cs typeface="Times New Roman" panose="02020603050405020304" pitchFamily="18" charset="0"/>
              </a:rPr>
              <a:t>financingu</a:t>
            </a:r>
            <a:r>
              <a:rPr lang="pl-PL" sz="2100" dirty="0">
                <a:latin typeface="Arial" panose="020B0604020202020204" pitchFamily="34" charset="0"/>
                <a:cs typeface="Times New Roman" panose="02020603050405020304" pitchFamily="18" charset="0"/>
              </a:rPr>
              <a:t> stanowi </a:t>
            </a:r>
            <a:r>
              <a:rPr lang="pl-PL" sz="2100" b="1" dirty="0">
                <a:solidFill>
                  <a:schemeClr val="accent4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nie więcej niż 15% finansowania UE</a:t>
            </a:r>
            <a:r>
              <a:rPr lang="pl-PL" sz="2100" dirty="0">
                <a:solidFill>
                  <a:schemeClr val="accent4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spcBef>
                <a:spcPct val="0"/>
              </a:spcBef>
              <a:buNone/>
              <a:defRPr/>
            </a:pPr>
            <a:endParaRPr lang="pl-PL" sz="21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ct val="0"/>
              </a:spcBef>
              <a:buNone/>
              <a:defRPr/>
            </a:pPr>
            <a:endParaRPr lang="pl-PL" sz="21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ct val="0"/>
              </a:spcBef>
              <a:buNone/>
              <a:defRPr/>
            </a:pPr>
            <a:endParaRPr lang="pl-PL" sz="21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ct val="0"/>
              </a:spcBef>
              <a:buNone/>
              <a:defRPr/>
            </a:pPr>
            <a:r>
              <a:rPr lang="x-none" sz="2100" dirty="0">
                <a:latin typeface="Arial" panose="020B0604020202020204" pitchFamily="34" charset="0"/>
                <a:cs typeface="Times New Roman" panose="02020603050405020304" pitchFamily="18" charset="0"/>
              </a:rPr>
              <a:t>W przypadku cross-financingu, zgodnie z art. 65 rozporządzenia ogólnego</a:t>
            </a:r>
            <a:r>
              <a:rPr lang="x-none" sz="2100" b="1" dirty="0">
                <a:solidFill>
                  <a:schemeClr val="accent4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, trwałość projektu musi być zachowana przez okres 5 lat </a:t>
            </a:r>
            <a:r>
              <a:rPr lang="x-none" sz="2100" dirty="0">
                <a:latin typeface="Arial" panose="020B0604020202020204" pitchFamily="34" charset="0"/>
                <a:cs typeface="Times New Roman" panose="02020603050405020304" pitchFamily="18" charset="0"/>
              </a:rPr>
              <a:t>(3 lat w przypadku MŚP – w odniesieniu do projektów, z którymi związany jest wymóg utrzymania inwestycji lub miejsc pracy) od daty płatności końcowej na rzecz beneficjenta.</a:t>
            </a:r>
            <a:endParaRPr lang="pl-PL" sz="21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ct val="0"/>
              </a:spcBef>
              <a:buNone/>
              <a:defRPr/>
            </a:pPr>
            <a:endParaRPr lang="pl-PL" sz="2100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6252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5963667F-1751-DA36-D17A-9631EEDEE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986" y="224331"/>
            <a:ext cx="9852025" cy="97948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000" dirty="0"/>
              <a:t>Typ projektu</a:t>
            </a:r>
            <a:br>
              <a:rPr lang="pl-PL" sz="2000" dirty="0"/>
            </a:br>
            <a:br>
              <a:rPr lang="pl-PL" sz="2000" dirty="0"/>
            </a:br>
            <a:br>
              <a:rPr lang="pl-PL" sz="2000" dirty="0"/>
            </a:br>
            <a:endParaRPr lang="pl-PL" sz="20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C6C09CA-6801-66DA-4F52-8B4FE666D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916" y="1203818"/>
            <a:ext cx="10098880" cy="4924608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spcBef>
                <a:spcPct val="0"/>
              </a:spcBef>
              <a:buNone/>
              <a:defRPr/>
            </a:pPr>
            <a:r>
              <a:rPr lang="pl-PL" sz="2900" b="1" dirty="0">
                <a:latin typeface="Arial" panose="020B0604020202020204" pitchFamily="34" charset="0"/>
                <a:cs typeface="Arial" panose="020B0604020202020204" pitchFamily="34" charset="0"/>
              </a:rPr>
              <a:t>Cross-</a:t>
            </a:r>
            <a:r>
              <a:rPr lang="pl-PL" sz="2900" b="1" dirty="0" err="1">
                <a:latin typeface="Arial" panose="020B0604020202020204" pitchFamily="34" charset="0"/>
                <a:cs typeface="Arial" panose="020B0604020202020204" pitchFamily="34" charset="0"/>
              </a:rPr>
              <a:t>financing</a:t>
            </a:r>
            <a:endParaRPr lang="pl-PL" sz="2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ct val="0"/>
              </a:spcBef>
              <a:buNone/>
              <a:defRPr/>
            </a:pPr>
            <a:endParaRPr lang="pl-PL" sz="21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pl-PL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 dniu 30 stycznia 2024 r. wdrożone zostały zmiany w SOWA EFS umożliwiające wykazywanie w budżecie projektu wartości kosztów pośrednich objętych limitem cross-</a:t>
            </a:r>
            <a:r>
              <a:rPr lang="pl-PL" sz="24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financing</a:t>
            </a:r>
            <a:r>
              <a:rPr lang="pl-PL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Oznacza to zmianę w metodologii wyliczania wartości wydatków objętych cross-</a:t>
            </a:r>
            <a:r>
              <a:rPr lang="pl-PL" sz="24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financingiem</a:t>
            </a:r>
            <a:r>
              <a:rPr lang="pl-PL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do wszystkich projektów, w których wystąpi limit cross-</a:t>
            </a:r>
            <a:r>
              <a:rPr lang="pl-PL" sz="24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financingu</a:t>
            </a:r>
            <a:r>
              <a:rPr lang="pl-PL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w budżecie projektu.</a:t>
            </a:r>
            <a:endParaRPr lang="pl-PL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pl-PL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 przypadku wystąpienia w budżecie kosztów bezpośrednich oznaczonych limitem cross-</a:t>
            </a:r>
            <a:r>
              <a:rPr lang="pl-PL" sz="24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financing</a:t>
            </a:r>
            <a:r>
              <a:rPr lang="pl-PL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w zadaniu Koszty pośrednie będzie możliwe i obowiązkowe dodanie odrębnej pozycji kosztów pośrednich odnoszących się do przedmiotowych wydatków w ramach cross-</a:t>
            </a:r>
            <a:r>
              <a:rPr lang="pl-PL" sz="24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financingu</a:t>
            </a:r>
            <a:r>
              <a:rPr lang="pl-PL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Wartość przedmiotowych kosztów pośrednich będzie wyliczana jako procent od wszystkich pozycji wydatków bezpośrednich, dla których wybrano limit cross-</a:t>
            </a:r>
            <a:r>
              <a:rPr lang="pl-PL" sz="24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financing</a:t>
            </a:r>
            <a:r>
              <a:rPr lang="pl-PL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Tym samym limit wydatków w ramach cross-</a:t>
            </a:r>
            <a:r>
              <a:rPr lang="pl-PL" sz="24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financingu</a:t>
            </a:r>
            <a:r>
              <a:rPr lang="pl-PL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będzie obejmował łącznie oznaczone limitem koszty bezpośrednie oraz odpowiadające im koszty pośrednie.</a:t>
            </a: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pl-PL" sz="2400" b="1" dirty="0">
                <a:solidFill>
                  <a:srgbClr val="FF0000"/>
                </a:solidFill>
              </a:rPr>
              <a:t>WAŻNE! </a:t>
            </a:r>
            <a:r>
              <a:rPr lang="pl-PL" sz="2400" dirty="0"/>
              <a:t>Limit</a:t>
            </a:r>
            <a:r>
              <a:rPr lang="pl-PL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wydatków objętych cross-</a:t>
            </a:r>
            <a:r>
              <a:rPr lang="pl-PL" sz="24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financingiem</a:t>
            </a:r>
            <a:r>
              <a:rPr lang="pl-PL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liczony jest w odniesieniu do finansowania UE w ramach danego projektu, natomiast we wniosku o dofinansowanie projektu wartość wydatków objętych cross-</a:t>
            </a:r>
            <a:r>
              <a:rPr lang="pl-PL" sz="24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financingiem</a:t>
            </a:r>
            <a:r>
              <a:rPr lang="pl-PL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liczona jest jako procent łącznego dofinansowania (UE oraz budżet państwa) czy kosztów ogółem.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3704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az 21">
            <a:extLst>
              <a:ext uri="{FF2B5EF4-FFF2-40B4-BE49-F238E27FC236}">
                <a16:creationId xmlns:a16="http://schemas.microsoft.com/office/drawing/2014/main" id="{44CF8B1A-47E1-5D3B-8025-7B056477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4573" cy="6858000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E42790BC-FC6D-E939-27BE-64C73D482FE0}"/>
              </a:ext>
            </a:extLst>
          </p:cNvPr>
          <p:cNvSpPr txBox="1"/>
          <p:nvPr/>
        </p:nvSpPr>
        <p:spPr>
          <a:xfrm>
            <a:off x="1393372" y="2592354"/>
            <a:ext cx="8229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Wnioskodawca</a:t>
            </a:r>
          </a:p>
        </p:txBody>
      </p:sp>
    </p:spTree>
    <p:extLst>
      <p:ext uri="{BB962C8B-B14F-4D97-AF65-F5344CB8AC3E}">
        <p14:creationId xmlns:p14="http://schemas.microsoft.com/office/powerpoint/2010/main" val="41458834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5963667F-1751-DA36-D17A-9631EEDEE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986" y="224331"/>
            <a:ext cx="9852025" cy="97948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000" dirty="0"/>
              <a:t>Wnioskodawca</a:t>
            </a:r>
            <a:br>
              <a:rPr lang="pl-PL" sz="2000" dirty="0"/>
            </a:br>
            <a:br>
              <a:rPr lang="pl-PL" sz="2000" dirty="0"/>
            </a:br>
            <a:endParaRPr lang="pl-PL" sz="20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C6C09CA-6801-66DA-4F52-8B4FE666D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221" y="871369"/>
            <a:ext cx="10233498" cy="4712308"/>
          </a:xfrm>
        </p:spPr>
        <p:txBody>
          <a:bodyPr>
            <a:normAutofit/>
          </a:bodyPr>
          <a:lstStyle/>
          <a:p>
            <a:pPr marL="0" lvl="0" indent="0">
              <a:lnSpc>
                <a:spcPct val="115000"/>
              </a:lnSpc>
              <a:spcBef>
                <a:spcPts val="600"/>
              </a:spcBef>
              <a:buNone/>
              <a:tabLst>
                <a:tab pos="230505" algn="l"/>
                <a:tab pos="270510" algn="l"/>
              </a:tabLst>
            </a:pPr>
            <a:endParaRPr lang="pl-PL" sz="2400" dirty="0"/>
          </a:p>
          <a:p>
            <a:pPr marL="0" lvl="0" indent="0">
              <a:lnSpc>
                <a:spcPct val="115000"/>
              </a:lnSpc>
              <a:spcBef>
                <a:spcPts val="600"/>
              </a:spcBef>
              <a:buNone/>
              <a:tabLst>
                <a:tab pos="230505" algn="l"/>
                <a:tab pos="270510" algn="l"/>
              </a:tabLst>
            </a:pPr>
            <a:endParaRPr lang="pl-PL" sz="3200" dirty="0"/>
          </a:p>
          <a:p>
            <a:pPr marL="0" lvl="0" indent="0">
              <a:lnSpc>
                <a:spcPct val="115000"/>
              </a:lnSpc>
              <a:spcBef>
                <a:spcPts val="600"/>
              </a:spcBef>
              <a:buNone/>
              <a:tabLst>
                <a:tab pos="230505" algn="l"/>
                <a:tab pos="270510" algn="l"/>
              </a:tabLst>
            </a:pPr>
            <a:r>
              <a:rPr lang="pl-PL" sz="2000" kern="100" dirty="0">
                <a:latin typeface="Arial" panose="020B0604020202020204" pitchFamily="34" charset="0"/>
                <a:cs typeface="Times New Roman" panose="02020603050405020304" pitchFamily="18" charset="0"/>
              </a:rPr>
              <a:t>Zgodnie z kryterium </a:t>
            </a:r>
            <a:r>
              <a:rPr lang="pl-PL" sz="2000" b="1" kern="100" dirty="0">
                <a:latin typeface="Arial" panose="020B0604020202020204" pitchFamily="34" charset="0"/>
                <a:cs typeface="Times New Roman" panose="02020603050405020304" pitchFamily="18" charset="0"/>
              </a:rPr>
              <a:t>specyficznym dostępu nr 1 </a:t>
            </a:r>
            <a:r>
              <a:rPr lang="pl-PL" sz="2000" kern="100" dirty="0">
                <a:latin typeface="Arial" panose="020B0604020202020204" pitchFamily="34" charset="0"/>
                <a:cs typeface="Times New Roman" panose="02020603050405020304" pitchFamily="18" charset="0"/>
              </a:rPr>
              <a:t>Wnioskodawca: </a:t>
            </a: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buNone/>
              <a:tabLst>
                <a:tab pos="230505" algn="l"/>
                <a:tab pos="270510" algn="l"/>
              </a:tabLst>
            </a:pPr>
            <a:endParaRPr lang="pl-PL" sz="2000" kern="1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buNone/>
              <a:tabLst>
                <a:tab pos="230505" algn="l"/>
                <a:tab pos="270510" algn="l"/>
              </a:tabLst>
            </a:pPr>
            <a:r>
              <a:rPr lang="pl-PL" sz="2000" kern="100" dirty="0">
                <a:latin typeface="Arial" panose="020B0604020202020204" pitchFamily="34" charset="0"/>
                <a:cs typeface="Times New Roman" panose="02020603050405020304" pitchFamily="18" charset="0"/>
              </a:rPr>
              <a:t>Wnioskodawcą uprawnionym do ubiegania się o dofinansowanie jest jednostka samorządu terytorialnego, tj. </a:t>
            </a:r>
            <a:r>
              <a:rPr lang="pl-PL" sz="2000" b="1" kern="100" dirty="0">
                <a:latin typeface="Arial" panose="020B0604020202020204" pitchFamily="34" charset="0"/>
                <a:cs typeface="Times New Roman" panose="02020603050405020304" pitchFamily="18" charset="0"/>
              </a:rPr>
              <a:t>gmina.</a:t>
            </a: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buNone/>
              <a:tabLst>
                <a:tab pos="230505" algn="l"/>
                <a:tab pos="270510" algn="l"/>
              </a:tabLst>
            </a:pPr>
            <a:endParaRPr lang="pl-PL" sz="2000" b="1" kern="1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600"/>
              </a:spcBef>
              <a:buNone/>
              <a:tabLst>
                <a:tab pos="230505" algn="l"/>
                <a:tab pos="270510" algn="l"/>
              </a:tabLst>
            </a:pPr>
            <a:r>
              <a:rPr lang="pl-P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Wnioskodawca jest zobowiązany wskazać we wniosku o dofinansowanie poprawny typ beneficjenta, wskazany w SZOP tj.: </a:t>
            </a:r>
            <a:r>
              <a:rPr lang="pl-PL" sz="2000" dirty="0">
                <a:latin typeface="Arial" panose="020B0604020202020204" pitchFamily="34" charset="0"/>
              </a:rPr>
              <a:t>Administracja publiczna</a:t>
            </a: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buNone/>
              <a:tabLst>
                <a:tab pos="230505" algn="l"/>
                <a:tab pos="270510" algn="l"/>
              </a:tabLst>
            </a:pPr>
            <a:endParaRPr lang="pl-PL" sz="2000" b="1" kern="100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859" y="5986631"/>
            <a:ext cx="5465075" cy="35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1670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5963667F-1751-DA36-D17A-9631EEDEE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986" y="224331"/>
            <a:ext cx="9852025" cy="97948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000" dirty="0"/>
              <a:t>Wnioskodawca</a:t>
            </a:r>
            <a:br>
              <a:rPr lang="pl-PL" sz="2000" dirty="0"/>
            </a:br>
            <a:br>
              <a:rPr lang="pl-PL" sz="2000" dirty="0"/>
            </a:br>
            <a:endParaRPr lang="pl-PL" sz="20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C6C09CA-6801-66DA-4F52-8B4FE666D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673" y="1040860"/>
            <a:ext cx="10609787" cy="5476671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l-PL" sz="6400" kern="100" dirty="0">
                <a:latin typeface="Arial" panose="020B0604020202020204" pitchFamily="34" charset="0"/>
                <a:cs typeface="Times New Roman" panose="02020603050405020304" pitchFamily="18" charset="0"/>
              </a:rPr>
              <a:t>O dofinansowanie </a:t>
            </a:r>
            <a:r>
              <a:rPr lang="pl-PL" sz="6400" b="1" kern="100" dirty="0">
                <a:latin typeface="Arial" panose="020B0604020202020204" pitchFamily="34" charset="0"/>
                <a:cs typeface="Times New Roman" panose="02020603050405020304" pitchFamily="18" charset="0"/>
              </a:rPr>
              <a:t>nie mogą ubiegać się podmioty podlegające wykluczeniu </a:t>
            </a:r>
            <a:r>
              <a:rPr lang="pl-PL" sz="6400" kern="100" dirty="0">
                <a:latin typeface="Arial" panose="020B0604020202020204" pitchFamily="34" charset="0"/>
                <a:cs typeface="Times New Roman" panose="02020603050405020304" pitchFamily="18" charset="0"/>
              </a:rPr>
              <a:t>z ubiegania się o dofinansowanie na podstawie art. 207 ust. 4 ustawy z dnia 27 sierpnia 2009 r. o finansach publicznych (Dz. U. z 2023 r., poz. 1270 z </a:t>
            </a:r>
            <a:r>
              <a:rPr lang="pl-PL" sz="6400" kern="100" dirty="0" err="1">
                <a:latin typeface="Arial" panose="020B0604020202020204" pitchFamily="34" charset="0"/>
                <a:cs typeface="Times New Roman" panose="02020603050405020304" pitchFamily="18" charset="0"/>
              </a:rPr>
              <a:t>późn</a:t>
            </a:r>
            <a:r>
              <a:rPr lang="pl-PL" sz="6400" kern="100" dirty="0">
                <a:latin typeface="Arial" panose="020B0604020202020204" pitchFamily="34" charset="0"/>
                <a:cs typeface="Times New Roman" panose="02020603050405020304" pitchFamily="18" charset="0"/>
              </a:rPr>
              <a:t>. zm.) lub wobec których orzeczono zakaz dostępu do środków funduszy europejskich na podstawie odrębnych przepisów: </a:t>
            </a:r>
          </a:p>
          <a:p>
            <a:pPr marL="1371600" indent="-1371600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Font typeface="+mj-lt"/>
              <a:buAutoNum type="alphaLcParenR"/>
            </a:pPr>
            <a:r>
              <a:rPr lang="pl-PL" sz="6400" kern="100" dirty="0">
                <a:latin typeface="Arial" panose="020B0604020202020204" pitchFamily="34" charset="0"/>
                <a:cs typeface="Times New Roman" panose="02020603050405020304" pitchFamily="18" charset="0"/>
              </a:rPr>
              <a:t>art. 12 ust. 1 pkt 1 ustawy z dnia 15 czerwca 2012 r. o skutkach powierzania wykonywania pracy cudzoziemcom przebywającym wbrew przepisom na terytorium Rzeczypospolitej Polskiej (Dz. U. z 2021 r. poz. 1745);</a:t>
            </a:r>
          </a:p>
          <a:p>
            <a:pPr marL="1371600" indent="-1371600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Font typeface="+mj-lt"/>
              <a:buAutoNum type="alphaLcParenR"/>
            </a:pPr>
            <a:r>
              <a:rPr lang="pl-PL" sz="6400" kern="100" dirty="0">
                <a:latin typeface="Arial" panose="020B0604020202020204" pitchFamily="34" charset="0"/>
                <a:cs typeface="Times New Roman" panose="02020603050405020304" pitchFamily="18" charset="0"/>
              </a:rPr>
              <a:t>art. 9 ust. 1 pkt 2a ustawy z dnia 28 października 2002 r. o odpowiedzialności podmiotów zbiorowych za czyny zabronione pod groźbą kary (Dz. U. z 2023 r., poz. 659 z </a:t>
            </a:r>
            <a:r>
              <a:rPr lang="pl-PL" sz="6400" kern="100" dirty="0" err="1">
                <a:latin typeface="Arial" panose="020B0604020202020204" pitchFamily="34" charset="0"/>
                <a:cs typeface="Times New Roman" panose="02020603050405020304" pitchFamily="18" charset="0"/>
              </a:rPr>
              <a:t>późn</a:t>
            </a:r>
            <a:r>
              <a:rPr lang="pl-PL" sz="6400" kern="100" dirty="0">
                <a:latin typeface="Arial" panose="020B0604020202020204" pitchFamily="34" charset="0"/>
                <a:cs typeface="Times New Roman" panose="02020603050405020304" pitchFamily="18" charset="0"/>
              </a:rPr>
              <a:t>. zm.).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l-PL" sz="6400" kern="100" dirty="0">
                <a:latin typeface="Arial" panose="020B0604020202020204" pitchFamily="34" charset="0"/>
                <a:cs typeface="Times New Roman" panose="02020603050405020304" pitchFamily="18" charset="0"/>
              </a:rPr>
              <a:t>Warunkiem ubiegania się o dofinansowanie jest </a:t>
            </a:r>
            <a:r>
              <a:rPr lang="pl-PL" sz="6400" b="1" kern="100" dirty="0">
                <a:latin typeface="Arial" panose="020B0604020202020204" pitchFamily="34" charset="0"/>
                <a:cs typeface="Times New Roman" panose="02020603050405020304" pitchFamily="18" charset="0"/>
              </a:rPr>
              <a:t>niezaleganie z uiszczaniem podatków, jak również z opłacaniem składek na ubezpieczenie społeczne i zdrowotne, Fundusz Pracy, Państwowy Fundusz Rehabilitacji Osób Niepełnosprawnych</a:t>
            </a:r>
            <a:r>
              <a:rPr lang="pl-PL" sz="6400" kern="100" dirty="0">
                <a:latin typeface="Arial" panose="020B060402020202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l-PL" sz="6400" kern="100" dirty="0">
                <a:latin typeface="Arial" panose="020B0604020202020204" pitchFamily="34" charset="0"/>
                <a:cs typeface="Times New Roman" panose="02020603050405020304" pitchFamily="18" charset="0"/>
              </a:rPr>
              <a:t>O dofinansowanie mogą ubiegać się podmioty, które </a:t>
            </a:r>
            <a:r>
              <a:rPr lang="pl-PL" sz="6400" b="1" kern="100" dirty="0">
                <a:latin typeface="Arial" panose="020B0604020202020204" pitchFamily="34" charset="0"/>
                <a:cs typeface="Times New Roman" panose="02020603050405020304" pitchFamily="18" charset="0"/>
              </a:rPr>
              <a:t>nie podlegają wykluczeniu z otrzymania wsparcia wynikającemu z nałożonych sankcji</a:t>
            </a:r>
            <a:r>
              <a:rPr lang="pl-PL" sz="6400" kern="100" dirty="0">
                <a:latin typeface="Arial" panose="020B0604020202020204" pitchFamily="34" charset="0"/>
                <a:cs typeface="Times New Roman" panose="02020603050405020304" pitchFamily="18" charset="0"/>
              </a:rPr>
              <a:t> w związku z agresją Federacji Rosyjskiej na Ukrainę tj.: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None/>
            </a:pPr>
            <a:r>
              <a:rPr lang="pl-PL" sz="6400" kern="100" dirty="0">
                <a:latin typeface="Arial" panose="020B0604020202020204" pitchFamily="34" charset="0"/>
                <a:cs typeface="Times New Roman" panose="02020603050405020304" pitchFamily="18" charset="0"/>
              </a:rPr>
              <a:t>a)Wnioskodawca i/lub Partner (jeśli dotyczy) nie są osobami lub podmiotami, względem których stosowane są środki sankcyjne; 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None/>
            </a:pPr>
            <a:r>
              <a:rPr lang="pl-PL" sz="6400" kern="100" dirty="0">
                <a:latin typeface="Arial" panose="020B0604020202020204" pitchFamily="34" charset="0"/>
                <a:cs typeface="Times New Roman" panose="02020603050405020304" pitchFamily="18" charset="0"/>
              </a:rPr>
              <a:t>b) Wnioskodawca i/lub Partner (jeśli dotyczy) nie są związani z osobami lub podmiotami, względem których stosowane są środki sankcyjne.</a:t>
            </a: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endParaRPr lang="pl-PL" sz="6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SzPts val="1200"/>
              <a:buFont typeface="Wingdings" panose="05000000000000000000" pitchFamily="2" charset="2"/>
              <a:buChar char="ü"/>
            </a:pPr>
            <a:endParaRPr lang="pl-PL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buSzPts val="1200"/>
              <a:buFont typeface="Wingdings" panose="05000000000000000000" pitchFamily="2" charset="2"/>
              <a:buChar char="ü"/>
              <a:tabLst>
                <a:tab pos="90170" algn="l"/>
              </a:tabLst>
            </a:pPr>
            <a:endParaRPr lang="pl-PL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lnSpc>
                <a:spcPts val="2700"/>
              </a:lnSpc>
              <a:buNone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992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az 21">
            <a:extLst>
              <a:ext uri="{FF2B5EF4-FFF2-40B4-BE49-F238E27FC236}">
                <a16:creationId xmlns:a16="http://schemas.microsoft.com/office/drawing/2014/main" id="{44CF8B1A-47E1-5D3B-8025-7B056477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4573" cy="6858000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E42790BC-FC6D-E939-27BE-64C73D482FE0}"/>
              </a:ext>
            </a:extLst>
          </p:cNvPr>
          <p:cNvSpPr txBox="1"/>
          <p:nvPr/>
        </p:nvSpPr>
        <p:spPr>
          <a:xfrm>
            <a:off x="1393372" y="2592354"/>
            <a:ext cx="8229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Specyfika naboru w kontekście </a:t>
            </a:r>
            <a:b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Działania </a:t>
            </a:r>
            <a:r>
              <a:rPr lang="pl-PL" sz="24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.5 Usługi społeczne</a:t>
            </a:r>
          </a:p>
        </p:txBody>
      </p:sp>
    </p:spTree>
    <p:extLst>
      <p:ext uri="{BB962C8B-B14F-4D97-AF65-F5344CB8AC3E}">
        <p14:creationId xmlns:p14="http://schemas.microsoft.com/office/powerpoint/2010/main" val="19717396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5963667F-1751-DA36-D17A-9631EEDEE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986" y="224331"/>
            <a:ext cx="9852025" cy="97948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000" dirty="0"/>
              <a:t>Wnioskodawca</a:t>
            </a:r>
            <a:br>
              <a:rPr lang="pl-PL" sz="2000" dirty="0"/>
            </a:br>
            <a:br>
              <a:rPr lang="pl-PL" sz="2000" dirty="0"/>
            </a:br>
            <a:endParaRPr lang="pl-PL" sz="20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C6C09CA-6801-66DA-4F52-8B4FE666D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5897" y="1452282"/>
            <a:ext cx="9852025" cy="3528509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None/>
            </a:pPr>
            <a:r>
              <a:rPr lang="pl-PL" sz="2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Zgodnie z SZOP</a:t>
            </a:r>
            <a:r>
              <a:rPr lang="pl-PL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beneficjent w okresie realizacji projektu prowadzi biuro projektu (lub posiada siedzibę, filię, delegaturę, oddział czy inną prawnie dozwoloną formę organizacyjną działalności podmiotu) </a:t>
            </a:r>
            <a:r>
              <a:rPr lang="pl-PL" sz="2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 terenie województwa lubelskiego</a:t>
            </a:r>
            <a:r>
              <a:rPr lang="pl-PL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 możliwością udostępnienia pełnej dokumentacji wdrażanego projektu oraz zapewniające uczestnikom projektu możliwość osobistego kontaktu z kadrą projektu. </a:t>
            </a:r>
            <a:endParaRPr lang="pl-PL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SzPts val="1200"/>
              <a:buFont typeface="Wingdings" panose="05000000000000000000" pitchFamily="2" charset="2"/>
              <a:buChar char="ü"/>
            </a:pPr>
            <a:endParaRPr lang="pl-PL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buSzPts val="1200"/>
              <a:buFont typeface="Wingdings" panose="05000000000000000000" pitchFamily="2" charset="2"/>
              <a:buChar char="ü"/>
              <a:tabLst>
                <a:tab pos="90170" algn="l"/>
              </a:tabLst>
            </a:pPr>
            <a:endParaRPr lang="pl-PL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lnSpc>
                <a:spcPts val="2700"/>
              </a:lnSpc>
              <a:buNone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4978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az 21">
            <a:extLst>
              <a:ext uri="{FF2B5EF4-FFF2-40B4-BE49-F238E27FC236}">
                <a16:creationId xmlns:a16="http://schemas.microsoft.com/office/drawing/2014/main" id="{44CF8B1A-47E1-5D3B-8025-7B056477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4573" cy="6858000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E42790BC-FC6D-E939-27BE-64C73D482FE0}"/>
              </a:ext>
            </a:extLst>
          </p:cNvPr>
          <p:cNvSpPr txBox="1"/>
          <p:nvPr/>
        </p:nvSpPr>
        <p:spPr>
          <a:xfrm>
            <a:off x="1393372" y="2592354"/>
            <a:ext cx="8229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Grupa docelowa</a:t>
            </a:r>
          </a:p>
        </p:txBody>
      </p:sp>
    </p:spTree>
    <p:extLst>
      <p:ext uri="{BB962C8B-B14F-4D97-AF65-F5344CB8AC3E}">
        <p14:creationId xmlns:p14="http://schemas.microsoft.com/office/powerpoint/2010/main" val="2042297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5963667F-1751-DA36-D17A-9631EEDEE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986" y="224331"/>
            <a:ext cx="9852025" cy="97948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000" dirty="0"/>
              <a:t>Grupa docelowa</a:t>
            </a:r>
            <a:br>
              <a:rPr lang="pl-PL" sz="2000" dirty="0"/>
            </a:br>
            <a:br>
              <a:rPr lang="pl-PL" sz="2000" dirty="0"/>
            </a:br>
            <a:endParaRPr lang="pl-PL" sz="20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C6C09CA-6801-66DA-4F52-8B4FE666D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180" y="1063138"/>
            <a:ext cx="10056831" cy="4339333"/>
          </a:xfrm>
        </p:spPr>
        <p:txBody>
          <a:bodyPr>
            <a:noAutofit/>
          </a:bodyPr>
          <a:lstStyle/>
          <a:p>
            <a:pPr marL="228598" indent="0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None/>
            </a:pPr>
            <a:r>
              <a:rPr lang="pl-PL" sz="2100" dirty="0">
                <a:latin typeface="Arial" panose="020B0604020202020204" pitchFamily="34" charset="0"/>
                <a:cs typeface="Times New Roman" panose="02020603050405020304" pitchFamily="18" charset="0"/>
              </a:rPr>
              <a:t>Zgodnie z zapisami Karty Działania 8.5 Usługi społeczne w SZOP grupę docelową stanowią: </a:t>
            </a:r>
          </a:p>
          <a:p>
            <a:pPr marL="571498" indent="-342900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pl-PL" sz="2100" dirty="0">
                <a:latin typeface="Arial" panose="020B0604020202020204" pitchFamily="34" charset="0"/>
                <a:cs typeface="Times New Roman" panose="02020603050405020304" pitchFamily="18" charset="0"/>
              </a:rPr>
              <a:t>migranci i ich otoczenie, </a:t>
            </a:r>
          </a:p>
          <a:p>
            <a:pPr marL="571498" indent="-342900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pl-PL" sz="2100" dirty="0">
                <a:latin typeface="Arial" panose="020B0604020202020204" pitchFamily="34" charset="0"/>
                <a:cs typeface="Times New Roman" panose="02020603050405020304" pitchFamily="18" charset="0"/>
              </a:rPr>
              <a:t>opiekunowie faktyczni, </a:t>
            </a:r>
          </a:p>
          <a:p>
            <a:pPr marL="571498" indent="-342900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pl-PL" sz="2100" dirty="0">
                <a:latin typeface="Arial" panose="020B0604020202020204" pitchFamily="34" charset="0"/>
                <a:cs typeface="Times New Roman" panose="02020603050405020304" pitchFamily="18" charset="0"/>
              </a:rPr>
              <a:t>osoby narażone na umieszczenie w instytucjach całodobowych lub przebywające w instytucjach całodobowych, </a:t>
            </a:r>
          </a:p>
          <a:p>
            <a:pPr marL="571498" indent="-342900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pl-PL" sz="2100" dirty="0">
                <a:latin typeface="Arial" panose="020B0604020202020204" pitchFamily="34" charset="0"/>
                <a:cs typeface="Times New Roman" panose="02020603050405020304" pitchFamily="18" charset="0"/>
              </a:rPr>
              <a:t>osoby z niepełnosprawnościami i ich otoczenie (m.in. rodzina, środowisko lokalne), </a:t>
            </a:r>
          </a:p>
          <a:p>
            <a:pPr marL="571498" indent="-342900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pl-PL" sz="2100" dirty="0">
                <a:latin typeface="Arial" panose="020B0604020202020204" pitchFamily="34" charset="0"/>
                <a:cs typeface="Times New Roman" panose="02020603050405020304" pitchFamily="18" charset="0"/>
              </a:rPr>
              <a:t>osoby zagrożone wykluczeniem społecznym, </a:t>
            </a:r>
          </a:p>
          <a:p>
            <a:pPr marL="571498" indent="-342900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pl-PL" sz="2100" dirty="0">
                <a:latin typeface="Arial" panose="020B0604020202020204" pitchFamily="34" charset="0"/>
                <a:cs typeface="Times New Roman" panose="02020603050405020304" pitchFamily="18" charset="0"/>
              </a:rPr>
              <a:t>otoczenie osób dotkniętych ubóstwem i wykluczeniem społecznym, otoczenie osób zagrożonych ubóstwem lub wykluczeniem społecznym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0144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5963667F-1751-DA36-D17A-9631EEDEE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986" y="224331"/>
            <a:ext cx="9852025" cy="97948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000" dirty="0"/>
              <a:t>Grupa docelowa</a:t>
            </a:r>
            <a:br>
              <a:rPr lang="pl-PL" sz="2000" dirty="0"/>
            </a:br>
            <a:br>
              <a:rPr lang="pl-PL" sz="2000" dirty="0"/>
            </a:br>
            <a:endParaRPr lang="pl-PL" sz="20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C6C09CA-6801-66DA-4F52-8B4FE666D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180" y="1063138"/>
            <a:ext cx="10056831" cy="4339333"/>
          </a:xfrm>
        </p:spPr>
        <p:txBody>
          <a:bodyPr>
            <a:noAutofit/>
          </a:bodyPr>
          <a:lstStyle/>
          <a:p>
            <a:pPr marL="228598" indent="0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None/>
            </a:pPr>
            <a:endParaRPr lang="pl-PL" sz="21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228598" indent="0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None/>
            </a:pPr>
            <a:r>
              <a:rPr lang="pl-PL" sz="2100" dirty="0">
                <a:latin typeface="Arial" panose="020B0604020202020204" pitchFamily="34" charset="0"/>
                <a:cs typeface="Times New Roman" panose="02020603050405020304" pitchFamily="18" charset="0"/>
              </a:rPr>
              <a:t>Zgodnie z kryterium specyficznym dostępu nr 4 Grupa docelowa:</a:t>
            </a:r>
          </a:p>
          <a:p>
            <a:pPr marL="228598" indent="0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None/>
            </a:pPr>
            <a:endParaRPr lang="pl-PL" sz="21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228598" indent="0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None/>
            </a:pPr>
            <a:r>
              <a:rPr lang="pl-PL" sz="2100" dirty="0">
                <a:latin typeface="Arial" panose="020B0604020202020204" pitchFamily="34" charset="0"/>
                <a:cs typeface="Times New Roman" panose="02020603050405020304" pitchFamily="18" charset="0"/>
              </a:rPr>
              <a:t>Projekt skierowany jest wyłącznie do osób, które uczą się, pracują lub zamieszkują na </a:t>
            </a:r>
            <a:r>
              <a:rPr lang="pl-PL" sz="2100" b="1" dirty="0">
                <a:latin typeface="Arial" panose="020B0604020202020204" pitchFamily="34" charset="0"/>
                <a:cs typeface="Times New Roman" panose="02020603050405020304" pitchFamily="18" charset="0"/>
              </a:rPr>
              <a:t>obszarze województwa lubelskiego </a:t>
            </a:r>
            <a:r>
              <a:rPr lang="pl-PL" sz="2100" dirty="0">
                <a:latin typeface="Arial" panose="020B0604020202020204" pitchFamily="34" charset="0"/>
                <a:cs typeface="Times New Roman" panose="02020603050405020304" pitchFamily="18" charset="0"/>
              </a:rPr>
              <a:t>w rozumieniu przepisów Kodeksu Cywilnego.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8668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5963667F-1751-DA36-D17A-9631EEDEE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986" y="224331"/>
            <a:ext cx="9852025" cy="97948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000" dirty="0"/>
              <a:t>Grupa docelowa</a:t>
            </a:r>
            <a:br>
              <a:rPr lang="pl-PL" sz="2000" dirty="0"/>
            </a:br>
            <a:br>
              <a:rPr lang="pl-PL" sz="2000" dirty="0"/>
            </a:br>
            <a:endParaRPr lang="pl-PL" sz="20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C6C09CA-6801-66DA-4F52-8B4FE666D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0354" y="770030"/>
            <a:ext cx="10056831" cy="4339333"/>
          </a:xfrm>
        </p:spPr>
        <p:txBody>
          <a:bodyPr>
            <a:noAutofit/>
          </a:bodyPr>
          <a:lstStyle/>
          <a:p>
            <a:pPr marL="228598" indent="0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None/>
            </a:pPr>
            <a:r>
              <a:rPr lang="pl-PL" sz="1800" dirty="0">
                <a:latin typeface="Arial" panose="020B0604020202020204" pitchFamily="34" charset="0"/>
                <a:cs typeface="Times New Roman" panose="02020603050405020304" pitchFamily="18" charset="0"/>
              </a:rPr>
              <a:t>Zgodnie z kryterium specyficznym dostępu nr 9 Preferowana grupa docelowa: Projekt zakłada kryteria rekrutacji uczestników do projektu zapewniające </a:t>
            </a:r>
            <a:r>
              <a:rPr lang="pl-PL" sz="1800" b="1" dirty="0">
                <a:latin typeface="Arial" panose="020B0604020202020204" pitchFamily="34" charset="0"/>
                <a:cs typeface="Times New Roman" panose="02020603050405020304" pitchFamily="18" charset="0"/>
              </a:rPr>
              <a:t>preferencje dla wybranych grup docelowych: </a:t>
            </a:r>
          </a:p>
          <a:p>
            <a:pPr marL="685798" indent="-457200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Font typeface="+mj-lt"/>
              <a:buAutoNum type="alphaLcParenR"/>
            </a:pPr>
            <a:r>
              <a:rPr lang="pl-PL" sz="1800" dirty="0">
                <a:latin typeface="Arial" panose="020B0604020202020204" pitchFamily="34" charset="0"/>
                <a:cs typeface="Times New Roman" panose="02020603050405020304" pitchFamily="18" charset="0"/>
              </a:rPr>
              <a:t>osoby o znacznym lub umiarkowanym stopniu niepełnosprawności i/lub </a:t>
            </a:r>
          </a:p>
          <a:p>
            <a:pPr marL="685798" indent="-457200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Font typeface="+mj-lt"/>
              <a:buAutoNum type="alphaLcParenR"/>
            </a:pPr>
            <a:r>
              <a:rPr lang="pl-PL" sz="1800" dirty="0">
                <a:latin typeface="Arial" panose="020B0604020202020204" pitchFamily="34" charset="0"/>
                <a:cs typeface="Times New Roman" panose="02020603050405020304" pitchFamily="18" charset="0"/>
              </a:rPr>
              <a:t>osoby z niepełnosprawnością sprzężoną i/lub </a:t>
            </a:r>
          </a:p>
          <a:p>
            <a:pPr marL="685798" indent="-457200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Font typeface="+mj-lt"/>
              <a:buAutoNum type="alphaLcParenR"/>
            </a:pPr>
            <a:r>
              <a:rPr lang="pl-PL" sz="1800" dirty="0">
                <a:latin typeface="Arial" panose="020B0604020202020204" pitchFamily="34" charset="0"/>
                <a:cs typeface="Times New Roman" panose="02020603050405020304" pitchFamily="18" charset="0"/>
              </a:rPr>
              <a:t>osoby z chorobami psychicznymi i/lub </a:t>
            </a:r>
          </a:p>
          <a:p>
            <a:pPr marL="685798" indent="-457200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Font typeface="+mj-lt"/>
              <a:buAutoNum type="alphaLcParenR"/>
            </a:pPr>
            <a:r>
              <a:rPr lang="pl-PL" sz="1800" dirty="0">
                <a:latin typeface="Arial" panose="020B0604020202020204" pitchFamily="34" charset="0"/>
                <a:cs typeface="Times New Roman" panose="02020603050405020304" pitchFamily="18" charset="0"/>
              </a:rPr>
              <a:t>osoby z niepełnosprawnością intelektualną i/lub </a:t>
            </a:r>
          </a:p>
          <a:p>
            <a:pPr marL="685798" indent="-457200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Font typeface="+mj-lt"/>
              <a:buAutoNum type="alphaLcParenR"/>
            </a:pPr>
            <a:r>
              <a:rPr lang="pl-PL" sz="1800" dirty="0">
                <a:latin typeface="Arial" panose="020B0604020202020204" pitchFamily="34" charset="0"/>
                <a:cs typeface="Times New Roman" panose="02020603050405020304" pitchFamily="18" charset="0"/>
              </a:rPr>
              <a:t>osoby z całościowymi zaburzeniami rozwojowymi (w rozumieniu zgodnym z Międzynarodową Klasyfikacją Chorób i Problemów Zdrowotnych ICD 10) i/lub </a:t>
            </a:r>
          </a:p>
          <a:p>
            <a:pPr marL="685798" indent="-457200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Font typeface="+mj-lt"/>
              <a:buAutoNum type="alphaLcParenR"/>
            </a:pPr>
            <a:r>
              <a:rPr lang="pl-PL" sz="1800" dirty="0">
                <a:latin typeface="Arial" panose="020B0604020202020204" pitchFamily="34" charset="0"/>
                <a:cs typeface="Times New Roman" panose="02020603050405020304" pitchFamily="18" charset="0"/>
              </a:rPr>
              <a:t>osoby korzystające z programu FE PŻ i/lub </a:t>
            </a:r>
          </a:p>
          <a:p>
            <a:pPr marL="685798" indent="-457200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Font typeface="+mj-lt"/>
              <a:buAutoNum type="alphaLcParenR"/>
            </a:pPr>
            <a:r>
              <a:rPr lang="pl-PL" sz="1800" dirty="0">
                <a:latin typeface="Arial" panose="020B0604020202020204" pitchFamily="34" charset="0"/>
                <a:cs typeface="Times New Roman" panose="02020603050405020304" pitchFamily="18" charset="0"/>
              </a:rPr>
              <a:t>osoby zamieszkujące samotnie i/lub </a:t>
            </a:r>
          </a:p>
          <a:p>
            <a:pPr marL="685798" indent="-457200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Font typeface="+mj-lt"/>
              <a:buAutoNum type="alphaLcParenR"/>
            </a:pPr>
            <a:r>
              <a:rPr lang="pl-PL" sz="1800" dirty="0">
                <a:latin typeface="Arial" panose="020B0604020202020204" pitchFamily="34" charset="0"/>
                <a:cs typeface="Times New Roman" panose="02020603050405020304" pitchFamily="18" charset="0"/>
              </a:rPr>
              <a:t>osoby w kryzysie bezdomności i/lub </a:t>
            </a:r>
          </a:p>
          <a:p>
            <a:pPr marL="685798" indent="-457200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Font typeface="+mj-lt"/>
              <a:buAutoNum type="alphaLcParenR"/>
            </a:pPr>
            <a:r>
              <a:rPr lang="pl-PL" sz="1800" dirty="0">
                <a:latin typeface="Arial" panose="020B0604020202020204" pitchFamily="34" charset="0"/>
                <a:cs typeface="Times New Roman" panose="02020603050405020304" pitchFamily="18" charset="0"/>
              </a:rPr>
              <a:t>dzieci wychowujące się poza rodziną biologiczną</a:t>
            </a:r>
            <a:r>
              <a:rPr lang="pl-PL" sz="2100" dirty="0">
                <a:latin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2282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5963667F-1751-DA36-D17A-9631EEDEE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986" y="224331"/>
            <a:ext cx="9852025" cy="97948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000" dirty="0"/>
              <a:t>Grupa docelowa</a:t>
            </a:r>
            <a:br>
              <a:rPr lang="pl-PL" sz="2000" dirty="0"/>
            </a:br>
            <a:br>
              <a:rPr lang="pl-PL" sz="2000" dirty="0"/>
            </a:br>
            <a:endParaRPr lang="pl-PL" sz="20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C6C09CA-6801-66DA-4F52-8B4FE666D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7599" y="1203819"/>
            <a:ext cx="10196797" cy="4409041"/>
          </a:xfrm>
        </p:spPr>
        <p:txBody>
          <a:bodyPr>
            <a:noAutofit/>
          </a:bodyPr>
          <a:lstStyle/>
          <a:p>
            <a:pPr marL="0" lvl="0" indent="0">
              <a:lnSpc>
                <a:spcPct val="115000"/>
              </a:lnSpc>
              <a:spcAft>
                <a:spcPts val="300"/>
              </a:spcAft>
              <a:buNone/>
            </a:pPr>
            <a:r>
              <a:rPr lang="pl-PL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Zgodnie z Wytycznymi kwalifikowalności w ramach projektu EFS+ wsparcie udzielane jest uczestnikom projektu lub podmiotom określonym we wniosku o dofinansowanie projektu spełniającym przez nich kryteria kwalifikowalności uprawniających do udziału w projekcie, co jest potwierdzone właściwym dokumentem.</a:t>
            </a:r>
          </a:p>
          <a:p>
            <a:pPr marL="0" lvl="0" indent="0">
              <a:lnSpc>
                <a:spcPct val="115000"/>
              </a:lnSpc>
              <a:spcAft>
                <a:spcPts val="300"/>
              </a:spcAft>
              <a:buNone/>
            </a:pPr>
            <a:endParaRPr lang="pl-PL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5732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5963667F-1751-DA36-D17A-9631EEDEE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986" y="224331"/>
            <a:ext cx="9852025" cy="97948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000" dirty="0"/>
              <a:t>Grupa docelowa</a:t>
            </a:r>
            <a:br>
              <a:rPr lang="pl-PL" sz="2000" dirty="0"/>
            </a:br>
            <a:br>
              <a:rPr lang="pl-PL" sz="2000" dirty="0"/>
            </a:br>
            <a:endParaRPr lang="pl-PL" sz="20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C6C09CA-6801-66DA-4F52-8B4FE666D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0860" y="856034"/>
            <a:ext cx="10217821" cy="5120369"/>
          </a:xfrm>
        </p:spPr>
        <p:txBody>
          <a:bodyPr>
            <a:noAutofit/>
          </a:bodyPr>
          <a:lstStyle/>
          <a:p>
            <a:pPr marL="0" lvl="0" indent="0">
              <a:lnSpc>
                <a:spcPct val="115000"/>
              </a:lnSpc>
              <a:spcAft>
                <a:spcPts val="300"/>
              </a:spcAft>
              <a:buNone/>
            </a:pPr>
            <a:r>
              <a:rPr lang="pl-P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ION, jako </a:t>
            </a:r>
            <a:r>
              <a:rPr lang="pl-PL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dokumenty potwierdzający spełnienie </a:t>
            </a:r>
            <a:r>
              <a:rPr lang="pl-PL" sz="20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przez uczestnika projektu</a:t>
            </a:r>
            <a:r>
              <a:rPr lang="pl-PL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kryterium kwalifikowalności uprawniające do udziału w projekcie, rekomenduje m.in.:</a:t>
            </a:r>
          </a:p>
          <a:p>
            <a:pPr lvl="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pl-PL" sz="1800" dirty="0">
                <a:latin typeface="Arial" panose="020B0604020202020204" pitchFamily="34" charset="0"/>
                <a:cs typeface="Times New Roman" panose="02020603050405020304" pitchFamily="18" charset="0"/>
              </a:rPr>
              <a:t>orzeczenie o niepełnosprawności w rozumieniu przepisów ustawy z dnia 27 sierpnia 1997 r. o rehabilitacji zawodowej i społecznej oraz zatrudnianiu osób niepełnosprawnych – dotyczy osób z niepełnosprawnością, (w przypadku osób z zaburzeniami psychicznymi, o których mowa w ustawie z dnia 19 sierpnia 1994 r. o ochronie zdrowia psychicznego - odpowiednie orzeczenie lub inny dokument poświadczający stan zdrowia). </a:t>
            </a:r>
          </a:p>
          <a:p>
            <a:pPr lvl="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pl-PL" sz="1800" dirty="0">
                <a:latin typeface="Arial" panose="020B0604020202020204" pitchFamily="34" charset="0"/>
                <a:cs typeface="Times New Roman" panose="02020603050405020304" pitchFamily="18" charset="0"/>
              </a:rPr>
              <a:t>obligatoryjnie oświadczenie dotyczące nauki, wykonywania pracy lub zamieszkania na terenie województwa lubelskiego w rozumieniu przepisów Kodeksu Cywilnego; </a:t>
            </a:r>
          </a:p>
          <a:p>
            <a:pPr lvl="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pl-PL" sz="1800" dirty="0">
                <a:latin typeface="Arial" panose="020B0604020202020204" pitchFamily="34" charset="0"/>
                <a:cs typeface="Times New Roman" panose="02020603050405020304" pitchFamily="18" charset="0"/>
              </a:rPr>
              <a:t>osoby lub rodziny wykluczone lub zagrożone ubóstwem i wykluczeniem społecznym – zaświadczenie z Ośrodka Pomocy Społecznej lub oświadczenie uczestnika; </a:t>
            </a:r>
          </a:p>
          <a:p>
            <a:pPr lvl="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pl-PL" sz="1800" dirty="0">
                <a:latin typeface="Arial" panose="020B0604020202020204" pitchFamily="34" charset="0"/>
                <a:cs typeface="Times New Roman" panose="02020603050405020304" pitchFamily="18" charset="0"/>
              </a:rPr>
              <a:t>osoby w kryzysie bezdomności, uzależnione od alkoholu lub narkotyków lub innych środków odurzających – oświadczenie/zaświadczenie o dochodach.</a:t>
            </a:r>
          </a:p>
          <a:p>
            <a:pPr marL="0" lvl="0" indent="0">
              <a:lnSpc>
                <a:spcPct val="115000"/>
              </a:lnSpc>
              <a:spcAft>
                <a:spcPts val="300"/>
              </a:spcAft>
              <a:buNone/>
            </a:pPr>
            <a:endParaRPr lang="pl-PL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204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9D1E9A1-8357-6293-E367-DAD5B5FDE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7855" y="-1468437"/>
            <a:ext cx="8728364" cy="1177492"/>
          </a:xfrm>
        </p:spPr>
        <p:txBody>
          <a:bodyPr>
            <a:normAutofit/>
          </a:bodyPr>
          <a:lstStyle/>
          <a:p>
            <a:r>
              <a:rPr lang="pl-PL" sz="1800" dirty="0"/>
              <a:t>Kryteria</a:t>
            </a:r>
            <a:r>
              <a:rPr lang="pl-PL" sz="1800" baseline="0" dirty="0"/>
              <a:t> wyboru projektów dla Działania 10.3, 10.6</a:t>
            </a:r>
            <a:endParaRPr lang="pl-PL" sz="1800" dirty="0"/>
          </a:p>
        </p:txBody>
      </p:sp>
      <p:pic>
        <p:nvPicPr>
          <p:cNvPr id="22" name="Obraz 21">
            <a:extLst>
              <a:ext uri="{FF2B5EF4-FFF2-40B4-BE49-F238E27FC236}">
                <a16:creationId xmlns:a16="http://schemas.microsoft.com/office/drawing/2014/main" id="{44CF8B1A-47E1-5D3B-8025-7B056477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4573" cy="6858000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E42790BC-FC6D-E939-27BE-64C73D482FE0}"/>
              </a:ext>
            </a:extLst>
          </p:cNvPr>
          <p:cNvSpPr txBox="1"/>
          <p:nvPr/>
        </p:nvSpPr>
        <p:spPr>
          <a:xfrm>
            <a:off x="1393372" y="2592354"/>
            <a:ext cx="8229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Ocena projektów w ramach naboru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nr FELU.10.04-IZ.00-002/24</a:t>
            </a:r>
          </a:p>
        </p:txBody>
      </p:sp>
    </p:spTree>
    <p:extLst>
      <p:ext uri="{BB962C8B-B14F-4D97-AF65-F5344CB8AC3E}">
        <p14:creationId xmlns:p14="http://schemas.microsoft.com/office/powerpoint/2010/main" val="37230330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5963667F-1751-DA36-D17A-9631EEDEE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986" y="563194"/>
            <a:ext cx="9852025" cy="97948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000" dirty="0"/>
              <a:t>ZASADY NABORU PROJEKTÓW</a:t>
            </a:r>
            <a:br>
              <a:rPr lang="pl-PL" sz="2000" dirty="0"/>
            </a:br>
            <a:r>
              <a:rPr lang="pl-PL" sz="2000" dirty="0"/>
              <a:t>Fundusze Europejskie dla Lubelskiego 2021-2027 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C6C09CA-6801-66DA-4F52-8B4FE666D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923" y="1542682"/>
            <a:ext cx="10344150" cy="3985080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ts val="2700"/>
              </a:lnSpc>
              <a:buFont typeface="Wingdings" panose="05000000000000000000" pitchFamily="2" charset="2"/>
              <a:buChar char="ü"/>
            </a:pPr>
            <a:endParaRPr lang="pl-PL" sz="1800" b="1" dirty="0">
              <a:latin typeface="+mn-lt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sz="1800" dirty="0">
              <a:latin typeface="+mn-lt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6197154"/>
            <a:ext cx="5465075" cy="359665"/>
          </a:xfrm>
          <a:prstGeom prst="rect">
            <a:avLst/>
          </a:prstGeom>
        </p:spPr>
      </p:pic>
      <p:sp>
        <p:nvSpPr>
          <p:cNvPr id="2" name="Prostokąt: zaokrąglone rogi 1">
            <a:extLst>
              <a:ext uri="{FF2B5EF4-FFF2-40B4-BE49-F238E27FC236}">
                <a16:creationId xmlns:a16="http://schemas.microsoft.com/office/drawing/2014/main" id="{2C642BCF-7830-35C2-E4B1-7EE13C3EDD53}"/>
              </a:ext>
            </a:extLst>
          </p:cNvPr>
          <p:cNvSpPr/>
          <p:nvPr/>
        </p:nvSpPr>
        <p:spPr>
          <a:xfrm>
            <a:off x="3533846" y="1695386"/>
            <a:ext cx="3193078" cy="61562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3CA5C5BA-1847-B014-E883-D8CD8847AF15}"/>
              </a:ext>
            </a:extLst>
          </p:cNvPr>
          <p:cNvSpPr txBox="1"/>
          <p:nvPr/>
        </p:nvSpPr>
        <p:spPr>
          <a:xfrm>
            <a:off x="4148670" y="1785150"/>
            <a:ext cx="2474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ogłoszenie naboru</a:t>
            </a:r>
          </a:p>
        </p:txBody>
      </p:sp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B953984D-7BD1-FF57-205C-1779F2CAEDAB}"/>
              </a:ext>
            </a:extLst>
          </p:cNvPr>
          <p:cNvSpPr/>
          <p:nvPr/>
        </p:nvSpPr>
        <p:spPr>
          <a:xfrm>
            <a:off x="3533846" y="2474983"/>
            <a:ext cx="3193078" cy="52489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: zaokrąglone rogi 7">
            <a:extLst>
              <a:ext uri="{FF2B5EF4-FFF2-40B4-BE49-F238E27FC236}">
                <a16:creationId xmlns:a16="http://schemas.microsoft.com/office/drawing/2014/main" id="{410E68BB-1018-8543-9DDD-5745CB207ADF}"/>
              </a:ext>
            </a:extLst>
          </p:cNvPr>
          <p:cNvSpPr/>
          <p:nvPr/>
        </p:nvSpPr>
        <p:spPr>
          <a:xfrm>
            <a:off x="3533845" y="3135615"/>
            <a:ext cx="3193079" cy="5447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DA5FE746-8EA3-95F3-734F-8A501BACCCFB}"/>
              </a:ext>
            </a:extLst>
          </p:cNvPr>
          <p:cNvSpPr txBox="1"/>
          <p:nvPr/>
        </p:nvSpPr>
        <p:spPr>
          <a:xfrm>
            <a:off x="4675988" y="2524183"/>
            <a:ext cx="2474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nabór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B9B30424-DC21-757A-D46A-AF7749F3F0A0}"/>
              </a:ext>
            </a:extLst>
          </p:cNvPr>
          <p:cNvSpPr txBox="1"/>
          <p:nvPr/>
        </p:nvSpPr>
        <p:spPr>
          <a:xfrm>
            <a:off x="3596403" y="3238422"/>
            <a:ext cx="3193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ocena formalno-merytoryczna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178A5116-56F6-3FEA-4B82-F624D08E39ED}"/>
              </a:ext>
            </a:extLst>
          </p:cNvPr>
          <p:cNvSpPr txBox="1"/>
          <p:nvPr/>
        </p:nvSpPr>
        <p:spPr>
          <a:xfrm>
            <a:off x="4485939" y="3926541"/>
            <a:ext cx="1823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negocjacje</a:t>
            </a:r>
          </a:p>
        </p:txBody>
      </p:sp>
      <p:sp>
        <p:nvSpPr>
          <p:cNvPr id="12" name="Prostokąt: zaokrąglone rogi 11">
            <a:extLst>
              <a:ext uri="{FF2B5EF4-FFF2-40B4-BE49-F238E27FC236}">
                <a16:creationId xmlns:a16="http://schemas.microsoft.com/office/drawing/2014/main" id="{011DEA1D-5F61-18F2-F633-471D2EC4D756}"/>
              </a:ext>
            </a:extLst>
          </p:cNvPr>
          <p:cNvSpPr/>
          <p:nvPr/>
        </p:nvSpPr>
        <p:spPr>
          <a:xfrm>
            <a:off x="3521098" y="3824477"/>
            <a:ext cx="3193079" cy="5447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: zaokrąglone rogi 12">
            <a:extLst>
              <a:ext uri="{FF2B5EF4-FFF2-40B4-BE49-F238E27FC236}">
                <a16:creationId xmlns:a16="http://schemas.microsoft.com/office/drawing/2014/main" id="{9F5E4561-A948-C5DA-75E2-95A6E29D8F22}"/>
              </a:ext>
            </a:extLst>
          </p:cNvPr>
          <p:cNvSpPr/>
          <p:nvPr/>
        </p:nvSpPr>
        <p:spPr>
          <a:xfrm>
            <a:off x="3533845" y="4576470"/>
            <a:ext cx="3193079" cy="5447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1F808604-89C0-164B-9D6D-1D0CC638B9B9}"/>
              </a:ext>
            </a:extLst>
          </p:cNvPr>
          <p:cNvSpPr txBox="1"/>
          <p:nvPr/>
        </p:nvSpPr>
        <p:spPr>
          <a:xfrm>
            <a:off x="3872536" y="4659851"/>
            <a:ext cx="3026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zakończenie postępowania</a:t>
            </a:r>
          </a:p>
        </p:txBody>
      </p:sp>
      <p:sp>
        <p:nvSpPr>
          <p:cNvPr id="15" name="Strzałka: w dół 14">
            <a:extLst>
              <a:ext uri="{FF2B5EF4-FFF2-40B4-BE49-F238E27FC236}">
                <a16:creationId xmlns:a16="http://schemas.microsoft.com/office/drawing/2014/main" id="{C24A9B3F-C7E0-D894-68CF-80EE85823F7B}"/>
              </a:ext>
            </a:extLst>
          </p:cNvPr>
          <p:cNvSpPr/>
          <p:nvPr/>
        </p:nvSpPr>
        <p:spPr>
          <a:xfrm>
            <a:off x="4937760" y="2311013"/>
            <a:ext cx="150607" cy="2072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Strzałka: w dół 15">
            <a:extLst>
              <a:ext uri="{FF2B5EF4-FFF2-40B4-BE49-F238E27FC236}">
                <a16:creationId xmlns:a16="http://schemas.microsoft.com/office/drawing/2014/main" id="{33AE52EC-A10F-920C-AC24-4C296792E28C}"/>
              </a:ext>
            </a:extLst>
          </p:cNvPr>
          <p:cNvSpPr/>
          <p:nvPr/>
        </p:nvSpPr>
        <p:spPr>
          <a:xfrm>
            <a:off x="4937760" y="3008338"/>
            <a:ext cx="150607" cy="2300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Strzałka: w dół 16">
            <a:extLst>
              <a:ext uri="{FF2B5EF4-FFF2-40B4-BE49-F238E27FC236}">
                <a16:creationId xmlns:a16="http://schemas.microsoft.com/office/drawing/2014/main" id="{03FB9627-127D-0485-A3F7-7A894560C939}"/>
              </a:ext>
            </a:extLst>
          </p:cNvPr>
          <p:cNvSpPr/>
          <p:nvPr/>
        </p:nvSpPr>
        <p:spPr>
          <a:xfrm>
            <a:off x="4916245" y="3689919"/>
            <a:ext cx="150607" cy="2072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Strzałka: w dół 17">
            <a:extLst>
              <a:ext uri="{FF2B5EF4-FFF2-40B4-BE49-F238E27FC236}">
                <a16:creationId xmlns:a16="http://schemas.microsoft.com/office/drawing/2014/main" id="{EB7E87BE-38BE-271A-C930-9738724A221B}"/>
              </a:ext>
            </a:extLst>
          </p:cNvPr>
          <p:cNvSpPr/>
          <p:nvPr/>
        </p:nvSpPr>
        <p:spPr>
          <a:xfrm>
            <a:off x="4916245" y="4348983"/>
            <a:ext cx="150607" cy="2072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3088E3B4-5372-2FB0-37D5-F3B53602ABB6}"/>
              </a:ext>
            </a:extLst>
          </p:cNvPr>
          <p:cNvSpPr txBox="1"/>
          <p:nvPr/>
        </p:nvSpPr>
        <p:spPr>
          <a:xfrm>
            <a:off x="7169618" y="1785150"/>
            <a:ext cx="2616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7 marca 2024 r.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C9533EB0-ED11-BBF0-9F97-311B40783102}"/>
              </a:ext>
            </a:extLst>
          </p:cNvPr>
          <p:cNvSpPr txBox="1"/>
          <p:nvPr/>
        </p:nvSpPr>
        <p:spPr>
          <a:xfrm>
            <a:off x="7218897" y="2552764"/>
            <a:ext cx="4230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14 marca 2024 r. – 8 maja 2024 r.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1D832F90-F956-E3F2-CEEC-0C3522DB3D0C}"/>
              </a:ext>
            </a:extLst>
          </p:cNvPr>
          <p:cNvSpPr txBox="1"/>
          <p:nvPr/>
        </p:nvSpPr>
        <p:spPr>
          <a:xfrm>
            <a:off x="7259661" y="3222156"/>
            <a:ext cx="4552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95 dni od dnia zwołania posiedzenia KOP</a:t>
            </a: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4278ECC3-0930-A16E-3A53-3116A0C0932D}"/>
              </a:ext>
            </a:extLst>
          </p:cNvPr>
          <p:cNvSpPr txBox="1"/>
          <p:nvPr/>
        </p:nvSpPr>
        <p:spPr>
          <a:xfrm>
            <a:off x="7259660" y="3853659"/>
            <a:ext cx="4552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85 dni od zatwierdzenia wyników oceny formalno-merytorycznej</a:t>
            </a: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BEEFCF64-F290-6315-397A-33B0881CB4CC}"/>
              </a:ext>
            </a:extLst>
          </p:cNvPr>
          <p:cNvSpPr txBox="1"/>
          <p:nvPr/>
        </p:nvSpPr>
        <p:spPr>
          <a:xfrm>
            <a:off x="7259661" y="4671619"/>
            <a:ext cx="3710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listopad 2024 r.</a:t>
            </a:r>
          </a:p>
        </p:txBody>
      </p:sp>
      <p:cxnSp>
        <p:nvCxnSpPr>
          <p:cNvPr id="33" name="Łącznik: zakrzywiony 32">
            <a:extLst>
              <a:ext uri="{FF2B5EF4-FFF2-40B4-BE49-F238E27FC236}">
                <a16:creationId xmlns:a16="http://schemas.microsoft.com/office/drawing/2014/main" id="{BC91D022-7B31-CFF4-3BF7-A642CD1984C9}"/>
              </a:ext>
            </a:extLst>
          </p:cNvPr>
          <p:cNvCxnSpPr>
            <a:cxnSpLocks/>
          </p:cNvCxnSpPr>
          <p:nvPr/>
        </p:nvCxnSpPr>
        <p:spPr>
          <a:xfrm rot="10800000" flipV="1">
            <a:off x="2331337" y="3700605"/>
            <a:ext cx="1680046" cy="241166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F8130F2D-170F-1DE3-8B0D-06635A27576F}"/>
              </a:ext>
            </a:extLst>
          </p:cNvPr>
          <p:cNvSpPr txBox="1"/>
          <p:nvPr/>
        </p:nvSpPr>
        <p:spPr>
          <a:xfrm>
            <a:off x="225852" y="3897164"/>
            <a:ext cx="2842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Zatwierdzenie wyników przez ZWL</a:t>
            </a:r>
          </a:p>
        </p:txBody>
      </p:sp>
      <p:cxnSp>
        <p:nvCxnSpPr>
          <p:cNvPr id="38" name="Łącznik: zakrzywiony 37">
            <a:extLst>
              <a:ext uri="{FF2B5EF4-FFF2-40B4-BE49-F238E27FC236}">
                <a16:creationId xmlns:a16="http://schemas.microsoft.com/office/drawing/2014/main" id="{1116F052-15FF-201D-DFBA-D06609F7A214}"/>
              </a:ext>
            </a:extLst>
          </p:cNvPr>
          <p:cNvCxnSpPr>
            <a:cxnSpLocks/>
          </p:cNvCxnSpPr>
          <p:nvPr/>
        </p:nvCxnSpPr>
        <p:spPr>
          <a:xfrm rot="10800000" flipV="1">
            <a:off x="2462559" y="4369224"/>
            <a:ext cx="2142575" cy="328415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pole tekstowe 38">
            <a:extLst>
              <a:ext uri="{FF2B5EF4-FFF2-40B4-BE49-F238E27FC236}">
                <a16:creationId xmlns:a16="http://schemas.microsoft.com/office/drawing/2014/main" id="{9B16C58B-F6C4-623A-6198-BBEC84F0A4F1}"/>
              </a:ext>
            </a:extLst>
          </p:cNvPr>
          <p:cNvSpPr txBox="1"/>
          <p:nvPr/>
        </p:nvSpPr>
        <p:spPr>
          <a:xfrm>
            <a:off x="225851" y="4635463"/>
            <a:ext cx="2842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Zatwierdzenie wyników przez </a:t>
            </a:r>
          </a:p>
          <a:p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ZWL i wybór do dofinansowania</a:t>
            </a:r>
          </a:p>
        </p:txBody>
      </p:sp>
    </p:spTree>
    <p:extLst>
      <p:ext uri="{BB962C8B-B14F-4D97-AF65-F5344CB8AC3E}">
        <p14:creationId xmlns:p14="http://schemas.microsoft.com/office/powerpoint/2010/main" val="27214716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3B670482-4266-0221-211A-A10721587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922" y="275113"/>
            <a:ext cx="10189057" cy="97975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000" dirty="0"/>
              <a:t>METODYKA KRYTERIÓW </a:t>
            </a:r>
            <a:br>
              <a:rPr lang="pl-PL" sz="2000" dirty="0"/>
            </a:br>
            <a:r>
              <a:rPr lang="pl-PL" sz="2000" dirty="0"/>
              <a:t>Fundusze Europejskie dla Lubelskiego 2021-2027 </a:t>
            </a:r>
            <a:br>
              <a:rPr lang="pl-PL" sz="2000" dirty="0"/>
            </a:br>
            <a:r>
              <a:rPr lang="pl-PL" sz="2000" dirty="0"/>
              <a:t>Europejski Fundusz Społeczny Plus</a:t>
            </a:r>
            <a:br>
              <a:rPr lang="pl-PL" sz="2000" dirty="0"/>
            </a:br>
            <a:endParaRPr lang="pl-PL" sz="2000" dirty="0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BA7CCCF1-D0BA-929D-029D-5D6786DEBCBF}"/>
              </a:ext>
            </a:extLst>
          </p:cNvPr>
          <p:cNvSpPr/>
          <p:nvPr/>
        </p:nvSpPr>
        <p:spPr>
          <a:xfrm>
            <a:off x="1233104" y="1386173"/>
            <a:ext cx="10120695" cy="3275396"/>
          </a:xfrm>
          <a:prstGeom prst="rect">
            <a:avLst/>
          </a:prstGeom>
          <a:solidFill>
            <a:sysClr val="window" lastClr="FFFFFF">
              <a:hueOff val="0"/>
              <a:satOff val="0"/>
              <a:lumOff val="0"/>
              <a:alpha val="80000"/>
            </a:sysClr>
          </a:solidFill>
          <a:ln w="1270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 ramach etapu oceny formalno-merytorycznej wyróżniamy następujące kryteria</a:t>
            </a:r>
            <a:r>
              <a:rPr kumimoji="0" lang="pl-PL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</p:txBody>
      </p:sp>
      <p:sp>
        <p:nvSpPr>
          <p:cNvPr id="14" name="Prostokąt: zaokrąglone rogi 13">
            <a:extLst>
              <a:ext uri="{FF2B5EF4-FFF2-40B4-BE49-F238E27FC236}">
                <a16:creationId xmlns:a16="http://schemas.microsoft.com/office/drawing/2014/main" id="{7DEA7409-C4BD-13ED-5681-64B5771FCDFF}"/>
              </a:ext>
            </a:extLst>
          </p:cNvPr>
          <p:cNvSpPr/>
          <p:nvPr/>
        </p:nvSpPr>
        <p:spPr>
          <a:xfrm>
            <a:off x="1781258" y="1853052"/>
            <a:ext cx="2163097" cy="1018236"/>
          </a:xfrm>
          <a:prstGeom prst="round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kryteria ogólne</a:t>
            </a:r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510EC36A-5EAF-BD29-DA59-84D5A036E079}"/>
              </a:ext>
            </a:extLst>
          </p:cNvPr>
          <p:cNvSpPr/>
          <p:nvPr/>
        </p:nvSpPr>
        <p:spPr>
          <a:xfrm>
            <a:off x="1233104" y="4235541"/>
            <a:ext cx="10120695" cy="1642533"/>
          </a:xfrm>
          <a:prstGeom prst="rect">
            <a:avLst/>
          </a:prstGeom>
          <a:solidFill>
            <a:sysClr val="window" lastClr="FFFFFF">
              <a:hueOff val="0"/>
              <a:satOff val="0"/>
              <a:lumOff val="0"/>
              <a:alpha val="80000"/>
            </a:sysClr>
          </a:solidFill>
          <a:ln w="1270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 ramach etapu negocjacji zastosowanie będzie miało kryterium negocjacyjne: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Prostokąt: zaokrąglone rogi 14">
            <a:extLst>
              <a:ext uri="{FF2B5EF4-FFF2-40B4-BE49-F238E27FC236}">
                <a16:creationId xmlns:a16="http://schemas.microsoft.com/office/drawing/2014/main" id="{17201CE4-94F0-01A4-7589-7F56B59C3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03174" y="1794079"/>
            <a:ext cx="5289755" cy="1145351"/>
          </a:xfrm>
          <a:prstGeom prst="round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kryteria formalne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kryteria horyzontalne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Kryteria merytoryczne</a:t>
            </a:r>
          </a:p>
        </p:txBody>
      </p:sp>
      <p:sp>
        <p:nvSpPr>
          <p:cNvPr id="16" name="Prostokąt: zaokrąglone rogi 15">
            <a:extLst>
              <a:ext uri="{FF2B5EF4-FFF2-40B4-BE49-F238E27FC236}">
                <a16:creationId xmlns:a16="http://schemas.microsoft.com/office/drawing/2014/main" id="{5CB93401-C81F-2931-1265-DC332C36D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03174" y="3052176"/>
            <a:ext cx="5289755" cy="1052062"/>
          </a:xfrm>
          <a:prstGeom prst="round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kryteria dostępu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kryteria premiujące</a:t>
            </a:r>
          </a:p>
        </p:txBody>
      </p:sp>
      <p:sp>
        <p:nvSpPr>
          <p:cNvPr id="18" name="Prostokąt: zaokrąglone rogi 17">
            <a:extLst>
              <a:ext uri="{FF2B5EF4-FFF2-40B4-BE49-F238E27FC236}">
                <a16:creationId xmlns:a16="http://schemas.microsoft.com/office/drawing/2014/main" id="{8A01DFA5-B11C-65FF-276E-9067B764D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95655" y="4661569"/>
            <a:ext cx="2163097" cy="1059087"/>
          </a:xfrm>
          <a:prstGeom prst="round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kryterium negocjacyjne</a:t>
            </a:r>
          </a:p>
        </p:txBody>
      </p:sp>
      <p:sp>
        <p:nvSpPr>
          <p:cNvPr id="4" name="Prostokąt: zaokrąglone rogi 3">
            <a:extLst>
              <a:ext uri="{FF2B5EF4-FFF2-40B4-BE49-F238E27FC236}">
                <a16:creationId xmlns:a16="http://schemas.microsoft.com/office/drawing/2014/main" id="{99603DBB-9F5D-091A-4478-6469748B0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81257" y="3002591"/>
            <a:ext cx="2163097" cy="1018236"/>
          </a:xfrm>
          <a:prstGeom prst="round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kryteria </a:t>
            </a:r>
            <a:r>
              <a:rPr lang="pl-PL" sz="2000" b="1" kern="0" dirty="0">
                <a:solidFill>
                  <a:prstClr val="white"/>
                </a:solidFill>
                <a:latin typeface="Calibri" panose="020F0502020204030204"/>
              </a:rPr>
              <a:t>specyficzne</a:t>
            </a:r>
            <a:endParaRPr kumimoji="0" lang="pl-PL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330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5963667F-1751-DA36-D17A-9631EEDEE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986" y="224331"/>
            <a:ext cx="9852025" cy="97948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000" dirty="0"/>
              <a:t>Informacje ogólne</a:t>
            </a:r>
            <a:br>
              <a:rPr lang="pl-PL" sz="2000" dirty="0"/>
            </a:br>
            <a:br>
              <a:rPr lang="pl-PL" sz="2000" dirty="0"/>
            </a:br>
            <a:r>
              <a:rPr lang="pl-PL" sz="2000" dirty="0"/>
              <a:t>nabór wniosków</a:t>
            </a:r>
            <a:br>
              <a:rPr lang="pl-PL" sz="2000" dirty="0"/>
            </a:br>
            <a:endParaRPr lang="pl-PL" sz="20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C6C09CA-6801-66DA-4F52-8B4FE666D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046" y="3947250"/>
            <a:ext cx="10222414" cy="2165314"/>
          </a:xfrm>
        </p:spPr>
        <p:txBody>
          <a:bodyPr>
            <a:normAutofit/>
          </a:bodyPr>
          <a:lstStyle/>
          <a:p>
            <a:pPr lvl="0">
              <a:lnSpc>
                <a:spcPct val="115000"/>
              </a:lnSpc>
              <a:buSzPts val="1200"/>
              <a:buFont typeface="Wingdings" panose="05000000000000000000" pitchFamily="2" charset="2"/>
              <a:buChar char="ü"/>
              <a:tabLst>
                <a:tab pos="90170" algn="l"/>
              </a:tabLst>
            </a:pP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Nabór rozpoczyna się w dniu udostępnienia formularza wniosku o dofinansowanie projektu w SOWA EFS w sposób umożliwiający składanie wniosków o dofinansowanie projektu.</a:t>
            </a:r>
          </a:p>
          <a:p>
            <a:pPr lvl="0">
              <a:lnSpc>
                <a:spcPct val="115000"/>
              </a:lnSpc>
              <a:buSzPts val="1200"/>
              <a:buFont typeface="Wingdings" panose="05000000000000000000" pitchFamily="2" charset="2"/>
              <a:buChar char="ü"/>
              <a:tabLst>
                <a:tab pos="90170" algn="l"/>
              </a:tabLst>
            </a:pP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 dzień złożenia wniosku o dofinansowanie projektu należy uznać dzień wpływu wniosku do ION w formie elektronicznej w SOWA EFS.</a:t>
            </a:r>
          </a:p>
          <a:p>
            <a:pPr>
              <a:lnSpc>
                <a:spcPct val="115000"/>
              </a:lnSpc>
              <a:buSzPts val="1200"/>
              <a:buFont typeface="Wingdings" panose="05000000000000000000" pitchFamily="2" charset="2"/>
              <a:buChar char="ü"/>
              <a:tabLst>
                <a:tab pos="90170" algn="l"/>
              </a:tabLst>
            </a:pPr>
            <a:r>
              <a:rPr lang="x-non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 </a:t>
            </a: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ww. </a:t>
            </a:r>
            <a:r>
              <a:rPr lang="x-non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terminie nie jest możliwe utworzenie wersji elektronicznej wniosku w </a:t>
            </a: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SOWA </a:t>
            </a:r>
            <a:r>
              <a:rPr lang="x-non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EFS i</a:t>
            </a: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x-non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przesłanie jej do IO</a:t>
            </a: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x-non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buSzPts val="1200"/>
              <a:buFont typeface="Wingdings" panose="05000000000000000000" pitchFamily="2" charset="2"/>
              <a:buChar char="ü"/>
              <a:tabLst>
                <a:tab pos="90170" algn="l"/>
              </a:tabLst>
            </a:pP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ts val="2700"/>
              </a:lnSpc>
              <a:buNone/>
            </a:pPr>
            <a:endParaRPr lang="pl-PL" sz="1800" dirty="0">
              <a:latin typeface="+mn-lt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  <p:sp>
        <p:nvSpPr>
          <p:cNvPr id="2" name="Prostokąt: zaokrąglone rogi 1">
            <a:extLst>
              <a:ext uri="{FF2B5EF4-FFF2-40B4-BE49-F238E27FC236}">
                <a16:creationId xmlns:a16="http://schemas.microsoft.com/office/drawing/2014/main" id="{5ABE9FA8-5CDA-F518-C7C4-F98F397B7B39}"/>
              </a:ext>
            </a:extLst>
          </p:cNvPr>
          <p:cNvSpPr/>
          <p:nvPr/>
        </p:nvSpPr>
        <p:spPr>
          <a:xfrm>
            <a:off x="1974715" y="1601795"/>
            <a:ext cx="6638491" cy="18871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algn="ctr">
              <a:lnSpc>
                <a:spcPct val="115000"/>
              </a:lnSpc>
              <a:spcBef>
                <a:spcPts val="600"/>
              </a:spcBef>
              <a:spcAft>
                <a:spcPts val="200"/>
              </a:spcAft>
              <a:tabLst>
                <a:tab pos="270510" algn="l"/>
              </a:tabLst>
            </a:pPr>
            <a:r>
              <a:rPr lang="pl-PL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Wnioski o dofinansowanie należy składać w terminie:</a:t>
            </a:r>
          </a:p>
          <a:p>
            <a:pPr marL="228600" algn="ctr">
              <a:lnSpc>
                <a:spcPct val="115000"/>
              </a:lnSpc>
              <a:spcBef>
                <a:spcPts val="600"/>
              </a:spcBef>
              <a:spcAft>
                <a:spcPts val="200"/>
              </a:spcAft>
              <a:tabLst>
                <a:tab pos="270510" algn="l"/>
              </a:tabLst>
            </a:pPr>
            <a:r>
              <a:rPr lang="pl-PL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od dnia 14</a:t>
            </a:r>
            <a:r>
              <a:rPr lang="pl-PL" b="1" dirty="0">
                <a:latin typeface="Arial" panose="020B0604020202020204" pitchFamily="34" charset="0"/>
                <a:ea typeface="Times New Roman" panose="02020603050405020304" pitchFamily="18" charset="0"/>
              </a:rPr>
              <a:t> marca</a:t>
            </a:r>
            <a:r>
              <a:rPr lang="pl-PL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2024 r.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algn="ctr">
              <a:lnSpc>
                <a:spcPct val="115000"/>
              </a:lnSpc>
              <a:tabLst>
                <a:tab pos="270510" algn="l"/>
              </a:tabLst>
            </a:pPr>
            <a:r>
              <a:rPr lang="pl-PL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do dnia 8</a:t>
            </a:r>
            <a:r>
              <a:rPr lang="pl-PL" b="1" dirty="0">
                <a:latin typeface="Arial" panose="020B0604020202020204" pitchFamily="34" charset="0"/>
                <a:ea typeface="Times New Roman" panose="02020603050405020304" pitchFamily="18" charset="0"/>
              </a:rPr>
              <a:t> maja</a:t>
            </a:r>
            <a:r>
              <a:rPr lang="pl-PL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2024 r.</a:t>
            </a: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E1650BF2-74FA-F2AE-59A3-433DF7F59DD2}"/>
              </a:ext>
            </a:extLst>
          </p:cNvPr>
          <p:cNvSpPr/>
          <p:nvPr/>
        </p:nvSpPr>
        <p:spPr>
          <a:xfrm>
            <a:off x="9769737" y="1783796"/>
            <a:ext cx="2080725" cy="59717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3A3916A2-2658-7C94-0A2E-68DF2D43C43D}"/>
              </a:ext>
            </a:extLst>
          </p:cNvPr>
          <p:cNvSpPr txBox="1"/>
          <p:nvPr/>
        </p:nvSpPr>
        <p:spPr>
          <a:xfrm>
            <a:off x="9981648" y="1183102"/>
            <a:ext cx="2080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nabór zamknięty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95A391A3-5527-89AB-BCCB-6C73BE59A4EC}"/>
              </a:ext>
            </a:extLst>
          </p:cNvPr>
          <p:cNvSpPr txBox="1"/>
          <p:nvPr/>
        </p:nvSpPr>
        <p:spPr>
          <a:xfrm>
            <a:off x="9784083" y="2564792"/>
            <a:ext cx="2080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forma elektroniczna</a:t>
            </a:r>
          </a:p>
        </p:txBody>
      </p:sp>
      <p:sp>
        <p:nvSpPr>
          <p:cNvPr id="10" name="Prostokąt: zaokrąglone rogi 9">
            <a:extLst>
              <a:ext uri="{FF2B5EF4-FFF2-40B4-BE49-F238E27FC236}">
                <a16:creationId xmlns:a16="http://schemas.microsoft.com/office/drawing/2014/main" id="{2AC4859A-66F2-E7E9-1D57-6FAB8C0D0A2B}"/>
              </a:ext>
            </a:extLst>
          </p:cNvPr>
          <p:cNvSpPr/>
          <p:nvPr/>
        </p:nvSpPr>
        <p:spPr>
          <a:xfrm>
            <a:off x="9784083" y="2481455"/>
            <a:ext cx="2080724" cy="63241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1" name="Prostokąt: zaokrąglone rogi 10">
            <a:extLst>
              <a:ext uri="{FF2B5EF4-FFF2-40B4-BE49-F238E27FC236}">
                <a16:creationId xmlns:a16="http://schemas.microsoft.com/office/drawing/2014/main" id="{6C21A134-0C84-2894-547F-092B5B87D359}"/>
              </a:ext>
            </a:extLst>
          </p:cNvPr>
          <p:cNvSpPr/>
          <p:nvPr/>
        </p:nvSpPr>
        <p:spPr>
          <a:xfrm>
            <a:off x="9769737" y="1070688"/>
            <a:ext cx="2080725" cy="59717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71BECA23-51E6-7752-41E7-86394B301869}"/>
              </a:ext>
            </a:extLst>
          </p:cNvPr>
          <p:cNvSpPr txBox="1"/>
          <p:nvPr/>
        </p:nvSpPr>
        <p:spPr>
          <a:xfrm>
            <a:off x="10258662" y="1904402"/>
            <a:ext cx="2059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SOWA EFS</a:t>
            </a:r>
          </a:p>
        </p:txBody>
      </p:sp>
      <p:sp>
        <p:nvSpPr>
          <p:cNvPr id="13" name="Prostokąt: zaokrąglone rogi 12">
            <a:extLst>
              <a:ext uri="{FF2B5EF4-FFF2-40B4-BE49-F238E27FC236}">
                <a16:creationId xmlns:a16="http://schemas.microsoft.com/office/drawing/2014/main" id="{D52365F9-8DC1-49EE-1D8D-22A969DAE881}"/>
              </a:ext>
            </a:extLst>
          </p:cNvPr>
          <p:cNvSpPr/>
          <p:nvPr/>
        </p:nvSpPr>
        <p:spPr>
          <a:xfrm>
            <a:off x="9784083" y="3214352"/>
            <a:ext cx="2080724" cy="63241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40617043-61F1-ACC5-BFF1-777AEE53FB12}"/>
              </a:ext>
            </a:extLst>
          </p:cNvPr>
          <p:cNvSpPr txBox="1"/>
          <p:nvPr/>
        </p:nvSpPr>
        <p:spPr>
          <a:xfrm>
            <a:off x="10128657" y="3304295"/>
            <a:ext cx="2080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brak podpisu</a:t>
            </a:r>
          </a:p>
        </p:txBody>
      </p:sp>
    </p:spTree>
    <p:extLst>
      <p:ext uri="{BB962C8B-B14F-4D97-AF65-F5344CB8AC3E}">
        <p14:creationId xmlns:p14="http://schemas.microsoft.com/office/powerpoint/2010/main" val="14087440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5963667F-1751-DA36-D17A-9631EEDEE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987" y="452113"/>
            <a:ext cx="9852025" cy="97948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000" dirty="0"/>
              <a:t>METODYKA KRYTERIÓW  </a:t>
            </a:r>
            <a:br>
              <a:rPr lang="pl-PL" sz="2000" dirty="0"/>
            </a:br>
            <a:r>
              <a:rPr lang="pl-PL" sz="2000" dirty="0"/>
              <a:t>Fundusze Europejskie dla Lubelskiego 2021-2027 </a:t>
            </a:r>
            <a:br>
              <a:rPr lang="pl-PL" sz="2000" dirty="0"/>
            </a:br>
            <a:r>
              <a:rPr lang="pl-PL" sz="2000" dirty="0"/>
              <a:t>Europejski Fundusz Społeczny Plus</a:t>
            </a:r>
            <a:br>
              <a:rPr lang="pl-PL" sz="2000" dirty="0"/>
            </a:br>
            <a:endParaRPr lang="pl-PL" sz="2000" dirty="0"/>
          </a:p>
        </p:txBody>
      </p:sp>
      <p:graphicFrame>
        <p:nvGraphicFramePr>
          <p:cNvPr id="2" name="Tabela 4">
            <a:extLst>
              <a:ext uri="{FF2B5EF4-FFF2-40B4-BE49-F238E27FC236}">
                <a16:creationId xmlns:a16="http://schemas.microsoft.com/office/drawing/2014/main" id="{B9BF8C84-4B35-6FA9-701B-5900E507C8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1723814"/>
              </p:ext>
            </p:extLst>
          </p:nvPr>
        </p:nvGraphicFramePr>
        <p:xfrm>
          <a:off x="376518" y="1581376"/>
          <a:ext cx="11403105" cy="38711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0621">
                  <a:extLst>
                    <a:ext uri="{9D8B030D-6E8A-4147-A177-3AD203B41FA5}">
                      <a16:colId xmlns:a16="http://schemas.microsoft.com/office/drawing/2014/main" val="3688848728"/>
                    </a:ext>
                  </a:extLst>
                </a:gridCol>
                <a:gridCol w="1678027">
                  <a:extLst>
                    <a:ext uri="{9D8B030D-6E8A-4147-A177-3AD203B41FA5}">
                      <a16:colId xmlns:a16="http://schemas.microsoft.com/office/drawing/2014/main" val="2108147431"/>
                    </a:ext>
                  </a:extLst>
                </a:gridCol>
                <a:gridCol w="602594">
                  <a:extLst>
                    <a:ext uri="{9D8B030D-6E8A-4147-A177-3AD203B41FA5}">
                      <a16:colId xmlns:a16="http://schemas.microsoft.com/office/drawing/2014/main" val="1929178987"/>
                    </a:ext>
                  </a:extLst>
                </a:gridCol>
                <a:gridCol w="1277763">
                  <a:extLst>
                    <a:ext uri="{9D8B030D-6E8A-4147-A177-3AD203B41FA5}">
                      <a16:colId xmlns:a16="http://schemas.microsoft.com/office/drawing/2014/main" val="2445202300"/>
                    </a:ext>
                  </a:extLst>
                </a:gridCol>
                <a:gridCol w="2541202">
                  <a:extLst>
                    <a:ext uri="{9D8B030D-6E8A-4147-A177-3AD203B41FA5}">
                      <a16:colId xmlns:a16="http://schemas.microsoft.com/office/drawing/2014/main" val="2901268433"/>
                    </a:ext>
                  </a:extLst>
                </a:gridCol>
                <a:gridCol w="3022898">
                  <a:extLst>
                    <a:ext uri="{9D8B030D-6E8A-4147-A177-3AD203B41FA5}">
                      <a16:colId xmlns:a16="http://schemas.microsoft.com/office/drawing/2014/main" val="3796250229"/>
                    </a:ext>
                  </a:extLst>
                </a:gridCol>
              </a:tblGrid>
              <a:tr h="664476">
                <a:tc>
                  <a:txBody>
                    <a:bodyPr/>
                    <a:lstStyle/>
                    <a:p>
                      <a:r>
                        <a:rPr lang="pl-PL" dirty="0"/>
                        <a:t>Kryteria formalne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Kryteria horyzontalne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pl-PL"/>
                        <a:t>Kryteria dostępu</a:t>
                      </a:r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pl-PL" dirty="0"/>
                        <a:t>Kryteria dostępu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kryteria merytoryczne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kryteria premiujące</a:t>
                      </a:r>
                    </a:p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48492"/>
                  </a:ext>
                </a:extLst>
              </a:tr>
              <a:tr h="637684">
                <a:tc>
                  <a:txBody>
                    <a:bodyPr/>
                    <a:lstStyle/>
                    <a:p>
                      <a:r>
                        <a:rPr lang="pl-PL" dirty="0"/>
                        <a:t>obligatoryjne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obligatoryjne</a:t>
                      </a:r>
                    </a:p>
                    <a:p>
                      <a:endParaRPr lang="pl-P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obligatoryjne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obligatoryjne</a:t>
                      </a:r>
                    </a:p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obligatoryjne</a:t>
                      </a:r>
                    </a:p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fakultatywne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1563667"/>
                  </a:ext>
                </a:extLst>
              </a:tr>
              <a:tr h="1791587">
                <a:tc gridSpan="4">
                  <a:txBody>
                    <a:bodyPr/>
                    <a:lstStyle/>
                    <a:p>
                      <a:pPr marR="0" lvl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„TAK”</a:t>
                      </a:r>
                    </a:p>
                    <a:p>
                      <a:pPr marR="0" lvl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„NIE – do uzupełnienia/poprawy na etapie negocjacji”*</a:t>
                      </a:r>
                    </a:p>
                    <a:p>
                      <a:pPr marR="0" lvl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„NIE” </a:t>
                      </a:r>
                    </a:p>
                    <a:p>
                      <a:pPr marR="0" lvl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„NIE DOTYCZY”*</a:t>
                      </a:r>
                      <a:endParaRPr kumimoji="0" lang="pl-PL" sz="1600" b="0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liczba punktów w ramach dopuszczalnych limitów wyznaczonych minimalną i maksymalną liczba punktów, które można uzyskać za dane kryterium</a:t>
                      </a:r>
                      <a:endParaRPr lang="pl-P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zdefiniowana                                     z góry liczby punktów zgodna z uchwałą KM – w przypadku spełnienia kryterium  albo przyznaniu 0 punktów – w przypadku niespełnienia kryterium</a:t>
                      </a:r>
                      <a:endParaRPr lang="pl-P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268344"/>
                  </a:ext>
                </a:extLst>
              </a:tr>
              <a:tr h="768247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max. 80 pkt;</a:t>
                      </a:r>
                    </a:p>
                    <a:p>
                      <a:r>
                        <a:rPr lang="pl-PL" dirty="0"/>
                        <a:t>rozstrzygające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max. 45 pkt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1959603"/>
                  </a:ext>
                </a:extLst>
              </a:tr>
            </a:tbl>
          </a:graphicData>
        </a:graphic>
      </p:graphicFrame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71CEF3A9-F619-EE65-7D68-BBEEA1699ABE}"/>
              </a:ext>
            </a:extLst>
          </p:cNvPr>
          <p:cNvSpPr txBox="1"/>
          <p:nvPr/>
        </p:nvSpPr>
        <p:spPr>
          <a:xfrm>
            <a:off x="537883" y="5512197"/>
            <a:ext cx="3743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*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dotyczy wybranych kryteriów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2700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8D9802DD-77D5-A584-5B4F-1A4AAF31F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785" y="350304"/>
            <a:ext cx="11467750" cy="97975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br>
              <a:rPr lang="pl-PL" sz="2000" dirty="0"/>
            </a:br>
            <a:r>
              <a:rPr lang="pl-PL" sz="2000" dirty="0"/>
              <a:t>KRYTERIA OGÓLNE i SPECYFICZNE</a:t>
            </a:r>
            <a:br>
              <a:rPr lang="pl-PL" sz="2000" dirty="0"/>
            </a:br>
            <a:r>
              <a:rPr lang="pl-PL" sz="2000" dirty="0">
                <a:latin typeface="+mn-lt"/>
                <a:cs typeface="Arial" panose="020B0604020202020204" pitchFamily="34" charset="0"/>
              </a:rPr>
              <a:t>Kryteria oceniane na zasadzie zerojedynkowej</a:t>
            </a:r>
            <a:br>
              <a:rPr lang="pl-PL" sz="2000" dirty="0">
                <a:latin typeface="+mn-lt"/>
                <a:cs typeface="Arial" panose="020B0604020202020204" pitchFamily="34" charset="0"/>
              </a:rPr>
            </a:br>
            <a:br>
              <a:rPr lang="pl-PL" sz="2000" dirty="0"/>
            </a:br>
            <a:endParaRPr lang="pl-PL" sz="2000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C6C09CA-6801-66DA-4F52-8B4FE666D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9636" y="1660692"/>
            <a:ext cx="9733714" cy="3985080"/>
          </a:xfrm>
        </p:spPr>
        <p:txBody>
          <a:bodyPr>
            <a:noAutofit/>
          </a:bodyPr>
          <a:lstStyle/>
          <a:p>
            <a:pPr marL="342900" indent="-342900">
              <a:lnSpc>
                <a:spcPts val="2700"/>
              </a:lnSpc>
              <a:buFont typeface="Wingdings" panose="05000000000000000000" pitchFamily="2" charset="2"/>
              <a:buChar char="ü"/>
            </a:pPr>
            <a:r>
              <a:rPr lang="pl-PL" sz="20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Przypisanie wartości logicznej „TAK”, oznacza, że zapisy we wniosku </a:t>
            </a:r>
            <a:br>
              <a:rPr lang="pl-PL" sz="20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</a:br>
            <a:r>
              <a:rPr lang="pl-PL" sz="20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o dofinansowanie projektu jednoznacznie wskazują na spełnienie danego kryterium.</a:t>
            </a:r>
          </a:p>
          <a:p>
            <a:pPr marL="342900" indent="-342900">
              <a:lnSpc>
                <a:spcPts val="2700"/>
              </a:lnSpc>
              <a:buFont typeface="Wingdings" panose="05000000000000000000" pitchFamily="2" charset="2"/>
              <a:buChar char="ü"/>
            </a:pPr>
            <a:r>
              <a:rPr lang="pl-PL" sz="20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Przypisanie wartości logicznej „NIE – do uzupełnienia/poprawy na etapie negocjacji” ma zastosowanie w przypadku gdy zapisy we wniosku nie dają pewności, że kryterium jest spełnione.</a:t>
            </a:r>
          </a:p>
          <a:p>
            <a:pPr marL="342900" indent="-342900">
              <a:lnSpc>
                <a:spcPts val="2700"/>
              </a:lnSpc>
              <a:buFont typeface="Wingdings" panose="05000000000000000000" pitchFamily="2" charset="2"/>
              <a:buChar char="ü"/>
            </a:pPr>
            <a:r>
              <a:rPr lang="pl-PL" sz="20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Przypisanie wartości logicznej „NIE” oznacza, że zapisy wniosku o dofinansowanie projektu jednoznacznie </a:t>
            </a:r>
            <a:r>
              <a:rPr lang="pl-P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wskazują, że dane kryterium nie jest spełnione.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4501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az 21">
            <a:extLst>
              <a:ext uri="{FF2B5EF4-FFF2-40B4-BE49-F238E27FC236}">
                <a16:creationId xmlns:a16="http://schemas.microsoft.com/office/drawing/2014/main" id="{44CF8B1A-47E1-5D3B-8025-7B056477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4573" cy="6858000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E42790BC-FC6D-E939-27BE-64C73D482FE0}"/>
              </a:ext>
            </a:extLst>
          </p:cNvPr>
          <p:cNvSpPr txBox="1"/>
          <p:nvPr/>
        </p:nvSpPr>
        <p:spPr>
          <a:xfrm>
            <a:off x="1393372" y="2592354"/>
            <a:ext cx="82296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Kryteria ogólne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40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formalne</a:t>
            </a:r>
            <a:endParaRPr kumimoji="0" lang="pl-PL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1098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8D9802DD-77D5-A584-5B4F-1A4AAF31F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785" y="350304"/>
            <a:ext cx="11467750" cy="97975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br>
              <a:rPr lang="pl-PL" sz="2000" dirty="0"/>
            </a:br>
            <a:r>
              <a:rPr lang="pl-PL" sz="2000" dirty="0"/>
              <a:t>KRYTERIA OGÓLNE</a:t>
            </a:r>
            <a:br>
              <a:rPr lang="pl-PL" sz="2000" dirty="0"/>
            </a:br>
            <a:r>
              <a:rPr lang="pl-PL" sz="2000" dirty="0">
                <a:latin typeface="+mn-lt"/>
                <a:cs typeface="Arial" panose="020B0604020202020204" pitchFamily="34" charset="0"/>
              </a:rPr>
              <a:t>Kryteria formalne</a:t>
            </a:r>
            <a:br>
              <a:rPr lang="pl-PL" sz="2000" dirty="0">
                <a:latin typeface="+mn-lt"/>
                <a:cs typeface="Arial" panose="020B0604020202020204" pitchFamily="34" charset="0"/>
              </a:rPr>
            </a:br>
            <a:br>
              <a:rPr lang="pl-PL" sz="2000" dirty="0"/>
            </a:br>
            <a:endParaRPr lang="pl-PL" sz="2000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C6C09CA-6801-66DA-4F52-8B4FE666D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9636" y="1660692"/>
            <a:ext cx="9733714" cy="3985080"/>
          </a:xfrm>
        </p:spPr>
        <p:txBody>
          <a:bodyPr>
            <a:noAutofit/>
          </a:bodyPr>
          <a:lstStyle/>
          <a:p>
            <a:pPr marL="457200" indent="-457200">
              <a:spcBef>
                <a:spcPct val="0"/>
              </a:spcBef>
              <a:spcAft>
                <a:spcPts val="1200"/>
              </a:spcAft>
              <a:buClrTx/>
              <a:buFont typeface="+mj-lt"/>
              <a:buAutoNum type="arabicPeriod"/>
              <a:defRPr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Wniosek został </a:t>
            </a: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złożony w terminie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określonym w Regulaminie wyboru projektów.</a:t>
            </a:r>
          </a:p>
          <a:p>
            <a:pPr marL="457200" indent="-457200">
              <a:spcBef>
                <a:spcPct val="0"/>
              </a:spcBef>
              <a:spcAft>
                <a:spcPts val="1200"/>
              </a:spcAft>
              <a:buClrTx/>
              <a:buFont typeface="+mj-lt"/>
              <a:buAutoNum type="arabicPeriod"/>
              <a:defRPr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 projekcie założono </a:t>
            </a: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poziom kosztów pośrednich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zgodnie z zapisami Regulaminu wyboru projektów.</a:t>
            </a:r>
          </a:p>
          <a:p>
            <a:pPr marL="457200" indent="-457200">
              <a:spcBef>
                <a:spcPct val="0"/>
              </a:spcBef>
              <a:spcAft>
                <a:spcPts val="1200"/>
              </a:spcAft>
              <a:buClrTx/>
              <a:buFont typeface="+mj-lt"/>
              <a:buAutoNum type="arabicPeriod"/>
              <a:defRPr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Projekt </a:t>
            </a: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nie został fizycznie zakończony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ani w pełni zrealizowany przed dniem złożenia wniosku aplikacyjnego (art. 63. ust. 6 rozporządzenia ogólnego).</a:t>
            </a:r>
          </a:p>
          <a:p>
            <a:pPr marL="457200" indent="-457200">
              <a:spcBef>
                <a:spcPct val="0"/>
              </a:spcBef>
              <a:spcAft>
                <a:spcPts val="1200"/>
              </a:spcAft>
              <a:buClrTx/>
              <a:buFont typeface="+mj-lt"/>
              <a:buAutoNum type="arabicPeriod"/>
              <a:defRPr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Roczny </a:t>
            </a: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obrót wnioskodawcy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jest równy lub wyższy od rocznych wydatków w projekcie złożonym przez wnioskodawcę w odpowiedzi na dany nabór wniosków o dofinansowanie projektu.</a:t>
            </a:r>
          </a:p>
          <a:p>
            <a:pPr marL="457200" indent="-457200">
              <a:spcBef>
                <a:spcPct val="0"/>
              </a:spcBef>
              <a:spcAft>
                <a:spcPts val="1200"/>
              </a:spcAft>
              <a:buClrTx/>
              <a:buFont typeface="+mj-lt"/>
              <a:buAutoNum type="arabicPeriod"/>
              <a:defRPr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Wsparcie polityki spójności będzie udzielane wyłącznie projektom i Wnioskodawcom i/lub Partnerom, którzy przestrzegają </a:t>
            </a: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przepisów antydyskryminacyjnych</a:t>
            </a:r>
            <a:r>
              <a:rPr lang="pl-PL" sz="1800">
                <a:latin typeface="Arial" panose="020B0604020202020204" pitchFamily="34" charset="0"/>
                <a:cs typeface="Arial" panose="020B0604020202020204" pitchFamily="34" charset="0"/>
              </a:rPr>
              <a:t>, o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których mowa w art. 9 ust. 3 Rozporządzenia PE i Rady nr 2021/1060.</a:t>
            </a:r>
          </a:p>
          <a:p>
            <a:pPr marL="0" indent="0">
              <a:spcAft>
                <a:spcPts val="1200"/>
              </a:spcAft>
              <a:buNone/>
            </a:pP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36439090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az 21">
            <a:extLst>
              <a:ext uri="{FF2B5EF4-FFF2-40B4-BE49-F238E27FC236}">
                <a16:creationId xmlns:a16="http://schemas.microsoft.com/office/drawing/2014/main" id="{44CF8B1A-47E1-5D3B-8025-7B056477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4573" cy="6858000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E42790BC-FC6D-E939-27BE-64C73D482FE0}"/>
              </a:ext>
            </a:extLst>
          </p:cNvPr>
          <p:cNvSpPr txBox="1"/>
          <p:nvPr/>
        </p:nvSpPr>
        <p:spPr>
          <a:xfrm>
            <a:off x="1393372" y="2592354"/>
            <a:ext cx="82296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Kryteria ogólne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40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horyzontalne</a:t>
            </a:r>
            <a:endParaRPr kumimoji="0" lang="pl-PL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0486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8D9802DD-77D5-A584-5B4F-1A4AAF31F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207" y="68926"/>
            <a:ext cx="11593585" cy="97975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br>
              <a:rPr lang="pl-PL" altLang="pl-PL" sz="20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altLang="pl-PL" sz="20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KRYTERIA OGÓLNE</a:t>
            </a:r>
            <a:br>
              <a:rPr lang="pl-P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2000" dirty="0">
                <a:latin typeface="+mn-lt"/>
                <a:cs typeface="Arial" panose="020B0604020202020204" pitchFamily="34" charset="0"/>
              </a:rPr>
              <a:t>Kryteria horyzontalne</a:t>
            </a:r>
            <a:br>
              <a:rPr lang="pl-PL" sz="2000" dirty="0">
                <a:latin typeface="+mn-lt"/>
                <a:cs typeface="Arial" panose="020B0604020202020204" pitchFamily="34" charset="0"/>
              </a:rPr>
            </a:br>
            <a:endParaRPr lang="pl-PL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648" y="6498335"/>
            <a:ext cx="5465075" cy="359665"/>
          </a:xfrm>
          <a:prstGeom prst="rect">
            <a:avLst/>
          </a:prstGeo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C6C09CA-6801-66DA-4F52-8B4FE666D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5133" y="1122058"/>
            <a:ext cx="10489497" cy="5239832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Font typeface="+mj-lt"/>
              <a:buAutoNum type="arabicPeriod"/>
              <a:defRPr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Projekt jest zgodny ze </a:t>
            </a: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standardem minimum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realizacji zasady równości kobiet i mężczyzn.</a:t>
            </a: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Font typeface="+mj-lt"/>
              <a:buAutoNum type="arabicPeriod"/>
              <a:defRPr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Projekt jest zgodny z </a:t>
            </a: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zasadą równości szans i niedyskryminacji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, w tym dostępności dla osób </a:t>
            </a:r>
            <a:b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z niepełnosprawnościami.</a:t>
            </a: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Font typeface="+mj-lt"/>
              <a:buAutoNum type="arabicPeriod"/>
              <a:defRPr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Projekt jest zgodny z </a:t>
            </a: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Kartą Praw Podstawowych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Unii Europejskiej z dnia 26 października 2012 r. (Dz. Urz. UE C 326 z 26.10.2012, str. 391), w zakresie odnoszącym się do sposobu realizacji i zakresu projektu. </a:t>
            </a: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Font typeface="+mj-lt"/>
              <a:buAutoNum type="arabicPeriod"/>
              <a:defRPr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Projekt jest zgodny z </a:t>
            </a: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Konwencją o Prawach Osób Niepełnosprawnych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, sporządzoną w Nowym Jorku dnia 13 grudnia 2006 r. (Dz. U. z 2012 r. poz. 1169, z </a:t>
            </a:r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późn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. zm.), w zakresie odnoszącym się do sposobu realizacji, zakresu projektu i wnioskodawcy. </a:t>
            </a: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Font typeface="+mj-lt"/>
              <a:buAutoNum type="arabicPeriod"/>
              <a:defRPr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Projekt jest zgodny z zasadą  </a:t>
            </a: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zrównoważonego rozwoju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Font typeface="+mj-lt"/>
              <a:buAutoNum type="arabicPeriod"/>
              <a:defRPr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Projekt jest zgodny z </a:t>
            </a: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przepisami prawa krajowego i unijnego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Font typeface="+mj-lt"/>
              <a:buAutoNum type="arabicPeriod"/>
              <a:defRPr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 projekcie, którego łączny koszt wyrażony w PLN nie przekracza równowartości 200 tys. EUR w dniu zawarcia umowy o dofinansowanie projektu, rozliczany jest obligatoryjnie za pomocą </a:t>
            </a: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uproszczonych metod rozliczania wydatków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, o których mowa w Regulaminie wyboru projektów.</a:t>
            </a: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Font typeface="+mj-lt"/>
              <a:buAutoNum type="arabicPeriod"/>
              <a:defRPr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 przypadku </a:t>
            </a: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projektu partnerskiego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, spełnione zostały wymogi, o których mowa w art. 39 ustawy o zasadach realizacji zadań finansowanych ze środków europejskich w perspektywie finansowej 2021-2027.</a:t>
            </a:r>
          </a:p>
          <a:p>
            <a:pPr marL="342900" indent="-342900">
              <a:spcAft>
                <a:spcPts val="600"/>
              </a:spcAft>
              <a:buClrTx/>
              <a:buFont typeface="+mj-lt"/>
              <a:buAutoNum type="arabicPeriod"/>
            </a:pP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10710787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az 21">
            <a:extLst>
              <a:ext uri="{FF2B5EF4-FFF2-40B4-BE49-F238E27FC236}">
                <a16:creationId xmlns:a16="http://schemas.microsoft.com/office/drawing/2014/main" id="{44CF8B1A-47E1-5D3B-8025-7B056477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4573" cy="6858000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E42790BC-FC6D-E939-27BE-64C73D482FE0}"/>
              </a:ext>
            </a:extLst>
          </p:cNvPr>
          <p:cNvSpPr txBox="1"/>
          <p:nvPr/>
        </p:nvSpPr>
        <p:spPr>
          <a:xfrm>
            <a:off x="1393372" y="2592354"/>
            <a:ext cx="82296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Kryteria specyficzne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40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dostępu</a:t>
            </a:r>
            <a:endParaRPr kumimoji="0" lang="pl-PL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24357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8D9802DD-77D5-A584-5B4F-1A4AAF31F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417" y="532134"/>
            <a:ext cx="9852728" cy="979757"/>
          </a:xfrm>
        </p:spPr>
        <p:txBody>
          <a:bodyPr>
            <a:normAutofit/>
          </a:bodyPr>
          <a:lstStyle/>
          <a:p>
            <a:pPr lv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tabLst>
                <a:tab pos="230505" algn="l"/>
                <a:tab pos="270510" algn="l"/>
              </a:tabLst>
            </a:pPr>
            <a:r>
              <a:rPr lang="pl-PL" sz="2200" b="1" kern="0" dirty="0"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Działanie </a:t>
            </a:r>
            <a:r>
              <a:rPr lang="pl-PL" sz="2400" kern="0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8.5</a:t>
            </a:r>
            <a:r>
              <a:rPr lang="pl-PL" sz="2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pl-PL" sz="2400" dirty="0">
                <a:latin typeface="Arial" panose="020B0604020202020204" pitchFamily="34" charset="0"/>
                <a:ea typeface="Calibri" panose="020F0502020204030204" pitchFamily="34" charset="0"/>
              </a:rPr>
              <a:t>Usługi społeczne </a:t>
            </a:r>
            <a:r>
              <a:rPr lang="pl-PL" sz="2200" b="1" kern="0" dirty="0"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– kryteria specyficzne</a:t>
            </a:r>
            <a:br>
              <a:rPr lang="pl-PL" sz="1800" b="1" kern="0" dirty="0"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</a:br>
            <a:r>
              <a:rPr lang="pl-PL" sz="2000" b="0" dirty="0">
                <a:latin typeface="Arial" panose="020B0604020202020204" pitchFamily="34" charset="0"/>
              </a:rPr>
              <a:t>Typ projektu 1e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C6C09CA-6801-66DA-4F52-8B4FE666D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667" y="1420238"/>
            <a:ext cx="10622605" cy="5214025"/>
          </a:xfrm>
        </p:spPr>
        <p:txBody>
          <a:bodyPr>
            <a:normAutofit/>
          </a:bodyPr>
          <a:lstStyle/>
          <a:p>
            <a:pPr marL="0" indent="0" algn="just">
              <a:spcBef>
                <a:spcPct val="0"/>
              </a:spcBef>
              <a:buNone/>
              <a:defRPr/>
            </a:pPr>
            <a:r>
              <a:rPr lang="pl-PL" sz="2200" b="1" kern="0" dirty="0">
                <a:solidFill>
                  <a:schemeClr val="tx2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Kryteria dostępu:</a:t>
            </a:r>
          </a:p>
          <a:p>
            <a:pPr marL="0" indent="0">
              <a:spcBef>
                <a:spcPct val="0"/>
              </a:spcBef>
              <a:buNone/>
              <a:defRPr/>
            </a:pPr>
            <a:endParaRPr lang="pl-PL" sz="2400" b="1" kern="0" dirty="0">
              <a:solidFill>
                <a:schemeClr val="tx2"/>
              </a:solidFill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marL="457200" indent="-457200">
              <a:spcBef>
                <a:spcPct val="0"/>
              </a:spcBef>
              <a:buAutoNum type="arabicPeriod"/>
              <a:defRPr/>
            </a:pPr>
            <a: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  <a:t>Wnioskodawca 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Wnioskodawca Wnioskodawcą uprawnionym do ubiegania się o dofinansowanie jest jednostka samorządu terytorialnego, tj. gmina.</a:t>
            </a:r>
          </a:p>
          <a:p>
            <a:pPr marL="0" indent="0">
              <a:spcBef>
                <a:spcPct val="0"/>
              </a:spcBef>
              <a:buNone/>
              <a:defRPr/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pl-PL" sz="2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  <a:t>Zakres projektu 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Projekt zakłada wyłącznie wsparcie dla tworzenia lub funkcjonowania Centrów Usług Społecznych (CUS) funkcjonujących zgodnie z Ustawą z dnia 19 lipca 2019 r. o realizowaniu usług społecznych przez centrum usług społecznych (Dz. U. 2019 poz. 1818).</a:t>
            </a:r>
          </a:p>
          <a:p>
            <a:pPr marL="0" indent="0">
              <a:spcBef>
                <a:spcPct val="0"/>
              </a:spcBef>
              <a:buNone/>
              <a:defRPr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  <a:t>3.Zgodność projektu z SZOP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Projekt jest zgodny z zapisami Działania 8.5 Usługi społeczne Priorytetu VIII Zwiększanie spójności społecznej Szczegółowego Opisu Priorytetów programu Fundusze Europejskie dla Lubelskiego 2021-2027</a:t>
            </a:r>
          </a:p>
          <a:p>
            <a:pPr marL="0" indent="0">
              <a:spcBef>
                <a:spcPct val="0"/>
              </a:spcBef>
              <a:buNone/>
              <a:defRPr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  <a:buFont typeface="+mj-lt"/>
              <a:buAutoNum type="arabicPeriod"/>
              <a:defRPr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endParaRPr lang="pl-PL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ct val="0"/>
              </a:spcBef>
              <a:buFont typeface="+mj-lt"/>
              <a:buAutoNum type="arabicPeriod"/>
              <a:defRPr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ct val="0"/>
              </a:spcBef>
              <a:buFont typeface="+mj-lt"/>
              <a:buAutoNum type="arabicPeriod"/>
              <a:defRPr/>
            </a:pPr>
            <a:endParaRPr lang="pl-PL" sz="1600" dirty="0">
              <a:latin typeface="+mn-lt"/>
              <a:cs typeface="Arial" panose="020B0604020202020204" pitchFamily="34" charset="0"/>
            </a:endParaRPr>
          </a:p>
          <a:p>
            <a:pPr marL="342900" indent="-342900" algn="just">
              <a:spcBef>
                <a:spcPct val="0"/>
              </a:spcBef>
              <a:buFont typeface="+mj-lt"/>
              <a:buAutoNum type="arabicPeriod"/>
              <a:defRPr/>
            </a:pPr>
            <a:endParaRPr lang="pl-PL" sz="1600" dirty="0">
              <a:latin typeface="+mn-lt"/>
              <a:cs typeface="Arial" panose="020B0604020202020204" pitchFamily="34" charset="0"/>
            </a:endParaRPr>
          </a:p>
          <a:p>
            <a:pPr marL="457200" indent="-457200" algn="just">
              <a:spcBef>
                <a:spcPct val="0"/>
              </a:spcBef>
              <a:buFont typeface="+mj-lt"/>
              <a:buAutoNum type="arabicPeriod" startAt="6"/>
              <a:defRPr/>
            </a:pPr>
            <a:endParaRPr lang="pl-PL" sz="1600" dirty="0">
              <a:latin typeface="+mn-lt"/>
              <a:cs typeface="Arial" panose="020B0604020202020204" pitchFamily="34" charset="0"/>
            </a:endParaRPr>
          </a:p>
          <a:p>
            <a:pPr marL="457200" indent="-457200" algn="just">
              <a:spcBef>
                <a:spcPct val="0"/>
              </a:spcBef>
              <a:buFont typeface="+mj-lt"/>
              <a:buAutoNum type="arabicPeriod" startAt="6"/>
              <a:defRPr/>
            </a:pPr>
            <a:endParaRPr lang="pl-PL" sz="1600" dirty="0">
              <a:latin typeface="+mn-lt"/>
              <a:cs typeface="Arial" panose="020B0604020202020204" pitchFamily="34" charset="0"/>
            </a:endParaRPr>
          </a:p>
          <a:p>
            <a:pPr marL="457200" indent="-457200" algn="just">
              <a:spcBef>
                <a:spcPct val="0"/>
              </a:spcBef>
              <a:buFont typeface="+mj-lt"/>
              <a:buAutoNum type="arabicPeriod" startAt="6"/>
              <a:defRPr/>
            </a:pPr>
            <a:endParaRPr lang="pl-PL" sz="1600" dirty="0">
              <a:latin typeface="+mn-lt"/>
              <a:cs typeface="Arial" panose="020B0604020202020204" pitchFamily="34" charset="0"/>
            </a:endParaRPr>
          </a:p>
          <a:p>
            <a:pPr marL="457200" indent="-457200" algn="just">
              <a:spcBef>
                <a:spcPct val="0"/>
              </a:spcBef>
              <a:buFont typeface="+mj-lt"/>
              <a:buAutoNum type="arabicPeriod" startAt="6"/>
              <a:defRPr/>
            </a:pPr>
            <a:endParaRPr lang="pl-PL" sz="1600" dirty="0">
              <a:latin typeface="+mn-lt"/>
              <a:cs typeface="Arial" panose="020B0604020202020204" pitchFamily="34" charset="0"/>
            </a:endParaRPr>
          </a:p>
          <a:p>
            <a:pPr marL="457200" indent="-457200" algn="just">
              <a:spcBef>
                <a:spcPct val="0"/>
              </a:spcBef>
              <a:buFont typeface="+mj-lt"/>
              <a:buAutoNum type="arabicPeriod" startAt="6"/>
              <a:defRPr/>
            </a:pPr>
            <a:endParaRPr lang="pl-PL" sz="1600" dirty="0">
              <a:latin typeface="+mn-lt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1209196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8D9802DD-77D5-A584-5B4F-1A4AAF31F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417" y="532134"/>
            <a:ext cx="9852728" cy="979757"/>
          </a:xfrm>
        </p:spPr>
        <p:txBody>
          <a:bodyPr>
            <a:normAutofit/>
          </a:bodyPr>
          <a:lstStyle/>
          <a:p>
            <a:pPr lv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tabLst>
                <a:tab pos="230505" algn="l"/>
                <a:tab pos="270510" algn="l"/>
              </a:tabLst>
            </a:pPr>
            <a:r>
              <a:rPr lang="pl-PL" sz="2200" b="1" kern="0" dirty="0"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Działanie </a:t>
            </a:r>
            <a:r>
              <a:rPr lang="pl-PL" sz="2400" kern="0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8.5</a:t>
            </a:r>
            <a:r>
              <a:rPr lang="pl-PL" sz="2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pl-PL" sz="2400" dirty="0">
                <a:latin typeface="Arial" panose="020B0604020202020204" pitchFamily="34" charset="0"/>
                <a:ea typeface="Calibri" panose="020F0502020204030204" pitchFamily="34" charset="0"/>
              </a:rPr>
              <a:t>Usługi społeczne </a:t>
            </a:r>
            <a:r>
              <a:rPr lang="pl-PL" sz="2200" b="1" kern="0" dirty="0"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– kryteria specyficzne</a:t>
            </a:r>
            <a:br>
              <a:rPr lang="pl-PL" sz="1800" b="1" kern="0" dirty="0"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</a:br>
            <a:r>
              <a:rPr lang="pl-PL" sz="2000" b="0" dirty="0">
                <a:latin typeface="Arial" panose="020B0604020202020204" pitchFamily="34" charset="0"/>
              </a:rPr>
              <a:t>Typ projektu 1e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C6C09CA-6801-66DA-4F52-8B4FE666D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667" y="1420238"/>
            <a:ext cx="10622605" cy="5214025"/>
          </a:xfrm>
        </p:spPr>
        <p:txBody>
          <a:bodyPr>
            <a:normAutofit/>
          </a:bodyPr>
          <a:lstStyle/>
          <a:p>
            <a:pPr marL="0" indent="0" algn="just">
              <a:spcBef>
                <a:spcPct val="0"/>
              </a:spcBef>
              <a:buNone/>
              <a:defRPr/>
            </a:pPr>
            <a:r>
              <a:rPr lang="pl-PL" sz="2200" b="1" kern="0" dirty="0">
                <a:solidFill>
                  <a:schemeClr val="tx2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Kryteria dostępu:</a:t>
            </a:r>
          </a:p>
          <a:p>
            <a:pPr marL="0" indent="0">
              <a:spcBef>
                <a:spcPct val="0"/>
              </a:spcBef>
              <a:buNone/>
              <a:defRPr/>
            </a:pPr>
            <a:endParaRPr lang="pl-PL" sz="2400" b="1" kern="0" dirty="0">
              <a:solidFill>
                <a:schemeClr val="tx2"/>
              </a:solidFill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  <a:t>4. Grupa docelowa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Projekt skierowany jest wyłącznie do osób, które uczą się, pracują lub zamieszkują na obszarze województwa lubelskiego w rozumieniu przepisów Kodeksu Cywilnego. </a:t>
            </a:r>
          </a:p>
          <a:p>
            <a:pPr marL="0" indent="0">
              <a:spcBef>
                <a:spcPct val="0"/>
              </a:spcBef>
              <a:buNone/>
              <a:defRPr/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pl-PL" sz="2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  <a:t>Okres realizacji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Maksymalny okres realizacji projektu w przypadku tworzenia CUS wynosi 36 miesięcy. Natomiast w przypadku, gdy Wnioskodawcą będzie istniejący CUS, to okres ten wynosi 24 miesiące.</a:t>
            </a:r>
          </a:p>
          <a:p>
            <a:pPr marL="0" indent="0">
              <a:spcBef>
                <a:spcPct val="0"/>
              </a:spcBef>
              <a:buNone/>
              <a:defRPr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  <a:t>6.Zakres projektu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 przypadku nowopowstałych CUS Wnioskodawca zapewni, że co najmniej 80% kosztów bezpośrednich zostanie przeznaczonych na rozwój świadczenia usług społecznych. </a:t>
            </a:r>
          </a:p>
          <a:p>
            <a:pPr marL="0" indent="0">
              <a:spcBef>
                <a:spcPct val="0"/>
              </a:spcBef>
              <a:buNone/>
              <a:defRPr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  <a:buFont typeface="+mj-lt"/>
              <a:buAutoNum type="arabicPeriod"/>
              <a:defRPr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endParaRPr lang="pl-PL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ct val="0"/>
              </a:spcBef>
              <a:buFont typeface="+mj-lt"/>
              <a:buAutoNum type="arabicPeriod"/>
              <a:defRPr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ct val="0"/>
              </a:spcBef>
              <a:buFont typeface="+mj-lt"/>
              <a:buAutoNum type="arabicPeriod"/>
              <a:defRPr/>
            </a:pPr>
            <a:endParaRPr lang="pl-PL" sz="1600" dirty="0">
              <a:latin typeface="+mn-lt"/>
              <a:cs typeface="Arial" panose="020B0604020202020204" pitchFamily="34" charset="0"/>
            </a:endParaRPr>
          </a:p>
          <a:p>
            <a:pPr marL="342900" indent="-342900" algn="just">
              <a:spcBef>
                <a:spcPct val="0"/>
              </a:spcBef>
              <a:buFont typeface="+mj-lt"/>
              <a:buAutoNum type="arabicPeriod"/>
              <a:defRPr/>
            </a:pPr>
            <a:endParaRPr lang="pl-PL" sz="1600" dirty="0">
              <a:latin typeface="+mn-lt"/>
              <a:cs typeface="Arial" panose="020B0604020202020204" pitchFamily="34" charset="0"/>
            </a:endParaRPr>
          </a:p>
          <a:p>
            <a:pPr marL="457200" indent="-457200" algn="just">
              <a:spcBef>
                <a:spcPct val="0"/>
              </a:spcBef>
              <a:buFont typeface="+mj-lt"/>
              <a:buAutoNum type="arabicPeriod" startAt="6"/>
              <a:defRPr/>
            </a:pPr>
            <a:endParaRPr lang="pl-PL" sz="1600" dirty="0">
              <a:latin typeface="+mn-lt"/>
              <a:cs typeface="Arial" panose="020B0604020202020204" pitchFamily="34" charset="0"/>
            </a:endParaRPr>
          </a:p>
          <a:p>
            <a:pPr marL="457200" indent="-457200" algn="just">
              <a:spcBef>
                <a:spcPct val="0"/>
              </a:spcBef>
              <a:buFont typeface="+mj-lt"/>
              <a:buAutoNum type="arabicPeriod" startAt="6"/>
              <a:defRPr/>
            </a:pPr>
            <a:endParaRPr lang="pl-PL" sz="1600" dirty="0">
              <a:latin typeface="+mn-lt"/>
              <a:cs typeface="Arial" panose="020B0604020202020204" pitchFamily="34" charset="0"/>
            </a:endParaRPr>
          </a:p>
          <a:p>
            <a:pPr marL="457200" indent="-457200" algn="just">
              <a:spcBef>
                <a:spcPct val="0"/>
              </a:spcBef>
              <a:buFont typeface="+mj-lt"/>
              <a:buAutoNum type="arabicPeriod" startAt="6"/>
              <a:defRPr/>
            </a:pPr>
            <a:endParaRPr lang="pl-PL" sz="1600" dirty="0">
              <a:latin typeface="+mn-lt"/>
              <a:cs typeface="Arial" panose="020B0604020202020204" pitchFamily="34" charset="0"/>
            </a:endParaRPr>
          </a:p>
          <a:p>
            <a:pPr marL="457200" indent="-457200" algn="just">
              <a:spcBef>
                <a:spcPct val="0"/>
              </a:spcBef>
              <a:buFont typeface="+mj-lt"/>
              <a:buAutoNum type="arabicPeriod" startAt="6"/>
              <a:defRPr/>
            </a:pPr>
            <a:endParaRPr lang="pl-PL" sz="1600" dirty="0">
              <a:latin typeface="+mn-lt"/>
              <a:cs typeface="Arial" panose="020B0604020202020204" pitchFamily="34" charset="0"/>
            </a:endParaRPr>
          </a:p>
          <a:p>
            <a:pPr marL="457200" indent="-457200" algn="just">
              <a:spcBef>
                <a:spcPct val="0"/>
              </a:spcBef>
              <a:buFont typeface="+mj-lt"/>
              <a:buAutoNum type="arabicPeriod" startAt="6"/>
              <a:defRPr/>
            </a:pPr>
            <a:endParaRPr lang="pl-PL" sz="1600" dirty="0">
              <a:latin typeface="+mn-lt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5630964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8D9802DD-77D5-A584-5B4F-1A4AAF31F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417" y="532134"/>
            <a:ext cx="9852728" cy="979757"/>
          </a:xfrm>
        </p:spPr>
        <p:txBody>
          <a:bodyPr>
            <a:normAutofit/>
          </a:bodyPr>
          <a:lstStyle/>
          <a:p>
            <a:pPr lv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tabLst>
                <a:tab pos="230505" algn="l"/>
                <a:tab pos="270510" algn="l"/>
              </a:tabLst>
            </a:pPr>
            <a:r>
              <a:rPr lang="pl-PL" sz="2200" b="1" kern="0" dirty="0"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Działanie </a:t>
            </a:r>
            <a:r>
              <a:rPr lang="pl-PL" sz="2400" kern="0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8.5</a:t>
            </a:r>
            <a:r>
              <a:rPr lang="pl-PL" sz="2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pl-PL" sz="2400" dirty="0">
                <a:latin typeface="Arial" panose="020B0604020202020204" pitchFamily="34" charset="0"/>
                <a:ea typeface="Calibri" panose="020F0502020204030204" pitchFamily="34" charset="0"/>
              </a:rPr>
              <a:t>Usługi społeczne </a:t>
            </a:r>
            <a:r>
              <a:rPr lang="pl-PL" sz="2200" b="1" kern="0" dirty="0"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– kryteria specyficzne</a:t>
            </a:r>
            <a:br>
              <a:rPr lang="pl-PL" sz="1800" b="1" kern="0" dirty="0"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</a:br>
            <a:r>
              <a:rPr lang="pl-PL" sz="2000" b="0" dirty="0">
                <a:latin typeface="Arial" panose="020B0604020202020204" pitchFamily="34" charset="0"/>
              </a:rPr>
              <a:t>Typ projektu 1e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C6C09CA-6801-66DA-4F52-8B4FE666D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667" y="1420238"/>
            <a:ext cx="10622605" cy="5214025"/>
          </a:xfrm>
        </p:spPr>
        <p:txBody>
          <a:bodyPr>
            <a:normAutofit/>
          </a:bodyPr>
          <a:lstStyle/>
          <a:p>
            <a:pPr marL="0" indent="0" algn="just">
              <a:spcBef>
                <a:spcPct val="0"/>
              </a:spcBef>
              <a:buNone/>
              <a:defRPr/>
            </a:pPr>
            <a:r>
              <a:rPr lang="pl-PL" sz="2200" b="1" kern="0" dirty="0">
                <a:solidFill>
                  <a:schemeClr val="tx2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Kryteria dostępu:</a:t>
            </a:r>
          </a:p>
          <a:p>
            <a:pPr marL="0" indent="0">
              <a:spcBef>
                <a:spcPct val="0"/>
              </a:spcBef>
              <a:buNone/>
              <a:defRPr/>
            </a:pPr>
            <a:endParaRPr lang="pl-PL" sz="2400" b="1" kern="0" dirty="0">
              <a:solidFill>
                <a:schemeClr val="tx2"/>
              </a:solidFill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  <a:t>7. Trwałość projektu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Projekt zakłada zachowanie trwałości CUS, tj. Wnioskodawca zobowiąże się do kontynuacji działania CUS i utrzymania oferty usług społecznych po zakończeniu jego realizacji przez okres 24 miesięcy.</a:t>
            </a:r>
          </a:p>
          <a:p>
            <a:pPr marL="0" indent="0">
              <a:spcBef>
                <a:spcPct val="0"/>
              </a:spcBef>
              <a:buNone/>
              <a:defRPr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pl-PL" sz="2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  <a:t>Podmioty realizujące usługi społeczne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Wnioskodawca zapewnia, że w projekcie, co najmniej 30% środków w ramach kosztów bezpośrednich projektu, zaplanowanych na finansowanie świadczonych przez CUS usług społecznych, zostanie zleconych do realizacji organizacjom pozarządowym lub podmiotom ekonomii społecznej.</a:t>
            </a:r>
          </a:p>
          <a:p>
            <a:pPr marL="342900" indent="-342900">
              <a:spcBef>
                <a:spcPct val="0"/>
              </a:spcBef>
              <a:buFont typeface="+mj-lt"/>
              <a:buAutoNum type="arabicPeriod"/>
              <a:defRPr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endParaRPr lang="pl-PL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ct val="0"/>
              </a:spcBef>
              <a:buFont typeface="+mj-lt"/>
              <a:buAutoNum type="arabicPeriod"/>
              <a:defRPr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ct val="0"/>
              </a:spcBef>
              <a:buFont typeface="+mj-lt"/>
              <a:buAutoNum type="arabicPeriod"/>
              <a:defRPr/>
            </a:pPr>
            <a:endParaRPr lang="pl-PL" sz="1600" dirty="0">
              <a:latin typeface="+mn-lt"/>
              <a:cs typeface="Arial" panose="020B0604020202020204" pitchFamily="34" charset="0"/>
            </a:endParaRPr>
          </a:p>
          <a:p>
            <a:pPr marL="342900" indent="-342900" algn="just">
              <a:spcBef>
                <a:spcPct val="0"/>
              </a:spcBef>
              <a:buFont typeface="+mj-lt"/>
              <a:buAutoNum type="arabicPeriod"/>
              <a:defRPr/>
            </a:pPr>
            <a:endParaRPr lang="pl-PL" sz="1600" dirty="0">
              <a:latin typeface="+mn-lt"/>
              <a:cs typeface="Arial" panose="020B0604020202020204" pitchFamily="34" charset="0"/>
            </a:endParaRPr>
          </a:p>
          <a:p>
            <a:pPr marL="457200" indent="-457200" algn="just">
              <a:spcBef>
                <a:spcPct val="0"/>
              </a:spcBef>
              <a:buFont typeface="+mj-lt"/>
              <a:buAutoNum type="arabicPeriod" startAt="6"/>
              <a:defRPr/>
            </a:pPr>
            <a:endParaRPr lang="pl-PL" sz="1600" dirty="0">
              <a:latin typeface="+mn-lt"/>
              <a:cs typeface="Arial" panose="020B0604020202020204" pitchFamily="34" charset="0"/>
            </a:endParaRPr>
          </a:p>
          <a:p>
            <a:pPr marL="457200" indent="-457200" algn="just">
              <a:spcBef>
                <a:spcPct val="0"/>
              </a:spcBef>
              <a:buFont typeface="+mj-lt"/>
              <a:buAutoNum type="arabicPeriod" startAt="6"/>
              <a:defRPr/>
            </a:pPr>
            <a:endParaRPr lang="pl-PL" sz="1600" dirty="0">
              <a:latin typeface="+mn-lt"/>
              <a:cs typeface="Arial" panose="020B0604020202020204" pitchFamily="34" charset="0"/>
            </a:endParaRPr>
          </a:p>
          <a:p>
            <a:pPr marL="457200" indent="-457200" algn="just">
              <a:spcBef>
                <a:spcPct val="0"/>
              </a:spcBef>
              <a:buFont typeface="+mj-lt"/>
              <a:buAutoNum type="arabicPeriod" startAt="6"/>
              <a:defRPr/>
            </a:pPr>
            <a:endParaRPr lang="pl-PL" sz="1600" dirty="0">
              <a:latin typeface="+mn-lt"/>
              <a:cs typeface="Arial" panose="020B0604020202020204" pitchFamily="34" charset="0"/>
            </a:endParaRPr>
          </a:p>
          <a:p>
            <a:pPr marL="457200" indent="-457200" algn="just">
              <a:spcBef>
                <a:spcPct val="0"/>
              </a:spcBef>
              <a:buFont typeface="+mj-lt"/>
              <a:buAutoNum type="arabicPeriod" startAt="6"/>
              <a:defRPr/>
            </a:pPr>
            <a:endParaRPr lang="pl-PL" sz="1600" dirty="0">
              <a:latin typeface="+mn-lt"/>
              <a:cs typeface="Arial" panose="020B0604020202020204" pitchFamily="34" charset="0"/>
            </a:endParaRPr>
          </a:p>
          <a:p>
            <a:pPr marL="457200" indent="-457200" algn="just">
              <a:spcBef>
                <a:spcPct val="0"/>
              </a:spcBef>
              <a:buFont typeface="+mj-lt"/>
              <a:buAutoNum type="arabicPeriod" startAt="6"/>
              <a:defRPr/>
            </a:pPr>
            <a:endParaRPr lang="pl-PL" sz="1600" dirty="0">
              <a:latin typeface="+mn-lt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17117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5963667F-1751-DA36-D17A-9631EEDEE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986" y="224331"/>
            <a:ext cx="9852025" cy="97948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000" dirty="0"/>
              <a:t>Informacje ogólne</a:t>
            </a:r>
            <a:br>
              <a:rPr lang="pl-PL" sz="2000" dirty="0"/>
            </a:br>
            <a:br>
              <a:rPr lang="pl-PL" sz="2000" dirty="0"/>
            </a:br>
            <a:r>
              <a:rPr lang="pl-PL" sz="2000" dirty="0"/>
              <a:t>nabór wniosków</a:t>
            </a:r>
            <a:br>
              <a:rPr lang="pl-PL" sz="2000" dirty="0"/>
            </a:br>
            <a:endParaRPr lang="pl-PL" sz="20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C6C09CA-6801-66DA-4F52-8B4FE666D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548" y="3559701"/>
            <a:ext cx="9298384" cy="2743822"/>
          </a:xfrm>
        </p:spPr>
        <p:txBody>
          <a:bodyPr>
            <a:normAutofit/>
          </a:bodyPr>
          <a:lstStyle/>
          <a:p>
            <a:pPr lvl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SzPts val="1200"/>
              <a:buFont typeface="Wingdings" panose="05000000000000000000" pitchFamily="2" charset="2"/>
              <a:buChar char="ü"/>
            </a:pPr>
            <a:r>
              <a:rPr lang="pl-PL" sz="2000" b="1" dirty="0">
                <a:latin typeface="Arial" panose="020B0604020202020204" pitchFamily="34" charset="0"/>
                <a:cs typeface="Times New Roman" panose="02020603050405020304" pitchFamily="18" charset="0"/>
              </a:rPr>
              <a:t>Wsparcie polityki spójności będzie udzielane wyłącznie projektom i Wnioskodawcom i/lub Partnerom, którzy przestrzegają przepisów antydyskryminacyjnych, o których mowa w art. 9 ust. 3 Rozporządzenia PE i Rady nr 2021/1060.</a:t>
            </a:r>
          </a:p>
          <a:p>
            <a:pPr lvl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SzPts val="1200"/>
              <a:buFont typeface="Wingdings" panose="05000000000000000000" pitchFamily="2" charset="2"/>
              <a:buChar char="ü"/>
            </a:pPr>
            <a:r>
              <a:rPr lang="pl-P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Wnioskodawca, niebędący jednostką samorządu terytorialnego i jej jednostką organizacyjną, składając do ION wniosek o dofinansowanie projektu nie jest zobligowany do składania wraz z nim załączników. </a:t>
            </a:r>
            <a:endParaRPr lang="pl-PL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SzPts val="1200"/>
              <a:buFont typeface="Wingdings" panose="05000000000000000000" pitchFamily="2" charset="2"/>
              <a:buChar char="ü"/>
            </a:pPr>
            <a:endParaRPr lang="pl-PL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buSzPts val="1200"/>
              <a:buFont typeface="Wingdings" panose="05000000000000000000" pitchFamily="2" charset="2"/>
              <a:buChar char="ü"/>
              <a:tabLst>
                <a:tab pos="90170" algn="l"/>
              </a:tabLst>
            </a:pPr>
            <a:endParaRPr lang="pl-PL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lnSpc>
                <a:spcPts val="2700"/>
              </a:lnSpc>
              <a:buNone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  <p:sp>
        <p:nvSpPr>
          <p:cNvPr id="2" name="Prostokąt: zaokrąglone rogi 1">
            <a:extLst>
              <a:ext uri="{FF2B5EF4-FFF2-40B4-BE49-F238E27FC236}">
                <a16:creationId xmlns:a16="http://schemas.microsoft.com/office/drawing/2014/main" id="{5ABE9FA8-5CDA-F518-C7C4-F98F397B7B39}"/>
              </a:ext>
            </a:extLst>
          </p:cNvPr>
          <p:cNvSpPr/>
          <p:nvPr/>
        </p:nvSpPr>
        <p:spPr>
          <a:xfrm>
            <a:off x="3221475" y="1314870"/>
            <a:ext cx="6001966" cy="18871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algn="ctr">
              <a:lnSpc>
                <a:spcPct val="115000"/>
              </a:lnSpc>
              <a:spcBef>
                <a:spcPts val="600"/>
              </a:spcBef>
              <a:spcAft>
                <a:spcPts val="200"/>
              </a:spcAft>
              <a:tabLst>
                <a:tab pos="270510" algn="l"/>
              </a:tabLst>
            </a:pPr>
            <a:r>
              <a:rPr lang="pl-PL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Czy wymagane są załączniki do wniosku o dofinansowanie?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E1650BF2-74FA-F2AE-59A3-433DF7F59DD2}"/>
              </a:ext>
            </a:extLst>
          </p:cNvPr>
          <p:cNvSpPr/>
          <p:nvPr/>
        </p:nvSpPr>
        <p:spPr>
          <a:xfrm>
            <a:off x="9784083" y="1256983"/>
            <a:ext cx="2080725" cy="59717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3A3916A2-2658-7C94-0A2E-68DF2D43C43D}"/>
              </a:ext>
            </a:extLst>
          </p:cNvPr>
          <p:cNvSpPr txBox="1"/>
          <p:nvPr/>
        </p:nvSpPr>
        <p:spPr>
          <a:xfrm>
            <a:off x="10111275" y="3429000"/>
            <a:ext cx="2080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Wnioskodawca/</a:t>
            </a:r>
          </a:p>
          <a:p>
            <a:r>
              <a:rPr lang="pl-PL" b="1" dirty="0"/>
              <a:t>Partner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95A391A3-5527-89AB-BCCB-6C73BE59A4EC}"/>
              </a:ext>
            </a:extLst>
          </p:cNvPr>
          <p:cNvSpPr txBox="1"/>
          <p:nvPr/>
        </p:nvSpPr>
        <p:spPr>
          <a:xfrm>
            <a:off x="10639888" y="2040164"/>
            <a:ext cx="764246" cy="381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err="1"/>
              <a:t>jst</a:t>
            </a:r>
            <a:endParaRPr lang="pl-PL" b="1" dirty="0"/>
          </a:p>
        </p:txBody>
      </p:sp>
      <p:sp>
        <p:nvSpPr>
          <p:cNvPr id="10" name="Prostokąt: zaokrąglone rogi 9">
            <a:extLst>
              <a:ext uri="{FF2B5EF4-FFF2-40B4-BE49-F238E27FC236}">
                <a16:creationId xmlns:a16="http://schemas.microsoft.com/office/drawing/2014/main" id="{2AC4859A-66F2-E7E9-1D57-6FAB8C0D0A2B}"/>
              </a:ext>
            </a:extLst>
          </p:cNvPr>
          <p:cNvSpPr/>
          <p:nvPr/>
        </p:nvSpPr>
        <p:spPr>
          <a:xfrm>
            <a:off x="9832666" y="1964933"/>
            <a:ext cx="2080724" cy="63241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: zaokrąglone rogi 10">
            <a:extLst>
              <a:ext uri="{FF2B5EF4-FFF2-40B4-BE49-F238E27FC236}">
                <a16:creationId xmlns:a16="http://schemas.microsoft.com/office/drawing/2014/main" id="{6C21A134-0C84-2894-547F-092B5B87D359}"/>
              </a:ext>
            </a:extLst>
          </p:cNvPr>
          <p:cNvSpPr/>
          <p:nvPr/>
        </p:nvSpPr>
        <p:spPr>
          <a:xfrm>
            <a:off x="9832665" y="3429001"/>
            <a:ext cx="2133885" cy="6273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71BECA23-51E6-7752-41E7-86394B301869}"/>
              </a:ext>
            </a:extLst>
          </p:cNvPr>
          <p:cNvSpPr txBox="1"/>
          <p:nvPr/>
        </p:nvSpPr>
        <p:spPr>
          <a:xfrm>
            <a:off x="10226389" y="1369275"/>
            <a:ext cx="2059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SOWA EFS</a:t>
            </a:r>
          </a:p>
        </p:txBody>
      </p:sp>
      <p:sp>
        <p:nvSpPr>
          <p:cNvPr id="13" name="Prostokąt: zaokrąglone rogi 12">
            <a:extLst>
              <a:ext uri="{FF2B5EF4-FFF2-40B4-BE49-F238E27FC236}">
                <a16:creationId xmlns:a16="http://schemas.microsoft.com/office/drawing/2014/main" id="{D52365F9-8DC1-49EE-1D8D-22A969DAE881}"/>
              </a:ext>
            </a:extLst>
          </p:cNvPr>
          <p:cNvSpPr/>
          <p:nvPr/>
        </p:nvSpPr>
        <p:spPr>
          <a:xfrm>
            <a:off x="9802400" y="2740010"/>
            <a:ext cx="2080724" cy="63241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40617043-61F1-ACC5-BFF1-777AEE53FB12}"/>
              </a:ext>
            </a:extLst>
          </p:cNvPr>
          <p:cNvSpPr txBox="1"/>
          <p:nvPr/>
        </p:nvSpPr>
        <p:spPr>
          <a:xfrm>
            <a:off x="9896131" y="2691489"/>
            <a:ext cx="1986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Jednostki </a:t>
            </a:r>
          </a:p>
          <a:p>
            <a:pPr algn="ctr"/>
            <a:r>
              <a:rPr lang="pl-PL" b="1" dirty="0"/>
              <a:t>organizacyjne </a:t>
            </a:r>
            <a:r>
              <a:rPr lang="pl-PL" b="1" dirty="0" err="1"/>
              <a:t>jst</a:t>
            </a:r>
            <a:endParaRPr lang="pl-PL" b="1" dirty="0"/>
          </a:p>
        </p:txBody>
      </p:sp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A88A5D10-D1F1-5246-380B-E7123B5ABADF}"/>
              </a:ext>
            </a:extLst>
          </p:cNvPr>
          <p:cNvSpPr/>
          <p:nvPr/>
        </p:nvSpPr>
        <p:spPr>
          <a:xfrm>
            <a:off x="7395202" y="2597350"/>
            <a:ext cx="1710465" cy="76357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6050E0C4-529A-C05B-5593-0D9C3A1F0EDA}"/>
              </a:ext>
            </a:extLst>
          </p:cNvPr>
          <p:cNvSpPr txBox="1"/>
          <p:nvPr/>
        </p:nvSpPr>
        <p:spPr>
          <a:xfrm>
            <a:off x="7721674" y="2866140"/>
            <a:ext cx="2080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TAK, ale…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08B6E3BC-25E6-624A-ADFF-21FA814C8691}"/>
              </a:ext>
            </a:extLst>
          </p:cNvPr>
          <p:cNvSpPr txBox="1"/>
          <p:nvPr/>
        </p:nvSpPr>
        <p:spPr>
          <a:xfrm>
            <a:off x="9686029" y="4199882"/>
            <a:ext cx="2439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Ważny podpis kwalifikowany</a:t>
            </a:r>
          </a:p>
        </p:txBody>
      </p:sp>
      <p:sp>
        <p:nvSpPr>
          <p:cNvPr id="17" name="Prostokąt: zaokrąglone rogi 16">
            <a:extLst>
              <a:ext uri="{FF2B5EF4-FFF2-40B4-BE49-F238E27FC236}">
                <a16:creationId xmlns:a16="http://schemas.microsoft.com/office/drawing/2014/main" id="{5FF82567-8CA4-3C95-A5C5-2AF1C63BC35D}"/>
              </a:ext>
            </a:extLst>
          </p:cNvPr>
          <p:cNvSpPr/>
          <p:nvPr/>
        </p:nvSpPr>
        <p:spPr>
          <a:xfrm>
            <a:off x="9885825" y="4138437"/>
            <a:ext cx="2080725" cy="8756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rostokąt: zaokrąglone rogi 17">
            <a:extLst>
              <a:ext uri="{FF2B5EF4-FFF2-40B4-BE49-F238E27FC236}">
                <a16:creationId xmlns:a16="http://schemas.microsoft.com/office/drawing/2014/main" id="{24109A04-C8CD-D466-6FA9-29E641BBA8DF}"/>
              </a:ext>
            </a:extLst>
          </p:cNvPr>
          <p:cNvSpPr/>
          <p:nvPr/>
        </p:nvSpPr>
        <p:spPr>
          <a:xfrm>
            <a:off x="9903755" y="5095100"/>
            <a:ext cx="2080724" cy="63241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35EFDF68-0CB5-2025-CAFE-E2AEF5B84AF7}"/>
              </a:ext>
            </a:extLst>
          </p:cNvPr>
          <p:cNvSpPr txBox="1"/>
          <p:nvPr/>
        </p:nvSpPr>
        <p:spPr>
          <a:xfrm>
            <a:off x="10106489" y="5231685"/>
            <a:ext cx="1831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wzór- zał. nr 9</a:t>
            </a:r>
          </a:p>
        </p:txBody>
      </p:sp>
    </p:spTree>
    <p:extLst>
      <p:ext uri="{BB962C8B-B14F-4D97-AF65-F5344CB8AC3E}">
        <p14:creationId xmlns:p14="http://schemas.microsoft.com/office/powerpoint/2010/main" val="392419457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8D9802DD-77D5-A584-5B4F-1A4AAF31F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417" y="532134"/>
            <a:ext cx="9852728" cy="979757"/>
          </a:xfrm>
        </p:spPr>
        <p:txBody>
          <a:bodyPr>
            <a:normAutofit/>
          </a:bodyPr>
          <a:lstStyle/>
          <a:p>
            <a:pPr lv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tabLst>
                <a:tab pos="230505" algn="l"/>
                <a:tab pos="270510" algn="l"/>
              </a:tabLst>
            </a:pPr>
            <a:r>
              <a:rPr lang="pl-PL" sz="2200" b="1" kern="0" dirty="0"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Działanie </a:t>
            </a:r>
            <a:r>
              <a:rPr lang="pl-PL" sz="2400" kern="0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8.5</a:t>
            </a:r>
            <a:r>
              <a:rPr lang="pl-PL" sz="2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pl-PL" sz="2400" dirty="0">
                <a:latin typeface="Arial" panose="020B0604020202020204" pitchFamily="34" charset="0"/>
                <a:ea typeface="Calibri" panose="020F0502020204030204" pitchFamily="34" charset="0"/>
              </a:rPr>
              <a:t>Usługi społeczne </a:t>
            </a:r>
            <a:r>
              <a:rPr lang="pl-PL" sz="2200" b="1" kern="0" dirty="0"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– kryteria specyficzne</a:t>
            </a:r>
            <a:br>
              <a:rPr lang="pl-PL" sz="1800" b="1" kern="0" dirty="0"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</a:br>
            <a:r>
              <a:rPr lang="pl-PL" sz="2000" b="0" dirty="0">
                <a:latin typeface="Arial" panose="020B0604020202020204" pitchFamily="34" charset="0"/>
              </a:rPr>
              <a:t>Typ projektu 1e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C6C09CA-6801-66DA-4F52-8B4FE666D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667" y="1420238"/>
            <a:ext cx="10622605" cy="5214025"/>
          </a:xfrm>
        </p:spPr>
        <p:txBody>
          <a:bodyPr>
            <a:normAutofit/>
          </a:bodyPr>
          <a:lstStyle/>
          <a:p>
            <a:pPr marL="0" indent="0" algn="just">
              <a:spcBef>
                <a:spcPct val="0"/>
              </a:spcBef>
              <a:buNone/>
              <a:defRPr/>
            </a:pPr>
            <a:r>
              <a:rPr lang="pl-PL" sz="2200" b="1" kern="0" dirty="0">
                <a:solidFill>
                  <a:schemeClr val="tx2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Kryteria dostępu:</a:t>
            </a:r>
          </a:p>
          <a:p>
            <a:pPr marL="0" indent="0">
              <a:spcBef>
                <a:spcPct val="0"/>
              </a:spcBef>
              <a:buNone/>
              <a:defRPr/>
            </a:pPr>
            <a:endParaRPr lang="pl-PL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  <a:t>9. Preferowana grupa docelowa 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Projekt zakłada kryteria rekrutacji uczestników do projektu zapewniające preferencje dla wybranych grup docelowych: </a:t>
            </a:r>
          </a:p>
          <a:p>
            <a:pPr marL="342900" indent="-342900">
              <a:spcBef>
                <a:spcPct val="0"/>
              </a:spcBef>
              <a:buFont typeface="+mj-lt"/>
              <a:buAutoNum type="alphaLcParenR"/>
              <a:defRPr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osoby o znacznym lub umiarkowanym stopniu niepełnosprawności i/lub </a:t>
            </a:r>
          </a:p>
          <a:p>
            <a:pPr marL="342900" indent="-342900">
              <a:spcBef>
                <a:spcPct val="0"/>
              </a:spcBef>
              <a:buFont typeface="+mj-lt"/>
              <a:buAutoNum type="alphaLcParenR"/>
              <a:defRPr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osoby z niepełnosprawnością sprzężoną i/lub </a:t>
            </a:r>
          </a:p>
          <a:p>
            <a:pPr marL="342900" indent="-342900">
              <a:spcBef>
                <a:spcPct val="0"/>
              </a:spcBef>
              <a:buFont typeface="+mj-lt"/>
              <a:buAutoNum type="alphaLcParenR"/>
              <a:defRPr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osoby z chorobami psychicznymi i/lub </a:t>
            </a:r>
          </a:p>
          <a:p>
            <a:pPr marL="342900" indent="-342900">
              <a:spcBef>
                <a:spcPct val="0"/>
              </a:spcBef>
              <a:buFont typeface="+mj-lt"/>
              <a:buAutoNum type="alphaLcParenR"/>
              <a:defRPr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osoby z niepełnosprawnością intelektualną i/lub </a:t>
            </a:r>
          </a:p>
          <a:p>
            <a:pPr marL="342900" indent="-342900">
              <a:spcBef>
                <a:spcPct val="0"/>
              </a:spcBef>
              <a:buFont typeface="+mj-lt"/>
              <a:buAutoNum type="alphaLcParenR"/>
              <a:defRPr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osoby z całościowymi zaburzeniami rozwojowymi (w rozumieniu zgodnym z Międzynarodową Klasyfikacją Chorób i Problemów Zdrowotnych ICD 10) i/lub </a:t>
            </a:r>
          </a:p>
          <a:p>
            <a:pPr marL="342900" indent="-342900">
              <a:spcBef>
                <a:spcPct val="0"/>
              </a:spcBef>
              <a:buFont typeface="+mj-lt"/>
              <a:buAutoNum type="alphaLcParenR"/>
              <a:defRPr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osoby korzystające z programu FE PŻ i/lub </a:t>
            </a:r>
          </a:p>
          <a:p>
            <a:pPr marL="342900" indent="-342900">
              <a:spcBef>
                <a:spcPct val="0"/>
              </a:spcBef>
              <a:buFont typeface="+mj-lt"/>
              <a:buAutoNum type="alphaLcParenR"/>
              <a:defRPr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osoby zamieszkujące samotnie i/lub </a:t>
            </a:r>
          </a:p>
          <a:p>
            <a:pPr marL="342900" indent="-342900">
              <a:spcBef>
                <a:spcPct val="0"/>
              </a:spcBef>
              <a:buFont typeface="+mj-lt"/>
              <a:buAutoNum type="alphaLcParenR"/>
              <a:defRPr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osoby w kryzysie bezdomności i/lub </a:t>
            </a:r>
          </a:p>
          <a:p>
            <a:pPr marL="342900" indent="-342900">
              <a:spcBef>
                <a:spcPct val="0"/>
              </a:spcBef>
              <a:buFont typeface="+mj-lt"/>
              <a:buAutoNum type="alphaLcParenR"/>
              <a:defRPr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dzieci wychowujące się poza rodziną biologiczną.</a:t>
            </a:r>
          </a:p>
          <a:p>
            <a:pPr marL="0" indent="0">
              <a:spcBef>
                <a:spcPct val="0"/>
              </a:spcBef>
              <a:buNone/>
              <a:defRPr/>
            </a:pPr>
            <a:endParaRPr lang="pl-PL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ct val="0"/>
              </a:spcBef>
              <a:buFont typeface="+mj-lt"/>
              <a:buAutoNum type="arabicPeriod"/>
              <a:defRPr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ct val="0"/>
              </a:spcBef>
              <a:buFont typeface="+mj-lt"/>
              <a:buAutoNum type="arabicPeriod"/>
              <a:defRPr/>
            </a:pPr>
            <a:endParaRPr lang="pl-PL" sz="1600" dirty="0">
              <a:latin typeface="+mn-lt"/>
              <a:cs typeface="Arial" panose="020B0604020202020204" pitchFamily="34" charset="0"/>
            </a:endParaRPr>
          </a:p>
          <a:p>
            <a:pPr marL="342900" indent="-342900" algn="just">
              <a:spcBef>
                <a:spcPct val="0"/>
              </a:spcBef>
              <a:buFont typeface="+mj-lt"/>
              <a:buAutoNum type="arabicPeriod"/>
              <a:defRPr/>
            </a:pPr>
            <a:endParaRPr lang="pl-PL" sz="1600" dirty="0">
              <a:latin typeface="+mn-lt"/>
              <a:cs typeface="Arial" panose="020B0604020202020204" pitchFamily="34" charset="0"/>
            </a:endParaRPr>
          </a:p>
          <a:p>
            <a:pPr marL="457200" indent="-457200" algn="just">
              <a:spcBef>
                <a:spcPct val="0"/>
              </a:spcBef>
              <a:buFont typeface="+mj-lt"/>
              <a:buAutoNum type="arabicPeriod" startAt="6"/>
              <a:defRPr/>
            </a:pPr>
            <a:endParaRPr lang="pl-PL" sz="1600" dirty="0">
              <a:latin typeface="+mn-lt"/>
              <a:cs typeface="Arial" panose="020B0604020202020204" pitchFamily="34" charset="0"/>
            </a:endParaRPr>
          </a:p>
          <a:p>
            <a:pPr marL="457200" indent="-457200" algn="just">
              <a:spcBef>
                <a:spcPct val="0"/>
              </a:spcBef>
              <a:buFont typeface="+mj-lt"/>
              <a:buAutoNum type="arabicPeriod" startAt="6"/>
              <a:defRPr/>
            </a:pPr>
            <a:endParaRPr lang="pl-PL" sz="1600" dirty="0">
              <a:latin typeface="+mn-lt"/>
              <a:cs typeface="Arial" panose="020B0604020202020204" pitchFamily="34" charset="0"/>
            </a:endParaRPr>
          </a:p>
          <a:p>
            <a:pPr marL="457200" indent="-457200" algn="just">
              <a:spcBef>
                <a:spcPct val="0"/>
              </a:spcBef>
              <a:buFont typeface="+mj-lt"/>
              <a:buAutoNum type="arabicPeriod" startAt="6"/>
              <a:defRPr/>
            </a:pPr>
            <a:endParaRPr lang="pl-PL" sz="1600" dirty="0">
              <a:latin typeface="+mn-lt"/>
              <a:cs typeface="Arial" panose="020B0604020202020204" pitchFamily="34" charset="0"/>
            </a:endParaRPr>
          </a:p>
          <a:p>
            <a:pPr marL="457200" indent="-457200" algn="just">
              <a:spcBef>
                <a:spcPct val="0"/>
              </a:spcBef>
              <a:buFont typeface="+mj-lt"/>
              <a:buAutoNum type="arabicPeriod" startAt="6"/>
              <a:defRPr/>
            </a:pPr>
            <a:endParaRPr lang="pl-PL" sz="1600" dirty="0">
              <a:latin typeface="+mn-lt"/>
              <a:cs typeface="Arial" panose="020B0604020202020204" pitchFamily="34" charset="0"/>
            </a:endParaRPr>
          </a:p>
          <a:p>
            <a:pPr marL="457200" indent="-457200" algn="just">
              <a:spcBef>
                <a:spcPct val="0"/>
              </a:spcBef>
              <a:buFont typeface="+mj-lt"/>
              <a:buAutoNum type="arabicPeriod" startAt="6"/>
              <a:defRPr/>
            </a:pPr>
            <a:endParaRPr lang="pl-PL" sz="1600" dirty="0">
              <a:latin typeface="+mn-lt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4480330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az 21">
            <a:extLst>
              <a:ext uri="{FF2B5EF4-FFF2-40B4-BE49-F238E27FC236}">
                <a16:creationId xmlns:a16="http://schemas.microsoft.com/office/drawing/2014/main" id="{44CF8B1A-47E1-5D3B-8025-7B056477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4573" cy="6858000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E42790BC-FC6D-E939-27BE-64C73D482FE0}"/>
              </a:ext>
            </a:extLst>
          </p:cNvPr>
          <p:cNvSpPr txBox="1"/>
          <p:nvPr/>
        </p:nvSpPr>
        <p:spPr>
          <a:xfrm>
            <a:off x="1393372" y="2592354"/>
            <a:ext cx="82296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Kryteria ogólne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40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merytoryczne</a:t>
            </a:r>
            <a:endParaRPr kumimoji="0" lang="pl-PL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01296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61EDF34C-4FFB-C88E-7C48-42101FF15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254" y="322133"/>
            <a:ext cx="10189057" cy="97975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altLang="pl-PL" sz="20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KRYTERIA OGÓLNE</a:t>
            </a:r>
            <a:br>
              <a:rPr lang="pl-P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2000" dirty="0">
                <a:latin typeface="+mn-lt"/>
                <a:cs typeface="Arial" panose="020B0604020202020204" pitchFamily="34" charset="0"/>
              </a:rPr>
              <a:t>Kryteria merytoryczne</a:t>
            </a:r>
            <a:br>
              <a:rPr lang="pl-PL" sz="2000" dirty="0"/>
            </a:br>
            <a:endParaRPr lang="pl-PL" sz="20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C6C09CA-6801-66DA-4F52-8B4FE666D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480" y="1371599"/>
            <a:ext cx="10418323" cy="4604805"/>
          </a:xfrm>
        </p:spPr>
        <p:txBody>
          <a:bodyPr>
            <a:noAutofit/>
          </a:bodyPr>
          <a:lstStyle/>
          <a:p>
            <a:pPr lvl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  <a:tabLst>
                <a:tab pos="228600" algn="l"/>
              </a:tabLst>
            </a:pPr>
            <a:r>
              <a:rPr lang="x-none" sz="180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Wymagana liczba punktów pozwalająca na uwzględnienie projektu przy podejmowaniu decyzji w zakresie wybrania do dofinansowania wynosi </a:t>
            </a:r>
            <a:r>
              <a:rPr lang="x-none" sz="1800" b="1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minimum 60% ogółem za spełnienie kryteriów ogólnych </a:t>
            </a:r>
            <a:r>
              <a:rPr lang="pl-PL" sz="1800" b="1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merytorycznych</a:t>
            </a:r>
            <a:r>
              <a:rPr lang="x-none" sz="1800" b="1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(tj. minimum 48 punktów) oraz minimum 60% punktów możliwych do uzyskania w każdej części </a:t>
            </a:r>
            <a:r>
              <a:rPr lang="pl-PL" sz="1800" b="1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karty </a:t>
            </a:r>
            <a:r>
              <a:rPr lang="x-none" sz="1800" b="1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oceny</a:t>
            </a:r>
            <a:r>
              <a:rPr lang="x-none" sz="180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tj.:</a:t>
            </a:r>
            <a:endParaRPr lang="pl-PL" sz="1800" u="none" strike="noStrike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143000" lvl="2" indent="-22860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lphaLcParenR"/>
            </a:pPr>
            <a:r>
              <a:rPr lang="x-non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część </a:t>
            </a:r>
            <a:r>
              <a:rPr lang="pl-PL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x-non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 </a:t>
            </a: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  <a:r>
              <a:rPr lang="x-non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arty oceny formalno-merytorycznej: Charakterystyka projektu,</a:t>
            </a:r>
            <a:endParaRPr lang="pl-PL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143000" lvl="2" indent="-22860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lphaLcParenR"/>
            </a:pPr>
            <a:r>
              <a:rPr lang="x-non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część </a:t>
            </a:r>
            <a:r>
              <a:rPr lang="pl-PL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x-non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.II </a:t>
            </a: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  <a:r>
              <a:rPr lang="x-non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arty oceny formalno-merytorycznej: Sposób realizacji projektu,</a:t>
            </a:r>
            <a:endParaRPr lang="pl-PL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143000" lvl="2" indent="-22860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lphaLcParenR"/>
            </a:pPr>
            <a:r>
              <a:rPr lang="x-non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część </a:t>
            </a:r>
            <a:r>
              <a:rPr lang="pl-PL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x-non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.III </a:t>
            </a: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  <a:r>
              <a:rPr lang="x-non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arty oceny formalno-merytorycznej: Potencjał i doświadczenie projektodawcy  (w tym partnerów),</a:t>
            </a:r>
            <a:endParaRPr lang="pl-PL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143000" lvl="2" indent="-22860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lphaLcParenR"/>
            </a:pPr>
            <a:r>
              <a:rPr lang="x-non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część </a:t>
            </a:r>
            <a:r>
              <a:rPr lang="pl-PL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x-non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.IV </a:t>
            </a: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  <a:r>
              <a:rPr lang="x-non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arty oceny formalno-merytorycznej: Budżet projektu.</a:t>
            </a:r>
            <a:endParaRPr lang="pl-PL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44" indent="-28575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pl-PL" sz="180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Każdorazowo, w każdej części </a:t>
            </a:r>
            <a:r>
              <a:rPr lang="x-none" sz="180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Kar</a:t>
            </a:r>
            <a:r>
              <a:rPr lang="pl-PL" sz="180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ty</a:t>
            </a:r>
            <a:r>
              <a:rPr lang="x-none" sz="180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oceny formalno-merytorycznej</a:t>
            </a:r>
            <a:r>
              <a:rPr lang="pl-PL" sz="180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oceniający uzasadnia ocenę kryterium ogólnego merytorycznego.</a:t>
            </a:r>
          </a:p>
          <a:p>
            <a:pPr marL="914400" lvl="2" indent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pl-PL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Clr>
                <a:srgbClr val="002060"/>
              </a:buClr>
              <a:buNone/>
            </a:pPr>
            <a:endParaRPr lang="pl-PL" sz="1800" dirty="0">
              <a:latin typeface="+mn-lt"/>
            </a:endParaRPr>
          </a:p>
          <a:p>
            <a:pPr marL="0" indent="0">
              <a:spcAft>
                <a:spcPts val="600"/>
              </a:spcAft>
              <a:buClr>
                <a:srgbClr val="002060"/>
              </a:buClr>
              <a:buNone/>
            </a:pPr>
            <a:endParaRPr lang="pl-PL" sz="1800" dirty="0">
              <a:latin typeface="+mn-lt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4159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8D9802DD-77D5-A584-5B4F-1A4AAF31F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506" y="448591"/>
            <a:ext cx="11434195" cy="83307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altLang="pl-PL" sz="20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KRYTERIA OGÓLNE</a:t>
            </a:r>
            <a:br>
              <a:rPr lang="pl-P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2000" dirty="0">
                <a:latin typeface="+mn-lt"/>
                <a:cs typeface="Arial" panose="020B0604020202020204" pitchFamily="34" charset="0"/>
              </a:rPr>
              <a:t>Kryteria merytoryczne</a:t>
            </a:r>
            <a:br>
              <a:rPr lang="pl-PL" sz="2000" dirty="0">
                <a:latin typeface="+mn-lt"/>
                <a:cs typeface="Arial" panose="020B0604020202020204" pitchFamily="34" charset="0"/>
              </a:rPr>
            </a:br>
            <a:r>
              <a:rPr lang="pl-P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C6C09CA-6801-66DA-4F52-8B4FE666D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9635" y="1340467"/>
            <a:ext cx="9852729" cy="3958954"/>
          </a:xfrm>
        </p:spPr>
        <p:txBody>
          <a:bodyPr>
            <a:noAutofit/>
          </a:bodyPr>
          <a:lstStyle/>
          <a:p>
            <a:pPr marL="457200" indent="-457200" algn="just">
              <a:spcBef>
                <a:spcPct val="0"/>
              </a:spcBef>
              <a:spcAft>
                <a:spcPts val="600"/>
              </a:spcAft>
              <a:buClrTx/>
              <a:buFont typeface="+mj-lt"/>
              <a:buAutoNum type="arabicPeriod"/>
              <a:defRPr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Adekwatność</a:t>
            </a: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 celu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głównego projektu do celu szczegółowego wskazanego w Programie Fundusze Europejskie dla Lubelskiego 2021-2027 oraz opisanych w nim problemów.</a:t>
            </a:r>
          </a:p>
          <a:p>
            <a:pPr marL="457200" indent="-457200" algn="just">
              <a:spcBef>
                <a:spcPct val="0"/>
              </a:spcBef>
              <a:spcAft>
                <a:spcPts val="600"/>
              </a:spcAft>
              <a:buClrTx/>
              <a:buFont typeface="+mj-lt"/>
              <a:buAutoNum type="arabicPeriod"/>
              <a:defRPr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Prawidłowość opisu </a:t>
            </a: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grupy docelowej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spcBef>
                <a:spcPct val="0"/>
              </a:spcBef>
              <a:spcAft>
                <a:spcPts val="600"/>
              </a:spcAft>
              <a:buClrTx/>
              <a:buFont typeface="+mj-lt"/>
              <a:buAutoNum type="arabicPeriod"/>
              <a:defRPr/>
            </a:pPr>
            <a:r>
              <a:rPr lang="pl-PL" sz="1800" dirty="0"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Trafność doboru i opisu </a:t>
            </a:r>
            <a:r>
              <a:rPr lang="pl-PL" sz="1800" b="1" dirty="0"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zadań</a:t>
            </a:r>
            <a:r>
              <a:rPr lang="pl-PL" sz="1800" dirty="0"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spcBef>
                <a:spcPct val="0"/>
              </a:spcBef>
              <a:spcAft>
                <a:spcPts val="600"/>
              </a:spcAft>
              <a:buClrTx/>
              <a:buFont typeface="+mj-lt"/>
              <a:buAutoNum type="arabicPeriod"/>
              <a:defRPr/>
            </a:pPr>
            <a:r>
              <a:rPr lang="pl-PL" sz="1800" dirty="0"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Racjonalność </a:t>
            </a:r>
            <a:r>
              <a:rPr lang="pl-PL" sz="1800" b="1" dirty="0"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harmonogramu</a:t>
            </a:r>
            <a:r>
              <a:rPr lang="pl-PL" sz="1800" dirty="0"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realizacji projektu.</a:t>
            </a:r>
          </a:p>
          <a:p>
            <a:pPr marL="457200" indent="-457200" algn="just">
              <a:spcBef>
                <a:spcPct val="0"/>
              </a:spcBef>
              <a:spcAft>
                <a:spcPts val="600"/>
              </a:spcAft>
              <a:buClrTx/>
              <a:buFont typeface="+mj-lt"/>
              <a:buAutoNum type="arabicPeriod"/>
              <a:defRPr/>
            </a:pPr>
            <a:r>
              <a:rPr lang="pl-PL" sz="1800" dirty="0"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Prawidłowość założonych </a:t>
            </a:r>
            <a:r>
              <a:rPr lang="pl-PL" sz="1800" b="1" dirty="0"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wskaźników</a:t>
            </a:r>
            <a:r>
              <a:rPr lang="pl-PL" sz="1800" dirty="0"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i trwałość rezultatów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spcBef>
                <a:spcPct val="0"/>
              </a:spcBef>
              <a:spcAft>
                <a:spcPts val="600"/>
              </a:spcAft>
              <a:buClrTx/>
              <a:buFont typeface="+mj-lt"/>
              <a:buAutoNum type="arabicPeriod"/>
              <a:defRPr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Prawidłowość opisu </a:t>
            </a: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ryzyka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w projekcie.</a:t>
            </a:r>
          </a:p>
          <a:p>
            <a:pPr marL="457200" indent="-457200" algn="just">
              <a:spcBef>
                <a:spcPct val="0"/>
              </a:spcBef>
              <a:spcAft>
                <a:spcPts val="600"/>
              </a:spcAft>
              <a:buClrTx/>
              <a:buFont typeface="+mj-lt"/>
              <a:buAutoNum type="arabicPeriod"/>
              <a:defRPr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Efektywność sposobu </a:t>
            </a: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zarządzania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projektem.</a:t>
            </a:r>
          </a:p>
          <a:p>
            <a:pPr marL="457200" indent="-457200" algn="just">
              <a:spcBef>
                <a:spcPct val="0"/>
              </a:spcBef>
              <a:spcAft>
                <a:spcPts val="600"/>
              </a:spcAft>
              <a:buClrTx/>
              <a:buFont typeface="+mj-lt"/>
              <a:buAutoNum type="arabicPeriod"/>
              <a:defRPr/>
            </a:pP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Doświadczenie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wnioskodawcy i partner-ów (o ile dotyczy).</a:t>
            </a:r>
          </a:p>
          <a:p>
            <a:pPr marL="457200" indent="-457200" algn="just">
              <a:spcBef>
                <a:spcPct val="0"/>
              </a:spcBef>
              <a:spcAft>
                <a:spcPts val="600"/>
              </a:spcAft>
              <a:buClrTx/>
              <a:buFont typeface="+mj-lt"/>
              <a:buAutoNum type="arabicPeriod"/>
              <a:defRPr/>
            </a:pP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Potencjał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wnioskodawcy i partnerów (o ile dotyczy).</a:t>
            </a:r>
          </a:p>
          <a:p>
            <a:pPr marL="457200" indent="-457200" algn="just">
              <a:spcBef>
                <a:spcPct val="0"/>
              </a:spcBef>
              <a:spcAft>
                <a:spcPts val="600"/>
              </a:spcAft>
              <a:buClrTx/>
              <a:buFont typeface="+mj-lt"/>
              <a:buAutoNum type="arabicPeriod"/>
              <a:defRPr/>
            </a:pPr>
            <a:r>
              <a:rPr lang="pl-PL" sz="1800" b="1" dirty="0"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Kwalifikowalność </a:t>
            </a:r>
            <a:r>
              <a:rPr lang="pl-PL" sz="1800" dirty="0"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wydatków.</a:t>
            </a:r>
          </a:p>
          <a:p>
            <a:pPr marL="457200" indent="-457200" algn="just">
              <a:spcBef>
                <a:spcPct val="0"/>
              </a:spcBef>
              <a:spcAft>
                <a:spcPts val="600"/>
              </a:spcAft>
              <a:buClrTx/>
              <a:buFont typeface="+mj-lt"/>
              <a:buAutoNum type="arabicPeriod"/>
              <a:defRPr/>
            </a:pPr>
            <a:r>
              <a:rPr lang="pl-PL" sz="1800" b="1" dirty="0"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Efektywność</a:t>
            </a:r>
            <a:r>
              <a:rPr lang="pl-PL" sz="1800" dirty="0"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wydatków.</a:t>
            </a:r>
          </a:p>
          <a:p>
            <a:pPr marL="457200" indent="-457200" algn="just">
              <a:spcBef>
                <a:spcPct val="0"/>
              </a:spcBef>
              <a:spcAft>
                <a:spcPts val="600"/>
              </a:spcAft>
              <a:buClrTx/>
              <a:buFont typeface="+mj-lt"/>
              <a:buAutoNum type="arabicPeriod"/>
              <a:defRPr/>
            </a:pPr>
            <a:r>
              <a:rPr lang="pl-PL" sz="1800" dirty="0"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Prawidłowość sporządzenia </a:t>
            </a:r>
            <a:r>
              <a:rPr lang="pl-PL" sz="1800" b="1" dirty="0"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budżetu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Aft>
                <a:spcPts val="600"/>
              </a:spcAft>
              <a:buClrTx/>
              <a:buFont typeface="+mj-lt"/>
              <a:buAutoNum type="arabicPeriod"/>
            </a:pP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370106014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61EDF34C-4FFB-C88E-7C48-42101FF15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254" y="322133"/>
            <a:ext cx="10189057" cy="97975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altLang="pl-PL" sz="20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KRYTERIA OGÓLNE</a:t>
            </a:r>
            <a:br>
              <a:rPr lang="pl-P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2000" dirty="0">
                <a:latin typeface="+mn-lt"/>
                <a:cs typeface="Arial" panose="020B0604020202020204" pitchFamily="34" charset="0"/>
              </a:rPr>
              <a:t>Wskaźniki</a:t>
            </a:r>
            <a:br>
              <a:rPr lang="pl-PL" sz="2000" dirty="0"/>
            </a:br>
            <a:endParaRPr lang="pl-PL" sz="20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C6C09CA-6801-66DA-4F52-8B4FE666D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294" y="942323"/>
            <a:ext cx="11313268" cy="4417617"/>
          </a:xfrm>
        </p:spPr>
        <p:txBody>
          <a:bodyPr>
            <a:noAutofit/>
          </a:bodyPr>
          <a:lstStyle/>
          <a:p>
            <a:pPr marL="0" lvl="0" indent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pos="228600" algn="l"/>
              </a:tabLst>
            </a:pPr>
            <a:r>
              <a:rPr lang="pl-PL" sz="2000" b="1" dirty="0">
                <a:solidFill>
                  <a:schemeClr val="accent1"/>
                </a:solidFill>
              </a:rPr>
              <a:t>Wskaźniki produktu:</a:t>
            </a:r>
          </a:p>
          <a:p>
            <a:pPr lvl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  <a:tabLst>
                <a:tab pos="228600" algn="l"/>
              </a:tabLst>
            </a:pPr>
            <a:r>
              <a:rPr lang="pl-PL" sz="2000" dirty="0"/>
              <a:t>Liczba opiekunów faktycznych/nieformalnych objętych wsparciem w programie</a:t>
            </a:r>
          </a:p>
          <a:p>
            <a:pPr lvl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  <a:tabLst>
                <a:tab pos="228600" algn="l"/>
              </a:tabLst>
            </a:pPr>
            <a:r>
              <a:rPr lang="pl-PL" sz="2000" dirty="0"/>
              <a:t>Liczba osób objętych usługami świadczonymi w społeczności lokalnej w programie</a:t>
            </a:r>
          </a:p>
          <a:p>
            <a:pPr lvl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  <a:tabLst>
                <a:tab pos="228600" algn="l"/>
              </a:tabLst>
            </a:pPr>
            <a:r>
              <a:rPr lang="pl-PL" sz="2000" dirty="0"/>
              <a:t>Liczba osób objętych usługami w zakresie wspierania rodziny i pieczy zastępczej </a:t>
            </a:r>
          </a:p>
          <a:p>
            <a:pPr lvl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  <a:tabLst>
                <a:tab pos="228600" algn="l"/>
              </a:tabLst>
            </a:pPr>
            <a:r>
              <a:rPr lang="pl-PL" sz="2000" dirty="0"/>
              <a:t>Liczba osób, które opuściły opiekę instytucjonalną dzięki wsparciu w programie</a:t>
            </a:r>
          </a:p>
          <a:p>
            <a:pPr lvl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  <a:tabLst>
                <a:tab pos="228600" algn="l"/>
              </a:tabLst>
            </a:pPr>
            <a:endParaRPr lang="pl-PL" sz="2000" dirty="0"/>
          </a:p>
          <a:p>
            <a:pPr marL="0" lvl="0" indent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pos="228600" algn="l"/>
              </a:tabLst>
            </a:pPr>
            <a:r>
              <a:rPr lang="pl-PL" sz="2000" b="1" dirty="0">
                <a:solidFill>
                  <a:schemeClr val="accent1"/>
                </a:solidFill>
              </a:rPr>
              <a:t>Wskaźniki  rezultatu:</a:t>
            </a:r>
          </a:p>
          <a:p>
            <a:pPr lvl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  <a:tabLst>
                <a:tab pos="228600" algn="l"/>
              </a:tabLst>
            </a:pPr>
            <a:r>
              <a:rPr lang="pl-PL" sz="2000" dirty="0"/>
              <a:t>Liczba osób świadczących usługi w społeczności lokalnej dzięki wsparciu w programie</a:t>
            </a:r>
          </a:p>
          <a:p>
            <a:pPr lvl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  <a:tabLst>
                <a:tab pos="228600" algn="l"/>
              </a:tabLst>
            </a:pPr>
            <a:r>
              <a:rPr lang="pl-PL" sz="2000" dirty="0"/>
              <a:t>Liczba podmiotów, które rozszerzyły ofertę wsparcia lub podniosły jakość oferowanych usług</a:t>
            </a:r>
          </a:p>
          <a:p>
            <a:pPr lvl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  <a:tabLst>
                <a:tab pos="228600" algn="l"/>
              </a:tabLst>
            </a:pPr>
            <a:r>
              <a:rPr lang="pl-PL" sz="2000" dirty="0"/>
              <a:t>Liczba utworzonych miejsc świadczenia usług w społeczności lokalnej</a:t>
            </a:r>
          </a:p>
          <a:p>
            <a:pPr lvl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  <a:tabLst>
                <a:tab pos="228600" algn="l"/>
              </a:tabLst>
            </a:pPr>
            <a:r>
              <a:rPr lang="pl-PL" sz="2000" dirty="0"/>
              <a:t>Liczba utworzonych w programie miejsc świadczenia usług wspierania rodziny i pieczy zastępczej istniejących po zakończeniu projektu</a:t>
            </a:r>
            <a:endParaRPr lang="pl-PL" sz="1800" dirty="0">
              <a:latin typeface="+mn-lt"/>
            </a:endParaRPr>
          </a:p>
          <a:p>
            <a:pPr marL="0" indent="0">
              <a:spcAft>
                <a:spcPts val="600"/>
              </a:spcAft>
              <a:buClr>
                <a:srgbClr val="002060"/>
              </a:buClr>
              <a:buNone/>
            </a:pPr>
            <a:endParaRPr lang="pl-PL" sz="1800" dirty="0">
              <a:latin typeface="+mn-lt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83216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az 21">
            <a:extLst>
              <a:ext uri="{FF2B5EF4-FFF2-40B4-BE49-F238E27FC236}">
                <a16:creationId xmlns:a16="http://schemas.microsoft.com/office/drawing/2014/main" id="{44CF8B1A-47E1-5D3B-8025-7B056477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4573" cy="6858000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E42790BC-FC6D-E939-27BE-64C73D482FE0}"/>
              </a:ext>
            </a:extLst>
          </p:cNvPr>
          <p:cNvSpPr txBox="1"/>
          <p:nvPr/>
        </p:nvSpPr>
        <p:spPr>
          <a:xfrm>
            <a:off x="1393372" y="2592354"/>
            <a:ext cx="82296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Kryteria specyficzne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40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premiujące</a:t>
            </a:r>
            <a:endParaRPr kumimoji="0" lang="pl-PL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4139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61EDF34C-4FFB-C88E-7C48-42101FF15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254" y="322133"/>
            <a:ext cx="10189057" cy="97975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altLang="pl-PL" sz="20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KRYTERIA SPECYFICZNE</a:t>
            </a:r>
            <a:br>
              <a:rPr lang="pl-P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2000" dirty="0">
                <a:latin typeface="+mn-lt"/>
                <a:cs typeface="Arial" panose="020B0604020202020204" pitchFamily="34" charset="0"/>
              </a:rPr>
              <a:t>Kryteria premiujące</a:t>
            </a:r>
            <a:br>
              <a:rPr lang="pl-PL" sz="2000" dirty="0"/>
            </a:br>
            <a:endParaRPr lang="pl-PL" sz="20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C6C09CA-6801-66DA-4F52-8B4FE666D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9143" y="1360612"/>
            <a:ext cx="9724202" cy="4417617"/>
          </a:xfrm>
        </p:spPr>
        <p:txBody>
          <a:bodyPr>
            <a:noAutofit/>
          </a:bodyPr>
          <a:lstStyle/>
          <a:p>
            <a:pPr lvl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  <a:tabLst>
                <a:tab pos="228600" algn="l"/>
              </a:tabLst>
            </a:pPr>
            <a:r>
              <a:rPr lang="x-none" sz="200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Każdorazowo w ramach oceny formalno-merytorycznej oceniający dokonuje sprawdzenia spełnienia przez projekt </a:t>
            </a:r>
            <a:r>
              <a:rPr lang="x-none" sz="2000" b="1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wszystkich kryteriów</a:t>
            </a:r>
            <a:r>
              <a:rPr lang="pl-PL" sz="2000" b="1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specyficznych premiujących</a:t>
            </a:r>
            <a:r>
              <a:rPr lang="x-none" sz="200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pl-PL" sz="2000" u="none" strike="noStrike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  <a:tabLst>
                <a:tab pos="228600" algn="l"/>
              </a:tabLst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Przyznanie 0 punktów nie dyskwalifikuje z możliwości uzyskania dofinansowania.</a:t>
            </a:r>
            <a:endParaRPr lang="pl-PL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  <a:tabLst>
                <a:tab pos="228600" algn="l"/>
              </a:tabLst>
            </a:pPr>
            <a:r>
              <a:rPr lang="x-none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Kryteria </a:t>
            </a:r>
            <a:r>
              <a:rPr lang="pl-P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specyficzne </a:t>
            </a:r>
            <a:r>
              <a:rPr lang="x-none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premiujące są doliczane do ostatecznej liczby punktów wyłącznie w sytuacji, gdy projekt uzyskał co najmniej 60% punktów w</a:t>
            </a:r>
            <a:r>
              <a:rPr lang="pl-P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x-none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poszczególnych częściach oceny kryteriów ogólnych </a:t>
            </a:r>
            <a:r>
              <a:rPr lang="pl-P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merytorycznych</a:t>
            </a:r>
            <a:r>
              <a:rPr lang="x-none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oraz spełnia wszystkie kryteria </a:t>
            </a:r>
            <a:r>
              <a:rPr lang="pl-P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ogólne formalne</a:t>
            </a:r>
            <a:r>
              <a:rPr lang="x-none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kryteria </a:t>
            </a:r>
            <a:r>
              <a:rPr lang="pl-P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ogólne horyzontalne </a:t>
            </a:r>
            <a:r>
              <a:rPr lang="x-none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oraz kryteria </a:t>
            </a:r>
            <a:r>
              <a:rPr lang="pl-P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specyficzne dostępu</a:t>
            </a:r>
            <a:r>
              <a:rPr lang="x-none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lub istnieje możliwość uzupełnienia/poprawy projektu w zakresie spełnienia tych kryteriów na etapie negocjacji.</a:t>
            </a:r>
            <a:endParaRPr lang="pl-PL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914400" lvl="2" indent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pl-PL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Clr>
                <a:srgbClr val="002060"/>
              </a:buClr>
              <a:buNone/>
            </a:pPr>
            <a:endParaRPr lang="pl-PL" sz="1800" dirty="0">
              <a:latin typeface="+mn-lt"/>
            </a:endParaRPr>
          </a:p>
          <a:p>
            <a:pPr marL="0" indent="0">
              <a:spcAft>
                <a:spcPts val="600"/>
              </a:spcAft>
              <a:buClr>
                <a:srgbClr val="002060"/>
              </a:buClr>
              <a:buNone/>
            </a:pPr>
            <a:endParaRPr lang="pl-PL" sz="1800" dirty="0">
              <a:latin typeface="+mn-lt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44625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8D9802DD-77D5-A584-5B4F-1A4AAF31F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636" y="521931"/>
            <a:ext cx="9852728" cy="979757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l-PL" sz="2200" b="1" kern="0" dirty="0"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Działanie </a:t>
            </a:r>
            <a:r>
              <a:rPr lang="pl-PL" sz="2200" kern="0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8.5</a:t>
            </a:r>
            <a:r>
              <a:rPr lang="pl-PL" sz="2200" b="1" kern="0" dirty="0"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Usługi społeczne – kryteria specyficzne</a:t>
            </a:r>
            <a:br>
              <a:rPr lang="pl-PL" sz="2200" b="1" kern="0" dirty="0"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</a:br>
            <a:r>
              <a:rPr lang="pl-PL" sz="2000" b="0" kern="0" dirty="0"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Typ projektu 1e</a:t>
            </a:r>
            <a:endParaRPr lang="pl-PL" sz="1600" b="0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C6C09CA-6801-66DA-4F52-8B4FE666D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912" y="1361872"/>
            <a:ext cx="9520132" cy="4542817"/>
          </a:xfrm>
        </p:spPr>
        <p:txBody>
          <a:bodyPr>
            <a:normAutofit/>
          </a:bodyPr>
          <a:lstStyle/>
          <a:p>
            <a:pPr marL="0" indent="0" algn="just">
              <a:spcBef>
                <a:spcPct val="0"/>
              </a:spcBef>
              <a:buNone/>
              <a:defRPr/>
            </a:pPr>
            <a:r>
              <a:rPr lang="pl-PL" sz="2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Kryteria premiujące:</a:t>
            </a:r>
          </a:p>
          <a:p>
            <a:pPr marL="0" indent="0" algn="just">
              <a:spcBef>
                <a:spcPct val="0"/>
              </a:spcBef>
              <a:buNone/>
              <a:defRPr/>
            </a:pPr>
            <a:endParaRPr lang="pl-PL" sz="22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ct val="0"/>
              </a:spcBef>
              <a:buAutoNum type="arabicPeriod"/>
              <a:defRPr/>
            </a:pPr>
            <a:r>
              <a:rPr lang="pl-PL" sz="2100" b="1" dirty="0">
                <a:latin typeface="Arial" panose="020B0604020202020204" pitchFamily="34" charset="0"/>
                <a:cs typeface="Arial" panose="020B0604020202020204" pitchFamily="34" charset="0"/>
              </a:rPr>
              <a:t>Zakres usług 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lang="pl-PL" sz="2100" dirty="0">
                <a:latin typeface="Arial" panose="020B0604020202020204" pitchFamily="34" charset="0"/>
                <a:cs typeface="Arial" panose="020B0604020202020204" pitchFamily="34" charset="0"/>
              </a:rPr>
              <a:t>Wnioskodawca zapewni w ramach projektu realizację szerszego zakresu usług społecznych, niż określone w art. 10 Ustawy z dnia 19 lipca 2019 r. o realizowaniu usług społecznych przez centrum usług społecznych (Dz. U. 2019 poz. 1818)</a:t>
            </a:r>
          </a:p>
          <a:p>
            <a:pPr marL="457200" indent="-457200" algn="just">
              <a:spcBef>
                <a:spcPct val="0"/>
              </a:spcBef>
              <a:buFont typeface="+mj-lt"/>
              <a:buAutoNum type="arabicPeriod" startAt="6"/>
              <a:defRPr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spcBef>
                <a:spcPct val="0"/>
              </a:spcBef>
              <a:buFont typeface="+mj-lt"/>
              <a:buAutoNum type="arabicPeriod" startAt="6"/>
              <a:defRPr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C898C12C-5FBC-7B00-FC11-844423029D74}"/>
              </a:ext>
            </a:extLst>
          </p:cNvPr>
          <p:cNvSpPr txBox="1"/>
          <p:nvPr/>
        </p:nvSpPr>
        <p:spPr>
          <a:xfrm>
            <a:off x="8297694" y="4032174"/>
            <a:ext cx="3356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1 usługa:        10 pkt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3E3C41EE-EE5C-1929-8434-770244C600D5}"/>
              </a:ext>
            </a:extLst>
          </p:cNvPr>
          <p:cNvSpPr txBox="1"/>
          <p:nvPr/>
        </p:nvSpPr>
        <p:spPr>
          <a:xfrm>
            <a:off x="8297694" y="4473221"/>
            <a:ext cx="3356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najmniej 2 usługi: 15 pkt</a:t>
            </a:r>
          </a:p>
        </p:txBody>
      </p:sp>
    </p:spTree>
    <p:extLst>
      <p:ext uri="{BB962C8B-B14F-4D97-AF65-F5344CB8AC3E}">
        <p14:creationId xmlns:p14="http://schemas.microsoft.com/office/powerpoint/2010/main" val="417998266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8D9802DD-77D5-A584-5B4F-1A4AAF31F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636" y="521931"/>
            <a:ext cx="9852728" cy="979757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l-PL" sz="2200" b="1" kern="0" dirty="0"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Działanie </a:t>
            </a:r>
            <a:r>
              <a:rPr lang="pl-PL" sz="2200" kern="0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8.5</a:t>
            </a:r>
            <a:r>
              <a:rPr lang="pl-PL" sz="2200" b="1" kern="0" dirty="0"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Usługi społeczne – kryteria specyficzne</a:t>
            </a:r>
            <a:br>
              <a:rPr lang="pl-PL" sz="2200" b="1" kern="0" dirty="0"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</a:br>
            <a:r>
              <a:rPr lang="pl-PL" sz="2000" b="0" kern="0" dirty="0"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Typ projektu 1e</a:t>
            </a:r>
            <a:endParaRPr lang="pl-PL" sz="2000" b="0" kern="0" dirty="0"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C6C09CA-6801-66DA-4F52-8B4FE666D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912" y="1361872"/>
            <a:ext cx="9520132" cy="4542817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spcBef>
                <a:spcPct val="0"/>
              </a:spcBef>
              <a:buNone/>
              <a:defRPr/>
            </a:pPr>
            <a:r>
              <a:rPr lang="pl-PL" sz="2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Kryteria premiujące:</a:t>
            </a:r>
          </a:p>
          <a:p>
            <a:pPr marL="0" indent="0" algn="just">
              <a:lnSpc>
                <a:spcPct val="120000"/>
              </a:lnSpc>
              <a:spcBef>
                <a:spcPct val="0"/>
              </a:spcBef>
              <a:buNone/>
              <a:defRPr/>
            </a:pPr>
            <a:endParaRPr lang="pl-PL" sz="22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2. Lokalny Plan Rozwoju Usług Społecznych 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lang="pl-PL" sz="2300" dirty="0">
                <a:latin typeface="Arial" panose="020B0604020202020204" pitchFamily="34" charset="0"/>
                <a:cs typeface="Arial" panose="020B0604020202020204" pitchFamily="34" charset="0"/>
              </a:rPr>
              <a:t>Projekt będzie realizowany przez jednostkę samorządu terytorialnego, która na dzień złożenia wniosku o dofinansowanie projektu przyjęła w formie uchwały Lokalny Plan </a:t>
            </a:r>
            <a:r>
              <a:rPr lang="pl-PL" sz="2300" dirty="0" err="1">
                <a:latin typeface="Arial" panose="020B0604020202020204" pitchFamily="34" charset="0"/>
                <a:cs typeface="Arial" panose="020B0604020202020204" pitchFamily="34" charset="0"/>
              </a:rPr>
              <a:t>Deinstytucjonalizacji</a:t>
            </a:r>
            <a:r>
              <a:rPr lang="pl-PL" sz="2300" dirty="0">
                <a:latin typeface="Arial" panose="020B0604020202020204" pitchFamily="34" charset="0"/>
                <a:cs typeface="Arial" panose="020B0604020202020204" pitchFamily="34" charset="0"/>
              </a:rPr>
              <a:t> Usług Społecznych (LPDI), z którego wynika potrzeba tworzenia lub funkcjonowania CUS na terenie danej gminy objętej wsparciem.</a:t>
            </a:r>
          </a:p>
          <a:p>
            <a:pPr marL="0" indent="0" algn="just">
              <a:lnSpc>
                <a:spcPct val="120000"/>
              </a:lnSpc>
              <a:spcBef>
                <a:spcPct val="0"/>
              </a:spcBef>
              <a:buNone/>
              <a:defRPr/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lang="pl-PL" sz="23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l-PL" sz="23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Obszar realizacji </a:t>
            </a:r>
          </a:p>
          <a:p>
            <a:pPr marL="0" indent="0" algn="just"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lang="pl-PL" sz="2300" dirty="0">
                <a:latin typeface="Arial" panose="020B0604020202020204" pitchFamily="34" charset="0"/>
                <a:cs typeface="Arial" panose="020B0604020202020204" pitchFamily="34" charset="0"/>
              </a:rPr>
              <a:t>Projekt będzie realizowany na terenie gmin zagrożonych trwałą marginalizacją lub miast średnich tracących funkcje społeczno-gospodarcze w województwie lubelskim.</a:t>
            </a:r>
          </a:p>
          <a:p>
            <a:pPr marL="0" indent="0" algn="just">
              <a:lnSpc>
                <a:spcPct val="120000"/>
              </a:lnSpc>
              <a:spcBef>
                <a:spcPct val="0"/>
              </a:spcBef>
              <a:buNone/>
              <a:defRPr/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20000"/>
              </a:lnSpc>
              <a:spcBef>
                <a:spcPct val="0"/>
              </a:spcBef>
              <a:buFont typeface="+mj-lt"/>
              <a:buAutoNum type="arabicPeriod"/>
              <a:defRPr/>
            </a:pPr>
            <a:endParaRPr 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ct val="0"/>
              </a:spcBef>
              <a:buNone/>
              <a:defRPr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spcBef>
                <a:spcPct val="0"/>
              </a:spcBef>
              <a:buFont typeface="+mj-lt"/>
              <a:buAutoNum type="arabicPeriod" startAt="6"/>
              <a:defRPr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85BDB16C-9922-D948-795A-C4E2E6D353E7}"/>
              </a:ext>
            </a:extLst>
          </p:cNvPr>
          <p:cNvSpPr txBox="1"/>
          <p:nvPr/>
        </p:nvSpPr>
        <p:spPr>
          <a:xfrm>
            <a:off x="10554512" y="2539859"/>
            <a:ext cx="1459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1" dirty="0">
                <a:solidFill>
                  <a:srgbClr val="0051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srgbClr val="0051B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pkt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23B6BBEC-FA84-706A-940C-0ED6717BD61A}"/>
              </a:ext>
            </a:extLst>
          </p:cNvPr>
          <p:cNvSpPr txBox="1"/>
          <p:nvPr/>
        </p:nvSpPr>
        <p:spPr>
          <a:xfrm>
            <a:off x="10554512" y="4831708"/>
            <a:ext cx="1459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1" dirty="0">
                <a:solidFill>
                  <a:srgbClr val="0051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srgbClr val="0051B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pkt</a:t>
            </a:r>
          </a:p>
        </p:txBody>
      </p:sp>
    </p:spTree>
    <p:extLst>
      <p:ext uri="{BB962C8B-B14F-4D97-AF65-F5344CB8AC3E}">
        <p14:creationId xmlns:p14="http://schemas.microsoft.com/office/powerpoint/2010/main" val="18522738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8D9802DD-77D5-A584-5B4F-1A4AAF31F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636" y="521931"/>
            <a:ext cx="9852728" cy="979757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l-PL" sz="2200" b="1" kern="0" dirty="0"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Działanie </a:t>
            </a:r>
            <a:r>
              <a:rPr lang="pl-PL" sz="2200" kern="0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8.5</a:t>
            </a:r>
            <a:r>
              <a:rPr lang="pl-PL" sz="2200" b="1" kern="0" dirty="0"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Usługi społeczne – kryteria specyficzne</a:t>
            </a:r>
            <a:br>
              <a:rPr lang="pl-PL" sz="2200" b="1" kern="0" dirty="0"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</a:br>
            <a:r>
              <a:rPr lang="pl-PL" sz="2000" b="0" kern="0" dirty="0"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Typ projektu 1e</a:t>
            </a:r>
            <a:endParaRPr lang="pl-PL" sz="2000" b="0" kern="0" dirty="0"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C6C09CA-6801-66DA-4F52-8B4FE666D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912" y="1361872"/>
            <a:ext cx="9520132" cy="4542817"/>
          </a:xfrm>
        </p:spPr>
        <p:txBody>
          <a:bodyPr>
            <a:normAutofit/>
          </a:bodyPr>
          <a:lstStyle/>
          <a:p>
            <a:pPr marL="0" indent="0" algn="just">
              <a:spcBef>
                <a:spcPct val="0"/>
              </a:spcBef>
              <a:buNone/>
              <a:defRPr/>
            </a:pPr>
            <a:r>
              <a:rPr lang="pl-PL" sz="2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Kryteria premiujące:</a:t>
            </a:r>
          </a:p>
          <a:p>
            <a:pPr marL="0" indent="0" algn="just">
              <a:lnSpc>
                <a:spcPct val="120000"/>
              </a:lnSpc>
              <a:spcBef>
                <a:spcPct val="0"/>
              </a:spcBef>
              <a:buNone/>
              <a:defRPr/>
            </a:pPr>
            <a:endParaRPr lang="pl-PL" sz="22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4. Tworzenie nowych CUS </a:t>
            </a:r>
          </a:p>
          <a:p>
            <a:pPr marL="0" indent="0" algn="just"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lang="pl-PL" sz="2300" dirty="0">
                <a:latin typeface="Arial" panose="020B0604020202020204" pitchFamily="34" charset="0"/>
                <a:cs typeface="Arial" panose="020B0604020202020204" pitchFamily="34" charset="0"/>
              </a:rPr>
              <a:t>Projekt zakłada utworzenie nowego CUS, zgodnie z trybami/zasadami wskazanymi w Ustawie z dnia 19 lipca 2019 r. o realizowaniu usług społecznych przez centrum usług społecznych (Dz. U. 2019 poz. 1818)</a:t>
            </a:r>
          </a:p>
          <a:p>
            <a:pPr marL="0" indent="0" algn="just">
              <a:lnSpc>
                <a:spcPct val="120000"/>
              </a:lnSpc>
              <a:spcBef>
                <a:spcPct val="0"/>
              </a:spcBef>
              <a:buNone/>
              <a:defRPr/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20000"/>
              </a:lnSpc>
              <a:spcBef>
                <a:spcPct val="0"/>
              </a:spcBef>
              <a:buFont typeface="+mj-lt"/>
              <a:buAutoNum type="arabicPeriod"/>
              <a:defRPr/>
            </a:pPr>
            <a:endParaRPr 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ct val="0"/>
              </a:spcBef>
              <a:buNone/>
              <a:defRPr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spcBef>
                <a:spcPct val="0"/>
              </a:spcBef>
              <a:buFont typeface="+mj-lt"/>
              <a:buAutoNum type="arabicPeriod" startAt="6"/>
              <a:defRPr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85BDB16C-9922-D948-795A-C4E2E6D353E7}"/>
              </a:ext>
            </a:extLst>
          </p:cNvPr>
          <p:cNvSpPr txBox="1"/>
          <p:nvPr/>
        </p:nvSpPr>
        <p:spPr>
          <a:xfrm>
            <a:off x="10554512" y="2539859"/>
            <a:ext cx="1459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1" dirty="0">
                <a:solidFill>
                  <a:srgbClr val="0051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srgbClr val="0051B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pkt</a:t>
            </a:r>
          </a:p>
        </p:txBody>
      </p:sp>
    </p:spTree>
    <p:extLst>
      <p:ext uri="{BB962C8B-B14F-4D97-AF65-F5344CB8AC3E}">
        <p14:creationId xmlns:p14="http://schemas.microsoft.com/office/powerpoint/2010/main" val="4042682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5963667F-1751-DA36-D17A-9631EEDEE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986" y="224331"/>
            <a:ext cx="9852025" cy="97948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000" dirty="0"/>
              <a:t>Informacje ogólne</a:t>
            </a:r>
            <a:br>
              <a:rPr lang="pl-PL" sz="2000" dirty="0"/>
            </a:br>
            <a:br>
              <a:rPr lang="pl-PL" sz="2000" dirty="0"/>
            </a:br>
            <a:r>
              <a:rPr lang="pl-PL" sz="2000" dirty="0"/>
              <a:t>źródła finansowania i kwota przeznaczona na postępowanie</a:t>
            </a:r>
            <a:br>
              <a:rPr lang="pl-PL" sz="2000" dirty="0"/>
            </a:br>
            <a:endParaRPr lang="pl-PL" sz="20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C6C09CA-6801-66DA-4F52-8B4FE666D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005" y="2049308"/>
            <a:ext cx="10326084" cy="3927096"/>
          </a:xfrm>
        </p:spPr>
        <p:txBody>
          <a:bodyPr>
            <a:normAutofit fontScale="92500"/>
          </a:bodyPr>
          <a:lstStyle/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pl-PL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Kwota przeznaczona na dofinansowanie projektów w ramach postępowania – kwota dofinansowania publicznego </a:t>
            </a:r>
            <a:r>
              <a:rPr lang="pl-PL" sz="2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wynosi 5</a:t>
            </a:r>
            <a:r>
              <a:rPr lang="pl-PL" sz="2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000 000,00 EUR</a:t>
            </a:r>
            <a:r>
              <a:rPr lang="pl-PL" sz="2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tj.</a:t>
            </a:r>
            <a: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  <a:t> 21 482 500,00 PLN</a:t>
            </a:r>
            <a:r>
              <a:rPr lang="pl-PL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pl-PL" sz="22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None/>
            </a:pPr>
            <a:r>
              <a:rPr lang="pl-PL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Kwota przeliczona wg kursu </a:t>
            </a:r>
            <a:r>
              <a:rPr lang="pl-PL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obowiązującego w marcu 2024 r. - </a:t>
            </a:r>
            <a:r>
              <a:rPr lang="pl-PL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 EUR </a:t>
            </a:r>
            <a:r>
              <a:rPr lang="pl-PL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</a:t>
            </a:r>
            <a:r>
              <a:rPr lang="pl-PL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4,2965 PLN.</a:t>
            </a:r>
            <a:endParaRPr lang="pl-PL" sz="22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pl-PL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Maksymalne współfinansowanie ze środków EFS+ to 85</a:t>
            </a:r>
            <a:r>
              <a:rPr lang="pl-PL" sz="2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%</a:t>
            </a:r>
            <a:r>
              <a:rPr lang="pl-PL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wartości projektów, tj. </a:t>
            </a:r>
            <a: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  <a:t>19 221 184,21 P</a:t>
            </a:r>
            <a:r>
              <a:rPr lang="pl-PL" sz="2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LN.</a:t>
            </a: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pl-PL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Maksymalny udział budżetu państwa (10% wartości projektów) wynosi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  <a:t> 2 261 315,79</a:t>
            </a:r>
            <a:r>
              <a:rPr lang="pl-PL" sz="2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PLN.</a:t>
            </a: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pl-PL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Minimalna wartość projektu wynosi </a:t>
            </a:r>
            <a:r>
              <a:rPr lang="pl-PL" sz="2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100 000,00 PLN. </a:t>
            </a: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pl-PL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Minimalny wymagany wk</a:t>
            </a:r>
            <a:r>
              <a:rPr lang="pl-PL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ład własny:</a:t>
            </a:r>
            <a:r>
              <a:rPr lang="pl-PL" sz="2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5% wartości projektu.</a:t>
            </a:r>
            <a:endParaRPr lang="pl-PL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buSzPts val="1200"/>
              <a:buFont typeface="Wingdings" panose="05000000000000000000" pitchFamily="2" charset="2"/>
              <a:buChar char="ü"/>
              <a:tabLst>
                <a:tab pos="90170" algn="l"/>
              </a:tabLst>
            </a:pPr>
            <a:endParaRPr lang="pl-PL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lnSpc>
                <a:spcPts val="2700"/>
              </a:lnSpc>
              <a:buNone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56920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8D9802DD-77D5-A584-5B4F-1A4AAF31F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636" y="521931"/>
            <a:ext cx="9852728" cy="979757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l-PL" sz="2200" b="1" kern="0" dirty="0"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Działanie </a:t>
            </a:r>
            <a:r>
              <a:rPr lang="pl-PL" sz="2200" kern="0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8.5</a:t>
            </a:r>
            <a:r>
              <a:rPr lang="pl-PL" sz="2200" b="1" kern="0" dirty="0"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Usługi społeczne – kryteria specyficzne</a:t>
            </a:r>
            <a:br>
              <a:rPr lang="pl-PL" sz="2200" b="1" kern="0" dirty="0"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</a:br>
            <a:r>
              <a:rPr lang="pl-PL" sz="2000" b="0" kern="0" dirty="0"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Typ projektu 1e</a:t>
            </a:r>
            <a:endParaRPr lang="pl-PL" sz="2000" b="0" kern="0" dirty="0"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C6C09CA-6801-66DA-4F52-8B4FE666D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912" y="1361872"/>
            <a:ext cx="9520132" cy="4542817"/>
          </a:xfrm>
        </p:spPr>
        <p:txBody>
          <a:bodyPr>
            <a:normAutofit/>
          </a:bodyPr>
          <a:lstStyle/>
          <a:p>
            <a:pPr marL="0" indent="0" algn="just">
              <a:spcBef>
                <a:spcPct val="0"/>
              </a:spcBef>
              <a:buNone/>
              <a:defRPr/>
            </a:pPr>
            <a:r>
              <a:rPr lang="pl-PL" sz="2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Kryteria premiujące:</a:t>
            </a:r>
          </a:p>
          <a:p>
            <a:pPr marL="0" indent="0" algn="just">
              <a:lnSpc>
                <a:spcPct val="120000"/>
              </a:lnSpc>
              <a:spcBef>
                <a:spcPct val="0"/>
              </a:spcBef>
              <a:buNone/>
              <a:defRPr/>
            </a:pPr>
            <a:endParaRPr lang="pl-PL" sz="22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5. Zgodność ze strategią Innych Instrumentów Terytorialnych </a:t>
            </a:r>
            <a:r>
              <a:rPr lang="pl-PL" sz="2300" dirty="0">
                <a:latin typeface="Arial" panose="020B0604020202020204" pitchFamily="34" charset="0"/>
                <a:cs typeface="Arial" panose="020B0604020202020204" pitchFamily="34" charset="0"/>
              </a:rPr>
              <a:t>Projekt wynika: </a:t>
            </a:r>
          </a:p>
          <a:p>
            <a:pPr marL="457200" indent="-457200" algn="just">
              <a:lnSpc>
                <a:spcPct val="120000"/>
              </a:lnSpc>
              <a:spcBef>
                <a:spcPct val="0"/>
              </a:spcBef>
              <a:buFont typeface="+mj-lt"/>
              <a:buAutoNum type="alphaLcParenR"/>
              <a:defRPr/>
            </a:pPr>
            <a:r>
              <a:rPr lang="pl-PL" sz="2300" dirty="0">
                <a:latin typeface="Arial" panose="020B0604020202020204" pitchFamily="34" charset="0"/>
                <a:cs typeface="Arial" panose="020B0604020202020204" pitchFamily="34" charset="0"/>
              </a:rPr>
              <a:t>z aktualnego Gminnego Programu Rewitalizacji przyjętego przez JST na podstawie ustawy z dnia 9 października 2015 r. o rewitalizacji lub</a:t>
            </a:r>
          </a:p>
          <a:p>
            <a:pPr marL="457200" indent="-457200" algn="just">
              <a:lnSpc>
                <a:spcPct val="120000"/>
              </a:lnSpc>
              <a:spcBef>
                <a:spcPct val="0"/>
              </a:spcBef>
              <a:buFont typeface="+mj-lt"/>
              <a:buAutoNum type="alphaLcParenR"/>
              <a:defRPr/>
            </a:pPr>
            <a:r>
              <a:rPr lang="pl-PL" sz="2300" dirty="0">
                <a:latin typeface="Arial" panose="020B0604020202020204" pitchFamily="34" charset="0"/>
                <a:cs typeface="Arial" panose="020B0604020202020204" pitchFamily="34" charset="0"/>
              </a:rPr>
              <a:t>ze strategii terytorialnej opracowanej przez partnerstwa JST w celu wdrażania Innego Instrumentu Terytorialnego</a:t>
            </a:r>
          </a:p>
          <a:p>
            <a:pPr marL="342900" indent="-342900" algn="just">
              <a:lnSpc>
                <a:spcPct val="120000"/>
              </a:lnSpc>
              <a:spcBef>
                <a:spcPct val="0"/>
              </a:spcBef>
              <a:buFont typeface="+mj-lt"/>
              <a:buAutoNum type="arabicPeriod"/>
              <a:defRPr/>
            </a:pPr>
            <a:endParaRPr 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ct val="0"/>
              </a:spcBef>
              <a:buNone/>
              <a:defRPr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spcBef>
                <a:spcPct val="0"/>
              </a:spcBef>
              <a:buFont typeface="+mj-lt"/>
              <a:buAutoNum type="arabicPeriod" startAt="6"/>
              <a:defRPr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85BDB16C-9922-D948-795A-C4E2E6D353E7}"/>
              </a:ext>
            </a:extLst>
          </p:cNvPr>
          <p:cNvSpPr txBox="1"/>
          <p:nvPr/>
        </p:nvSpPr>
        <p:spPr>
          <a:xfrm>
            <a:off x="10554512" y="2539859"/>
            <a:ext cx="1459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srgbClr val="0051B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 pkt</a:t>
            </a:r>
          </a:p>
        </p:txBody>
      </p:sp>
    </p:spTree>
    <p:extLst>
      <p:ext uri="{BB962C8B-B14F-4D97-AF65-F5344CB8AC3E}">
        <p14:creationId xmlns:p14="http://schemas.microsoft.com/office/powerpoint/2010/main" val="198483387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az 21">
            <a:extLst>
              <a:ext uri="{FF2B5EF4-FFF2-40B4-BE49-F238E27FC236}">
                <a16:creationId xmlns:a16="http://schemas.microsoft.com/office/drawing/2014/main" id="{44CF8B1A-47E1-5D3B-8025-7B056477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4573" cy="6858000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E42790BC-FC6D-E939-27BE-64C73D482FE0}"/>
              </a:ext>
            </a:extLst>
          </p:cNvPr>
          <p:cNvSpPr txBox="1"/>
          <p:nvPr/>
        </p:nvSpPr>
        <p:spPr>
          <a:xfrm>
            <a:off x="1393372" y="2592354"/>
            <a:ext cx="8229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Kryterium</a:t>
            </a:r>
            <a:r>
              <a:rPr lang="pl-PL" sz="40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negocjacyjne</a:t>
            </a:r>
            <a:endParaRPr kumimoji="0" lang="pl-PL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71227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FCFF9B2A-B9EA-35DC-DEAB-E8FCD1AE5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635" y="459271"/>
            <a:ext cx="10189057" cy="97975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000" dirty="0"/>
              <a:t>Negocjacje</a:t>
            </a:r>
            <a:br>
              <a:rPr lang="pl-PL" sz="2000" dirty="0"/>
            </a:br>
            <a:r>
              <a:rPr lang="pl-PL" sz="2000" dirty="0"/>
              <a:t>kryterium negocjacyjne</a:t>
            </a:r>
            <a:br>
              <a:rPr lang="pl-PL" sz="2000" dirty="0"/>
            </a:br>
            <a:endParaRPr lang="pl-PL" sz="2000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1D79F7C2-0D86-E326-0A1B-0804EF609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9635" y="1563325"/>
            <a:ext cx="9852729" cy="4897041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pl-PL" sz="2000" b="1" dirty="0">
                <a:solidFill>
                  <a:schemeClr val="tx2"/>
                </a:solidFill>
              </a:rPr>
              <a:t>Kryterium negocjacyjne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Projekt po negocjacjach: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Negocjacje zakończyły się wynikiem pozytywnym, tj.: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projekt po negocjacjach został prawidłowo poprawiony/uzupełniony w zakresie spełniania kryteriów obligatoryjnych w terminie określonym przez Instytucję Organizującej Nabór (o ile dotyczy) </a:t>
            </a:r>
            <a:br>
              <a:rPr lang="pl-PL" sz="18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oraz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zostały udzielone informacje i wyjaśnienia wymagane podczas negocjacji lub spełnione zostały warunki określone przez oceniających podczas negocjacji   w terminie określonym przez Instytucję Organizującej Nabór (o ile dotyczy) oraz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 projektu nie wprowadzono innych nieuzgodnionych w ramach negocjacji zmian.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ü"/>
              <a:defRPr/>
            </a:pP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Negocjacje prowadzone są </a:t>
            </a:r>
            <a:r>
              <a:rPr lang="pl-PL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drogą elektroniczną w SOWA EFS</a:t>
            </a: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pl-PL" sz="1800" dirty="0">
              <a:latin typeface="+mn-lt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10387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FCFF9B2A-B9EA-35DC-DEAB-E8FCD1AE5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635" y="459271"/>
            <a:ext cx="10189057" cy="97975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000" dirty="0"/>
              <a:t>Negocjacje</a:t>
            </a:r>
            <a:br>
              <a:rPr lang="pl-PL" sz="2000" dirty="0"/>
            </a:br>
            <a:br>
              <a:rPr lang="pl-PL" sz="2000" dirty="0"/>
            </a:br>
            <a:endParaRPr lang="pl-PL" sz="2000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1D79F7C2-0D86-E326-0A1B-0804EF609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9635" y="2236634"/>
            <a:ext cx="9637795" cy="3306130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pl-P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Negocjacje obejmują wszystkie kwestie wskazane przez oceniających w Kartach oceny formalno-merytorycznej związane z oceną kryteriów wyboru projektów. </a:t>
            </a:r>
            <a:r>
              <a:rPr lang="pl-PL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Warunki negocjacyjne mogą objąć dodatkowe ustalenia podjęte już w toku negocjacji. </a:t>
            </a:r>
            <a:r>
              <a:rPr lang="pl-P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 ustalaniu warunków negocjacyjnych może również uczestniczyć Przewodniczący KOP.</a:t>
            </a:r>
            <a:endParaRPr kumimoji="0" lang="pl-PL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56037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FCFF9B2A-B9EA-35DC-DEAB-E8FCD1AE5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635" y="459271"/>
            <a:ext cx="10189057" cy="97975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000" dirty="0"/>
              <a:t>Negocjacje</a:t>
            </a:r>
            <a:br>
              <a:rPr lang="pl-PL" sz="2000" dirty="0"/>
            </a:br>
            <a:br>
              <a:rPr lang="pl-PL" sz="2000" dirty="0"/>
            </a:br>
            <a:endParaRPr lang="pl-PL" sz="2000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7CA73601-16FA-816D-055A-1A73FE018D84}"/>
              </a:ext>
            </a:extLst>
          </p:cNvPr>
          <p:cNvSpPr/>
          <p:nvPr/>
        </p:nvSpPr>
        <p:spPr>
          <a:xfrm>
            <a:off x="673658" y="1330516"/>
            <a:ext cx="7787296" cy="68032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DA580BD5-33BE-609A-CF65-DCF447C36BA2}"/>
              </a:ext>
            </a:extLst>
          </p:cNvPr>
          <p:cNvSpPr txBox="1"/>
          <p:nvPr/>
        </p:nvSpPr>
        <p:spPr>
          <a:xfrm>
            <a:off x="1510940" y="1456317"/>
            <a:ext cx="6950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Wysłanie informacji o zakwalifikowaniu projektu do negocjacji</a:t>
            </a:r>
          </a:p>
        </p:txBody>
      </p:sp>
      <p:sp>
        <p:nvSpPr>
          <p:cNvPr id="9" name="Prostokąt: zaokrąglone rogi 8">
            <a:extLst>
              <a:ext uri="{FF2B5EF4-FFF2-40B4-BE49-F238E27FC236}">
                <a16:creationId xmlns:a16="http://schemas.microsoft.com/office/drawing/2014/main" id="{A1E384B8-E87D-78BC-2F93-7E02DD15EF68}"/>
              </a:ext>
            </a:extLst>
          </p:cNvPr>
          <p:cNvSpPr/>
          <p:nvPr/>
        </p:nvSpPr>
        <p:spPr>
          <a:xfrm>
            <a:off x="5266061" y="2175165"/>
            <a:ext cx="4704203" cy="81416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66867A14-0E6F-D8BC-8605-7978924D2C2B}"/>
              </a:ext>
            </a:extLst>
          </p:cNvPr>
          <p:cNvSpPr txBox="1"/>
          <p:nvPr/>
        </p:nvSpPr>
        <p:spPr>
          <a:xfrm>
            <a:off x="5244028" y="2252627"/>
            <a:ext cx="5183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Wnioskodawca przesyła wyjaśnienia </a:t>
            </a: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dotyczące kwestii skierowanych do negocjacji</a:t>
            </a:r>
          </a:p>
        </p:txBody>
      </p:sp>
      <p:sp>
        <p:nvSpPr>
          <p:cNvPr id="11" name="Prostokąt: zaokrąglone rogi 10">
            <a:extLst>
              <a:ext uri="{FF2B5EF4-FFF2-40B4-BE49-F238E27FC236}">
                <a16:creationId xmlns:a16="http://schemas.microsoft.com/office/drawing/2014/main" id="{CA319CA3-A243-98D9-566A-AA9CEBD8676C}"/>
              </a:ext>
            </a:extLst>
          </p:cNvPr>
          <p:cNvSpPr/>
          <p:nvPr/>
        </p:nvSpPr>
        <p:spPr>
          <a:xfrm>
            <a:off x="5266062" y="3144833"/>
            <a:ext cx="4704202" cy="72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F84DD52C-49C3-6F45-B4D6-430042CE2F61}"/>
              </a:ext>
            </a:extLst>
          </p:cNvPr>
          <p:cNvSpPr txBox="1"/>
          <p:nvPr/>
        </p:nvSpPr>
        <p:spPr>
          <a:xfrm>
            <a:off x="5566127" y="3140740"/>
            <a:ext cx="4194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ION odnosi się do przedstawionych wyjaśnień -&gt; ostateczny zakres korekt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DC1F5100-11A0-12C5-9D65-E6039494707B}"/>
              </a:ext>
            </a:extLst>
          </p:cNvPr>
          <p:cNvSpPr txBox="1"/>
          <p:nvPr/>
        </p:nvSpPr>
        <p:spPr>
          <a:xfrm>
            <a:off x="965115" y="4342162"/>
            <a:ext cx="4389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Złożenie skorygowanego wniosku</a:t>
            </a:r>
          </a:p>
        </p:txBody>
      </p:sp>
      <p:sp>
        <p:nvSpPr>
          <p:cNvPr id="14" name="Prostokąt: zaokrąglone rogi 13">
            <a:extLst>
              <a:ext uri="{FF2B5EF4-FFF2-40B4-BE49-F238E27FC236}">
                <a16:creationId xmlns:a16="http://schemas.microsoft.com/office/drawing/2014/main" id="{9CC57D94-5D51-4974-3CCB-F94D3175F22D}"/>
              </a:ext>
            </a:extLst>
          </p:cNvPr>
          <p:cNvSpPr/>
          <p:nvPr/>
        </p:nvSpPr>
        <p:spPr>
          <a:xfrm>
            <a:off x="673658" y="4186663"/>
            <a:ext cx="4019528" cy="68032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: zaokrąglone rogi 14">
            <a:extLst>
              <a:ext uri="{FF2B5EF4-FFF2-40B4-BE49-F238E27FC236}">
                <a16:creationId xmlns:a16="http://schemas.microsoft.com/office/drawing/2014/main" id="{71A5EACD-3E12-D435-DACD-302C0DB7BF53}"/>
              </a:ext>
            </a:extLst>
          </p:cNvPr>
          <p:cNvSpPr/>
          <p:nvPr/>
        </p:nvSpPr>
        <p:spPr>
          <a:xfrm>
            <a:off x="673658" y="5187319"/>
            <a:ext cx="4019528" cy="68032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3396DC27-39DB-83C1-22ED-2BB4100D3628}"/>
              </a:ext>
            </a:extLst>
          </p:cNvPr>
          <p:cNvSpPr txBox="1"/>
          <p:nvPr/>
        </p:nvSpPr>
        <p:spPr>
          <a:xfrm>
            <a:off x="965115" y="5217016"/>
            <a:ext cx="3597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Ocena kryterium negocjacyjnego</a:t>
            </a:r>
          </a:p>
        </p:txBody>
      </p:sp>
      <p:sp>
        <p:nvSpPr>
          <p:cNvPr id="17" name="Strzałka: w dół 16">
            <a:extLst>
              <a:ext uri="{FF2B5EF4-FFF2-40B4-BE49-F238E27FC236}">
                <a16:creationId xmlns:a16="http://schemas.microsoft.com/office/drawing/2014/main" id="{C5C91283-FC90-8327-512D-C6F7636A660E}"/>
              </a:ext>
            </a:extLst>
          </p:cNvPr>
          <p:cNvSpPr/>
          <p:nvPr/>
        </p:nvSpPr>
        <p:spPr>
          <a:xfrm>
            <a:off x="1972019" y="2010845"/>
            <a:ext cx="264405" cy="217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Strzałka: w dół 17">
            <a:extLst>
              <a:ext uri="{FF2B5EF4-FFF2-40B4-BE49-F238E27FC236}">
                <a16:creationId xmlns:a16="http://schemas.microsoft.com/office/drawing/2014/main" id="{F0A1FADA-2674-16EE-FD76-5B31C9CC9239}"/>
              </a:ext>
            </a:extLst>
          </p:cNvPr>
          <p:cNvSpPr/>
          <p:nvPr/>
        </p:nvSpPr>
        <p:spPr>
          <a:xfrm>
            <a:off x="1972019" y="4866992"/>
            <a:ext cx="165253" cy="3205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Strzałka: w dół 18">
            <a:extLst>
              <a:ext uri="{FF2B5EF4-FFF2-40B4-BE49-F238E27FC236}">
                <a16:creationId xmlns:a16="http://schemas.microsoft.com/office/drawing/2014/main" id="{D90B48C8-0E45-DE71-E518-D9CE6A671F22}"/>
              </a:ext>
            </a:extLst>
          </p:cNvPr>
          <p:cNvSpPr/>
          <p:nvPr/>
        </p:nvSpPr>
        <p:spPr>
          <a:xfrm>
            <a:off x="6726925" y="2020175"/>
            <a:ext cx="169634" cy="2541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Strzałka: w dół 19">
            <a:extLst>
              <a:ext uri="{FF2B5EF4-FFF2-40B4-BE49-F238E27FC236}">
                <a16:creationId xmlns:a16="http://schemas.microsoft.com/office/drawing/2014/main" id="{924228A6-692D-C26F-9F6B-1C67127B82FA}"/>
              </a:ext>
            </a:extLst>
          </p:cNvPr>
          <p:cNvSpPr/>
          <p:nvPr/>
        </p:nvSpPr>
        <p:spPr>
          <a:xfrm>
            <a:off x="6709691" y="2979552"/>
            <a:ext cx="169634" cy="2541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23" name="Łącznik prosty ze strzałką 22">
            <a:extLst>
              <a:ext uri="{FF2B5EF4-FFF2-40B4-BE49-F238E27FC236}">
                <a16:creationId xmlns:a16="http://schemas.microsoft.com/office/drawing/2014/main" id="{664C8E87-B810-4C89-DA2D-FE1D2E36045A}"/>
              </a:ext>
            </a:extLst>
          </p:cNvPr>
          <p:cNvCxnSpPr>
            <a:cxnSpLocks/>
            <a:stCxn id="11" idx="1"/>
          </p:cNvCxnSpPr>
          <p:nvPr/>
        </p:nvCxnSpPr>
        <p:spPr>
          <a:xfrm flipH="1">
            <a:off x="4313918" y="3506750"/>
            <a:ext cx="952144" cy="630346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CBB6B149-5538-773B-AC83-528E44E4F810}"/>
              </a:ext>
            </a:extLst>
          </p:cNvPr>
          <p:cNvSpPr txBox="1"/>
          <p:nvPr/>
        </p:nvSpPr>
        <p:spPr>
          <a:xfrm>
            <a:off x="10289754" y="1330516"/>
            <a:ext cx="18497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14 dni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od zatwierdzenia wyników</a:t>
            </a:r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13EFEA7A-7167-A363-6C7E-6B2C5C006590}"/>
              </a:ext>
            </a:extLst>
          </p:cNvPr>
          <p:cNvSpPr txBox="1"/>
          <p:nvPr/>
        </p:nvSpPr>
        <p:spPr>
          <a:xfrm>
            <a:off x="10256703" y="2274345"/>
            <a:ext cx="1882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7 dni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od przekazania informacji</a:t>
            </a:r>
          </a:p>
        </p:txBody>
      </p: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F9D951CC-681E-DF99-873F-33491951CA2C}"/>
              </a:ext>
            </a:extLst>
          </p:cNvPr>
          <p:cNvSpPr txBox="1"/>
          <p:nvPr/>
        </p:nvSpPr>
        <p:spPr>
          <a:xfrm>
            <a:off x="10256702" y="3233722"/>
            <a:ext cx="1729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7 dni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od wpływu wyjaśnień</a:t>
            </a:r>
          </a:p>
        </p:txBody>
      </p:sp>
      <p:sp>
        <p:nvSpPr>
          <p:cNvPr id="31" name="pole tekstowe 30">
            <a:extLst>
              <a:ext uri="{FF2B5EF4-FFF2-40B4-BE49-F238E27FC236}">
                <a16:creationId xmlns:a16="http://schemas.microsoft.com/office/drawing/2014/main" id="{DE279054-3D35-059B-9BD5-D88385EAFF50}"/>
              </a:ext>
            </a:extLst>
          </p:cNvPr>
          <p:cNvSpPr txBox="1"/>
          <p:nvPr/>
        </p:nvSpPr>
        <p:spPr>
          <a:xfrm>
            <a:off x="10256702" y="4106094"/>
            <a:ext cx="1882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7 dni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od przekazania wezwania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ACF2346F-36C2-82D5-A91E-079C0C2F2979}"/>
              </a:ext>
            </a:extLst>
          </p:cNvPr>
          <p:cNvSpPr txBox="1"/>
          <p:nvPr/>
        </p:nvSpPr>
        <p:spPr>
          <a:xfrm>
            <a:off x="10289754" y="5004264"/>
            <a:ext cx="18827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niezwłocznie</a:t>
            </a:r>
          </a:p>
        </p:txBody>
      </p:sp>
    </p:spTree>
    <p:extLst>
      <p:ext uri="{BB962C8B-B14F-4D97-AF65-F5344CB8AC3E}">
        <p14:creationId xmlns:p14="http://schemas.microsoft.com/office/powerpoint/2010/main" val="337572337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FCFF9B2A-B9EA-35DC-DEAB-E8FCD1AE5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635" y="459271"/>
            <a:ext cx="10189057" cy="97975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000" dirty="0"/>
              <a:t>Negocjacje</a:t>
            </a:r>
            <a:br>
              <a:rPr lang="pl-PL" sz="2000" dirty="0"/>
            </a:br>
            <a:br>
              <a:rPr lang="pl-PL" sz="2000" dirty="0"/>
            </a:br>
            <a:endParaRPr lang="pl-PL" sz="2000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7CA73601-16FA-816D-055A-1A73FE018D84}"/>
              </a:ext>
            </a:extLst>
          </p:cNvPr>
          <p:cNvSpPr/>
          <p:nvPr/>
        </p:nvSpPr>
        <p:spPr>
          <a:xfrm>
            <a:off x="2993268" y="858983"/>
            <a:ext cx="6466901" cy="6769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DA580BD5-33BE-609A-CF65-DCF447C36BA2}"/>
              </a:ext>
            </a:extLst>
          </p:cNvPr>
          <p:cNvSpPr txBox="1"/>
          <p:nvPr/>
        </p:nvSpPr>
        <p:spPr>
          <a:xfrm>
            <a:off x="3306688" y="944979"/>
            <a:ext cx="6950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Weryfikacja przez członków KOP skorygowanego wniosku</a:t>
            </a:r>
          </a:p>
        </p:txBody>
      </p:sp>
      <p:sp>
        <p:nvSpPr>
          <p:cNvPr id="9" name="Prostokąt: zaokrąglone rogi 8">
            <a:extLst>
              <a:ext uri="{FF2B5EF4-FFF2-40B4-BE49-F238E27FC236}">
                <a16:creationId xmlns:a16="http://schemas.microsoft.com/office/drawing/2014/main" id="{A1E384B8-E87D-78BC-2F93-7E02DD15EF68}"/>
              </a:ext>
            </a:extLst>
          </p:cNvPr>
          <p:cNvSpPr/>
          <p:nvPr/>
        </p:nvSpPr>
        <p:spPr>
          <a:xfrm>
            <a:off x="3029461" y="1691933"/>
            <a:ext cx="6394514" cy="69513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66867A14-0E6F-D8BC-8605-7978924D2C2B}"/>
              </a:ext>
            </a:extLst>
          </p:cNvPr>
          <p:cNvSpPr txBox="1"/>
          <p:nvPr/>
        </p:nvSpPr>
        <p:spPr>
          <a:xfrm>
            <a:off x="3426246" y="1733071"/>
            <a:ext cx="5845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Czy wniosek posiada uchybienia, które nie zostały dostrzeżone na etapie oceny formalno-merytorycznej?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F84DD52C-49C3-6F45-B4D6-430042CE2F61}"/>
              </a:ext>
            </a:extLst>
          </p:cNvPr>
          <p:cNvSpPr txBox="1"/>
          <p:nvPr/>
        </p:nvSpPr>
        <p:spPr>
          <a:xfrm>
            <a:off x="3586094" y="2444861"/>
            <a:ext cx="878676" cy="382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TAK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DC1F5100-11A0-12C5-9D65-E6039494707B}"/>
              </a:ext>
            </a:extLst>
          </p:cNvPr>
          <p:cNvSpPr txBox="1"/>
          <p:nvPr/>
        </p:nvSpPr>
        <p:spPr>
          <a:xfrm>
            <a:off x="1299990" y="2978432"/>
            <a:ext cx="3677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Zwrot wniosku do oceny formalno-merytorycznej</a:t>
            </a:r>
          </a:p>
        </p:txBody>
      </p:sp>
      <p:sp>
        <p:nvSpPr>
          <p:cNvPr id="14" name="Prostokąt: zaokrąglone rogi 13">
            <a:extLst>
              <a:ext uri="{FF2B5EF4-FFF2-40B4-BE49-F238E27FC236}">
                <a16:creationId xmlns:a16="http://schemas.microsoft.com/office/drawing/2014/main" id="{9CC57D94-5D51-4974-3CCB-F94D3175F22D}"/>
              </a:ext>
            </a:extLst>
          </p:cNvPr>
          <p:cNvSpPr/>
          <p:nvPr/>
        </p:nvSpPr>
        <p:spPr>
          <a:xfrm>
            <a:off x="1087761" y="2944113"/>
            <a:ext cx="4019528" cy="69513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: zaokrąglone rogi 14">
            <a:extLst>
              <a:ext uri="{FF2B5EF4-FFF2-40B4-BE49-F238E27FC236}">
                <a16:creationId xmlns:a16="http://schemas.microsoft.com/office/drawing/2014/main" id="{71A5EACD-3E12-D435-DACD-302C0DB7BF53}"/>
              </a:ext>
            </a:extLst>
          </p:cNvPr>
          <p:cNvSpPr/>
          <p:nvPr/>
        </p:nvSpPr>
        <p:spPr>
          <a:xfrm>
            <a:off x="1087761" y="4016847"/>
            <a:ext cx="4019528" cy="68032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3396DC27-39DB-83C1-22ED-2BB4100D3628}"/>
              </a:ext>
            </a:extLst>
          </p:cNvPr>
          <p:cNvSpPr txBox="1"/>
          <p:nvPr/>
        </p:nvSpPr>
        <p:spPr>
          <a:xfrm>
            <a:off x="1087761" y="4172345"/>
            <a:ext cx="43895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Ponowna ocena formalno-merytoryczna</a:t>
            </a:r>
          </a:p>
        </p:txBody>
      </p:sp>
      <p:sp>
        <p:nvSpPr>
          <p:cNvPr id="18" name="Strzałka: w dół 17">
            <a:extLst>
              <a:ext uri="{FF2B5EF4-FFF2-40B4-BE49-F238E27FC236}">
                <a16:creationId xmlns:a16="http://schemas.microsoft.com/office/drawing/2014/main" id="{F0A1FADA-2674-16EE-FD76-5B31C9CC9239}"/>
              </a:ext>
            </a:extLst>
          </p:cNvPr>
          <p:cNvSpPr/>
          <p:nvPr/>
        </p:nvSpPr>
        <p:spPr>
          <a:xfrm>
            <a:off x="3387695" y="3644317"/>
            <a:ext cx="165253" cy="3725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Strzałka: w dół 18">
            <a:extLst>
              <a:ext uri="{FF2B5EF4-FFF2-40B4-BE49-F238E27FC236}">
                <a16:creationId xmlns:a16="http://schemas.microsoft.com/office/drawing/2014/main" id="{D90B48C8-0E45-DE71-E518-D9CE6A671F22}"/>
              </a:ext>
            </a:extLst>
          </p:cNvPr>
          <p:cNvSpPr/>
          <p:nvPr/>
        </p:nvSpPr>
        <p:spPr>
          <a:xfrm>
            <a:off x="6155109" y="1421070"/>
            <a:ext cx="169634" cy="2541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6C5C6E91-D54D-109E-15BC-5DACCA0A0DDE}"/>
              </a:ext>
            </a:extLst>
          </p:cNvPr>
          <p:cNvSpPr txBox="1"/>
          <p:nvPr/>
        </p:nvSpPr>
        <p:spPr>
          <a:xfrm>
            <a:off x="9392041" y="3302904"/>
            <a:ext cx="806270" cy="382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NIE</a:t>
            </a:r>
          </a:p>
        </p:txBody>
      </p:sp>
      <p:sp>
        <p:nvSpPr>
          <p:cNvPr id="24" name="Prostokąt: zaokrąglone rogi 23">
            <a:extLst>
              <a:ext uri="{FF2B5EF4-FFF2-40B4-BE49-F238E27FC236}">
                <a16:creationId xmlns:a16="http://schemas.microsoft.com/office/drawing/2014/main" id="{571280A5-DFA4-7829-72A8-A26E823447F6}"/>
              </a:ext>
            </a:extLst>
          </p:cNvPr>
          <p:cNvSpPr/>
          <p:nvPr/>
        </p:nvSpPr>
        <p:spPr>
          <a:xfrm>
            <a:off x="6324742" y="2923690"/>
            <a:ext cx="4920693" cy="4137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B8965781-DF9F-0C58-E540-A23711C0B971}"/>
              </a:ext>
            </a:extLst>
          </p:cNvPr>
          <p:cNvSpPr txBox="1"/>
          <p:nvPr/>
        </p:nvSpPr>
        <p:spPr>
          <a:xfrm>
            <a:off x="6411265" y="2966971"/>
            <a:ext cx="4803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Czy wniosek spełnia kryterium negocjacyjne</a:t>
            </a:r>
            <a:r>
              <a:rPr lang="pl-PL" dirty="0"/>
              <a:t>?</a:t>
            </a:r>
          </a:p>
        </p:txBody>
      </p:sp>
      <p:sp>
        <p:nvSpPr>
          <p:cNvPr id="28" name="Prostokąt: zaokrąglone rogi 27">
            <a:extLst>
              <a:ext uri="{FF2B5EF4-FFF2-40B4-BE49-F238E27FC236}">
                <a16:creationId xmlns:a16="http://schemas.microsoft.com/office/drawing/2014/main" id="{B5605FE0-E344-FDE1-39CD-326C72E55F00}"/>
              </a:ext>
            </a:extLst>
          </p:cNvPr>
          <p:cNvSpPr/>
          <p:nvPr/>
        </p:nvSpPr>
        <p:spPr>
          <a:xfrm>
            <a:off x="6375918" y="3629893"/>
            <a:ext cx="1885682" cy="52587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FC598DB5-419A-8C36-3FE3-9F4851C54650}"/>
              </a:ext>
            </a:extLst>
          </p:cNvPr>
          <p:cNvSpPr txBox="1"/>
          <p:nvPr/>
        </p:nvSpPr>
        <p:spPr>
          <a:xfrm>
            <a:off x="7382924" y="3305679"/>
            <a:ext cx="878676" cy="382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TAK</a:t>
            </a:r>
          </a:p>
        </p:txBody>
      </p:sp>
      <p:sp>
        <p:nvSpPr>
          <p:cNvPr id="33" name="Prostokąt: zaokrąglone rogi 32">
            <a:extLst>
              <a:ext uri="{FF2B5EF4-FFF2-40B4-BE49-F238E27FC236}">
                <a16:creationId xmlns:a16="http://schemas.microsoft.com/office/drawing/2014/main" id="{71DB306D-B589-7209-CEA6-D0AAE7915550}"/>
              </a:ext>
            </a:extLst>
          </p:cNvPr>
          <p:cNvSpPr/>
          <p:nvPr/>
        </p:nvSpPr>
        <p:spPr>
          <a:xfrm>
            <a:off x="8653650" y="3608794"/>
            <a:ext cx="2584428" cy="52587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" name="pole tekstowe 33">
            <a:extLst>
              <a:ext uri="{FF2B5EF4-FFF2-40B4-BE49-F238E27FC236}">
                <a16:creationId xmlns:a16="http://schemas.microsoft.com/office/drawing/2014/main" id="{6DD20D8D-5194-6FD4-8CD7-35875E559FAE}"/>
              </a:ext>
            </a:extLst>
          </p:cNvPr>
          <p:cNvSpPr txBox="1"/>
          <p:nvPr/>
        </p:nvSpPr>
        <p:spPr>
          <a:xfrm>
            <a:off x="6821628" y="2503515"/>
            <a:ext cx="878676" cy="382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NIE</a:t>
            </a:r>
          </a:p>
        </p:txBody>
      </p: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6422294D-8F07-ECE8-9D31-CD07461F7A8B}"/>
              </a:ext>
            </a:extLst>
          </p:cNvPr>
          <p:cNvSpPr txBox="1"/>
          <p:nvPr/>
        </p:nvSpPr>
        <p:spPr>
          <a:xfrm>
            <a:off x="8766774" y="3558378"/>
            <a:ext cx="2779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Skierowanie wniosku do ponownej poprawy</a:t>
            </a:r>
          </a:p>
        </p:txBody>
      </p: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A0ACD888-3575-361C-0CDA-1740DD4FBFDD}"/>
              </a:ext>
            </a:extLst>
          </p:cNvPr>
          <p:cNvSpPr txBox="1"/>
          <p:nvPr/>
        </p:nvSpPr>
        <p:spPr>
          <a:xfrm>
            <a:off x="8765404" y="4348179"/>
            <a:ext cx="290915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Czy wniosek spełnia kryterium negocjacyjne</a:t>
            </a:r>
            <a:r>
              <a:rPr lang="pl-PL" dirty="0"/>
              <a:t>?</a:t>
            </a:r>
          </a:p>
        </p:txBody>
      </p:sp>
      <p:sp>
        <p:nvSpPr>
          <p:cNvPr id="38" name="Strzałka: w dół 37">
            <a:extLst>
              <a:ext uri="{FF2B5EF4-FFF2-40B4-BE49-F238E27FC236}">
                <a16:creationId xmlns:a16="http://schemas.microsoft.com/office/drawing/2014/main" id="{122A3611-E4B5-E5E6-59C7-1E701282FBFE}"/>
              </a:ext>
            </a:extLst>
          </p:cNvPr>
          <p:cNvSpPr/>
          <p:nvPr/>
        </p:nvSpPr>
        <p:spPr>
          <a:xfrm>
            <a:off x="6623488" y="2403765"/>
            <a:ext cx="206874" cy="558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9" name="Strzałka: w dół 38">
            <a:extLst>
              <a:ext uri="{FF2B5EF4-FFF2-40B4-BE49-F238E27FC236}">
                <a16:creationId xmlns:a16="http://schemas.microsoft.com/office/drawing/2014/main" id="{E5A5BDA0-CD9F-37F0-F59A-1A648EDFE413}"/>
              </a:ext>
            </a:extLst>
          </p:cNvPr>
          <p:cNvSpPr/>
          <p:nvPr/>
        </p:nvSpPr>
        <p:spPr>
          <a:xfrm>
            <a:off x="7244179" y="3337429"/>
            <a:ext cx="138746" cy="3068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Strzałka: w dół 39">
            <a:extLst>
              <a:ext uri="{FF2B5EF4-FFF2-40B4-BE49-F238E27FC236}">
                <a16:creationId xmlns:a16="http://schemas.microsoft.com/office/drawing/2014/main" id="{27AFEBFB-B866-1A86-45F2-79CCF61DE092}"/>
              </a:ext>
            </a:extLst>
          </p:cNvPr>
          <p:cNvSpPr/>
          <p:nvPr/>
        </p:nvSpPr>
        <p:spPr>
          <a:xfrm>
            <a:off x="9083661" y="3333850"/>
            <a:ext cx="169634" cy="2541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1" name="Strzałka: w dół 40">
            <a:extLst>
              <a:ext uri="{FF2B5EF4-FFF2-40B4-BE49-F238E27FC236}">
                <a16:creationId xmlns:a16="http://schemas.microsoft.com/office/drawing/2014/main" id="{88FF6D11-ECB6-3213-AAA3-FB2530DEDD8F}"/>
              </a:ext>
            </a:extLst>
          </p:cNvPr>
          <p:cNvSpPr/>
          <p:nvPr/>
        </p:nvSpPr>
        <p:spPr>
          <a:xfrm>
            <a:off x="9118179" y="4915937"/>
            <a:ext cx="165253" cy="3082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2" name="pole tekstowe 41">
            <a:extLst>
              <a:ext uri="{FF2B5EF4-FFF2-40B4-BE49-F238E27FC236}">
                <a16:creationId xmlns:a16="http://schemas.microsoft.com/office/drawing/2014/main" id="{8DE70552-1544-505A-4DAC-D694129A3AD4}"/>
              </a:ext>
            </a:extLst>
          </p:cNvPr>
          <p:cNvSpPr txBox="1"/>
          <p:nvPr/>
        </p:nvSpPr>
        <p:spPr>
          <a:xfrm>
            <a:off x="6457799" y="3561439"/>
            <a:ext cx="18502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Pozytywna ocena kryterium</a:t>
            </a:r>
          </a:p>
        </p:txBody>
      </p:sp>
      <p:sp>
        <p:nvSpPr>
          <p:cNvPr id="43" name="Prostokąt: zaokrąglone rogi 42">
            <a:extLst>
              <a:ext uri="{FF2B5EF4-FFF2-40B4-BE49-F238E27FC236}">
                <a16:creationId xmlns:a16="http://schemas.microsoft.com/office/drawing/2014/main" id="{57AFB2B7-8C29-096B-61BF-590F852FEDE3}"/>
              </a:ext>
            </a:extLst>
          </p:cNvPr>
          <p:cNvSpPr/>
          <p:nvPr/>
        </p:nvSpPr>
        <p:spPr>
          <a:xfrm>
            <a:off x="8661008" y="4365950"/>
            <a:ext cx="2584428" cy="52587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4" name="Strzałka: w dół 43">
            <a:extLst>
              <a:ext uri="{FF2B5EF4-FFF2-40B4-BE49-F238E27FC236}">
                <a16:creationId xmlns:a16="http://schemas.microsoft.com/office/drawing/2014/main" id="{481AE359-9910-7B2D-CD62-7D52081D8B52}"/>
              </a:ext>
            </a:extLst>
          </p:cNvPr>
          <p:cNvSpPr/>
          <p:nvPr/>
        </p:nvSpPr>
        <p:spPr>
          <a:xfrm>
            <a:off x="10493555" y="4909600"/>
            <a:ext cx="149185" cy="310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6" name="pole tekstowe 45">
            <a:extLst>
              <a:ext uri="{FF2B5EF4-FFF2-40B4-BE49-F238E27FC236}">
                <a16:creationId xmlns:a16="http://schemas.microsoft.com/office/drawing/2014/main" id="{9DE310A5-B534-57D9-1B96-1E9040951258}"/>
              </a:ext>
            </a:extLst>
          </p:cNvPr>
          <p:cNvSpPr txBox="1"/>
          <p:nvPr/>
        </p:nvSpPr>
        <p:spPr>
          <a:xfrm>
            <a:off x="8095615" y="5177238"/>
            <a:ext cx="18502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Pozytywna ocena kryterium</a:t>
            </a:r>
          </a:p>
        </p:txBody>
      </p:sp>
      <p:sp>
        <p:nvSpPr>
          <p:cNvPr id="49" name="Prostokąt: zaokrąglone rogi 48">
            <a:extLst>
              <a:ext uri="{FF2B5EF4-FFF2-40B4-BE49-F238E27FC236}">
                <a16:creationId xmlns:a16="http://schemas.microsoft.com/office/drawing/2014/main" id="{EB88832F-419B-F2E2-3C6D-258F7072A9F2}"/>
              </a:ext>
            </a:extLst>
          </p:cNvPr>
          <p:cNvSpPr/>
          <p:nvPr/>
        </p:nvSpPr>
        <p:spPr>
          <a:xfrm>
            <a:off x="10183701" y="5227666"/>
            <a:ext cx="1885682" cy="52587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0" name="Prostokąt: zaokrąglone rogi 49">
            <a:extLst>
              <a:ext uri="{FF2B5EF4-FFF2-40B4-BE49-F238E27FC236}">
                <a16:creationId xmlns:a16="http://schemas.microsoft.com/office/drawing/2014/main" id="{B1368D1D-3BFB-A416-880C-A9C2338D3F0E}"/>
              </a:ext>
            </a:extLst>
          </p:cNvPr>
          <p:cNvSpPr/>
          <p:nvPr/>
        </p:nvSpPr>
        <p:spPr>
          <a:xfrm>
            <a:off x="8039733" y="5217017"/>
            <a:ext cx="1885682" cy="52587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1" name="pole tekstowe 50">
            <a:extLst>
              <a:ext uri="{FF2B5EF4-FFF2-40B4-BE49-F238E27FC236}">
                <a16:creationId xmlns:a16="http://schemas.microsoft.com/office/drawing/2014/main" id="{68DF08EA-C4ED-7A2A-B750-167C1CBD2E9B}"/>
              </a:ext>
            </a:extLst>
          </p:cNvPr>
          <p:cNvSpPr txBox="1"/>
          <p:nvPr/>
        </p:nvSpPr>
        <p:spPr>
          <a:xfrm>
            <a:off x="10188402" y="5191477"/>
            <a:ext cx="18502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Negatywna ocena kryterium</a:t>
            </a:r>
          </a:p>
        </p:txBody>
      </p:sp>
      <p:sp>
        <p:nvSpPr>
          <p:cNvPr id="52" name="Strzałka: w dół 51">
            <a:extLst>
              <a:ext uri="{FF2B5EF4-FFF2-40B4-BE49-F238E27FC236}">
                <a16:creationId xmlns:a16="http://schemas.microsoft.com/office/drawing/2014/main" id="{27884709-D77B-16F4-FA30-6CB187A7FA8D}"/>
              </a:ext>
            </a:extLst>
          </p:cNvPr>
          <p:cNvSpPr/>
          <p:nvPr/>
        </p:nvSpPr>
        <p:spPr>
          <a:xfrm>
            <a:off x="9102542" y="4146214"/>
            <a:ext cx="169634" cy="2541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53" name="pole tekstowe 52">
            <a:extLst>
              <a:ext uri="{FF2B5EF4-FFF2-40B4-BE49-F238E27FC236}">
                <a16:creationId xmlns:a16="http://schemas.microsoft.com/office/drawing/2014/main" id="{4E837325-BDCD-0140-194C-54957A095C22}"/>
              </a:ext>
            </a:extLst>
          </p:cNvPr>
          <p:cNvSpPr txBox="1"/>
          <p:nvPr/>
        </p:nvSpPr>
        <p:spPr>
          <a:xfrm>
            <a:off x="9212462" y="4846642"/>
            <a:ext cx="878676" cy="382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TAK</a:t>
            </a:r>
          </a:p>
        </p:txBody>
      </p:sp>
      <p:sp>
        <p:nvSpPr>
          <p:cNvPr id="54" name="pole tekstowe 53">
            <a:extLst>
              <a:ext uri="{FF2B5EF4-FFF2-40B4-BE49-F238E27FC236}">
                <a16:creationId xmlns:a16="http://schemas.microsoft.com/office/drawing/2014/main" id="{69F112F5-5760-EC5A-F452-B438E9FB02CC}"/>
              </a:ext>
            </a:extLst>
          </p:cNvPr>
          <p:cNvSpPr txBox="1"/>
          <p:nvPr/>
        </p:nvSpPr>
        <p:spPr>
          <a:xfrm>
            <a:off x="10642740" y="4891829"/>
            <a:ext cx="878676" cy="382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NIE</a:t>
            </a:r>
          </a:p>
        </p:txBody>
      </p:sp>
      <p:sp>
        <p:nvSpPr>
          <p:cNvPr id="55" name="Strzałka: w dół 54">
            <a:extLst>
              <a:ext uri="{FF2B5EF4-FFF2-40B4-BE49-F238E27FC236}">
                <a16:creationId xmlns:a16="http://schemas.microsoft.com/office/drawing/2014/main" id="{3AB4510E-6CF7-AFB6-B3C0-839E3175C8BA}"/>
              </a:ext>
            </a:extLst>
          </p:cNvPr>
          <p:cNvSpPr/>
          <p:nvPr/>
        </p:nvSpPr>
        <p:spPr>
          <a:xfrm>
            <a:off x="3346074" y="2390589"/>
            <a:ext cx="206874" cy="558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468157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FCFF9B2A-B9EA-35DC-DEAB-E8FCD1AE5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635" y="459271"/>
            <a:ext cx="10189057" cy="97975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000" dirty="0"/>
              <a:t>Negocjacje</a:t>
            </a:r>
            <a:br>
              <a:rPr lang="pl-PL" sz="2000" dirty="0"/>
            </a:br>
            <a:r>
              <a:rPr lang="pl-PL" sz="2000" dirty="0"/>
              <a:t>skorygowany wniosek</a:t>
            </a:r>
            <a:br>
              <a:rPr lang="pl-PL" sz="2000" dirty="0"/>
            </a:br>
            <a:endParaRPr lang="pl-PL" sz="2000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1D79F7C2-0D86-E326-0A1B-0804EF609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9635" y="1695527"/>
            <a:ext cx="9852729" cy="4897041"/>
          </a:xfrm>
        </p:spPr>
        <p:txBody>
          <a:bodyPr>
            <a:noAutofit/>
          </a:bodyPr>
          <a:lstStyle/>
          <a:p>
            <a:pPr marL="0" lvl="0" indent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SzPts val="1200"/>
              <a:buNone/>
            </a:pPr>
            <a:r>
              <a:rPr lang="pl-P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Skorygowany wniosek o dofinansowanie projektu </a:t>
            </a:r>
            <a:r>
              <a:rPr lang="pl-PL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musi zostać złożony w sposób określony w Rozdziale 2.5 Regulaminu w terminie określonym przez ION</a:t>
            </a:r>
            <a:r>
              <a:rPr lang="pl-P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Ponadto nie należy zmieniać zapisów w innych częściach wniosku aniżeli zmiany wskazane w wezwaniu dotyczącym warunków negocjacyjnych (w przypadku braku przesłania przez wnioskodawcę wyjaśnień, o których mowa w pkt 9 lit. b)/ lub w wezwaniu zawierającym ostateczny zakres korekt niezbędnych do wprowadzenia w projekcie. 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pl-PL" sz="1800" dirty="0">
              <a:latin typeface="+mn-lt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95247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FCFF9B2A-B9EA-35DC-DEAB-E8FCD1AE5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635" y="459271"/>
            <a:ext cx="10189057" cy="97975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000" dirty="0"/>
              <a:t>Zakończenie oceny</a:t>
            </a:r>
            <a:br>
              <a:rPr lang="pl-PL" sz="2000" dirty="0"/>
            </a:br>
            <a:endParaRPr lang="pl-PL" sz="2000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1D79F7C2-0D86-E326-0A1B-0804EF609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0465" y="1079363"/>
            <a:ext cx="9852729" cy="4897041"/>
          </a:xfrm>
        </p:spPr>
        <p:txBody>
          <a:bodyPr>
            <a:noAutofit/>
          </a:bodyPr>
          <a:lstStyle/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None/>
              <a:tabLst>
                <a:tab pos="270510" algn="l"/>
              </a:tabLst>
            </a:pPr>
            <a:r>
              <a:rPr lang="pl-P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Przez </a:t>
            </a:r>
            <a:r>
              <a:rPr lang="pl-PL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zakończenie oceny projektu</a:t>
            </a:r>
            <a:r>
              <a:rPr lang="pl-P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należy rozumieć sytuację, w której:</a:t>
            </a:r>
            <a:endParaRPr lang="pl-PL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lphaLcParenR"/>
              <a:tabLst>
                <a:tab pos="630555" algn="l"/>
              </a:tabLst>
            </a:pPr>
            <a:r>
              <a:rPr lang="pl-P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projekt został wybrany do dofinansowania;</a:t>
            </a:r>
            <a:endParaRPr lang="pl-PL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lphaLcParenR"/>
              <a:tabLst>
                <a:tab pos="630555" algn="l"/>
              </a:tabLst>
            </a:pPr>
            <a:r>
              <a:rPr lang="pl-P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projekt został negatywnie oceniony.</a:t>
            </a:r>
          </a:p>
          <a:p>
            <a:pPr marL="342900" lvl="0" indent="-34290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lphaLcParenR"/>
              <a:tabLst>
                <a:tab pos="630555" algn="l"/>
              </a:tabLst>
            </a:pP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3183" indent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Negatywna ocena projektu</a:t>
            </a: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w rozumieniu art. 56 ust. 5 i 6 ustawy wdrożeniowej, oznacza:</a:t>
            </a:r>
            <a:endParaRPr lang="pl-PL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8933" indent="-28575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ocenę w zakresie spełniania przez projekt kryteriów wyboru projektów, na skutek której projekt nie może być wybrany do dofinansowania,</a:t>
            </a:r>
            <a:endParaRPr lang="pl-PL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8933" indent="-28575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sytuację, gdy projekt nie może być wybrany do dofinansowania z uwagi na wyczerpanie kwoty przeznaczonej na dofinansowanie projektów w danym naborze.</a:t>
            </a:r>
          </a:p>
          <a:p>
            <a:pPr marL="342900" lvl="0" indent="-34290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"/>
            </a:pP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pos="270510" algn="l"/>
              </a:tabLst>
            </a:pP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Wybór do dofinansowania może zostać dokonany dopiero po ocenie, pod kątem spełnienia kryteriów formalno-merytorycznych oraz kryterium negocjacyjnego, wszystkich projektów.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pl-PL" sz="1800" dirty="0">
              <a:latin typeface="+mn-lt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60350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FCFF9B2A-B9EA-35DC-DEAB-E8FCD1AE5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635" y="459271"/>
            <a:ext cx="10189057" cy="97975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000" dirty="0"/>
              <a:t>Możliwość poprawy wniosku po zakończeniu oceny</a:t>
            </a:r>
            <a:r>
              <a:rPr lang="pl-PL" sz="2000"/>
              <a:t>? </a:t>
            </a:r>
            <a:br>
              <a:rPr lang="pl-PL" sz="2000" dirty="0"/>
            </a:br>
            <a:endParaRPr lang="pl-PL" sz="2000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1D79F7C2-0D86-E326-0A1B-0804EF609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960" y="949149"/>
            <a:ext cx="9852729" cy="4897041"/>
          </a:xfrm>
        </p:spPr>
        <p:txBody>
          <a:bodyPr>
            <a:noAutofit/>
          </a:bodyPr>
          <a:lstStyle/>
          <a:p>
            <a:pPr marL="0" lvl="0" indent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 do zasady, po wybraniu projektu do dofinansowania, a przed zawarciem umowy o dofinansowanie nie jest dopuszczalne dokonywanie jakichkolwiek zmian w projekcie. Projekt objęty dofinansowaniem może być zmieniony za zgodą ION, jeżeli: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lphaLcParenR"/>
            </a:pP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zmiany nie wpłynęłyby na wynik oceny projektu w sposób, który skutkowałby negatywną oceną projektu, albo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lphaLcParenR"/>
            </a:pP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zmiany wynikają z wystąpienia okoliczności niezależnych od beneficjenta, których nie mógł przewidzieć działając z należytą starannością, oraz zmieniony projekt w wystarczającym stopniu będzie przyczyniał się do realizacji celów Programu.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 szczególnych przypadkach ION dopuszcza możliwość </a:t>
            </a:r>
            <a:r>
              <a:rPr lang="pl-PL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aktualizacji</a:t>
            </a: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wniosku o dofinansowanie projektu wyłącznie w zakresie danych dotyczących wnioskodawcy (beneficjenta) i/lub partnera, zawartych w formularzu wniosku o dofinansowanie projektu, o ile zmiany te nie dotyczą</a:t>
            </a:r>
            <a:r>
              <a:rPr lang="pl-PL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zapisów/elementów we wniosku o dofinansowanie projektu, które podlegały ocenie przez kryteria</a:t>
            </a: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pl-PL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pl-PL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 ramach aktualizacji wnioskodawca nie może dokonywać modyfikacji zapisów we wniosku w innym zakresie niż wskazanym przez ION.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pl-PL" sz="1800" dirty="0">
              <a:latin typeface="+mn-lt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84056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FCFF9B2A-B9EA-35DC-DEAB-E8FCD1AE5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635" y="459271"/>
            <a:ext cx="10189057" cy="97975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000" dirty="0"/>
              <a:t>Zwrot wniosku do ponownej oceny</a:t>
            </a:r>
            <a:br>
              <a:rPr lang="pl-PL" sz="2000" dirty="0"/>
            </a:br>
            <a:endParaRPr lang="pl-PL" sz="2000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1D79F7C2-0D86-E326-0A1B-0804EF609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7798" y="2242927"/>
            <a:ext cx="9852729" cy="4897041"/>
          </a:xfrm>
        </p:spPr>
        <p:txBody>
          <a:bodyPr>
            <a:noAutofit/>
          </a:bodyPr>
          <a:lstStyle/>
          <a:p>
            <a:pPr marL="0" lvl="0" indent="0">
              <a:lnSpc>
                <a:spcPct val="115000"/>
              </a:lnSpc>
              <a:buNone/>
            </a:pPr>
            <a:r>
              <a:rPr lang="pl-PL" sz="240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Jeżeli ION po wybraniu projektu do dofinansowania, a przed zawarciem umowy o dofinansowanie projektu albo podjęciem decyzji o dofinansowaniu projektu poweźmie wiedzę o okolicznościach mogących mieć negatywny wpływ na wynik oceny projektu</a:t>
            </a:r>
            <a:r>
              <a:rPr lang="pl-PL" sz="2400" b="1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ponownie kieruje projekt do oceny w stosownym zakresie</a:t>
            </a:r>
            <a:r>
              <a:rPr lang="pl-PL" sz="240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o czym informuje pisemnie wnioskodawcę. </a:t>
            </a:r>
          </a:p>
          <a:p>
            <a:pPr marL="0" indent="0">
              <a:lnSpc>
                <a:spcPct val="115000"/>
              </a:lnSpc>
              <a:buNone/>
            </a:pP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445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5963667F-1751-DA36-D17A-9631EEDEE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986" y="224331"/>
            <a:ext cx="9852025" cy="97948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000" dirty="0"/>
              <a:t>Informacje ogólne</a:t>
            </a:r>
            <a:br>
              <a:rPr lang="pl-PL" sz="2000" dirty="0"/>
            </a:br>
            <a:br>
              <a:rPr lang="pl-PL" sz="2000" dirty="0"/>
            </a:br>
            <a:r>
              <a:rPr lang="pl-PL" sz="2000" dirty="0"/>
              <a:t>cel postępowania</a:t>
            </a:r>
            <a:br>
              <a:rPr lang="pl-PL" sz="2000" dirty="0"/>
            </a:br>
            <a:endParaRPr lang="pl-PL" sz="20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C6C09CA-6801-66DA-4F52-8B4FE666D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584" y="1750979"/>
            <a:ext cx="10270313" cy="422542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pl-P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Celem postępowania jest wybór projektów do dofinansowania, o których mowa w Regulaminie, zgodnych z:</a:t>
            </a:r>
          </a:p>
          <a:p>
            <a:pPr marL="342900" lvl="0" indent="-3429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lphaLcParenR"/>
            </a:pPr>
            <a:r>
              <a:rPr lang="pl-PL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Celem Polityki 4. </a:t>
            </a:r>
            <a:r>
              <a:rPr lang="pl-P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Europa o silniejszym wymiarze społecznym, bardziej sprzyjająca włączeniu społecznemu i wdrażająca Europejski filar praw socjalnych;</a:t>
            </a: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lphaLcParenR"/>
            </a:pPr>
            <a:r>
              <a:rPr lang="pl-PL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Celem szczegółowym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4k - zwiększanie równego i szybkiego dostępu do dobrej jakości, trwałych i przystępnych cenowo usług, w tym usług, które wspierają dostęp do mieszkań oraz opieki skoncentrowanej na osobie, w tym opieki zdrowotnej; modernizacja systemów ochrony socjalnej, w tym wspieranie dostępu do ochrony socjalnej, ze szczególnym uwzględnieniem dzieci i grup w niekorzystnej sytuacji; poprawa dostępności, w tym dla osób z niepełnosprawnościami, skuteczności i odporności systemów ochrony zdrowia i usług opieki długoterminowej.</a:t>
            </a: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pl-PL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lnSpc>
                <a:spcPct val="115000"/>
              </a:lnSpc>
              <a:buSzPts val="1200"/>
              <a:buNone/>
              <a:tabLst>
                <a:tab pos="90170" algn="l"/>
              </a:tabLst>
            </a:pPr>
            <a:endParaRPr lang="pl-PL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lnSpc>
                <a:spcPts val="2700"/>
              </a:lnSpc>
              <a:buNone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9290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FCFF9B2A-B9EA-35DC-DEAB-E8FCD1AE5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635" y="459271"/>
            <a:ext cx="10189057" cy="97975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000" dirty="0"/>
              <a:t>Zmiana Regulaminu wyboru projektów</a:t>
            </a:r>
            <a:br>
              <a:rPr lang="pl-PL" sz="2000" dirty="0"/>
            </a:br>
            <a:r>
              <a:rPr lang="pl-PL" sz="2000" b="0" i="1" dirty="0"/>
              <a:t>[ustawa wdrożeniowa]</a:t>
            </a:r>
            <a:endParaRPr lang="pl-PL" sz="2000" i="1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1D79F7C2-0D86-E326-0A1B-0804EF609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334" y="1259195"/>
            <a:ext cx="9852729" cy="4897041"/>
          </a:xfrm>
        </p:spPr>
        <p:txBody>
          <a:bodyPr>
            <a:noAutofit/>
          </a:bodyPr>
          <a:lstStyle/>
          <a:p>
            <a:pPr indent="0" algn="just">
              <a:buNone/>
            </a:pPr>
            <a:r>
              <a:rPr lang="pl-PL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ION może zmieniać regulamin wyboru projektów, z zastrzeżeniami:</a:t>
            </a:r>
            <a:endParaRPr lang="pl-PL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2" indent="-285750" algn="just">
              <a:buFont typeface="Wingdings" panose="05000000000000000000" pitchFamily="2" charset="2"/>
              <a:buChar char="ü"/>
            </a:pPr>
            <a:r>
              <a:rPr lang="pl-PL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ION nie może zmieniać regulaminu wyboru projektów w zakresie wskazanego sposobu wyboru projektów do dofinansowania i jego opisu;*</a:t>
            </a:r>
            <a:endParaRPr lang="pl-PL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2" indent="-285750" algn="just">
              <a:buFont typeface="Wingdings" panose="05000000000000000000" pitchFamily="2" charset="2"/>
              <a:buChar char="ü"/>
            </a:pPr>
            <a:r>
              <a:rPr lang="pl-PL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 zakresie, kryteriów wyboru projektów, wyłącznie w sytuacji, w której w ramach danego postępowania w zakresie wyboru projektów do dofinansowania nie złożono jeszcze wniosku o dofinansowanie projektu. Zmiana ta skutkuje odpowiednim wydłużeniem terminu składania wniosków o dofinansowanie projektu;*</a:t>
            </a:r>
          </a:p>
          <a:p>
            <a:pPr marL="514352" indent="-285750" algn="just">
              <a:buFont typeface="Wingdings" panose="05000000000000000000" pitchFamily="2" charset="2"/>
              <a:buChar char="ü"/>
            </a:pPr>
            <a:r>
              <a:rPr lang="pl-PL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l-PL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 zakończeniu postępowania w zakresie wyboru projektów do dofinansowania ION nie może zmieniać regulaminu wyboru projektów.</a:t>
            </a:r>
          </a:p>
          <a:p>
            <a:pPr indent="0" algn="just">
              <a:buNone/>
            </a:pPr>
            <a:r>
              <a:rPr lang="pl-PL" sz="1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*Chyba, że </a:t>
            </a:r>
            <a:r>
              <a:rPr lang="pl-PL" sz="18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konieczność dokonania zmian wynika z przepisów odrębnych.</a:t>
            </a:r>
          </a:p>
          <a:p>
            <a:pPr indent="0" algn="just">
              <a:buNone/>
            </a:pPr>
            <a:endParaRPr lang="pl-PL" sz="18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algn="just">
              <a:buNone/>
            </a:pPr>
            <a:r>
              <a:rPr lang="pl-PL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ION udostępnia zmiany regulaminu wyboru projektów wraz z ich uzasadnieniem i terminem, od którego są stosowane, w taki sam sposób jak regulamin wyboru projektów.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pl-PL" sz="1800" dirty="0">
              <a:latin typeface="+mn-lt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56125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FCFF9B2A-B9EA-35DC-DEAB-E8FCD1AE5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635" y="459271"/>
            <a:ext cx="10189057" cy="97975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000" dirty="0"/>
              <a:t>Udzielanie wyjaśnień</a:t>
            </a:r>
            <a:br>
              <a:rPr lang="pl-PL" sz="2000" dirty="0"/>
            </a:br>
            <a:r>
              <a:rPr lang="pl-PL" sz="2000" b="0" i="1" dirty="0"/>
              <a:t>[Wytyczne dotyczące wyboru projektów na lata 2021-2027]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1D79F7C2-0D86-E326-0A1B-0804EF609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308" y="1079363"/>
            <a:ext cx="9852729" cy="489704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endParaRPr lang="pl-PL" sz="1800" dirty="0">
              <a:latin typeface="+mn-lt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pl-PL" sz="1800" dirty="0">
              <a:latin typeface="+mn-lt"/>
            </a:endParaRP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endParaRPr lang="pl-PL" sz="1800" dirty="0">
              <a:latin typeface="+mn-lt"/>
            </a:endParaRP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endParaRPr lang="pl-PL" sz="1800" dirty="0">
              <a:latin typeface="+mn-lt"/>
            </a:endParaRP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Udzielanie wyjaśnień Wnioskodawcom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  <p:sp>
        <p:nvSpPr>
          <p:cNvPr id="2" name="Prostokąt: zaokrąglone rogi 1">
            <a:extLst>
              <a:ext uri="{FF2B5EF4-FFF2-40B4-BE49-F238E27FC236}">
                <a16:creationId xmlns:a16="http://schemas.microsoft.com/office/drawing/2014/main" id="{97480196-1D2C-5732-D0F0-084633199399}"/>
              </a:ext>
            </a:extLst>
          </p:cNvPr>
          <p:cNvSpPr/>
          <p:nvPr/>
        </p:nvSpPr>
        <p:spPr>
          <a:xfrm>
            <a:off x="5906082" y="2488778"/>
            <a:ext cx="2710150" cy="5673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5566AC83-01AE-9EC5-3C09-BB40D71F36B4}"/>
              </a:ext>
            </a:extLst>
          </p:cNvPr>
          <p:cNvSpPr txBox="1"/>
          <p:nvPr/>
        </p:nvSpPr>
        <p:spPr>
          <a:xfrm>
            <a:off x="5883007" y="2610998"/>
            <a:ext cx="2324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Podrozdział 3.1, pkt 7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50A923D1-C5DF-887B-3A18-753AD6FA2AE3}"/>
              </a:ext>
            </a:extLst>
          </p:cNvPr>
          <p:cNvSpPr txBox="1"/>
          <p:nvPr/>
        </p:nvSpPr>
        <p:spPr>
          <a:xfrm>
            <a:off x="5883007" y="3415756"/>
            <a:ext cx="2434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Podrozdział 3.4, pkt. 2-5</a:t>
            </a:r>
          </a:p>
        </p:txBody>
      </p:sp>
      <p:sp>
        <p:nvSpPr>
          <p:cNvPr id="9" name="Prostokąt: zaokrąglone rogi 8">
            <a:extLst>
              <a:ext uri="{FF2B5EF4-FFF2-40B4-BE49-F238E27FC236}">
                <a16:creationId xmlns:a16="http://schemas.microsoft.com/office/drawing/2014/main" id="{E99A52C1-0B11-DDF1-8590-EB2FB5266A67}"/>
              </a:ext>
            </a:extLst>
          </p:cNvPr>
          <p:cNvSpPr/>
          <p:nvPr/>
        </p:nvSpPr>
        <p:spPr>
          <a:xfrm>
            <a:off x="5883007" y="3346687"/>
            <a:ext cx="2710150" cy="5673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561F6034-E300-78E2-2CF1-1E34B877CBBF}"/>
              </a:ext>
            </a:extLst>
          </p:cNvPr>
          <p:cNvSpPr txBox="1"/>
          <p:nvPr/>
        </p:nvSpPr>
        <p:spPr>
          <a:xfrm>
            <a:off x="8692309" y="2488778"/>
            <a:ext cx="30626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/>
              <a:t>ogólne informacje o postępowaniu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0237E41D-C902-595D-6726-1055F57B4CFC}"/>
              </a:ext>
            </a:extLst>
          </p:cNvPr>
          <p:cNvSpPr txBox="1"/>
          <p:nvPr/>
        </p:nvSpPr>
        <p:spPr>
          <a:xfrm>
            <a:off x="8851567" y="3512976"/>
            <a:ext cx="3062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/>
              <a:t>dodatkowe wyjaśnienia</a:t>
            </a:r>
          </a:p>
        </p:txBody>
      </p:sp>
      <p:cxnSp>
        <p:nvCxnSpPr>
          <p:cNvPr id="14" name="Łącznik prosty ze strzałką 13">
            <a:extLst>
              <a:ext uri="{FF2B5EF4-FFF2-40B4-BE49-F238E27FC236}">
                <a16:creationId xmlns:a16="http://schemas.microsoft.com/office/drawing/2014/main" id="{3C1EBC68-045E-590B-14B0-A9A527BD6FD8}"/>
              </a:ext>
            </a:extLst>
          </p:cNvPr>
          <p:cNvCxnSpPr>
            <a:cxnSpLocks/>
          </p:cNvCxnSpPr>
          <p:nvPr/>
        </p:nvCxnSpPr>
        <p:spPr>
          <a:xfrm flipV="1">
            <a:off x="4839238" y="2821254"/>
            <a:ext cx="1007881" cy="207895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ze strzałką 15">
            <a:extLst>
              <a:ext uri="{FF2B5EF4-FFF2-40B4-BE49-F238E27FC236}">
                <a16:creationId xmlns:a16="http://schemas.microsoft.com/office/drawing/2014/main" id="{24057589-B9D6-E360-B66B-FC2886F80C0A}"/>
              </a:ext>
            </a:extLst>
          </p:cNvPr>
          <p:cNvCxnSpPr>
            <a:cxnSpLocks/>
          </p:cNvCxnSpPr>
          <p:nvPr/>
        </p:nvCxnSpPr>
        <p:spPr>
          <a:xfrm>
            <a:off x="4763569" y="3317762"/>
            <a:ext cx="1011962" cy="420242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821825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>
            <a:extLst>
              <a:ext uri="{FF2B5EF4-FFF2-40B4-BE49-F238E27FC236}">
                <a16:creationId xmlns:a16="http://schemas.microsoft.com/office/drawing/2014/main" id="{44C57BAA-8E55-0569-4860-AB7E0A69E3E9}"/>
              </a:ext>
            </a:extLst>
          </p:cNvPr>
          <p:cNvSpPr txBox="1"/>
          <p:nvPr/>
        </p:nvSpPr>
        <p:spPr>
          <a:xfrm>
            <a:off x="315465" y="4117099"/>
            <a:ext cx="4581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Dziękuję za uwagę.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D35F7253-29C0-6707-7E20-0B3303FAD51F}"/>
              </a:ext>
            </a:extLst>
          </p:cNvPr>
          <p:cNvSpPr txBox="1"/>
          <p:nvPr/>
        </p:nvSpPr>
        <p:spPr>
          <a:xfrm>
            <a:off x="5242931" y="1949052"/>
            <a:ext cx="6359559" cy="1891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000" b="1" dirty="0">
                <a:solidFill>
                  <a:srgbClr val="0070C0"/>
                </a:solidFill>
              </a:rPr>
              <a:t>Departament Wdrażania EFS w UMWL</a:t>
            </a:r>
          </a:p>
          <a:p>
            <a:pPr algn="ctr">
              <a:lnSpc>
                <a:spcPct val="150000"/>
              </a:lnSpc>
            </a:pPr>
            <a:r>
              <a:rPr lang="pl-PL" sz="2000" dirty="0">
                <a:solidFill>
                  <a:srgbClr val="0070C0"/>
                </a:solidFill>
              </a:rPr>
              <a:t>ul. Czechowska 19, pok. nr 1, 20-072 Lublin</a:t>
            </a:r>
          </a:p>
          <a:p>
            <a:pPr algn="ctr">
              <a:lnSpc>
                <a:spcPct val="150000"/>
              </a:lnSpc>
            </a:pPr>
            <a:r>
              <a:rPr lang="pl-PL" sz="2000" dirty="0">
                <a:solidFill>
                  <a:srgbClr val="0070C0"/>
                </a:solidFill>
              </a:rPr>
              <a:t>efs@lubelskie.pl</a:t>
            </a:r>
          </a:p>
          <a:p>
            <a:pPr algn="ctr">
              <a:lnSpc>
                <a:spcPct val="150000"/>
              </a:lnSpc>
            </a:pPr>
            <a:r>
              <a:rPr lang="pl-PL" sz="2000" dirty="0">
                <a:solidFill>
                  <a:srgbClr val="0070C0"/>
                </a:solidFill>
              </a:rPr>
              <a:t>tel. (81) 441 68 43, 800 888 337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6CE62E79-8BF6-7D2B-DED5-DE206B47C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721" y="10856"/>
            <a:ext cx="12192000" cy="6847144"/>
          </a:xfrm>
          <a:prstGeom prst="rect">
            <a:avLst/>
          </a:prstGeom>
        </p:spPr>
      </p:pic>
      <p:sp>
        <p:nvSpPr>
          <p:cNvPr id="2" name="Prostokąt: zaokrąglone rogi 1">
            <a:extLst>
              <a:ext uri="{FF2B5EF4-FFF2-40B4-BE49-F238E27FC236}">
                <a16:creationId xmlns:a16="http://schemas.microsoft.com/office/drawing/2014/main" id="{1FCDACC8-06CC-17E7-0965-98FA6EBD11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36084" y="1890169"/>
            <a:ext cx="6653713" cy="2226930"/>
          </a:xfrm>
          <a:prstGeom prst="roundRect">
            <a:avLst>
              <a:gd name="adj" fmla="val 10000"/>
            </a:avLst>
          </a:pr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8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3" name="Prostokąt: zaokrąglone rogi 2">
            <a:extLst>
              <a:ext uri="{FF2B5EF4-FFF2-40B4-BE49-F238E27FC236}">
                <a16:creationId xmlns:a16="http://schemas.microsoft.com/office/drawing/2014/main" id="{E6D9BFC7-D772-F2FD-43D3-ADB411EDD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23393" y="2087432"/>
            <a:ext cx="6479097" cy="1891287"/>
          </a:xfrm>
          <a:prstGeom prst="roundRect">
            <a:avLst>
              <a:gd name="adj" fmla="val 10000"/>
            </a:avLst>
          </a:prstGeom>
          <a:scene3d>
            <a:camera prst="orthographicFront"/>
            <a:lightRig rig="chilly" dir="t"/>
          </a:scene3d>
          <a:sp3d z="12700" extrusionH="1700" prstMaterial="dkEdge">
            <a:bevelT w="25400" h="6350" prst="softRound"/>
            <a:bevelB w="0" h="0" prst="convex"/>
          </a:sp3d>
        </p:spPr>
        <p:style>
          <a:lnRef idx="1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l-PL" dirty="0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7A564037-B62D-C8D4-3919-BD2842C0A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721" y="4365838"/>
            <a:ext cx="4865030" cy="963251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EB5986DF-6E60-7E01-86A9-8335B31C9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0138" y="2109856"/>
            <a:ext cx="4737003" cy="186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189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az 21">
            <a:extLst>
              <a:ext uri="{FF2B5EF4-FFF2-40B4-BE49-F238E27FC236}">
                <a16:creationId xmlns:a16="http://schemas.microsoft.com/office/drawing/2014/main" id="{44CF8B1A-47E1-5D3B-8025-7B056477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4573" cy="6858000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E42790BC-FC6D-E939-27BE-64C73D482FE0}"/>
              </a:ext>
            </a:extLst>
          </p:cNvPr>
          <p:cNvSpPr txBox="1"/>
          <p:nvPr/>
        </p:nvSpPr>
        <p:spPr>
          <a:xfrm>
            <a:off x="1393372" y="2592354"/>
            <a:ext cx="8229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Typ projektu</a:t>
            </a:r>
          </a:p>
        </p:txBody>
      </p:sp>
    </p:spTree>
    <p:extLst>
      <p:ext uri="{BB962C8B-B14F-4D97-AF65-F5344CB8AC3E}">
        <p14:creationId xmlns:p14="http://schemas.microsoft.com/office/powerpoint/2010/main" val="3874975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5963667F-1751-DA36-D17A-9631EEDEE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986" y="224331"/>
            <a:ext cx="9852025" cy="97948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000" dirty="0"/>
              <a:t>Typ projektu</a:t>
            </a:r>
            <a:br>
              <a:rPr lang="pl-PL" sz="2000" dirty="0"/>
            </a:br>
            <a:br>
              <a:rPr lang="pl-PL" sz="2000" dirty="0"/>
            </a:br>
            <a:br>
              <a:rPr lang="pl-PL" sz="2000" dirty="0"/>
            </a:br>
            <a:endParaRPr lang="pl-PL" sz="20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C6C09CA-6801-66DA-4F52-8B4FE666D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4051" y="1410511"/>
            <a:ext cx="8949447" cy="3171217"/>
          </a:xfrm>
        </p:spPr>
        <p:txBody>
          <a:bodyPr>
            <a:normAutofit/>
          </a:bodyPr>
          <a:lstStyle/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SzPts val="1200"/>
              <a:buNone/>
              <a:tabLst>
                <a:tab pos="230505" algn="l"/>
                <a:tab pos="270510" algn="l"/>
              </a:tabLst>
            </a:pPr>
            <a:r>
              <a:rPr lang="pl-PL" sz="2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ramach postępowania wsparciem może zostać objęty wyłącznie następujący typ projektów określony w SZOP w ramach Działania </a:t>
            </a:r>
            <a:r>
              <a:rPr lang="pl-PL" sz="2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pl-PL" sz="2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.5, tj.: </a:t>
            </a: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SzPts val="1200"/>
              <a:buNone/>
              <a:tabLst>
                <a:tab pos="230505" algn="l"/>
                <a:tab pos="270510" algn="l"/>
              </a:tabLst>
            </a:pPr>
            <a:r>
              <a:rPr lang="pl-PL" sz="21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Typ 1 e</a:t>
            </a:r>
            <a:r>
              <a:rPr lang="pl-PL" sz="21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SzPts val="1200"/>
              <a:buNone/>
              <a:tabLst>
                <a:tab pos="230505" algn="l"/>
                <a:tab pos="270510" algn="l"/>
              </a:tabLst>
            </a:pPr>
            <a:endParaRPr lang="pl-PL" sz="2100" b="1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SzPts val="1200"/>
              <a:buNone/>
              <a:tabLst>
                <a:tab pos="230505" algn="l"/>
                <a:tab pos="270510" algn="l"/>
              </a:tabLst>
            </a:pPr>
            <a:r>
              <a:rPr lang="pl-PL" sz="2100" b="1" dirty="0">
                <a:latin typeface="Arial" panose="020B0604020202020204" pitchFamily="34" charset="0"/>
                <a:cs typeface="Times New Roman" panose="02020603050405020304" pitchFamily="18" charset="0"/>
              </a:rPr>
              <a:t>Projekty w zakresie wsparcia dla tworzenia lub funkcjonowania placówek świadczących usługi społeczne w społeczności lokalnej i ich usług, w tym CUS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69307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7624</TotalTime>
  <Words>5756</Words>
  <Application>Microsoft Office PowerPoint</Application>
  <PresentationFormat>Panoramiczny</PresentationFormat>
  <Paragraphs>620</Paragraphs>
  <Slides>72</Slides>
  <Notes>44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72</vt:i4>
      </vt:variant>
    </vt:vector>
  </HeadingPairs>
  <TitlesOfParts>
    <vt:vector size="82" baseType="lpstr">
      <vt:lpstr>Aptos</vt:lpstr>
      <vt:lpstr>Arial</vt:lpstr>
      <vt:lpstr>Calibri</vt:lpstr>
      <vt:lpstr>Calibri Light</vt:lpstr>
      <vt:lpstr>Open Sans</vt:lpstr>
      <vt:lpstr>Symbol</vt:lpstr>
      <vt:lpstr>Times New Roman</vt:lpstr>
      <vt:lpstr>Wingdings</vt:lpstr>
      <vt:lpstr>Motyw pakietu Office</vt:lpstr>
      <vt:lpstr>1_Motyw pakietu Office</vt:lpstr>
      <vt:lpstr>Fundusze Europejskie dla Lubelskiego 2021-2027 </vt:lpstr>
      <vt:lpstr>Prezentacja programu PowerPoint</vt:lpstr>
      <vt:lpstr>Prezentacja programu PowerPoint</vt:lpstr>
      <vt:lpstr>Informacje ogólne  nabór wniosków </vt:lpstr>
      <vt:lpstr>Informacje ogólne  nabór wniosków </vt:lpstr>
      <vt:lpstr>Informacje ogólne  źródła finansowania i kwota przeznaczona na postępowanie </vt:lpstr>
      <vt:lpstr>Informacje ogólne  cel postępowania </vt:lpstr>
      <vt:lpstr>Prezentacja programu PowerPoint</vt:lpstr>
      <vt:lpstr>Typ projektu   </vt:lpstr>
      <vt:lpstr>Typ projektu   </vt:lpstr>
      <vt:lpstr>Typ projektu   </vt:lpstr>
      <vt:lpstr>Typ projektu   </vt:lpstr>
      <vt:lpstr>Typ projektu   </vt:lpstr>
      <vt:lpstr>Typ projektu   </vt:lpstr>
      <vt:lpstr>Typ projektu   </vt:lpstr>
      <vt:lpstr>Typ projektu   </vt:lpstr>
      <vt:lpstr>Typ projektu   </vt:lpstr>
      <vt:lpstr>Typ projektu   </vt:lpstr>
      <vt:lpstr>Typ projektu   </vt:lpstr>
      <vt:lpstr>Typ projektu   </vt:lpstr>
      <vt:lpstr>Typ projektu   </vt:lpstr>
      <vt:lpstr>Typ projektu   </vt:lpstr>
      <vt:lpstr>Typ projektu   </vt:lpstr>
      <vt:lpstr>Typ projektu   </vt:lpstr>
      <vt:lpstr>Typ projektu   </vt:lpstr>
      <vt:lpstr>Typ projektu   </vt:lpstr>
      <vt:lpstr>Prezentacja programu PowerPoint</vt:lpstr>
      <vt:lpstr>Wnioskodawca  </vt:lpstr>
      <vt:lpstr>Wnioskodawca  </vt:lpstr>
      <vt:lpstr>Wnioskodawca  </vt:lpstr>
      <vt:lpstr>Prezentacja programu PowerPoint</vt:lpstr>
      <vt:lpstr>Grupa docelowa  </vt:lpstr>
      <vt:lpstr>Grupa docelowa  </vt:lpstr>
      <vt:lpstr>Grupa docelowa  </vt:lpstr>
      <vt:lpstr>Grupa docelowa  </vt:lpstr>
      <vt:lpstr>Grupa docelowa  </vt:lpstr>
      <vt:lpstr>Kryteria wyboru projektów dla Działania 10.3, 10.6</vt:lpstr>
      <vt:lpstr>ZASADY NABORU PROJEKTÓW Fundusze Europejskie dla Lubelskiego 2021-2027 </vt:lpstr>
      <vt:lpstr>METODYKA KRYTERIÓW  Fundusze Europejskie dla Lubelskiego 2021-2027  Europejski Fundusz Społeczny Plus </vt:lpstr>
      <vt:lpstr>METODYKA KRYTERIÓW   Fundusze Europejskie dla Lubelskiego 2021-2027  Europejski Fundusz Społeczny Plus </vt:lpstr>
      <vt:lpstr> KRYTERIA OGÓLNE i SPECYFICZNE Kryteria oceniane na zasadzie zerojedynkowej  </vt:lpstr>
      <vt:lpstr>Prezentacja programu PowerPoint</vt:lpstr>
      <vt:lpstr> KRYTERIA OGÓLNE Kryteria formalne  </vt:lpstr>
      <vt:lpstr>Prezentacja programu PowerPoint</vt:lpstr>
      <vt:lpstr> KRYTERIA OGÓLNE Kryteria horyzontalne </vt:lpstr>
      <vt:lpstr>Prezentacja programu PowerPoint</vt:lpstr>
      <vt:lpstr>Działanie 8.5 Usługi społeczne – kryteria specyficzne Typ projektu 1e</vt:lpstr>
      <vt:lpstr>Działanie 8.5 Usługi społeczne – kryteria specyficzne Typ projektu 1e</vt:lpstr>
      <vt:lpstr>Działanie 8.5 Usługi społeczne – kryteria specyficzne Typ projektu 1e</vt:lpstr>
      <vt:lpstr>Działanie 8.5 Usługi społeczne – kryteria specyficzne Typ projektu 1e</vt:lpstr>
      <vt:lpstr>Prezentacja programu PowerPoint</vt:lpstr>
      <vt:lpstr>KRYTERIA OGÓLNE Kryteria merytoryczne </vt:lpstr>
      <vt:lpstr>KRYTERIA OGÓLNE Kryteria merytoryczne  </vt:lpstr>
      <vt:lpstr>KRYTERIA OGÓLNE Wskaźniki </vt:lpstr>
      <vt:lpstr>Prezentacja programu PowerPoint</vt:lpstr>
      <vt:lpstr>KRYTERIA SPECYFICZNE Kryteria premiujące </vt:lpstr>
      <vt:lpstr>Działanie 8.5 Usługi społeczne – kryteria specyficzne Typ projektu 1e</vt:lpstr>
      <vt:lpstr>Działanie 8.5 Usługi społeczne – kryteria specyficzne Typ projektu 1e</vt:lpstr>
      <vt:lpstr>Działanie 8.5 Usługi społeczne – kryteria specyficzne Typ projektu 1e</vt:lpstr>
      <vt:lpstr>Działanie 8.5 Usługi społeczne – kryteria specyficzne Typ projektu 1e</vt:lpstr>
      <vt:lpstr>Prezentacja programu PowerPoint</vt:lpstr>
      <vt:lpstr>Negocjacje kryterium negocjacyjne </vt:lpstr>
      <vt:lpstr>Negocjacje  </vt:lpstr>
      <vt:lpstr>Negocjacje  </vt:lpstr>
      <vt:lpstr>Negocjacje  </vt:lpstr>
      <vt:lpstr>Negocjacje skorygowany wniosek </vt:lpstr>
      <vt:lpstr>Zakończenie oceny </vt:lpstr>
      <vt:lpstr>Możliwość poprawy wniosku po zakończeniu oceny?  </vt:lpstr>
      <vt:lpstr>Zwrot wniosku do ponownej oceny </vt:lpstr>
      <vt:lpstr>Zmiana Regulaminu wyboru projektów [ustawa wdrożeniowa]</vt:lpstr>
      <vt:lpstr>Udzielanie wyjaśnień [Wytyczne dotyczące wyboru projektów na lata 2021-2027]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Adrianna Iwan</dc:creator>
  <cp:lastModifiedBy>Edyta Dubel-Klecha</cp:lastModifiedBy>
  <cp:revision>131</cp:revision>
  <cp:lastPrinted>2023-10-19T06:07:21Z</cp:lastPrinted>
  <dcterms:created xsi:type="dcterms:W3CDTF">2022-11-15T13:19:44Z</dcterms:created>
  <dcterms:modified xsi:type="dcterms:W3CDTF">2024-04-10T12:56:21Z</dcterms:modified>
</cp:coreProperties>
</file>