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9"/>
  </p:notes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880" r:id="rId23"/>
    <p:sldId id="881" r:id="rId24"/>
    <p:sldId id="887" r:id="rId25"/>
    <p:sldId id="937" r:id="rId26"/>
    <p:sldId id="885" r:id="rId27"/>
    <p:sldId id="889" r:id="rId28"/>
    <p:sldId id="892" r:id="rId29"/>
    <p:sldId id="844" r:id="rId30"/>
    <p:sldId id="900" r:id="rId31"/>
    <p:sldId id="908" r:id="rId32"/>
    <p:sldId id="870" r:id="rId33"/>
    <p:sldId id="325" r:id="rId34"/>
    <p:sldId id="837" r:id="rId35"/>
    <p:sldId id="935" r:id="rId36"/>
    <p:sldId id="936" r:id="rId37"/>
    <p:sldId id="273" r:id="rId3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64" autoAdjust="0"/>
    <p:restoredTop sz="69888" autoAdjust="0"/>
  </p:normalViewPr>
  <p:slideViewPr>
    <p:cSldViewPr snapToGrid="0">
      <p:cViewPr varScale="1">
        <p:scale>
          <a:sx n="79" d="100"/>
          <a:sy n="79" d="100"/>
        </p:scale>
        <p:origin x="139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3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USTAWA O DZIAŁALNOŚCI POŻYTKU PUBLICZNEGO I O WOLONTARIACIE – ART. 12, ART. 13, ART. 16, W TYM WYJĄTKI ART. 11a, ART. 11b, art. 11c., art. 19a.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7120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219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03.04.2024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03.04.2024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03.04.2024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03.04.2024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000" b="1" i="0" u="none" strike="noStrike" baseline="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wydatków w ramach cross-financingu na poziomie projektu, grupy projektów lub działania określa IZ w SZOP – zgodnie z programem.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20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A1FF83F7-C691-B525-FA02-D5F4AAAA3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2396957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4BBAB71-5F8E-F022-33E9-BCF9F183AC39}"/>
              </a:ext>
            </a:extLst>
          </p:cNvPr>
          <p:cNvSpPr txBox="1"/>
          <p:nvPr/>
        </p:nvSpPr>
        <p:spPr>
          <a:xfrm>
            <a:off x="2648408" y="2527414"/>
            <a:ext cx="46937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latin typeface="Open Sans"/>
                <a:ea typeface="Open Sans"/>
                <a:cs typeface="Open Sans"/>
              </a:rPr>
              <a:t>Wyjątki od reguły faktycznego poniesienia</a:t>
            </a:r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3402772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444779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791626" y="2543058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czasu, stawkę zgodną z ceną rynkową za daną usługę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454980-F8C2-9786-2C61-3361A4D739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5" name="Schemat blokowy: proces alternatywny 4">
            <a:extLst>
              <a:ext uri="{FF2B5EF4-FFF2-40B4-BE49-F238E27FC236}">
                <a16:creationId xmlns:a16="http://schemas.microsoft.com/office/drawing/2014/main" id="{9D6DD57C-0A1B-12FB-AD75-5AFFE7A26A0E}"/>
              </a:ext>
            </a:extLst>
          </p:cNvPr>
          <p:cNvSpPr/>
          <p:nvPr/>
        </p:nvSpPr>
        <p:spPr>
          <a:xfrm>
            <a:off x="4157472" y="451104"/>
            <a:ext cx="3877056" cy="79248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ZLECANIE ZADAŃ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A2E1E4A8-7946-35A9-13E9-69CE94BA98CE}"/>
              </a:ext>
            </a:extLst>
          </p:cNvPr>
          <p:cNvCxnSpPr/>
          <p:nvPr/>
        </p:nvCxnSpPr>
        <p:spPr>
          <a:xfrm>
            <a:off x="7668768" y="1633728"/>
            <a:ext cx="1633728" cy="2023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>
            <a:extLst>
              <a:ext uri="{FF2B5EF4-FFF2-40B4-BE49-F238E27FC236}">
                <a16:creationId xmlns:a16="http://schemas.microsoft.com/office/drawing/2014/main" id="{99164C14-84E9-8EC5-0A06-FC14153B9E40}"/>
              </a:ext>
            </a:extLst>
          </p:cNvPr>
          <p:cNvSpPr/>
          <p:nvPr/>
        </p:nvSpPr>
        <p:spPr>
          <a:xfrm>
            <a:off x="8583168" y="3986784"/>
            <a:ext cx="2779776" cy="12374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USTAWA PRAWO ZAMÓWIEŃ PUBLICZNYCH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513AE2E-61C3-4C0D-9F74-08B71722FCA8}"/>
              </a:ext>
            </a:extLst>
          </p:cNvPr>
          <p:cNvCxnSpPr/>
          <p:nvPr/>
        </p:nvCxnSpPr>
        <p:spPr>
          <a:xfrm flipH="1">
            <a:off x="3255264" y="1633728"/>
            <a:ext cx="1426464" cy="1341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>
            <a:extLst>
              <a:ext uri="{FF2B5EF4-FFF2-40B4-BE49-F238E27FC236}">
                <a16:creationId xmlns:a16="http://schemas.microsoft.com/office/drawing/2014/main" id="{9CE46448-3E56-CA96-D253-3A8410682D4A}"/>
              </a:ext>
            </a:extLst>
          </p:cNvPr>
          <p:cNvSpPr/>
          <p:nvPr/>
        </p:nvSpPr>
        <p:spPr>
          <a:xfrm>
            <a:off x="1207008" y="3206496"/>
            <a:ext cx="3316225" cy="1341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USTAWA O DZIAŁALNOŚCI POŻYTKU PUBLICZNEGO I O WOLONTARIACIE</a:t>
            </a:r>
          </a:p>
        </p:txBody>
      </p:sp>
    </p:spTree>
    <p:extLst>
      <p:ext uri="{BB962C8B-B14F-4D97-AF65-F5344CB8AC3E}">
        <p14:creationId xmlns:p14="http://schemas.microsoft.com/office/powerpoint/2010/main" val="3883027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79"/>
            <a:ext cx="6978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nie są wykazywane wydatki objęte cross-</a:t>
            </a:r>
            <a:r>
              <a:rPr lang="pl-PL" sz="1600" dirty="0" err="1">
                <a:latin typeface="Open Sans"/>
                <a:ea typeface="Open Sans"/>
                <a:cs typeface="Open Sans"/>
              </a:rPr>
              <a:t>financingiem</a:t>
            </a:r>
            <a:endParaRPr lang="pl-PL" sz="16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318486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3416543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395156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276446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1E9A1-8357-6293-E367-DAD5B5FDE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855" y="-1468437"/>
            <a:ext cx="8728364" cy="1177492"/>
          </a:xfrm>
        </p:spPr>
        <p:txBody>
          <a:bodyPr>
            <a:normAutofit/>
          </a:bodyPr>
          <a:lstStyle/>
          <a:p>
            <a:r>
              <a:rPr lang="pl-PL" sz="1800" dirty="0"/>
              <a:t>Kryteria</a:t>
            </a:r>
            <a:r>
              <a:rPr lang="pl-PL" sz="1800" baseline="0" dirty="0"/>
              <a:t> wyboru projektów dla Działania 10.3, 10.6</a:t>
            </a:r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44CF8B1A-47E1-5D3B-8025-7B056477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73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2084252" y="2602514"/>
            <a:ext cx="822960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NAJCZĘSTSZE </a:t>
            </a:r>
            <a:b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</a:b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BŁĘDY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6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E07E-A6F1-70DF-8C4F-F4A9988225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9DCFF67-AD67-F686-80C7-4250D3A9F101}"/>
              </a:ext>
            </a:extLst>
          </p:cNvPr>
          <p:cNvSpPr/>
          <p:nvPr/>
        </p:nvSpPr>
        <p:spPr>
          <a:xfrm>
            <a:off x="1016949" y="6922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ZAZNACZANIE WNIOSKU O REFUNDACJE WE WNIOSKU INNYMI NIŻ KOŃCOWY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4085F80-B3ED-3707-CDD0-36D08A669A45}"/>
              </a:ext>
            </a:extLst>
          </p:cNvPr>
          <p:cNvSpPr/>
          <p:nvPr/>
        </p:nvSpPr>
        <p:spPr>
          <a:xfrm>
            <a:off x="1511181" y="2160661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SZCZEGÓŁOWEGO OPISU DZIAŁAŃ Z ZAKRESU POLITYK HORYZONTALNYCH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882AE2B-7502-8C25-12B1-9BBEA380D068}"/>
              </a:ext>
            </a:extLst>
          </p:cNvPr>
          <p:cNvSpPr/>
          <p:nvPr/>
        </p:nvSpPr>
        <p:spPr>
          <a:xfrm>
            <a:off x="1044011" y="3851303"/>
            <a:ext cx="3312920" cy="1429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WSKAŹNIKI PRODUKTU I REZULTATU SĄ ROZBIEŻNE Z FORMULARZEM MONITOROWANIA UCZESTNIKÓW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A3B0122-062B-9295-2136-BEF467771B54}"/>
              </a:ext>
            </a:extLst>
          </p:cNvPr>
          <p:cNvSpPr/>
          <p:nvPr/>
        </p:nvSpPr>
        <p:spPr>
          <a:xfrm>
            <a:off x="4945167" y="666571"/>
            <a:ext cx="3589236" cy="1273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NIEUZUPEŁNIONA BĄDŹ CZĘŚCIOWO UZUPEŁNIONA ZAKŁADKA PROBLEMY NAPOTKANE W TRAKCIE REALIZACJI PROJEKTU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6D5EC9B-A44C-9A78-CB86-F3C3312E0E27}"/>
              </a:ext>
            </a:extLst>
          </p:cNvPr>
          <p:cNvSpPr/>
          <p:nvPr/>
        </p:nvSpPr>
        <p:spPr>
          <a:xfrm>
            <a:off x="8895103" y="1336704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WYKAZYWANIE WYDATKÓW PONIESIONYCH POZA OKRESEM, ZA JAKI SKŁADANY JEST WNIOSEK O PŁATNOŚĆ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80E5207-5667-50B2-591C-4BD95BD2B583}"/>
              </a:ext>
            </a:extLst>
          </p:cNvPr>
          <p:cNvSpPr/>
          <p:nvPr/>
        </p:nvSpPr>
        <p:spPr>
          <a:xfrm>
            <a:off x="5318333" y="2459764"/>
            <a:ext cx="2845750" cy="95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ZBYT OGÓLNA INFORMACJA W WIERSZU NAZWA TOWARU LUB USŁUGI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C524CCE-C098-371A-D2FB-FA8D357D100D}"/>
              </a:ext>
            </a:extLst>
          </p:cNvPr>
          <p:cNvSpPr/>
          <p:nvPr/>
        </p:nvSpPr>
        <p:spPr>
          <a:xfrm>
            <a:off x="8599917" y="3359919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OZNACZENIA KATEGORII PODLEGAJĄCEJ LIMITOM WRAZ Z KWOTĄ LIMITU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3EC232D-0650-6F44-66C3-F5965BF08414}"/>
              </a:ext>
            </a:extLst>
          </p:cNvPr>
          <p:cNvSpPr/>
          <p:nvPr/>
        </p:nvSpPr>
        <p:spPr>
          <a:xfrm>
            <a:off x="5220770" y="4438827"/>
            <a:ext cx="2845750" cy="11244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UZUPEŁNIONEGO NUMERU KONTRAKTU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62B9CC8E-A748-F5C6-3138-9040A164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455280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DBAB42-8F7D-8629-EF53-FA212D4B2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2B1DCDE-A6D5-232E-7DA4-B25F3F9C5DF6}"/>
              </a:ext>
            </a:extLst>
          </p:cNvPr>
          <p:cNvSpPr/>
          <p:nvPr/>
        </p:nvSpPr>
        <p:spPr>
          <a:xfrm>
            <a:off x="948583" y="52983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WSZYSTKICH DAT ZAPŁATY W ZESTAWIENIU DOKUMENTÓW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274CB32-E29F-8A84-992C-AF402818F301}"/>
              </a:ext>
            </a:extLst>
          </p:cNvPr>
          <p:cNvSpPr/>
          <p:nvPr/>
        </p:nvSpPr>
        <p:spPr>
          <a:xfrm>
            <a:off x="1519728" y="2194844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ZAZNACZONEGO CHECK-BOXA „FAKTURA KORYGUJĄCA”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2DE988A-0AFA-0FE8-67C6-AF25EAF45BE5}"/>
              </a:ext>
            </a:extLst>
          </p:cNvPr>
          <p:cNvSpPr/>
          <p:nvPr/>
        </p:nvSpPr>
        <p:spPr>
          <a:xfrm>
            <a:off x="4919530" y="757725"/>
            <a:ext cx="3395528" cy="11907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BŁĘDNE WYKAZYWANIE WYDATKÓW W TABELI ZWROTY/KOREKTY I W ZESTAWIENIU DOKUMENTÓW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D6CC2DB-E6D1-605C-6047-FC9BADC05849}"/>
              </a:ext>
            </a:extLst>
          </p:cNvPr>
          <p:cNvSpPr/>
          <p:nvPr/>
        </p:nvSpPr>
        <p:spPr>
          <a:xfrm>
            <a:off x="5365334" y="263922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WSKAZYWANA KWOTA KOSZTÓW POŚREDNICH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AB66863-17DD-5575-1C47-64292536EE6B}"/>
              </a:ext>
            </a:extLst>
          </p:cNvPr>
          <p:cNvSpPr/>
          <p:nvPr/>
        </p:nvSpPr>
        <p:spPr>
          <a:xfrm>
            <a:off x="1793192" y="398091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BŁĘDNY MONTAŻ FINANSOWY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0D29D68-ECD3-4B51-006B-293D09839010}"/>
              </a:ext>
            </a:extLst>
          </p:cNvPr>
          <p:cNvSpPr/>
          <p:nvPr/>
        </p:nvSpPr>
        <p:spPr>
          <a:xfrm>
            <a:off x="5600344" y="4362630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NIEPOPRAWNIE WSKAZYWANY WKŁAD WŁASNY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FD958129-56D3-3E70-F032-DF897B93B714}"/>
              </a:ext>
            </a:extLst>
          </p:cNvPr>
          <p:cNvSpPr/>
          <p:nvPr/>
        </p:nvSpPr>
        <p:spPr>
          <a:xfrm>
            <a:off x="8786145" y="1401509"/>
            <a:ext cx="3041236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 ZESTAWIENIU DOKUMENTÓW INFORMACJI DLACZEGO JEST KORYGOWANY WYDATEK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CE0D797-1A0D-D265-3383-8DB5F8FD9871}"/>
              </a:ext>
            </a:extLst>
          </p:cNvPr>
          <p:cNvSpPr/>
          <p:nvPr/>
        </p:nvSpPr>
        <p:spPr>
          <a:xfrm>
            <a:off x="8786145" y="35408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WYBRANA KATEGORIA KOSZTÓW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9D8CCD05-C327-4CDC-88F1-4AAE1AA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8533963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315465" y="411709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CE62E79-8BF6-7D2B-DED5-DE206B47C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721" y="10856"/>
            <a:ext cx="12192000" cy="6847144"/>
          </a:xfrm>
          <a:prstGeom prst="rect">
            <a:avLst/>
          </a:prstGeom>
        </p:spPr>
      </p:pic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890169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3" y="2087432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A564037-B62D-C8D4-3919-BD2842C0A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721" y="4365838"/>
            <a:ext cx="4865030" cy="96325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99463" y="2103622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6818</TotalTime>
  <Words>4762</Words>
  <Application>Microsoft Office PowerPoint</Application>
  <PresentationFormat>Panoramiczny</PresentationFormat>
  <Paragraphs>403</Paragraphs>
  <Slides>36</Slides>
  <Notes>25</Notes>
  <HiddenSlides>0</HiddenSlides>
  <MMClips>0</MMClips>
  <ScaleCrop>false</ScaleCrop>
  <HeadingPairs>
    <vt:vector size="6" baseType="variant">
      <vt:variant>
        <vt:lpstr>Używane czcionki</vt:lpstr>
      </vt:variant>
      <vt:variant>
        <vt:i4>15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36</vt:i4>
      </vt:variant>
    </vt:vector>
  </HeadingPairs>
  <TitlesOfParts>
    <vt:vector size="53" baseType="lpstr"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24</vt:lpstr>
      <vt:lpstr>METODYKA KRYTERIÓW </vt:lpstr>
      <vt:lpstr>METODYKA KRYTERIÓW </vt:lpstr>
      <vt:lpstr>Prezentacja programu PowerPoint</vt:lpstr>
      <vt:lpstr>25</vt:lpstr>
      <vt:lpstr>METODYKA KRYTERIÓW </vt:lpstr>
      <vt:lpstr>METODYKA KRYTERIÓW </vt:lpstr>
      <vt:lpstr>11</vt:lpstr>
      <vt:lpstr>26</vt:lpstr>
      <vt:lpstr>27</vt:lpstr>
      <vt:lpstr>22</vt:lpstr>
      <vt:lpstr>21</vt:lpstr>
      <vt:lpstr>Kryteria wyboru projektów dla Działania 10.3, 10.6</vt:lpstr>
      <vt:lpstr>28</vt:lpstr>
      <vt:lpstr>29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Joanna Marszalec</cp:lastModifiedBy>
  <cp:revision>5766</cp:revision>
  <dcterms:created xsi:type="dcterms:W3CDTF">2022-11-15T13:19:44Z</dcterms:created>
  <dcterms:modified xsi:type="dcterms:W3CDTF">2024-04-03T10:23:35Z</dcterms:modified>
</cp:coreProperties>
</file>