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0" r:id="rId2"/>
  </p:sldMasterIdLst>
  <p:notesMasterIdLst>
    <p:notesMasterId r:id="rId79"/>
  </p:notesMasterIdLst>
  <p:handoutMasterIdLst>
    <p:handoutMasterId r:id="rId80"/>
  </p:handoutMasterIdLst>
  <p:sldIdLst>
    <p:sldId id="257" r:id="rId3"/>
    <p:sldId id="256" r:id="rId4"/>
    <p:sldId id="838" r:id="rId5"/>
    <p:sldId id="839" r:id="rId6"/>
    <p:sldId id="840" r:id="rId7"/>
    <p:sldId id="841" r:id="rId8"/>
    <p:sldId id="842" r:id="rId9"/>
    <p:sldId id="924" r:id="rId10"/>
    <p:sldId id="843" r:id="rId11"/>
    <p:sldId id="877" r:id="rId12"/>
    <p:sldId id="937" r:id="rId13"/>
    <p:sldId id="938" r:id="rId14"/>
    <p:sldId id="939" r:id="rId15"/>
    <p:sldId id="914" r:id="rId16"/>
    <p:sldId id="915" r:id="rId17"/>
    <p:sldId id="916" r:id="rId18"/>
    <p:sldId id="889" r:id="rId19"/>
    <p:sldId id="919" r:id="rId20"/>
    <p:sldId id="920" r:id="rId21"/>
    <p:sldId id="921" r:id="rId22"/>
    <p:sldId id="922" r:id="rId23"/>
    <p:sldId id="933" r:id="rId24"/>
    <p:sldId id="934" r:id="rId25"/>
    <p:sldId id="925" r:id="rId26"/>
    <p:sldId id="844" r:id="rId27"/>
    <p:sldId id="849" r:id="rId28"/>
    <p:sldId id="845" r:id="rId29"/>
    <p:sldId id="926" r:id="rId30"/>
    <p:sldId id="886" r:id="rId31"/>
    <p:sldId id="927" r:id="rId32"/>
    <p:sldId id="947" r:id="rId33"/>
    <p:sldId id="928" r:id="rId34"/>
    <p:sldId id="883" r:id="rId35"/>
    <p:sldId id="948" r:id="rId36"/>
    <p:sldId id="949" r:id="rId37"/>
    <p:sldId id="950" r:id="rId38"/>
    <p:sldId id="851" r:id="rId39"/>
    <p:sldId id="274" r:id="rId40"/>
    <p:sldId id="263" r:id="rId41"/>
    <p:sldId id="852" r:id="rId42"/>
    <p:sldId id="320" r:id="rId43"/>
    <p:sldId id="941" r:id="rId44"/>
    <p:sldId id="861" r:id="rId45"/>
    <p:sldId id="942" r:id="rId46"/>
    <p:sldId id="275" r:id="rId47"/>
    <p:sldId id="943" r:id="rId48"/>
    <p:sldId id="817" r:id="rId49"/>
    <p:sldId id="951" r:id="rId50"/>
    <p:sldId id="929" r:id="rId51"/>
    <p:sldId id="930" r:id="rId52"/>
    <p:sldId id="931" r:id="rId53"/>
    <p:sldId id="952" r:id="rId54"/>
    <p:sldId id="953" r:id="rId55"/>
    <p:sldId id="954" r:id="rId56"/>
    <p:sldId id="955" r:id="rId57"/>
    <p:sldId id="944" r:id="rId58"/>
    <p:sldId id="322" r:id="rId59"/>
    <p:sldId id="303" r:id="rId60"/>
    <p:sldId id="940" r:id="rId61"/>
    <p:sldId id="945" r:id="rId62"/>
    <p:sldId id="853" r:id="rId63"/>
    <p:sldId id="305" r:id="rId64"/>
    <p:sldId id="897" r:id="rId65"/>
    <p:sldId id="935" r:id="rId66"/>
    <p:sldId id="946" r:id="rId67"/>
    <p:sldId id="324" r:id="rId68"/>
    <p:sldId id="862" r:id="rId69"/>
    <p:sldId id="854" r:id="rId70"/>
    <p:sldId id="855" r:id="rId71"/>
    <p:sldId id="856" r:id="rId72"/>
    <p:sldId id="858" r:id="rId73"/>
    <p:sldId id="857" r:id="rId74"/>
    <p:sldId id="863" r:id="rId75"/>
    <p:sldId id="859" r:id="rId76"/>
    <p:sldId id="860" r:id="rId77"/>
    <p:sldId id="273" r:id="rId78"/>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8BE"/>
    <a:srgbClr val="4B8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E131A-7D95-4771-A64F-73F996D368F6}" v="12" dt="2024-04-10T05:48:46.80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86016" autoAdjust="0"/>
  </p:normalViewPr>
  <p:slideViewPr>
    <p:cSldViewPr snapToGrid="0">
      <p:cViewPr varScale="1">
        <p:scale>
          <a:sx n="96" d="100"/>
          <a:sy n="96" d="100"/>
        </p:scale>
        <p:origin x="690"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E470B7BE-6F0C-8F2A-294E-55F3A799A64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9EEA09E-E94B-2237-CACD-1A4553BA67D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7D4B1A7-E44E-4ACD-8183-D869BBB7E78B}" type="datetime7">
              <a:rPr lang="pl-PL" smtClean="0"/>
              <a:t>kwi-24</a:t>
            </a:fld>
            <a:endParaRPr lang="pl-PL"/>
          </a:p>
        </p:txBody>
      </p:sp>
      <p:sp>
        <p:nvSpPr>
          <p:cNvPr id="4" name="Symbol zastępczy stopki 3">
            <a:extLst>
              <a:ext uri="{FF2B5EF4-FFF2-40B4-BE49-F238E27FC236}">
                <a16:creationId xmlns:a16="http://schemas.microsoft.com/office/drawing/2014/main" id="{19B27A94-7637-63DC-466F-DC8476DE33E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69877482-08FC-9D03-9450-A245E57E11FA}"/>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4643112-FE35-4B6B-992F-638E32DC43EF}" type="slidenum">
              <a:rPr lang="pl-PL" smtClean="0"/>
              <a:t>‹#›</a:t>
            </a:fld>
            <a:endParaRPr lang="pl-PL"/>
          </a:p>
        </p:txBody>
      </p:sp>
    </p:spTree>
    <p:extLst>
      <p:ext uri="{BB962C8B-B14F-4D97-AF65-F5344CB8AC3E}">
        <p14:creationId xmlns:p14="http://schemas.microsoft.com/office/powerpoint/2010/main" val="32942864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E4BAD6-4173-459E-9F87-BAE45F7B34BE}" type="datetime7">
              <a:rPr lang="pl-PL" smtClean="0"/>
              <a:t>kwi-24</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350C69-5D00-4643-A6EF-959B7D51E3CF}" type="slidenum">
              <a:rPr lang="pl-PL" smtClean="0"/>
              <a:t>‹#›</a:t>
            </a:fld>
            <a:endParaRPr lang="pl-PL"/>
          </a:p>
        </p:txBody>
      </p:sp>
    </p:spTree>
    <p:extLst>
      <p:ext uri="{BB962C8B-B14F-4D97-AF65-F5344CB8AC3E}">
        <p14:creationId xmlns:p14="http://schemas.microsoft.com/office/powerpoint/2010/main" val="728721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1</a:t>
            </a:fld>
            <a:endParaRPr lang="pl-PL"/>
          </a:p>
        </p:txBody>
      </p:sp>
    </p:spTree>
    <p:extLst>
      <p:ext uri="{BB962C8B-B14F-4D97-AF65-F5344CB8AC3E}">
        <p14:creationId xmlns:p14="http://schemas.microsoft.com/office/powerpoint/2010/main" val="411546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14</a:t>
            </a:fld>
            <a:endParaRPr lang="pl-PL"/>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fld id="{D8CF1B79-61F9-4EE2-A96A-AE1FAA6B5DCC}" type="datetime7">
              <a:rPr lang="pl-PL" smtClean="0"/>
              <a:t>kwi-24</a:t>
            </a:fld>
            <a:endParaRPr lang="pl-PL"/>
          </a:p>
        </p:txBody>
      </p:sp>
    </p:spTree>
    <p:extLst>
      <p:ext uri="{BB962C8B-B14F-4D97-AF65-F5344CB8AC3E}">
        <p14:creationId xmlns:p14="http://schemas.microsoft.com/office/powerpoint/2010/main" val="153487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15</a:t>
            </a:fld>
            <a:endParaRPr lang="pl-PL"/>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fld id="{D8CF1B79-61F9-4EE2-A96A-AE1FAA6B5DCC}" type="datetime7">
              <a:rPr lang="pl-PL" smtClean="0"/>
              <a:t>kwi-24</a:t>
            </a:fld>
            <a:endParaRPr lang="pl-PL"/>
          </a:p>
        </p:txBody>
      </p:sp>
    </p:spTree>
    <p:extLst>
      <p:ext uri="{BB962C8B-B14F-4D97-AF65-F5344CB8AC3E}">
        <p14:creationId xmlns:p14="http://schemas.microsoft.com/office/powerpoint/2010/main" val="96799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16</a:t>
            </a:fld>
            <a:endParaRPr lang="pl-PL"/>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fld id="{D8CF1B79-61F9-4EE2-A96A-AE1FAA6B5DCC}" type="datetime7">
              <a:rPr lang="pl-PL" smtClean="0"/>
              <a:t>kwi-24</a:t>
            </a:fld>
            <a:endParaRPr lang="pl-PL"/>
          </a:p>
        </p:txBody>
      </p:sp>
    </p:spTree>
    <p:extLst>
      <p:ext uri="{BB962C8B-B14F-4D97-AF65-F5344CB8AC3E}">
        <p14:creationId xmlns:p14="http://schemas.microsoft.com/office/powerpoint/2010/main" val="329539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10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86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14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48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2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16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66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a:t>
            </a:fld>
            <a:endParaRPr lang="pl-PL"/>
          </a:p>
        </p:txBody>
      </p:sp>
      <p:sp>
        <p:nvSpPr>
          <p:cNvPr id="5" name="Symbol zastępczy daty 4">
            <a:extLst>
              <a:ext uri="{FF2B5EF4-FFF2-40B4-BE49-F238E27FC236}">
                <a16:creationId xmlns:a16="http://schemas.microsoft.com/office/drawing/2014/main" id="{2E2942CE-81AB-6B99-21E5-5957B027FDCC}"/>
              </a:ext>
            </a:extLst>
          </p:cNvPr>
          <p:cNvSpPr>
            <a:spLocks noGrp="1"/>
          </p:cNvSpPr>
          <p:nvPr>
            <p:ph type="dt" idx="1"/>
          </p:nvPr>
        </p:nvSpPr>
        <p:spPr/>
        <p:txBody>
          <a:bodyPr/>
          <a:lstStyle/>
          <a:p>
            <a:fld id="{CE085E35-3588-4DEB-9FF9-0F6E5FE01DCC}" type="datetime7">
              <a:rPr lang="pl-PL" smtClean="0"/>
              <a:t>kwi-24</a:t>
            </a:fld>
            <a:endParaRPr lang="pl-PL"/>
          </a:p>
        </p:txBody>
      </p:sp>
    </p:spTree>
    <p:extLst>
      <p:ext uri="{BB962C8B-B14F-4D97-AF65-F5344CB8AC3E}">
        <p14:creationId xmlns:p14="http://schemas.microsoft.com/office/powerpoint/2010/main" val="237123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25</a:t>
            </a:fld>
            <a:endParaRPr lang="pl-PL"/>
          </a:p>
        </p:txBody>
      </p:sp>
      <p:sp>
        <p:nvSpPr>
          <p:cNvPr id="5" name="Symbol zastępczy daty 4">
            <a:extLst>
              <a:ext uri="{FF2B5EF4-FFF2-40B4-BE49-F238E27FC236}">
                <a16:creationId xmlns:a16="http://schemas.microsoft.com/office/drawing/2014/main" id="{89AE3E77-C2ED-B6E1-0E46-1BE22110D879}"/>
              </a:ext>
            </a:extLst>
          </p:cNvPr>
          <p:cNvSpPr>
            <a:spLocks noGrp="1"/>
          </p:cNvSpPr>
          <p:nvPr>
            <p:ph type="dt" idx="1"/>
          </p:nvPr>
        </p:nvSpPr>
        <p:spPr/>
        <p:txBody>
          <a:bodyPr/>
          <a:lstStyle/>
          <a:p>
            <a:fld id="{0FA10317-C7CE-4E10-A228-64D467DDECC2}" type="datetime7">
              <a:rPr lang="pl-PL" smtClean="0"/>
              <a:t>kwi-24</a:t>
            </a:fld>
            <a:endParaRPr lang="pl-PL"/>
          </a:p>
        </p:txBody>
      </p:sp>
    </p:spTree>
    <p:extLst>
      <p:ext uri="{BB962C8B-B14F-4D97-AF65-F5344CB8AC3E}">
        <p14:creationId xmlns:p14="http://schemas.microsoft.com/office/powerpoint/2010/main" val="2622116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26</a:t>
            </a:fld>
            <a:endParaRPr lang="pl-PL"/>
          </a:p>
        </p:txBody>
      </p:sp>
      <p:sp>
        <p:nvSpPr>
          <p:cNvPr id="5" name="Symbol zastępczy daty 4">
            <a:extLst>
              <a:ext uri="{FF2B5EF4-FFF2-40B4-BE49-F238E27FC236}">
                <a16:creationId xmlns:a16="http://schemas.microsoft.com/office/drawing/2014/main" id="{23A0AE4D-1869-F7A6-7537-FB4B3BAB3C41}"/>
              </a:ext>
            </a:extLst>
          </p:cNvPr>
          <p:cNvSpPr>
            <a:spLocks noGrp="1"/>
          </p:cNvSpPr>
          <p:nvPr>
            <p:ph type="dt" idx="1"/>
          </p:nvPr>
        </p:nvSpPr>
        <p:spPr/>
        <p:txBody>
          <a:bodyPr/>
          <a:lstStyle/>
          <a:p>
            <a:fld id="{2B1E40FA-D542-45A8-BE95-A260416DF563}" type="datetime7">
              <a:rPr lang="pl-PL" smtClean="0"/>
              <a:t>kwi-24</a:t>
            </a:fld>
            <a:endParaRPr lang="pl-PL"/>
          </a:p>
        </p:txBody>
      </p:sp>
    </p:spTree>
    <p:extLst>
      <p:ext uri="{BB962C8B-B14F-4D97-AF65-F5344CB8AC3E}">
        <p14:creationId xmlns:p14="http://schemas.microsoft.com/office/powerpoint/2010/main" val="29115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27</a:t>
            </a:fld>
            <a:endParaRPr lang="pl-PL"/>
          </a:p>
        </p:txBody>
      </p:sp>
      <p:sp>
        <p:nvSpPr>
          <p:cNvPr id="5" name="Symbol zastępczy daty 4">
            <a:extLst>
              <a:ext uri="{FF2B5EF4-FFF2-40B4-BE49-F238E27FC236}">
                <a16:creationId xmlns:a16="http://schemas.microsoft.com/office/drawing/2014/main" id="{7CF8DA6D-4FD4-4231-9472-0637E34E4F03}"/>
              </a:ext>
            </a:extLst>
          </p:cNvPr>
          <p:cNvSpPr>
            <a:spLocks noGrp="1"/>
          </p:cNvSpPr>
          <p:nvPr>
            <p:ph type="dt" idx="1"/>
          </p:nvPr>
        </p:nvSpPr>
        <p:spPr/>
        <p:txBody>
          <a:bodyPr/>
          <a:lstStyle/>
          <a:p>
            <a:fld id="{4A7F9EE8-E882-478C-96D0-9B6CAF41E5AE}" type="datetime7">
              <a:rPr lang="pl-PL" smtClean="0"/>
              <a:t>kwi-24</a:t>
            </a:fld>
            <a:endParaRPr lang="pl-PL"/>
          </a:p>
        </p:txBody>
      </p:sp>
    </p:spTree>
    <p:extLst>
      <p:ext uri="{BB962C8B-B14F-4D97-AF65-F5344CB8AC3E}">
        <p14:creationId xmlns:p14="http://schemas.microsoft.com/office/powerpoint/2010/main" val="3216307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29</a:t>
            </a:fld>
            <a:endParaRPr lang="pl-PL"/>
          </a:p>
        </p:txBody>
      </p:sp>
      <p:sp>
        <p:nvSpPr>
          <p:cNvPr id="5" name="Symbol zastępczy daty 4">
            <a:extLst>
              <a:ext uri="{FF2B5EF4-FFF2-40B4-BE49-F238E27FC236}">
                <a16:creationId xmlns:a16="http://schemas.microsoft.com/office/drawing/2014/main" id="{D9CC6166-51B3-13A3-955C-3285E010D86E}"/>
              </a:ext>
            </a:extLst>
          </p:cNvPr>
          <p:cNvSpPr>
            <a:spLocks noGrp="1"/>
          </p:cNvSpPr>
          <p:nvPr>
            <p:ph type="dt" idx="1"/>
          </p:nvPr>
        </p:nvSpPr>
        <p:spPr/>
        <p:txBody>
          <a:bodyPr/>
          <a:lstStyle/>
          <a:p>
            <a:fld id="{362B9BBE-C410-4A1E-8EF9-8D96A5883B4E}" type="datetime7">
              <a:rPr lang="pl-PL" smtClean="0"/>
              <a:t>kwi-24</a:t>
            </a:fld>
            <a:endParaRPr lang="pl-PL"/>
          </a:p>
        </p:txBody>
      </p:sp>
    </p:spTree>
    <p:extLst>
      <p:ext uri="{BB962C8B-B14F-4D97-AF65-F5344CB8AC3E}">
        <p14:creationId xmlns:p14="http://schemas.microsoft.com/office/powerpoint/2010/main" val="145936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30</a:t>
            </a:fld>
            <a:endParaRPr lang="pl-PL"/>
          </a:p>
        </p:txBody>
      </p:sp>
      <p:sp>
        <p:nvSpPr>
          <p:cNvPr id="5" name="Symbol zastępczy daty 4">
            <a:extLst>
              <a:ext uri="{FF2B5EF4-FFF2-40B4-BE49-F238E27FC236}">
                <a16:creationId xmlns:a16="http://schemas.microsoft.com/office/drawing/2014/main" id="{D9CC6166-51B3-13A3-955C-3285E010D86E}"/>
              </a:ext>
            </a:extLst>
          </p:cNvPr>
          <p:cNvSpPr>
            <a:spLocks noGrp="1"/>
          </p:cNvSpPr>
          <p:nvPr>
            <p:ph type="dt" idx="1"/>
          </p:nvPr>
        </p:nvSpPr>
        <p:spPr/>
        <p:txBody>
          <a:bodyPr/>
          <a:lstStyle/>
          <a:p>
            <a:fld id="{362B9BBE-C410-4A1E-8EF9-8D96A5883B4E}" type="datetime7">
              <a:rPr lang="pl-PL" smtClean="0"/>
              <a:t>kwi-24</a:t>
            </a:fld>
            <a:endParaRPr lang="pl-PL"/>
          </a:p>
        </p:txBody>
      </p:sp>
    </p:spTree>
    <p:extLst>
      <p:ext uri="{BB962C8B-B14F-4D97-AF65-F5344CB8AC3E}">
        <p14:creationId xmlns:p14="http://schemas.microsoft.com/office/powerpoint/2010/main" val="2836182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32</a:t>
            </a:fld>
            <a:endParaRPr lang="pl-PL"/>
          </a:p>
        </p:txBody>
      </p:sp>
      <p:sp>
        <p:nvSpPr>
          <p:cNvPr id="5" name="Symbol zastępczy daty 4">
            <a:extLst>
              <a:ext uri="{FF2B5EF4-FFF2-40B4-BE49-F238E27FC236}">
                <a16:creationId xmlns:a16="http://schemas.microsoft.com/office/drawing/2014/main" id="{D9CC6166-51B3-13A3-955C-3285E010D86E}"/>
              </a:ext>
            </a:extLst>
          </p:cNvPr>
          <p:cNvSpPr>
            <a:spLocks noGrp="1"/>
          </p:cNvSpPr>
          <p:nvPr>
            <p:ph type="dt" idx="1"/>
          </p:nvPr>
        </p:nvSpPr>
        <p:spPr/>
        <p:txBody>
          <a:bodyPr/>
          <a:lstStyle/>
          <a:p>
            <a:fld id="{362B9BBE-C410-4A1E-8EF9-8D96A5883B4E}" type="datetime7">
              <a:rPr lang="pl-PL" smtClean="0"/>
              <a:t>kwi-24</a:t>
            </a:fld>
            <a:endParaRPr lang="pl-PL"/>
          </a:p>
        </p:txBody>
      </p:sp>
    </p:spTree>
    <p:extLst>
      <p:ext uri="{BB962C8B-B14F-4D97-AF65-F5344CB8AC3E}">
        <p14:creationId xmlns:p14="http://schemas.microsoft.com/office/powerpoint/2010/main" val="476238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33</a:t>
            </a:fld>
            <a:endParaRPr lang="pl-PL"/>
          </a:p>
        </p:txBody>
      </p:sp>
      <p:sp>
        <p:nvSpPr>
          <p:cNvPr id="5" name="Symbol zastępczy daty 4">
            <a:extLst>
              <a:ext uri="{FF2B5EF4-FFF2-40B4-BE49-F238E27FC236}">
                <a16:creationId xmlns:a16="http://schemas.microsoft.com/office/drawing/2014/main" id="{239FBE5F-389C-AFED-6146-60AF371789CF}"/>
              </a:ext>
            </a:extLst>
          </p:cNvPr>
          <p:cNvSpPr>
            <a:spLocks noGrp="1"/>
          </p:cNvSpPr>
          <p:nvPr>
            <p:ph type="dt" idx="1"/>
          </p:nvPr>
        </p:nvSpPr>
        <p:spPr/>
        <p:txBody>
          <a:bodyPr/>
          <a:lstStyle/>
          <a:p>
            <a:fld id="{B9BFA4A8-7C60-425F-A5D6-8BDED5F93B48}" type="datetime7">
              <a:rPr lang="pl-PL" smtClean="0"/>
              <a:t>kwi-24</a:t>
            </a:fld>
            <a:endParaRPr lang="pl-PL"/>
          </a:p>
        </p:txBody>
      </p:sp>
    </p:spTree>
    <p:extLst>
      <p:ext uri="{BB962C8B-B14F-4D97-AF65-F5344CB8AC3E}">
        <p14:creationId xmlns:p14="http://schemas.microsoft.com/office/powerpoint/2010/main" val="39607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34</a:t>
            </a:fld>
            <a:endParaRPr lang="pl-PL"/>
          </a:p>
        </p:txBody>
      </p:sp>
    </p:spTree>
    <p:extLst>
      <p:ext uri="{BB962C8B-B14F-4D97-AF65-F5344CB8AC3E}">
        <p14:creationId xmlns:p14="http://schemas.microsoft.com/office/powerpoint/2010/main" val="1256328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37</a:t>
            </a:fld>
            <a:endParaRPr lang="pl-PL"/>
          </a:p>
        </p:txBody>
      </p:sp>
    </p:spTree>
    <p:extLst>
      <p:ext uri="{BB962C8B-B14F-4D97-AF65-F5344CB8AC3E}">
        <p14:creationId xmlns:p14="http://schemas.microsoft.com/office/powerpoint/2010/main" val="3939183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40</a:t>
            </a:fld>
            <a:endParaRPr lang="pl-PL"/>
          </a:p>
        </p:txBody>
      </p:sp>
      <p:sp>
        <p:nvSpPr>
          <p:cNvPr id="5" name="Symbol zastępczy daty 4">
            <a:extLst>
              <a:ext uri="{FF2B5EF4-FFF2-40B4-BE49-F238E27FC236}">
                <a16:creationId xmlns:a16="http://schemas.microsoft.com/office/drawing/2014/main" id="{630F2D43-DCF8-E9D1-D0FE-ABEBA70E1CCF}"/>
              </a:ext>
            </a:extLst>
          </p:cNvPr>
          <p:cNvSpPr>
            <a:spLocks noGrp="1"/>
          </p:cNvSpPr>
          <p:nvPr>
            <p:ph type="dt" idx="1"/>
          </p:nvPr>
        </p:nvSpPr>
        <p:spPr/>
        <p:txBody>
          <a:bodyPr/>
          <a:lstStyle/>
          <a:p>
            <a:fld id="{07DB5DD9-1A9C-4B8E-9862-E436213A7142}" type="datetime7">
              <a:rPr lang="pl-PL" smtClean="0"/>
              <a:t>kwi-24</a:t>
            </a:fld>
            <a:endParaRPr lang="pl-PL"/>
          </a:p>
        </p:txBody>
      </p:sp>
    </p:spTree>
    <p:extLst>
      <p:ext uri="{BB962C8B-B14F-4D97-AF65-F5344CB8AC3E}">
        <p14:creationId xmlns:p14="http://schemas.microsoft.com/office/powerpoint/2010/main" val="5136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6</a:t>
            </a:fld>
            <a:endParaRPr lang="pl-PL"/>
          </a:p>
        </p:txBody>
      </p:sp>
      <p:sp>
        <p:nvSpPr>
          <p:cNvPr id="5" name="Symbol zastępczy daty 4">
            <a:extLst>
              <a:ext uri="{FF2B5EF4-FFF2-40B4-BE49-F238E27FC236}">
                <a16:creationId xmlns:a16="http://schemas.microsoft.com/office/drawing/2014/main" id="{D1BF7CA9-817F-3E5A-10B9-FFC92616FED6}"/>
              </a:ext>
            </a:extLst>
          </p:cNvPr>
          <p:cNvSpPr>
            <a:spLocks noGrp="1"/>
          </p:cNvSpPr>
          <p:nvPr>
            <p:ph type="dt" idx="1"/>
          </p:nvPr>
        </p:nvSpPr>
        <p:spPr/>
        <p:txBody>
          <a:bodyPr/>
          <a:lstStyle/>
          <a:p>
            <a:fld id="{DCA4CA05-E018-4793-936B-504F721D53CE}" type="datetime7">
              <a:rPr lang="pl-PL" smtClean="0"/>
              <a:t>kwi-24</a:t>
            </a:fld>
            <a:endParaRPr lang="pl-PL"/>
          </a:p>
        </p:txBody>
      </p:sp>
    </p:spTree>
    <p:extLst>
      <p:ext uri="{BB962C8B-B14F-4D97-AF65-F5344CB8AC3E}">
        <p14:creationId xmlns:p14="http://schemas.microsoft.com/office/powerpoint/2010/main" val="2355465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42</a:t>
            </a:fld>
            <a:endParaRPr lang="pl-PL"/>
          </a:p>
        </p:txBody>
      </p:sp>
    </p:spTree>
    <p:extLst>
      <p:ext uri="{BB962C8B-B14F-4D97-AF65-F5344CB8AC3E}">
        <p14:creationId xmlns:p14="http://schemas.microsoft.com/office/powerpoint/2010/main" val="2565200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44</a:t>
            </a:fld>
            <a:endParaRPr lang="pl-PL"/>
          </a:p>
        </p:txBody>
      </p:sp>
    </p:spTree>
    <p:extLst>
      <p:ext uri="{BB962C8B-B14F-4D97-AF65-F5344CB8AC3E}">
        <p14:creationId xmlns:p14="http://schemas.microsoft.com/office/powerpoint/2010/main" val="1164700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45</a:t>
            </a:fld>
            <a:endParaRPr lang="pl-PL"/>
          </a:p>
        </p:txBody>
      </p:sp>
      <p:sp>
        <p:nvSpPr>
          <p:cNvPr id="5" name="Symbol zastępczy daty 4">
            <a:extLst>
              <a:ext uri="{FF2B5EF4-FFF2-40B4-BE49-F238E27FC236}">
                <a16:creationId xmlns:a16="http://schemas.microsoft.com/office/drawing/2014/main" id="{374921A0-10AA-757E-9B15-EC6DD5800FDF}"/>
              </a:ext>
            </a:extLst>
          </p:cNvPr>
          <p:cNvSpPr>
            <a:spLocks noGrp="1"/>
          </p:cNvSpPr>
          <p:nvPr>
            <p:ph type="dt" idx="1"/>
          </p:nvPr>
        </p:nvSpPr>
        <p:spPr/>
        <p:txBody>
          <a:bodyPr/>
          <a:lstStyle/>
          <a:p>
            <a:fld id="{21FD2D0E-B99B-493C-B2B4-AB454B9213B9}" type="datetime7">
              <a:rPr lang="pl-PL" smtClean="0"/>
              <a:t>kwi-24</a:t>
            </a:fld>
            <a:endParaRPr lang="pl-PL"/>
          </a:p>
        </p:txBody>
      </p:sp>
    </p:spTree>
    <p:extLst>
      <p:ext uri="{BB962C8B-B14F-4D97-AF65-F5344CB8AC3E}">
        <p14:creationId xmlns:p14="http://schemas.microsoft.com/office/powerpoint/2010/main" val="4150132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46</a:t>
            </a:fld>
            <a:endParaRPr lang="pl-PL"/>
          </a:p>
        </p:txBody>
      </p:sp>
    </p:spTree>
    <p:extLst>
      <p:ext uri="{BB962C8B-B14F-4D97-AF65-F5344CB8AC3E}">
        <p14:creationId xmlns:p14="http://schemas.microsoft.com/office/powerpoint/2010/main" val="2954557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51</a:t>
            </a:fld>
            <a:endParaRPr lang="pl-PL"/>
          </a:p>
        </p:txBody>
      </p:sp>
    </p:spTree>
    <p:extLst>
      <p:ext uri="{BB962C8B-B14F-4D97-AF65-F5344CB8AC3E}">
        <p14:creationId xmlns:p14="http://schemas.microsoft.com/office/powerpoint/2010/main" val="1722101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56</a:t>
            </a:fld>
            <a:endParaRPr lang="pl-PL"/>
          </a:p>
        </p:txBody>
      </p:sp>
    </p:spTree>
    <p:extLst>
      <p:ext uri="{BB962C8B-B14F-4D97-AF65-F5344CB8AC3E}">
        <p14:creationId xmlns:p14="http://schemas.microsoft.com/office/powerpoint/2010/main" val="592430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57</a:t>
            </a:fld>
            <a:endParaRPr lang="pl-PL"/>
          </a:p>
        </p:txBody>
      </p:sp>
      <p:sp>
        <p:nvSpPr>
          <p:cNvPr id="5" name="Symbol zastępczy daty 4">
            <a:extLst>
              <a:ext uri="{FF2B5EF4-FFF2-40B4-BE49-F238E27FC236}">
                <a16:creationId xmlns:a16="http://schemas.microsoft.com/office/drawing/2014/main" id="{C940A0F5-7B71-6D26-0C69-02AC5E4E8084}"/>
              </a:ext>
            </a:extLst>
          </p:cNvPr>
          <p:cNvSpPr>
            <a:spLocks noGrp="1"/>
          </p:cNvSpPr>
          <p:nvPr>
            <p:ph type="dt" idx="1"/>
          </p:nvPr>
        </p:nvSpPr>
        <p:spPr/>
        <p:txBody>
          <a:bodyPr/>
          <a:lstStyle/>
          <a:p>
            <a:fld id="{E7D6C08C-6DFA-4272-B0E0-53A499EF3F1C}" type="datetime7">
              <a:rPr lang="pl-PL" smtClean="0"/>
              <a:t>kwi-24</a:t>
            </a:fld>
            <a:endParaRPr lang="pl-PL"/>
          </a:p>
        </p:txBody>
      </p:sp>
    </p:spTree>
    <p:extLst>
      <p:ext uri="{BB962C8B-B14F-4D97-AF65-F5344CB8AC3E}">
        <p14:creationId xmlns:p14="http://schemas.microsoft.com/office/powerpoint/2010/main" val="1719646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60</a:t>
            </a:fld>
            <a:endParaRPr lang="pl-PL"/>
          </a:p>
        </p:txBody>
      </p:sp>
    </p:spTree>
    <p:extLst>
      <p:ext uri="{BB962C8B-B14F-4D97-AF65-F5344CB8AC3E}">
        <p14:creationId xmlns:p14="http://schemas.microsoft.com/office/powerpoint/2010/main" val="757120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62</a:t>
            </a:fld>
            <a:endParaRPr lang="pl-PL"/>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fld id="{67F175F4-7B18-4D2E-9425-A5174F36CAB6}" type="datetime7">
              <a:rPr lang="pl-PL" smtClean="0"/>
              <a:t>kwi-24</a:t>
            </a:fld>
            <a:endParaRPr lang="pl-PL"/>
          </a:p>
        </p:txBody>
      </p:sp>
    </p:spTree>
    <p:extLst>
      <p:ext uri="{BB962C8B-B14F-4D97-AF65-F5344CB8AC3E}">
        <p14:creationId xmlns:p14="http://schemas.microsoft.com/office/powerpoint/2010/main" val="395196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175F4-7B18-4D2E-9425-A5174F36CAB6}"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28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7</a:t>
            </a:fld>
            <a:endParaRPr lang="pl-PL"/>
          </a:p>
        </p:txBody>
      </p:sp>
      <p:sp>
        <p:nvSpPr>
          <p:cNvPr id="5" name="Symbol zastępczy daty 4">
            <a:extLst>
              <a:ext uri="{FF2B5EF4-FFF2-40B4-BE49-F238E27FC236}">
                <a16:creationId xmlns:a16="http://schemas.microsoft.com/office/drawing/2014/main" id="{BCF34807-F3F3-5997-665A-BB82F7F671B1}"/>
              </a:ext>
            </a:extLst>
          </p:cNvPr>
          <p:cNvSpPr>
            <a:spLocks noGrp="1"/>
          </p:cNvSpPr>
          <p:nvPr>
            <p:ph type="dt" idx="1"/>
          </p:nvPr>
        </p:nvSpPr>
        <p:spPr/>
        <p:txBody>
          <a:bodyPr/>
          <a:lstStyle/>
          <a:p>
            <a:fld id="{39715560-D5E8-4D55-9F43-6CB59EA3215A}" type="datetime7">
              <a:rPr lang="pl-PL" smtClean="0"/>
              <a:t>kwi-24</a:t>
            </a:fld>
            <a:endParaRPr lang="pl-PL"/>
          </a:p>
        </p:txBody>
      </p:sp>
    </p:spTree>
    <p:extLst>
      <p:ext uri="{BB962C8B-B14F-4D97-AF65-F5344CB8AC3E}">
        <p14:creationId xmlns:p14="http://schemas.microsoft.com/office/powerpoint/2010/main" val="902609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175F4-7B18-4D2E-9425-A5174F36CAB6}"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kwi-24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197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kwi-24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65</a:t>
            </a:fld>
            <a:endParaRPr lang="pl-PL"/>
          </a:p>
        </p:txBody>
      </p:sp>
    </p:spTree>
    <p:extLst>
      <p:ext uri="{BB962C8B-B14F-4D97-AF65-F5344CB8AC3E}">
        <p14:creationId xmlns:p14="http://schemas.microsoft.com/office/powerpoint/2010/main" val="227922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9</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kwi-24</a:t>
            </a:fld>
            <a:endParaRPr lang="pl-PL"/>
          </a:p>
        </p:txBody>
      </p:sp>
    </p:spTree>
    <p:extLst>
      <p:ext uri="{BB962C8B-B14F-4D97-AF65-F5344CB8AC3E}">
        <p14:creationId xmlns:p14="http://schemas.microsoft.com/office/powerpoint/2010/main" val="181909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10</a:t>
            </a:fld>
            <a:endParaRPr lang="pl-PL"/>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fld id="{D8CF1B79-61F9-4EE2-A96A-AE1FAA6B5DCC}" type="datetime7">
              <a:rPr lang="pl-PL" smtClean="0"/>
              <a:t>kwi-24</a:t>
            </a:fld>
            <a:endParaRPr lang="pl-PL"/>
          </a:p>
        </p:txBody>
      </p:sp>
    </p:spTree>
    <p:extLst>
      <p:ext uri="{BB962C8B-B14F-4D97-AF65-F5344CB8AC3E}">
        <p14:creationId xmlns:p14="http://schemas.microsoft.com/office/powerpoint/2010/main" val="420686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11</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kwi-24</a:t>
            </a:fld>
            <a:endParaRPr lang="pl-PL"/>
          </a:p>
        </p:txBody>
      </p:sp>
    </p:spTree>
    <p:extLst>
      <p:ext uri="{BB962C8B-B14F-4D97-AF65-F5344CB8AC3E}">
        <p14:creationId xmlns:p14="http://schemas.microsoft.com/office/powerpoint/2010/main" val="357394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12</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kwi-24</a:t>
            </a:fld>
            <a:endParaRPr lang="pl-PL"/>
          </a:p>
        </p:txBody>
      </p:sp>
    </p:spTree>
    <p:extLst>
      <p:ext uri="{BB962C8B-B14F-4D97-AF65-F5344CB8AC3E}">
        <p14:creationId xmlns:p14="http://schemas.microsoft.com/office/powerpoint/2010/main" val="302104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13</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kwi-24</a:t>
            </a:fld>
            <a:endParaRPr lang="pl-PL"/>
          </a:p>
        </p:txBody>
      </p:sp>
    </p:spTree>
    <p:extLst>
      <p:ext uri="{BB962C8B-B14F-4D97-AF65-F5344CB8AC3E}">
        <p14:creationId xmlns:p14="http://schemas.microsoft.com/office/powerpoint/2010/main" val="173832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664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9137330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366569512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225308847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92059114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91328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94023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6496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3455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359845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74127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647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9CEE1-EAAB-78B2-6DF8-CFB63DDE898C}"/>
              </a:ext>
            </a:extLst>
          </p:cNvPr>
          <p:cNvSpPr>
            <a:spLocks noGrp="1"/>
          </p:cNvSpPr>
          <p:nvPr>
            <p:ph type="title"/>
          </p:nvPr>
        </p:nvSpPr>
        <p:spPr/>
        <p:txBody>
          <a:bodyPr/>
          <a:lstStyle/>
          <a:p>
            <a:r>
              <a:rPr lang="pl-PL" dirty="0"/>
              <a:t>Fundusze Europejskie dla Lubelskiego 2021-2027 </a:t>
            </a:r>
          </a:p>
        </p:txBody>
      </p:sp>
      <p:pic>
        <p:nvPicPr>
          <p:cNvPr id="13" name="Symbol zastępczy zawartości 12" descr="Obraz zawierający tekst">
            <a:extLst>
              <a:ext uri="{FF2B5EF4-FFF2-40B4-BE49-F238E27FC236}">
                <a16:creationId xmlns:a16="http://schemas.microsoft.com/office/drawing/2014/main" id="{8B01C536-3002-9D35-1F89-AE81609CF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028"/>
            <a:ext cx="12192000" cy="6845972"/>
          </a:xfrm>
        </p:spPr>
      </p:pic>
    </p:spTree>
    <p:extLst>
      <p:ext uri="{BB962C8B-B14F-4D97-AF65-F5344CB8AC3E}">
        <p14:creationId xmlns:p14="http://schemas.microsoft.com/office/powerpoint/2010/main" val="273200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6" y="1203818"/>
            <a:ext cx="10098880" cy="4772585"/>
          </a:xfrm>
        </p:spPr>
        <p:txBody>
          <a:bodyPr>
            <a:normAutofit/>
          </a:bodyPr>
          <a:lstStyle/>
          <a:p>
            <a:pPr marL="0" lvl="0" indent="0">
              <a:lnSpc>
                <a:spcPct val="115000"/>
              </a:lnSpc>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Zgodnie z </a:t>
            </a:r>
            <a:r>
              <a:rPr lang="pl-PL" sz="2000" b="1" dirty="0">
                <a:latin typeface="Arial" panose="020B0604020202020204" pitchFamily="34" charset="0"/>
                <a:cs typeface="Arial" panose="020B0604020202020204" pitchFamily="34" charset="0"/>
              </a:rPr>
              <a:t>kryterium specyficznym dostępu nr 7 Trwałość projektu</a:t>
            </a:r>
            <a:r>
              <a:rPr lang="pl-PL" sz="2000" dirty="0">
                <a:latin typeface="Arial" panose="020B0604020202020204" pitchFamily="34" charset="0"/>
                <a:cs typeface="Arial" panose="020B0604020202020204" pitchFamily="34" charset="0"/>
              </a:rPr>
              <a:t>:</a:t>
            </a:r>
          </a:p>
          <a:p>
            <a:pPr marL="0" lvl="0" indent="0">
              <a:lnSpc>
                <a:spcPct val="115000"/>
              </a:lnSpc>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Projekt zakłada zachowanie trwałości wspartych w ramach projektu miejsc świadczenia usług społecznych po zakończeniu jego realizacji co najmniej przez okres odpowiadający okresowi realizacji projektu.</a:t>
            </a:r>
          </a:p>
          <a:p>
            <a:pPr marL="0" lvl="0" indent="0">
              <a:lnSpc>
                <a:spcPct val="115000"/>
              </a:lnSpc>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Trwałość jest rozumiana jako instytucjonalna gotowość podmiotów do świadczenia usług społecznych. Obowiązek zachowania trwałości nie dotyczy miejsc świadczenia usług opiekuńczych w formie usług sąsiedzkich.</a:t>
            </a:r>
          </a:p>
          <a:p>
            <a:pPr marL="0" lvl="0" indent="0">
              <a:lnSpc>
                <a:spcPct val="115000"/>
              </a:lnSpc>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Kryterium ma zastosowanie do typów projektu nr: 1a), 1b), 1c), 2.</a:t>
            </a:r>
            <a:endParaRPr lang="pl-PL"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927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24664" y="1050587"/>
            <a:ext cx="9852025" cy="4688732"/>
          </a:xfrm>
        </p:spPr>
        <p:txBody>
          <a:bodyPr>
            <a:normAutofit/>
          </a:bodyPr>
          <a:lstStyle/>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Zgodnie z </a:t>
            </a:r>
            <a:r>
              <a:rPr lang="pl-PL" sz="2000" b="1" dirty="0">
                <a:latin typeface="Arial" panose="020B0604020202020204" pitchFamily="34" charset="0"/>
                <a:cs typeface="Arial" panose="020B0604020202020204" pitchFamily="34" charset="0"/>
              </a:rPr>
              <a:t>kryterium specyficznym dostępu nr 8 Powiązanie wsparcia</a:t>
            </a:r>
            <a:r>
              <a:rPr lang="pl-PL" sz="2000" dirty="0">
                <a:latin typeface="Arial" panose="020B0604020202020204" pitchFamily="34" charset="0"/>
                <a:cs typeface="Arial" panose="020B0604020202020204" pitchFamily="34" charset="0"/>
              </a:rPr>
              <a:t>:</a:t>
            </a:r>
          </a:p>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Szkolenie kadr na potrzeby świadczenia usług w społeczności lokalnej jest bezpośrednio związane z realizacją działań merytorycznych w ramach projektu przez przeszkolonego kandydata/pracownika. </a:t>
            </a:r>
          </a:p>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Kryterium ma na celu zapewnienie powiązania wsparcia związanego z podnoszeniem kwalifikacji i kompetencji z realizacją działań merytorycznych, tj. usług społecznych realizowanych w środowisku lokalnym w ramach projektu.</a:t>
            </a:r>
          </a:p>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Kryterium ma zastosowanie do typu projektu nr: 1 d).</a:t>
            </a:r>
            <a:endParaRPr lang="pl-PL" sz="2000" b="1"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43556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337930" y="616226"/>
            <a:ext cx="11380305" cy="5360178"/>
          </a:xfrm>
        </p:spPr>
        <p:txBody>
          <a:bodyPr>
            <a:noAutofit/>
          </a:bodyPr>
          <a:lstStyle/>
          <a:p>
            <a:pPr marL="0" lvl="0" indent="0">
              <a:lnSpc>
                <a:spcPct val="115000"/>
              </a:lnSpc>
              <a:spcBef>
                <a:spcPts val="600"/>
              </a:spcBef>
              <a:spcAft>
                <a:spcPts val="300"/>
              </a:spcAft>
              <a:buSzPts val="1200"/>
              <a:buNone/>
              <a:tabLst>
                <a:tab pos="230505" algn="l"/>
                <a:tab pos="270510" algn="l"/>
              </a:tabLst>
            </a:pPr>
            <a:r>
              <a:rPr lang="pl-PL" sz="1800" dirty="0">
                <a:latin typeface="Arial" panose="020B0604020202020204" pitchFamily="34" charset="0"/>
                <a:cs typeface="Arial" panose="020B0604020202020204" pitchFamily="34" charset="0"/>
              </a:rPr>
              <a:t>Zgodnie z </a:t>
            </a:r>
            <a:r>
              <a:rPr lang="pl-PL" sz="1800" b="1" dirty="0">
                <a:latin typeface="Arial" panose="020B0604020202020204" pitchFamily="34" charset="0"/>
                <a:cs typeface="Arial" panose="020B0604020202020204" pitchFamily="34" charset="0"/>
              </a:rPr>
              <a:t>kryterium specyficznym dostępu nr 10 Wsparcie towarzyszące</a:t>
            </a:r>
            <a:r>
              <a:rPr lang="pl-PL" sz="1800" dirty="0">
                <a:latin typeface="Arial" panose="020B0604020202020204" pitchFamily="34" charset="0"/>
                <a:cs typeface="Arial" panose="020B0604020202020204" pitchFamily="34" charset="0"/>
              </a:rPr>
              <a:t>:</a:t>
            </a:r>
          </a:p>
          <a:p>
            <a:pPr marL="0" lvl="0" indent="0">
              <a:lnSpc>
                <a:spcPct val="115000"/>
              </a:lnSpc>
              <a:spcBef>
                <a:spcPts val="600"/>
              </a:spcBef>
              <a:spcAft>
                <a:spcPts val="300"/>
              </a:spcAft>
              <a:buSzPts val="1200"/>
              <a:buNone/>
              <a:tabLst>
                <a:tab pos="230505" algn="l"/>
                <a:tab pos="270510" algn="l"/>
              </a:tabLst>
            </a:pPr>
            <a:r>
              <a:rPr lang="pl-PL" sz="1800" dirty="0">
                <a:latin typeface="Arial" panose="020B0604020202020204" pitchFamily="34" charset="0"/>
                <a:cs typeface="Arial" panose="020B0604020202020204" pitchFamily="34" charset="0"/>
              </a:rPr>
              <a:t>Projekt zakłada, że działania umożliwiające pozostanie osób z niepełnosprawnościami i osób potrzebujących wsparcia w codziennym funkcjonowaniu w społeczności lokalnej, pozwalające tym osobom na w miarę możliwości samodzielne funkcjonowanie, w tym działania zwiększające mobilność, autonomię i bezpieczeństwo tych osób, a także wykorzystanie nowoczesnych technologii informacyjno-komunikacyjnych np. </a:t>
            </a:r>
            <a:r>
              <a:rPr lang="pl-PL" sz="1800" dirty="0" err="1">
                <a:latin typeface="Arial" panose="020B0604020202020204" pitchFamily="34" charset="0"/>
                <a:cs typeface="Arial" panose="020B0604020202020204" pitchFamily="34" charset="0"/>
              </a:rPr>
              <a:t>teleopieka</a:t>
            </a:r>
            <a:r>
              <a:rPr lang="pl-PL" sz="1800" dirty="0">
                <a:latin typeface="Arial" panose="020B0604020202020204" pitchFamily="34" charset="0"/>
                <a:cs typeface="Arial" panose="020B0604020202020204" pitchFamily="34" charset="0"/>
              </a:rPr>
              <a:t>, systemy przywoławcze stanowią wyłącznie element wsparcia dla uczestnika projektu objętego usługami opiekuńczymi lub asystenckimi. Koszty ww. działań stanowią nie więcej niż 30% kosztów bezpośrednich projektu. </a:t>
            </a:r>
          </a:p>
          <a:p>
            <a:pPr marL="0" lvl="0" indent="0">
              <a:lnSpc>
                <a:spcPct val="115000"/>
              </a:lnSpc>
              <a:spcBef>
                <a:spcPts val="600"/>
              </a:spcBef>
              <a:spcAft>
                <a:spcPts val="300"/>
              </a:spcAft>
              <a:buSzPts val="1200"/>
              <a:buNone/>
              <a:tabLst>
                <a:tab pos="230505" algn="l"/>
                <a:tab pos="270510" algn="l"/>
              </a:tabLst>
            </a:pPr>
            <a:r>
              <a:rPr lang="pl-PL" sz="1800" dirty="0">
                <a:latin typeface="Arial" panose="020B0604020202020204" pitchFamily="34" charset="0"/>
                <a:cs typeface="Arial" panose="020B0604020202020204" pitchFamily="34" charset="0"/>
              </a:rPr>
              <a:t>Kryterium ma na celu zapewnienie wiodącej roli usług opiekuńczych lub/i asystenckich realizowanych na rzecz uczestnika projektu oraz kompleksowości usług. Działania umożliwiające pozostanie osób z niepełnosprawnościami i osób potrzebujących wsparcia w codziennym funkcjonowaniu w społeczności lokalnej rozumiane są jako np. likwidowanie barier architektonicznych w miejscu zamieszkania (mieszkania adaptowalne), sfinansowanie tworzenia i rozwoju wypożyczalni sprzętu wspomagającego (zwiększającego samodzielność tych osób) i sprzętu pielęgnacyjnego (niezbędnego do opieki nad tymi osobami), sfinansowanie wypożyczenia lub zakupu tego sprzętu, usługi dowożenia posiłków, usługi transportu indywidualnego. </a:t>
            </a:r>
          </a:p>
          <a:p>
            <a:pPr marL="0" lvl="0" indent="0">
              <a:lnSpc>
                <a:spcPct val="115000"/>
              </a:lnSpc>
              <a:spcBef>
                <a:spcPts val="600"/>
              </a:spcBef>
              <a:spcAft>
                <a:spcPts val="300"/>
              </a:spcAft>
              <a:buSzPts val="1200"/>
              <a:buNone/>
              <a:tabLst>
                <a:tab pos="230505" algn="l"/>
                <a:tab pos="270510" algn="l"/>
              </a:tabLst>
            </a:pPr>
            <a:r>
              <a:rPr lang="pl-PL" sz="1800" dirty="0">
                <a:latin typeface="Arial" panose="020B0604020202020204" pitchFamily="34" charset="0"/>
                <a:cs typeface="Arial" panose="020B0604020202020204" pitchFamily="34" charset="0"/>
              </a:rPr>
              <a:t>Kryterium ma zastosowanie do typów projektu nr: 1b) i c), 2. </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88466"/>
            <a:ext cx="5465075" cy="359665"/>
          </a:xfrm>
          <a:prstGeom prst="rect">
            <a:avLst/>
          </a:prstGeom>
        </p:spPr>
      </p:pic>
    </p:spTree>
    <p:extLst>
      <p:ext uri="{BB962C8B-B14F-4D97-AF65-F5344CB8AC3E}">
        <p14:creationId xmlns:p14="http://schemas.microsoft.com/office/powerpoint/2010/main" val="179558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26165" y="824948"/>
            <a:ext cx="10395846" cy="5079741"/>
          </a:xfrm>
        </p:spPr>
        <p:txBody>
          <a:bodyPr>
            <a:normAutofit/>
          </a:bodyPr>
          <a:lstStyle/>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Wnioskodawca ma możliwość uzyskania dodatkowej </a:t>
            </a:r>
            <a:r>
              <a:rPr lang="pl-PL" sz="2000" b="1" dirty="0">
                <a:latin typeface="Arial" panose="020B0604020202020204" pitchFamily="34" charset="0"/>
                <a:cs typeface="Arial" panose="020B0604020202020204" pitchFamily="34" charset="0"/>
              </a:rPr>
              <a:t>premii punktowej w wysokości 5 punktów</a:t>
            </a:r>
            <a:r>
              <a:rPr lang="pl-PL" sz="2000" dirty="0">
                <a:latin typeface="Arial" panose="020B0604020202020204" pitchFamily="34" charset="0"/>
                <a:cs typeface="Arial" panose="020B0604020202020204" pitchFamily="34" charset="0"/>
              </a:rPr>
              <a:t> za spełnienie </a:t>
            </a:r>
            <a:r>
              <a:rPr lang="pl-PL" sz="2000" b="1" dirty="0">
                <a:latin typeface="Arial" panose="020B0604020202020204" pitchFamily="34" charset="0"/>
                <a:cs typeface="Arial" panose="020B0604020202020204" pitchFamily="34" charset="0"/>
              </a:rPr>
              <a:t>kryterium specyficznego premiującego nr 1: Komplementarność wsparcia:</a:t>
            </a:r>
          </a:p>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Projekt zakłada komplementarność wsparcia z konkretnym projektem, współfinansowanym ze środków UE, ze środków krajowych lub z innych źródeł, zrealizowanym przez beneficjenta lub partnera projektu, w tym współfinansowanym ze środków Europejskiego Funduszu Rozwoju Regionalnego.</a:t>
            </a:r>
            <a:endParaRPr lang="pl-PL" sz="2000" b="1"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W celu spełnienia kryterium Wnioskodawca jest zobowiązany do wykazania i uzasadnienia komplementarności projektu z konkretnym projektem finansowanym ze środków UE, ze środków krajowych lub innych źródeł, zrealizowanym przez beneficjenta lub partnera projektu. </a:t>
            </a:r>
            <a:endParaRPr lang="pl-PL" sz="2000" b="1"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Kryterium ma zastosowanie do typów projektu nr: 1a)-d), 2. </a:t>
            </a:r>
            <a:endParaRPr lang="pl-PL" sz="1800" b="1"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57039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85800" y="944218"/>
            <a:ext cx="10179996" cy="5032186"/>
          </a:xfrm>
        </p:spPr>
        <p:txBody>
          <a:bodyPr>
            <a:normAutofit fontScale="92500" lnSpcReduction="10000"/>
          </a:bodyPr>
          <a:lstStyle/>
          <a:p>
            <a:pPr marL="0" lvl="0" indent="0">
              <a:lnSpc>
                <a:spcPct val="115000"/>
              </a:lnSpc>
              <a:spcAft>
                <a:spcPts val="300"/>
              </a:spcAft>
              <a:buSzPts val="1200"/>
              <a:buNone/>
              <a:tabLst>
                <a:tab pos="230505" algn="l"/>
                <a:tab pos="270510" algn="l"/>
              </a:tabLst>
            </a:pPr>
            <a:r>
              <a:rPr lang="pl-PL" sz="2400" dirty="0">
                <a:latin typeface="Arial" panose="020B0604020202020204" pitchFamily="34" charset="0"/>
                <a:cs typeface="Arial" panose="020B0604020202020204" pitchFamily="34" charset="0"/>
              </a:rPr>
              <a:t>Wnioskodawca ma możliwość uzyskania dodatkowej premii punktowej w wysokości 15 punktów za spełnienie kryterium specyficznego premiującego nr 4: Nowe wsparcie: W projekcie zaplanowano: </a:t>
            </a:r>
          </a:p>
          <a:p>
            <a:pPr marL="457200" lvl="0" indent="-457200">
              <a:lnSpc>
                <a:spcPct val="115000"/>
              </a:lnSpc>
              <a:spcAft>
                <a:spcPts val="300"/>
              </a:spcAft>
              <a:buClrTx/>
              <a:buSzPct val="100000"/>
              <a:buAutoNum type="alphaLcParenR"/>
              <a:tabLst>
                <a:tab pos="230505" algn="l"/>
                <a:tab pos="270510" algn="l"/>
              </a:tabLst>
            </a:pPr>
            <a:r>
              <a:rPr lang="pl-PL" sz="2400" dirty="0">
                <a:latin typeface="Arial" panose="020B0604020202020204" pitchFamily="34" charset="0"/>
                <a:cs typeface="Arial" panose="020B0604020202020204" pitchFamily="34" charset="0"/>
              </a:rPr>
              <a:t>tworzenie wyłącznie nowych miejsc świadczenia usług społecznych w społeczności lokalnej oraz </a:t>
            </a:r>
          </a:p>
          <a:p>
            <a:pPr marL="457200" lvl="0" indent="-457200">
              <a:lnSpc>
                <a:spcPct val="115000"/>
              </a:lnSpc>
              <a:spcAft>
                <a:spcPts val="300"/>
              </a:spcAft>
              <a:buClrTx/>
              <a:buSzPct val="100000"/>
              <a:buAutoNum type="alphaLcParenR"/>
              <a:tabLst>
                <a:tab pos="230505" algn="l"/>
                <a:tab pos="270510" algn="l"/>
              </a:tabLst>
            </a:pPr>
            <a:r>
              <a:rPr lang="pl-PL" sz="2400" dirty="0">
                <a:latin typeface="Arial" panose="020B0604020202020204" pitchFamily="34" charset="0"/>
                <a:cs typeface="Arial" panose="020B0604020202020204" pitchFamily="34" charset="0"/>
              </a:rPr>
              <a:t>wsparcie osób, które nie korzystały z usług społecznych realizowanych w społeczności lokalnej. </a:t>
            </a:r>
          </a:p>
          <a:p>
            <a:pPr marL="0" lvl="0" indent="0">
              <a:lnSpc>
                <a:spcPct val="115000"/>
              </a:lnSpc>
              <a:spcAft>
                <a:spcPts val="300"/>
              </a:spcAft>
              <a:buSzPts val="1200"/>
              <a:buNone/>
              <a:tabLst>
                <a:tab pos="230505" algn="l"/>
                <a:tab pos="270510" algn="l"/>
              </a:tabLst>
            </a:pPr>
            <a:r>
              <a:rPr lang="pl-PL" sz="2400" dirty="0">
                <a:latin typeface="Arial" panose="020B0604020202020204" pitchFamily="34" charset="0"/>
                <a:cs typeface="Arial" panose="020B0604020202020204" pitchFamily="34" charset="0"/>
              </a:rPr>
              <a:t>Kryterium zostanie spełnione, w sytuacji gdy w projekcie zaplanowano finansowanie wyłącznie nowych miejsc świadczenia usług społecznych w społeczności lokalnej oraz objęcie wsparciem wyłącznie osób, które dotychczas nie korzystały z usług społecznych. </a:t>
            </a:r>
          </a:p>
          <a:p>
            <a:pPr marL="0" lvl="0" indent="0">
              <a:lnSpc>
                <a:spcPct val="115000"/>
              </a:lnSpc>
              <a:spcAft>
                <a:spcPts val="300"/>
              </a:spcAft>
              <a:buSzPts val="1200"/>
              <a:buNone/>
              <a:tabLst>
                <a:tab pos="230505" algn="l"/>
                <a:tab pos="270510" algn="l"/>
              </a:tabLst>
            </a:pPr>
            <a:r>
              <a:rPr lang="pl-PL" sz="2400" dirty="0">
                <a:latin typeface="Arial" panose="020B0604020202020204" pitchFamily="34" charset="0"/>
                <a:cs typeface="Arial" panose="020B0604020202020204" pitchFamily="34" charset="0"/>
              </a:rPr>
              <a:t>Kryterium ma zastosowanie do typów projektu nr: 1a)-b), 2. </a:t>
            </a:r>
            <a:endParaRPr lang="pl-PL" sz="2100" dirty="0">
              <a:latin typeface="Arial" panose="020B0604020202020204" pitchFamily="34" charset="0"/>
              <a:cs typeface="Arial" panose="020B0604020202020204" pitchFamily="34" charset="0"/>
            </a:endParaRPr>
          </a:p>
          <a:p>
            <a:pPr marL="0" lvl="0" indent="0">
              <a:lnSpc>
                <a:spcPct val="115000"/>
              </a:lnSpc>
              <a:spcAft>
                <a:spcPts val="300"/>
              </a:spcAft>
              <a:buSzPts val="1200"/>
              <a:buNone/>
              <a:tabLst>
                <a:tab pos="230505" algn="l"/>
                <a:tab pos="270510" algn="l"/>
              </a:tabLst>
            </a:pPr>
            <a:endParaRPr lang="pl-PL" sz="2100" dirty="0">
              <a:latin typeface="Arial" panose="020B0604020202020204" pitchFamily="34" charset="0"/>
              <a:cs typeface="Times New Roman" panose="02020603050405020304" pitchFamily="18"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8055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6" y="1203818"/>
            <a:ext cx="10098880" cy="4772585"/>
          </a:xfrm>
        </p:spPr>
        <p:txBody>
          <a:bodyPr>
            <a:normAutofit/>
          </a:bodyPr>
          <a:lstStyle/>
          <a:p>
            <a:pPr marL="0" indent="0" algn="just">
              <a:lnSpc>
                <a:spcPts val="2700"/>
              </a:lnSpc>
              <a:buNone/>
            </a:pPr>
            <a:endParaRPr lang="pl-PL" sz="2400" dirty="0">
              <a:latin typeface="Arial" panose="020B0604020202020204" pitchFamily="34" charset="0"/>
              <a:cs typeface="Arial" panose="020B0604020202020204" pitchFamily="34" charset="0"/>
            </a:endParaRPr>
          </a:p>
          <a:p>
            <a:pPr marL="0" indent="0" algn="just">
              <a:lnSpc>
                <a:spcPts val="2700"/>
              </a:lnSpc>
              <a:buNone/>
            </a:pPr>
            <a:r>
              <a:rPr lang="pl-PL" sz="2400" dirty="0">
                <a:latin typeface="Arial" panose="020B0604020202020204" pitchFamily="34" charset="0"/>
                <a:cs typeface="Arial" panose="020B0604020202020204" pitchFamily="34" charset="0"/>
              </a:rPr>
              <a:t>Zgodnie z SZOP każdorazowo do ogłoszonego naboru projektów ION określi szczegółowe zasady realizacji wsparcia w zakresie poszczególnych typów projektów, w tym standardów realizacji usług społecznych, które stanowią załącznik nr 12 do Regulaminu</a:t>
            </a:r>
            <a:endParaRPr lang="pl-PL" sz="24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14227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46652" y="854766"/>
            <a:ext cx="10319144" cy="5121638"/>
          </a:xfrm>
        </p:spPr>
        <p:txBody>
          <a:bodyPr>
            <a:normAutofit/>
          </a:bodyPr>
          <a:lstStyle/>
          <a:p>
            <a:pPr marL="0" lvl="0" indent="0">
              <a:lnSpc>
                <a:spcPct val="115000"/>
              </a:lnSpc>
              <a:spcAft>
                <a:spcPts val="300"/>
              </a:spcAft>
              <a:buSzPts val="1200"/>
              <a:buNone/>
              <a:tabLst>
                <a:tab pos="230505" algn="l"/>
                <a:tab pos="270510" algn="l"/>
              </a:tabLst>
            </a:pPr>
            <a:endParaRPr lang="pl-PL" sz="2000" dirty="0">
              <a:latin typeface="Arial" panose="020B0604020202020204" pitchFamily="34" charset="0"/>
              <a:cs typeface="Arial" panose="020B0604020202020204" pitchFamily="34" charset="0"/>
            </a:endParaRPr>
          </a:p>
          <a:p>
            <a:pPr marL="0" lvl="0" indent="0">
              <a:lnSpc>
                <a:spcPct val="115000"/>
              </a:lnSpc>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Zgodność projektu z typem określonym w SZOP oraz pozostałymi wymogami określonymi w SZOP dla Działania 8.5 i załączniku nr </a:t>
            </a:r>
            <a:r>
              <a:rPr lang="pl-PL" sz="2000" b="1" dirty="0">
                <a:latin typeface="Arial" panose="020B0604020202020204" pitchFamily="34" charset="0"/>
                <a:cs typeface="Arial" panose="020B0604020202020204" pitchFamily="34" charset="0"/>
              </a:rPr>
              <a:t>12 do Regulaminu</a:t>
            </a:r>
            <a:r>
              <a:rPr lang="pl-PL" sz="2000" dirty="0">
                <a:latin typeface="Arial" panose="020B0604020202020204" pitchFamily="34" charset="0"/>
                <a:cs typeface="Arial" panose="020B0604020202020204" pitchFamily="34" charset="0"/>
              </a:rPr>
              <a:t> podlega ocenie na podstawie </a:t>
            </a:r>
            <a:r>
              <a:rPr lang="pl-PL" sz="2000" b="1" dirty="0">
                <a:latin typeface="Arial" panose="020B0604020202020204" pitchFamily="34" charset="0"/>
                <a:cs typeface="Arial" panose="020B0604020202020204" pitchFamily="34" charset="0"/>
              </a:rPr>
              <a:t>kryterium specyficznego dostępu nr 2:</a:t>
            </a:r>
          </a:p>
          <a:p>
            <a:pPr marL="0" lvl="0" indent="0">
              <a:lnSpc>
                <a:spcPct val="115000"/>
              </a:lnSpc>
              <a:spcAft>
                <a:spcPts val="300"/>
              </a:spcAft>
              <a:buSzPts val="1200"/>
              <a:buNone/>
              <a:tabLst>
                <a:tab pos="230505" algn="l"/>
                <a:tab pos="270510" algn="l"/>
              </a:tabLst>
            </a:pPr>
            <a:r>
              <a:rPr lang="pl-PL" sz="2000" dirty="0">
                <a:latin typeface="Arial" panose="020B0604020202020204" pitchFamily="34" charset="0"/>
                <a:cs typeface="Arial" panose="020B0604020202020204" pitchFamily="34" charset="0"/>
              </a:rPr>
              <a:t>Projekt jest zgodny z zapisami Działania 8.5 Usługi społeczne Priorytetu VIII Zwiększanie spójności społecznej Szczegółowego Opisu Priorytetów programu Fundusze Europejskie dla Lubelskiego 2021-2027</a:t>
            </a:r>
          </a:p>
          <a:p>
            <a:pPr marL="0" lvl="0" indent="0">
              <a:lnSpc>
                <a:spcPct val="115000"/>
              </a:lnSpc>
              <a:spcAft>
                <a:spcPts val="300"/>
              </a:spcAft>
              <a:buSzPts val="1200"/>
              <a:buNone/>
              <a:tabLst>
                <a:tab pos="230505" algn="l"/>
                <a:tab pos="270510" algn="l"/>
              </a:tabLst>
            </a:pPr>
            <a:endParaRPr lang="pl-PL" sz="2000" dirty="0">
              <a:latin typeface="Arial" panose="020B0604020202020204" pitchFamily="34" charset="0"/>
              <a:cs typeface="Arial" panose="020B0604020202020204" pitchFamily="34" charset="0"/>
            </a:endParaRPr>
          </a:p>
          <a:p>
            <a:pPr marL="0" lvl="0" indent="0">
              <a:lnSpc>
                <a:spcPct val="115000"/>
              </a:lnSpc>
              <a:spcAft>
                <a:spcPts val="300"/>
              </a:spcAft>
              <a:buSzPts val="1200"/>
              <a:buNone/>
              <a:tabLst>
                <a:tab pos="230505" algn="l"/>
                <a:tab pos="270510" algn="l"/>
              </a:tabLst>
            </a:pPr>
            <a:endParaRPr lang="pl-PL" sz="2000" dirty="0">
              <a:latin typeface="Arial" panose="020B0604020202020204" pitchFamily="34" charset="0"/>
              <a:cs typeface="Arial" panose="020B0604020202020204" pitchFamily="34" charset="0"/>
            </a:endParaRPr>
          </a:p>
          <a:p>
            <a:pPr marL="0" lvl="0" indent="0">
              <a:lnSpc>
                <a:spcPct val="115000"/>
              </a:lnSpc>
              <a:spcAft>
                <a:spcPts val="300"/>
              </a:spcAft>
              <a:buSzPts val="1200"/>
              <a:buNone/>
              <a:tabLst>
                <a:tab pos="230505" algn="l"/>
                <a:tab pos="270510" algn="l"/>
              </a:tabLst>
            </a:pPr>
            <a:r>
              <a:rPr lang="pl-PL" sz="1800" i="1" dirty="0">
                <a:latin typeface="Arial" panose="020B0604020202020204" pitchFamily="34" charset="0"/>
                <a:cs typeface="Arial" panose="020B0604020202020204" pitchFamily="34" charset="0"/>
              </a:rPr>
              <a:t>Szczegółowy Opis Priorytetów programu Fundusze Europejskie dla Lubelskiego 2021-2027 przyjęty przez Zarząd Województwa Lubelskiego w dniu 13 lutego 2024 r. </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51629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6" y="1203818"/>
            <a:ext cx="10098880" cy="4924608"/>
          </a:xfrm>
        </p:spPr>
        <p:txBody>
          <a:bodyPr>
            <a:normAutofit/>
          </a:bodyPr>
          <a:lstStyle/>
          <a:p>
            <a:pPr marL="0" indent="0">
              <a:buNone/>
            </a:pPr>
            <a:r>
              <a:rPr lang="pl-PL" sz="2100" b="1" i="0" u="none" strike="noStrike" baseline="0" dirty="0">
                <a:solidFill>
                  <a:srgbClr val="000000"/>
                </a:solidFill>
                <a:latin typeface="Arial" panose="020B0604020202020204" pitchFamily="34" charset="0"/>
              </a:rPr>
              <a:t>Zgodnie z warunkami określonymi w </a:t>
            </a:r>
            <a:r>
              <a:rPr lang="pl-PL" sz="2100" b="1" dirty="0">
                <a:solidFill>
                  <a:srgbClr val="000000"/>
                </a:solidFill>
                <a:latin typeface="Arial" panose="020B0604020202020204" pitchFamily="34" charset="0"/>
              </a:rPr>
              <a:t>SZOP dla Działania 8.5:</a:t>
            </a:r>
          </a:p>
          <a:p>
            <a:pPr marL="0" indent="0">
              <a:buNone/>
            </a:pPr>
            <a:endParaRPr lang="pl-PL" sz="2100" b="1" dirty="0">
              <a:solidFill>
                <a:srgbClr val="000000"/>
              </a:solidFill>
              <a:latin typeface="Arial" panose="020B0604020202020204" pitchFamily="34" charset="0"/>
            </a:endParaRPr>
          </a:p>
          <a:p>
            <a:pPr marL="457200" indent="-457200">
              <a:buFont typeface="+mj-lt"/>
              <a:buAutoNum type="arabicParenR"/>
            </a:pPr>
            <a:r>
              <a:rPr lang="pl-PL" sz="2100" dirty="0">
                <a:latin typeface="Arial" panose="020B0604020202020204" pitchFamily="34" charset="0"/>
                <a:cs typeface="Times New Roman" panose="02020603050405020304" pitchFamily="18" charset="0"/>
              </a:rPr>
              <a:t>Wsparcie z zakresu usług społecznych dotyczy wyłącznie usług świadczonych w społeczności lokalnej. </a:t>
            </a:r>
          </a:p>
          <a:p>
            <a:pPr marL="457200" indent="-457200">
              <a:buFont typeface="+mj-lt"/>
              <a:buAutoNum type="arabicParenR"/>
            </a:pPr>
            <a:endParaRPr lang="pl-PL" sz="2100" dirty="0">
              <a:latin typeface="Arial" panose="020B0604020202020204" pitchFamily="34" charset="0"/>
              <a:cs typeface="Times New Roman" panose="02020603050405020304" pitchFamily="18" charset="0"/>
            </a:endParaRPr>
          </a:p>
          <a:p>
            <a:pPr marL="457200" indent="-457200">
              <a:buFont typeface="+mj-lt"/>
              <a:buAutoNum type="arabicParenR"/>
            </a:pPr>
            <a:r>
              <a:rPr lang="pl-PL" sz="2100" dirty="0">
                <a:latin typeface="Arial" panose="020B0604020202020204" pitchFamily="34" charset="0"/>
                <a:cs typeface="Times New Roman" panose="02020603050405020304" pitchFamily="18" charset="0"/>
              </a:rPr>
              <a:t>Wsparcie oferowane w projektach jest dostosowane do indywidualnych potrzeb, potencjału i osobistych preferencji odbiorców tych usług (zwłaszcza w przypadku osób potrzebujących wsparcia w codziennym funkcjonowaniu i </a:t>
            </a:r>
            <a:r>
              <a:rPr lang="pl-PL" sz="2100" dirty="0" err="1">
                <a:latin typeface="Arial" panose="020B0604020202020204" pitchFamily="34" charset="0"/>
                <a:cs typeface="Times New Roman" panose="02020603050405020304" pitchFamily="18" charset="0"/>
              </a:rPr>
              <a:t>OzN</a:t>
            </a:r>
            <a:r>
              <a:rPr lang="pl-PL" sz="2100" dirty="0">
                <a:latin typeface="Arial" panose="020B0604020202020204" pitchFamily="34" charset="0"/>
                <a:cs typeface="Times New Roman" panose="02020603050405020304" pitchFamily="18" charset="0"/>
              </a:rPr>
              <a:t> ). Ponadto niezbędne jest dopasowanie wsparcia dla osób wykluczonych komunikacyjnie.</a:t>
            </a:r>
          </a:p>
          <a:p>
            <a:pPr marL="457200" indent="-457200">
              <a:buFont typeface="+mj-lt"/>
              <a:buAutoNum type="arabicParenR"/>
            </a:pPr>
            <a:endParaRPr lang="pl-PL" sz="2100" dirty="0">
              <a:latin typeface="Arial" panose="020B0604020202020204" pitchFamily="34" charset="0"/>
              <a:cs typeface="Times New Roman" panose="02020603050405020304" pitchFamily="18" charset="0"/>
            </a:endParaRPr>
          </a:p>
          <a:p>
            <a:pPr marL="457200" indent="-457200">
              <a:buFont typeface="+mj-lt"/>
              <a:buAutoNum type="arabicParenR"/>
            </a:pPr>
            <a:r>
              <a:rPr lang="pl-PL" sz="2100" dirty="0">
                <a:latin typeface="Arial" panose="020B0604020202020204" pitchFamily="34" charset="0"/>
                <a:cs typeface="Times New Roman" panose="02020603050405020304" pitchFamily="18" charset="0"/>
              </a:rPr>
              <a:t>W projektach dotyczących usług społ. w zakresie opieki długoterminowej, możliwe będzie finansowanie leczenia jako uzupełnienie usług społecznych</a:t>
            </a: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56341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6" y="1203818"/>
            <a:ext cx="10098880" cy="4924608"/>
          </a:xfrm>
        </p:spPr>
        <p:txBody>
          <a:bodyPr>
            <a:normAutofit/>
          </a:bodyPr>
          <a:lstStyle/>
          <a:p>
            <a:pPr marL="0" indent="0">
              <a:buNone/>
            </a:pPr>
            <a:r>
              <a:rPr lang="pl-PL" sz="2100" b="1" i="0" u="none" strike="noStrike" baseline="0" dirty="0">
                <a:solidFill>
                  <a:srgbClr val="000000"/>
                </a:solidFill>
                <a:latin typeface="Arial" panose="020B0604020202020204" pitchFamily="34" charset="0"/>
              </a:rPr>
              <a:t>Zgodnie z warunkami określonymi w </a:t>
            </a:r>
            <a:r>
              <a:rPr lang="pl-PL" sz="2100" b="1" dirty="0">
                <a:solidFill>
                  <a:srgbClr val="000000"/>
                </a:solidFill>
                <a:latin typeface="Arial" panose="020B0604020202020204" pitchFamily="34" charset="0"/>
              </a:rPr>
              <a:t>SZOP dla Działania 8.5:</a:t>
            </a:r>
          </a:p>
          <a:p>
            <a:pPr marL="0" indent="0">
              <a:buNone/>
            </a:pPr>
            <a:endParaRPr lang="pl-PL" sz="2100" b="1" dirty="0">
              <a:solidFill>
                <a:srgbClr val="000000"/>
              </a:solidFill>
              <a:latin typeface="Arial" panose="020B0604020202020204" pitchFamily="34" charset="0"/>
            </a:endParaRPr>
          </a:p>
          <a:p>
            <a:pPr marL="0" indent="0">
              <a:buNone/>
            </a:pPr>
            <a:r>
              <a:rPr lang="pl-PL" sz="2100" dirty="0">
                <a:latin typeface="Arial" panose="020B0604020202020204" pitchFamily="34" charset="0"/>
                <a:cs typeface="Times New Roman" panose="02020603050405020304" pitchFamily="18" charset="0"/>
              </a:rPr>
              <a:t>4) W przypadku świadczenia usług w placówce zapewniającej całodobową opiekę, nie jest ona zlokalizowana na nieruchomości, na której znajduje się inna placówka świadcząca opiekę instytucjonalną. Zasada ta nie dotyczy placówek zapewniających opiekę </a:t>
            </a:r>
            <a:r>
              <a:rPr lang="pl-PL" sz="2100" dirty="0" err="1">
                <a:latin typeface="Arial" panose="020B0604020202020204" pitchFamily="34" charset="0"/>
                <a:cs typeface="Times New Roman" panose="02020603050405020304" pitchFamily="18" charset="0"/>
              </a:rPr>
              <a:t>wytchnieniową</a:t>
            </a:r>
            <a:r>
              <a:rPr lang="pl-PL" sz="2100" dirty="0">
                <a:latin typeface="Arial" panose="020B0604020202020204" pitchFamily="34" charset="0"/>
                <a:cs typeface="Times New Roman" panose="02020603050405020304" pitchFamily="18" charset="0"/>
              </a:rPr>
              <a:t> w formie krótkookresowego pobytu, pod warunkiem zachowania pozostałych zasad świadczenia usług w społeczności lokalnej. </a:t>
            </a:r>
          </a:p>
          <a:p>
            <a:pPr marL="0" indent="0">
              <a:buNone/>
            </a:pPr>
            <a:endParaRPr lang="pl-PL" sz="2100" dirty="0">
              <a:latin typeface="Arial" panose="020B0604020202020204" pitchFamily="34" charset="0"/>
              <a:cs typeface="Times New Roman" panose="02020603050405020304" pitchFamily="18" charset="0"/>
            </a:endParaRPr>
          </a:p>
          <a:p>
            <a:pPr marL="0" indent="0">
              <a:buNone/>
            </a:pPr>
            <a:r>
              <a:rPr lang="pl-PL" sz="2100" dirty="0">
                <a:latin typeface="Arial" panose="020B0604020202020204" pitchFamily="34" charset="0"/>
                <a:cs typeface="Times New Roman" panose="02020603050405020304" pitchFamily="18" charset="0"/>
              </a:rPr>
              <a:t>5) Usługi opiekuńcze są świadczone dla osób potrzebujących wsparcia w codziennym funkcjonowaniu, a usługi asystenckie w szczególności dla </a:t>
            </a:r>
            <a:r>
              <a:rPr lang="pl-PL" sz="2100" dirty="0" err="1">
                <a:latin typeface="Arial" panose="020B0604020202020204" pitchFamily="34" charset="0"/>
                <a:cs typeface="Times New Roman" panose="02020603050405020304" pitchFamily="18" charset="0"/>
              </a:rPr>
              <a:t>OzN</a:t>
            </a:r>
            <a:r>
              <a:rPr lang="pl-PL" sz="2100" dirty="0">
                <a:latin typeface="Arial" panose="020B0604020202020204" pitchFamily="34" charset="0"/>
                <a:cs typeface="Times New Roman" panose="02020603050405020304" pitchFamily="18" charset="0"/>
              </a:rPr>
              <a:t>.</a:t>
            </a:r>
          </a:p>
          <a:p>
            <a:pPr marL="0" lvl="0" indent="0">
              <a:lnSpc>
                <a:spcPct val="115000"/>
              </a:lnSpc>
              <a:spcBef>
                <a:spcPts val="300"/>
              </a:spcBef>
              <a:spcAft>
                <a:spcPts val="300"/>
              </a:spcAft>
              <a:buSzPts val="1200"/>
              <a:buNone/>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4730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76470" y="745435"/>
            <a:ext cx="10923104" cy="5382991"/>
          </a:xfrm>
        </p:spPr>
        <p:txBody>
          <a:bodyPr>
            <a:normAutofit/>
          </a:bodyPr>
          <a:lstStyle/>
          <a:p>
            <a:pPr marL="0" indent="0">
              <a:buNone/>
            </a:pPr>
            <a:r>
              <a:rPr lang="pl-PL" sz="20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2000" b="1" dirty="0">
                <a:solidFill>
                  <a:srgbClr val="000000"/>
                </a:solidFill>
                <a:latin typeface="Arial" panose="020B0604020202020204" pitchFamily="34" charset="0"/>
                <a:cs typeface="Arial" panose="020B0604020202020204" pitchFamily="34" charset="0"/>
              </a:rPr>
              <a:t>SZOP dla Działania 8.5:</a:t>
            </a:r>
          </a:p>
          <a:p>
            <a:pPr marL="0" indent="0">
              <a:buNone/>
            </a:pPr>
            <a:r>
              <a:rPr lang="pl-PL" sz="2000" dirty="0">
                <a:solidFill>
                  <a:srgbClr val="000000"/>
                </a:solidFill>
                <a:latin typeface="Arial" panose="020B0604020202020204" pitchFamily="34" charset="0"/>
                <a:cs typeface="Arial" panose="020B0604020202020204" pitchFamily="34" charset="0"/>
              </a:rPr>
              <a:t>6) </a:t>
            </a:r>
            <a:r>
              <a:rPr lang="pl-PL" sz="2000" dirty="0">
                <a:latin typeface="Arial" panose="020B0604020202020204" pitchFamily="34" charset="0"/>
                <a:cs typeface="Arial" panose="020B0604020202020204" pitchFamily="34" charset="0"/>
              </a:rPr>
              <a:t>Wsparcie dla usług opiekuńczych lub asystenckich prowadzi każdorazowo do zwiększenia liczby miejsc świadczenia usług w społeczności lokalnej oraz liczby osób objętych usługami świadczonymi w społeczności lokalnej przez danego beneficjenta w stosunku do danych z roku poprzedzającego rok złożenia wniosku o dofinansowanie projektu. Obowiązek zwiększania liczby miejsc świadczenia usług oraz liczby osób objętych tymi usługami nie dotyczy:</a:t>
            </a:r>
            <a:endParaRPr lang="pl-PL" sz="2000" dirty="0">
              <a:solidFill>
                <a:srgbClr val="000000"/>
              </a:solidFill>
              <a:latin typeface="Arial" panose="020B0604020202020204" pitchFamily="34" charset="0"/>
              <a:cs typeface="Arial" panose="020B0604020202020204" pitchFamily="34" charset="0"/>
            </a:endParaRPr>
          </a:p>
          <a:p>
            <a:pPr marL="457200" indent="-457200">
              <a:buClrTx/>
              <a:buAutoNum type="alphaLcParenR"/>
            </a:pPr>
            <a:r>
              <a:rPr lang="pl-PL" sz="2000" dirty="0">
                <a:latin typeface="Arial" panose="020B0604020202020204" pitchFamily="34" charset="0"/>
                <a:cs typeface="Arial" panose="020B0604020202020204" pitchFamily="34" charset="0"/>
              </a:rPr>
              <a:t>wsparcia dla usług opiekuńczych świadczonych przez opiekunów faktycznych; </a:t>
            </a:r>
          </a:p>
          <a:p>
            <a:pPr marL="457200" indent="-457200">
              <a:buClrTx/>
              <a:buAutoNum type="alphaLcParenR"/>
            </a:pPr>
            <a:r>
              <a:rPr lang="pl-PL" sz="2000" dirty="0">
                <a:latin typeface="Arial" panose="020B0604020202020204" pitchFamily="34" charset="0"/>
                <a:cs typeface="Arial" panose="020B0604020202020204" pitchFamily="34" charset="0"/>
              </a:rPr>
              <a:t>wsparcia realizowanego przez CUS (którego skala powinna wynikać z lokalnej diagnozy potrzeb); </a:t>
            </a:r>
          </a:p>
          <a:p>
            <a:pPr marL="457200" indent="-457200">
              <a:buClrTx/>
              <a:buAutoNum type="alphaLcParenR"/>
            </a:pPr>
            <a:r>
              <a:rPr lang="pl-PL" sz="2000" dirty="0">
                <a:latin typeface="Arial" panose="020B0604020202020204" pitchFamily="34" charset="0"/>
                <a:cs typeface="Arial" panose="020B0604020202020204" pitchFamily="34" charset="0"/>
              </a:rPr>
              <a:t>wsparcia realizowanego uprzednio w ramach programów rządowych. </a:t>
            </a:r>
          </a:p>
          <a:p>
            <a:pPr marL="0" indent="0">
              <a:buClrTx/>
              <a:buNone/>
            </a:pPr>
            <a:r>
              <a:rPr lang="pl-PL" sz="2000" dirty="0"/>
              <a:t>Obowiązek zwiększania liczby osób objętych usługami nie oznacza zakazu jednoczesnego wsparcia osób dotychczas obejmowanych usługami przez beneficjenta</a:t>
            </a:r>
            <a:endParaRPr lang="pl-PL" sz="2000" dirty="0">
              <a:solidFill>
                <a:srgbClr val="000000"/>
              </a:solidFill>
              <a:latin typeface="Arial" panose="020B0604020202020204" pitchFamily="34" charset="0"/>
              <a:cs typeface="Arial" panose="020B0604020202020204" pitchFamily="34" charset="0"/>
            </a:endParaRPr>
          </a:p>
          <a:p>
            <a:pPr marL="0" indent="0">
              <a:buNone/>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50108"/>
            <a:ext cx="5465075" cy="359665"/>
          </a:xfrm>
          <a:prstGeom prst="rect">
            <a:avLst/>
          </a:prstGeom>
        </p:spPr>
      </p:pic>
    </p:spTree>
    <p:extLst>
      <p:ext uri="{BB962C8B-B14F-4D97-AF65-F5344CB8AC3E}">
        <p14:creationId xmlns:p14="http://schemas.microsoft.com/office/powerpoint/2010/main" val="331216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descr="Zasady aplikowania o środki dostępne dla Jednostek Samorządu Terytorialnego (w tym kryteria wyboru projektów) w ramach Działań wdrażanych przez Departament Wdrażania Europejskiego Funduszu Społecznego">
            <a:extLst>
              <a:ext uri="{FF2B5EF4-FFF2-40B4-BE49-F238E27FC236}">
                <a16:creationId xmlns:a16="http://schemas.microsoft.com/office/drawing/2014/main" id="{E42790BC-FC6D-E939-27BE-64C73D482FE0}"/>
              </a:ext>
            </a:extLst>
          </p:cNvPr>
          <p:cNvSpPr txBox="1"/>
          <p:nvPr/>
        </p:nvSpPr>
        <p:spPr>
          <a:xfrm>
            <a:off x="1393372" y="2592354"/>
            <a:ext cx="8229600" cy="1938992"/>
          </a:xfrm>
          <a:prstGeom prst="rect">
            <a:avLst/>
          </a:prstGeom>
          <a:noFill/>
        </p:spPr>
        <p:txBody>
          <a:bodyPr wrap="square">
            <a:spAutoFit/>
          </a:bodyPr>
          <a:lstStyle/>
          <a:p>
            <a:pPr algn="just"/>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Zasady aplikowania o środki dostępne dla Jednostek Samorządu Terytorialnego (w tym kryteria wyboru projektów) w ramach Działań wdrażanych przez Departament Wdrażania Europejskiego Funduszu Społecznego</a:t>
            </a:r>
          </a:p>
        </p:txBody>
      </p:sp>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4" name="pole tekstowe 3">
            <a:extLst>
              <a:ext uri="{FF2B5EF4-FFF2-40B4-BE49-F238E27FC236}">
                <a16:creationId xmlns:a16="http://schemas.microsoft.com/office/drawing/2014/main" id="{330E466A-4F5B-2007-7291-65ABD5759798}"/>
              </a:ext>
            </a:extLst>
          </p:cNvPr>
          <p:cNvSpPr txBox="1"/>
          <p:nvPr/>
        </p:nvSpPr>
        <p:spPr>
          <a:xfrm>
            <a:off x="1778457" y="2659559"/>
            <a:ext cx="8900555" cy="769441"/>
          </a:xfrm>
          <a:prstGeom prst="rect">
            <a:avLst/>
          </a:prstGeom>
          <a:noFill/>
        </p:spPr>
        <p:txBody>
          <a:bodyPr wrap="square">
            <a:spAutoFit/>
          </a:bodyPr>
          <a:lstStyle/>
          <a:p>
            <a:pPr algn="ctr"/>
            <a:r>
              <a:rPr kumimoji="0" lang="pl-PL" sz="2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Aplikowanie o środki na dofinansowanie projektu w ramach naboru nr </a:t>
            </a:r>
            <a:r>
              <a:rPr lang="pl-PL" sz="2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FELU.08.05-IZ.00-002/24</a:t>
            </a:r>
          </a:p>
        </p:txBody>
      </p:sp>
    </p:spTree>
    <p:extLst>
      <p:ext uri="{BB962C8B-B14F-4D97-AF65-F5344CB8AC3E}">
        <p14:creationId xmlns:p14="http://schemas.microsoft.com/office/powerpoint/2010/main" val="29193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67525" y="1051796"/>
            <a:ext cx="10098880" cy="4924608"/>
          </a:xfrm>
        </p:spPr>
        <p:txBody>
          <a:bodyPr>
            <a:normAutofit/>
          </a:bodyPr>
          <a:lstStyle/>
          <a:p>
            <a:pPr marL="0" indent="0">
              <a:buNone/>
            </a:pPr>
            <a:r>
              <a:rPr lang="pl-PL" sz="20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2000" b="1" dirty="0">
                <a:solidFill>
                  <a:srgbClr val="000000"/>
                </a:solidFill>
                <a:latin typeface="Arial" panose="020B0604020202020204" pitchFamily="34" charset="0"/>
                <a:cs typeface="Arial" panose="020B0604020202020204" pitchFamily="34" charset="0"/>
              </a:rPr>
              <a:t>SZOP dla Działania 8.5:</a:t>
            </a:r>
          </a:p>
          <a:p>
            <a:pPr marL="0" lvl="0" indent="0">
              <a:lnSpc>
                <a:spcPct val="115000"/>
              </a:lnSpc>
              <a:buSzPts val="1200"/>
              <a:buNone/>
              <a:tabLst>
                <a:tab pos="90170" algn="l"/>
              </a:tabLst>
            </a:pPr>
            <a:r>
              <a:rPr lang="pl-PL" sz="2000" dirty="0">
                <a:latin typeface="Arial" panose="020B0604020202020204" pitchFamily="34" charset="0"/>
                <a:cs typeface="Arial" panose="020B0604020202020204" pitchFamily="34" charset="0"/>
              </a:rPr>
              <a:t>7) Wsparcie w ramach projektu nie może spowodować: </a:t>
            </a:r>
          </a:p>
          <a:p>
            <a:pPr marL="342900" lvl="0" indent="-342900">
              <a:lnSpc>
                <a:spcPct val="115000"/>
              </a:lnSpc>
              <a:buClrTx/>
              <a:buSzPct val="100000"/>
              <a:buAutoNum type="alphaLcParenR"/>
              <a:tabLst>
                <a:tab pos="90170" algn="l"/>
              </a:tabLst>
            </a:pPr>
            <a:r>
              <a:rPr lang="pl-PL" sz="2000" dirty="0">
                <a:latin typeface="Arial" panose="020B0604020202020204" pitchFamily="34" charset="0"/>
                <a:cs typeface="Arial" panose="020B0604020202020204" pitchFamily="34" charset="0"/>
              </a:rPr>
              <a:t>zmniejszenia dotychczasowego finansowania usług asystenckich lub opiekuńczych przez beneficjenta oraz </a:t>
            </a:r>
          </a:p>
          <a:p>
            <a:pPr marL="342900" lvl="0" indent="-342900">
              <a:lnSpc>
                <a:spcPct val="115000"/>
              </a:lnSpc>
              <a:buClrTx/>
              <a:buSzPct val="100000"/>
              <a:buAutoNum type="alphaLcParenR"/>
              <a:tabLst>
                <a:tab pos="90170" algn="l"/>
              </a:tabLst>
            </a:pPr>
            <a:r>
              <a:rPr lang="pl-PL" sz="2000" dirty="0">
                <a:latin typeface="Arial" panose="020B0604020202020204" pitchFamily="34" charset="0"/>
                <a:cs typeface="Arial" panose="020B0604020202020204" pitchFamily="34" charset="0"/>
              </a:rPr>
              <a:t>zastąpienia środkami projektu dotychczasowego finansowania usług ze środków innych niż europejskie. Wskazane warunki nie dotyczą kontynuacji wsparcia realizowanego ze środków EFS+</a:t>
            </a:r>
            <a:endParaRPr lang="pl-PL"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28301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87403" y="725198"/>
            <a:ext cx="11140162" cy="5407604"/>
          </a:xfrm>
        </p:spPr>
        <p:txBody>
          <a:bodyPr>
            <a:normAutofit/>
          </a:bodyPr>
          <a:lstStyle/>
          <a:p>
            <a:pPr marL="0" indent="0">
              <a:buNone/>
            </a:pPr>
            <a:endParaRPr lang="pl-PL" sz="2100" b="1" i="0" u="none" strike="noStrike" baseline="0" dirty="0">
              <a:solidFill>
                <a:srgbClr val="000000"/>
              </a:solidFill>
              <a:latin typeface="Arial" panose="020B0604020202020204" pitchFamily="34" charset="0"/>
            </a:endParaRPr>
          </a:p>
          <a:p>
            <a:pPr marL="0" indent="0">
              <a:buNone/>
            </a:pPr>
            <a:r>
              <a:rPr lang="pl-PL" sz="2100" b="1" i="0" u="none" strike="noStrike" baseline="0" dirty="0">
                <a:solidFill>
                  <a:srgbClr val="000000"/>
                </a:solidFill>
                <a:latin typeface="Arial" panose="020B0604020202020204" pitchFamily="34" charset="0"/>
              </a:rPr>
              <a:t>Zgodnie z warunkami określonymi w </a:t>
            </a:r>
            <a:r>
              <a:rPr lang="pl-PL" sz="2100" b="1" dirty="0">
                <a:solidFill>
                  <a:srgbClr val="000000"/>
                </a:solidFill>
                <a:latin typeface="Arial" panose="020B0604020202020204" pitchFamily="34" charset="0"/>
              </a:rPr>
              <a:t>SZOP dla Działania 8.5:</a:t>
            </a:r>
          </a:p>
          <a:p>
            <a:pPr marL="0" indent="0">
              <a:buNone/>
            </a:pPr>
            <a:r>
              <a:rPr lang="pl-PL" sz="2100" dirty="0">
                <a:latin typeface="Arial" panose="020B0604020202020204" pitchFamily="34" charset="0"/>
                <a:cs typeface="Times New Roman" panose="02020603050405020304" pitchFamily="18" charset="0"/>
              </a:rPr>
              <a:t>8) </a:t>
            </a:r>
            <a:r>
              <a:rPr lang="pl-PL" sz="2000" dirty="0">
                <a:latin typeface="Arial" panose="020B0604020202020204" pitchFamily="34" charset="0"/>
                <a:cs typeface="Arial" panose="020B0604020202020204" pitchFamily="34" charset="0"/>
              </a:rPr>
              <a:t>Dopuszczalne jest finansowanie działań umożliwiających pozostanie osób z niepełnosprawnościami i osób potrzebujących wsparcia w codziennym funkcjonowaniu w społ. lokalnej, pozwalające tym osobom na w miarę możliwości samodzielne funkcjonowanie, w tym działania zwiększające mobilność, autonomię i bezpieczeństwo tych osób takie jak np. likwidowanie barier architektonicznych w miejscu zamieszkania (mieszkania adaptowalne), sfinansowanie tworzenia i rozwoju wypożyczalni sprzętu wspomagającego (zwiększającego samodzielność tych osób) i sprzętu pielęgnacyjnego (niezbędnego do opieki nad tymi osobami), sfinansowanie wypożyczenia lub zakupu tego sprzętu, usługi dowożenia posiłków,, usługi transportu indywidualnego. Tego rodzaju działania realizowane są jako element kompleksowych projektów dotyczących usług asystenckich lub usług opiekuńczych i mogą być finansowane z EFS+ lub w ramach cross-</a:t>
            </a:r>
            <a:r>
              <a:rPr lang="pl-PL" sz="2000" dirty="0" err="1">
                <a:latin typeface="Arial" panose="020B0604020202020204" pitchFamily="34" charset="0"/>
                <a:cs typeface="Arial" panose="020B0604020202020204" pitchFamily="34" charset="0"/>
              </a:rPr>
              <a:t>financingu</a:t>
            </a:r>
            <a:r>
              <a:rPr lang="pl-PL" sz="2000" dirty="0">
                <a:latin typeface="Arial" panose="020B0604020202020204" pitchFamily="34" charset="0"/>
                <a:cs typeface="Arial" panose="020B0604020202020204" pitchFamily="34" charset="0"/>
              </a:rPr>
              <a:t> </a:t>
            </a:r>
          </a:p>
          <a:p>
            <a:pPr marL="0" indent="0">
              <a:buNone/>
            </a:pPr>
            <a:r>
              <a:rPr lang="pl-PL" sz="2000" dirty="0">
                <a:latin typeface="Arial" panose="020B0604020202020204" pitchFamily="34" charset="0"/>
                <a:cs typeface="Arial" panose="020B0604020202020204" pitchFamily="34" charset="0"/>
              </a:rPr>
              <a:t>Możliwe będzie zatrudnienie osób z Ukrainy znających j. polski w stopniu komunikatywnym jako osoby pracujące w podmiotach opieki zdrowotnej i podmiotach/instytucjach świadczących usługi społ. (celem zwiększenia komunikacji między cudzoziemcem a pracownikiem instytucji świadczącej usługi).</a:t>
            </a:r>
            <a:endParaRPr lang="pl-PL" sz="20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32802"/>
            <a:ext cx="5465075" cy="359665"/>
          </a:xfrm>
          <a:prstGeom prst="rect">
            <a:avLst/>
          </a:prstGeom>
        </p:spPr>
      </p:pic>
    </p:spTree>
    <p:extLst>
      <p:ext uri="{BB962C8B-B14F-4D97-AF65-F5344CB8AC3E}">
        <p14:creationId xmlns:p14="http://schemas.microsoft.com/office/powerpoint/2010/main" val="96146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5" y="1203818"/>
            <a:ext cx="10394727" cy="4924608"/>
          </a:xfrm>
        </p:spPr>
        <p:txBody>
          <a:bodyPr>
            <a:normAutofit/>
          </a:bodyPr>
          <a:lstStyle/>
          <a:p>
            <a:pPr marL="0" indent="0" algn="just">
              <a:spcBef>
                <a:spcPct val="0"/>
              </a:spcBef>
              <a:buNone/>
              <a:defRPr/>
            </a:pPr>
            <a:r>
              <a:rPr lang="pl-PL" sz="2800" b="1" dirty="0">
                <a:latin typeface="Arial" panose="020B0604020202020204" pitchFamily="34" charset="0"/>
                <a:cs typeface="Arial" panose="020B0604020202020204" pitchFamily="34" charset="0"/>
              </a:rPr>
              <a:t>Cross-</a:t>
            </a:r>
            <a:r>
              <a:rPr lang="pl-PL" sz="2800" b="1" dirty="0" err="1">
                <a:latin typeface="Arial" panose="020B0604020202020204" pitchFamily="34" charset="0"/>
                <a:cs typeface="Arial" panose="020B0604020202020204" pitchFamily="34" charset="0"/>
              </a:rPr>
              <a:t>financing</a:t>
            </a:r>
            <a:endParaRPr lang="pl-PL" sz="2800" b="1" dirty="0">
              <a:latin typeface="Arial" panose="020B0604020202020204" pitchFamily="34" charset="0"/>
              <a:cs typeface="Arial" panose="020B0604020202020204" pitchFamily="34"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r>
              <a:rPr lang="pl-PL" sz="2100" dirty="0">
                <a:latin typeface="Arial" panose="020B0604020202020204" pitchFamily="34" charset="0"/>
                <a:cs typeface="Times New Roman" panose="02020603050405020304" pitchFamily="18" charset="0"/>
              </a:rPr>
              <a:t>Zgodnie z warunkami określonymi w ramach Działania 8.5 w SZOP, wartość wydatków w ramach cross-</a:t>
            </a:r>
            <a:r>
              <a:rPr lang="pl-PL" sz="2100" dirty="0" err="1">
                <a:latin typeface="Arial" panose="020B0604020202020204" pitchFamily="34" charset="0"/>
                <a:cs typeface="Times New Roman" panose="02020603050405020304" pitchFamily="18" charset="0"/>
              </a:rPr>
              <a:t>financingu</a:t>
            </a:r>
            <a:r>
              <a:rPr lang="pl-PL" sz="2100" dirty="0">
                <a:latin typeface="Arial" panose="020B0604020202020204" pitchFamily="34" charset="0"/>
                <a:cs typeface="Times New Roman" panose="02020603050405020304" pitchFamily="18" charset="0"/>
              </a:rPr>
              <a:t> stanowi </a:t>
            </a:r>
            <a:r>
              <a:rPr lang="pl-PL" sz="2100" b="1" dirty="0">
                <a:solidFill>
                  <a:schemeClr val="accent4"/>
                </a:solidFill>
                <a:latin typeface="Arial" panose="020B0604020202020204" pitchFamily="34" charset="0"/>
                <a:cs typeface="Times New Roman" panose="02020603050405020304" pitchFamily="18" charset="0"/>
              </a:rPr>
              <a:t>nie więcej niż 15% finansowania UE</a:t>
            </a:r>
            <a:r>
              <a:rPr lang="pl-PL" sz="2100" dirty="0">
                <a:solidFill>
                  <a:schemeClr val="accent4"/>
                </a:solidFill>
                <a:latin typeface="Arial" panose="020B0604020202020204" pitchFamily="34" charset="0"/>
                <a:cs typeface="Times New Roman" panose="02020603050405020304" pitchFamily="18" charset="0"/>
              </a:rPr>
              <a:t>.</a:t>
            </a: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r>
              <a:rPr lang="pl-PL" sz="2000" dirty="0">
                <a:latin typeface="Arial" panose="020B0604020202020204" pitchFamily="34" charset="0"/>
                <a:cs typeface="Arial" panose="020B0604020202020204" pitchFamily="34" charset="0"/>
              </a:rPr>
              <a:t>W przypadku ponoszenia wydatków dotyczących cross-</a:t>
            </a:r>
            <a:r>
              <a:rPr lang="pl-PL" sz="2000" dirty="0" err="1">
                <a:latin typeface="Arial" panose="020B0604020202020204" pitchFamily="34" charset="0"/>
                <a:cs typeface="Arial" panose="020B0604020202020204" pitchFamily="34" charset="0"/>
              </a:rPr>
              <a:t>financingu</a:t>
            </a:r>
            <a:r>
              <a:rPr lang="pl-PL" sz="2000" dirty="0">
                <a:latin typeface="Arial" panose="020B0604020202020204" pitchFamily="34" charset="0"/>
                <a:cs typeface="Arial" panose="020B0604020202020204" pitchFamily="34" charset="0"/>
              </a:rPr>
              <a:t> do limitu cross-</a:t>
            </a:r>
            <a:r>
              <a:rPr lang="pl-PL" sz="2000" dirty="0" err="1">
                <a:latin typeface="Arial" panose="020B0604020202020204" pitchFamily="34" charset="0"/>
                <a:cs typeface="Arial" panose="020B0604020202020204" pitchFamily="34" charset="0"/>
              </a:rPr>
              <a:t>financingu</a:t>
            </a:r>
            <a:r>
              <a:rPr lang="pl-PL" sz="2000" dirty="0">
                <a:latin typeface="Arial" panose="020B0604020202020204" pitchFamily="34" charset="0"/>
                <a:cs typeface="Arial" panose="020B0604020202020204" pitchFamily="34" charset="0"/>
              </a:rPr>
              <a:t> należy wliczyć sumę kosztów bezpośrednich, oznaczonych jako koszty mieszczące się w limicie cross-</a:t>
            </a:r>
            <a:r>
              <a:rPr lang="pl-PL" sz="2000" dirty="0" err="1">
                <a:latin typeface="Arial" panose="020B0604020202020204" pitchFamily="34" charset="0"/>
                <a:cs typeface="Arial" panose="020B0604020202020204" pitchFamily="34" charset="0"/>
              </a:rPr>
              <a:t>financingu</a:t>
            </a:r>
            <a:r>
              <a:rPr lang="pl-PL" sz="2000" dirty="0">
                <a:latin typeface="Arial" panose="020B0604020202020204" pitchFamily="34" charset="0"/>
                <a:cs typeface="Arial" panose="020B0604020202020204" pitchFamily="34" charset="0"/>
              </a:rPr>
              <a:t> oraz naliczonych od nich, zgodnie z przyjętą stawka ryczałtową, kosztów pośrednich.</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4562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6" y="1203818"/>
            <a:ext cx="10098880" cy="4924608"/>
          </a:xfrm>
        </p:spPr>
        <p:txBody>
          <a:bodyPr>
            <a:normAutofit fontScale="70000" lnSpcReduction="20000"/>
          </a:bodyPr>
          <a:lstStyle/>
          <a:p>
            <a:pPr marL="0" indent="0" algn="just">
              <a:spcBef>
                <a:spcPct val="0"/>
              </a:spcBef>
              <a:buNone/>
              <a:defRPr/>
            </a:pPr>
            <a:r>
              <a:rPr lang="pl-PL" sz="2900" b="1" dirty="0">
                <a:latin typeface="Arial" panose="020B0604020202020204" pitchFamily="34" charset="0"/>
                <a:cs typeface="Arial" panose="020B0604020202020204" pitchFamily="34" charset="0"/>
              </a:rPr>
              <a:t>Cross-</a:t>
            </a:r>
            <a:r>
              <a:rPr lang="pl-PL" sz="2900" b="1" dirty="0" err="1">
                <a:latin typeface="Arial" panose="020B0604020202020204" pitchFamily="34" charset="0"/>
                <a:cs typeface="Arial" panose="020B0604020202020204" pitchFamily="34" charset="0"/>
              </a:rPr>
              <a:t>financing</a:t>
            </a:r>
            <a:endParaRPr lang="pl-PL" sz="2900" b="1" dirty="0">
              <a:latin typeface="Arial" panose="020B0604020202020204" pitchFamily="34" charset="0"/>
              <a:cs typeface="Arial" panose="020B0604020202020204" pitchFamily="34"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nSpc>
                <a:spcPct val="115000"/>
              </a:lnSpc>
              <a:spcAft>
                <a:spcPts val="800"/>
              </a:spcAft>
              <a:buNone/>
            </a:pPr>
            <a:r>
              <a:rPr lang="pl-PL" sz="2400" kern="100" dirty="0">
                <a:effectLst/>
                <a:latin typeface="Arial" panose="020B0604020202020204" pitchFamily="34" charset="0"/>
                <a:ea typeface="Aptos" panose="020B0004020202020204" pitchFamily="34" charset="0"/>
                <a:cs typeface="Times New Roman" panose="02020603050405020304" pitchFamily="18" charset="0"/>
              </a:rPr>
              <a:t>W dniu 30 stycznia 2024 r. wdrożone zostały zmiany w SOWA EFS umożliwiające wykazywanie w budżecie projektu wartości kosztów pośrednich objętych limitem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Oznacza to zmianę w metodologii wyliczania wartości wydatków objętych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financingiem</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do wszystkich projektów, w których wystąpi limit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financingu</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 budżecie projektu.</a:t>
            </a:r>
            <a:endParaRPr lang="pl-PL"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pl-PL" sz="2400" kern="100" dirty="0">
                <a:effectLst/>
                <a:latin typeface="Arial" panose="020B0604020202020204" pitchFamily="34" charset="0"/>
                <a:ea typeface="Aptos" panose="020B0004020202020204" pitchFamily="34" charset="0"/>
                <a:cs typeface="Times New Roman" panose="02020603050405020304" pitchFamily="18" charset="0"/>
              </a:rPr>
              <a:t>W przypadku wystąpienia w budżecie kosztów bezpośrednich oznaczonych limitem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 zadaniu Koszty pośrednie będzie możliwe i obowiązkowe dodanie odrębnej pozycji kosztów pośrednich odnoszących się do przedmiotowych wydatków w ramach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financingu</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Wartość przedmiotowych kosztów pośrednich będzie wyliczana jako procent od wszystkich pozycji wydatków bezpośrednich, dla których wybrano limit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Tym samym limit wydatków w ramach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financingu</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będzie obejmował łącznie oznaczone limitem koszty bezpośrednie oraz odpowiadające im koszty pośrednie.</a:t>
            </a:r>
          </a:p>
          <a:p>
            <a:pPr marL="0" indent="0" algn="just">
              <a:lnSpc>
                <a:spcPct val="115000"/>
              </a:lnSpc>
              <a:spcAft>
                <a:spcPts val="800"/>
              </a:spcAft>
              <a:buNone/>
            </a:pPr>
            <a:r>
              <a:rPr lang="pl-PL" sz="2400" b="1" dirty="0">
                <a:solidFill>
                  <a:srgbClr val="FF0000"/>
                </a:solidFill>
              </a:rPr>
              <a:t>WAŻNE! </a:t>
            </a:r>
            <a:r>
              <a:rPr lang="pl-PL" sz="2400" dirty="0"/>
              <a:t>Limit</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wydatków objętych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financingiem</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liczony jest w odniesieniu do finansowania UE w ramach danego projektu, natomiast we wniosku o dofinansowanie projektu wartość wydatków objętych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financingiem</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liczona jest jako procent łącznego dofinansowania (UE oraz budżet państwa) czy kosztów ogółem.</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93237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Wnioskodawca</a:t>
            </a:r>
          </a:p>
        </p:txBody>
      </p:sp>
    </p:spTree>
    <p:extLst>
      <p:ext uri="{BB962C8B-B14F-4D97-AF65-F5344CB8AC3E}">
        <p14:creationId xmlns:p14="http://schemas.microsoft.com/office/powerpoint/2010/main" val="414588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66530" y="871369"/>
            <a:ext cx="10659189" cy="4712308"/>
          </a:xfrm>
        </p:spPr>
        <p:txBody>
          <a:bodyPr>
            <a:normAutofit/>
          </a:bodyPr>
          <a:lstStyle/>
          <a:p>
            <a:pPr marL="0" lvl="0" indent="0">
              <a:lnSpc>
                <a:spcPct val="115000"/>
              </a:lnSpc>
              <a:spcBef>
                <a:spcPts val="600"/>
              </a:spcBef>
              <a:buNone/>
              <a:tabLst>
                <a:tab pos="230505" algn="l"/>
                <a:tab pos="270510" algn="l"/>
              </a:tabLst>
            </a:pPr>
            <a:endParaRPr lang="pl-PL" sz="2000" kern="100" dirty="0">
              <a:latin typeface="Arial" panose="020B0604020202020204" pitchFamily="34" charset="0"/>
              <a:cs typeface="Arial" panose="020B0604020202020204" pitchFamily="34" charset="0"/>
            </a:endParaRPr>
          </a:p>
          <a:p>
            <a:pPr marL="0" lvl="0" indent="0">
              <a:lnSpc>
                <a:spcPct val="115000"/>
              </a:lnSpc>
              <a:spcBef>
                <a:spcPts val="600"/>
              </a:spcBef>
              <a:buNone/>
              <a:tabLst>
                <a:tab pos="230505" algn="l"/>
                <a:tab pos="270510" algn="l"/>
              </a:tabLst>
            </a:pPr>
            <a:r>
              <a:rPr lang="pl-PL" sz="2000" kern="100" dirty="0">
                <a:latin typeface="Arial" panose="020B0604020202020204" pitchFamily="34" charset="0"/>
                <a:cs typeface="Arial" panose="020B0604020202020204" pitchFamily="34" charset="0"/>
              </a:rPr>
              <a:t>Zgodnie z kryterium </a:t>
            </a:r>
            <a:r>
              <a:rPr lang="pl-PL" sz="2000" b="1" kern="100" dirty="0">
                <a:latin typeface="Arial" panose="020B0604020202020204" pitchFamily="34" charset="0"/>
                <a:cs typeface="Arial" panose="020B0604020202020204" pitchFamily="34" charset="0"/>
              </a:rPr>
              <a:t>specyficznym dostępu nr 1 </a:t>
            </a:r>
            <a:r>
              <a:rPr lang="pl-PL" sz="2000" kern="100" dirty="0">
                <a:latin typeface="Arial" panose="020B0604020202020204" pitchFamily="34" charset="0"/>
                <a:cs typeface="Arial" panose="020B0604020202020204" pitchFamily="34" charset="0"/>
              </a:rPr>
              <a:t>Wnioskodawca: </a:t>
            </a:r>
          </a:p>
          <a:p>
            <a:pPr marL="0" lvl="0" indent="0">
              <a:lnSpc>
                <a:spcPct val="115000"/>
              </a:lnSpc>
              <a:spcBef>
                <a:spcPts val="600"/>
              </a:spcBef>
              <a:buNone/>
              <a:tabLst>
                <a:tab pos="230505" algn="l"/>
                <a:tab pos="270510" algn="l"/>
              </a:tabLst>
            </a:pPr>
            <a:r>
              <a:rPr lang="pl-PL" sz="2000" dirty="0">
                <a:latin typeface="Arial" panose="020B0604020202020204" pitchFamily="34" charset="0"/>
                <a:cs typeface="Arial" panose="020B0604020202020204" pitchFamily="34" charset="0"/>
              </a:rPr>
              <a:t>Wnioskodawcą uprawnionym do ubiegania się o dofinansowanie jest: </a:t>
            </a:r>
          </a:p>
          <a:p>
            <a:pPr marL="457200" lvl="0" indent="-457200">
              <a:lnSpc>
                <a:spcPct val="115000"/>
              </a:lnSpc>
              <a:spcBef>
                <a:spcPts val="600"/>
              </a:spcBef>
              <a:buClrTx/>
              <a:buAutoNum type="alphaLcParenR"/>
              <a:tabLst>
                <a:tab pos="230505" algn="l"/>
                <a:tab pos="270510" algn="l"/>
              </a:tabLst>
            </a:pPr>
            <a:r>
              <a:rPr lang="pl-PL" sz="2000" dirty="0">
                <a:latin typeface="Arial" panose="020B0604020202020204" pitchFamily="34" charset="0"/>
                <a:cs typeface="Arial" panose="020B0604020202020204" pitchFamily="34" charset="0"/>
              </a:rPr>
              <a:t>jednostka samorządu terytorialnego lub jednostka organizacyjna działająca w imieniu tej jednostki; albo </a:t>
            </a:r>
          </a:p>
          <a:p>
            <a:pPr marL="457200" lvl="0" indent="-457200">
              <a:lnSpc>
                <a:spcPct val="115000"/>
              </a:lnSpc>
              <a:spcBef>
                <a:spcPts val="600"/>
              </a:spcBef>
              <a:buClrTx/>
              <a:buAutoNum type="alphaLcParenR"/>
              <a:tabLst>
                <a:tab pos="230505" algn="l"/>
                <a:tab pos="270510" algn="l"/>
              </a:tabLst>
            </a:pPr>
            <a:r>
              <a:rPr lang="pl-PL" sz="2000" dirty="0">
                <a:latin typeface="Arial" panose="020B0604020202020204" pitchFamily="34" charset="0"/>
                <a:cs typeface="Arial" panose="020B0604020202020204" pitchFamily="34" charset="0"/>
              </a:rPr>
              <a:t>związek lub porozumienie lub stowarzyszenie jednostek samorządu terytorialnego; albo </a:t>
            </a:r>
          </a:p>
          <a:p>
            <a:pPr marL="457200" lvl="0" indent="-457200">
              <a:lnSpc>
                <a:spcPct val="115000"/>
              </a:lnSpc>
              <a:spcBef>
                <a:spcPts val="600"/>
              </a:spcBef>
              <a:buClrTx/>
              <a:buAutoNum type="alphaLcParenR"/>
              <a:tabLst>
                <a:tab pos="230505" algn="l"/>
                <a:tab pos="270510" algn="l"/>
              </a:tabLst>
            </a:pPr>
            <a:r>
              <a:rPr lang="pl-PL" sz="2000" dirty="0">
                <a:latin typeface="Arial" panose="020B0604020202020204" pitchFamily="34" charset="0"/>
                <a:cs typeface="Arial" panose="020B0604020202020204" pitchFamily="34" charset="0"/>
              </a:rPr>
              <a:t>podmiot świadczący usługi społeczne; albo </a:t>
            </a:r>
          </a:p>
          <a:p>
            <a:pPr marL="457200" lvl="0" indent="-457200">
              <a:lnSpc>
                <a:spcPct val="115000"/>
              </a:lnSpc>
              <a:spcBef>
                <a:spcPts val="600"/>
              </a:spcBef>
              <a:buClrTx/>
              <a:buAutoNum type="alphaLcParenR"/>
              <a:tabLst>
                <a:tab pos="230505" algn="l"/>
                <a:tab pos="270510" algn="l"/>
              </a:tabLst>
            </a:pPr>
            <a:r>
              <a:rPr lang="pl-PL" sz="2000" dirty="0">
                <a:latin typeface="Arial" panose="020B0604020202020204" pitchFamily="34" charset="0"/>
                <a:cs typeface="Arial" panose="020B0604020202020204" pitchFamily="34" charset="0"/>
              </a:rPr>
              <a:t>podmiot wymieniony w art. 3 ust 2 i 3 ustawy o pożytku publicznym i o wolontariacie Dz.U z 2023 r. poz. 571)5 statutowo działający w obszarze pomocy i integracji społecznej; albo </a:t>
            </a:r>
          </a:p>
          <a:p>
            <a:pPr marL="457200" lvl="0" indent="-457200">
              <a:lnSpc>
                <a:spcPct val="115000"/>
              </a:lnSpc>
              <a:spcBef>
                <a:spcPts val="600"/>
              </a:spcBef>
              <a:buClrTx/>
              <a:buAutoNum type="alphaLcParenR"/>
              <a:tabLst>
                <a:tab pos="230505" algn="l"/>
                <a:tab pos="270510" algn="l"/>
              </a:tabLst>
            </a:pPr>
            <a:r>
              <a:rPr lang="pl-PL" sz="2000" dirty="0">
                <a:latin typeface="Arial" panose="020B0604020202020204" pitchFamily="34" charset="0"/>
                <a:cs typeface="Arial" panose="020B0604020202020204" pitchFamily="34" charset="0"/>
              </a:rPr>
              <a:t>instytucja pomocy i integracji społecznej; albo </a:t>
            </a:r>
          </a:p>
          <a:p>
            <a:pPr marL="457200" lvl="0" indent="-457200">
              <a:lnSpc>
                <a:spcPct val="115000"/>
              </a:lnSpc>
              <a:spcBef>
                <a:spcPts val="600"/>
              </a:spcBef>
              <a:buClrTx/>
              <a:buAutoNum type="alphaLcParenR"/>
              <a:tabLst>
                <a:tab pos="230505" algn="l"/>
                <a:tab pos="270510" algn="l"/>
              </a:tabLst>
            </a:pPr>
            <a:r>
              <a:rPr lang="pl-PL" sz="2000" dirty="0">
                <a:latin typeface="Arial" panose="020B0604020202020204" pitchFamily="34" charset="0"/>
                <a:cs typeface="Arial" panose="020B0604020202020204" pitchFamily="34" charset="0"/>
              </a:rPr>
              <a:t>podmiot ekonomii społecznej. </a:t>
            </a:r>
            <a:endParaRPr lang="pl-PL" sz="2000" kern="100" dirty="0">
              <a:latin typeface="Arial" panose="020B0604020202020204" pitchFamily="34" charset="0"/>
              <a:cs typeface="Arial" panose="020B0604020202020204" pitchFamily="34" charset="0"/>
            </a:endParaRPr>
          </a:p>
          <a:p>
            <a:pPr marL="0" lvl="0" indent="0">
              <a:lnSpc>
                <a:spcPct val="115000"/>
              </a:lnSpc>
              <a:spcBef>
                <a:spcPts val="600"/>
              </a:spcBef>
              <a:buNone/>
              <a:tabLst>
                <a:tab pos="230505" algn="l"/>
                <a:tab pos="270510" algn="l"/>
              </a:tabLst>
            </a:pPr>
            <a:endParaRPr lang="pl-PL" sz="2000" kern="100" dirty="0">
              <a:latin typeface="Arial" panose="020B0604020202020204" pitchFamily="34" charset="0"/>
              <a:cs typeface="Times New Roman" panose="02020603050405020304" pitchFamily="18" charset="0"/>
            </a:endParaRPr>
          </a:p>
          <a:p>
            <a:pPr marL="0" lvl="0" indent="0">
              <a:lnSpc>
                <a:spcPct val="115000"/>
              </a:lnSpc>
              <a:spcBef>
                <a:spcPts val="600"/>
              </a:spcBef>
              <a:buNone/>
              <a:tabLst>
                <a:tab pos="230505" algn="l"/>
                <a:tab pos="270510" algn="l"/>
              </a:tabLst>
            </a:pPr>
            <a:endParaRPr lang="pl-PL" sz="2000" b="1" kern="100" dirty="0">
              <a:latin typeface="Arial" panose="020B060402020202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859" y="5986631"/>
            <a:ext cx="5465075" cy="359665"/>
          </a:xfrm>
          <a:prstGeom prst="rect">
            <a:avLst/>
          </a:prstGeom>
        </p:spPr>
      </p:pic>
    </p:spTree>
    <p:extLst>
      <p:ext uri="{BB962C8B-B14F-4D97-AF65-F5344CB8AC3E}">
        <p14:creationId xmlns:p14="http://schemas.microsoft.com/office/powerpoint/2010/main" val="295316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46673" y="1040860"/>
            <a:ext cx="10609787" cy="5476671"/>
          </a:xfrm>
        </p:spPr>
        <p:txBody>
          <a:bodyPr>
            <a:normAutofit fontScale="25000" lnSpcReduction="20000"/>
          </a:bodyPr>
          <a:lstStyle/>
          <a:p>
            <a:pPr>
              <a:lnSpc>
                <a:spcPct val="115000"/>
              </a:lnSpc>
              <a:spcBef>
                <a:spcPts val="600"/>
              </a:spcBef>
              <a:spcAft>
                <a:spcPts val="300"/>
              </a:spcAft>
              <a:buFont typeface="Wingdings" panose="05000000000000000000" pitchFamily="2" charset="2"/>
              <a:buChar char="§"/>
            </a:pPr>
            <a:r>
              <a:rPr lang="pl-PL" sz="6400" kern="100" dirty="0">
                <a:latin typeface="Arial" panose="020B0604020202020204" pitchFamily="34" charset="0"/>
                <a:cs typeface="Times New Roman" panose="02020603050405020304" pitchFamily="18" charset="0"/>
              </a:rPr>
              <a:t>O dofinansowanie </a:t>
            </a:r>
            <a:r>
              <a:rPr lang="pl-PL" sz="6400" b="1" kern="100" dirty="0">
                <a:latin typeface="Arial" panose="020B0604020202020204" pitchFamily="34" charset="0"/>
                <a:cs typeface="Times New Roman" panose="02020603050405020304" pitchFamily="18" charset="0"/>
              </a:rPr>
              <a:t>nie mogą ubiegać się podmioty podlegające wykluczeniu </a:t>
            </a:r>
            <a:r>
              <a:rPr lang="pl-PL" sz="6400" kern="100" dirty="0">
                <a:latin typeface="Arial" panose="020B0604020202020204" pitchFamily="34" charset="0"/>
                <a:cs typeface="Times New Roman" panose="02020603050405020304" pitchFamily="18" charset="0"/>
              </a:rPr>
              <a:t>z ubiegania się o dofinansowanie na podstawie art. 207 ust. 4 ustawy z dnia 27 sierpnia 2009 r. o finansach publicznych (Dz. U. z 2023 r., poz. 1270 z </a:t>
            </a:r>
            <a:r>
              <a:rPr lang="pl-PL" sz="6400" kern="100" dirty="0" err="1">
                <a:latin typeface="Arial" panose="020B0604020202020204" pitchFamily="34" charset="0"/>
                <a:cs typeface="Times New Roman" panose="02020603050405020304" pitchFamily="18" charset="0"/>
              </a:rPr>
              <a:t>późn</a:t>
            </a:r>
            <a:r>
              <a:rPr lang="pl-PL" sz="6400" kern="100" dirty="0">
                <a:latin typeface="Arial" panose="020B0604020202020204" pitchFamily="34" charset="0"/>
                <a:cs typeface="Times New Roman" panose="02020603050405020304" pitchFamily="18" charset="0"/>
              </a:rPr>
              <a:t>. zm.) lub wobec których orzeczono zakaz dostępu do środków funduszy europejskich na podstawie odrębnych przepisów: </a:t>
            </a:r>
          </a:p>
          <a:p>
            <a:pPr marL="1371600" indent="-1371600">
              <a:lnSpc>
                <a:spcPct val="115000"/>
              </a:lnSpc>
              <a:spcBef>
                <a:spcPts val="600"/>
              </a:spcBef>
              <a:spcAft>
                <a:spcPts val="300"/>
              </a:spcAft>
              <a:buFont typeface="+mj-lt"/>
              <a:buAutoNum type="alphaLcParenR"/>
            </a:pPr>
            <a:r>
              <a:rPr lang="pl-PL" sz="6400" kern="100" dirty="0">
                <a:latin typeface="Arial" panose="020B0604020202020204" pitchFamily="34" charset="0"/>
                <a:cs typeface="Times New Roman" panose="02020603050405020304" pitchFamily="18" charset="0"/>
              </a:rPr>
              <a:t>art. 12 ust. 1 pkt 1 ustawy z dnia 15 czerwca 2012 r. o skutkach powierzania wykonywania pracy cudzoziemcom przebywającym wbrew przepisom na terytorium Rzeczypospolitej Polskiej (Dz. U. z 2021 r. poz. 1745);</a:t>
            </a:r>
          </a:p>
          <a:p>
            <a:pPr marL="1371600" indent="-1371600">
              <a:lnSpc>
                <a:spcPct val="115000"/>
              </a:lnSpc>
              <a:spcBef>
                <a:spcPts val="600"/>
              </a:spcBef>
              <a:spcAft>
                <a:spcPts val="300"/>
              </a:spcAft>
              <a:buFont typeface="+mj-lt"/>
              <a:buAutoNum type="alphaLcParenR"/>
            </a:pPr>
            <a:r>
              <a:rPr lang="pl-PL" sz="6400" kern="100" dirty="0">
                <a:latin typeface="Arial" panose="020B0604020202020204" pitchFamily="34" charset="0"/>
                <a:cs typeface="Times New Roman" panose="02020603050405020304" pitchFamily="18" charset="0"/>
              </a:rPr>
              <a:t>art. 9 ust. 1 pkt 2a ustawy z dnia 28 października 2002 r. o odpowiedzialności podmiotów zbiorowych za czyny zabronione pod groźbą kary (Dz. U. z 2023 r., poz. 659 z </a:t>
            </a:r>
            <a:r>
              <a:rPr lang="pl-PL" sz="6400" kern="100" dirty="0" err="1">
                <a:latin typeface="Arial" panose="020B0604020202020204" pitchFamily="34" charset="0"/>
                <a:cs typeface="Times New Roman" panose="02020603050405020304" pitchFamily="18" charset="0"/>
              </a:rPr>
              <a:t>późn</a:t>
            </a:r>
            <a:r>
              <a:rPr lang="pl-PL" sz="6400" kern="100" dirty="0">
                <a:latin typeface="Arial" panose="020B0604020202020204" pitchFamily="34" charset="0"/>
                <a:cs typeface="Times New Roman" panose="02020603050405020304" pitchFamily="18" charset="0"/>
              </a:rPr>
              <a:t>. zm.).</a:t>
            </a:r>
          </a:p>
          <a:p>
            <a:pPr>
              <a:lnSpc>
                <a:spcPct val="115000"/>
              </a:lnSpc>
              <a:spcBef>
                <a:spcPts val="600"/>
              </a:spcBef>
              <a:spcAft>
                <a:spcPts val="300"/>
              </a:spcAft>
              <a:buFont typeface="Arial" panose="020B0604020202020204" pitchFamily="34" charset="0"/>
              <a:buChar char="•"/>
            </a:pPr>
            <a:r>
              <a:rPr lang="pl-PL" sz="6400" kern="100" dirty="0">
                <a:latin typeface="Arial" panose="020B0604020202020204" pitchFamily="34" charset="0"/>
                <a:cs typeface="Times New Roman" panose="02020603050405020304" pitchFamily="18" charset="0"/>
              </a:rPr>
              <a:t>Warunkiem ubiegania się o dofinansowanie jest </a:t>
            </a:r>
            <a:r>
              <a:rPr lang="pl-PL" sz="6400" b="1" kern="100" dirty="0">
                <a:latin typeface="Arial" panose="020B0604020202020204" pitchFamily="34" charset="0"/>
                <a:cs typeface="Times New Roman" panose="02020603050405020304" pitchFamily="18" charset="0"/>
              </a:rPr>
              <a:t>niezaleganie z uiszczaniem podatków, jak również z opłacaniem składek na ubezpieczenie społeczne i zdrowotne, Fundusz Pracy, Państwowy Fundusz Rehabilitacji Osób Niepełnosprawnych</a:t>
            </a:r>
            <a:r>
              <a:rPr lang="pl-PL" sz="6400" kern="100" dirty="0">
                <a:latin typeface="Arial" panose="020B0604020202020204" pitchFamily="34" charset="0"/>
                <a:cs typeface="Times New Roman" panose="02020603050405020304" pitchFamily="18" charset="0"/>
              </a:rPr>
              <a:t>. </a:t>
            </a:r>
          </a:p>
          <a:p>
            <a:pPr>
              <a:lnSpc>
                <a:spcPct val="115000"/>
              </a:lnSpc>
              <a:spcBef>
                <a:spcPts val="600"/>
              </a:spcBef>
              <a:spcAft>
                <a:spcPts val="300"/>
              </a:spcAft>
              <a:buFont typeface="Arial" panose="020B0604020202020204" pitchFamily="34" charset="0"/>
              <a:buChar char="•"/>
            </a:pPr>
            <a:r>
              <a:rPr lang="pl-PL" sz="6400" kern="100" dirty="0">
                <a:latin typeface="Arial" panose="020B0604020202020204" pitchFamily="34" charset="0"/>
                <a:cs typeface="Times New Roman" panose="02020603050405020304" pitchFamily="18" charset="0"/>
              </a:rPr>
              <a:t>O dofinansowanie mogą ubiegać się podmioty, które </a:t>
            </a:r>
            <a:r>
              <a:rPr lang="pl-PL" sz="6400" b="1" kern="100" dirty="0">
                <a:latin typeface="Arial" panose="020B0604020202020204" pitchFamily="34" charset="0"/>
                <a:cs typeface="Times New Roman" panose="02020603050405020304" pitchFamily="18" charset="0"/>
              </a:rPr>
              <a:t>nie podlegają wykluczeniu z otrzymania wsparcia wynikającemu z nałożonych sankcji</a:t>
            </a:r>
            <a:r>
              <a:rPr lang="pl-PL" sz="6400" kern="100" dirty="0">
                <a:latin typeface="Arial" panose="020B0604020202020204" pitchFamily="34" charset="0"/>
                <a:cs typeface="Times New Roman" panose="02020603050405020304" pitchFamily="18" charset="0"/>
              </a:rPr>
              <a:t> w związku z agresją Federacji Rosyjskiej na Ukrainę tj.:</a:t>
            </a:r>
          </a:p>
          <a:p>
            <a:pPr marL="0" indent="0">
              <a:lnSpc>
                <a:spcPct val="115000"/>
              </a:lnSpc>
              <a:spcBef>
                <a:spcPts val="600"/>
              </a:spcBef>
              <a:spcAft>
                <a:spcPts val="300"/>
              </a:spcAft>
              <a:buNone/>
            </a:pPr>
            <a:r>
              <a:rPr lang="pl-PL" sz="6400" kern="100" dirty="0">
                <a:latin typeface="Arial" panose="020B0604020202020204" pitchFamily="34" charset="0"/>
                <a:cs typeface="Times New Roman" panose="02020603050405020304" pitchFamily="18" charset="0"/>
              </a:rPr>
              <a:t>a)Wnioskodawca i/lub Partner (jeśli dotyczy) nie są osobami lub podmiotami, względem których stosowane są środki sankcyjne; </a:t>
            </a:r>
          </a:p>
          <a:p>
            <a:pPr marL="0" indent="0">
              <a:lnSpc>
                <a:spcPct val="115000"/>
              </a:lnSpc>
              <a:spcBef>
                <a:spcPts val="600"/>
              </a:spcBef>
              <a:spcAft>
                <a:spcPts val="300"/>
              </a:spcAft>
              <a:buNone/>
            </a:pPr>
            <a:r>
              <a:rPr lang="pl-PL" sz="6400" kern="100" dirty="0">
                <a:latin typeface="Arial" panose="020B0604020202020204" pitchFamily="34" charset="0"/>
                <a:cs typeface="Times New Roman" panose="02020603050405020304" pitchFamily="18" charset="0"/>
              </a:rPr>
              <a:t>b) Wnioskodawca i/lub Partner (jeśli dotyczy) nie są związani z osobami lub podmiotami, względem których stosowane są środki sankcyjne.</a:t>
            </a:r>
          </a:p>
          <a:p>
            <a:pPr lvl="0">
              <a:lnSpc>
                <a:spcPct val="115000"/>
              </a:lnSpc>
              <a:spcBef>
                <a:spcPts val="600"/>
              </a:spcBef>
              <a:spcAft>
                <a:spcPts val="300"/>
              </a:spcAft>
              <a:buFont typeface="Wingdings" panose="05000000000000000000" pitchFamily="2" charset="2"/>
              <a:buChar char="ü"/>
            </a:pPr>
            <a:endParaRPr lang="pl-PL" sz="64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18992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395897" y="1452282"/>
            <a:ext cx="9852025" cy="3528509"/>
          </a:xfrm>
        </p:spPr>
        <p:txBody>
          <a:bodyPr>
            <a:normAutofit/>
          </a:bodyPr>
          <a:lstStyle/>
          <a:p>
            <a:pPr marL="0" indent="0">
              <a:lnSpc>
                <a:spcPct val="115000"/>
              </a:lnSpc>
              <a:spcBef>
                <a:spcPts val="600"/>
              </a:spcBef>
              <a:spcAft>
                <a:spcPts val="300"/>
              </a:spcAft>
              <a:buNone/>
            </a:pPr>
            <a:r>
              <a:rPr lang="pl-PL"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Zgodnie z SZOP</a:t>
            </a:r>
            <a:r>
              <a:rPr lang="pl-PL"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beneficjent w okresie realizacji projektu prowadzi biuro projektu (lub posiada siedzibę, filię, delegaturę, oddział czy inną prawnie dozwoloną formę organizacyjną działalności podmiotu) </a:t>
            </a:r>
            <a:r>
              <a:rPr lang="pl-PL"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 terenie województwa lubelskiego</a:t>
            </a:r>
            <a:r>
              <a:rPr lang="pl-PL"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 możliwością udostępnienia pełnej dokumentacji wdrażanego projektu oraz zapewniające uczestnikom projektu możliwość osobistego kontaktu z kadrą projektu. </a:t>
            </a:r>
            <a:endParaRPr lang="pl-PL"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600"/>
              </a:spcBef>
              <a:spcAft>
                <a:spcPts val="300"/>
              </a:spcAft>
              <a:buFont typeface="Wingdings" panose="05000000000000000000" pitchFamily="2" charset="2"/>
              <a:buChar char="ü"/>
            </a:pPr>
            <a:endParaRPr lang="pl-PL" sz="1800" dirty="0">
              <a:effectLst/>
              <a:latin typeface="Times New Roman" panose="02020603050405020304" pitchFamily="18" charset="0"/>
              <a:ea typeface="Times New Roman" panose="02020603050405020304" pitchFamily="18"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8949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Grupa docelowa</a:t>
            </a:r>
          </a:p>
        </p:txBody>
      </p:sp>
    </p:spTree>
    <p:extLst>
      <p:ext uri="{BB962C8B-B14F-4D97-AF65-F5344CB8AC3E}">
        <p14:creationId xmlns:p14="http://schemas.microsoft.com/office/powerpoint/2010/main" val="20422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86409" y="1003852"/>
            <a:ext cx="11052314" cy="4972552"/>
          </a:xfrm>
        </p:spPr>
        <p:txBody>
          <a:bodyPr>
            <a:noAutofit/>
          </a:bodyPr>
          <a:lstStyle/>
          <a:p>
            <a:pPr marL="228598" indent="0">
              <a:lnSpc>
                <a:spcPct val="115000"/>
              </a:lnSpc>
              <a:spcBef>
                <a:spcPts val="600"/>
              </a:spcBef>
              <a:spcAft>
                <a:spcPts val="300"/>
              </a:spcAft>
              <a:buNone/>
            </a:pPr>
            <a:r>
              <a:rPr lang="pl-PL" sz="2100" dirty="0">
                <a:latin typeface="Arial" panose="020B0604020202020204" pitchFamily="34" charset="0"/>
                <a:cs typeface="Times New Roman" panose="02020603050405020304" pitchFamily="18" charset="0"/>
              </a:rPr>
              <a:t>Zgodnie z zapisami Karty Działania 8.5 Usługi społeczne w SZOP grupę docelową stanowią: </a:t>
            </a:r>
          </a:p>
          <a:p>
            <a:pPr marL="571498" indent="-342900">
              <a:lnSpc>
                <a:spcPct val="115000"/>
              </a:lnSpc>
              <a:spcBef>
                <a:spcPts val="600"/>
              </a:spcBef>
              <a:spcAft>
                <a:spcPts val="300"/>
              </a:spcAft>
              <a:buFont typeface="Wingdings" panose="05000000000000000000" pitchFamily="2" charset="2"/>
              <a:buChar char="Ø"/>
            </a:pPr>
            <a:r>
              <a:rPr lang="pl-PL" sz="2000" dirty="0">
                <a:latin typeface="Arial" panose="020B0604020202020204" pitchFamily="34" charset="0"/>
                <a:cs typeface="Arial" panose="020B0604020202020204" pitchFamily="34" charset="0"/>
              </a:rPr>
              <a:t>kadra realizująca działania w obszarze usług społecznych</a:t>
            </a:r>
          </a:p>
          <a:p>
            <a:pPr marL="571498" indent="-342900">
              <a:lnSpc>
                <a:spcPct val="115000"/>
              </a:lnSpc>
              <a:spcBef>
                <a:spcPts val="600"/>
              </a:spcBef>
              <a:spcAft>
                <a:spcPts val="300"/>
              </a:spcAft>
              <a:buFont typeface="Wingdings" panose="05000000000000000000" pitchFamily="2" charset="2"/>
              <a:buChar char="Ø"/>
            </a:pPr>
            <a:r>
              <a:rPr lang="pl-PL" sz="2000" dirty="0">
                <a:latin typeface="Arial" panose="020B0604020202020204" pitchFamily="34" charset="0"/>
                <a:cs typeface="Arial" panose="020B0604020202020204" pitchFamily="34" charset="0"/>
              </a:rPr>
              <a:t>migranci i ich otoczenie, </a:t>
            </a:r>
          </a:p>
          <a:p>
            <a:pPr marL="571498" indent="-342900">
              <a:lnSpc>
                <a:spcPct val="115000"/>
              </a:lnSpc>
              <a:spcBef>
                <a:spcPts val="600"/>
              </a:spcBef>
              <a:spcAft>
                <a:spcPts val="300"/>
              </a:spcAft>
              <a:buFont typeface="Wingdings" panose="05000000000000000000" pitchFamily="2" charset="2"/>
              <a:buChar char="Ø"/>
            </a:pPr>
            <a:r>
              <a:rPr lang="pl-PL" sz="2000" dirty="0">
                <a:latin typeface="Arial" panose="020B0604020202020204" pitchFamily="34" charset="0"/>
                <a:cs typeface="Arial" panose="020B0604020202020204" pitchFamily="34" charset="0"/>
              </a:rPr>
              <a:t>opiekunowie faktyczni, </a:t>
            </a:r>
          </a:p>
          <a:p>
            <a:pPr marL="571498" indent="-342900">
              <a:lnSpc>
                <a:spcPct val="115000"/>
              </a:lnSpc>
              <a:spcBef>
                <a:spcPts val="600"/>
              </a:spcBef>
              <a:spcAft>
                <a:spcPts val="300"/>
              </a:spcAft>
              <a:buFont typeface="Wingdings" panose="05000000000000000000" pitchFamily="2" charset="2"/>
              <a:buChar char="Ø"/>
            </a:pPr>
            <a:r>
              <a:rPr lang="pl-PL" sz="2000" dirty="0">
                <a:latin typeface="Arial" panose="020B0604020202020204" pitchFamily="34" charset="0"/>
                <a:cs typeface="Arial" panose="020B0604020202020204" pitchFamily="34" charset="0"/>
              </a:rPr>
              <a:t>osoby narażone na umieszczenie w instytucjach całodobowych lub przebywające w instytucjach całodobowych, </a:t>
            </a:r>
          </a:p>
          <a:p>
            <a:pPr marL="571498" indent="-342900">
              <a:lnSpc>
                <a:spcPct val="115000"/>
              </a:lnSpc>
              <a:spcBef>
                <a:spcPts val="600"/>
              </a:spcBef>
              <a:spcAft>
                <a:spcPts val="300"/>
              </a:spcAft>
              <a:buFont typeface="Wingdings" panose="05000000000000000000" pitchFamily="2" charset="2"/>
              <a:buChar char="Ø"/>
            </a:pPr>
            <a:r>
              <a:rPr lang="pl-PL" sz="2000" dirty="0">
                <a:latin typeface="Arial" panose="020B0604020202020204" pitchFamily="34" charset="0"/>
                <a:cs typeface="Arial" panose="020B0604020202020204" pitchFamily="34" charset="0"/>
              </a:rPr>
              <a:t>osoby z niepełnosprawnościami i ich otoczenie (m.in. rodzina, środowisko lokalne), </a:t>
            </a:r>
          </a:p>
          <a:p>
            <a:pPr marL="571498" indent="-342900">
              <a:lnSpc>
                <a:spcPct val="115000"/>
              </a:lnSpc>
              <a:spcBef>
                <a:spcPts val="600"/>
              </a:spcBef>
              <a:spcAft>
                <a:spcPts val="300"/>
              </a:spcAft>
              <a:buFont typeface="Wingdings" panose="05000000000000000000" pitchFamily="2" charset="2"/>
              <a:buChar char="Ø"/>
            </a:pPr>
            <a:r>
              <a:rPr lang="pl-PL" sz="2000" dirty="0">
                <a:latin typeface="Arial" panose="020B0604020202020204" pitchFamily="34" charset="0"/>
                <a:cs typeface="Arial" panose="020B0604020202020204" pitchFamily="34" charset="0"/>
              </a:rPr>
              <a:t>osoby zagrożone wykluczeniem społecznym, </a:t>
            </a:r>
          </a:p>
          <a:p>
            <a:pPr marL="571498" indent="-342900">
              <a:lnSpc>
                <a:spcPct val="115000"/>
              </a:lnSpc>
              <a:spcBef>
                <a:spcPts val="600"/>
              </a:spcBef>
              <a:spcAft>
                <a:spcPts val="300"/>
              </a:spcAft>
              <a:buFont typeface="Wingdings" panose="05000000000000000000" pitchFamily="2" charset="2"/>
              <a:buChar char="Ø"/>
            </a:pPr>
            <a:r>
              <a:rPr lang="pl-PL" sz="2000" dirty="0">
                <a:latin typeface="Arial" panose="020B0604020202020204" pitchFamily="34" charset="0"/>
                <a:cs typeface="Arial" panose="020B0604020202020204" pitchFamily="34" charset="0"/>
              </a:rPr>
              <a:t>otoczenie osób dotkniętych ubóstwem i wykluczeniem społecznym, otoczenie osób zagrożonych ubóstwem lub wykluczeniem społecznym</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09101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Specyfika naboru w kontekście </a:t>
            </a:r>
            <a:b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Działania </a:t>
            </a:r>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8</a:t>
            </a: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.5 Usługi społeczne</a:t>
            </a:r>
          </a:p>
        </p:txBody>
      </p:sp>
    </p:spTree>
    <p:extLst>
      <p:ext uri="{BB962C8B-B14F-4D97-AF65-F5344CB8AC3E}">
        <p14:creationId xmlns:p14="http://schemas.microsoft.com/office/powerpoint/2010/main" val="1971739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65180" y="1063138"/>
            <a:ext cx="10056831" cy="4339333"/>
          </a:xfrm>
        </p:spPr>
        <p:txBody>
          <a:bodyPr>
            <a:noAutofit/>
          </a:bodyPr>
          <a:lstStyle/>
          <a:p>
            <a:pPr marL="228598" indent="0">
              <a:lnSpc>
                <a:spcPct val="115000"/>
              </a:lnSpc>
              <a:spcBef>
                <a:spcPts val="600"/>
              </a:spcBef>
              <a:spcAft>
                <a:spcPts val="300"/>
              </a:spcAft>
              <a:buNone/>
            </a:pPr>
            <a:endParaRPr lang="pl-PL" sz="2100" dirty="0">
              <a:latin typeface="Arial" panose="020B0604020202020204" pitchFamily="34" charset="0"/>
              <a:cs typeface="Times New Roman" panose="02020603050405020304" pitchFamily="18" charset="0"/>
            </a:endParaRPr>
          </a:p>
          <a:p>
            <a:pPr marL="228598" indent="0">
              <a:lnSpc>
                <a:spcPct val="115000"/>
              </a:lnSpc>
              <a:spcBef>
                <a:spcPts val="600"/>
              </a:spcBef>
              <a:spcAft>
                <a:spcPts val="300"/>
              </a:spcAft>
              <a:buNone/>
            </a:pPr>
            <a:r>
              <a:rPr lang="pl-PL" sz="2100" dirty="0">
                <a:latin typeface="Arial" panose="020B0604020202020204" pitchFamily="34" charset="0"/>
                <a:cs typeface="Times New Roman" panose="02020603050405020304" pitchFamily="18" charset="0"/>
              </a:rPr>
              <a:t>Zgodnie z </a:t>
            </a:r>
            <a:r>
              <a:rPr lang="pl-PL" sz="2000" b="1" dirty="0">
                <a:latin typeface="Arial" panose="020B0604020202020204" pitchFamily="34" charset="0"/>
                <a:cs typeface="Times New Roman" panose="02020603050405020304" pitchFamily="18" charset="0"/>
              </a:rPr>
              <a:t>kryterium specyficznym dostępu nr 3 Grupa docelowa – obszar wsparcia:</a:t>
            </a:r>
          </a:p>
          <a:p>
            <a:pPr marL="228598" indent="0">
              <a:lnSpc>
                <a:spcPct val="115000"/>
              </a:lnSpc>
              <a:spcBef>
                <a:spcPts val="600"/>
              </a:spcBef>
              <a:spcAft>
                <a:spcPts val="300"/>
              </a:spcAft>
              <a:buNone/>
            </a:pPr>
            <a:endParaRPr lang="pl-PL" sz="2100" dirty="0">
              <a:latin typeface="Arial" panose="020B0604020202020204" pitchFamily="34" charset="0"/>
              <a:cs typeface="Times New Roman" panose="02020603050405020304" pitchFamily="18" charset="0"/>
            </a:endParaRPr>
          </a:p>
          <a:p>
            <a:pPr marL="228598" indent="0">
              <a:lnSpc>
                <a:spcPct val="115000"/>
              </a:lnSpc>
              <a:spcBef>
                <a:spcPts val="600"/>
              </a:spcBef>
              <a:spcAft>
                <a:spcPts val="300"/>
              </a:spcAft>
              <a:buNone/>
            </a:pPr>
            <a:r>
              <a:rPr lang="pl-PL" sz="2100" dirty="0">
                <a:latin typeface="Arial" panose="020B0604020202020204" pitchFamily="34" charset="0"/>
                <a:cs typeface="Times New Roman" panose="02020603050405020304" pitchFamily="18" charset="0"/>
              </a:rPr>
              <a:t>Projekt skierowany jest wyłącznie do osób, które uczą się, pracują lub zamieszkują na </a:t>
            </a:r>
            <a:r>
              <a:rPr lang="pl-PL" sz="2100" b="1" dirty="0">
                <a:latin typeface="Arial" panose="020B0604020202020204" pitchFamily="34" charset="0"/>
                <a:cs typeface="Times New Roman" panose="02020603050405020304" pitchFamily="18" charset="0"/>
              </a:rPr>
              <a:t>obszarze województwa lubelskiego </a:t>
            </a:r>
            <a:r>
              <a:rPr lang="pl-PL" sz="2100" dirty="0">
                <a:latin typeface="Arial" panose="020B0604020202020204" pitchFamily="34" charset="0"/>
                <a:cs typeface="Times New Roman" panose="02020603050405020304" pitchFamily="18" charset="0"/>
              </a:rPr>
              <a:t>w rozumieniu przepisów Kodeksu Cywilnego.</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20886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416B66-0FCF-65D9-AA96-4B3B0ADBA7D5}"/>
              </a:ext>
            </a:extLst>
          </p:cNvPr>
          <p:cNvSpPr>
            <a:spLocks noGrp="1"/>
          </p:cNvSpPr>
          <p:nvPr>
            <p:ph type="title"/>
          </p:nvPr>
        </p:nvSpPr>
        <p:spPr>
          <a:xfrm>
            <a:off x="1169855" y="249785"/>
            <a:ext cx="9852728" cy="979757"/>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E5A1CB4F-C6F9-8458-5363-F1507FD40109}"/>
              </a:ext>
            </a:extLst>
          </p:cNvPr>
          <p:cNvSpPr>
            <a:spLocks noGrp="1"/>
          </p:cNvSpPr>
          <p:nvPr>
            <p:ph idx="1"/>
          </p:nvPr>
        </p:nvSpPr>
        <p:spPr>
          <a:xfrm>
            <a:off x="954157" y="954157"/>
            <a:ext cx="10068426" cy="5087528"/>
          </a:xfrm>
        </p:spPr>
        <p:txBody>
          <a:bodyPr>
            <a:normAutofit/>
          </a:bodyPr>
          <a:lstStyle/>
          <a:p>
            <a:pPr marL="0" indent="0">
              <a:buNone/>
            </a:pPr>
            <a:endParaRPr lang="pl-PL" sz="2000" dirty="0">
              <a:latin typeface="Arial" panose="020B0604020202020204" pitchFamily="34" charset="0"/>
              <a:cs typeface="Arial" panose="020B0604020202020204" pitchFamily="34" charset="0"/>
            </a:endParaRPr>
          </a:p>
          <a:p>
            <a:pPr marL="0" indent="0">
              <a:buNone/>
            </a:pPr>
            <a:r>
              <a:rPr lang="pl-PL" sz="2000" dirty="0">
                <a:latin typeface="Arial" panose="020B0604020202020204" pitchFamily="34" charset="0"/>
                <a:cs typeface="Arial" panose="020B0604020202020204" pitchFamily="34" charset="0"/>
              </a:rPr>
              <a:t>Zgodnie z </a:t>
            </a:r>
            <a:r>
              <a:rPr lang="pl-PL" sz="2000" b="1" dirty="0">
                <a:latin typeface="Arial" panose="020B0604020202020204" pitchFamily="34" charset="0"/>
                <a:cs typeface="Arial" panose="020B0604020202020204" pitchFamily="34" charset="0"/>
              </a:rPr>
              <a:t>kryterium specyficznym dostępu nr 4 Grupa docelowa – typ wnioskodawcy</a:t>
            </a:r>
            <a:r>
              <a:rPr lang="pl-PL" sz="2000" dirty="0">
                <a:latin typeface="Arial" panose="020B0604020202020204" pitchFamily="34" charset="0"/>
                <a:cs typeface="Arial" panose="020B0604020202020204" pitchFamily="34" charset="0"/>
              </a:rPr>
              <a:t>: </a:t>
            </a:r>
          </a:p>
          <a:p>
            <a:pPr marL="0" indent="0">
              <a:buNone/>
            </a:pPr>
            <a:endParaRPr lang="pl-PL" sz="2000" dirty="0">
              <a:latin typeface="Arial" panose="020B0604020202020204" pitchFamily="34" charset="0"/>
              <a:cs typeface="Arial" panose="020B0604020202020204" pitchFamily="34" charset="0"/>
            </a:endParaRPr>
          </a:p>
          <a:p>
            <a:pPr marL="0" indent="0">
              <a:buNone/>
            </a:pPr>
            <a:r>
              <a:rPr lang="pl-PL" sz="2000" dirty="0">
                <a:latin typeface="Arial" panose="020B0604020202020204" pitchFamily="34" charset="0"/>
                <a:cs typeface="Arial" panose="020B0604020202020204" pitchFamily="34" charset="0"/>
              </a:rPr>
              <a:t>W przypadku, gdy wnioskodawcą lub partnerem w projekcie będzie jednostka samorządu terytorialnego lub jednostka organizacyjna działająca w imieniu tej jednostki wsparcie w zakresie usług społecznych w 90 % skierowane zostanie do osób w wieku poniżej 65 roku życia potrzebujących wsparcia w codziennym funkcjonowaniu.</a:t>
            </a:r>
          </a:p>
        </p:txBody>
      </p:sp>
      <p:pic>
        <p:nvPicPr>
          <p:cNvPr id="4" name="Obraz 3">
            <a:extLst>
              <a:ext uri="{FF2B5EF4-FFF2-40B4-BE49-F238E27FC236}">
                <a16:creationId xmlns:a16="http://schemas.microsoft.com/office/drawing/2014/main" id="{1D8CD085-3E1A-69BF-F607-442EB59053D8}"/>
              </a:ext>
            </a:extLst>
          </p:cNvPr>
          <p:cNvPicPr>
            <a:picLocks noChangeAspect="1"/>
          </p:cNvPicPr>
          <p:nvPr/>
        </p:nvPicPr>
        <p:blipFill>
          <a:blip r:embed="rId2"/>
          <a:stretch>
            <a:fillRect/>
          </a:stretch>
        </p:blipFill>
        <p:spPr>
          <a:xfrm>
            <a:off x="6723414" y="6011868"/>
            <a:ext cx="5468586" cy="359695"/>
          </a:xfrm>
          <a:prstGeom prst="rect">
            <a:avLst/>
          </a:prstGeom>
        </p:spPr>
      </p:pic>
    </p:spTree>
    <p:extLst>
      <p:ext uri="{BB962C8B-B14F-4D97-AF65-F5344CB8AC3E}">
        <p14:creationId xmlns:p14="http://schemas.microsoft.com/office/powerpoint/2010/main" val="296869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90294" y="829665"/>
            <a:ext cx="10056831" cy="4915153"/>
          </a:xfrm>
        </p:spPr>
        <p:txBody>
          <a:bodyPr>
            <a:noAutofit/>
          </a:bodyPr>
          <a:lstStyle/>
          <a:p>
            <a:pPr marL="228598" indent="0">
              <a:lnSpc>
                <a:spcPct val="115000"/>
              </a:lnSpc>
              <a:spcBef>
                <a:spcPts val="600"/>
              </a:spcBef>
              <a:spcAft>
                <a:spcPts val="300"/>
              </a:spcAft>
              <a:buNone/>
            </a:pPr>
            <a:r>
              <a:rPr lang="pl-PL" sz="2000" dirty="0">
                <a:latin typeface="Arial" panose="020B0604020202020204" pitchFamily="34" charset="0"/>
                <a:cs typeface="Arial" panose="020B0604020202020204" pitchFamily="34" charset="0"/>
              </a:rPr>
              <a:t>Zgodnie z </a:t>
            </a:r>
            <a:r>
              <a:rPr lang="pl-PL" sz="2000" b="1" dirty="0">
                <a:latin typeface="Arial" panose="020B0604020202020204" pitchFamily="34" charset="0"/>
                <a:cs typeface="Arial" panose="020B0604020202020204" pitchFamily="34" charset="0"/>
              </a:rPr>
              <a:t>kryterium specyficznym dostępu nr 5 Diagnoza potrzeb:</a:t>
            </a:r>
          </a:p>
          <a:p>
            <a:pPr marL="228598" indent="0">
              <a:lnSpc>
                <a:spcPct val="115000"/>
              </a:lnSpc>
              <a:spcBef>
                <a:spcPts val="600"/>
              </a:spcBef>
              <a:spcAft>
                <a:spcPts val="300"/>
              </a:spcAft>
              <a:buNone/>
            </a:pPr>
            <a:r>
              <a:rPr lang="pl-PL" sz="2000" dirty="0">
                <a:latin typeface="Arial" panose="020B0604020202020204" pitchFamily="34" charset="0"/>
                <a:cs typeface="Arial" panose="020B0604020202020204" pitchFamily="34" charset="0"/>
              </a:rPr>
              <a:t>Projekt odpowiada na potrzeby i problemy grupy docelowej, zidentyfikowane na obszarze jego realizacji oraz zakłada świadczenie usług społecznych w pierwszej kolejności na obszarach, gdzie usługi te nie są świadczone bądź dostęp do tych usług jest utrudniony. </a:t>
            </a:r>
          </a:p>
          <a:p>
            <a:pPr marL="228598" indent="0">
              <a:lnSpc>
                <a:spcPct val="115000"/>
              </a:lnSpc>
              <a:spcBef>
                <a:spcPts val="600"/>
              </a:spcBef>
              <a:spcAft>
                <a:spcPts val="300"/>
              </a:spcAft>
              <a:buNone/>
            </a:pPr>
            <a:r>
              <a:rPr lang="pl-PL" sz="2000" dirty="0">
                <a:latin typeface="Arial" panose="020B0604020202020204" pitchFamily="34" charset="0"/>
                <a:cs typeface="Arial" panose="020B0604020202020204" pitchFamily="34" charset="0"/>
              </a:rPr>
              <a:t>Diagnoza zostanie przygotowana przez Wnioskodawcę przed złożeniem wniosku o dofinansowanie projektu, w oparciu o dostępne, weryfikowalne dane/informacje dotyczące obszaru wsparcia oraz zapotrzebowania na szkolenia kadr na potrzeby świadczenia usług w społeczności lokalnej. Wnioski z diagnozy powinny zostać zawarte we wniosku o dofinansowanie projektu, a zaplanowane działania powinny odpowiadać na zidentyfikowane problemy.</a:t>
            </a:r>
            <a:endParaRPr lang="pl-PL" sz="2000" b="1"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927228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97599" y="1203819"/>
            <a:ext cx="10196797" cy="4409041"/>
          </a:xfrm>
        </p:spPr>
        <p:txBody>
          <a:bodyPr>
            <a:noAutofit/>
          </a:bodyPr>
          <a:lstStyle/>
          <a:p>
            <a:pPr marL="0" lvl="0" indent="0">
              <a:lnSpc>
                <a:spcPct val="115000"/>
              </a:lnSpc>
              <a:spcAft>
                <a:spcPts val="300"/>
              </a:spcAft>
              <a:buNone/>
            </a:pPr>
            <a:r>
              <a:rPr lang="pl-PL" sz="2000" dirty="0">
                <a:latin typeface="Arial" panose="020B0604020202020204" pitchFamily="34" charset="0"/>
                <a:cs typeface="Arial" panose="020B0604020202020204" pitchFamily="34" charset="0"/>
              </a:rPr>
              <a:t>Zgodnie z </a:t>
            </a:r>
            <a:r>
              <a:rPr lang="pl-PL" sz="2000" b="1" dirty="0">
                <a:latin typeface="Arial" panose="020B0604020202020204" pitchFamily="34" charset="0"/>
                <a:cs typeface="Arial" panose="020B0604020202020204" pitchFamily="34" charset="0"/>
              </a:rPr>
              <a:t>kryterium specyficznym dostępu nr 9 Struktura grupy docelowej: </a:t>
            </a:r>
          </a:p>
          <a:p>
            <a:pPr marL="0" lvl="0" indent="0">
              <a:lnSpc>
                <a:spcPct val="115000"/>
              </a:lnSpc>
              <a:spcAft>
                <a:spcPts val="300"/>
              </a:spcAft>
              <a:buNone/>
            </a:pPr>
            <a:r>
              <a:rPr lang="pl-PL" sz="2000" dirty="0">
                <a:latin typeface="Arial" panose="020B0604020202020204" pitchFamily="34" charset="0"/>
                <a:cs typeface="Arial" panose="020B0604020202020204" pitchFamily="34" charset="0"/>
              </a:rPr>
              <a:t>Co najmniej 30% uczestników projektu objętych usługami społecznymi świadczonymi w społeczności lokalnej, stanowią osoby: </a:t>
            </a:r>
          </a:p>
          <a:p>
            <a:pPr marL="457200" lvl="0" indent="-457200">
              <a:lnSpc>
                <a:spcPct val="115000"/>
              </a:lnSpc>
              <a:spcAft>
                <a:spcPts val="300"/>
              </a:spcAft>
              <a:buClrTx/>
              <a:buAutoNum type="alphaLcParenR"/>
            </a:pPr>
            <a:r>
              <a:rPr lang="pl-PL" sz="2000" dirty="0">
                <a:latin typeface="Arial" panose="020B0604020202020204" pitchFamily="34" charset="0"/>
                <a:cs typeface="Arial" panose="020B0604020202020204" pitchFamily="34" charset="0"/>
              </a:rPr>
              <a:t>znacznym lub umiarkowanym stopniu niepełnosprawności i/lub </a:t>
            </a:r>
          </a:p>
          <a:p>
            <a:pPr marL="457200" lvl="0" indent="-457200">
              <a:lnSpc>
                <a:spcPct val="115000"/>
              </a:lnSpc>
              <a:spcAft>
                <a:spcPts val="300"/>
              </a:spcAft>
              <a:buClrTx/>
              <a:buAutoNum type="alphaLcParenR"/>
            </a:pPr>
            <a:r>
              <a:rPr lang="pl-PL" sz="2000" dirty="0">
                <a:latin typeface="Arial" panose="020B0604020202020204" pitchFamily="34" charset="0"/>
                <a:cs typeface="Arial" panose="020B0604020202020204" pitchFamily="34" charset="0"/>
              </a:rPr>
              <a:t>z niepełnosprawnością sprzężoną i/lub </a:t>
            </a:r>
          </a:p>
          <a:p>
            <a:pPr marL="457200" lvl="0" indent="-457200">
              <a:lnSpc>
                <a:spcPct val="115000"/>
              </a:lnSpc>
              <a:spcAft>
                <a:spcPts val="300"/>
              </a:spcAft>
              <a:buClrTx/>
              <a:buAutoNum type="alphaLcParenR"/>
            </a:pPr>
            <a:r>
              <a:rPr lang="pl-PL" sz="2000" dirty="0">
                <a:latin typeface="Arial" panose="020B0604020202020204" pitchFamily="34" charset="0"/>
                <a:cs typeface="Arial" panose="020B0604020202020204" pitchFamily="34" charset="0"/>
              </a:rPr>
              <a:t> z chorobami psychicznymi i/lub </a:t>
            </a:r>
          </a:p>
          <a:p>
            <a:pPr marL="457200" lvl="0" indent="-457200">
              <a:lnSpc>
                <a:spcPct val="115000"/>
              </a:lnSpc>
              <a:spcAft>
                <a:spcPts val="300"/>
              </a:spcAft>
              <a:buClrTx/>
              <a:buAutoNum type="alphaLcParenR"/>
            </a:pPr>
            <a:r>
              <a:rPr lang="pl-PL" sz="2000" dirty="0">
                <a:latin typeface="Arial" panose="020B0604020202020204" pitchFamily="34" charset="0"/>
                <a:cs typeface="Arial" panose="020B0604020202020204" pitchFamily="34" charset="0"/>
              </a:rPr>
              <a:t> z niepełnosprawnością intelektualną. </a:t>
            </a: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396573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7F6843-6DEC-CCBA-64B5-C8C58EBD4792}"/>
              </a:ext>
            </a:extLst>
          </p:cNvPr>
          <p:cNvSpPr>
            <a:spLocks noGrp="1"/>
          </p:cNvSpPr>
          <p:nvPr>
            <p:ph type="title"/>
          </p:nvPr>
        </p:nvSpPr>
        <p:spPr>
          <a:xfrm>
            <a:off x="1169636" y="229907"/>
            <a:ext cx="9852728" cy="979757"/>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66CE17B4-5BA1-72A2-78AC-4678725C1116}"/>
              </a:ext>
            </a:extLst>
          </p:cNvPr>
          <p:cNvSpPr>
            <a:spLocks noGrp="1"/>
          </p:cNvSpPr>
          <p:nvPr>
            <p:ph idx="1"/>
          </p:nvPr>
        </p:nvSpPr>
        <p:spPr>
          <a:xfrm>
            <a:off x="586409" y="914400"/>
            <a:ext cx="10674625" cy="5127285"/>
          </a:xfrm>
        </p:spPr>
        <p:txBody>
          <a:bodyPr>
            <a:normAutofit/>
          </a:bodyPr>
          <a:lstStyle/>
          <a:p>
            <a:pPr marL="0" indent="0">
              <a:buNone/>
            </a:pPr>
            <a:r>
              <a:rPr lang="pl-PL" sz="2000" dirty="0">
                <a:latin typeface="Arial" panose="020B0604020202020204" pitchFamily="34" charset="0"/>
                <a:cs typeface="Arial" panose="020B0604020202020204" pitchFamily="34" charset="0"/>
              </a:rPr>
              <a:t>Zgodnie z Wytycznymi kwalifikowalności w ramach projektu EFS+ wsparcie udzielane jest uczestnikom projektu lub podmiotom określonym we wniosku o dofinansowanie projektu, spełniającym </a:t>
            </a:r>
            <a:r>
              <a:rPr lang="pl-PL" sz="2000" b="1" dirty="0">
                <a:latin typeface="Arial" panose="020B0604020202020204" pitchFamily="34" charset="0"/>
                <a:cs typeface="Arial" panose="020B0604020202020204" pitchFamily="34" charset="0"/>
              </a:rPr>
              <a:t>następujące warunki kwalifikowalności uczestników projektu: </a:t>
            </a:r>
          </a:p>
          <a:p>
            <a:pPr marL="342900" indent="-342900">
              <a:buClr>
                <a:schemeClr val="tx1"/>
              </a:buClr>
              <a:buAutoNum type="alphaLcParenR"/>
            </a:pPr>
            <a:r>
              <a:rPr lang="pl-PL" sz="2000" dirty="0">
                <a:latin typeface="Arial" panose="020B0604020202020204" pitchFamily="34" charset="0"/>
                <a:cs typeface="Arial" panose="020B0604020202020204" pitchFamily="34" charset="0"/>
              </a:rPr>
              <a:t>spełnienie przez nich kryteriów kwalifikowalności uprawniających do udziału w projekcie, co jest potwierdzone właściwym dokumentem, w szczególności zaświadczeniem lub innym dokumentem wystawionym przez właściwy podmiot, albo oświadczeniem uczestnika projektu lub podmiotu otrzymującego wsparcie, jeżeli kryterium kwalifikowalności nie może zostać potwierdzone dokumentem wystawionym przez właściwy podmiot, z zastrzeżeniem rozdziału 4, pkt 3-5 Wytycznych kwalifikowalności, oraz</a:t>
            </a:r>
          </a:p>
          <a:p>
            <a:pPr marL="342900" indent="-342900">
              <a:buClrTx/>
              <a:buAutoNum type="alphaLcParenR"/>
            </a:pPr>
            <a:r>
              <a:rPr lang="pl-PL" sz="2000" dirty="0">
                <a:latin typeface="Arial" panose="020B0604020202020204" pitchFamily="34" charset="0"/>
                <a:cs typeface="Arial" panose="020B0604020202020204" pitchFamily="34" charset="0"/>
              </a:rPr>
              <a:t>uzyskanie danych o uczestniku projektu, o których mowa w załączniku nr 1 do rozporządzenia EFS+, tj. m.in. płeć, status na rynku pracy, wiek, wykształcenie lub danych uczestnika projektu lub podmiotu otrzymującego wsparcie potrzebnych do monitorowania wskaźników kluczowych oraz przeprowadzenia ewaluacji, oraz zobowiązanie uczestnika projektu do przekazania informacji na temat jego sytuacji po opuszczeniu projektu.</a:t>
            </a:r>
          </a:p>
        </p:txBody>
      </p:sp>
      <p:pic>
        <p:nvPicPr>
          <p:cNvPr id="4" name="Obraz 3">
            <a:extLst>
              <a:ext uri="{FF2B5EF4-FFF2-40B4-BE49-F238E27FC236}">
                <a16:creationId xmlns:a16="http://schemas.microsoft.com/office/drawing/2014/main" id="{B1D08644-EE9D-16C3-C21A-A7FF7442A5D9}"/>
              </a:ext>
            </a:extLst>
          </p:cNvPr>
          <p:cNvPicPr>
            <a:picLocks noChangeAspect="1"/>
          </p:cNvPicPr>
          <p:nvPr/>
        </p:nvPicPr>
        <p:blipFill>
          <a:blip r:embed="rId3"/>
          <a:stretch>
            <a:fillRect/>
          </a:stretch>
        </p:blipFill>
        <p:spPr>
          <a:xfrm>
            <a:off x="6723414" y="6041685"/>
            <a:ext cx="5468586" cy="359695"/>
          </a:xfrm>
          <a:prstGeom prst="rect">
            <a:avLst/>
          </a:prstGeom>
        </p:spPr>
      </p:pic>
    </p:spTree>
    <p:extLst>
      <p:ext uri="{BB962C8B-B14F-4D97-AF65-F5344CB8AC3E}">
        <p14:creationId xmlns:p14="http://schemas.microsoft.com/office/powerpoint/2010/main" val="4249176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AECE1-8A9A-9CFE-FEF4-B3D4708C0250}"/>
              </a:ext>
            </a:extLst>
          </p:cNvPr>
          <p:cNvSpPr>
            <a:spLocks noGrp="1"/>
          </p:cNvSpPr>
          <p:nvPr>
            <p:ph type="title"/>
          </p:nvPr>
        </p:nvSpPr>
        <p:spPr>
          <a:xfrm>
            <a:off x="1060088" y="190151"/>
            <a:ext cx="9852728" cy="979757"/>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6A71B3D4-B858-DC9D-3880-A230E7EED220}"/>
              </a:ext>
            </a:extLst>
          </p:cNvPr>
          <p:cNvSpPr>
            <a:spLocks noGrp="1"/>
          </p:cNvSpPr>
          <p:nvPr>
            <p:ph idx="1"/>
          </p:nvPr>
        </p:nvSpPr>
        <p:spPr>
          <a:xfrm>
            <a:off x="606288" y="874644"/>
            <a:ext cx="10416296" cy="5167042"/>
          </a:xfrm>
        </p:spPr>
        <p:txBody>
          <a:bodyPr>
            <a:normAutofit/>
          </a:bodyPr>
          <a:lstStyle/>
          <a:p>
            <a:pPr marL="0" indent="0">
              <a:buNone/>
            </a:pPr>
            <a:r>
              <a:rPr lang="pl-PL" sz="2000" dirty="0">
                <a:latin typeface="Arial" panose="020B0604020202020204" pitchFamily="34" charset="0"/>
                <a:cs typeface="Arial" panose="020B0604020202020204" pitchFamily="34" charset="0"/>
              </a:rPr>
              <a:t>ION wskazuje dokumenty potwierdzające spełnienie przez uczestnika projektu kryterium kwalifikowalności uprawniające do udziału w projekcie, tj.: </a:t>
            </a:r>
          </a:p>
          <a:p>
            <a:pPr marL="342900" indent="-342900">
              <a:buClrTx/>
              <a:buAutoNum type="alphaLcParenR"/>
            </a:pPr>
            <a:r>
              <a:rPr lang="pl-PL" sz="2000" dirty="0">
                <a:latin typeface="Arial" panose="020B0604020202020204" pitchFamily="34" charset="0"/>
                <a:cs typeface="Arial" panose="020B0604020202020204" pitchFamily="34" charset="0"/>
              </a:rPr>
              <a:t>w przypadku osób potrzebujących wsparcia w codziennym funkcjonowaniu: </a:t>
            </a:r>
          </a:p>
          <a:p>
            <a:pPr marL="0" indent="0">
              <a:buNone/>
            </a:pPr>
            <a:r>
              <a:rPr lang="pl-PL" sz="2000" dirty="0">
                <a:latin typeface="Arial" panose="020B0604020202020204" pitchFamily="34" charset="0"/>
                <a:cs typeface="Arial" panose="020B0604020202020204" pitchFamily="34" charset="0"/>
              </a:rPr>
              <a:t>• zaświadczenie lekarskie, </a:t>
            </a:r>
          </a:p>
          <a:p>
            <a:pPr marL="0" indent="0">
              <a:buNone/>
            </a:pPr>
            <a:r>
              <a:rPr lang="pl-PL" sz="2000" dirty="0">
                <a:latin typeface="Arial" panose="020B0604020202020204" pitchFamily="34" charset="0"/>
                <a:cs typeface="Arial" panose="020B0604020202020204" pitchFamily="34" charset="0"/>
              </a:rPr>
              <a:t>• orzeczenie o niepełnosprawności lub orzeczenie o stopniu niepełnosprawności, </a:t>
            </a:r>
          </a:p>
          <a:p>
            <a:pPr marL="0" indent="0">
              <a:buNone/>
            </a:pPr>
            <a:r>
              <a:rPr lang="pl-PL" sz="2000" dirty="0">
                <a:latin typeface="Arial" panose="020B0604020202020204" pitchFamily="34" charset="0"/>
                <a:cs typeface="Arial" panose="020B0604020202020204" pitchFamily="34" charset="0"/>
              </a:rPr>
              <a:t>• wywiad środowiskowy, </a:t>
            </a:r>
          </a:p>
          <a:p>
            <a:pPr marL="0" indent="0">
              <a:buNone/>
            </a:pPr>
            <a:r>
              <a:rPr lang="pl-PL" sz="2000" dirty="0">
                <a:latin typeface="Arial" panose="020B0604020202020204" pitchFamily="34" charset="0"/>
                <a:cs typeface="Arial" panose="020B0604020202020204" pitchFamily="34" charset="0"/>
              </a:rPr>
              <a:t>• zaświadczenie z ośrodka pomocy społecznej, </a:t>
            </a:r>
          </a:p>
          <a:p>
            <a:pPr marL="0" indent="0">
              <a:buNone/>
            </a:pPr>
            <a:r>
              <a:rPr lang="pl-PL" sz="2000" dirty="0">
                <a:latin typeface="Arial" panose="020B0604020202020204" pitchFamily="34" charset="0"/>
                <a:cs typeface="Arial" panose="020B0604020202020204" pitchFamily="34" charset="0"/>
              </a:rPr>
              <a:t>• ocena potrzeby wsparcia, </a:t>
            </a:r>
          </a:p>
          <a:p>
            <a:pPr marL="0" indent="0">
              <a:buNone/>
            </a:pPr>
            <a:r>
              <a:rPr lang="pl-PL" sz="2000" dirty="0">
                <a:latin typeface="Arial" panose="020B0604020202020204" pitchFamily="34" charset="0"/>
                <a:cs typeface="Arial" panose="020B0604020202020204" pitchFamily="34" charset="0"/>
              </a:rPr>
              <a:t>• ocena wg. skali funkcjonowania codziennego (skala </a:t>
            </a:r>
            <a:r>
              <a:rPr lang="pl-PL" sz="2000" dirty="0" err="1">
                <a:latin typeface="Arial" panose="020B0604020202020204" pitchFamily="34" charset="0"/>
                <a:cs typeface="Arial" panose="020B0604020202020204" pitchFamily="34" charset="0"/>
              </a:rPr>
              <a:t>Lawtona</a:t>
            </a:r>
            <a:r>
              <a:rPr lang="pl-PL" sz="2000" dirty="0">
                <a:latin typeface="Arial" panose="020B0604020202020204" pitchFamily="34" charset="0"/>
                <a:cs typeface="Arial" panose="020B0604020202020204" pitchFamily="34" charset="0"/>
              </a:rPr>
              <a:t>, skala Katza i skala </a:t>
            </a:r>
            <a:r>
              <a:rPr lang="pl-PL" sz="2000" dirty="0" err="1">
                <a:latin typeface="Arial" panose="020B0604020202020204" pitchFamily="34" charset="0"/>
                <a:cs typeface="Arial" panose="020B0604020202020204" pitchFamily="34" charset="0"/>
              </a:rPr>
              <a:t>Barthel</a:t>
            </a:r>
            <a:r>
              <a:rPr lang="pl-PL" sz="2000" dirty="0">
                <a:latin typeface="Arial" panose="020B0604020202020204" pitchFamily="34" charset="0"/>
                <a:cs typeface="Arial" panose="020B0604020202020204" pitchFamily="34" charset="0"/>
              </a:rPr>
              <a:t>), </a:t>
            </a:r>
          </a:p>
          <a:p>
            <a:pPr marL="0" indent="0">
              <a:buNone/>
            </a:pPr>
            <a:r>
              <a:rPr lang="pl-PL" sz="2000" dirty="0">
                <a:latin typeface="Arial" panose="020B0604020202020204" pitchFamily="34" charset="0"/>
                <a:cs typeface="Arial" panose="020B0604020202020204" pitchFamily="34" charset="0"/>
              </a:rPr>
              <a:t>• ocena wg. skali </a:t>
            </a:r>
            <a:r>
              <a:rPr lang="pl-PL" sz="2000" dirty="0" err="1">
                <a:latin typeface="Arial" panose="020B0604020202020204" pitchFamily="34" charset="0"/>
                <a:cs typeface="Arial" panose="020B0604020202020204" pitchFamily="34" charset="0"/>
              </a:rPr>
              <a:t>Vulnerable</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Elders</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Survey</a:t>
            </a:r>
            <a:r>
              <a:rPr lang="pl-PL" sz="2000" dirty="0">
                <a:latin typeface="Arial" panose="020B0604020202020204" pitchFamily="34" charset="0"/>
                <a:cs typeface="Arial" panose="020B0604020202020204" pitchFamily="34" charset="0"/>
              </a:rPr>
              <a:t> 13 (VES-13); </a:t>
            </a:r>
          </a:p>
          <a:p>
            <a:pPr marL="0" indent="0">
              <a:buNone/>
            </a:pPr>
            <a:r>
              <a:rPr lang="pl-PL" sz="2000" dirty="0">
                <a:latin typeface="Arial" panose="020B0604020202020204" pitchFamily="34" charset="0"/>
                <a:cs typeface="Arial" panose="020B0604020202020204" pitchFamily="34" charset="0"/>
              </a:rPr>
              <a:t>• inny dokument potwierdzające spełnienie przez uczestnika projektu kryterium kwalifikowalności uprawniające do udziału w projekcie.</a:t>
            </a:r>
          </a:p>
        </p:txBody>
      </p:sp>
      <p:pic>
        <p:nvPicPr>
          <p:cNvPr id="4" name="Obraz 3">
            <a:extLst>
              <a:ext uri="{FF2B5EF4-FFF2-40B4-BE49-F238E27FC236}">
                <a16:creationId xmlns:a16="http://schemas.microsoft.com/office/drawing/2014/main" id="{354851DF-4EC5-BC67-7ABB-673855E3DCB9}"/>
              </a:ext>
            </a:extLst>
          </p:cNvPr>
          <p:cNvPicPr>
            <a:picLocks noChangeAspect="1"/>
          </p:cNvPicPr>
          <p:nvPr/>
        </p:nvPicPr>
        <p:blipFill>
          <a:blip r:embed="rId2"/>
          <a:stretch>
            <a:fillRect/>
          </a:stretch>
        </p:blipFill>
        <p:spPr>
          <a:xfrm>
            <a:off x="6723414" y="6041686"/>
            <a:ext cx="5468586" cy="359695"/>
          </a:xfrm>
          <a:prstGeom prst="rect">
            <a:avLst/>
          </a:prstGeom>
        </p:spPr>
      </p:pic>
    </p:spTree>
    <p:extLst>
      <p:ext uri="{BB962C8B-B14F-4D97-AF65-F5344CB8AC3E}">
        <p14:creationId xmlns:p14="http://schemas.microsoft.com/office/powerpoint/2010/main" val="190215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F9AA98-F1AD-5B9A-C2AB-FD66E64835EA}"/>
              </a:ext>
            </a:extLst>
          </p:cNvPr>
          <p:cNvSpPr>
            <a:spLocks noGrp="1"/>
          </p:cNvSpPr>
          <p:nvPr>
            <p:ph type="title"/>
          </p:nvPr>
        </p:nvSpPr>
        <p:spPr>
          <a:xfrm>
            <a:off x="1169636" y="229907"/>
            <a:ext cx="9852728" cy="979757"/>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58A28D1C-4741-5E47-66A6-4A5C12BE7A04}"/>
              </a:ext>
            </a:extLst>
          </p:cNvPr>
          <p:cNvSpPr>
            <a:spLocks noGrp="1"/>
          </p:cNvSpPr>
          <p:nvPr>
            <p:ph idx="1"/>
          </p:nvPr>
        </p:nvSpPr>
        <p:spPr>
          <a:xfrm>
            <a:off x="496958" y="904461"/>
            <a:ext cx="10525626" cy="5137225"/>
          </a:xfrm>
        </p:spPr>
        <p:txBody>
          <a:bodyPr/>
          <a:lstStyle/>
          <a:p>
            <a:pPr marL="0" indent="0">
              <a:buNone/>
            </a:pPr>
            <a:endParaRPr lang="pl-PL" sz="2000" dirty="0">
              <a:solidFill>
                <a:schemeClr val="tx2"/>
              </a:solidFill>
              <a:latin typeface="Arial" panose="020B0604020202020204" pitchFamily="34" charset="0"/>
              <a:cs typeface="Arial" panose="020B0604020202020204" pitchFamily="34" charset="0"/>
            </a:endParaRPr>
          </a:p>
          <a:p>
            <a:pPr marL="0" indent="0">
              <a:buNone/>
            </a:pPr>
            <a:r>
              <a:rPr lang="pl-PL" sz="2000" dirty="0">
                <a:solidFill>
                  <a:schemeClr val="tx2"/>
                </a:solidFill>
                <a:latin typeface="Arial" panose="020B0604020202020204" pitchFamily="34" charset="0"/>
                <a:cs typeface="Arial" panose="020B0604020202020204" pitchFamily="34" charset="0"/>
              </a:rPr>
              <a:t>c.d.</a:t>
            </a:r>
          </a:p>
          <a:p>
            <a:pPr marL="0" indent="0">
              <a:buNone/>
            </a:pPr>
            <a:r>
              <a:rPr lang="pl-PL" sz="2000" dirty="0">
                <a:latin typeface="Arial" panose="020B0604020202020204" pitchFamily="34" charset="0"/>
                <a:cs typeface="Arial" panose="020B0604020202020204" pitchFamily="34" charset="0"/>
              </a:rPr>
              <a:t>b) w przypadku osób narażonych na umieszczenie w instytucjach całodobowych lub przebywających w instytucjach całodobowych: </a:t>
            </a:r>
          </a:p>
          <a:p>
            <a:pPr marL="0" indent="0">
              <a:buNone/>
            </a:pPr>
            <a:r>
              <a:rPr lang="pl-PL" sz="2000" dirty="0">
                <a:latin typeface="Arial" panose="020B0604020202020204" pitchFamily="34" charset="0"/>
                <a:cs typeface="Arial" panose="020B0604020202020204" pitchFamily="34" charset="0"/>
              </a:rPr>
              <a:t>• skierowanie /decyzja o potrzebie umieszczenia w instytucji całodobowej,</a:t>
            </a:r>
          </a:p>
          <a:p>
            <a:pPr marL="0" indent="0">
              <a:buNone/>
            </a:pPr>
            <a:r>
              <a:rPr lang="pl-PL" sz="2000" dirty="0">
                <a:latin typeface="Arial" panose="020B0604020202020204" pitchFamily="34" charset="0"/>
                <a:cs typeface="Arial" panose="020B0604020202020204" pitchFamily="34" charset="0"/>
              </a:rPr>
              <a:t>• zaświadczenie o przebywaniu w instytucji całodobowej.</a:t>
            </a:r>
          </a:p>
          <a:p>
            <a:pPr marL="0" indent="0">
              <a:buNone/>
            </a:pPr>
            <a:r>
              <a:rPr lang="pl-PL" sz="2000" dirty="0">
                <a:latin typeface="Arial" panose="020B0604020202020204" pitchFamily="34" charset="0"/>
                <a:cs typeface="Arial" panose="020B0604020202020204" pitchFamily="34" charset="0"/>
              </a:rPr>
              <a:t>c) w przypadku otoczenia: </a:t>
            </a:r>
          </a:p>
          <a:p>
            <a:pPr marL="0" indent="0">
              <a:buNone/>
            </a:pPr>
            <a:r>
              <a:rPr lang="pl-PL" sz="2000" dirty="0">
                <a:latin typeface="Arial" panose="020B0604020202020204" pitchFamily="34" charset="0"/>
                <a:cs typeface="Arial" panose="020B0604020202020204" pitchFamily="34" charset="0"/>
              </a:rPr>
              <a:t>• wywiad środowiskowy, </a:t>
            </a:r>
          </a:p>
          <a:p>
            <a:pPr marL="0" indent="0">
              <a:buNone/>
            </a:pPr>
            <a:r>
              <a:rPr lang="pl-PL" sz="2000" dirty="0">
                <a:latin typeface="Arial" panose="020B0604020202020204" pitchFamily="34" charset="0"/>
                <a:cs typeface="Arial" panose="020B0604020202020204" pitchFamily="34" charset="0"/>
              </a:rPr>
              <a:t>• oświadczenie. </a:t>
            </a:r>
          </a:p>
          <a:p>
            <a:pPr marL="0" indent="0">
              <a:buNone/>
            </a:pPr>
            <a:r>
              <a:rPr lang="pl-PL" sz="2000" dirty="0">
                <a:latin typeface="Arial" panose="020B0604020202020204" pitchFamily="34" charset="0"/>
                <a:cs typeface="Arial" panose="020B0604020202020204" pitchFamily="34" charset="0"/>
              </a:rPr>
              <a:t>d) w przypadku kadry podmiotów świadczących usługi w społeczności lokalnej: </a:t>
            </a:r>
          </a:p>
          <a:p>
            <a:pPr marL="0" indent="0">
              <a:buNone/>
            </a:pPr>
            <a:r>
              <a:rPr lang="pl-PL" sz="2000" dirty="0">
                <a:latin typeface="Arial" panose="020B0604020202020204" pitchFamily="34" charset="0"/>
                <a:cs typeface="Arial" panose="020B0604020202020204" pitchFamily="34" charset="0"/>
              </a:rPr>
              <a:t>• umowa o pracę, umowa o wolontariat.</a:t>
            </a:r>
            <a:endParaRPr lang="pl-PL" sz="2000" dirty="0">
              <a:solidFill>
                <a:schemeClr val="tx2"/>
              </a:solidFill>
              <a:latin typeface="Arial" panose="020B0604020202020204" pitchFamily="34" charset="0"/>
              <a:cs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D5ACBFF1-2EDE-D625-BEEF-FAD063781EF4}"/>
              </a:ext>
            </a:extLst>
          </p:cNvPr>
          <p:cNvPicPr>
            <a:picLocks noChangeAspect="1"/>
          </p:cNvPicPr>
          <p:nvPr/>
        </p:nvPicPr>
        <p:blipFill>
          <a:blip r:embed="rId2"/>
          <a:stretch>
            <a:fillRect/>
          </a:stretch>
        </p:blipFill>
        <p:spPr>
          <a:xfrm>
            <a:off x="6723414" y="6041686"/>
            <a:ext cx="5468586" cy="359695"/>
          </a:xfrm>
          <a:prstGeom prst="rect">
            <a:avLst/>
          </a:prstGeom>
        </p:spPr>
      </p:pic>
    </p:spTree>
    <p:extLst>
      <p:ext uri="{BB962C8B-B14F-4D97-AF65-F5344CB8AC3E}">
        <p14:creationId xmlns:p14="http://schemas.microsoft.com/office/powerpoint/2010/main" val="2848793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1E9A1-8357-6293-E367-DAD5B5FDE31E}"/>
              </a:ext>
              <a:ext uri="{C183D7F6-B498-43B3-948B-1728B52AA6E4}">
                <adec:decorative xmlns:adec="http://schemas.microsoft.com/office/drawing/2017/decorative" val="1"/>
              </a:ext>
            </a:extLst>
          </p:cNvPr>
          <p:cNvSpPr>
            <a:spLocks noGrp="1"/>
          </p:cNvSpPr>
          <p:nvPr>
            <p:ph type="ctrTitle"/>
          </p:nvPr>
        </p:nvSpPr>
        <p:spPr>
          <a:xfrm>
            <a:off x="1537855" y="-1468437"/>
            <a:ext cx="8728364" cy="1177492"/>
          </a:xfrm>
        </p:spPr>
        <p:txBody>
          <a:bodyPr>
            <a:normAutofit/>
          </a:bodyPr>
          <a:lstStyle/>
          <a:p>
            <a:r>
              <a:rPr lang="pl-PL" sz="1800" dirty="0"/>
              <a:t>Kryteria</a:t>
            </a:r>
            <a:r>
              <a:rPr lang="pl-PL" sz="1800" baseline="0" dirty="0"/>
              <a:t> wyboru projektów dla Działania 10.3, 10.6</a:t>
            </a:r>
            <a:endParaRPr lang="pl-PL" sz="1800" dirty="0"/>
          </a:p>
        </p:txBody>
      </p:sp>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Ocena projektów w ramach naboru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nr </a:t>
            </a:r>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FELU.08.05-IZ.00-002/24</a:t>
            </a:r>
            <a:endPar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3033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ct val="100000"/>
              </a:lnSpc>
            </a:pPr>
            <a:r>
              <a:rPr lang="pl-PL" sz="2000" dirty="0"/>
              <a:t>ZASADY NABORU PROJEKTÓW</a:t>
            </a:r>
            <a:br>
              <a:rPr lang="pl-PL" sz="2000" dirty="0"/>
            </a:br>
            <a:r>
              <a:rPr lang="pl-PL" sz="2000" dirty="0"/>
              <a:t>Fundusze Europejskie dla Lubelskiego 2021-2027 </a:t>
            </a: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a:noAutofit/>
          </a:bodyPr>
          <a:lstStyle/>
          <a:p>
            <a:pPr marL="342900" indent="-342900" algn="just">
              <a:lnSpc>
                <a:spcPts val="2700"/>
              </a:lnSpc>
              <a:buFont typeface="Wingdings" panose="05000000000000000000" pitchFamily="2" charset="2"/>
              <a:buChar char="ü"/>
            </a:pPr>
            <a:endParaRPr lang="pl-PL" sz="1800" b="1" dirty="0">
              <a:latin typeface="+mn-lt"/>
              <a:ea typeface="Open Sans" panose="020B0606030504020204" pitchFamily="34" charset="0"/>
              <a:cs typeface="Arial" panose="020B0604020202020204" pitchFamily="34" charset="0"/>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
        <p:nvSpPr>
          <p:cNvPr id="2" name="Prostokąt: zaokrąglone rogi 1">
            <a:extLst>
              <a:ext uri="{FF2B5EF4-FFF2-40B4-BE49-F238E27FC236}">
                <a16:creationId xmlns:a16="http://schemas.microsoft.com/office/drawing/2014/main" id="{2C642BCF-7830-35C2-E4B1-7EE13C3EDD53}"/>
              </a:ext>
            </a:extLst>
          </p:cNvPr>
          <p:cNvSpPr/>
          <p:nvPr/>
        </p:nvSpPr>
        <p:spPr>
          <a:xfrm>
            <a:off x="3533846" y="1695386"/>
            <a:ext cx="3193078" cy="61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3CA5C5BA-1847-B014-E883-D8CD8847AF15}"/>
              </a:ext>
            </a:extLst>
          </p:cNvPr>
          <p:cNvSpPr txBox="1"/>
          <p:nvPr/>
        </p:nvSpPr>
        <p:spPr>
          <a:xfrm>
            <a:off x="4148670" y="1785150"/>
            <a:ext cx="2474259" cy="369332"/>
          </a:xfrm>
          <a:prstGeom prst="rect">
            <a:avLst/>
          </a:prstGeom>
          <a:noFill/>
        </p:spPr>
        <p:txBody>
          <a:bodyPr wrap="square" rtlCol="0">
            <a:spAutoFit/>
          </a:bodyPr>
          <a:lstStyle/>
          <a:p>
            <a:r>
              <a:rPr lang="pl-PL" b="1" dirty="0"/>
              <a:t>ogłoszenie naboru</a:t>
            </a:r>
          </a:p>
        </p:txBody>
      </p:sp>
      <p:sp>
        <p:nvSpPr>
          <p:cNvPr id="6" name="Prostokąt: zaokrąglone rogi 5">
            <a:extLst>
              <a:ext uri="{FF2B5EF4-FFF2-40B4-BE49-F238E27FC236}">
                <a16:creationId xmlns:a16="http://schemas.microsoft.com/office/drawing/2014/main" id="{B953984D-7BD1-FF57-205C-1779F2CAEDAB}"/>
              </a:ext>
            </a:extLst>
          </p:cNvPr>
          <p:cNvSpPr/>
          <p:nvPr/>
        </p:nvSpPr>
        <p:spPr>
          <a:xfrm>
            <a:off x="3533846" y="2474983"/>
            <a:ext cx="3193078" cy="5248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410E68BB-1018-8543-9DDD-5745CB207ADF}"/>
              </a:ext>
            </a:extLst>
          </p:cNvPr>
          <p:cNvSpPr/>
          <p:nvPr/>
        </p:nvSpPr>
        <p:spPr>
          <a:xfrm>
            <a:off x="3533845" y="3135615"/>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DA5FE746-8EA3-95F3-734F-8A501BACCCFB}"/>
              </a:ext>
            </a:extLst>
          </p:cNvPr>
          <p:cNvSpPr txBox="1"/>
          <p:nvPr/>
        </p:nvSpPr>
        <p:spPr>
          <a:xfrm>
            <a:off x="4675988" y="2524183"/>
            <a:ext cx="2474259" cy="369332"/>
          </a:xfrm>
          <a:prstGeom prst="rect">
            <a:avLst/>
          </a:prstGeom>
          <a:noFill/>
        </p:spPr>
        <p:txBody>
          <a:bodyPr wrap="square" rtlCol="0">
            <a:spAutoFit/>
          </a:bodyPr>
          <a:lstStyle/>
          <a:p>
            <a:r>
              <a:rPr lang="pl-PL" b="1" dirty="0"/>
              <a:t>nabór</a:t>
            </a:r>
          </a:p>
        </p:txBody>
      </p:sp>
      <p:sp>
        <p:nvSpPr>
          <p:cNvPr id="10" name="pole tekstowe 9">
            <a:extLst>
              <a:ext uri="{FF2B5EF4-FFF2-40B4-BE49-F238E27FC236}">
                <a16:creationId xmlns:a16="http://schemas.microsoft.com/office/drawing/2014/main" id="{B9B30424-DC21-757A-D46A-AF7749F3F0A0}"/>
              </a:ext>
            </a:extLst>
          </p:cNvPr>
          <p:cNvSpPr txBox="1"/>
          <p:nvPr/>
        </p:nvSpPr>
        <p:spPr>
          <a:xfrm>
            <a:off x="3596403" y="3238422"/>
            <a:ext cx="3193078" cy="369332"/>
          </a:xfrm>
          <a:prstGeom prst="rect">
            <a:avLst/>
          </a:prstGeom>
          <a:noFill/>
        </p:spPr>
        <p:txBody>
          <a:bodyPr wrap="square" rtlCol="0">
            <a:spAutoFit/>
          </a:bodyPr>
          <a:lstStyle/>
          <a:p>
            <a:r>
              <a:rPr lang="pl-PL" b="1" dirty="0"/>
              <a:t>ocena formalno-merytoryczna</a:t>
            </a:r>
          </a:p>
        </p:txBody>
      </p:sp>
      <p:sp>
        <p:nvSpPr>
          <p:cNvPr id="11" name="pole tekstowe 10">
            <a:extLst>
              <a:ext uri="{FF2B5EF4-FFF2-40B4-BE49-F238E27FC236}">
                <a16:creationId xmlns:a16="http://schemas.microsoft.com/office/drawing/2014/main" id="{178A5116-56F6-3FEA-4B82-F624D08E39ED}"/>
              </a:ext>
            </a:extLst>
          </p:cNvPr>
          <p:cNvSpPr txBox="1"/>
          <p:nvPr/>
        </p:nvSpPr>
        <p:spPr>
          <a:xfrm>
            <a:off x="4485939" y="3926541"/>
            <a:ext cx="1823224" cy="369332"/>
          </a:xfrm>
          <a:prstGeom prst="rect">
            <a:avLst/>
          </a:prstGeom>
          <a:noFill/>
        </p:spPr>
        <p:txBody>
          <a:bodyPr wrap="square" rtlCol="0">
            <a:spAutoFit/>
          </a:bodyPr>
          <a:lstStyle/>
          <a:p>
            <a:r>
              <a:rPr lang="pl-PL" b="1" dirty="0"/>
              <a:t>negocjacje</a:t>
            </a:r>
          </a:p>
        </p:txBody>
      </p:sp>
      <p:sp>
        <p:nvSpPr>
          <p:cNvPr id="12" name="Prostokąt: zaokrąglone rogi 11">
            <a:extLst>
              <a:ext uri="{FF2B5EF4-FFF2-40B4-BE49-F238E27FC236}">
                <a16:creationId xmlns:a16="http://schemas.microsoft.com/office/drawing/2014/main" id="{011DEA1D-5F61-18F2-F633-471D2EC4D756}"/>
              </a:ext>
            </a:extLst>
          </p:cNvPr>
          <p:cNvSpPr/>
          <p:nvPr/>
        </p:nvSpPr>
        <p:spPr>
          <a:xfrm>
            <a:off x="3521098" y="3824477"/>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zaokrąglone rogi 12">
            <a:extLst>
              <a:ext uri="{FF2B5EF4-FFF2-40B4-BE49-F238E27FC236}">
                <a16:creationId xmlns:a16="http://schemas.microsoft.com/office/drawing/2014/main" id="{9F5E4561-A948-C5DA-75E2-95A6E29D8F22}"/>
              </a:ext>
            </a:extLst>
          </p:cNvPr>
          <p:cNvSpPr/>
          <p:nvPr/>
        </p:nvSpPr>
        <p:spPr>
          <a:xfrm>
            <a:off x="3533845" y="4576470"/>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1F808604-89C0-164B-9D6D-1D0CC638B9B9}"/>
              </a:ext>
            </a:extLst>
          </p:cNvPr>
          <p:cNvSpPr txBox="1"/>
          <p:nvPr/>
        </p:nvSpPr>
        <p:spPr>
          <a:xfrm>
            <a:off x="3872536" y="4659851"/>
            <a:ext cx="3026526" cy="369332"/>
          </a:xfrm>
          <a:prstGeom prst="rect">
            <a:avLst/>
          </a:prstGeom>
          <a:noFill/>
        </p:spPr>
        <p:txBody>
          <a:bodyPr wrap="square" rtlCol="0">
            <a:spAutoFit/>
          </a:bodyPr>
          <a:lstStyle/>
          <a:p>
            <a:r>
              <a:rPr lang="pl-PL" b="1" dirty="0"/>
              <a:t>zakończenie postępowania</a:t>
            </a:r>
          </a:p>
        </p:txBody>
      </p:sp>
      <p:sp>
        <p:nvSpPr>
          <p:cNvPr id="15" name="Strzałka: w dół 14">
            <a:extLst>
              <a:ext uri="{FF2B5EF4-FFF2-40B4-BE49-F238E27FC236}">
                <a16:creationId xmlns:a16="http://schemas.microsoft.com/office/drawing/2014/main" id="{C24A9B3F-C7E0-D894-68CF-80EE85823F7B}"/>
              </a:ext>
            </a:extLst>
          </p:cNvPr>
          <p:cNvSpPr/>
          <p:nvPr/>
        </p:nvSpPr>
        <p:spPr>
          <a:xfrm>
            <a:off x="4937760" y="2311013"/>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dół 15">
            <a:extLst>
              <a:ext uri="{FF2B5EF4-FFF2-40B4-BE49-F238E27FC236}">
                <a16:creationId xmlns:a16="http://schemas.microsoft.com/office/drawing/2014/main" id="{33AE52EC-A10F-920C-AC24-4C296792E28C}"/>
              </a:ext>
            </a:extLst>
          </p:cNvPr>
          <p:cNvSpPr/>
          <p:nvPr/>
        </p:nvSpPr>
        <p:spPr>
          <a:xfrm>
            <a:off x="4937760" y="3008338"/>
            <a:ext cx="150607" cy="230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dół 16">
            <a:extLst>
              <a:ext uri="{FF2B5EF4-FFF2-40B4-BE49-F238E27FC236}">
                <a16:creationId xmlns:a16="http://schemas.microsoft.com/office/drawing/2014/main" id="{03FB9627-127D-0485-A3F7-7A894560C939}"/>
              </a:ext>
            </a:extLst>
          </p:cNvPr>
          <p:cNvSpPr/>
          <p:nvPr/>
        </p:nvSpPr>
        <p:spPr>
          <a:xfrm>
            <a:off x="4916245" y="3689919"/>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EB7E87BE-38BE-271A-C930-9738724A221B}"/>
              </a:ext>
            </a:extLst>
          </p:cNvPr>
          <p:cNvSpPr/>
          <p:nvPr/>
        </p:nvSpPr>
        <p:spPr>
          <a:xfrm>
            <a:off x="4916245" y="4348983"/>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088E3B4-5372-2FB0-37D5-F3B53602ABB6}"/>
              </a:ext>
            </a:extLst>
          </p:cNvPr>
          <p:cNvSpPr txBox="1"/>
          <p:nvPr/>
        </p:nvSpPr>
        <p:spPr>
          <a:xfrm>
            <a:off x="7169618" y="1785150"/>
            <a:ext cx="2616407"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28 marca 2024 r.</a:t>
            </a:r>
          </a:p>
        </p:txBody>
      </p:sp>
      <p:sp>
        <p:nvSpPr>
          <p:cNvPr id="20" name="pole tekstowe 19">
            <a:extLst>
              <a:ext uri="{FF2B5EF4-FFF2-40B4-BE49-F238E27FC236}">
                <a16:creationId xmlns:a16="http://schemas.microsoft.com/office/drawing/2014/main" id="{C9533EB0-ED11-BBF0-9F97-311B40783102}"/>
              </a:ext>
            </a:extLst>
          </p:cNvPr>
          <p:cNvSpPr txBox="1"/>
          <p:nvPr/>
        </p:nvSpPr>
        <p:spPr>
          <a:xfrm>
            <a:off x="7218897" y="2552764"/>
            <a:ext cx="4230558"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4 kwietnia 2024 r. – 29 maja 2024 r.</a:t>
            </a:r>
          </a:p>
        </p:txBody>
      </p:sp>
      <p:sp>
        <p:nvSpPr>
          <p:cNvPr id="21" name="pole tekstowe 20">
            <a:extLst>
              <a:ext uri="{FF2B5EF4-FFF2-40B4-BE49-F238E27FC236}">
                <a16:creationId xmlns:a16="http://schemas.microsoft.com/office/drawing/2014/main" id="{1D832F90-F956-E3F2-CEEC-0C3522DB3D0C}"/>
              </a:ext>
            </a:extLst>
          </p:cNvPr>
          <p:cNvSpPr txBox="1"/>
          <p:nvPr/>
        </p:nvSpPr>
        <p:spPr>
          <a:xfrm>
            <a:off x="7259661" y="3222156"/>
            <a:ext cx="4552235"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95 dni od dnia zwołania posiedzenia KOP</a:t>
            </a:r>
          </a:p>
        </p:txBody>
      </p:sp>
      <p:sp>
        <p:nvSpPr>
          <p:cNvPr id="22" name="pole tekstowe 21">
            <a:extLst>
              <a:ext uri="{FF2B5EF4-FFF2-40B4-BE49-F238E27FC236}">
                <a16:creationId xmlns:a16="http://schemas.microsoft.com/office/drawing/2014/main" id="{4278ECC3-0930-A16E-3A53-3116A0C0932D}"/>
              </a:ext>
            </a:extLst>
          </p:cNvPr>
          <p:cNvSpPr txBox="1"/>
          <p:nvPr/>
        </p:nvSpPr>
        <p:spPr>
          <a:xfrm>
            <a:off x="7259660" y="3853659"/>
            <a:ext cx="4552235"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85 dni od zatwierdzenia wyników oceny formalno-merytorycznej</a:t>
            </a:r>
          </a:p>
        </p:txBody>
      </p:sp>
      <p:sp>
        <p:nvSpPr>
          <p:cNvPr id="24" name="pole tekstowe 23">
            <a:extLst>
              <a:ext uri="{FF2B5EF4-FFF2-40B4-BE49-F238E27FC236}">
                <a16:creationId xmlns:a16="http://schemas.microsoft.com/office/drawing/2014/main" id="{BEEFCF64-F290-6315-397A-33B0881CB4CC}"/>
              </a:ext>
            </a:extLst>
          </p:cNvPr>
          <p:cNvSpPr txBox="1"/>
          <p:nvPr/>
        </p:nvSpPr>
        <p:spPr>
          <a:xfrm>
            <a:off x="7259661" y="4671619"/>
            <a:ext cx="3710871"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grudzień 2024 r.</a:t>
            </a:r>
          </a:p>
        </p:txBody>
      </p:sp>
      <p:cxnSp>
        <p:nvCxnSpPr>
          <p:cNvPr id="33" name="Łącznik: zakrzywiony 32">
            <a:extLst>
              <a:ext uri="{FF2B5EF4-FFF2-40B4-BE49-F238E27FC236}">
                <a16:creationId xmlns:a16="http://schemas.microsoft.com/office/drawing/2014/main" id="{BC91D022-7B31-CFF4-3BF7-A642CD1984C9}"/>
              </a:ext>
            </a:extLst>
          </p:cNvPr>
          <p:cNvCxnSpPr>
            <a:cxnSpLocks/>
          </p:cNvCxnSpPr>
          <p:nvPr/>
        </p:nvCxnSpPr>
        <p:spPr>
          <a:xfrm rot="10800000" flipV="1">
            <a:off x="2331337" y="3700605"/>
            <a:ext cx="1680046" cy="24116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id="{F8130F2D-170F-1DE3-8B0D-06635A27576F}"/>
              </a:ext>
            </a:extLst>
          </p:cNvPr>
          <p:cNvSpPr txBox="1"/>
          <p:nvPr/>
        </p:nvSpPr>
        <p:spPr>
          <a:xfrm>
            <a:off x="225852" y="3897164"/>
            <a:ext cx="2842815"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Zatwierdzenie wyników przez ZWL</a:t>
            </a:r>
          </a:p>
        </p:txBody>
      </p:sp>
      <p:cxnSp>
        <p:nvCxnSpPr>
          <p:cNvPr id="38" name="Łącznik: zakrzywiony 37">
            <a:extLst>
              <a:ext uri="{FF2B5EF4-FFF2-40B4-BE49-F238E27FC236}">
                <a16:creationId xmlns:a16="http://schemas.microsoft.com/office/drawing/2014/main" id="{1116F052-15FF-201D-DFBA-D06609F7A214}"/>
              </a:ext>
            </a:extLst>
          </p:cNvPr>
          <p:cNvCxnSpPr>
            <a:cxnSpLocks/>
          </p:cNvCxnSpPr>
          <p:nvPr/>
        </p:nvCxnSpPr>
        <p:spPr>
          <a:xfrm rot="10800000" flipV="1">
            <a:off x="2462559" y="4369224"/>
            <a:ext cx="2142575" cy="32841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pole tekstowe 38">
            <a:extLst>
              <a:ext uri="{FF2B5EF4-FFF2-40B4-BE49-F238E27FC236}">
                <a16:creationId xmlns:a16="http://schemas.microsoft.com/office/drawing/2014/main" id="{9B16C58B-F6C4-623A-6198-BBEC84F0A4F1}"/>
              </a:ext>
            </a:extLst>
          </p:cNvPr>
          <p:cNvSpPr txBox="1"/>
          <p:nvPr/>
        </p:nvSpPr>
        <p:spPr>
          <a:xfrm>
            <a:off x="225851" y="4635463"/>
            <a:ext cx="2842815"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Zatwierdzenie wyników przez </a:t>
            </a:r>
          </a:p>
          <a:p>
            <a:r>
              <a:rPr lang="pl-PL" sz="1400" dirty="0">
                <a:latin typeface="Arial" panose="020B0604020202020204" pitchFamily="34" charset="0"/>
                <a:cs typeface="Arial" panose="020B0604020202020204" pitchFamily="34" charset="0"/>
              </a:rPr>
              <a:t>ZWL i wybór do dofinansowania</a:t>
            </a:r>
          </a:p>
        </p:txBody>
      </p:sp>
    </p:spTree>
    <p:extLst>
      <p:ext uri="{BB962C8B-B14F-4D97-AF65-F5344CB8AC3E}">
        <p14:creationId xmlns:p14="http://schemas.microsoft.com/office/powerpoint/2010/main" val="2721471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3B670482-4266-0221-211A-A1072158766D}"/>
              </a:ext>
            </a:extLst>
          </p:cNvPr>
          <p:cNvSpPr>
            <a:spLocks noGrp="1"/>
          </p:cNvSpPr>
          <p:nvPr>
            <p:ph type="title"/>
          </p:nvPr>
        </p:nvSpPr>
        <p:spPr>
          <a:xfrm>
            <a:off x="1198922" y="275113"/>
            <a:ext cx="10189057" cy="979757"/>
          </a:xfrm>
        </p:spPr>
        <p:txBody>
          <a:bodyPr>
            <a:noAutofit/>
          </a:bodyPr>
          <a:lstStyle/>
          <a:p>
            <a:pPr algn="ctr">
              <a:lnSpc>
                <a:spcPct val="100000"/>
              </a:lnSpc>
            </a:pPr>
            <a:r>
              <a:rPr lang="pl-PL" sz="2000" dirty="0"/>
              <a:t>METODYKA KRYTERIÓW </a:t>
            </a:r>
            <a:br>
              <a:rPr lang="pl-PL" sz="2000" dirty="0"/>
            </a:br>
            <a:r>
              <a:rPr lang="pl-PL" sz="2000" dirty="0"/>
              <a:t>Fundusze Europejskie dla Lubelskiego 2021-2027 </a:t>
            </a:r>
            <a:br>
              <a:rPr lang="pl-PL" sz="2000" dirty="0"/>
            </a:br>
            <a:r>
              <a:rPr lang="pl-PL" sz="2000" dirty="0"/>
              <a:t>Europejski Fundusz Społeczny Plus</a:t>
            </a:r>
            <a:br>
              <a:rPr lang="pl-PL" sz="2000" dirty="0"/>
            </a:br>
            <a:endParaRPr lang="pl-PL" sz="2000" dirty="0"/>
          </a:p>
        </p:txBody>
      </p:sp>
      <p:sp>
        <p:nvSpPr>
          <p:cNvPr id="13" name="Prostokąt 12">
            <a:extLst>
              <a:ext uri="{FF2B5EF4-FFF2-40B4-BE49-F238E27FC236}">
                <a16:creationId xmlns:a16="http://schemas.microsoft.com/office/drawing/2014/main" id="{BA7CCCF1-D0BA-929D-029D-5D6786DEBCBF}"/>
              </a:ext>
            </a:extLst>
          </p:cNvPr>
          <p:cNvSpPr/>
          <p:nvPr/>
        </p:nvSpPr>
        <p:spPr>
          <a:xfrm>
            <a:off x="1233104" y="1386173"/>
            <a:ext cx="10120695" cy="3275396"/>
          </a:xfrm>
          <a:prstGeom prst="rect">
            <a:avLst/>
          </a:prstGeom>
          <a:solidFill>
            <a:sysClr val="window" lastClr="FFFFFF">
              <a:hueOff val="0"/>
              <a:satOff val="0"/>
              <a:lumOff val="0"/>
              <a:alpha val="80000"/>
            </a:sysClr>
          </a:solidFill>
          <a:ln w="12700" cap="flat" cmpd="sng" algn="ctr">
            <a:solidFill>
              <a:srgbClr val="0070C0"/>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 ramach etapu oceny formalno-merytorycznej wyróżniamy następujące kryteria</a:t>
            </a:r>
            <a:r>
              <a:rPr kumimoji="0" lang="pl-PL"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p:txBody>
      </p:sp>
      <p:sp>
        <p:nvSpPr>
          <p:cNvPr id="14" name="Prostokąt: zaokrąglone rogi 13">
            <a:extLst>
              <a:ext uri="{FF2B5EF4-FFF2-40B4-BE49-F238E27FC236}">
                <a16:creationId xmlns:a16="http://schemas.microsoft.com/office/drawing/2014/main" id="{7DEA7409-C4BD-13ED-5681-64B5771FCDFF}"/>
              </a:ext>
            </a:extLst>
          </p:cNvPr>
          <p:cNvSpPr/>
          <p:nvPr/>
        </p:nvSpPr>
        <p:spPr>
          <a:xfrm>
            <a:off x="1781258" y="1853052"/>
            <a:ext cx="2163097" cy="1018236"/>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kryteria ogólne</a:t>
            </a:r>
          </a:p>
        </p:txBody>
      </p:sp>
      <p:sp>
        <p:nvSpPr>
          <p:cNvPr id="17" name="Prostokąt 16">
            <a:extLst>
              <a:ext uri="{FF2B5EF4-FFF2-40B4-BE49-F238E27FC236}">
                <a16:creationId xmlns:a16="http://schemas.microsoft.com/office/drawing/2014/main" id="{510EC36A-5EAF-BD29-DA59-84D5A036E079}"/>
              </a:ext>
            </a:extLst>
          </p:cNvPr>
          <p:cNvSpPr/>
          <p:nvPr/>
        </p:nvSpPr>
        <p:spPr>
          <a:xfrm>
            <a:off x="1233104" y="4235541"/>
            <a:ext cx="10120695" cy="1642533"/>
          </a:xfrm>
          <a:prstGeom prst="rect">
            <a:avLst/>
          </a:prstGeom>
          <a:solidFill>
            <a:sysClr val="window" lastClr="FFFFFF">
              <a:hueOff val="0"/>
              <a:satOff val="0"/>
              <a:lumOff val="0"/>
              <a:alpha val="80000"/>
            </a:sysClr>
          </a:solidFill>
          <a:ln w="12700" cap="flat" cmpd="sng" algn="ctr">
            <a:solidFill>
              <a:srgbClr val="0070C0"/>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 ramach etapu negocjacji zastosowanie będzie miało kryterium negocjacyjne:</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5" name="Prostokąt: zaokrąglone rogi 14">
            <a:extLst>
              <a:ext uri="{FF2B5EF4-FFF2-40B4-BE49-F238E27FC236}">
                <a16:creationId xmlns:a16="http://schemas.microsoft.com/office/drawing/2014/main" id="{17201CE4-94F0-01A4-7589-7F56B59C34B1}"/>
              </a:ext>
              <a:ext uri="{C183D7F6-B498-43B3-948B-1728B52AA6E4}">
                <adec:decorative xmlns:adec="http://schemas.microsoft.com/office/drawing/2017/decorative" val="1"/>
              </a:ext>
            </a:extLst>
          </p:cNvPr>
          <p:cNvSpPr/>
          <p:nvPr/>
        </p:nvSpPr>
        <p:spPr>
          <a:xfrm>
            <a:off x="5403174" y="1794079"/>
            <a:ext cx="5289755" cy="1145351"/>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formalne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horyzontalne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merytoryczne</a:t>
            </a:r>
          </a:p>
        </p:txBody>
      </p:sp>
      <p:sp>
        <p:nvSpPr>
          <p:cNvPr id="16" name="Prostokąt: zaokrąglone rogi 15">
            <a:extLst>
              <a:ext uri="{FF2B5EF4-FFF2-40B4-BE49-F238E27FC236}">
                <a16:creationId xmlns:a16="http://schemas.microsoft.com/office/drawing/2014/main" id="{5CB93401-C81F-2931-1265-DC332C36D5F2}"/>
              </a:ext>
              <a:ext uri="{C183D7F6-B498-43B3-948B-1728B52AA6E4}">
                <adec:decorative xmlns:adec="http://schemas.microsoft.com/office/drawing/2017/decorative" val="1"/>
              </a:ext>
            </a:extLst>
          </p:cNvPr>
          <p:cNvSpPr/>
          <p:nvPr/>
        </p:nvSpPr>
        <p:spPr>
          <a:xfrm>
            <a:off x="5403174" y="3052176"/>
            <a:ext cx="5289755" cy="1052062"/>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dostępu</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premiujące</a:t>
            </a:r>
          </a:p>
        </p:txBody>
      </p:sp>
      <p:sp>
        <p:nvSpPr>
          <p:cNvPr id="18" name="Prostokąt: zaokrąglone rogi 17">
            <a:extLst>
              <a:ext uri="{FF2B5EF4-FFF2-40B4-BE49-F238E27FC236}">
                <a16:creationId xmlns:a16="http://schemas.microsoft.com/office/drawing/2014/main" id="{8A01DFA5-B11C-65FF-276E-9067B764D1BF}"/>
              </a:ext>
              <a:ext uri="{C183D7F6-B498-43B3-948B-1728B52AA6E4}">
                <adec:decorative xmlns:adec="http://schemas.microsoft.com/office/drawing/2017/decorative" val="1"/>
              </a:ext>
            </a:extLst>
          </p:cNvPr>
          <p:cNvSpPr/>
          <p:nvPr/>
        </p:nvSpPr>
        <p:spPr>
          <a:xfrm>
            <a:off x="1795655" y="4661569"/>
            <a:ext cx="2163097" cy="1059087"/>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kryterium negocjacyjne</a:t>
            </a:r>
          </a:p>
        </p:txBody>
      </p:sp>
      <p:sp>
        <p:nvSpPr>
          <p:cNvPr id="4" name="Prostokąt: zaokrąglone rogi 3">
            <a:extLst>
              <a:ext uri="{FF2B5EF4-FFF2-40B4-BE49-F238E27FC236}">
                <a16:creationId xmlns:a16="http://schemas.microsoft.com/office/drawing/2014/main" id="{99603DBB-9F5D-091A-4478-6469748B04CC}"/>
              </a:ext>
              <a:ext uri="{C183D7F6-B498-43B3-948B-1728B52AA6E4}">
                <adec:decorative xmlns:adec="http://schemas.microsoft.com/office/drawing/2017/decorative" val="1"/>
              </a:ext>
            </a:extLst>
          </p:cNvPr>
          <p:cNvSpPr/>
          <p:nvPr/>
        </p:nvSpPr>
        <p:spPr>
          <a:xfrm>
            <a:off x="1781257" y="3002591"/>
            <a:ext cx="2163097" cy="1018236"/>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kryteria </a:t>
            </a:r>
            <a:r>
              <a:rPr lang="pl-PL" sz="2000" b="1" kern="0" dirty="0">
                <a:solidFill>
                  <a:prstClr val="white"/>
                </a:solidFill>
                <a:latin typeface="Calibri" panose="020F0502020204030204"/>
              </a:rPr>
              <a:t>specyficzne</a:t>
            </a:r>
            <a:endPar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45133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nabór wniosków</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87046" y="3947250"/>
            <a:ext cx="10222414" cy="2165314"/>
          </a:xfrm>
        </p:spPr>
        <p:txBody>
          <a:bodyPr>
            <a:normAutofit/>
          </a:bodyPr>
          <a:lstStyle/>
          <a:p>
            <a:pPr lvl="0">
              <a:lnSpc>
                <a:spcPct val="115000"/>
              </a:lnSpc>
              <a:buSzPts val="1200"/>
              <a:buFont typeface="Wingdings" panose="05000000000000000000" pitchFamily="2" charset="2"/>
              <a:buChar char="ü"/>
              <a:tabLst>
                <a:tab pos="9017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Nabór rozpoczyna się w dniu udostępnienia formularza wniosku o dofinansowanie projektu w SOWA EFS w sposób umożliwiający składanie wniosków o dofinansowanie projektu.</a:t>
            </a:r>
          </a:p>
          <a:p>
            <a:pPr lvl="0">
              <a:lnSpc>
                <a:spcPct val="115000"/>
              </a:lnSpc>
              <a:buSzPts val="1200"/>
              <a:buFont typeface="Wingdings" panose="05000000000000000000" pitchFamily="2" charset="2"/>
              <a:buChar char="ü"/>
              <a:tabLst>
                <a:tab pos="9017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Za dzień złożenia wniosku o dofinansowanie projektu należy uznać dzień wpływu wniosku do ION w formie elektronicznej w SOWA EFS.</a:t>
            </a:r>
          </a:p>
          <a:p>
            <a:pPr>
              <a:lnSpc>
                <a:spcPct val="115000"/>
              </a:lnSpc>
              <a:buSzPts val="1200"/>
              <a:buFont typeface="Wingdings" panose="05000000000000000000" pitchFamily="2" charset="2"/>
              <a:buChar char="ü"/>
              <a:tabLst>
                <a:tab pos="90170" algn="l"/>
              </a:tabLst>
            </a:pPr>
            <a:r>
              <a:rPr lang="x-none" sz="1800" dirty="0">
                <a:effectLst/>
                <a:latin typeface="Arial" panose="020B0604020202020204" pitchFamily="34" charset="0"/>
                <a:ea typeface="Times New Roman" panose="02020603050405020304" pitchFamily="18" charset="0"/>
                <a:cs typeface="Times New Roman" panose="02020603050405020304" pitchFamily="18" charset="0"/>
              </a:rPr>
              <a:t>Po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ww.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terminie nie jest możliwe utworzenie wersji elektronicznej wniosku w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SOWA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EFS i</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przesłanie jej do IO</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N</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buSzPts val="1200"/>
              <a:buFont typeface="Wingdings" panose="05000000000000000000" pitchFamily="2" charset="2"/>
              <a:buChar char="ü"/>
              <a:tabLst>
                <a:tab pos="90170" algn="l"/>
              </a:tabLst>
            </a:pP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2700"/>
              </a:lnSpc>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5ABE9FA8-5CDA-F518-C7C4-F98F397B7B39}"/>
              </a:ext>
            </a:extLst>
          </p:cNvPr>
          <p:cNvSpPr/>
          <p:nvPr/>
        </p:nvSpPr>
        <p:spPr>
          <a:xfrm>
            <a:off x="1974715" y="1601795"/>
            <a:ext cx="6638491" cy="188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Wnioski o dofinansowanie należy składać w terminie:</a:t>
            </a:r>
          </a:p>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od dnia 4</a:t>
            </a:r>
            <a:r>
              <a:rPr lang="pl-PL" b="1" dirty="0">
                <a:latin typeface="Arial" panose="020B0604020202020204" pitchFamily="34" charset="0"/>
                <a:ea typeface="Times New Roman" panose="02020603050405020304" pitchFamily="18" charset="0"/>
              </a:rPr>
              <a:t> kwietnia</a:t>
            </a:r>
            <a:r>
              <a:rPr lang="pl-PL" sz="1800" b="1" dirty="0">
                <a:effectLst/>
                <a:latin typeface="Arial" panose="020B0604020202020204" pitchFamily="34" charset="0"/>
                <a:ea typeface="Times New Roman" panose="02020603050405020304" pitchFamily="18" charset="0"/>
              </a:rPr>
              <a:t> 2024 r.</a:t>
            </a:r>
            <a:endParaRPr lang="pl-PL" sz="1800" dirty="0">
              <a:effectLst/>
              <a:latin typeface="Times New Roman" panose="02020603050405020304" pitchFamily="18" charset="0"/>
              <a:ea typeface="Times New Roman" panose="02020603050405020304" pitchFamily="18" charset="0"/>
            </a:endParaRPr>
          </a:p>
          <a:p>
            <a:pPr marL="228600" algn="ctr">
              <a:lnSpc>
                <a:spcPct val="115000"/>
              </a:lnSpc>
              <a:tabLst>
                <a:tab pos="270510" algn="l"/>
              </a:tabLst>
            </a:pPr>
            <a:r>
              <a:rPr lang="pl-PL" sz="1800" b="1" dirty="0">
                <a:effectLst/>
                <a:latin typeface="Arial" panose="020B0604020202020204" pitchFamily="34" charset="0"/>
                <a:ea typeface="Times New Roman" panose="02020603050405020304" pitchFamily="18" charset="0"/>
              </a:rPr>
              <a:t>do dnia 29</a:t>
            </a:r>
            <a:r>
              <a:rPr lang="pl-PL" b="1" dirty="0">
                <a:latin typeface="Arial" panose="020B0604020202020204" pitchFamily="34" charset="0"/>
                <a:ea typeface="Times New Roman" panose="02020603050405020304" pitchFamily="18" charset="0"/>
              </a:rPr>
              <a:t> maja</a:t>
            </a:r>
            <a:r>
              <a:rPr lang="pl-PL" sz="1800" b="1" dirty="0">
                <a:effectLst/>
                <a:latin typeface="Arial" panose="020B0604020202020204" pitchFamily="34" charset="0"/>
                <a:ea typeface="Times New Roman" panose="02020603050405020304" pitchFamily="18" charset="0"/>
              </a:rPr>
              <a:t> 2024 r.</a:t>
            </a:r>
            <a:r>
              <a:rPr lang="pl-PL" sz="1800"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p:txBody>
      </p:sp>
      <p:sp>
        <p:nvSpPr>
          <p:cNvPr id="5" name="Prostokąt: zaokrąglone rogi 4">
            <a:extLst>
              <a:ext uri="{FF2B5EF4-FFF2-40B4-BE49-F238E27FC236}">
                <a16:creationId xmlns:a16="http://schemas.microsoft.com/office/drawing/2014/main" id="{E1650BF2-74FA-F2AE-59A3-433DF7F59DD2}"/>
              </a:ext>
            </a:extLst>
          </p:cNvPr>
          <p:cNvSpPr/>
          <p:nvPr/>
        </p:nvSpPr>
        <p:spPr>
          <a:xfrm>
            <a:off x="9769737" y="1783796"/>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ole tekstowe 7">
            <a:extLst>
              <a:ext uri="{FF2B5EF4-FFF2-40B4-BE49-F238E27FC236}">
                <a16:creationId xmlns:a16="http://schemas.microsoft.com/office/drawing/2014/main" id="{3A3916A2-2658-7C94-0A2E-68DF2D43C43D}"/>
              </a:ext>
            </a:extLst>
          </p:cNvPr>
          <p:cNvSpPr txBox="1"/>
          <p:nvPr/>
        </p:nvSpPr>
        <p:spPr>
          <a:xfrm>
            <a:off x="9981648" y="1183102"/>
            <a:ext cx="2080725" cy="369332"/>
          </a:xfrm>
          <a:prstGeom prst="rect">
            <a:avLst/>
          </a:prstGeom>
          <a:noFill/>
        </p:spPr>
        <p:txBody>
          <a:bodyPr wrap="square" rtlCol="0">
            <a:spAutoFit/>
          </a:bodyPr>
          <a:lstStyle/>
          <a:p>
            <a:r>
              <a:rPr lang="pl-PL" b="1" dirty="0"/>
              <a:t>nabór zamknięty</a:t>
            </a:r>
          </a:p>
        </p:txBody>
      </p:sp>
      <p:sp>
        <p:nvSpPr>
          <p:cNvPr id="9" name="pole tekstowe 8">
            <a:extLst>
              <a:ext uri="{FF2B5EF4-FFF2-40B4-BE49-F238E27FC236}">
                <a16:creationId xmlns:a16="http://schemas.microsoft.com/office/drawing/2014/main" id="{95A391A3-5527-89AB-BCCB-6C73BE59A4EC}"/>
              </a:ext>
            </a:extLst>
          </p:cNvPr>
          <p:cNvSpPr txBox="1"/>
          <p:nvPr/>
        </p:nvSpPr>
        <p:spPr>
          <a:xfrm>
            <a:off x="9784083" y="2564792"/>
            <a:ext cx="2080725" cy="369332"/>
          </a:xfrm>
          <a:prstGeom prst="rect">
            <a:avLst/>
          </a:prstGeom>
          <a:noFill/>
        </p:spPr>
        <p:txBody>
          <a:bodyPr wrap="square" rtlCol="0">
            <a:spAutoFit/>
          </a:bodyPr>
          <a:lstStyle/>
          <a:p>
            <a:r>
              <a:rPr lang="pl-PL" b="1" dirty="0"/>
              <a:t>forma elektroniczna</a:t>
            </a:r>
          </a:p>
        </p:txBody>
      </p:sp>
      <p:sp>
        <p:nvSpPr>
          <p:cNvPr id="10" name="Prostokąt: zaokrąglone rogi 9">
            <a:extLst>
              <a:ext uri="{FF2B5EF4-FFF2-40B4-BE49-F238E27FC236}">
                <a16:creationId xmlns:a16="http://schemas.microsoft.com/office/drawing/2014/main" id="{2AC4859A-66F2-E7E9-1D57-6FAB8C0D0A2B}"/>
              </a:ext>
            </a:extLst>
          </p:cNvPr>
          <p:cNvSpPr/>
          <p:nvPr/>
        </p:nvSpPr>
        <p:spPr>
          <a:xfrm>
            <a:off x="9784083" y="2481455"/>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rostokąt: zaokrąglone rogi 10">
            <a:extLst>
              <a:ext uri="{FF2B5EF4-FFF2-40B4-BE49-F238E27FC236}">
                <a16:creationId xmlns:a16="http://schemas.microsoft.com/office/drawing/2014/main" id="{6C21A134-0C84-2894-547F-092B5B87D359}"/>
              </a:ext>
            </a:extLst>
          </p:cNvPr>
          <p:cNvSpPr/>
          <p:nvPr/>
        </p:nvSpPr>
        <p:spPr>
          <a:xfrm>
            <a:off x="9769737" y="1070688"/>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ole tekstowe 11">
            <a:extLst>
              <a:ext uri="{FF2B5EF4-FFF2-40B4-BE49-F238E27FC236}">
                <a16:creationId xmlns:a16="http://schemas.microsoft.com/office/drawing/2014/main" id="{71BECA23-51E6-7752-41E7-86394B301869}"/>
              </a:ext>
            </a:extLst>
          </p:cNvPr>
          <p:cNvSpPr txBox="1"/>
          <p:nvPr/>
        </p:nvSpPr>
        <p:spPr>
          <a:xfrm>
            <a:off x="10258662" y="1904402"/>
            <a:ext cx="2059554" cy="369332"/>
          </a:xfrm>
          <a:prstGeom prst="rect">
            <a:avLst/>
          </a:prstGeom>
          <a:noFill/>
        </p:spPr>
        <p:txBody>
          <a:bodyPr wrap="square" rtlCol="0">
            <a:spAutoFit/>
          </a:bodyPr>
          <a:lstStyle/>
          <a:p>
            <a:r>
              <a:rPr lang="pl-PL" b="1" dirty="0"/>
              <a:t>SOWA EFS</a:t>
            </a:r>
          </a:p>
        </p:txBody>
      </p:sp>
      <p:sp>
        <p:nvSpPr>
          <p:cNvPr id="13" name="Prostokąt: zaokrąglone rogi 12">
            <a:extLst>
              <a:ext uri="{FF2B5EF4-FFF2-40B4-BE49-F238E27FC236}">
                <a16:creationId xmlns:a16="http://schemas.microsoft.com/office/drawing/2014/main" id="{D52365F9-8DC1-49EE-1D8D-22A969DAE881}"/>
              </a:ext>
            </a:extLst>
          </p:cNvPr>
          <p:cNvSpPr/>
          <p:nvPr/>
        </p:nvSpPr>
        <p:spPr>
          <a:xfrm>
            <a:off x="9784083" y="3214352"/>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ole tekstowe 13">
            <a:extLst>
              <a:ext uri="{FF2B5EF4-FFF2-40B4-BE49-F238E27FC236}">
                <a16:creationId xmlns:a16="http://schemas.microsoft.com/office/drawing/2014/main" id="{40617043-61F1-ACC5-BFF1-777AEE53FB12}"/>
              </a:ext>
            </a:extLst>
          </p:cNvPr>
          <p:cNvSpPr txBox="1"/>
          <p:nvPr/>
        </p:nvSpPr>
        <p:spPr>
          <a:xfrm>
            <a:off x="10128657" y="3304295"/>
            <a:ext cx="2080725" cy="369332"/>
          </a:xfrm>
          <a:prstGeom prst="rect">
            <a:avLst/>
          </a:prstGeom>
          <a:noFill/>
        </p:spPr>
        <p:txBody>
          <a:bodyPr wrap="square" rtlCol="0">
            <a:spAutoFit/>
          </a:bodyPr>
          <a:lstStyle/>
          <a:p>
            <a:r>
              <a:rPr lang="pl-PL" b="1" dirty="0"/>
              <a:t>brak podpisu</a:t>
            </a:r>
          </a:p>
        </p:txBody>
      </p:sp>
    </p:spTree>
    <p:extLst>
      <p:ext uri="{BB962C8B-B14F-4D97-AF65-F5344CB8AC3E}">
        <p14:creationId xmlns:p14="http://schemas.microsoft.com/office/powerpoint/2010/main" val="140874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t>METODYKA KRYTERIÓW  </a:t>
            </a:r>
            <a:br>
              <a:rPr lang="pl-PL" sz="2000" dirty="0"/>
            </a:br>
            <a:r>
              <a:rPr lang="pl-PL" sz="2000" dirty="0"/>
              <a:t>Fundusze Europejskie dla Lubelskiego 2021-2027 </a:t>
            </a:r>
            <a:br>
              <a:rPr lang="pl-PL" sz="2000" dirty="0"/>
            </a:br>
            <a:r>
              <a:rPr lang="pl-PL" sz="2000" dirty="0"/>
              <a:t>Europejski Fundusz Społeczny Plus</a:t>
            </a:r>
            <a:br>
              <a:rPr lang="pl-PL" sz="2000" dirty="0"/>
            </a:br>
            <a:endParaRPr lang="pl-PL" sz="2000" dirty="0"/>
          </a:p>
        </p:txBody>
      </p:sp>
      <p:graphicFrame>
        <p:nvGraphicFramePr>
          <p:cNvPr id="2" name="Tabela 4">
            <a:extLst>
              <a:ext uri="{FF2B5EF4-FFF2-40B4-BE49-F238E27FC236}">
                <a16:creationId xmlns:a16="http://schemas.microsoft.com/office/drawing/2014/main" id="{B9BF8C84-4B35-6FA9-701B-5900E507C86E}"/>
              </a:ext>
            </a:extLst>
          </p:cNvPr>
          <p:cNvGraphicFramePr>
            <a:graphicFrameLocks noGrp="1"/>
          </p:cNvGraphicFramePr>
          <p:nvPr>
            <p:ph idx="1"/>
            <p:extLst>
              <p:ext uri="{D42A27DB-BD31-4B8C-83A1-F6EECF244321}">
                <p14:modId xmlns:p14="http://schemas.microsoft.com/office/powerpoint/2010/main" val="2885578180"/>
              </p:ext>
            </p:extLst>
          </p:nvPr>
        </p:nvGraphicFramePr>
        <p:xfrm>
          <a:off x="376518" y="1581376"/>
          <a:ext cx="11403105" cy="3871123"/>
        </p:xfrm>
        <a:graphic>
          <a:graphicData uri="http://schemas.openxmlformats.org/drawingml/2006/table">
            <a:tbl>
              <a:tblPr firstRow="1" bandRow="1">
                <a:tableStyleId>{5C22544A-7EE6-4342-B048-85BDC9FD1C3A}</a:tableStyleId>
              </a:tblPr>
              <a:tblGrid>
                <a:gridCol w="2280621">
                  <a:extLst>
                    <a:ext uri="{9D8B030D-6E8A-4147-A177-3AD203B41FA5}">
                      <a16:colId xmlns:a16="http://schemas.microsoft.com/office/drawing/2014/main" val="3688848728"/>
                    </a:ext>
                  </a:extLst>
                </a:gridCol>
                <a:gridCol w="1678027">
                  <a:extLst>
                    <a:ext uri="{9D8B030D-6E8A-4147-A177-3AD203B41FA5}">
                      <a16:colId xmlns:a16="http://schemas.microsoft.com/office/drawing/2014/main" val="2108147431"/>
                    </a:ext>
                  </a:extLst>
                </a:gridCol>
                <a:gridCol w="602594">
                  <a:extLst>
                    <a:ext uri="{9D8B030D-6E8A-4147-A177-3AD203B41FA5}">
                      <a16:colId xmlns:a16="http://schemas.microsoft.com/office/drawing/2014/main" val="1929178987"/>
                    </a:ext>
                  </a:extLst>
                </a:gridCol>
                <a:gridCol w="1277763">
                  <a:extLst>
                    <a:ext uri="{9D8B030D-6E8A-4147-A177-3AD203B41FA5}">
                      <a16:colId xmlns:a16="http://schemas.microsoft.com/office/drawing/2014/main" val="2445202300"/>
                    </a:ext>
                  </a:extLst>
                </a:gridCol>
                <a:gridCol w="2541202">
                  <a:extLst>
                    <a:ext uri="{9D8B030D-6E8A-4147-A177-3AD203B41FA5}">
                      <a16:colId xmlns:a16="http://schemas.microsoft.com/office/drawing/2014/main" val="2901268433"/>
                    </a:ext>
                  </a:extLst>
                </a:gridCol>
                <a:gridCol w="3022898">
                  <a:extLst>
                    <a:ext uri="{9D8B030D-6E8A-4147-A177-3AD203B41FA5}">
                      <a16:colId xmlns:a16="http://schemas.microsoft.com/office/drawing/2014/main" val="3796250229"/>
                    </a:ext>
                  </a:extLst>
                </a:gridCol>
              </a:tblGrid>
              <a:tr h="664476">
                <a:tc>
                  <a:txBody>
                    <a:bodyPr/>
                    <a:lstStyle/>
                    <a:p>
                      <a:r>
                        <a:rPr lang="pl-PL" dirty="0"/>
                        <a:t>Kryteria formalne</a:t>
                      </a:r>
                    </a:p>
                  </a:txBody>
                  <a:tcPr/>
                </a:tc>
                <a:tc>
                  <a:txBody>
                    <a:bodyPr/>
                    <a:lstStyle/>
                    <a:p>
                      <a:r>
                        <a:rPr lang="pl-PL" dirty="0"/>
                        <a:t>Kryteria horyzontalne</a:t>
                      </a:r>
                    </a:p>
                  </a:txBody>
                  <a:tcPr/>
                </a:tc>
                <a:tc gridSpan="2">
                  <a:txBody>
                    <a:bodyPr/>
                    <a:lstStyle/>
                    <a:p>
                      <a:r>
                        <a:rPr lang="pl-PL"/>
                        <a:t>Kryteria dostępu</a:t>
                      </a:r>
                      <a:endParaRPr lang="pl-PL" dirty="0"/>
                    </a:p>
                  </a:txBody>
                  <a:tcPr/>
                </a:tc>
                <a:tc hMerge="1">
                  <a:txBody>
                    <a:bodyPr/>
                    <a:lstStyle/>
                    <a:p>
                      <a:r>
                        <a:rPr lang="pl-PL" dirty="0"/>
                        <a:t>Kryteria dostępu</a:t>
                      </a:r>
                    </a:p>
                  </a:txBody>
                  <a:tcPr/>
                </a:tc>
                <a:tc>
                  <a:txBody>
                    <a:bodyPr/>
                    <a:lstStyle/>
                    <a:p>
                      <a:r>
                        <a:rPr lang="pl-PL" dirty="0"/>
                        <a:t>kryteria merytoryczne</a:t>
                      </a:r>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kryteria premiujące</a:t>
                      </a:r>
                    </a:p>
                    <a:p>
                      <a:endParaRPr lang="pl-PL" dirty="0"/>
                    </a:p>
                  </a:txBody>
                  <a:tcPr/>
                </a:tc>
                <a:extLst>
                  <a:ext uri="{0D108BD9-81ED-4DB2-BD59-A6C34878D82A}">
                    <a16:rowId xmlns:a16="http://schemas.microsoft.com/office/drawing/2014/main" val="12648492"/>
                  </a:ext>
                </a:extLst>
              </a:tr>
              <a:tr h="637684">
                <a:tc>
                  <a:txBody>
                    <a:bodyPr/>
                    <a:lstStyle/>
                    <a:p>
                      <a:r>
                        <a:rPr lang="pl-PL" dirty="0"/>
                        <a:t>obligatoryjne</a:t>
                      </a:r>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gridSpan="2">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txBody>
                  <a:tcPr/>
                </a:tc>
                <a:tc hMerge="1">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a:txBody>
                    <a:bodyPr/>
                    <a:lstStyle/>
                    <a:p>
                      <a:r>
                        <a:rPr lang="pl-PL" dirty="0"/>
                        <a:t>fakultatywne</a:t>
                      </a:r>
                    </a:p>
                  </a:txBody>
                  <a:tcPr/>
                </a:tc>
                <a:extLst>
                  <a:ext uri="{0D108BD9-81ED-4DB2-BD59-A6C34878D82A}">
                    <a16:rowId xmlns:a16="http://schemas.microsoft.com/office/drawing/2014/main" val="2981563667"/>
                  </a:ext>
                </a:extLst>
              </a:tr>
              <a:tr h="1791587">
                <a:tc gridSpan="4">
                  <a:txBody>
                    <a:bodyPr/>
                    <a:lstStyle/>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„TAK”</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 do uzupełnienia/poprawy na etapie negocjacji”*</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DOTYCZY”*</a:t>
                      </a:r>
                      <a:endParaRPr kumimoji="0" lang="pl-PL" sz="16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endParaRPr>
                    </a:p>
                  </a:txBody>
                  <a:tcPr/>
                </a:tc>
                <a:tc hMerge="1">
                  <a:txBody>
                    <a:bodyPr/>
                    <a:lstStyle/>
                    <a:p>
                      <a:endParaRPr lang="pl-PL"/>
                    </a:p>
                  </a:txBody>
                  <a:tcPr/>
                </a:tc>
                <a:tc hMerge="1">
                  <a:txBody>
                    <a:bodyPr/>
                    <a:lstStyle/>
                    <a:p>
                      <a:endParaRPr lang="pl-PL"/>
                    </a:p>
                  </a:txBody>
                  <a:tcPr/>
                </a:tc>
                <a:tc hMerge="1">
                  <a:txBody>
                    <a:bodyPr/>
                    <a:lstStyle/>
                    <a:p>
                      <a:endParaRPr lang="pl-PL" dirty="0"/>
                    </a:p>
                  </a:txBody>
                  <a:tcPr/>
                </a:tc>
                <a:tc>
                  <a:txBody>
                    <a:bodyPr/>
                    <a:lstStyle/>
                    <a:p>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liczba punktów w ramach dopuszczalnych limitów wyznaczonych minimalną i maksymalną liczba punktów, które można uzyskać za dane kryterium</a:t>
                      </a:r>
                      <a:endParaRPr lang="pl-PL" sz="1600" dirty="0">
                        <a:latin typeface="Arial" panose="020B0604020202020204" pitchFamily="34" charset="0"/>
                        <a:cs typeface="Arial" panose="020B0604020202020204" pitchFamily="34" charset="0"/>
                      </a:endParaRPr>
                    </a:p>
                  </a:txBody>
                  <a:tcPr/>
                </a:tc>
                <a:tc>
                  <a:txBody>
                    <a:bodyPr/>
                    <a:lstStyle/>
                    <a:p>
                      <a:r>
                        <a:rPr lang="pl-PL" sz="1600" dirty="0">
                          <a:effectLst/>
                          <a:latin typeface="Arial" panose="020B0604020202020204" pitchFamily="34" charset="0"/>
                          <a:ea typeface="Arial" panose="020B0604020202020204" pitchFamily="34" charset="0"/>
                          <a:cs typeface="Arial" panose="020B0604020202020204" pitchFamily="34" charset="0"/>
                        </a:rPr>
                        <a:t>zdefiniowana                                     z góry liczby punktów zgodna z uchwałą KM – w przypadku spełnienia kryterium  albo przyznaniu 0 punktów – w przypadku niespełnienia kryterium</a:t>
                      </a:r>
                      <a:endParaRPr lang="pl-PL"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268344"/>
                  </a:ext>
                </a:extLst>
              </a:tr>
              <a:tr h="768247">
                <a:tc>
                  <a:txBody>
                    <a:bodyPr/>
                    <a:lstStyle/>
                    <a:p>
                      <a:endParaRPr lang="pl-PL" dirty="0"/>
                    </a:p>
                  </a:txBody>
                  <a:tcPr/>
                </a:tc>
                <a:tc gridSpan="2">
                  <a:txBody>
                    <a:bodyPr/>
                    <a:lstStyle/>
                    <a:p>
                      <a:endParaRPr lang="pl-PL"/>
                    </a:p>
                  </a:txBody>
                  <a:tcPr/>
                </a:tc>
                <a:tc hMerge="1">
                  <a:txBody>
                    <a:bodyPr/>
                    <a:lstStyle/>
                    <a:p>
                      <a:endParaRPr lang="pl-PL"/>
                    </a:p>
                  </a:txBody>
                  <a:tcPr/>
                </a:tc>
                <a:tc>
                  <a:txBody>
                    <a:bodyPr/>
                    <a:lstStyle/>
                    <a:p>
                      <a:endParaRPr lang="pl-PL"/>
                    </a:p>
                  </a:txBody>
                  <a:tcPr/>
                </a:tc>
                <a:tc>
                  <a:txBody>
                    <a:bodyPr/>
                    <a:lstStyle/>
                    <a:p>
                      <a:r>
                        <a:rPr lang="pl-PL" dirty="0"/>
                        <a:t>max. 80 pkt;</a:t>
                      </a:r>
                    </a:p>
                    <a:p>
                      <a:r>
                        <a:rPr lang="pl-PL" dirty="0"/>
                        <a:t>rozstrzygające</a:t>
                      </a:r>
                    </a:p>
                  </a:txBody>
                  <a:tcPr/>
                </a:tc>
                <a:tc>
                  <a:txBody>
                    <a:bodyPr/>
                    <a:lstStyle/>
                    <a:p>
                      <a:r>
                        <a:rPr lang="pl-PL" dirty="0"/>
                        <a:t>max. 35 pkt</a:t>
                      </a:r>
                    </a:p>
                  </a:txBody>
                  <a:tcPr/>
                </a:tc>
                <a:extLst>
                  <a:ext uri="{0D108BD9-81ED-4DB2-BD59-A6C34878D82A}">
                    <a16:rowId xmlns:a16="http://schemas.microsoft.com/office/drawing/2014/main" val="1911959603"/>
                  </a:ext>
                </a:extLst>
              </a:tr>
            </a:tbl>
          </a:graphicData>
        </a:graphic>
      </p:graphicFrame>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71CEF3A9-F619-EE65-7D68-BBEEA1699ABE}"/>
              </a:ext>
            </a:extLst>
          </p:cNvPr>
          <p:cNvSpPr txBox="1"/>
          <p:nvPr/>
        </p:nvSpPr>
        <p:spPr>
          <a:xfrm>
            <a:off x="537883" y="5512197"/>
            <a:ext cx="3743661" cy="369332"/>
          </a:xfrm>
          <a:prstGeom prst="rect">
            <a:avLst/>
          </a:prstGeom>
          <a:noFill/>
        </p:spPr>
        <p:txBody>
          <a:bodyPr wrap="square" rtlCol="0">
            <a:spAutoFit/>
          </a:bodyPr>
          <a:lstStyle/>
          <a:p>
            <a:r>
              <a:rPr lang="pl-PL" dirty="0"/>
              <a:t>*</a:t>
            </a:r>
            <a:r>
              <a:rPr lang="pl-PL" sz="1600" dirty="0">
                <a:latin typeface="Arial" panose="020B0604020202020204" pitchFamily="34" charset="0"/>
                <a:cs typeface="Arial" panose="020B0604020202020204" pitchFamily="34" charset="0"/>
              </a:rPr>
              <a:t>dotyczy wybranych kryteriów</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70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469785" y="350304"/>
            <a:ext cx="11467750" cy="979757"/>
          </a:xfrm>
        </p:spPr>
        <p:txBody>
          <a:bodyPr>
            <a:noAutofit/>
          </a:bodyPr>
          <a:lstStyle/>
          <a:p>
            <a:pPr algn="ctr">
              <a:lnSpc>
                <a:spcPct val="100000"/>
              </a:lnSpc>
            </a:pPr>
            <a:br>
              <a:rPr lang="pl-PL" sz="2000" dirty="0"/>
            </a:br>
            <a:r>
              <a:rPr lang="pl-PL" sz="2000" dirty="0"/>
              <a:t>KRYTERIA OGÓLNE i SPECYFICZNE</a:t>
            </a:r>
            <a:br>
              <a:rPr lang="pl-PL" sz="2000" dirty="0"/>
            </a:br>
            <a:r>
              <a:rPr lang="pl-PL" sz="2000" dirty="0">
                <a:latin typeface="+mn-lt"/>
                <a:cs typeface="Arial" panose="020B0604020202020204" pitchFamily="34" charset="0"/>
              </a:rPr>
              <a:t>Kryteria oceniane na zasadzie zerojedynkowej</a:t>
            </a:r>
            <a:br>
              <a:rPr lang="pl-PL" sz="2000" dirty="0">
                <a:latin typeface="+mn-lt"/>
                <a:cs typeface="Arial" panose="020B0604020202020204" pitchFamily="34" charset="0"/>
              </a:rPr>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660692"/>
            <a:ext cx="9733714" cy="3985080"/>
          </a:xfrm>
        </p:spPr>
        <p:txBody>
          <a:bodyPr>
            <a:noAutofit/>
          </a:bodyPr>
          <a:lstStyle/>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„TAK”, oznacza, że zapisy we wniosku </a:t>
            </a:r>
            <a:br>
              <a:rPr lang="pl-PL" sz="2000" dirty="0">
                <a:latin typeface="Arial" panose="020B0604020202020204" pitchFamily="34" charset="0"/>
                <a:ea typeface="Open Sans" panose="020B0606030504020204" pitchFamily="34" charset="0"/>
                <a:cs typeface="Arial" panose="020B0604020202020204" pitchFamily="34" charset="0"/>
              </a:rPr>
            </a:br>
            <a:r>
              <a:rPr lang="pl-PL" sz="2000" dirty="0">
                <a:latin typeface="Arial" panose="020B0604020202020204" pitchFamily="34" charset="0"/>
                <a:ea typeface="Open Sans" panose="020B0606030504020204" pitchFamily="34" charset="0"/>
                <a:cs typeface="Arial" panose="020B0604020202020204" pitchFamily="34" charset="0"/>
              </a:rPr>
              <a:t>o dofinansowanie projektu jednoznacznie wskazują na spełnienie danego kryterium.</a:t>
            </a:r>
          </a:p>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„NIE – do uzupełnienia/poprawy na etapie negocjacji” ma zastosowanie w przypadku gdy zapisy we wniosku nie dają pewności, że kryterium jest spełnione.</a:t>
            </a:r>
          </a:p>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„NIE” oznacza, że zapisy wniosku o dofinansowanie projektu jednoznacznie </a:t>
            </a:r>
            <a:r>
              <a:rPr lang="pl-PL" sz="2000" dirty="0">
                <a:effectLst/>
                <a:latin typeface="Arial" panose="020B0604020202020204" pitchFamily="34" charset="0"/>
                <a:ea typeface="Times New Roman" panose="02020603050405020304" pitchFamily="18" charset="0"/>
                <a:cs typeface="Arial" panose="020B0604020202020204" pitchFamily="34" charset="0"/>
              </a:rPr>
              <a:t>wskazują, że dane kryterium nie jest spełnione.</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450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ogólne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formalne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5109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469785" y="350304"/>
            <a:ext cx="11467750" cy="979757"/>
          </a:xfrm>
        </p:spPr>
        <p:txBody>
          <a:bodyPr>
            <a:noAutofit/>
          </a:bodyPr>
          <a:lstStyle/>
          <a:p>
            <a:pPr algn="ctr">
              <a:lnSpc>
                <a:spcPct val="100000"/>
              </a:lnSpc>
            </a:pPr>
            <a:br>
              <a:rPr lang="pl-PL" sz="2000" dirty="0"/>
            </a:br>
            <a:r>
              <a:rPr lang="pl-PL" sz="2000" dirty="0"/>
              <a:t>KRYTERIA OGÓLNE</a:t>
            </a:r>
            <a:br>
              <a:rPr lang="pl-PL" sz="2000" dirty="0"/>
            </a:br>
            <a:r>
              <a:rPr lang="pl-PL" sz="2000" dirty="0">
                <a:latin typeface="+mn-lt"/>
                <a:cs typeface="Arial" panose="020B0604020202020204" pitchFamily="34" charset="0"/>
              </a:rPr>
              <a:t>Kryteria formalne</a:t>
            </a:r>
            <a:br>
              <a:rPr lang="pl-PL" sz="2000" dirty="0">
                <a:latin typeface="+mn-lt"/>
                <a:cs typeface="Arial" panose="020B0604020202020204" pitchFamily="34" charset="0"/>
              </a:rPr>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660692"/>
            <a:ext cx="9733714" cy="3985080"/>
          </a:xfrm>
        </p:spPr>
        <p:txBody>
          <a:bodyPr>
            <a:noAutofit/>
          </a:bodyPr>
          <a:lstStyle/>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Wniosek został </a:t>
            </a:r>
            <a:r>
              <a:rPr lang="pl-PL" sz="1800" b="1" dirty="0">
                <a:latin typeface="Arial" panose="020B0604020202020204" pitchFamily="34" charset="0"/>
                <a:cs typeface="Arial" panose="020B0604020202020204" pitchFamily="34" charset="0"/>
              </a:rPr>
              <a:t>złożony w terminie </a:t>
            </a:r>
            <a:r>
              <a:rPr lang="pl-PL" sz="1800" dirty="0">
                <a:latin typeface="Arial" panose="020B0604020202020204" pitchFamily="34" charset="0"/>
                <a:cs typeface="Arial" panose="020B0604020202020204" pitchFamily="34" charset="0"/>
              </a:rPr>
              <a:t>określonym w Regulaminie wyboru projektów.</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W projekcie założono </a:t>
            </a:r>
            <a:r>
              <a:rPr lang="pl-PL" sz="1800" b="1" dirty="0">
                <a:latin typeface="Arial" panose="020B0604020202020204" pitchFamily="34" charset="0"/>
                <a:cs typeface="Arial" panose="020B0604020202020204" pitchFamily="34" charset="0"/>
              </a:rPr>
              <a:t>poziom kosztów pośrednich </a:t>
            </a:r>
            <a:r>
              <a:rPr lang="pl-PL" sz="1800" dirty="0">
                <a:latin typeface="Arial" panose="020B0604020202020204" pitchFamily="34" charset="0"/>
                <a:cs typeface="Arial" panose="020B0604020202020204" pitchFamily="34" charset="0"/>
              </a:rPr>
              <a:t>zgodnie z zapisami Regulaminu wyboru projektów.</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Projekt </a:t>
            </a:r>
            <a:r>
              <a:rPr lang="pl-PL" sz="1800" b="1" dirty="0">
                <a:latin typeface="Arial" panose="020B0604020202020204" pitchFamily="34" charset="0"/>
                <a:cs typeface="Arial" panose="020B0604020202020204" pitchFamily="34" charset="0"/>
              </a:rPr>
              <a:t>nie został fizycznie zakończony </a:t>
            </a:r>
            <a:r>
              <a:rPr lang="pl-PL" sz="1800" dirty="0">
                <a:latin typeface="Arial" panose="020B0604020202020204" pitchFamily="34" charset="0"/>
                <a:cs typeface="Arial" panose="020B0604020202020204" pitchFamily="34" charset="0"/>
              </a:rPr>
              <a:t>ani w pełni zrealizowany przed dniem złożenia wniosku aplikacyjnego (art. 63. ust. 6 rozporządzenia ogólnego).</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Roczny </a:t>
            </a:r>
            <a:r>
              <a:rPr lang="pl-PL" sz="1800" b="1" dirty="0">
                <a:latin typeface="Arial" panose="020B0604020202020204" pitchFamily="34" charset="0"/>
                <a:cs typeface="Arial" panose="020B0604020202020204" pitchFamily="34" charset="0"/>
              </a:rPr>
              <a:t>obrót wnioskodawcy </a:t>
            </a:r>
            <a:r>
              <a:rPr lang="pl-PL" sz="1800" dirty="0">
                <a:latin typeface="Arial" panose="020B0604020202020204" pitchFamily="34" charset="0"/>
                <a:cs typeface="Arial" panose="020B0604020202020204" pitchFamily="34" charset="0"/>
              </a:rPr>
              <a:t>jest równy lub wyższy od rocznych wydatków w projekcie złożonym przez wnioskodawcę w odpowiedzi na dany nabór wniosków o dofinansowanie projektu.</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Wsparcie polityki spójności będzie udzielane wyłącznie projektom i Wnioskodawcom i/lub Partnerom, którzy przestrzegają </a:t>
            </a:r>
            <a:r>
              <a:rPr lang="pl-PL" sz="1800" b="1" dirty="0">
                <a:latin typeface="Arial" panose="020B0604020202020204" pitchFamily="34" charset="0"/>
                <a:cs typeface="Arial" panose="020B0604020202020204" pitchFamily="34" charset="0"/>
              </a:rPr>
              <a:t>przepisów antydyskryminacyjnych</a:t>
            </a:r>
            <a:r>
              <a:rPr lang="pl-PL" sz="1800">
                <a:latin typeface="Arial" panose="020B0604020202020204" pitchFamily="34" charset="0"/>
                <a:cs typeface="Arial" panose="020B0604020202020204" pitchFamily="34" charset="0"/>
              </a:rPr>
              <a:t>, o </a:t>
            </a:r>
            <a:r>
              <a:rPr lang="pl-PL" sz="1800" dirty="0">
                <a:latin typeface="Arial" panose="020B0604020202020204" pitchFamily="34" charset="0"/>
                <a:cs typeface="Arial" panose="020B0604020202020204" pitchFamily="34" charset="0"/>
              </a:rPr>
              <a:t>których mowa w art. 9 ust. 3 Rozporządzenia PE i Rady nr 2021/1060.</a:t>
            </a:r>
          </a:p>
          <a:p>
            <a:pPr marL="0" indent="0">
              <a:spcAft>
                <a:spcPts val="1200"/>
              </a:spcAft>
              <a:buNone/>
            </a:pPr>
            <a:endParaRPr lang="pl-PL" sz="1800" dirty="0"/>
          </a:p>
        </p:txBody>
      </p:sp>
    </p:spTree>
    <p:extLst>
      <p:ext uri="{BB962C8B-B14F-4D97-AF65-F5344CB8AC3E}">
        <p14:creationId xmlns:p14="http://schemas.microsoft.com/office/powerpoint/2010/main" val="3643909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ogólne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horyzontalne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2048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299207" y="68926"/>
            <a:ext cx="11593585" cy="979757"/>
          </a:xfrm>
        </p:spPr>
        <p:txBody>
          <a:bodyPr>
            <a:noAutofit/>
          </a:bodyPr>
          <a:lstStyle/>
          <a:p>
            <a:pPr algn="ctr">
              <a:lnSpc>
                <a:spcPct val="100000"/>
              </a:lnSpc>
            </a:pPr>
            <a:b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horyzontalne</a:t>
            </a:r>
            <a:br>
              <a:rPr lang="pl-PL" sz="2000" dirty="0">
                <a:latin typeface="+mn-lt"/>
                <a:cs typeface="Arial" panose="020B0604020202020204" pitchFamily="34" charset="0"/>
              </a:rPr>
            </a:br>
            <a:endParaRPr lang="pl-PL"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648" y="6498335"/>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75133" y="1122058"/>
            <a:ext cx="10489497" cy="5239832"/>
          </a:xfrm>
        </p:spPr>
        <p:txBody>
          <a:bodyPr>
            <a:noAutofit/>
          </a:bodyPr>
          <a:lstStyle/>
          <a:p>
            <a:pPr marL="342900" indent="-3429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ze </a:t>
            </a:r>
            <a:r>
              <a:rPr lang="pl-PL" sz="1800" b="1" dirty="0">
                <a:latin typeface="Arial" panose="020B0604020202020204" pitchFamily="34" charset="0"/>
                <a:cs typeface="Arial" panose="020B0604020202020204" pitchFamily="34" charset="0"/>
              </a:rPr>
              <a:t>standardem minimum </a:t>
            </a:r>
            <a:r>
              <a:rPr lang="pl-PL" sz="1800" dirty="0">
                <a:latin typeface="Arial" panose="020B0604020202020204" pitchFamily="34" charset="0"/>
                <a:cs typeface="Arial" panose="020B0604020202020204" pitchFamily="34" charset="0"/>
              </a:rPr>
              <a:t>realizacji zasady równości kobiet i mężczyzn.</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zasadą równości szans i niedyskryminacji</a:t>
            </a:r>
            <a:r>
              <a:rPr lang="pl-PL" sz="1800" dirty="0">
                <a:latin typeface="Arial" panose="020B0604020202020204" pitchFamily="34" charset="0"/>
                <a:cs typeface="Arial" panose="020B0604020202020204" pitchFamily="34" charset="0"/>
              </a:rPr>
              <a:t>, w tym dostępności dla osób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z niepełnosprawnościami.</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Kartą Praw Podstawowych </a:t>
            </a:r>
            <a:r>
              <a:rPr lang="pl-PL" sz="1800" dirty="0">
                <a:latin typeface="Arial" panose="020B0604020202020204" pitchFamily="34" charset="0"/>
                <a:cs typeface="Arial" panose="020B0604020202020204" pitchFamily="34" charset="0"/>
              </a:rPr>
              <a:t>Unii Europejskiej z dnia 26 października 2012 r. (Dz. Urz. UE C 326 z 26.10.2012, str. 391), w zakresie odnoszącym się do sposobu realizacji i zakresu projektu. </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Konwencją o Prawach Osób Niepełnosprawnych</a:t>
            </a:r>
            <a:r>
              <a:rPr lang="pl-PL" sz="1800" dirty="0">
                <a:latin typeface="Arial" panose="020B0604020202020204" pitchFamily="34" charset="0"/>
                <a:cs typeface="Arial" panose="020B0604020202020204" pitchFamily="34" charset="0"/>
              </a:rPr>
              <a:t>, sporządzoną w Nowym Jorku dnia 13 grudnia 2006 r. (Dz. U. z 2012 r. poz. 1169, z </a:t>
            </a:r>
            <a:r>
              <a:rPr lang="pl-PL" sz="1800" dirty="0" err="1">
                <a:latin typeface="Arial" panose="020B0604020202020204" pitchFamily="34" charset="0"/>
                <a:cs typeface="Arial" panose="020B0604020202020204" pitchFamily="34" charset="0"/>
              </a:rPr>
              <a:t>późn</a:t>
            </a:r>
            <a:r>
              <a:rPr lang="pl-PL" sz="1800" dirty="0">
                <a:latin typeface="Arial" panose="020B0604020202020204" pitchFamily="34" charset="0"/>
                <a:cs typeface="Arial" panose="020B0604020202020204" pitchFamily="34" charset="0"/>
              </a:rPr>
              <a:t>. zm.), w zakresie odnoszącym się do sposobu realizacji, zakresu projektu i wnioskodawcy. </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zasadą  </a:t>
            </a:r>
            <a:r>
              <a:rPr lang="pl-PL" sz="1800" b="1" dirty="0">
                <a:latin typeface="Arial" panose="020B0604020202020204" pitchFamily="34" charset="0"/>
                <a:cs typeface="Arial" panose="020B0604020202020204" pitchFamily="34" charset="0"/>
              </a:rPr>
              <a:t>zrównoważonego rozwoju</a:t>
            </a:r>
            <a:r>
              <a:rPr lang="pl-PL" sz="1800" dirty="0">
                <a:latin typeface="Arial" panose="020B0604020202020204" pitchFamily="34" charset="0"/>
                <a:cs typeface="Arial" panose="020B0604020202020204" pitchFamily="34" charset="0"/>
              </a:rPr>
              <a:t>.</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przepisami prawa krajowego i unijnego</a:t>
            </a:r>
            <a:r>
              <a:rPr lang="pl-PL" sz="1800" dirty="0">
                <a:latin typeface="Arial" panose="020B0604020202020204" pitchFamily="34" charset="0"/>
                <a:cs typeface="Arial" panose="020B0604020202020204" pitchFamily="34" charset="0"/>
              </a:rPr>
              <a:t>.</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W projekcie, którego łączny koszt wyrażony w PLN nie przekracza równowartości 200 tys. EUR w dniu zawarcia umowy o dofinansowanie projektu, rozliczany jest obligatoryjnie za pomocą </a:t>
            </a:r>
            <a:r>
              <a:rPr lang="pl-PL" sz="1800" b="1" dirty="0">
                <a:latin typeface="Arial" panose="020B0604020202020204" pitchFamily="34" charset="0"/>
                <a:cs typeface="Arial" panose="020B0604020202020204" pitchFamily="34" charset="0"/>
              </a:rPr>
              <a:t>uproszczonych metod rozliczania wydatków</a:t>
            </a:r>
            <a:r>
              <a:rPr lang="pl-PL" sz="1800" dirty="0">
                <a:latin typeface="Arial" panose="020B0604020202020204" pitchFamily="34" charset="0"/>
                <a:cs typeface="Arial" panose="020B0604020202020204" pitchFamily="34" charset="0"/>
              </a:rPr>
              <a:t>, o których mowa w Regulaminie wyboru projektów.</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W przypadku </a:t>
            </a:r>
            <a:r>
              <a:rPr lang="pl-PL" sz="1800" b="1" dirty="0">
                <a:latin typeface="Arial" panose="020B0604020202020204" pitchFamily="34" charset="0"/>
                <a:cs typeface="Arial" panose="020B0604020202020204" pitchFamily="34" charset="0"/>
              </a:rPr>
              <a:t>projektu partnerskiego</a:t>
            </a:r>
            <a:r>
              <a:rPr lang="pl-PL" sz="1800" dirty="0">
                <a:latin typeface="Arial" panose="020B0604020202020204" pitchFamily="34" charset="0"/>
                <a:cs typeface="Arial" panose="020B0604020202020204" pitchFamily="34" charset="0"/>
              </a:rPr>
              <a:t>, spełnione zostały wymogi, o których mowa w art. 39 ustawy o zasadach realizacji zadań finansowanych ze środków europejskich w perspektywie finansowej 2021-2027.</a:t>
            </a:r>
          </a:p>
          <a:p>
            <a:pPr marL="342900" indent="-342900">
              <a:spcAft>
                <a:spcPts val="600"/>
              </a:spcAft>
              <a:buClrTx/>
              <a:buFont typeface="+mj-lt"/>
              <a:buAutoNum type="arabicPeriod"/>
            </a:pPr>
            <a:endParaRPr lang="pl-PL" sz="1800" dirty="0"/>
          </a:p>
        </p:txBody>
      </p:sp>
    </p:spTree>
    <p:extLst>
      <p:ext uri="{BB962C8B-B14F-4D97-AF65-F5344CB8AC3E}">
        <p14:creationId xmlns:p14="http://schemas.microsoft.com/office/powerpoint/2010/main" val="1071078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specyficzne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dostępu</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5243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157322"/>
            <a:ext cx="9852728" cy="979757"/>
          </a:xfrm>
        </p:spPr>
        <p:txBody>
          <a:bodyPr>
            <a:normAutofit/>
          </a:bodyPr>
          <a:lstStyle/>
          <a:p>
            <a:pPr lvl="0" algn="ctr">
              <a:lnSpc>
                <a:spcPct val="115000"/>
              </a:lnSpc>
              <a:spcBef>
                <a:spcPts val="600"/>
              </a:spcBef>
              <a:spcAft>
                <a:spcPts val="0"/>
              </a:spcAft>
              <a:buSzPts val="1200"/>
              <a:tabLst>
                <a:tab pos="230505" algn="l"/>
                <a:tab pos="270510" algn="l"/>
              </a:tabLst>
            </a:pPr>
            <a:r>
              <a:rPr lang="pl-PL" sz="22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400" kern="0" dirty="0">
                <a:latin typeface="Open Sans" panose="020B0606030504020204" pitchFamily="34" charset="0"/>
                <a:ea typeface="Open Sans" panose="020B0606030504020204" pitchFamily="34" charset="0"/>
                <a:cs typeface="Open Sans" panose="020B0606030504020204" pitchFamily="34" charset="0"/>
              </a:rPr>
              <a:t>8.5</a:t>
            </a:r>
            <a:r>
              <a:rPr lang="pl-PL" sz="2400" b="1" dirty="0">
                <a:effectLst/>
                <a:latin typeface="Open Sans" panose="020B0606030504020204" pitchFamily="34" charset="0"/>
                <a:ea typeface="Open Sans" panose="020B0606030504020204" pitchFamily="34" charset="0"/>
                <a:cs typeface="Open Sans" panose="020B0606030504020204" pitchFamily="34" charset="0"/>
              </a:rPr>
              <a:t> </a:t>
            </a:r>
            <a:r>
              <a:rPr lang="pl-PL" sz="2400" dirty="0">
                <a:latin typeface="Open Sans" panose="020B0606030504020204" pitchFamily="34" charset="0"/>
                <a:ea typeface="Open Sans" panose="020B0606030504020204" pitchFamily="34" charset="0"/>
                <a:cs typeface="Open Sans" panose="020B0606030504020204" pitchFamily="34" charset="0"/>
              </a:rPr>
              <a:t>Usługi społeczne </a:t>
            </a:r>
            <a:r>
              <a:rPr lang="pl-PL" sz="22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18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1e</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244761"/>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56591" y="924340"/>
            <a:ext cx="11380305" cy="5570776"/>
          </a:xfrm>
        </p:spPr>
        <p:txBody>
          <a:bodyPr>
            <a:normAutofit/>
          </a:bodyPr>
          <a:lstStyle/>
          <a:p>
            <a:pPr marL="0" indent="0" algn="just">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24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457200" indent="-457200">
              <a:spcBef>
                <a:spcPct val="0"/>
              </a:spcBef>
              <a:buAutoNum type="arabicPeriod"/>
              <a:defRPr/>
            </a:pPr>
            <a:r>
              <a:rPr lang="pl-PL" sz="2000" b="1" dirty="0">
                <a:latin typeface="Arial" panose="020B0604020202020204" pitchFamily="34" charset="0"/>
                <a:cs typeface="Arial" panose="020B0604020202020204" pitchFamily="34" charset="0"/>
              </a:rPr>
              <a:t>Wnioskodawca </a:t>
            </a:r>
          </a:p>
          <a:p>
            <a:pPr marL="0" indent="0">
              <a:lnSpc>
                <a:spcPct val="150000"/>
              </a:lnSpc>
              <a:spcBef>
                <a:spcPct val="0"/>
              </a:spcBef>
              <a:buNone/>
              <a:defRPr/>
            </a:pPr>
            <a:r>
              <a:rPr lang="pl-PL" sz="2000" dirty="0">
                <a:latin typeface="Arial" panose="020B0604020202020204" pitchFamily="34" charset="0"/>
                <a:cs typeface="Arial" panose="020B0604020202020204" pitchFamily="34" charset="0"/>
              </a:rPr>
              <a:t>Wnioskodawcą uprawnionym do ubiegania się o dofinansowanie jest: </a:t>
            </a:r>
          </a:p>
          <a:p>
            <a:pPr marL="457200" indent="-457200">
              <a:lnSpc>
                <a:spcPct val="150000"/>
              </a:lnSpc>
              <a:spcBef>
                <a:spcPct val="0"/>
              </a:spcBef>
              <a:buClrTx/>
              <a:buAutoNum type="alphaLcParenR"/>
              <a:defRPr/>
            </a:pPr>
            <a:r>
              <a:rPr lang="pl-PL" sz="2000" dirty="0">
                <a:latin typeface="Arial" panose="020B0604020202020204" pitchFamily="34" charset="0"/>
                <a:cs typeface="Arial" panose="020B0604020202020204" pitchFamily="34" charset="0"/>
              </a:rPr>
              <a:t>jednostka samorządu terytorialnego lub jednostka organizacyjna działająca w imieniu tej jednostki; albo </a:t>
            </a:r>
          </a:p>
          <a:p>
            <a:pPr marL="457200" indent="-457200">
              <a:lnSpc>
                <a:spcPct val="150000"/>
              </a:lnSpc>
              <a:spcBef>
                <a:spcPct val="0"/>
              </a:spcBef>
              <a:buClrTx/>
              <a:buAutoNum type="alphaLcParenR"/>
              <a:defRPr/>
            </a:pPr>
            <a:r>
              <a:rPr lang="pl-PL" sz="2000" dirty="0">
                <a:latin typeface="Arial" panose="020B0604020202020204" pitchFamily="34" charset="0"/>
                <a:cs typeface="Arial" panose="020B0604020202020204" pitchFamily="34" charset="0"/>
              </a:rPr>
              <a:t>związek lub porozumienie lub stowarzyszenie jednostek samorządu terytorialnego; albo </a:t>
            </a:r>
          </a:p>
          <a:p>
            <a:pPr marL="457200" indent="-457200">
              <a:lnSpc>
                <a:spcPct val="150000"/>
              </a:lnSpc>
              <a:spcBef>
                <a:spcPct val="0"/>
              </a:spcBef>
              <a:buClrTx/>
              <a:buAutoNum type="alphaLcParenR"/>
              <a:defRPr/>
            </a:pPr>
            <a:r>
              <a:rPr lang="pl-PL" sz="2000" dirty="0">
                <a:latin typeface="Arial" panose="020B0604020202020204" pitchFamily="34" charset="0"/>
                <a:cs typeface="Arial" panose="020B0604020202020204" pitchFamily="34" charset="0"/>
              </a:rPr>
              <a:t>podmiot świadczący usługi społeczne; albo </a:t>
            </a:r>
          </a:p>
          <a:p>
            <a:pPr marL="457200" indent="-457200">
              <a:lnSpc>
                <a:spcPct val="150000"/>
              </a:lnSpc>
              <a:spcBef>
                <a:spcPct val="0"/>
              </a:spcBef>
              <a:buClr>
                <a:schemeClr val="tx1"/>
              </a:buClr>
              <a:buAutoNum type="alphaLcParenR"/>
              <a:defRPr/>
            </a:pPr>
            <a:r>
              <a:rPr lang="pl-PL" sz="2000" dirty="0">
                <a:latin typeface="Arial" panose="020B0604020202020204" pitchFamily="34" charset="0"/>
                <a:cs typeface="Arial" panose="020B0604020202020204" pitchFamily="34" charset="0"/>
              </a:rPr>
              <a:t>podmiot wymieniony w art. 3 ust 2 i 3 ustawy o pożytku publicznym i o wolontariacie Dz.U z 2023 r. poz. 571)5 statutowo działający w obszarze pomocy i integracji społecznej; albo </a:t>
            </a:r>
          </a:p>
          <a:p>
            <a:pPr marL="457200" indent="-457200">
              <a:lnSpc>
                <a:spcPct val="150000"/>
              </a:lnSpc>
              <a:spcBef>
                <a:spcPct val="0"/>
              </a:spcBef>
              <a:buClrTx/>
              <a:buAutoNum type="alphaLcParenR"/>
              <a:defRPr/>
            </a:pPr>
            <a:r>
              <a:rPr lang="pl-PL" sz="2000" dirty="0">
                <a:latin typeface="Arial" panose="020B0604020202020204" pitchFamily="34" charset="0"/>
                <a:cs typeface="Arial" panose="020B0604020202020204" pitchFamily="34" charset="0"/>
              </a:rPr>
              <a:t> instytucja pomocy i integracji społecznej; albo </a:t>
            </a:r>
          </a:p>
          <a:p>
            <a:pPr marL="457200" indent="-457200">
              <a:lnSpc>
                <a:spcPct val="150000"/>
              </a:lnSpc>
              <a:spcBef>
                <a:spcPct val="0"/>
              </a:spcBef>
              <a:buClrTx/>
              <a:buAutoNum type="alphaLcParenR"/>
              <a:defRPr/>
            </a:pPr>
            <a:r>
              <a:rPr lang="pl-PL" sz="2000" dirty="0">
                <a:latin typeface="Arial" panose="020B0604020202020204" pitchFamily="34" charset="0"/>
                <a:cs typeface="Arial" panose="020B0604020202020204" pitchFamily="34" charset="0"/>
              </a:rPr>
              <a:t>podmiot ekonomii społecznej.</a:t>
            </a:r>
            <a:endParaRPr lang="pl-PL" sz="2000" b="1" dirty="0">
              <a:latin typeface="Arial" panose="020B0604020202020204" pitchFamily="34" charset="0"/>
              <a:cs typeface="Arial" panose="020B0604020202020204" pitchFamily="34" charset="0"/>
            </a:endParaRPr>
          </a:p>
          <a:p>
            <a:pPr marL="0" indent="0">
              <a:spcBef>
                <a:spcPct val="0"/>
              </a:spcBef>
              <a:buNone/>
              <a:defRPr/>
            </a:pPr>
            <a:endParaRPr lang="pl-PL" sz="2000" dirty="0">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342900" indent="-342900">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1412091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BD4943-ED51-9717-32E4-95BB3B1F290C}"/>
              </a:ext>
            </a:extLst>
          </p:cNvPr>
          <p:cNvSpPr>
            <a:spLocks noGrp="1"/>
          </p:cNvSpPr>
          <p:nvPr>
            <p:ph type="title"/>
          </p:nvPr>
        </p:nvSpPr>
        <p:spPr>
          <a:xfrm>
            <a:off x="1169855" y="200090"/>
            <a:ext cx="9852728" cy="979757"/>
          </a:xfrm>
        </p:spPr>
        <p:txBody>
          <a:bodyPr>
            <a:normAutofit/>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000" kern="0" dirty="0">
                <a:latin typeface="Open Sans" panose="020B0606030504020204" pitchFamily="34" charset="0"/>
                <a:ea typeface="Open Sans" panose="020B0606030504020204" pitchFamily="34" charset="0"/>
                <a:cs typeface="Open Sans" panose="020B0606030504020204" pitchFamily="34" charset="0"/>
              </a:rPr>
              <a:t>8.5</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dirty="0">
                <a:latin typeface="Open Sans" panose="020B0606030504020204" pitchFamily="34" charset="0"/>
                <a:ea typeface="Open Sans" panose="020B0606030504020204" pitchFamily="34" charset="0"/>
                <a:cs typeface="Open Sans" panose="020B0606030504020204" pitchFamily="34" charset="0"/>
              </a:rPr>
              <a:t>Usługi społeczne </a:t>
            </a:r>
            <a:r>
              <a:rPr lang="pl-PL" sz="20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1e</a:t>
            </a:r>
            <a:endParaRPr lang="pl-PL"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92DD2798-6223-AD2B-153D-0B144431B6F5}"/>
              </a:ext>
            </a:extLst>
          </p:cNvPr>
          <p:cNvSpPr>
            <a:spLocks noGrp="1"/>
          </p:cNvSpPr>
          <p:nvPr>
            <p:ph idx="1"/>
          </p:nvPr>
        </p:nvSpPr>
        <p:spPr>
          <a:xfrm>
            <a:off x="437322" y="1043609"/>
            <a:ext cx="10585262" cy="4998076"/>
          </a:xfrm>
        </p:spPr>
        <p:txBody>
          <a:bodyPr/>
          <a:lstStyle/>
          <a:p>
            <a:pPr marL="0" indent="0">
              <a:buNone/>
            </a:pPr>
            <a:endParaRPr lang="pl-PL" dirty="0">
              <a:solidFill>
                <a:schemeClr val="tx2"/>
              </a:solidFill>
            </a:endParaRPr>
          </a:p>
          <a:p>
            <a:pPr marL="0" indent="0">
              <a:lnSpc>
                <a:spcPct val="150000"/>
              </a:lnSpc>
              <a:buNone/>
            </a:pPr>
            <a:r>
              <a:rPr lang="pl-PL" sz="2000" dirty="0">
                <a:solidFill>
                  <a:schemeClr val="tx2"/>
                </a:solidFill>
                <a:latin typeface="Arial" panose="020B0604020202020204" pitchFamily="34" charset="0"/>
                <a:cs typeface="Arial" panose="020B0604020202020204" pitchFamily="34" charset="0"/>
              </a:rPr>
              <a:t>c.d.</a:t>
            </a:r>
          </a:p>
          <a:p>
            <a:pPr marL="0" indent="0">
              <a:lnSpc>
                <a:spcPct val="150000"/>
              </a:lnSpc>
              <a:buNone/>
            </a:pPr>
            <a:r>
              <a:rPr lang="pl-PL" sz="2000" dirty="0">
                <a:latin typeface="Arial" panose="020B0604020202020204" pitchFamily="34" charset="0"/>
                <a:cs typeface="Arial" panose="020B0604020202020204" pitchFamily="34" charset="0"/>
              </a:rPr>
              <a:t>Wnioskodawca jest zobowiązany wskazać we wniosku o dofinansowanie poprawny typ beneficjenta, wskazany w SZOP tj.: </a:t>
            </a:r>
          </a:p>
          <a:p>
            <a:pPr marL="0" indent="0">
              <a:lnSpc>
                <a:spcPct val="150000"/>
              </a:lnSpc>
              <a:buNone/>
            </a:pPr>
            <a:r>
              <a:rPr lang="pl-PL" sz="2000" dirty="0">
                <a:latin typeface="Arial" panose="020B0604020202020204" pitchFamily="34" charset="0"/>
                <a:cs typeface="Arial" panose="020B0604020202020204" pitchFamily="34" charset="0"/>
              </a:rPr>
              <a:t>✓ Administracja publiczna, </a:t>
            </a:r>
          </a:p>
          <a:p>
            <a:pPr marL="0" indent="0">
              <a:lnSpc>
                <a:spcPct val="150000"/>
              </a:lnSpc>
              <a:buNone/>
            </a:pPr>
            <a:r>
              <a:rPr lang="pl-PL" sz="2000" dirty="0">
                <a:latin typeface="Arial" panose="020B0604020202020204" pitchFamily="34" charset="0"/>
                <a:cs typeface="Arial" panose="020B0604020202020204" pitchFamily="34" charset="0"/>
              </a:rPr>
              <a:t>✓ Organizacje społeczne i związki wyznaniowe, </a:t>
            </a:r>
          </a:p>
          <a:p>
            <a:pPr marL="0" indent="0">
              <a:lnSpc>
                <a:spcPct val="150000"/>
              </a:lnSpc>
              <a:buNone/>
            </a:pPr>
            <a:r>
              <a:rPr lang="pl-PL" sz="2000" dirty="0">
                <a:latin typeface="Arial" panose="020B0604020202020204" pitchFamily="34" charset="0"/>
                <a:cs typeface="Arial" panose="020B0604020202020204" pitchFamily="34" charset="0"/>
              </a:rPr>
              <a:t>✓ Przedsiębiorstwa, </a:t>
            </a:r>
          </a:p>
          <a:p>
            <a:pPr marL="0" indent="0">
              <a:lnSpc>
                <a:spcPct val="150000"/>
              </a:lnSpc>
              <a:buNone/>
            </a:pPr>
            <a:r>
              <a:rPr lang="pl-PL" sz="2000" dirty="0">
                <a:latin typeface="Arial" panose="020B0604020202020204" pitchFamily="34" charset="0"/>
                <a:cs typeface="Arial" panose="020B0604020202020204" pitchFamily="34" charset="0"/>
              </a:rPr>
              <a:t>✓ Służby publiczne. </a:t>
            </a:r>
            <a:endParaRPr lang="pl-PL" sz="2000" dirty="0">
              <a:solidFill>
                <a:schemeClr val="tx2"/>
              </a:solidFill>
              <a:latin typeface="Arial" panose="020B0604020202020204" pitchFamily="34" charset="0"/>
              <a:cs typeface="Arial" panose="020B0604020202020204" pitchFamily="34" charset="0"/>
            </a:endParaRPr>
          </a:p>
          <a:p>
            <a:pPr marL="0" indent="0">
              <a:buNone/>
            </a:pPr>
            <a:endParaRPr lang="pl-PL" dirty="0">
              <a:solidFill>
                <a:schemeClr val="tx2"/>
              </a:solidFill>
            </a:endParaRPr>
          </a:p>
        </p:txBody>
      </p:sp>
      <p:pic>
        <p:nvPicPr>
          <p:cNvPr id="4" name="Obraz 3">
            <a:extLst>
              <a:ext uri="{FF2B5EF4-FFF2-40B4-BE49-F238E27FC236}">
                <a16:creationId xmlns:a16="http://schemas.microsoft.com/office/drawing/2014/main" id="{DBE50756-807D-0EB7-288A-391E36F8BB61}"/>
              </a:ext>
            </a:extLst>
          </p:cNvPr>
          <p:cNvPicPr>
            <a:picLocks noChangeAspect="1"/>
          </p:cNvPicPr>
          <p:nvPr/>
        </p:nvPicPr>
        <p:blipFill>
          <a:blip r:embed="rId2"/>
          <a:stretch>
            <a:fillRect/>
          </a:stretch>
        </p:blipFill>
        <p:spPr>
          <a:xfrm>
            <a:off x="6723414" y="6041685"/>
            <a:ext cx="5468586" cy="359695"/>
          </a:xfrm>
          <a:prstGeom prst="rect">
            <a:avLst/>
          </a:prstGeom>
        </p:spPr>
      </p:pic>
    </p:spTree>
    <p:extLst>
      <p:ext uri="{BB962C8B-B14F-4D97-AF65-F5344CB8AC3E}">
        <p14:creationId xmlns:p14="http://schemas.microsoft.com/office/powerpoint/2010/main" val="2260737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353229"/>
            <a:ext cx="9852728" cy="979757"/>
          </a:xfrm>
        </p:spPr>
        <p:txBody>
          <a:bodyPr>
            <a:normAutofit/>
          </a:bodyPr>
          <a:lstStyle/>
          <a:p>
            <a:pPr lvl="0" algn="ctr">
              <a:lnSpc>
                <a:spcPct val="115000"/>
              </a:lnSpc>
              <a:spcBef>
                <a:spcPts val="600"/>
              </a:spcBef>
              <a:spcAft>
                <a:spcPts val="0"/>
              </a:spcAft>
              <a:buSzPts val="1200"/>
              <a:tabLst>
                <a:tab pos="230505" algn="l"/>
                <a:tab pos="270510" algn="l"/>
              </a:tabLst>
            </a:pP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000" kern="0" dirty="0">
                <a:latin typeface="Open Sans" panose="020B0606030504020204" pitchFamily="34" charset="0"/>
                <a:ea typeface="Open Sans" panose="020B0606030504020204" pitchFamily="34" charset="0"/>
                <a:cs typeface="Open Sans" panose="020B0606030504020204" pitchFamily="34" charset="0"/>
              </a:rPr>
              <a:t>8.5</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dirty="0">
                <a:latin typeface="Open Sans" panose="020B0606030504020204" pitchFamily="34" charset="0"/>
                <a:ea typeface="Open Sans" panose="020B0606030504020204" pitchFamily="34" charset="0"/>
                <a:cs typeface="Open Sans" panose="020B0606030504020204" pitchFamily="34" charset="0"/>
              </a:rPr>
              <a:t>Usługi społeczne </a:t>
            </a:r>
            <a:r>
              <a:rPr lang="pl-PL" sz="20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1e</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45106"/>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67139" y="1053548"/>
            <a:ext cx="10953133" cy="5580715"/>
          </a:xfrm>
        </p:spPr>
        <p:txBody>
          <a:bodyPr>
            <a:normAutofit/>
          </a:bodyPr>
          <a:lstStyle/>
          <a:p>
            <a:pPr marL="0" indent="0" algn="just">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24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spcBef>
                <a:spcPct val="0"/>
              </a:spcBef>
              <a:buNone/>
              <a:defRPr/>
            </a:pPr>
            <a:r>
              <a:rPr lang="pl-PL" sz="2000" b="1" dirty="0">
                <a:solidFill>
                  <a:schemeClr val="tx2"/>
                </a:solidFill>
                <a:latin typeface="Arial" panose="020B0604020202020204" pitchFamily="34" charset="0"/>
                <a:cs typeface="Arial" panose="020B0604020202020204" pitchFamily="34" charset="0"/>
              </a:rPr>
              <a:t>2</a:t>
            </a:r>
            <a:r>
              <a:rPr lang="pl-PL" sz="2000" b="1" dirty="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Projekt jest zgodny z zapisami Działania 8.5 Usługi społeczne Priorytetu VIII Zwiększanie spójności społecznej Szczegółowego Opisu Priorytetów programu Fundusze Europejskie dla Lubelskiego 2021-20277.</a:t>
            </a:r>
          </a:p>
          <a:p>
            <a:pPr marL="0" indent="0">
              <a:spcBef>
                <a:spcPct val="0"/>
              </a:spcBef>
              <a:buNone/>
              <a:defRPr/>
            </a:pPr>
            <a:endParaRPr lang="pl-PL" sz="2200" b="1" dirty="0">
              <a:solidFill>
                <a:schemeClr val="accent1">
                  <a:lumMod val="75000"/>
                </a:schemeClr>
              </a:solidFill>
              <a:latin typeface="Arial" panose="020B0604020202020204" pitchFamily="34" charset="0"/>
              <a:cs typeface="Arial" panose="020B0604020202020204" pitchFamily="34" charset="0"/>
            </a:endParaRPr>
          </a:p>
          <a:p>
            <a:pPr marL="0" indent="0">
              <a:spcBef>
                <a:spcPct val="0"/>
              </a:spcBef>
              <a:buNone/>
              <a:defRPr/>
            </a:pPr>
            <a:r>
              <a:rPr lang="pl-PL" sz="2200" b="1" dirty="0">
                <a:solidFill>
                  <a:schemeClr val="accent1">
                    <a:lumMod val="75000"/>
                  </a:schemeClr>
                </a:solidFill>
                <a:latin typeface="Arial" panose="020B0604020202020204" pitchFamily="34" charset="0"/>
                <a:cs typeface="Arial" panose="020B0604020202020204" pitchFamily="34" charset="0"/>
              </a:rPr>
              <a:t>3. </a:t>
            </a:r>
            <a:r>
              <a:rPr lang="pl-PL" sz="2200" b="1" dirty="0">
                <a:latin typeface="Arial" panose="020B0604020202020204" pitchFamily="34" charset="0"/>
                <a:cs typeface="Arial" panose="020B0604020202020204" pitchFamily="34" charset="0"/>
              </a:rPr>
              <a:t>Grupa docelowa – obszar wsparcia</a:t>
            </a:r>
          </a:p>
          <a:p>
            <a:pPr marL="0" indent="0">
              <a:spcBef>
                <a:spcPct val="0"/>
              </a:spcBef>
              <a:buNone/>
              <a:defRPr/>
            </a:pPr>
            <a:r>
              <a:rPr lang="pl-PL" sz="2000" dirty="0">
                <a:latin typeface="Arial" panose="020B0604020202020204" pitchFamily="34" charset="0"/>
                <a:cs typeface="Arial" panose="020B0604020202020204" pitchFamily="34" charset="0"/>
              </a:rPr>
              <a:t>Projekt skierowany jest wyłącznie do osób zamieszkujących lub pracujących na obszarze województwa lubelskiego w rozumieniu przepisów Kodeksu Cywilnego.</a:t>
            </a:r>
          </a:p>
          <a:p>
            <a:pPr marL="0" indent="0">
              <a:spcBef>
                <a:spcPct val="0"/>
              </a:spcBef>
              <a:buNone/>
              <a:defRPr/>
            </a:pPr>
            <a:endParaRPr lang="pl-PL" sz="2200" b="1" dirty="0">
              <a:latin typeface="Arial" panose="020B0604020202020204" pitchFamily="34" charset="0"/>
              <a:cs typeface="Arial" panose="020B0604020202020204" pitchFamily="34" charset="0"/>
            </a:endParaRPr>
          </a:p>
          <a:p>
            <a:pPr marL="0" indent="0">
              <a:spcBef>
                <a:spcPct val="0"/>
              </a:spcBef>
              <a:buNone/>
              <a:defRPr/>
            </a:pPr>
            <a:r>
              <a:rPr lang="pl-PL" sz="2200" b="1" dirty="0">
                <a:solidFill>
                  <a:schemeClr val="tx2"/>
                </a:solidFill>
                <a:latin typeface="Arial" panose="020B0604020202020204" pitchFamily="34" charset="0"/>
                <a:cs typeface="Arial" panose="020B0604020202020204" pitchFamily="34" charset="0"/>
              </a:rPr>
              <a:t>4</a:t>
            </a:r>
            <a:r>
              <a:rPr lang="pl-PL" sz="2200" b="1" dirty="0">
                <a:latin typeface="Arial" panose="020B0604020202020204" pitchFamily="34" charset="0"/>
                <a:cs typeface="Arial" panose="020B0604020202020204" pitchFamily="34" charset="0"/>
              </a:rPr>
              <a:t>.Grupa docelowa – typ wnioskodawcy</a:t>
            </a:r>
          </a:p>
          <a:p>
            <a:pPr marL="0" indent="0">
              <a:spcBef>
                <a:spcPct val="0"/>
              </a:spcBef>
              <a:buNone/>
              <a:defRPr/>
            </a:pPr>
            <a:r>
              <a:rPr lang="pl-PL" sz="2000" dirty="0">
                <a:latin typeface="Arial" panose="020B0604020202020204" pitchFamily="34" charset="0"/>
                <a:cs typeface="Arial" panose="020B0604020202020204" pitchFamily="34" charset="0"/>
              </a:rPr>
              <a:t>W przypadku, gdy wnioskodawcą lub partnerem w projekcie będzie jednostka samorządu terytorialnego lub jednostka organizacyjna działająca w imieniu tej jednostki wsparcie w zakresie usług społecznych w 90 % skierowane zostanie do osób w wieku poniżej 65 roku życia potrzebujących wsparcia w codziennym funkcjonowaniu.</a:t>
            </a:r>
          </a:p>
          <a:p>
            <a:pPr marL="342900" indent="-342900">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425630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nabór wniosków</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19548" y="3559701"/>
            <a:ext cx="9298384" cy="2743822"/>
          </a:xfrm>
        </p:spPr>
        <p:txBody>
          <a:bodyPr>
            <a:normAutofit/>
          </a:bodyPr>
          <a:lstStyle/>
          <a:p>
            <a:pPr lvl="0">
              <a:lnSpc>
                <a:spcPct val="115000"/>
              </a:lnSpc>
              <a:spcBef>
                <a:spcPts val="300"/>
              </a:spcBef>
              <a:spcAft>
                <a:spcPts val="300"/>
              </a:spcAft>
              <a:buSzPts val="1200"/>
              <a:buFont typeface="Wingdings" panose="05000000000000000000" pitchFamily="2" charset="2"/>
              <a:buChar char="ü"/>
            </a:pPr>
            <a:r>
              <a:rPr lang="pl-PL" sz="2000" b="1" dirty="0">
                <a:latin typeface="Arial" panose="020B0604020202020204" pitchFamily="34" charset="0"/>
                <a:cs typeface="Times New Roman" panose="02020603050405020304" pitchFamily="18" charset="0"/>
              </a:rPr>
              <a:t>Wsparcie polityki spójności będzie udzielane wyłącznie projektom i Wnioskodawcom i/lub Partnerom, którzy przestrzegają przepisów antydyskryminacyjnych, o których mowa w art. 9 ust. 3 Rozporządzenia PE i Rady nr 2021/1060.</a:t>
            </a:r>
          </a:p>
          <a:p>
            <a:pPr lvl="0">
              <a:lnSpc>
                <a:spcPct val="115000"/>
              </a:lnSpc>
              <a:spcBef>
                <a:spcPts val="300"/>
              </a:spcBef>
              <a:spcAft>
                <a:spcPts val="300"/>
              </a:spcAft>
              <a:buSzPts val="1200"/>
              <a:buFont typeface="Wingdings" panose="05000000000000000000" pitchFamily="2" charset="2"/>
              <a:buChar char="ü"/>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Wnioskodawca, niebędący jednostką samorządu terytorialnego i jej jednostką organizacyjną, składając do ION wniosek o dofinansowanie projektu nie jest zobligowany do składania wraz z nim załączników. </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5ABE9FA8-5CDA-F518-C7C4-F98F397B7B39}"/>
              </a:ext>
            </a:extLst>
          </p:cNvPr>
          <p:cNvSpPr/>
          <p:nvPr/>
        </p:nvSpPr>
        <p:spPr>
          <a:xfrm>
            <a:off x="3221475" y="1314870"/>
            <a:ext cx="6001966" cy="188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Czy wymagane są załączniki do wniosku o dofinansowanie?</a:t>
            </a:r>
            <a:endParaRPr lang="pl-PL" sz="1800" dirty="0">
              <a:effectLst/>
              <a:latin typeface="Times New Roman" panose="02020603050405020304" pitchFamily="18" charset="0"/>
              <a:ea typeface="Times New Roman" panose="02020603050405020304" pitchFamily="18" charset="0"/>
            </a:endParaRPr>
          </a:p>
        </p:txBody>
      </p:sp>
      <p:sp>
        <p:nvSpPr>
          <p:cNvPr id="5" name="Prostokąt: zaokrąglone rogi 4">
            <a:extLst>
              <a:ext uri="{FF2B5EF4-FFF2-40B4-BE49-F238E27FC236}">
                <a16:creationId xmlns:a16="http://schemas.microsoft.com/office/drawing/2014/main" id="{E1650BF2-74FA-F2AE-59A3-433DF7F59DD2}"/>
              </a:ext>
            </a:extLst>
          </p:cNvPr>
          <p:cNvSpPr/>
          <p:nvPr/>
        </p:nvSpPr>
        <p:spPr>
          <a:xfrm>
            <a:off x="9784083" y="1256983"/>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ole tekstowe 7">
            <a:extLst>
              <a:ext uri="{FF2B5EF4-FFF2-40B4-BE49-F238E27FC236}">
                <a16:creationId xmlns:a16="http://schemas.microsoft.com/office/drawing/2014/main" id="{3A3916A2-2658-7C94-0A2E-68DF2D43C43D}"/>
              </a:ext>
            </a:extLst>
          </p:cNvPr>
          <p:cNvSpPr txBox="1"/>
          <p:nvPr/>
        </p:nvSpPr>
        <p:spPr>
          <a:xfrm>
            <a:off x="10111275" y="3429000"/>
            <a:ext cx="2080725" cy="646331"/>
          </a:xfrm>
          <a:prstGeom prst="rect">
            <a:avLst/>
          </a:prstGeom>
          <a:noFill/>
        </p:spPr>
        <p:txBody>
          <a:bodyPr wrap="square" rtlCol="0">
            <a:spAutoFit/>
          </a:bodyPr>
          <a:lstStyle/>
          <a:p>
            <a:r>
              <a:rPr lang="pl-PL" b="1" dirty="0"/>
              <a:t>Wnioskodawca/</a:t>
            </a:r>
          </a:p>
          <a:p>
            <a:r>
              <a:rPr lang="pl-PL" b="1" dirty="0"/>
              <a:t>Partner</a:t>
            </a:r>
          </a:p>
        </p:txBody>
      </p:sp>
      <p:sp>
        <p:nvSpPr>
          <p:cNvPr id="9" name="pole tekstowe 8">
            <a:extLst>
              <a:ext uri="{FF2B5EF4-FFF2-40B4-BE49-F238E27FC236}">
                <a16:creationId xmlns:a16="http://schemas.microsoft.com/office/drawing/2014/main" id="{95A391A3-5527-89AB-BCCB-6C73BE59A4EC}"/>
              </a:ext>
            </a:extLst>
          </p:cNvPr>
          <p:cNvSpPr txBox="1"/>
          <p:nvPr/>
        </p:nvSpPr>
        <p:spPr>
          <a:xfrm>
            <a:off x="10639888" y="2040164"/>
            <a:ext cx="764246" cy="381080"/>
          </a:xfrm>
          <a:prstGeom prst="rect">
            <a:avLst/>
          </a:prstGeom>
          <a:noFill/>
        </p:spPr>
        <p:txBody>
          <a:bodyPr wrap="square" rtlCol="0">
            <a:spAutoFit/>
          </a:bodyPr>
          <a:lstStyle/>
          <a:p>
            <a:r>
              <a:rPr lang="pl-PL" b="1" dirty="0" err="1"/>
              <a:t>jst</a:t>
            </a:r>
            <a:endParaRPr lang="pl-PL" b="1" dirty="0"/>
          </a:p>
        </p:txBody>
      </p:sp>
      <p:sp>
        <p:nvSpPr>
          <p:cNvPr id="10" name="Prostokąt: zaokrąglone rogi 9">
            <a:extLst>
              <a:ext uri="{FF2B5EF4-FFF2-40B4-BE49-F238E27FC236}">
                <a16:creationId xmlns:a16="http://schemas.microsoft.com/office/drawing/2014/main" id="{2AC4859A-66F2-E7E9-1D57-6FAB8C0D0A2B}"/>
              </a:ext>
            </a:extLst>
          </p:cNvPr>
          <p:cNvSpPr/>
          <p:nvPr/>
        </p:nvSpPr>
        <p:spPr>
          <a:xfrm>
            <a:off x="9832666" y="1964933"/>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6C21A134-0C84-2894-547F-092B5B87D359}"/>
              </a:ext>
            </a:extLst>
          </p:cNvPr>
          <p:cNvSpPr/>
          <p:nvPr/>
        </p:nvSpPr>
        <p:spPr>
          <a:xfrm>
            <a:off x="9832665" y="3429001"/>
            <a:ext cx="2133885" cy="627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71BECA23-51E6-7752-41E7-86394B301869}"/>
              </a:ext>
            </a:extLst>
          </p:cNvPr>
          <p:cNvSpPr txBox="1"/>
          <p:nvPr/>
        </p:nvSpPr>
        <p:spPr>
          <a:xfrm>
            <a:off x="10226389" y="1369275"/>
            <a:ext cx="2059554" cy="369332"/>
          </a:xfrm>
          <a:prstGeom prst="rect">
            <a:avLst/>
          </a:prstGeom>
          <a:noFill/>
        </p:spPr>
        <p:txBody>
          <a:bodyPr wrap="square" rtlCol="0">
            <a:spAutoFit/>
          </a:bodyPr>
          <a:lstStyle/>
          <a:p>
            <a:r>
              <a:rPr lang="pl-PL" b="1" dirty="0"/>
              <a:t>SOWA EFS</a:t>
            </a:r>
          </a:p>
        </p:txBody>
      </p:sp>
      <p:sp>
        <p:nvSpPr>
          <p:cNvPr id="13" name="Prostokąt: zaokrąglone rogi 12">
            <a:extLst>
              <a:ext uri="{FF2B5EF4-FFF2-40B4-BE49-F238E27FC236}">
                <a16:creationId xmlns:a16="http://schemas.microsoft.com/office/drawing/2014/main" id="{D52365F9-8DC1-49EE-1D8D-22A969DAE881}"/>
              </a:ext>
            </a:extLst>
          </p:cNvPr>
          <p:cNvSpPr/>
          <p:nvPr/>
        </p:nvSpPr>
        <p:spPr>
          <a:xfrm>
            <a:off x="9802400" y="2740010"/>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40617043-61F1-ACC5-BFF1-777AEE53FB12}"/>
              </a:ext>
            </a:extLst>
          </p:cNvPr>
          <p:cNvSpPr txBox="1"/>
          <p:nvPr/>
        </p:nvSpPr>
        <p:spPr>
          <a:xfrm>
            <a:off x="9896131" y="2691489"/>
            <a:ext cx="1986994" cy="646331"/>
          </a:xfrm>
          <a:prstGeom prst="rect">
            <a:avLst/>
          </a:prstGeom>
          <a:noFill/>
        </p:spPr>
        <p:txBody>
          <a:bodyPr wrap="square" rtlCol="0">
            <a:spAutoFit/>
          </a:bodyPr>
          <a:lstStyle/>
          <a:p>
            <a:pPr algn="ctr"/>
            <a:r>
              <a:rPr lang="pl-PL" b="1" dirty="0"/>
              <a:t>Jednostki </a:t>
            </a:r>
          </a:p>
          <a:p>
            <a:pPr algn="ctr"/>
            <a:r>
              <a:rPr lang="pl-PL" b="1" dirty="0"/>
              <a:t>organizacyjne </a:t>
            </a:r>
            <a:r>
              <a:rPr lang="pl-PL" b="1" dirty="0" err="1"/>
              <a:t>jst</a:t>
            </a:r>
            <a:endParaRPr lang="pl-PL" b="1" dirty="0"/>
          </a:p>
        </p:txBody>
      </p:sp>
      <p:sp>
        <p:nvSpPr>
          <p:cNvPr id="6" name="Prostokąt: zaokrąglone rogi 5">
            <a:extLst>
              <a:ext uri="{FF2B5EF4-FFF2-40B4-BE49-F238E27FC236}">
                <a16:creationId xmlns:a16="http://schemas.microsoft.com/office/drawing/2014/main" id="{A88A5D10-D1F1-5246-380B-E7123B5ABADF}"/>
              </a:ext>
            </a:extLst>
          </p:cNvPr>
          <p:cNvSpPr/>
          <p:nvPr/>
        </p:nvSpPr>
        <p:spPr>
          <a:xfrm>
            <a:off x="7395202" y="2597350"/>
            <a:ext cx="1710465" cy="7635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6050E0C4-529A-C05B-5593-0D9C3A1F0EDA}"/>
              </a:ext>
            </a:extLst>
          </p:cNvPr>
          <p:cNvSpPr txBox="1"/>
          <p:nvPr/>
        </p:nvSpPr>
        <p:spPr>
          <a:xfrm>
            <a:off x="7721674" y="2866140"/>
            <a:ext cx="2080725" cy="369332"/>
          </a:xfrm>
          <a:prstGeom prst="rect">
            <a:avLst/>
          </a:prstGeom>
          <a:noFill/>
        </p:spPr>
        <p:txBody>
          <a:bodyPr wrap="square" rtlCol="0">
            <a:spAutoFit/>
          </a:bodyPr>
          <a:lstStyle/>
          <a:p>
            <a:r>
              <a:rPr lang="pl-PL" b="1" dirty="0"/>
              <a:t>TAK, ale…</a:t>
            </a:r>
          </a:p>
        </p:txBody>
      </p:sp>
      <p:sp>
        <p:nvSpPr>
          <p:cNvPr id="16" name="pole tekstowe 15">
            <a:extLst>
              <a:ext uri="{FF2B5EF4-FFF2-40B4-BE49-F238E27FC236}">
                <a16:creationId xmlns:a16="http://schemas.microsoft.com/office/drawing/2014/main" id="{08B6E3BC-25E6-624A-ADFF-21FA814C8691}"/>
              </a:ext>
            </a:extLst>
          </p:cNvPr>
          <p:cNvSpPr txBox="1"/>
          <p:nvPr/>
        </p:nvSpPr>
        <p:spPr>
          <a:xfrm>
            <a:off x="9686029" y="4199882"/>
            <a:ext cx="2439645" cy="646331"/>
          </a:xfrm>
          <a:prstGeom prst="rect">
            <a:avLst/>
          </a:prstGeom>
          <a:noFill/>
        </p:spPr>
        <p:txBody>
          <a:bodyPr wrap="square" rtlCol="0">
            <a:spAutoFit/>
          </a:bodyPr>
          <a:lstStyle/>
          <a:p>
            <a:pPr algn="ctr"/>
            <a:r>
              <a:rPr lang="pl-PL" b="1" dirty="0"/>
              <a:t>Ważny podpis kwalifikowany</a:t>
            </a:r>
          </a:p>
        </p:txBody>
      </p:sp>
      <p:sp>
        <p:nvSpPr>
          <p:cNvPr id="17" name="Prostokąt: zaokrąglone rogi 16">
            <a:extLst>
              <a:ext uri="{FF2B5EF4-FFF2-40B4-BE49-F238E27FC236}">
                <a16:creationId xmlns:a16="http://schemas.microsoft.com/office/drawing/2014/main" id="{5FF82567-8CA4-3C95-A5C5-2AF1C63BC35D}"/>
              </a:ext>
            </a:extLst>
          </p:cNvPr>
          <p:cNvSpPr/>
          <p:nvPr/>
        </p:nvSpPr>
        <p:spPr>
          <a:xfrm>
            <a:off x="9885825" y="4138437"/>
            <a:ext cx="2080725" cy="8756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24109A04-C8CD-D466-6FA9-29E641BBA8DF}"/>
              </a:ext>
            </a:extLst>
          </p:cNvPr>
          <p:cNvSpPr/>
          <p:nvPr/>
        </p:nvSpPr>
        <p:spPr>
          <a:xfrm>
            <a:off x="9903755" y="5095100"/>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5EFDF68-0CB5-2025-CAFE-E2AEF5B84AF7}"/>
              </a:ext>
            </a:extLst>
          </p:cNvPr>
          <p:cNvSpPr txBox="1"/>
          <p:nvPr/>
        </p:nvSpPr>
        <p:spPr>
          <a:xfrm>
            <a:off x="10106489" y="5231685"/>
            <a:ext cx="1831043" cy="369332"/>
          </a:xfrm>
          <a:prstGeom prst="rect">
            <a:avLst/>
          </a:prstGeom>
          <a:noFill/>
        </p:spPr>
        <p:txBody>
          <a:bodyPr wrap="square" rtlCol="0">
            <a:spAutoFit/>
          </a:bodyPr>
          <a:lstStyle/>
          <a:p>
            <a:r>
              <a:rPr lang="pl-PL" b="1" dirty="0"/>
              <a:t>wzór- zał. nr 9</a:t>
            </a:r>
          </a:p>
        </p:txBody>
      </p:sp>
    </p:spTree>
    <p:extLst>
      <p:ext uri="{BB962C8B-B14F-4D97-AF65-F5344CB8AC3E}">
        <p14:creationId xmlns:p14="http://schemas.microsoft.com/office/powerpoint/2010/main" val="3924194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417" y="532134"/>
            <a:ext cx="9852728" cy="979757"/>
          </a:xfrm>
        </p:spPr>
        <p:txBody>
          <a:bodyPr>
            <a:normAutofit/>
          </a:bodyPr>
          <a:lstStyle/>
          <a:p>
            <a:pPr lvl="0" algn="ctr">
              <a:lnSpc>
                <a:spcPct val="115000"/>
              </a:lnSpc>
              <a:spcBef>
                <a:spcPts val="600"/>
              </a:spcBef>
              <a:spcAft>
                <a:spcPts val="0"/>
              </a:spcAft>
              <a:buSzPts val="1200"/>
              <a:tabLst>
                <a:tab pos="230505" algn="l"/>
                <a:tab pos="270510" algn="l"/>
              </a:tabLst>
            </a:pPr>
            <a:r>
              <a:rPr lang="pl-PL" sz="22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400" kern="0" dirty="0">
                <a:latin typeface="Arial" panose="020B0604020202020204" pitchFamily="34" charset="0"/>
                <a:ea typeface="MS Gothic" panose="020B0609070205080204" pitchFamily="49" charset="-128"/>
                <a:cs typeface="Arial" panose="020B0604020202020204" pitchFamily="34" charset="0"/>
              </a:rPr>
              <a:t>8.5</a:t>
            </a:r>
            <a:r>
              <a:rPr lang="pl-PL" sz="2400" b="1" dirty="0">
                <a:effectLst/>
                <a:latin typeface="Arial" panose="020B0604020202020204" pitchFamily="34" charset="0"/>
                <a:ea typeface="Calibri" panose="020F0502020204030204" pitchFamily="34" charset="0"/>
              </a:rPr>
              <a:t> </a:t>
            </a:r>
            <a:r>
              <a:rPr lang="pl-PL" sz="2400" dirty="0">
                <a:latin typeface="Arial" panose="020B0604020202020204" pitchFamily="34" charset="0"/>
                <a:ea typeface="Calibri" panose="020F0502020204030204" pitchFamily="34" charset="0"/>
              </a:rPr>
              <a:t>Usługi społeczne </a:t>
            </a:r>
            <a:r>
              <a:rPr lang="pl-PL" sz="2200" b="1" kern="0" dirty="0">
                <a:effectLst/>
                <a:latin typeface="Arial" panose="020B0604020202020204" pitchFamily="34" charset="0"/>
                <a:ea typeface="MS Gothic" panose="020B0609070205080204" pitchFamily="49" charset="-128"/>
                <a:cs typeface="Arial" panose="020B0604020202020204" pitchFamily="34" charset="0"/>
              </a:rPr>
              <a:t>– kryteria specyficzne</a:t>
            </a:r>
            <a:br>
              <a:rPr lang="pl-PL" sz="1800" b="1" kern="0" dirty="0">
                <a:effectLst/>
                <a:latin typeface="Arial" panose="020B0604020202020204" pitchFamily="34" charset="0"/>
                <a:ea typeface="MS Gothic" panose="020B0609070205080204" pitchFamily="49" charset="-128"/>
                <a:cs typeface="Arial" panose="020B0604020202020204" pitchFamily="34" charset="0"/>
              </a:rPr>
            </a:br>
            <a:r>
              <a:rPr lang="pl-PL" sz="2000" b="0" dirty="0">
                <a:latin typeface="Arial" panose="020B0604020202020204" pitchFamily="34" charset="0"/>
              </a:rPr>
              <a:t>Typ projektu 1e</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274598"/>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238539" y="1212575"/>
            <a:ext cx="11370366" cy="5113292"/>
          </a:xfrm>
        </p:spPr>
        <p:txBody>
          <a:bodyPr>
            <a:normAutofit/>
          </a:bodyPr>
          <a:lstStyle/>
          <a:p>
            <a:pPr marL="0" indent="0" algn="just">
              <a:spcBef>
                <a:spcPct val="0"/>
              </a:spcBef>
              <a:buNone/>
              <a:defRPr/>
            </a:pPr>
            <a:endPar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24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spcBef>
                <a:spcPct val="0"/>
              </a:spcBef>
              <a:buNone/>
              <a:defRPr/>
            </a:pPr>
            <a:r>
              <a:rPr lang="pl-PL" sz="2200" b="1" dirty="0">
                <a:solidFill>
                  <a:schemeClr val="tx2"/>
                </a:solidFill>
                <a:latin typeface="Arial" panose="020B0604020202020204" pitchFamily="34" charset="0"/>
                <a:cs typeface="Arial" panose="020B0604020202020204" pitchFamily="34" charset="0"/>
              </a:rPr>
              <a:t>5</a:t>
            </a:r>
            <a:r>
              <a:rPr lang="pl-PL" sz="2200" b="1" dirty="0">
                <a:latin typeface="Arial" panose="020B0604020202020204" pitchFamily="34" charset="0"/>
                <a:cs typeface="Arial" panose="020B0604020202020204" pitchFamily="34" charset="0"/>
              </a:rPr>
              <a:t>. Diagnoza potrzeb </a:t>
            </a:r>
          </a:p>
          <a:p>
            <a:pPr marL="0" indent="0">
              <a:lnSpc>
                <a:spcPct val="150000"/>
              </a:lnSpc>
              <a:spcBef>
                <a:spcPct val="0"/>
              </a:spcBef>
              <a:buNone/>
              <a:defRPr/>
            </a:pPr>
            <a:r>
              <a:rPr lang="pl-PL" sz="2000" dirty="0">
                <a:latin typeface="Arial" panose="020B0604020202020204" pitchFamily="34" charset="0"/>
                <a:cs typeface="Arial" panose="020B0604020202020204" pitchFamily="34" charset="0"/>
              </a:rPr>
              <a:t>Projekt odpowiada na potrzeby i problemy grupy docelowej, zidentyfikowane na obszarze jego realizacji oraz zakłada świadczenie usług społecznych w pierwszej kolejności na obszarach, gdzie usługi te nie są świadczone bądź dostęp do tych usług jest utrudniony. </a:t>
            </a:r>
          </a:p>
          <a:p>
            <a:pPr marL="0" indent="0">
              <a:lnSpc>
                <a:spcPct val="150000"/>
              </a:lnSpc>
              <a:spcBef>
                <a:spcPct val="0"/>
              </a:spcBef>
              <a:buNone/>
              <a:defRPr/>
            </a:pPr>
            <a:endParaRPr lang="pl-PL" sz="2000" dirty="0">
              <a:latin typeface="Arial" panose="020B0604020202020204" pitchFamily="34" charset="0"/>
              <a:cs typeface="Arial" panose="020B0604020202020204" pitchFamily="34" charset="0"/>
            </a:endParaRPr>
          </a:p>
          <a:p>
            <a:pPr marL="0" indent="0">
              <a:spcBef>
                <a:spcPct val="0"/>
              </a:spcBef>
              <a:buNone/>
              <a:defRPr/>
            </a:pPr>
            <a:endParaRPr lang="pl-PL" sz="2200" b="1" dirty="0">
              <a:solidFill>
                <a:schemeClr val="accent1">
                  <a:lumMod val="75000"/>
                </a:schemeClr>
              </a:solidFill>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917117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134285"/>
            <a:ext cx="9852728" cy="979757"/>
          </a:xfrm>
        </p:spPr>
        <p:txBody>
          <a:bodyPr>
            <a:normAutofit/>
          </a:bodyPr>
          <a:lstStyle/>
          <a:p>
            <a:pPr lvl="0" algn="ctr">
              <a:lnSpc>
                <a:spcPct val="115000"/>
              </a:lnSpc>
              <a:spcBef>
                <a:spcPts val="600"/>
              </a:spcBef>
              <a:spcAft>
                <a:spcPts val="0"/>
              </a:spcAft>
              <a:buSzPts val="1200"/>
              <a:tabLst>
                <a:tab pos="230505" algn="l"/>
                <a:tab pos="270510" algn="l"/>
              </a:tabLst>
            </a:pPr>
            <a:r>
              <a:rPr lang="pl-PL" sz="22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400" kern="0" dirty="0">
                <a:latin typeface="Arial" panose="020B0604020202020204" pitchFamily="34" charset="0"/>
                <a:ea typeface="MS Gothic" panose="020B0609070205080204" pitchFamily="49" charset="-128"/>
                <a:cs typeface="Arial" panose="020B0604020202020204" pitchFamily="34" charset="0"/>
              </a:rPr>
              <a:t>8.5</a:t>
            </a:r>
            <a:r>
              <a:rPr lang="pl-PL" sz="2400" b="1" dirty="0">
                <a:effectLst/>
                <a:latin typeface="Arial" panose="020B0604020202020204" pitchFamily="34" charset="0"/>
                <a:ea typeface="Calibri" panose="020F0502020204030204" pitchFamily="34" charset="0"/>
              </a:rPr>
              <a:t> </a:t>
            </a:r>
            <a:r>
              <a:rPr lang="pl-PL" sz="2400" dirty="0">
                <a:latin typeface="Arial" panose="020B0604020202020204" pitchFamily="34" charset="0"/>
                <a:ea typeface="Calibri" panose="020F0502020204030204" pitchFamily="34" charset="0"/>
              </a:rPr>
              <a:t>Usługi społeczne </a:t>
            </a:r>
            <a:r>
              <a:rPr lang="pl-PL" sz="2200" b="1" kern="0" dirty="0">
                <a:effectLst/>
                <a:latin typeface="Arial" panose="020B0604020202020204" pitchFamily="34" charset="0"/>
                <a:ea typeface="MS Gothic" panose="020B0609070205080204" pitchFamily="49" charset="-128"/>
                <a:cs typeface="Arial" panose="020B0604020202020204" pitchFamily="34" charset="0"/>
              </a:rPr>
              <a:t>– kryteria specyficzne</a:t>
            </a:r>
            <a:br>
              <a:rPr lang="pl-PL" sz="1800" b="1" kern="0" dirty="0">
                <a:effectLst/>
                <a:latin typeface="Arial" panose="020B0604020202020204" pitchFamily="34" charset="0"/>
                <a:ea typeface="MS Gothic" panose="020B0609070205080204" pitchFamily="49" charset="-128"/>
                <a:cs typeface="Arial" panose="020B0604020202020204" pitchFamily="34" charset="0"/>
              </a:rPr>
            </a:br>
            <a:r>
              <a:rPr lang="pl-PL" sz="2000" b="0" dirty="0">
                <a:latin typeface="Arial" panose="020B0604020202020204" pitchFamily="34" charset="0"/>
              </a:rPr>
              <a:t>Typ projektu 1e</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598"/>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218660" y="904461"/>
            <a:ext cx="11360427" cy="5237922"/>
          </a:xfrm>
        </p:spPr>
        <p:txBody>
          <a:bodyPr>
            <a:normAutofit fontScale="85000" lnSpcReduction="20000"/>
          </a:bodyPr>
          <a:lstStyle/>
          <a:p>
            <a:pPr marL="0" indent="0" algn="just">
              <a:spcBef>
                <a:spcPct val="0"/>
              </a:spcBef>
              <a:buNone/>
              <a:defRPr/>
            </a:pPr>
            <a:r>
              <a:rPr lang="pl-PL" sz="26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2000" b="1" dirty="0">
              <a:latin typeface="Arial" panose="020B0604020202020204" pitchFamily="34" charset="0"/>
              <a:cs typeface="Arial" panose="020B0604020202020204" pitchFamily="34" charset="0"/>
            </a:endParaRPr>
          </a:p>
          <a:p>
            <a:pPr marL="0" indent="0">
              <a:lnSpc>
                <a:spcPct val="150000"/>
              </a:lnSpc>
              <a:spcBef>
                <a:spcPct val="0"/>
              </a:spcBef>
              <a:buNone/>
              <a:defRPr/>
            </a:pPr>
            <a:r>
              <a:rPr lang="pl-PL" sz="2000" b="1" dirty="0">
                <a:solidFill>
                  <a:schemeClr val="tx2"/>
                </a:solidFill>
                <a:latin typeface="Arial" panose="020B0604020202020204" pitchFamily="34" charset="0"/>
                <a:cs typeface="Arial" panose="020B0604020202020204" pitchFamily="34" charset="0"/>
              </a:rPr>
              <a:t>6</a:t>
            </a:r>
            <a:r>
              <a:rPr lang="pl-PL" sz="2000" b="1" dirty="0">
                <a:latin typeface="Arial" panose="020B0604020202020204" pitchFamily="34" charset="0"/>
                <a:cs typeface="Arial" panose="020B0604020202020204" pitchFamily="34" charset="0"/>
              </a:rPr>
              <a:t>. Doświadczenie wnioskodawcy (i/lub partnera o ile dotyczy):</a:t>
            </a:r>
          </a:p>
          <a:p>
            <a:pPr marL="0" indent="0">
              <a:lnSpc>
                <a:spcPct val="150000"/>
              </a:lnSpc>
              <a:spcBef>
                <a:spcPct val="0"/>
              </a:spcBef>
              <a:buNone/>
              <a:defRPr/>
            </a:pPr>
            <a:r>
              <a:rPr lang="pl-PL" sz="2000" dirty="0">
                <a:latin typeface="Arial" panose="020B0604020202020204" pitchFamily="34" charset="0"/>
                <a:cs typeface="Arial" panose="020B0604020202020204" pitchFamily="34" charset="0"/>
              </a:rPr>
              <a:t>Wnioskodawca posiada co najmniej 2-letnie doświadczenie, a w przypadku projektu partnerskiego wnioskodawca lub partner posiada doświadczenie wynoszące co najmniej 2 lata </a:t>
            </a:r>
          </a:p>
          <a:p>
            <a:pPr marL="457200" indent="-457200">
              <a:lnSpc>
                <a:spcPct val="150000"/>
              </a:lnSpc>
              <a:spcBef>
                <a:spcPct val="0"/>
              </a:spcBef>
              <a:buClrTx/>
              <a:buAutoNum type="alphaLcParenR"/>
              <a:defRPr/>
            </a:pPr>
            <a:r>
              <a:rPr lang="pl-PL" sz="2000" dirty="0">
                <a:latin typeface="Arial" panose="020B0604020202020204" pitchFamily="34" charset="0"/>
                <a:cs typeface="Arial" panose="020B0604020202020204" pitchFamily="34" charset="0"/>
              </a:rPr>
              <a:t>w pracy z grupą docelową, którą zamierza objąć wsparciem i/lub </a:t>
            </a:r>
          </a:p>
          <a:p>
            <a:pPr marL="457200" indent="-457200">
              <a:lnSpc>
                <a:spcPct val="150000"/>
              </a:lnSpc>
              <a:spcBef>
                <a:spcPct val="0"/>
              </a:spcBef>
              <a:buClrTx/>
              <a:buAutoNum type="alphaLcParenR"/>
              <a:defRPr/>
            </a:pPr>
            <a:r>
              <a:rPr lang="pl-PL" sz="2000" dirty="0">
                <a:latin typeface="Arial" panose="020B0604020202020204" pitchFamily="34" charset="0"/>
                <a:cs typeface="Arial" panose="020B0604020202020204" pitchFamily="34" charset="0"/>
              </a:rPr>
              <a:t>w zakresie merytorycznym, którego dotyczy projekt.</a:t>
            </a:r>
          </a:p>
          <a:p>
            <a:pPr marL="0" indent="0">
              <a:lnSpc>
                <a:spcPct val="150000"/>
              </a:lnSpc>
              <a:spcBef>
                <a:spcPct val="0"/>
              </a:spcBef>
              <a:buNone/>
              <a:defRPr/>
            </a:pPr>
            <a:r>
              <a:rPr lang="pl-PL" sz="2000" dirty="0">
                <a:latin typeface="Arial" panose="020B0604020202020204" pitchFamily="34" charset="0"/>
                <a:cs typeface="Arial" panose="020B0604020202020204" pitchFamily="34" charset="0"/>
              </a:rPr>
              <a:t>Wnioskodawca powinien precyzyjnie wykazać doświadczenie swoje i partnera (o ile dotyczy) w zakresie pracy z grupą docelową i/lub w zakresie merytorycznym, za realizację którego odpowiada w danym projekcie. </a:t>
            </a:r>
          </a:p>
          <a:p>
            <a:pPr marL="0" indent="0">
              <a:lnSpc>
                <a:spcPct val="150000"/>
              </a:lnSpc>
              <a:spcBef>
                <a:spcPct val="0"/>
              </a:spcBef>
              <a:buNone/>
              <a:defRPr/>
            </a:pPr>
            <a:endParaRPr lang="pl-PL" sz="2000" dirty="0">
              <a:latin typeface="Arial" panose="020B0604020202020204" pitchFamily="34" charset="0"/>
              <a:cs typeface="Arial" panose="020B0604020202020204" pitchFamily="34" charset="0"/>
            </a:endParaRPr>
          </a:p>
          <a:p>
            <a:pPr marL="0" indent="0">
              <a:lnSpc>
                <a:spcPct val="150000"/>
              </a:lnSpc>
              <a:spcBef>
                <a:spcPct val="0"/>
              </a:spcBef>
              <a:buNone/>
              <a:defRPr/>
            </a:pPr>
            <a:r>
              <a:rPr lang="pl-PL" sz="2000" dirty="0">
                <a:latin typeface="Arial" panose="020B0604020202020204" pitchFamily="34" charset="0"/>
                <a:cs typeface="Arial" panose="020B0604020202020204" pitchFamily="34" charset="0"/>
              </a:rPr>
              <a:t>Doświadczenie wnioskodawcy i partnera (o ile dotyczy) pochodzi z okresu maksymalnie 5 lat przed dniem złożenia wniosku o dofinansowanie projektu. </a:t>
            </a:r>
          </a:p>
          <a:p>
            <a:pPr marL="0" indent="0">
              <a:lnSpc>
                <a:spcPct val="150000"/>
              </a:lnSpc>
              <a:spcBef>
                <a:spcPct val="0"/>
              </a:spcBef>
              <a:buNone/>
              <a:defRPr/>
            </a:pPr>
            <a:endParaRPr lang="pl-PL" sz="2000" dirty="0">
              <a:latin typeface="Arial" panose="020B0604020202020204" pitchFamily="34" charset="0"/>
              <a:cs typeface="Arial" panose="020B0604020202020204" pitchFamily="34" charset="0"/>
            </a:endParaRPr>
          </a:p>
          <a:p>
            <a:pPr marL="0" indent="0">
              <a:lnSpc>
                <a:spcPct val="150000"/>
              </a:lnSpc>
              <a:spcBef>
                <a:spcPct val="0"/>
              </a:spcBef>
              <a:buNone/>
              <a:defRPr/>
            </a:pPr>
            <a:r>
              <a:rPr lang="pl-PL" sz="2000" dirty="0">
                <a:latin typeface="Arial" panose="020B0604020202020204" pitchFamily="34" charset="0"/>
                <a:cs typeface="Arial" panose="020B0604020202020204" pitchFamily="34" charset="0"/>
              </a:rPr>
              <a:t>Kryterium nie ma zastosowania do projektów, gdzie wnioskodawcą jest jednostka samorządu terytorialnego, która jest ustawowo zobowiązana do realizacji zadań z zakresu polityki społecznej.</a:t>
            </a:r>
            <a:endParaRPr lang="pl-PL" sz="2000" b="1"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4244803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A28235-A1F8-F3B0-D8C2-3BAEE73BA898}"/>
              </a:ext>
            </a:extLst>
          </p:cNvPr>
          <p:cNvSpPr>
            <a:spLocks noGrp="1"/>
          </p:cNvSpPr>
          <p:nvPr>
            <p:ph type="title"/>
          </p:nvPr>
        </p:nvSpPr>
        <p:spPr>
          <a:xfrm>
            <a:off x="1089906" y="170273"/>
            <a:ext cx="9852728" cy="979757"/>
          </a:xfrm>
        </p:spPr>
        <p:txBody>
          <a:bodyPr>
            <a:normAutofit/>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000" kern="0" dirty="0">
                <a:latin typeface="Open Sans" panose="020B0606030504020204" pitchFamily="34" charset="0"/>
                <a:ea typeface="Open Sans" panose="020B0606030504020204" pitchFamily="34" charset="0"/>
                <a:cs typeface="Open Sans" panose="020B0606030504020204" pitchFamily="34" charset="0"/>
              </a:rPr>
              <a:t>8.5</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dirty="0">
                <a:latin typeface="Open Sans" panose="020B0606030504020204" pitchFamily="34" charset="0"/>
                <a:ea typeface="Open Sans" panose="020B0606030504020204" pitchFamily="34" charset="0"/>
                <a:cs typeface="Open Sans" panose="020B0606030504020204" pitchFamily="34" charset="0"/>
              </a:rPr>
              <a:t>Usługi społeczne </a:t>
            </a:r>
            <a:r>
              <a:rPr lang="pl-PL" sz="20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1e</a:t>
            </a:r>
            <a:endParaRPr lang="pl-PL"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7A6E2F75-7978-535B-2C0A-54B696BAB6E4}"/>
              </a:ext>
            </a:extLst>
          </p:cNvPr>
          <p:cNvSpPr>
            <a:spLocks noGrp="1"/>
          </p:cNvSpPr>
          <p:nvPr>
            <p:ph idx="1"/>
          </p:nvPr>
        </p:nvSpPr>
        <p:spPr>
          <a:xfrm>
            <a:off x="228600" y="964096"/>
            <a:ext cx="11787809" cy="5168347"/>
          </a:xfrm>
        </p:spPr>
        <p:txBody>
          <a:bodyPr>
            <a:normAutofit/>
          </a:bodyPr>
          <a:lstStyle/>
          <a:p>
            <a:pPr marL="0" indent="0" algn="just">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lgn="just">
              <a:spcBef>
                <a:spcPct val="0"/>
              </a:spcBef>
              <a:buNone/>
              <a:defRPr/>
            </a:pPr>
            <a:endParaRPr lang="pl-PL" sz="18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r>
              <a:rPr lang="pl-PL" sz="1800" b="1" kern="0" dirty="0">
                <a:solidFill>
                  <a:schemeClr val="tx2"/>
                </a:solidFill>
                <a:latin typeface="Arial" panose="020B0604020202020204" pitchFamily="34" charset="0"/>
                <a:ea typeface="MS Gothic" panose="020B0609070205080204" pitchFamily="49" charset="-128"/>
                <a:cs typeface="Arial" panose="020B0604020202020204" pitchFamily="34" charset="0"/>
              </a:rPr>
              <a:t>7. </a:t>
            </a:r>
            <a:r>
              <a:rPr lang="pl-PL" sz="1800" b="1" kern="0" dirty="0">
                <a:latin typeface="Arial" panose="020B0604020202020204" pitchFamily="34" charset="0"/>
                <a:ea typeface="MS Gothic" panose="020B0609070205080204" pitchFamily="49" charset="-128"/>
                <a:cs typeface="Arial" panose="020B0604020202020204" pitchFamily="34" charset="0"/>
              </a:rPr>
              <a:t>Trwałość projektu </a:t>
            </a:r>
          </a:p>
          <a:p>
            <a:pPr marL="0" indent="0" algn="just">
              <a:lnSpc>
                <a:spcPct val="150000"/>
              </a:lnSpc>
              <a:spcBef>
                <a:spcPct val="0"/>
              </a:spcBef>
              <a:buNone/>
              <a:defRPr/>
            </a:pPr>
            <a:r>
              <a:rPr lang="pl-PL" sz="1800" dirty="0">
                <a:latin typeface="Arial" panose="020B0604020202020204" pitchFamily="34" charset="0"/>
                <a:cs typeface="Arial" panose="020B0604020202020204" pitchFamily="34" charset="0"/>
              </a:rPr>
              <a:t>Projekt zakłada zachowanie trwałości wspartych w ramach projektu miejsc świadczenia usług społecznych po zakończeniu jego realizacji co najmniej przez okres odpowiadający okresowi realizacji projektu. </a:t>
            </a:r>
          </a:p>
          <a:p>
            <a:pPr marL="0" indent="0" algn="just">
              <a:lnSpc>
                <a:spcPct val="150000"/>
              </a:lnSpc>
              <a:spcBef>
                <a:spcPct val="0"/>
              </a:spcBef>
              <a:buNone/>
              <a:defRPr/>
            </a:pPr>
            <a:r>
              <a:rPr lang="pl-PL" sz="1800" dirty="0">
                <a:latin typeface="Arial" panose="020B0604020202020204" pitchFamily="34" charset="0"/>
                <a:cs typeface="Arial" panose="020B0604020202020204" pitchFamily="34" charset="0"/>
              </a:rPr>
              <a:t>Trwałość jest rozumiana jako instytucjonalna gotowość podmiotów do świadczenia usług społecznych. Obowiązek zachowania trwałości nie dotyczy miejsc świadczenia usług opiekuńczych w formie usług sąsiedzkich.</a:t>
            </a:r>
          </a:p>
          <a:p>
            <a:pPr marL="0" indent="0" algn="just">
              <a:lnSpc>
                <a:spcPct val="150000"/>
              </a:lnSpc>
              <a:spcBef>
                <a:spcPct val="0"/>
              </a:spcBef>
              <a:buNone/>
              <a:defRPr/>
            </a:pPr>
            <a:r>
              <a:rPr lang="pl-PL" sz="1800" b="1" kern="0" dirty="0">
                <a:solidFill>
                  <a:schemeClr val="tx2"/>
                </a:solidFill>
                <a:latin typeface="Arial" panose="020B0604020202020204" pitchFamily="34" charset="0"/>
                <a:ea typeface="MS Gothic" panose="020B0609070205080204" pitchFamily="49" charset="-128"/>
                <a:cs typeface="Arial" panose="020B0604020202020204" pitchFamily="34" charset="0"/>
              </a:rPr>
              <a:t>8. </a:t>
            </a:r>
            <a:r>
              <a:rPr lang="pl-PL" sz="1800" b="1" kern="0" dirty="0">
                <a:latin typeface="Arial" panose="020B0604020202020204" pitchFamily="34" charset="0"/>
                <a:ea typeface="MS Gothic" panose="020B0609070205080204" pitchFamily="49" charset="-128"/>
                <a:cs typeface="Arial" panose="020B0604020202020204" pitchFamily="34" charset="0"/>
              </a:rPr>
              <a:t>Powiązanie wsparcia </a:t>
            </a:r>
          </a:p>
          <a:p>
            <a:pPr marL="0" indent="0" algn="just">
              <a:lnSpc>
                <a:spcPct val="150000"/>
              </a:lnSpc>
              <a:spcBef>
                <a:spcPct val="0"/>
              </a:spcBef>
              <a:buNone/>
              <a:defRPr/>
            </a:pPr>
            <a:r>
              <a:rPr lang="pl-PL" sz="1800" dirty="0">
                <a:latin typeface="Arial" panose="020B0604020202020204" pitchFamily="34" charset="0"/>
                <a:cs typeface="Arial" panose="020B0604020202020204" pitchFamily="34" charset="0"/>
              </a:rPr>
              <a:t>Szkolenie kadr na potrzeby świadczenia usług w społeczności lokalnej jest bezpośrednio związane z realizacją działań merytorycznych w ramach projektu przez przeszkolonego kandydata/pracownika. </a:t>
            </a:r>
          </a:p>
          <a:p>
            <a:pPr marL="0" indent="0" algn="just">
              <a:lnSpc>
                <a:spcPct val="150000"/>
              </a:lnSpc>
              <a:spcBef>
                <a:spcPct val="0"/>
              </a:spcBef>
              <a:buNone/>
              <a:defRPr/>
            </a:pPr>
            <a:r>
              <a:rPr lang="pl-PL" sz="1800" dirty="0">
                <a:latin typeface="Arial" panose="020B0604020202020204" pitchFamily="34" charset="0"/>
                <a:cs typeface="Arial" panose="020B0604020202020204" pitchFamily="34" charset="0"/>
              </a:rPr>
              <a:t>Kryterium ma na celu zapewnienie powiązania wsparcia związanego z podnoszeniem kwalifikacji i kompetencji z realizacją działań merytorycznych, tj. usług społecznych realizowanych w środowisku lokalnym w ramach projektu. </a:t>
            </a:r>
            <a:endParaRPr lang="pl-PL" sz="18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endParaRPr lang="pl-PL" sz="1800" b="1" kern="0" dirty="0">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endParaRPr lang="pl-PL" sz="1800" b="1" kern="0" dirty="0">
              <a:latin typeface="Arial" panose="020B0604020202020204" pitchFamily="34" charset="0"/>
              <a:ea typeface="MS Gothic" panose="020B0609070205080204" pitchFamily="49" charset="-128"/>
              <a:cs typeface="Arial" panose="020B0604020202020204" pitchFamily="34" charset="0"/>
            </a:endParaRPr>
          </a:p>
        </p:txBody>
      </p:sp>
      <p:pic>
        <p:nvPicPr>
          <p:cNvPr id="4" name="Obraz 3">
            <a:extLst>
              <a:ext uri="{FF2B5EF4-FFF2-40B4-BE49-F238E27FC236}">
                <a16:creationId xmlns:a16="http://schemas.microsoft.com/office/drawing/2014/main" id="{816CB121-DADD-E51D-7182-EA2B55D0CDC0}"/>
              </a:ext>
            </a:extLst>
          </p:cNvPr>
          <p:cNvPicPr>
            <a:picLocks noChangeAspect="1"/>
          </p:cNvPicPr>
          <p:nvPr/>
        </p:nvPicPr>
        <p:blipFill>
          <a:blip r:embed="rId2"/>
          <a:stretch>
            <a:fillRect/>
          </a:stretch>
        </p:blipFill>
        <p:spPr>
          <a:xfrm>
            <a:off x="6723414" y="6278336"/>
            <a:ext cx="5468586" cy="359695"/>
          </a:xfrm>
          <a:prstGeom prst="rect">
            <a:avLst/>
          </a:prstGeom>
        </p:spPr>
      </p:pic>
    </p:spTree>
    <p:extLst>
      <p:ext uri="{BB962C8B-B14F-4D97-AF65-F5344CB8AC3E}">
        <p14:creationId xmlns:p14="http://schemas.microsoft.com/office/powerpoint/2010/main" val="2435535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F0281-5DA7-B29B-CBD9-67CAA55556D5}"/>
              </a:ext>
            </a:extLst>
          </p:cNvPr>
          <p:cNvSpPr>
            <a:spLocks noGrp="1"/>
          </p:cNvSpPr>
          <p:nvPr>
            <p:ph type="title"/>
          </p:nvPr>
        </p:nvSpPr>
        <p:spPr>
          <a:xfrm>
            <a:off x="1169855" y="190150"/>
            <a:ext cx="9852728" cy="979757"/>
          </a:xfrm>
        </p:spPr>
        <p:txBody>
          <a:bodyPr>
            <a:normAutofit/>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000" kern="0" dirty="0">
                <a:latin typeface="Open Sans" panose="020B0606030504020204" pitchFamily="34" charset="0"/>
                <a:ea typeface="Open Sans" panose="020B0606030504020204" pitchFamily="34" charset="0"/>
                <a:cs typeface="Open Sans" panose="020B0606030504020204" pitchFamily="34" charset="0"/>
              </a:rPr>
              <a:t>8.5</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dirty="0">
                <a:latin typeface="Open Sans" panose="020B0606030504020204" pitchFamily="34" charset="0"/>
                <a:ea typeface="Open Sans" panose="020B0606030504020204" pitchFamily="34" charset="0"/>
                <a:cs typeface="Open Sans" panose="020B0606030504020204" pitchFamily="34" charset="0"/>
              </a:rPr>
              <a:t>Usługi społeczne </a:t>
            </a:r>
            <a:r>
              <a:rPr lang="pl-PL" sz="20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1e</a:t>
            </a:r>
            <a:endParaRPr lang="pl-PL" sz="2000" dirty="0"/>
          </a:p>
        </p:txBody>
      </p:sp>
      <p:sp>
        <p:nvSpPr>
          <p:cNvPr id="3" name="Symbol zastępczy zawartości 2">
            <a:extLst>
              <a:ext uri="{FF2B5EF4-FFF2-40B4-BE49-F238E27FC236}">
                <a16:creationId xmlns:a16="http://schemas.microsoft.com/office/drawing/2014/main" id="{75DD138C-3BA6-9906-EAB2-1B6256FD2D7B}"/>
              </a:ext>
            </a:extLst>
          </p:cNvPr>
          <p:cNvSpPr>
            <a:spLocks noGrp="1"/>
          </p:cNvSpPr>
          <p:nvPr>
            <p:ph idx="1"/>
          </p:nvPr>
        </p:nvSpPr>
        <p:spPr>
          <a:xfrm>
            <a:off x="487017" y="1063486"/>
            <a:ext cx="11102009" cy="5126706"/>
          </a:xfrm>
        </p:spPr>
        <p:txBody>
          <a:bodyPr/>
          <a:lstStyle/>
          <a:p>
            <a:pPr marL="0" indent="0">
              <a:buNone/>
            </a:pPr>
            <a:endParaRPr lang="pl-PL" sz="16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buNone/>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9. </a:t>
            </a:r>
            <a:r>
              <a:rPr lang="pl-PL" sz="2200" b="1" kern="0" dirty="0">
                <a:latin typeface="Arial" panose="020B0604020202020204" pitchFamily="34" charset="0"/>
                <a:ea typeface="MS Gothic" panose="020B0609070205080204" pitchFamily="49" charset="-128"/>
                <a:cs typeface="Arial" panose="020B0604020202020204" pitchFamily="34" charset="0"/>
              </a:rPr>
              <a:t>Struktura grupy docelowej </a:t>
            </a:r>
          </a:p>
          <a:p>
            <a:pPr marL="0" indent="0">
              <a:buNone/>
            </a:pPr>
            <a:r>
              <a:rPr lang="pl-PL" sz="2000" dirty="0">
                <a:latin typeface="Arial" panose="020B0604020202020204" pitchFamily="34" charset="0"/>
                <a:cs typeface="Arial" panose="020B0604020202020204" pitchFamily="34" charset="0"/>
              </a:rPr>
              <a:t>Co najmniej 30% uczestników projektu objętych usługami społecznymi świadczonymi w społeczności lokalnej, stanowią osoby: </a:t>
            </a:r>
          </a:p>
          <a:p>
            <a:pPr marL="342900" indent="-342900">
              <a:buClrTx/>
              <a:buAutoNum type="alphaLcParenR"/>
            </a:pPr>
            <a:r>
              <a:rPr lang="pl-PL" sz="2000" dirty="0">
                <a:latin typeface="Arial" panose="020B0604020202020204" pitchFamily="34" charset="0"/>
                <a:cs typeface="Arial" panose="020B0604020202020204" pitchFamily="34" charset="0"/>
              </a:rPr>
              <a:t>znacznym lub umiarkowanym stopniu niepełnosprawności i/lub</a:t>
            </a:r>
          </a:p>
          <a:p>
            <a:pPr marL="342900" indent="-342900">
              <a:buClrTx/>
              <a:buAutoNum type="alphaLcParenR"/>
            </a:pPr>
            <a:r>
              <a:rPr lang="pl-PL" sz="2000" dirty="0">
                <a:latin typeface="Arial" panose="020B0604020202020204" pitchFamily="34" charset="0"/>
                <a:cs typeface="Arial" panose="020B0604020202020204" pitchFamily="34" charset="0"/>
              </a:rPr>
              <a:t>z niepełnosprawnością sprzężoną i/lub </a:t>
            </a:r>
          </a:p>
          <a:p>
            <a:pPr marL="342900" indent="-342900">
              <a:buClrTx/>
              <a:buAutoNum type="alphaLcParenR"/>
            </a:pPr>
            <a:r>
              <a:rPr lang="pl-PL" sz="2000" dirty="0">
                <a:latin typeface="Arial" panose="020B0604020202020204" pitchFamily="34" charset="0"/>
                <a:cs typeface="Arial" panose="020B0604020202020204" pitchFamily="34" charset="0"/>
              </a:rPr>
              <a:t>z chorobami psychicznymi i/lub </a:t>
            </a:r>
          </a:p>
          <a:p>
            <a:pPr marL="342900" indent="-342900">
              <a:buClrTx/>
              <a:buAutoNum type="alphaLcParenR"/>
            </a:pPr>
            <a:r>
              <a:rPr lang="pl-PL" sz="2000" dirty="0">
                <a:latin typeface="Arial" panose="020B0604020202020204" pitchFamily="34" charset="0"/>
                <a:cs typeface="Arial" panose="020B0604020202020204" pitchFamily="34" charset="0"/>
              </a:rPr>
              <a:t>z niepełnosprawnością intelektualną</a:t>
            </a:r>
          </a:p>
          <a:p>
            <a:pPr marL="0" indent="0">
              <a:buClrTx/>
              <a:buNone/>
            </a:pPr>
            <a:endParaRPr lang="pl-PL" sz="16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sz="16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1190A8C0-C528-E20F-6842-91E6599E0AEF}"/>
              </a:ext>
            </a:extLst>
          </p:cNvPr>
          <p:cNvPicPr>
            <a:picLocks noChangeAspect="1"/>
          </p:cNvPicPr>
          <p:nvPr/>
        </p:nvPicPr>
        <p:blipFill>
          <a:blip r:embed="rId2"/>
          <a:stretch>
            <a:fillRect/>
          </a:stretch>
        </p:blipFill>
        <p:spPr>
          <a:xfrm>
            <a:off x="6723414" y="6190192"/>
            <a:ext cx="5468586" cy="359695"/>
          </a:xfrm>
          <a:prstGeom prst="rect">
            <a:avLst/>
          </a:prstGeom>
        </p:spPr>
      </p:pic>
    </p:spTree>
    <p:extLst>
      <p:ext uri="{BB962C8B-B14F-4D97-AF65-F5344CB8AC3E}">
        <p14:creationId xmlns:p14="http://schemas.microsoft.com/office/powerpoint/2010/main" val="674726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A38CD4-714B-508B-2882-0B4072A0AF37}"/>
              </a:ext>
            </a:extLst>
          </p:cNvPr>
          <p:cNvSpPr>
            <a:spLocks noGrp="1"/>
          </p:cNvSpPr>
          <p:nvPr>
            <p:ph type="title"/>
          </p:nvPr>
        </p:nvSpPr>
        <p:spPr>
          <a:xfrm>
            <a:off x="1169636" y="210029"/>
            <a:ext cx="9852728" cy="979757"/>
          </a:xfrm>
        </p:spPr>
        <p:txBody>
          <a:bodyPr>
            <a:normAutofit/>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000" kern="0" dirty="0">
                <a:latin typeface="Open Sans" panose="020B0606030504020204" pitchFamily="34" charset="0"/>
                <a:ea typeface="Open Sans" panose="020B0606030504020204" pitchFamily="34" charset="0"/>
                <a:cs typeface="Open Sans" panose="020B0606030504020204" pitchFamily="34" charset="0"/>
              </a:rPr>
              <a:t>8.5</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dirty="0">
                <a:latin typeface="Open Sans" panose="020B0606030504020204" pitchFamily="34" charset="0"/>
                <a:ea typeface="Open Sans" panose="020B0606030504020204" pitchFamily="34" charset="0"/>
                <a:cs typeface="Open Sans" panose="020B0606030504020204" pitchFamily="34" charset="0"/>
              </a:rPr>
              <a:t>Usługi społeczne </a:t>
            </a:r>
            <a:r>
              <a:rPr lang="pl-PL" sz="20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1e</a:t>
            </a:r>
            <a:endParaRPr lang="pl-PL" sz="2000" dirty="0"/>
          </a:p>
        </p:txBody>
      </p:sp>
      <p:sp>
        <p:nvSpPr>
          <p:cNvPr id="3" name="Symbol zastępczy zawartości 2">
            <a:extLst>
              <a:ext uri="{FF2B5EF4-FFF2-40B4-BE49-F238E27FC236}">
                <a16:creationId xmlns:a16="http://schemas.microsoft.com/office/drawing/2014/main" id="{01531990-C06E-4824-436F-C604742A6C87}"/>
              </a:ext>
            </a:extLst>
          </p:cNvPr>
          <p:cNvSpPr>
            <a:spLocks noGrp="1"/>
          </p:cNvSpPr>
          <p:nvPr>
            <p:ph idx="1"/>
          </p:nvPr>
        </p:nvSpPr>
        <p:spPr>
          <a:xfrm>
            <a:off x="437321" y="1189786"/>
            <a:ext cx="11439939" cy="5068309"/>
          </a:xfrm>
        </p:spPr>
        <p:txBody>
          <a:bodyPr>
            <a:normAutofit/>
          </a:bodyPr>
          <a:lstStyle/>
          <a:p>
            <a:pPr marL="0" indent="0">
              <a:buNone/>
            </a:pPr>
            <a:endParaRPr lang="pl-PL" sz="26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r>
              <a:rPr lang="pl-PL" sz="26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buNone/>
            </a:pPr>
            <a:endParaRPr lang="pl-PL" sz="24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r>
              <a:rPr lang="pl-PL" sz="2400" b="1" kern="0" dirty="0">
                <a:solidFill>
                  <a:schemeClr val="tx2"/>
                </a:solidFill>
                <a:latin typeface="Arial" panose="020B0604020202020204" pitchFamily="34" charset="0"/>
                <a:ea typeface="MS Gothic" panose="020B0609070205080204" pitchFamily="49" charset="-128"/>
                <a:cs typeface="Arial" panose="020B0604020202020204" pitchFamily="34" charset="0"/>
              </a:rPr>
              <a:t>10. </a:t>
            </a:r>
            <a:r>
              <a:rPr lang="pl-PL" sz="2400" b="1" kern="0" dirty="0">
                <a:latin typeface="Arial" panose="020B0604020202020204" pitchFamily="34" charset="0"/>
                <a:ea typeface="MS Gothic" panose="020B0609070205080204" pitchFamily="49" charset="-128"/>
                <a:cs typeface="Arial" panose="020B0604020202020204" pitchFamily="34" charset="0"/>
              </a:rPr>
              <a:t>Wsparcie towarzyszące </a:t>
            </a:r>
          </a:p>
          <a:p>
            <a:pPr marL="0" indent="0">
              <a:buNone/>
            </a:pPr>
            <a:endParaRPr lang="pl-PL" sz="2100" dirty="0">
              <a:latin typeface="Arial" panose="020B0604020202020204" pitchFamily="34" charset="0"/>
              <a:cs typeface="Arial" panose="020B0604020202020204" pitchFamily="34" charset="0"/>
            </a:endParaRPr>
          </a:p>
          <a:p>
            <a:pPr marL="0" indent="0">
              <a:buNone/>
            </a:pPr>
            <a:r>
              <a:rPr lang="pl-PL" sz="2100" dirty="0">
                <a:latin typeface="Arial" panose="020B0604020202020204" pitchFamily="34" charset="0"/>
                <a:cs typeface="Arial" panose="020B0604020202020204" pitchFamily="34" charset="0"/>
              </a:rPr>
              <a:t>Projekt zakłada, że działania umożliwiające pozostanie osób z niepełnosprawnościami i osób potrzebujących wsparcia w codziennym funkcjonowaniu w społeczności lokalnej, pozwalające tym osobom na w miarę możliwości samodzielne funkcjonowanie, w tym działania zwiększające mobilność, autonomię i bezpieczeństwo tych osób, a także wykorzystanie nowoczesnych technologii informacyjno-komunikacyjnych np. </a:t>
            </a:r>
            <a:r>
              <a:rPr lang="pl-PL" sz="2100" dirty="0" err="1">
                <a:latin typeface="Arial" panose="020B0604020202020204" pitchFamily="34" charset="0"/>
                <a:cs typeface="Arial" panose="020B0604020202020204" pitchFamily="34" charset="0"/>
              </a:rPr>
              <a:t>teleopieka</a:t>
            </a:r>
            <a:r>
              <a:rPr lang="pl-PL" sz="2100" dirty="0">
                <a:latin typeface="Arial" panose="020B0604020202020204" pitchFamily="34" charset="0"/>
                <a:cs typeface="Arial" panose="020B0604020202020204" pitchFamily="34" charset="0"/>
              </a:rPr>
              <a:t>, systemy przywoławcze stanowią wyłącznie element wsparcia dla uczestnika projektu objętego usługami opiekuńczymi lub asystenckimi. Koszty ww. działań stanowią nie więcej niż 30% kosztów bezpośrednich projektu. </a:t>
            </a:r>
            <a:endParaRPr lang="pl-PL" sz="21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dirty="0"/>
          </a:p>
        </p:txBody>
      </p:sp>
      <p:pic>
        <p:nvPicPr>
          <p:cNvPr id="6" name="Obraz 5">
            <a:extLst>
              <a:ext uri="{FF2B5EF4-FFF2-40B4-BE49-F238E27FC236}">
                <a16:creationId xmlns:a16="http://schemas.microsoft.com/office/drawing/2014/main" id="{3E9466BD-F02A-932F-699A-6C1D6BF52CC6}"/>
              </a:ext>
            </a:extLst>
          </p:cNvPr>
          <p:cNvPicPr>
            <a:picLocks noChangeAspect="1"/>
          </p:cNvPicPr>
          <p:nvPr/>
        </p:nvPicPr>
        <p:blipFill>
          <a:blip r:embed="rId2"/>
          <a:stretch>
            <a:fillRect/>
          </a:stretch>
        </p:blipFill>
        <p:spPr>
          <a:xfrm>
            <a:off x="6723414" y="6258095"/>
            <a:ext cx="5468586" cy="359695"/>
          </a:xfrm>
          <a:prstGeom prst="rect">
            <a:avLst/>
          </a:prstGeom>
        </p:spPr>
      </p:pic>
    </p:spTree>
    <p:extLst>
      <p:ext uri="{BB962C8B-B14F-4D97-AF65-F5344CB8AC3E}">
        <p14:creationId xmlns:p14="http://schemas.microsoft.com/office/powerpoint/2010/main" val="2222598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82CD8-3214-8E54-BDAC-06A3AD1E18EE}"/>
              </a:ext>
            </a:extLst>
          </p:cNvPr>
          <p:cNvSpPr>
            <a:spLocks noGrp="1"/>
          </p:cNvSpPr>
          <p:nvPr>
            <p:ph type="title"/>
          </p:nvPr>
        </p:nvSpPr>
        <p:spPr>
          <a:xfrm>
            <a:off x="1169636" y="326436"/>
            <a:ext cx="9852728" cy="979757"/>
          </a:xfrm>
        </p:spPr>
        <p:txBody>
          <a:bodyPr>
            <a:normAutofit/>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000" kern="0" dirty="0">
                <a:latin typeface="Open Sans" panose="020B0606030504020204" pitchFamily="34" charset="0"/>
                <a:ea typeface="Open Sans" panose="020B0606030504020204" pitchFamily="34" charset="0"/>
                <a:cs typeface="Open Sans" panose="020B0606030504020204" pitchFamily="34" charset="0"/>
              </a:rPr>
              <a:t>8.5</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dirty="0">
                <a:latin typeface="Open Sans" panose="020B0606030504020204" pitchFamily="34" charset="0"/>
                <a:ea typeface="Open Sans" panose="020B0606030504020204" pitchFamily="34" charset="0"/>
                <a:cs typeface="Open Sans" panose="020B0606030504020204" pitchFamily="34" charset="0"/>
              </a:rPr>
              <a:t>Usługi społeczne </a:t>
            </a:r>
            <a:r>
              <a:rPr lang="pl-PL" sz="20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1e</a:t>
            </a:r>
            <a:endParaRPr lang="pl-PL" sz="2000" dirty="0"/>
          </a:p>
        </p:txBody>
      </p:sp>
      <p:sp>
        <p:nvSpPr>
          <p:cNvPr id="3" name="Symbol zastępczy zawartości 2">
            <a:extLst>
              <a:ext uri="{FF2B5EF4-FFF2-40B4-BE49-F238E27FC236}">
                <a16:creationId xmlns:a16="http://schemas.microsoft.com/office/drawing/2014/main" id="{2F73706C-0639-B211-A120-0F47ACBACADA}"/>
              </a:ext>
            </a:extLst>
          </p:cNvPr>
          <p:cNvSpPr>
            <a:spLocks noGrp="1"/>
          </p:cNvSpPr>
          <p:nvPr>
            <p:ph idx="1"/>
          </p:nvPr>
        </p:nvSpPr>
        <p:spPr>
          <a:xfrm>
            <a:off x="397566" y="1306194"/>
            <a:ext cx="10893286" cy="4735492"/>
          </a:xfrm>
        </p:spPr>
        <p:txBody>
          <a:bodyPr/>
          <a:lstStyle/>
          <a:p>
            <a:pPr marL="0" indent="0">
              <a:buNone/>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buNone/>
            </a:pPr>
            <a:r>
              <a:rPr lang="pl-PL" sz="2000" b="1" kern="0" dirty="0">
                <a:solidFill>
                  <a:schemeClr val="tx2"/>
                </a:solidFill>
                <a:latin typeface="Arial" panose="020B0604020202020204" pitchFamily="34" charset="0"/>
                <a:ea typeface="MS Gothic" panose="020B0609070205080204" pitchFamily="49" charset="-128"/>
                <a:cs typeface="Arial" panose="020B0604020202020204" pitchFamily="34" charset="0"/>
              </a:rPr>
              <a:t>11. </a:t>
            </a:r>
            <a:r>
              <a:rPr lang="pl-PL" sz="2000" b="1" kern="0" dirty="0">
                <a:latin typeface="Arial" panose="020B0604020202020204" pitchFamily="34" charset="0"/>
                <a:ea typeface="MS Gothic" panose="020B0609070205080204" pitchFamily="49" charset="-128"/>
                <a:cs typeface="Arial" panose="020B0604020202020204" pitchFamily="34" charset="0"/>
              </a:rPr>
              <a:t>Liczba wniosków </a:t>
            </a:r>
          </a:p>
          <a:p>
            <a:pPr marL="0" indent="0">
              <a:buNone/>
            </a:pPr>
            <a:r>
              <a:rPr lang="pl-PL" sz="2000" dirty="0">
                <a:latin typeface="Arial" panose="020B0604020202020204" pitchFamily="34" charset="0"/>
                <a:cs typeface="Arial" panose="020B0604020202020204" pitchFamily="34" charset="0"/>
              </a:rPr>
              <a:t>Wnioskodawca składa nie więcej niż jeden wniosek o dofinansowanie projektu w ramach naboru.</a:t>
            </a:r>
            <a:endParaRPr lang="pl-PL" sz="20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sz="20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r>
              <a:rPr lang="pl-PL" sz="2000" dirty="0">
                <a:latin typeface="Arial" panose="020B0604020202020204" pitchFamily="34" charset="0"/>
                <a:cs typeface="Arial" panose="020B0604020202020204" pitchFamily="34" charset="0"/>
              </a:rPr>
              <a:t>Kryterium odnosi się zarówno do występowania danego podmiotu w charakterze wnioskodawcy jak i partnera. Oznacza to, że jeśli wnioskodawca złoży wniosek, nie może występować już jako partner w innym wniosku oraz jeśli podmiot jest partnerem w jednym wniosku, nie może być jednocześnie wnioskodawcą lub partnerem w innym wniosku. W przypadku złożenia więcej niż jednego wniosku przez jednego wnioskodawcę, Instytucja Organizująca Nabór negatywnie ocenia na etapie oceny formalno-merytorycznej wszystkie złożone w odpowiedzi na dany nabór wnioski, w związku z niespełnieniem przez wnioskodawcę kryterium specyficznego dostępu.</a:t>
            </a:r>
            <a:endParaRPr lang="pl-PL" sz="20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A546FB53-7BA8-AAE3-4A34-72788E53DC21}"/>
              </a:ext>
            </a:extLst>
          </p:cNvPr>
          <p:cNvPicPr>
            <a:picLocks noChangeAspect="1"/>
          </p:cNvPicPr>
          <p:nvPr/>
        </p:nvPicPr>
        <p:blipFill>
          <a:blip r:embed="rId2"/>
          <a:stretch>
            <a:fillRect/>
          </a:stretch>
        </p:blipFill>
        <p:spPr>
          <a:xfrm>
            <a:off x="6723414" y="6171869"/>
            <a:ext cx="5468586" cy="359695"/>
          </a:xfrm>
          <a:prstGeom prst="rect">
            <a:avLst/>
          </a:prstGeom>
        </p:spPr>
      </p:pic>
    </p:spTree>
    <p:extLst>
      <p:ext uri="{BB962C8B-B14F-4D97-AF65-F5344CB8AC3E}">
        <p14:creationId xmlns:p14="http://schemas.microsoft.com/office/powerpoint/2010/main" val="4217011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ogólne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merytoryczne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7012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98254" y="322133"/>
            <a:ext cx="10189057" cy="979757"/>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merytoryczne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61480" y="1371599"/>
            <a:ext cx="10418323" cy="4604805"/>
          </a:xfrm>
        </p:spPr>
        <p:txBody>
          <a:bodyPr>
            <a:noAutofit/>
          </a:bodyPr>
          <a:lstStyle/>
          <a:p>
            <a:pPr lvl="0">
              <a:lnSpc>
                <a:spcPct val="115000"/>
              </a:lnSpc>
              <a:spcBef>
                <a:spcPts val="300"/>
              </a:spcBef>
              <a:spcAft>
                <a:spcPts val="300"/>
              </a:spcAft>
              <a:buFont typeface="Wingdings" panose="05000000000000000000" pitchFamily="2" charset="2"/>
              <a:buChar char="ü"/>
              <a:tabLst>
                <a:tab pos="228600" algn="l"/>
              </a:tabLst>
            </a:pP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Wymagana liczba punktów pozwalająca na uwzględnienie projektu przy podejmowaniu decyzji w zakresie wybrania do dofinansowania wynosi </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minimum 60% ogółem za spełnienie kryteriów ogólnych </a:t>
            </a:r>
            <a:r>
              <a:rPr lang="pl-PL" sz="1800" b="1" u="none" strike="noStrike" dirty="0">
                <a:effectLst/>
                <a:latin typeface="Arial" panose="020B0604020202020204" pitchFamily="34" charset="0"/>
                <a:ea typeface="Times New Roman" panose="02020603050405020304" pitchFamily="18" charset="0"/>
                <a:cs typeface="Arial" panose="020B0604020202020204" pitchFamily="34" charset="0"/>
              </a:rPr>
              <a:t>merytorycznych</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 (tj. minimum 48 punktów) oraz minimum 60% punktów możliwych do uzyskania w każdej części </a:t>
            </a:r>
            <a:r>
              <a:rPr lang="pl-PL" sz="1800" b="1" u="none" strike="noStrike" dirty="0">
                <a:effectLst/>
                <a:latin typeface="Arial" panose="020B0604020202020204" pitchFamily="34" charset="0"/>
                <a:ea typeface="Times New Roman" panose="02020603050405020304" pitchFamily="18" charset="0"/>
                <a:cs typeface="Arial" panose="020B0604020202020204" pitchFamily="34" charset="0"/>
              </a:rPr>
              <a:t>karty </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oceny</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 tj.:</a:t>
            </a:r>
            <a:endParaRPr lang="pl-PL" sz="18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pl-PL" sz="1800" dirty="0">
                <a:effectLst/>
                <a:latin typeface="Arial" panose="020B0604020202020204" pitchFamily="34" charset="0"/>
                <a:ea typeface="Times New Roman" panose="02020603050405020304" pitchFamily="18" charset="0"/>
                <a:cs typeface="Arial" panose="020B0604020202020204" pitchFamily="34" charset="0"/>
              </a:rPr>
              <a:t>.</a:t>
            </a:r>
            <a:r>
              <a:rPr lang="x-none" sz="1800" dirty="0">
                <a:effectLst/>
                <a:latin typeface="Arial" panose="020B0604020202020204" pitchFamily="34" charset="0"/>
                <a:ea typeface="Times New Roman" panose="02020603050405020304" pitchFamily="18" charset="0"/>
                <a:cs typeface="Arial" panose="020B0604020202020204" pitchFamily="34" charset="0"/>
              </a:rPr>
              <a:t>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Charakterystyka projektu,</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x-none" sz="1800" dirty="0">
                <a:effectLst/>
                <a:latin typeface="Arial" panose="020B0604020202020204" pitchFamily="34" charset="0"/>
                <a:ea typeface="Times New Roman" panose="02020603050405020304" pitchFamily="18" charset="0"/>
                <a:cs typeface="Arial" panose="020B0604020202020204" pitchFamily="34" charset="0"/>
              </a:rPr>
              <a:t>.II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Sposób realizacji projektu,</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x-none" sz="1800" dirty="0">
                <a:effectLst/>
                <a:latin typeface="Arial" panose="020B0604020202020204" pitchFamily="34" charset="0"/>
                <a:ea typeface="Times New Roman" panose="02020603050405020304" pitchFamily="18" charset="0"/>
                <a:cs typeface="Arial" panose="020B0604020202020204" pitchFamily="34" charset="0"/>
              </a:rPr>
              <a:t>.III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Potencjał i doświadczenie projektodawcy  (w tym partnerów),</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x-none" sz="1800" dirty="0">
                <a:effectLst/>
                <a:latin typeface="Arial" panose="020B0604020202020204" pitchFamily="34" charset="0"/>
                <a:ea typeface="Times New Roman" panose="02020603050405020304" pitchFamily="18" charset="0"/>
                <a:cs typeface="Arial" panose="020B0604020202020204" pitchFamily="34" charset="0"/>
              </a:rPr>
              <a:t>.IV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Budżet projektu.</a:t>
            </a:r>
            <a:endParaRPr lang="pl-PL" sz="1800" dirty="0">
              <a:latin typeface="Arial" panose="020B0604020202020204" pitchFamily="34" charset="0"/>
              <a:ea typeface="Times New Roman" panose="02020603050405020304" pitchFamily="18" charset="0"/>
              <a:cs typeface="Arial" panose="020B0604020202020204" pitchFamily="34" charset="0"/>
            </a:endParaRPr>
          </a:p>
          <a:p>
            <a:pPr marL="285744" indent="-285750">
              <a:lnSpc>
                <a:spcPct val="115000"/>
              </a:lnSpc>
              <a:spcBef>
                <a:spcPts val="300"/>
              </a:spcBef>
              <a:spcAft>
                <a:spcPts val="300"/>
              </a:spcAft>
              <a:buFont typeface="Wingdings" panose="05000000000000000000" pitchFamily="2" charset="2"/>
              <a:buChar char="ü"/>
            </a:pP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Każdorazowo, w każdej części </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Kar</a:t>
            </a: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ty</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 oceny formalno-merytorycznej</a:t>
            </a: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 oceniający uzasadnia ocenę kryterium ogólnego merytorycznego.</a:t>
            </a:r>
          </a:p>
          <a:p>
            <a:pPr marL="914400" lvl="2" indent="0">
              <a:lnSpc>
                <a:spcPct val="115000"/>
              </a:lnSpc>
              <a:spcBef>
                <a:spcPts val="300"/>
              </a:spcBef>
              <a:spcAft>
                <a:spcPts val="300"/>
              </a:spcAft>
              <a:buNone/>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Clr>
                <a:srgbClr val="002060"/>
              </a:buClr>
              <a:buNone/>
            </a:pPr>
            <a:endParaRPr lang="pl-PL" sz="1800" dirty="0">
              <a:latin typeface="+mn-lt"/>
            </a:endParaRPr>
          </a:p>
          <a:p>
            <a:pPr marL="0" indent="0">
              <a:spcAft>
                <a:spcPts val="600"/>
              </a:spcAft>
              <a:buClr>
                <a:srgbClr val="002060"/>
              </a:buClr>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10041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528506" y="448591"/>
            <a:ext cx="11434195" cy="833076"/>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merytoryczne</a:t>
            </a:r>
            <a:br>
              <a:rPr lang="pl-PL" sz="2000" dirty="0">
                <a:latin typeface="+mn-lt"/>
                <a:cs typeface="Arial" panose="020B0604020202020204" pitchFamily="34" charset="0"/>
              </a:rPr>
            </a:br>
            <a:r>
              <a:rPr lang="pl-PL" sz="20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5" y="1340467"/>
            <a:ext cx="9852729" cy="3958954"/>
          </a:xfrm>
        </p:spPr>
        <p:txBody>
          <a:bodyPr>
            <a:noAutofit/>
          </a:bodyPr>
          <a:lstStyle/>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Adekwatność</a:t>
            </a:r>
            <a:r>
              <a:rPr lang="pl-PL" sz="1800" b="1" dirty="0">
                <a:latin typeface="Arial" panose="020B0604020202020204" pitchFamily="34" charset="0"/>
                <a:cs typeface="Arial" panose="020B0604020202020204" pitchFamily="34" charset="0"/>
              </a:rPr>
              <a:t> celu </a:t>
            </a:r>
            <a:r>
              <a:rPr lang="pl-PL" sz="1800" dirty="0">
                <a:latin typeface="Arial" panose="020B0604020202020204" pitchFamily="34" charset="0"/>
                <a:cs typeface="Arial" panose="020B0604020202020204" pitchFamily="34" charset="0"/>
              </a:rPr>
              <a:t>głównego projektu do celu szczegółowego wskazanego w Programie Fundusze Europejskie dla Lubelskiego 2021-2027 oraz opisanych w nim problemów.</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opisu </a:t>
            </a:r>
            <a:r>
              <a:rPr lang="pl-PL" sz="1800" b="1" dirty="0">
                <a:latin typeface="Arial" panose="020B0604020202020204" pitchFamily="34" charset="0"/>
                <a:cs typeface="Arial" panose="020B0604020202020204" pitchFamily="34" charset="0"/>
              </a:rPr>
              <a:t>grupy docelowej</a:t>
            </a:r>
            <a:r>
              <a:rPr lang="pl-PL" sz="1800" dirty="0">
                <a:latin typeface="Arial" panose="020B0604020202020204" pitchFamily="34" charset="0"/>
                <a:cs typeface="Arial" panose="020B0604020202020204" pitchFamily="34" charset="0"/>
              </a:rPr>
              <a:t>.</a:t>
            </a:r>
          </a:p>
          <a:p>
            <a:pPr marL="457200" indent="-457200" algn="just">
              <a:spcBef>
                <a:spcPct val="0"/>
              </a:spcBef>
              <a:spcAft>
                <a:spcPts val="600"/>
              </a:spcAft>
              <a:buClrTx/>
              <a:buFont typeface="+mj-lt"/>
              <a:buAutoNum type="arabicPeriod"/>
              <a:defRPr/>
            </a:pPr>
            <a:r>
              <a:rPr lang="pl-PL" sz="1800" dirty="0">
                <a:highlight>
                  <a:srgbClr val="C0C0C0"/>
                </a:highlight>
                <a:latin typeface="Arial" panose="020B0604020202020204" pitchFamily="34" charset="0"/>
                <a:cs typeface="Arial" panose="020B0604020202020204" pitchFamily="34" charset="0"/>
              </a:rPr>
              <a:t>Trafność doboru i opisu </a:t>
            </a:r>
            <a:r>
              <a:rPr lang="pl-PL" sz="1800" b="1" dirty="0">
                <a:highlight>
                  <a:srgbClr val="C0C0C0"/>
                </a:highlight>
                <a:latin typeface="Arial" panose="020B0604020202020204" pitchFamily="34" charset="0"/>
                <a:cs typeface="Arial" panose="020B0604020202020204" pitchFamily="34" charset="0"/>
              </a:rPr>
              <a:t>zadań</a:t>
            </a:r>
            <a:r>
              <a:rPr lang="pl-PL" sz="1800" dirty="0">
                <a:highlight>
                  <a:srgbClr val="C0C0C0"/>
                </a:highlight>
                <a:latin typeface="Arial" panose="020B0604020202020204" pitchFamily="34" charset="0"/>
                <a:cs typeface="Arial" panose="020B0604020202020204" pitchFamily="34" charset="0"/>
              </a:rPr>
              <a:t>.</a:t>
            </a:r>
          </a:p>
          <a:p>
            <a:pPr marL="457200" indent="-457200" algn="just">
              <a:spcBef>
                <a:spcPct val="0"/>
              </a:spcBef>
              <a:spcAft>
                <a:spcPts val="600"/>
              </a:spcAft>
              <a:buClrTx/>
              <a:buFont typeface="+mj-lt"/>
              <a:buAutoNum type="arabicPeriod"/>
              <a:defRPr/>
            </a:pPr>
            <a:r>
              <a:rPr lang="pl-PL" sz="1800" dirty="0">
                <a:highlight>
                  <a:srgbClr val="C0C0C0"/>
                </a:highlight>
                <a:latin typeface="Arial" panose="020B0604020202020204" pitchFamily="34" charset="0"/>
                <a:cs typeface="Arial" panose="020B0604020202020204" pitchFamily="34" charset="0"/>
              </a:rPr>
              <a:t>Racjonalność </a:t>
            </a:r>
            <a:r>
              <a:rPr lang="pl-PL" sz="1800" b="1" dirty="0">
                <a:highlight>
                  <a:srgbClr val="C0C0C0"/>
                </a:highlight>
                <a:latin typeface="Arial" panose="020B0604020202020204" pitchFamily="34" charset="0"/>
                <a:cs typeface="Arial" panose="020B0604020202020204" pitchFamily="34" charset="0"/>
              </a:rPr>
              <a:t>harmonogramu</a:t>
            </a:r>
            <a:r>
              <a:rPr lang="pl-PL" sz="1800" dirty="0">
                <a:highlight>
                  <a:srgbClr val="C0C0C0"/>
                </a:highlight>
                <a:latin typeface="Arial" panose="020B0604020202020204" pitchFamily="34" charset="0"/>
                <a:cs typeface="Arial" panose="020B0604020202020204" pitchFamily="34" charset="0"/>
              </a:rPr>
              <a:t> realizacji projektu.</a:t>
            </a:r>
          </a:p>
          <a:p>
            <a:pPr marL="457200" indent="-457200" algn="just">
              <a:spcBef>
                <a:spcPct val="0"/>
              </a:spcBef>
              <a:spcAft>
                <a:spcPts val="600"/>
              </a:spcAft>
              <a:buClrTx/>
              <a:buFont typeface="+mj-lt"/>
              <a:buAutoNum type="arabicPeriod"/>
              <a:defRPr/>
            </a:pPr>
            <a:r>
              <a:rPr lang="pl-PL" sz="1800" dirty="0">
                <a:highlight>
                  <a:srgbClr val="C0C0C0"/>
                </a:highlight>
                <a:latin typeface="Arial" panose="020B0604020202020204" pitchFamily="34" charset="0"/>
                <a:cs typeface="Arial" panose="020B0604020202020204" pitchFamily="34" charset="0"/>
              </a:rPr>
              <a:t>Prawidłowość założonych </a:t>
            </a:r>
            <a:r>
              <a:rPr lang="pl-PL" sz="1800" b="1" dirty="0">
                <a:highlight>
                  <a:srgbClr val="C0C0C0"/>
                </a:highlight>
                <a:latin typeface="Arial" panose="020B0604020202020204" pitchFamily="34" charset="0"/>
                <a:cs typeface="Arial" panose="020B0604020202020204" pitchFamily="34" charset="0"/>
              </a:rPr>
              <a:t>wskaźników</a:t>
            </a:r>
            <a:r>
              <a:rPr lang="pl-PL" sz="1800" dirty="0">
                <a:highlight>
                  <a:srgbClr val="C0C0C0"/>
                </a:highlight>
                <a:latin typeface="Arial" panose="020B0604020202020204" pitchFamily="34" charset="0"/>
                <a:cs typeface="Arial" panose="020B0604020202020204" pitchFamily="34" charset="0"/>
              </a:rPr>
              <a:t> i trwałość rezultatów</a:t>
            </a:r>
            <a:r>
              <a:rPr lang="pl-PL" sz="1800" dirty="0">
                <a:latin typeface="Arial" panose="020B0604020202020204" pitchFamily="34" charset="0"/>
                <a:cs typeface="Arial" panose="020B0604020202020204" pitchFamily="34" charset="0"/>
              </a:rPr>
              <a:t>.</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opisu </a:t>
            </a:r>
            <a:r>
              <a:rPr lang="pl-PL" sz="1800" b="1" dirty="0">
                <a:latin typeface="Arial" panose="020B0604020202020204" pitchFamily="34" charset="0"/>
                <a:cs typeface="Arial" panose="020B0604020202020204" pitchFamily="34" charset="0"/>
              </a:rPr>
              <a:t>ryzyka</a:t>
            </a:r>
            <a:r>
              <a:rPr lang="pl-PL" sz="1800" dirty="0">
                <a:latin typeface="Arial" panose="020B0604020202020204" pitchFamily="34" charset="0"/>
                <a:cs typeface="Arial" panose="020B0604020202020204" pitchFamily="34" charset="0"/>
              </a:rPr>
              <a:t> w projekcie.</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Efektywność sposobu </a:t>
            </a:r>
            <a:r>
              <a:rPr lang="pl-PL" sz="1800" b="1" dirty="0">
                <a:latin typeface="Arial" panose="020B0604020202020204" pitchFamily="34" charset="0"/>
                <a:cs typeface="Arial" panose="020B0604020202020204" pitchFamily="34" charset="0"/>
              </a:rPr>
              <a:t>zarządzania</a:t>
            </a:r>
            <a:r>
              <a:rPr lang="pl-PL" sz="1800" dirty="0">
                <a:latin typeface="Arial" panose="020B0604020202020204" pitchFamily="34" charset="0"/>
                <a:cs typeface="Arial" panose="020B0604020202020204" pitchFamily="34" charset="0"/>
              </a:rPr>
              <a:t> projektem.</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Doświadczenie</a:t>
            </a:r>
            <a:r>
              <a:rPr lang="pl-PL" sz="1800" dirty="0">
                <a:latin typeface="Arial" panose="020B0604020202020204" pitchFamily="34" charset="0"/>
                <a:cs typeface="Arial" panose="020B0604020202020204" pitchFamily="34" charset="0"/>
              </a:rPr>
              <a:t> wnioskodawcy i partner-ów (o ile dotyczy).</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Potencjał</a:t>
            </a:r>
            <a:r>
              <a:rPr lang="pl-PL" sz="1800" dirty="0">
                <a:latin typeface="Arial" panose="020B0604020202020204" pitchFamily="34" charset="0"/>
                <a:cs typeface="Arial" panose="020B0604020202020204" pitchFamily="34" charset="0"/>
              </a:rPr>
              <a:t> wnioskodawcy i partnerów (o ile dotyczy).</a:t>
            </a:r>
          </a:p>
          <a:p>
            <a:pPr marL="457200" indent="-457200" algn="just">
              <a:spcBef>
                <a:spcPct val="0"/>
              </a:spcBef>
              <a:spcAft>
                <a:spcPts val="600"/>
              </a:spcAft>
              <a:buClrTx/>
              <a:buFont typeface="+mj-lt"/>
              <a:buAutoNum type="arabicPeriod"/>
              <a:defRPr/>
            </a:pPr>
            <a:r>
              <a:rPr lang="pl-PL" sz="1800" b="1" dirty="0">
                <a:highlight>
                  <a:srgbClr val="C0C0C0"/>
                </a:highlight>
                <a:latin typeface="Arial" panose="020B0604020202020204" pitchFamily="34" charset="0"/>
                <a:cs typeface="Arial" panose="020B0604020202020204" pitchFamily="34" charset="0"/>
              </a:rPr>
              <a:t>Kwalifikowalność </a:t>
            </a:r>
            <a:r>
              <a:rPr lang="pl-PL" sz="1800" dirty="0">
                <a:highlight>
                  <a:srgbClr val="C0C0C0"/>
                </a:highlight>
                <a:latin typeface="Arial" panose="020B0604020202020204" pitchFamily="34" charset="0"/>
                <a:cs typeface="Arial" panose="020B0604020202020204" pitchFamily="34" charset="0"/>
              </a:rPr>
              <a:t>wydatków.</a:t>
            </a:r>
          </a:p>
          <a:p>
            <a:pPr marL="457200" indent="-457200" algn="just">
              <a:spcBef>
                <a:spcPct val="0"/>
              </a:spcBef>
              <a:spcAft>
                <a:spcPts val="600"/>
              </a:spcAft>
              <a:buClrTx/>
              <a:buFont typeface="+mj-lt"/>
              <a:buAutoNum type="arabicPeriod"/>
              <a:defRPr/>
            </a:pPr>
            <a:r>
              <a:rPr lang="pl-PL" sz="1800" b="1" dirty="0">
                <a:highlight>
                  <a:srgbClr val="C0C0C0"/>
                </a:highlight>
                <a:latin typeface="Arial" panose="020B0604020202020204" pitchFamily="34" charset="0"/>
                <a:cs typeface="Arial" panose="020B0604020202020204" pitchFamily="34" charset="0"/>
              </a:rPr>
              <a:t>Efektywność</a:t>
            </a:r>
            <a:r>
              <a:rPr lang="pl-PL" sz="1800" dirty="0">
                <a:highlight>
                  <a:srgbClr val="C0C0C0"/>
                </a:highlight>
                <a:latin typeface="Arial" panose="020B0604020202020204" pitchFamily="34" charset="0"/>
                <a:cs typeface="Arial" panose="020B0604020202020204" pitchFamily="34" charset="0"/>
              </a:rPr>
              <a:t> wydatków.</a:t>
            </a:r>
          </a:p>
          <a:p>
            <a:pPr marL="457200" indent="-457200" algn="just">
              <a:spcBef>
                <a:spcPct val="0"/>
              </a:spcBef>
              <a:spcAft>
                <a:spcPts val="600"/>
              </a:spcAft>
              <a:buClrTx/>
              <a:buFont typeface="+mj-lt"/>
              <a:buAutoNum type="arabicPeriod"/>
              <a:defRPr/>
            </a:pPr>
            <a:r>
              <a:rPr lang="pl-PL" sz="1800" b="1" dirty="0">
                <a:highlight>
                  <a:srgbClr val="C0C0C0"/>
                </a:highlight>
                <a:latin typeface="Arial" panose="020B0604020202020204" pitchFamily="34" charset="0"/>
                <a:cs typeface="Arial" panose="020B0604020202020204" pitchFamily="34" charset="0"/>
              </a:rPr>
              <a:t>Prawidłowość sporządzenia budżetu</a:t>
            </a:r>
            <a:r>
              <a:rPr lang="pl-PL" sz="1800" dirty="0">
                <a:latin typeface="Arial" panose="020B0604020202020204" pitchFamily="34" charset="0"/>
                <a:cs typeface="Arial" panose="020B0604020202020204" pitchFamily="34" charset="0"/>
              </a:rPr>
              <a:t>.</a:t>
            </a:r>
          </a:p>
          <a:p>
            <a:pPr marL="342900" indent="-342900">
              <a:spcAft>
                <a:spcPts val="600"/>
              </a:spcAft>
              <a:buClrTx/>
              <a:buFont typeface="+mj-lt"/>
              <a:buAutoNum type="arabicPeriod"/>
            </a:pPr>
            <a:endParaRPr lang="pl-PL" sz="1800" dirty="0"/>
          </a:p>
        </p:txBody>
      </p:sp>
    </p:spTree>
    <p:extLst>
      <p:ext uri="{BB962C8B-B14F-4D97-AF65-F5344CB8AC3E}">
        <p14:creationId xmlns:p14="http://schemas.microsoft.com/office/powerpoint/2010/main" val="3701060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87399" y="142301"/>
            <a:ext cx="10189057" cy="979757"/>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Wskaźniki</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96957" y="685801"/>
            <a:ext cx="11341605" cy="5506278"/>
          </a:xfrm>
        </p:spPr>
        <p:txBody>
          <a:bodyPr>
            <a:noAutofit/>
          </a:bodyPr>
          <a:lstStyle/>
          <a:p>
            <a:pPr marL="0" lvl="0" indent="0">
              <a:lnSpc>
                <a:spcPct val="115000"/>
              </a:lnSpc>
              <a:spcBef>
                <a:spcPts val="300"/>
              </a:spcBef>
              <a:spcAft>
                <a:spcPts val="300"/>
              </a:spcAft>
              <a:buNone/>
              <a:tabLst>
                <a:tab pos="228600" algn="l"/>
              </a:tabLst>
            </a:pPr>
            <a:r>
              <a:rPr lang="pl-PL" sz="1800" b="1" dirty="0">
                <a:solidFill>
                  <a:schemeClr val="accent1"/>
                </a:solidFill>
                <a:latin typeface="Arial" panose="020B0604020202020204" pitchFamily="34" charset="0"/>
                <a:cs typeface="Arial" panose="020B0604020202020204" pitchFamily="34" charset="0"/>
              </a:rPr>
              <a:t>Wskaźniki produktu:</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opiekunów faktycznych/nieformalnych objętych wsparciem w programie</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osób objętych usługami świadczonymi w społeczności lokalnej w programie</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osób bezrobotnych, w tym długotrwale bezrobotnych, objętych wsparciem w programie;</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osób biernych zawodowo objętych wsparciem w programie;</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osób pracujących, łącznie z prowadzącymi działalność na własny rachunek, objętych wsparciem w programie.</a:t>
            </a:r>
          </a:p>
          <a:p>
            <a:pPr marL="0" lvl="0" indent="0">
              <a:lnSpc>
                <a:spcPct val="115000"/>
              </a:lnSpc>
              <a:spcBef>
                <a:spcPts val="300"/>
              </a:spcBef>
              <a:spcAft>
                <a:spcPts val="300"/>
              </a:spcAft>
              <a:buNone/>
              <a:tabLst>
                <a:tab pos="228600" algn="l"/>
              </a:tabLst>
            </a:pPr>
            <a:r>
              <a:rPr lang="pl-PL" sz="1800" b="1" dirty="0">
                <a:solidFill>
                  <a:schemeClr val="accent1"/>
                </a:solidFill>
                <a:latin typeface="Arial" panose="020B0604020202020204" pitchFamily="34" charset="0"/>
                <a:cs typeface="Arial" panose="020B0604020202020204" pitchFamily="34" charset="0"/>
              </a:rPr>
              <a:t>Wskaźniki  rezultatu:</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osób, które opuściły opiekę instytucjonalną dzięki wsparciu w programie;</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osób, które uzyskały kwalifikacje po opuszczeniu programu;</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osób świadczących usługi w społeczności lokalnej dzięki wsparciu w programie;</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podmiotów, które rozszerzyły ofertę wsparcia lub podniosły jakość oferowanych usług;</a:t>
            </a:r>
          </a:p>
          <a:p>
            <a:pPr lvl="0">
              <a:lnSpc>
                <a:spcPct val="115000"/>
              </a:lnSpc>
              <a:spcBef>
                <a:spcPts val="300"/>
              </a:spcBef>
              <a:spcAft>
                <a:spcPts val="300"/>
              </a:spcAft>
              <a:buFont typeface="Wingdings" panose="05000000000000000000" pitchFamily="2" charset="2"/>
              <a:buChar char="ü"/>
              <a:tabLst>
                <a:tab pos="228600" algn="l"/>
              </a:tabLst>
            </a:pPr>
            <a:r>
              <a:rPr lang="pl-PL" sz="1800" dirty="0">
                <a:latin typeface="Arial" panose="020B0604020202020204" pitchFamily="34" charset="0"/>
                <a:cs typeface="Arial" panose="020B0604020202020204" pitchFamily="34" charset="0"/>
              </a:rPr>
              <a:t>Liczba utworzonych miejsc świadczenia usług w społeczności lokalnej; </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356034"/>
            <a:ext cx="5465075" cy="359665"/>
          </a:xfrm>
          <a:prstGeom prst="rect">
            <a:avLst/>
          </a:prstGeom>
        </p:spPr>
      </p:pic>
    </p:spTree>
    <p:extLst>
      <p:ext uri="{BB962C8B-B14F-4D97-AF65-F5344CB8AC3E}">
        <p14:creationId xmlns:p14="http://schemas.microsoft.com/office/powerpoint/2010/main" val="382583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źródła finansowania i kwota przeznaczona na postępowanie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065005" y="2049308"/>
            <a:ext cx="10326084" cy="3927096"/>
          </a:xfrm>
        </p:spPr>
        <p:txBody>
          <a:bodyPr>
            <a:normAutofit fontScale="92500" lnSpcReduction="10000"/>
          </a:bodyPr>
          <a:lstStyle/>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Kwota przeznaczona na dofinansowanie projektów w ramach postępowania – kwota dofinansowania publicznego </a:t>
            </a:r>
            <a:r>
              <a:rPr lang="pl-PL" sz="2200" b="1" dirty="0">
                <a:effectLst/>
                <a:latin typeface="Arial" panose="020B0604020202020204" pitchFamily="34" charset="0"/>
                <a:ea typeface="Times New Roman" panose="02020603050405020304" pitchFamily="18" charset="0"/>
                <a:cs typeface="Arial" panose="020B0604020202020204" pitchFamily="34" charset="0"/>
              </a:rPr>
              <a:t>wynosi </a:t>
            </a:r>
            <a:r>
              <a:rPr lang="pl-PL" sz="2200" b="1" dirty="0">
                <a:latin typeface="Arial" panose="020B0604020202020204" pitchFamily="34" charset="0"/>
                <a:cs typeface="Arial" panose="020B0604020202020204" pitchFamily="34" charset="0"/>
              </a:rPr>
              <a:t>9 025 000,00 </a:t>
            </a:r>
            <a:r>
              <a:rPr lang="pl-PL" sz="2200" b="1" dirty="0">
                <a:latin typeface="Arial" panose="020B0604020202020204" pitchFamily="34" charset="0"/>
                <a:ea typeface="Times New Roman" panose="02020603050405020304" pitchFamily="18" charset="0"/>
                <a:cs typeface="Arial" panose="020B0604020202020204" pitchFamily="34" charset="0"/>
              </a:rPr>
              <a:t>EUR</a:t>
            </a:r>
            <a:r>
              <a:rPr lang="pl-PL" sz="2200" b="1" dirty="0">
                <a:effectLst/>
                <a:latin typeface="Arial" panose="020B0604020202020204" pitchFamily="34" charset="0"/>
                <a:ea typeface="Times New Roman" panose="02020603050405020304" pitchFamily="18" charset="0"/>
                <a:cs typeface="Arial" panose="020B0604020202020204" pitchFamily="34" charset="0"/>
              </a:rPr>
              <a:t>, tj.</a:t>
            </a:r>
            <a:r>
              <a:rPr lang="pl-PL" sz="2200" b="1" dirty="0">
                <a:latin typeface="Arial" panose="020B0604020202020204" pitchFamily="34" charset="0"/>
                <a:cs typeface="Arial" panose="020B0604020202020204" pitchFamily="34" charset="0"/>
              </a:rPr>
              <a:t> 38 775 912,50 PLN</a:t>
            </a:r>
            <a:r>
              <a:rPr lang="pl-PL" sz="2200" dirty="0">
                <a:latin typeface="Arial" panose="020B0604020202020204" pitchFamily="34" charset="0"/>
                <a:ea typeface="Times New Roman" panose="02020603050405020304" pitchFamily="18" charset="0"/>
                <a:cs typeface="Arial" panose="020B0604020202020204" pitchFamily="34" charset="0"/>
              </a:rPr>
              <a:t>.</a:t>
            </a:r>
            <a:endParaRPr lang="pl-PL" sz="2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spcBef>
                <a:spcPts val="600"/>
              </a:spcBef>
              <a:spcAft>
                <a:spcPts val="300"/>
              </a:spcAft>
              <a:buNone/>
            </a:pPr>
            <a:r>
              <a:rPr lang="pl-PL" sz="2200" dirty="0">
                <a:effectLst/>
                <a:latin typeface="Arial" panose="020B0604020202020204" pitchFamily="34" charset="0"/>
                <a:ea typeface="Times New Roman" panose="02020603050405020304" pitchFamily="18" charset="0"/>
                <a:cs typeface="Arial" panose="020B0604020202020204" pitchFamily="34" charset="0"/>
              </a:rPr>
              <a:t>Kwota przeliczona wg kursu </a:t>
            </a:r>
            <a:r>
              <a:rPr lang="pl-PL" sz="2400" dirty="0">
                <a:effectLst/>
                <a:latin typeface="Arial" panose="020B0604020202020204" pitchFamily="34" charset="0"/>
                <a:ea typeface="Times New Roman" panose="02020603050405020304" pitchFamily="18" charset="0"/>
              </a:rPr>
              <a:t>obowiązującego w marcu 2024 r. - </a:t>
            </a:r>
            <a:r>
              <a:rPr lang="pl-PL" sz="2200" dirty="0">
                <a:effectLst/>
                <a:latin typeface="Arial" panose="020B0604020202020204" pitchFamily="34" charset="0"/>
                <a:ea typeface="Times New Roman" panose="02020603050405020304" pitchFamily="18" charset="0"/>
                <a:cs typeface="Arial" panose="020B0604020202020204" pitchFamily="34" charset="0"/>
              </a:rPr>
              <a:t>1 EUR </a:t>
            </a:r>
            <a:r>
              <a:rPr lang="pl-PL" sz="2200" dirty="0">
                <a:latin typeface="Arial" panose="020B0604020202020204" pitchFamily="34" charset="0"/>
                <a:ea typeface="Times New Roman" panose="02020603050405020304" pitchFamily="18" charset="0"/>
                <a:cs typeface="Arial" panose="020B0604020202020204" pitchFamily="34" charset="0"/>
              </a:rPr>
              <a:t>=</a:t>
            </a:r>
            <a:r>
              <a:rPr lang="pl-PL" sz="2200" dirty="0">
                <a:effectLst/>
                <a:latin typeface="Arial" panose="020B0604020202020204" pitchFamily="34" charset="0"/>
                <a:ea typeface="Times New Roman" panose="02020603050405020304" pitchFamily="18" charset="0"/>
                <a:cs typeface="Arial" panose="020B0604020202020204" pitchFamily="34" charset="0"/>
              </a:rPr>
              <a:t> 4,2965 PLN.</a:t>
            </a:r>
            <a:endParaRPr lang="pl-PL" sz="2200" b="1" dirty="0">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Maksymalne współfinansowanie ze środków EFS+ to 85</a:t>
            </a:r>
            <a:r>
              <a:rPr lang="pl-PL" sz="2200" b="1" dirty="0">
                <a:effectLst/>
                <a:latin typeface="Arial" panose="020B0604020202020204" pitchFamily="34" charset="0"/>
                <a:ea typeface="Times New Roman" panose="02020603050405020304" pitchFamily="18" charset="0"/>
                <a:cs typeface="Arial" panose="020B0604020202020204" pitchFamily="34" charset="0"/>
              </a:rPr>
              <a:t>%</a:t>
            </a:r>
            <a:r>
              <a:rPr lang="pl-PL" sz="2200" dirty="0">
                <a:effectLst/>
                <a:latin typeface="Arial" panose="020B0604020202020204" pitchFamily="34" charset="0"/>
                <a:ea typeface="Times New Roman" panose="02020603050405020304" pitchFamily="18" charset="0"/>
                <a:cs typeface="Arial" panose="020B0604020202020204" pitchFamily="34" charset="0"/>
              </a:rPr>
              <a:t> wartości projektów, tj. </a:t>
            </a:r>
            <a:r>
              <a:rPr lang="pl-PL" sz="2400" b="1" dirty="0">
                <a:latin typeface="Arial" panose="020B0604020202020204" pitchFamily="34" charset="0"/>
                <a:cs typeface="Arial" panose="020B0604020202020204" pitchFamily="34" charset="0"/>
              </a:rPr>
              <a:t>34 694 237,50 PLN.</a:t>
            </a:r>
            <a:endParaRPr lang="pl-PL" sz="2200" b="1"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600"/>
              </a:spcBef>
              <a:spcAft>
                <a:spcPts val="300"/>
              </a:spcAft>
              <a:buFont typeface="Wingdings" panose="05000000000000000000" pitchFamily="2" charset="2"/>
              <a:buChar char="ü"/>
            </a:pPr>
            <a:r>
              <a:rPr lang="pl-PL" sz="2200" dirty="0">
                <a:latin typeface="Arial" panose="020B0604020202020204" pitchFamily="34" charset="0"/>
                <a:ea typeface="Times New Roman" panose="02020603050405020304" pitchFamily="18" charset="0"/>
                <a:cs typeface="Arial" panose="020B0604020202020204" pitchFamily="34" charset="0"/>
              </a:rPr>
              <a:t>Maksymalny udział budżetu państwa (10% wartości projektów) wynosi</a:t>
            </a:r>
            <a:r>
              <a:rPr lang="pl-PL" sz="2200" dirty="0">
                <a:latin typeface="Arial" panose="020B0604020202020204" pitchFamily="34" charset="0"/>
                <a:cs typeface="Arial" panose="020B0604020202020204" pitchFamily="34" charset="0"/>
              </a:rPr>
              <a:t>:</a:t>
            </a:r>
            <a:r>
              <a:rPr lang="pl-PL" sz="2200" b="1"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4 081 675,00 PLN. </a:t>
            </a:r>
          </a:p>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Minimalna wartość projektu wynosi </a:t>
            </a:r>
            <a:r>
              <a:rPr lang="pl-PL" sz="2200" b="1" dirty="0">
                <a:effectLst/>
                <a:latin typeface="Arial" panose="020B0604020202020204" pitchFamily="34" charset="0"/>
                <a:ea typeface="Times New Roman" panose="02020603050405020304" pitchFamily="18" charset="0"/>
                <a:cs typeface="Arial" panose="020B0604020202020204" pitchFamily="34" charset="0"/>
              </a:rPr>
              <a:t>100 000,00 PLN. </a:t>
            </a:r>
          </a:p>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Minimalny wymagany wk</a:t>
            </a:r>
            <a:r>
              <a:rPr lang="pl-PL" sz="2200" dirty="0">
                <a:latin typeface="Arial" panose="020B0604020202020204" pitchFamily="34" charset="0"/>
                <a:ea typeface="Times New Roman" panose="02020603050405020304" pitchFamily="18" charset="0"/>
                <a:cs typeface="Arial" panose="020B0604020202020204" pitchFamily="34" charset="0"/>
              </a:rPr>
              <a:t>ład własny:</a:t>
            </a:r>
            <a:r>
              <a:rPr lang="pl-PL" sz="2200" b="1" dirty="0">
                <a:latin typeface="Arial" panose="020B0604020202020204" pitchFamily="34" charset="0"/>
                <a:ea typeface="Times New Roman" panose="02020603050405020304" pitchFamily="18" charset="0"/>
                <a:cs typeface="Arial" panose="020B0604020202020204" pitchFamily="34" charset="0"/>
              </a:rPr>
              <a:t> 5% wartości projektu.</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128569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specyficzne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premiujące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41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98254" y="322133"/>
            <a:ext cx="10189057" cy="979757"/>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SPECYFICZNE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premiujące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229143" y="1360612"/>
            <a:ext cx="9724202" cy="4417617"/>
          </a:xfrm>
        </p:spPr>
        <p:txBody>
          <a:bodyPr>
            <a:noAutofit/>
          </a:bodyPr>
          <a:lstStyle/>
          <a:p>
            <a:pPr lvl="0">
              <a:lnSpc>
                <a:spcPct val="115000"/>
              </a:lnSpc>
              <a:spcBef>
                <a:spcPts val="300"/>
              </a:spcBef>
              <a:spcAft>
                <a:spcPts val="300"/>
              </a:spcAft>
              <a:buFont typeface="Wingdings" panose="05000000000000000000" pitchFamily="2" charset="2"/>
              <a:buChar char="ü"/>
              <a:tabLst>
                <a:tab pos="228600" algn="l"/>
              </a:tabLst>
            </a:pPr>
            <a:r>
              <a:rPr lang="x-none" sz="2000" u="none" strike="noStrike" dirty="0">
                <a:effectLst/>
                <a:latin typeface="Arial" panose="020B0604020202020204" pitchFamily="34" charset="0"/>
                <a:ea typeface="Times New Roman" panose="02020603050405020304" pitchFamily="18" charset="0"/>
                <a:cs typeface="Arial" panose="020B0604020202020204" pitchFamily="34" charset="0"/>
              </a:rPr>
              <a:t>Każdorazowo w ramach oceny formalno-merytorycznej oceniający dokonuje sprawdzenia spełnienia przez projekt </a:t>
            </a:r>
            <a:r>
              <a:rPr lang="x-none" sz="2000" b="1" u="none" strike="noStrike" dirty="0">
                <a:effectLst/>
                <a:latin typeface="Arial" panose="020B0604020202020204" pitchFamily="34" charset="0"/>
                <a:ea typeface="Times New Roman" panose="02020603050405020304" pitchFamily="18" charset="0"/>
                <a:cs typeface="Arial" panose="020B0604020202020204" pitchFamily="34" charset="0"/>
              </a:rPr>
              <a:t>wszystkich kryteriów</a:t>
            </a:r>
            <a:r>
              <a:rPr lang="pl-PL" sz="2000" b="1" u="none" strike="noStrike" dirty="0">
                <a:effectLst/>
                <a:latin typeface="Arial" panose="020B0604020202020204" pitchFamily="34" charset="0"/>
                <a:ea typeface="Times New Roman" panose="02020603050405020304" pitchFamily="18" charset="0"/>
                <a:cs typeface="Arial" panose="020B0604020202020204" pitchFamily="34" charset="0"/>
              </a:rPr>
              <a:t> specyficznych premiujących</a:t>
            </a:r>
            <a:r>
              <a:rPr lang="x-none" sz="2000" u="none" strike="noStrike" dirty="0">
                <a:effectLst/>
                <a:latin typeface="Arial" panose="020B0604020202020204" pitchFamily="34" charset="0"/>
                <a:ea typeface="Times New Roman" panose="02020603050405020304" pitchFamily="18" charset="0"/>
                <a:cs typeface="Arial" panose="020B0604020202020204" pitchFamily="34" charset="0"/>
              </a:rPr>
              <a:t>.</a:t>
            </a:r>
            <a:endParaRPr lang="pl-PL" sz="20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300"/>
              </a:spcBef>
              <a:spcAft>
                <a:spcPts val="300"/>
              </a:spcAft>
              <a:buFont typeface="Wingdings" panose="05000000000000000000" pitchFamily="2" charset="2"/>
              <a:buChar char="ü"/>
              <a:tabLst>
                <a:tab pos="228600" algn="l"/>
              </a:tabLst>
            </a:pPr>
            <a:r>
              <a:rPr lang="pl-PL" sz="2000" dirty="0">
                <a:latin typeface="Arial" panose="020B0604020202020204" pitchFamily="34" charset="0"/>
                <a:cs typeface="Arial" panose="020B0604020202020204" pitchFamily="34" charset="0"/>
              </a:rPr>
              <a:t>Przyznanie 0 punktów nie dyskwalifikuje z możliwości uzyskania dofinansowania.</a:t>
            </a:r>
            <a:endParaRPr lang="pl-PL" sz="2000" dirty="0">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300"/>
              </a:spcBef>
              <a:spcAft>
                <a:spcPts val="300"/>
              </a:spcAft>
              <a:buFont typeface="Wingdings" panose="05000000000000000000" pitchFamily="2" charset="2"/>
              <a:buChar char="ü"/>
              <a:tabLst>
                <a:tab pos="228600" algn="l"/>
              </a:tabLst>
            </a:pPr>
            <a:r>
              <a:rPr lang="x-none" sz="2000" dirty="0">
                <a:effectLst/>
                <a:latin typeface="Arial" panose="020B0604020202020204" pitchFamily="34" charset="0"/>
                <a:ea typeface="Times New Roman" panose="02020603050405020304" pitchFamily="18" charset="0"/>
                <a:cs typeface="Arial" panose="020B0604020202020204" pitchFamily="34" charset="0"/>
              </a:rPr>
              <a:t>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specyficzne </a:t>
            </a:r>
            <a:r>
              <a:rPr lang="x-none" sz="2000" dirty="0">
                <a:effectLst/>
                <a:latin typeface="Arial" panose="020B0604020202020204" pitchFamily="34" charset="0"/>
                <a:ea typeface="Times New Roman" panose="02020603050405020304" pitchFamily="18" charset="0"/>
                <a:cs typeface="Arial" panose="020B0604020202020204" pitchFamily="34" charset="0"/>
              </a:rPr>
              <a:t>premiujące są doliczane do ostatecznej liczby punktów wyłącznie w sytuacji, gdy projekt uzyskał co najmniej 60% punktów w</a:t>
            </a:r>
            <a:r>
              <a:rPr lang="pl-PL" sz="2000" dirty="0">
                <a:effectLst/>
                <a:latin typeface="Arial" panose="020B0604020202020204" pitchFamily="34" charset="0"/>
                <a:ea typeface="Times New Roman" panose="02020603050405020304" pitchFamily="18" charset="0"/>
                <a:cs typeface="Arial" panose="020B0604020202020204" pitchFamily="34" charset="0"/>
              </a:rPr>
              <a:t> </a:t>
            </a:r>
            <a:r>
              <a:rPr lang="x-none" sz="2000" dirty="0">
                <a:effectLst/>
                <a:latin typeface="Arial" panose="020B0604020202020204" pitchFamily="34" charset="0"/>
                <a:ea typeface="Times New Roman" panose="02020603050405020304" pitchFamily="18" charset="0"/>
                <a:cs typeface="Arial" panose="020B0604020202020204" pitchFamily="34" charset="0"/>
              </a:rPr>
              <a:t>poszczególnych częściach oceny kryteriów ogólnych </a:t>
            </a:r>
            <a:r>
              <a:rPr lang="pl-PL" sz="2000" dirty="0">
                <a:effectLst/>
                <a:latin typeface="Arial" panose="020B0604020202020204" pitchFamily="34" charset="0"/>
                <a:ea typeface="Times New Roman" panose="02020603050405020304" pitchFamily="18" charset="0"/>
                <a:cs typeface="Arial" panose="020B0604020202020204" pitchFamily="34" charset="0"/>
              </a:rPr>
              <a:t>merytorycznych</a:t>
            </a:r>
            <a:r>
              <a:rPr lang="x-none" sz="2000" dirty="0">
                <a:effectLst/>
                <a:latin typeface="Arial" panose="020B0604020202020204" pitchFamily="34" charset="0"/>
                <a:ea typeface="Times New Roman" panose="02020603050405020304" pitchFamily="18" charset="0"/>
                <a:cs typeface="Arial" panose="020B0604020202020204" pitchFamily="34" charset="0"/>
              </a:rPr>
              <a:t> oraz spełnia wszystkie 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ogólne formalne</a:t>
            </a:r>
            <a:r>
              <a:rPr lang="x-none" sz="2000" dirty="0">
                <a:effectLst/>
                <a:latin typeface="Arial" panose="020B0604020202020204" pitchFamily="34" charset="0"/>
                <a:ea typeface="Times New Roman" panose="02020603050405020304" pitchFamily="18" charset="0"/>
                <a:cs typeface="Arial" panose="020B0604020202020204" pitchFamily="34" charset="0"/>
              </a:rPr>
              <a:t>, 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ogólne horyzontalne </a:t>
            </a:r>
            <a:r>
              <a:rPr lang="x-none" sz="2000" dirty="0">
                <a:effectLst/>
                <a:latin typeface="Arial" panose="020B0604020202020204" pitchFamily="34" charset="0"/>
                <a:ea typeface="Times New Roman" panose="02020603050405020304" pitchFamily="18" charset="0"/>
                <a:cs typeface="Arial" panose="020B0604020202020204" pitchFamily="34" charset="0"/>
              </a:rPr>
              <a:t>oraz 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specyficzne dostępu</a:t>
            </a:r>
            <a:r>
              <a:rPr lang="x-none" sz="2000" dirty="0">
                <a:effectLst/>
                <a:latin typeface="Arial" panose="020B0604020202020204" pitchFamily="34" charset="0"/>
                <a:ea typeface="Times New Roman" panose="02020603050405020304" pitchFamily="18" charset="0"/>
                <a:cs typeface="Arial" panose="020B0604020202020204" pitchFamily="34" charset="0"/>
              </a:rPr>
              <a:t> lub istnieje możliwość uzupełnienia/poprawy projektu w zakresie spełnienia tych kryteriów na etapie negocjacji.</a:t>
            </a: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a:p>
            <a:pPr marL="914400" lvl="2" indent="0">
              <a:lnSpc>
                <a:spcPct val="115000"/>
              </a:lnSpc>
              <a:spcBef>
                <a:spcPts val="300"/>
              </a:spcBef>
              <a:spcAft>
                <a:spcPts val="300"/>
              </a:spcAft>
              <a:buNone/>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Clr>
                <a:srgbClr val="002060"/>
              </a:buClr>
              <a:buNone/>
            </a:pPr>
            <a:endParaRPr lang="pl-PL" sz="1800" dirty="0">
              <a:latin typeface="+mn-lt"/>
            </a:endParaRPr>
          </a:p>
          <a:p>
            <a:pPr marL="0" indent="0">
              <a:spcAft>
                <a:spcPts val="600"/>
              </a:spcAft>
              <a:buClr>
                <a:srgbClr val="002060"/>
              </a:buClr>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174446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lang="pl-PL" sz="22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200" kern="0" dirty="0">
                <a:latin typeface="Arial" panose="020B0604020202020204" pitchFamily="34" charset="0"/>
                <a:ea typeface="MS Gothic" panose="020B0609070205080204" pitchFamily="49" charset="-128"/>
                <a:cs typeface="Arial" panose="020B0604020202020204" pitchFamily="34" charset="0"/>
              </a:rPr>
              <a:t>8.5</a:t>
            </a:r>
            <a:r>
              <a:rPr lang="pl-PL" sz="2200" b="1" kern="0" dirty="0">
                <a:effectLst/>
                <a:latin typeface="Arial" panose="020B0604020202020204" pitchFamily="34" charset="0"/>
                <a:ea typeface="MS Gothic" panose="020B0609070205080204" pitchFamily="49" charset="-128"/>
                <a:cs typeface="Arial" panose="020B0604020202020204" pitchFamily="34" charset="0"/>
              </a:rPr>
              <a:t> Usługi społeczne – kryteria specyficzne</a:t>
            </a:r>
            <a:br>
              <a:rPr lang="pl-PL" sz="2200" b="1" kern="0" dirty="0">
                <a:effectLst/>
                <a:latin typeface="Arial" panose="020B0604020202020204" pitchFamily="34" charset="0"/>
                <a:ea typeface="MS Gothic" panose="020B0609070205080204" pitchFamily="49" charset="-128"/>
                <a:cs typeface="Arial" panose="020B0604020202020204" pitchFamily="34" charset="0"/>
              </a:rPr>
            </a:br>
            <a:r>
              <a:rPr lang="pl-PL" sz="2000" b="0" kern="0" dirty="0">
                <a:effectLst/>
                <a:latin typeface="Arial" panose="020B0604020202020204" pitchFamily="34" charset="0"/>
                <a:ea typeface="MS Gothic" panose="020B0609070205080204" pitchFamily="49" charset="-128"/>
                <a:cs typeface="Arial" panose="020B0604020202020204" pitchFamily="34" charset="0"/>
              </a:rPr>
              <a:t>Typ projektu 1e</a:t>
            </a:r>
            <a:endParaRPr lang="pl-PL" sz="1600" b="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47260" y="1222513"/>
            <a:ext cx="11082129" cy="4909929"/>
          </a:xfrm>
        </p:spPr>
        <p:txBody>
          <a:bodyPr>
            <a:normAutofit/>
          </a:bodyPr>
          <a:lstStyle/>
          <a:p>
            <a:pPr marL="0" indent="0" algn="just">
              <a:spcBef>
                <a:spcPct val="0"/>
              </a:spcBef>
              <a:buNone/>
              <a:defRPr/>
            </a:pPr>
            <a:r>
              <a:rPr lang="pl-PL" sz="2200" b="1" dirty="0">
                <a:solidFill>
                  <a:schemeClr val="accent1"/>
                </a:solidFill>
                <a:latin typeface="Arial" panose="020B0604020202020204" pitchFamily="34" charset="0"/>
                <a:cs typeface="Arial" panose="020B0604020202020204" pitchFamily="34" charset="0"/>
              </a:rPr>
              <a:t>Kryteria premiujące:</a:t>
            </a:r>
          </a:p>
          <a:p>
            <a:pPr marL="0" indent="0" algn="just">
              <a:spcBef>
                <a:spcPct val="0"/>
              </a:spcBef>
              <a:buNone/>
              <a:defRPr/>
            </a:pPr>
            <a:endParaRPr lang="pl-PL" sz="2200" b="1" dirty="0">
              <a:solidFill>
                <a:schemeClr val="accent1"/>
              </a:solidFill>
              <a:latin typeface="Arial" panose="020B0604020202020204" pitchFamily="34" charset="0"/>
              <a:cs typeface="Arial" panose="020B0604020202020204" pitchFamily="34" charset="0"/>
            </a:endParaRPr>
          </a:p>
          <a:p>
            <a:pPr marL="457200" indent="-457200">
              <a:lnSpc>
                <a:spcPct val="120000"/>
              </a:lnSpc>
              <a:spcBef>
                <a:spcPct val="0"/>
              </a:spcBef>
              <a:buAutoNum type="arabicPeriod"/>
              <a:defRPr/>
            </a:pPr>
            <a:r>
              <a:rPr lang="pl-PL" sz="2000" b="1" dirty="0">
                <a:latin typeface="Arial" panose="020B0604020202020204" pitchFamily="34" charset="0"/>
                <a:cs typeface="Arial" panose="020B0604020202020204" pitchFamily="34" charset="0"/>
              </a:rPr>
              <a:t>Komplementarność wsparcia </a:t>
            </a:r>
          </a:p>
          <a:p>
            <a:pPr marL="0" indent="0">
              <a:lnSpc>
                <a:spcPct val="120000"/>
              </a:lnSpc>
              <a:spcBef>
                <a:spcPct val="0"/>
              </a:spcBef>
              <a:buNone/>
              <a:defRPr/>
            </a:pPr>
            <a:r>
              <a:rPr lang="pl-PL" sz="2000" dirty="0"/>
              <a:t>Projekt zakłada komplementarność wsparcia z konkretnym projektem, współfinansowanym ze środków UE, ze środków krajowych lub z innych źródeł, zrealizowanym przez beneficjenta lub partnera projektu, w tym współfinansowanym ze środków Europejskiego Funduszu Rozwoju Regionalnego.</a:t>
            </a:r>
          </a:p>
          <a:p>
            <a:pPr marL="0" indent="0">
              <a:lnSpc>
                <a:spcPct val="120000"/>
              </a:lnSpc>
              <a:spcBef>
                <a:spcPct val="0"/>
              </a:spcBef>
              <a:buNone/>
              <a:defRPr/>
            </a:pPr>
            <a:endParaRPr lang="pl-PL" sz="2000" dirty="0"/>
          </a:p>
          <a:p>
            <a:pPr marL="0" indent="0">
              <a:lnSpc>
                <a:spcPct val="120000"/>
              </a:lnSpc>
              <a:spcBef>
                <a:spcPct val="0"/>
              </a:spcBef>
              <a:buNone/>
              <a:defRPr/>
            </a:pPr>
            <a:r>
              <a:rPr lang="pl-PL" sz="2000" dirty="0"/>
              <a:t>W celu spełnienia kryterium Wnioskodawca jest zobowiązany do wykazania i uzasadnienia komplementarności projektu z konkretnym projektem finansowanym ze środków UE, ze środków krajowych lub innych źródeł, zrealizowanym przez beneficjenta lub partnera projektu. </a:t>
            </a:r>
            <a:endParaRPr lang="pl-PL" sz="20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2" name="pole tekstowe 1">
            <a:extLst>
              <a:ext uri="{FF2B5EF4-FFF2-40B4-BE49-F238E27FC236}">
                <a16:creationId xmlns:a16="http://schemas.microsoft.com/office/drawing/2014/main" id="{3E3C41EE-EE5C-1929-8434-770244C600D5}"/>
              </a:ext>
            </a:extLst>
          </p:cNvPr>
          <p:cNvSpPr txBox="1"/>
          <p:nvPr/>
        </p:nvSpPr>
        <p:spPr>
          <a:xfrm>
            <a:off x="7781441" y="1501688"/>
            <a:ext cx="3747949" cy="400110"/>
          </a:xfrm>
          <a:prstGeom prst="rect">
            <a:avLst/>
          </a:prstGeom>
          <a:noFill/>
        </p:spPr>
        <p:txBody>
          <a:bodyPr wrap="square" rtlCol="0">
            <a:spAutoFit/>
          </a:bodyPr>
          <a:lstStyle/>
          <a:p>
            <a:pPr algn="r"/>
            <a:r>
              <a:rPr lang="pl-PL" sz="2000" b="1" dirty="0">
                <a:solidFill>
                  <a:schemeClr val="accent4"/>
                </a:solidFill>
                <a:latin typeface="Arial" panose="020B0604020202020204" pitchFamily="34" charset="0"/>
                <a:cs typeface="Arial" panose="020B0604020202020204" pitchFamily="34" charset="0"/>
              </a:rPr>
              <a:t>5 pkt</a:t>
            </a:r>
          </a:p>
        </p:txBody>
      </p:sp>
    </p:spTree>
    <p:extLst>
      <p:ext uri="{BB962C8B-B14F-4D97-AF65-F5344CB8AC3E}">
        <p14:creationId xmlns:p14="http://schemas.microsoft.com/office/powerpoint/2010/main" val="4179982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lang="pl-PL" sz="22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200" kern="0" dirty="0">
                <a:latin typeface="Arial" panose="020B0604020202020204" pitchFamily="34" charset="0"/>
                <a:ea typeface="MS Gothic" panose="020B0609070205080204" pitchFamily="49" charset="-128"/>
                <a:cs typeface="Arial" panose="020B0604020202020204" pitchFamily="34" charset="0"/>
              </a:rPr>
              <a:t>8.5</a:t>
            </a:r>
            <a:r>
              <a:rPr lang="pl-PL" sz="2200" b="1" kern="0" dirty="0">
                <a:effectLst/>
                <a:latin typeface="Arial" panose="020B0604020202020204" pitchFamily="34" charset="0"/>
                <a:ea typeface="MS Gothic" panose="020B0609070205080204" pitchFamily="49" charset="-128"/>
                <a:cs typeface="Arial" panose="020B0604020202020204" pitchFamily="34" charset="0"/>
              </a:rPr>
              <a:t> Usługi społeczne – kryteria specyficzne</a:t>
            </a:r>
            <a:br>
              <a:rPr lang="pl-PL" sz="2200" b="1" kern="0" dirty="0">
                <a:effectLst/>
                <a:latin typeface="Arial" panose="020B0604020202020204" pitchFamily="34" charset="0"/>
                <a:ea typeface="MS Gothic" panose="020B0609070205080204" pitchFamily="49" charset="-128"/>
                <a:cs typeface="Arial" panose="020B0604020202020204" pitchFamily="34" charset="0"/>
              </a:rPr>
            </a:br>
            <a:r>
              <a:rPr lang="pl-PL" sz="2000" b="0" kern="0" dirty="0">
                <a:effectLst/>
                <a:latin typeface="Arial" panose="020B0604020202020204" pitchFamily="34" charset="0"/>
                <a:ea typeface="MS Gothic" panose="020B0609070205080204" pitchFamily="49" charset="-128"/>
                <a:cs typeface="Arial" panose="020B0604020202020204" pitchFamily="34" charset="0"/>
              </a:rPr>
              <a:t>Typ projektu 1e</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57200" y="1262270"/>
            <a:ext cx="10097312" cy="4642419"/>
          </a:xfrm>
        </p:spPr>
        <p:txBody>
          <a:bodyPr>
            <a:normAutofit/>
          </a:bodyPr>
          <a:lstStyle/>
          <a:p>
            <a:pPr marL="0" indent="0" algn="just">
              <a:spcBef>
                <a:spcPct val="0"/>
              </a:spcBef>
              <a:buNone/>
              <a:defRPr/>
            </a:pPr>
            <a:r>
              <a:rPr lang="pl-PL" sz="2200" b="1" dirty="0">
                <a:solidFill>
                  <a:schemeClr val="accent1"/>
                </a:solidFill>
                <a:latin typeface="Arial" panose="020B0604020202020204" pitchFamily="34" charset="0"/>
                <a:cs typeface="Arial" panose="020B0604020202020204" pitchFamily="34" charset="0"/>
              </a:rPr>
              <a:t>Kryteria premiujące:</a:t>
            </a:r>
          </a:p>
          <a:p>
            <a:pPr marL="0" indent="0" algn="just">
              <a:lnSpc>
                <a:spcPct val="120000"/>
              </a:lnSpc>
              <a:spcBef>
                <a:spcPct val="0"/>
              </a:spcBef>
              <a:buNone/>
              <a:defRPr/>
            </a:pPr>
            <a:endParaRPr lang="pl-PL" sz="2200" b="1" dirty="0">
              <a:solidFill>
                <a:schemeClr val="accent1"/>
              </a:solidFill>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200" b="1" dirty="0">
                <a:latin typeface="Arial" panose="020B0604020202020204" pitchFamily="34" charset="0"/>
                <a:cs typeface="Arial" panose="020B0604020202020204" pitchFamily="34" charset="0"/>
              </a:rPr>
              <a:t>2. Partnerstwo</a:t>
            </a:r>
          </a:p>
          <a:p>
            <a:pPr marL="0" indent="0">
              <a:lnSpc>
                <a:spcPct val="120000"/>
              </a:lnSpc>
              <a:spcBef>
                <a:spcPct val="0"/>
              </a:spcBef>
              <a:buNone/>
              <a:defRPr/>
            </a:pPr>
            <a:r>
              <a:rPr lang="pl-PL" sz="2000" dirty="0">
                <a:latin typeface="Arial" panose="020B0604020202020204" pitchFamily="34" charset="0"/>
                <a:cs typeface="Arial" panose="020B0604020202020204" pitchFamily="34" charset="0"/>
              </a:rPr>
              <a:t>Projekt będzie realizowany w partnerstwie składającym się z jednostki samorządu terytorialnego/jednostki organizacyjnej działającej w imieniu jednostki samorządu terytorialnego oraz podmiotu ekonomii społecznej. </a:t>
            </a:r>
          </a:p>
          <a:p>
            <a:pPr marL="0" indent="0" algn="just">
              <a:lnSpc>
                <a:spcPct val="120000"/>
              </a:lnSpc>
              <a:spcBef>
                <a:spcPct val="0"/>
              </a:spcBef>
              <a:buNone/>
              <a:defRPr/>
            </a:pPr>
            <a:endParaRPr lang="pl-PL" sz="2300" dirty="0">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200" b="1" dirty="0">
                <a:latin typeface="Arial" panose="020B0604020202020204" pitchFamily="34" charset="0"/>
                <a:cs typeface="Arial" panose="020B0604020202020204" pitchFamily="34" charset="0"/>
              </a:rPr>
              <a:t>3. Obszar realizacji </a:t>
            </a:r>
          </a:p>
          <a:p>
            <a:pPr marL="0" indent="0" algn="just">
              <a:lnSpc>
                <a:spcPct val="120000"/>
              </a:lnSpc>
              <a:spcBef>
                <a:spcPct val="0"/>
              </a:spcBef>
              <a:buNone/>
              <a:defRPr/>
            </a:pPr>
            <a:r>
              <a:rPr lang="pl-PL" sz="2000" dirty="0">
                <a:latin typeface="Arial" panose="020B0604020202020204" pitchFamily="34" charset="0"/>
                <a:cs typeface="Arial" panose="020B0604020202020204" pitchFamily="34" charset="0"/>
              </a:rPr>
              <a:t>Projekt będzie realizowany na terenie gmin zagrożonych trwałą marginalizacją lub miast średnich tracących funkcje społeczno-gospodarcze w województwie lubelskim.</a:t>
            </a: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17" name="pole tekstowe 16">
            <a:extLst>
              <a:ext uri="{FF2B5EF4-FFF2-40B4-BE49-F238E27FC236}">
                <a16:creationId xmlns:a16="http://schemas.microsoft.com/office/drawing/2014/main" id="{85BDB16C-9922-D948-795A-C4E2E6D353E7}"/>
              </a:ext>
            </a:extLst>
          </p:cNvPr>
          <p:cNvSpPr txBox="1"/>
          <p:nvPr/>
        </p:nvSpPr>
        <p:spPr>
          <a:xfrm>
            <a:off x="10435242" y="2206686"/>
            <a:ext cx="14591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dirty="0">
                <a:solidFill>
                  <a:srgbClr val="0051B0"/>
                </a:solidFill>
                <a:latin typeface="Arial" panose="020B0604020202020204" pitchFamily="34" charset="0"/>
                <a:cs typeface="Arial" panose="020B0604020202020204" pitchFamily="34" charset="0"/>
              </a:rPr>
              <a:t>10</a:t>
            </a:r>
            <a:r>
              <a:rPr kumimoji="0" lang="pl-PL" sz="2000"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 pkt</a:t>
            </a:r>
          </a:p>
        </p:txBody>
      </p:sp>
      <p:sp>
        <p:nvSpPr>
          <p:cNvPr id="6" name="pole tekstowe 5">
            <a:extLst>
              <a:ext uri="{FF2B5EF4-FFF2-40B4-BE49-F238E27FC236}">
                <a16:creationId xmlns:a16="http://schemas.microsoft.com/office/drawing/2014/main" id="{23B6BBEC-FA84-706A-940C-0ED6717BD61A}"/>
              </a:ext>
            </a:extLst>
          </p:cNvPr>
          <p:cNvSpPr txBox="1"/>
          <p:nvPr/>
        </p:nvSpPr>
        <p:spPr>
          <a:xfrm>
            <a:off x="10862625" y="4251205"/>
            <a:ext cx="14591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dirty="0">
                <a:solidFill>
                  <a:srgbClr val="0051B0"/>
                </a:solidFill>
                <a:latin typeface="Arial" panose="020B0604020202020204" pitchFamily="34" charset="0"/>
                <a:cs typeface="Arial" panose="020B0604020202020204" pitchFamily="34" charset="0"/>
              </a:rPr>
              <a:t>5</a:t>
            </a:r>
            <a:r>
              <a:rPr kumimoji="0" lang="pl-PL" sz="2000"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 pkt</a:t>
            </a:r>
          </a:p>
        </p:txBody>
      </p:sp>
    </p:spTree>
    <p:extLst>
      <p:ext uri="{BB962C8B-B14F-4D97-AF65-F5344CB8AC3E}">
        <p14:creationId xmlns:p14="http://schemas.microsoft.com/office/powerpoint/2010/main" val="1852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lang="pl-PL" sz="22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200" kern="0" dirty="0">
                <a:latin typeface="Arial" panose="020B0604020202020204" pitchFamily="34" charset="0"/>
                <a:ea typeface="MS Gothic" panose="020B0609070205080204" pitchFamily="49" charset="-128"/>
                <a:cs typeface="Arial" panose="020B0604020202020204" pitchFamily="34" charset="0"/>
              </a:rPr>
              <a:t>8.5</a:t>
            </a:r>
            <a:r>
              <a:rPr lang="pl-PL" sz="2200" b="1" kern="0" dirty="0">
                <a:effectLst/>
                <a:latin typeface="Arial" panose="020B0604020202020204" pitchFamily="34" charset="0"/>
                <a:ea typeface="MS Gothic" panose="020B0609070205080204" pitchFamily="49" charset="-128"/>
                <a:cs typeface="Arial" panose="020B0604020202020204" pitchFamily="34" charset="0"/>
              </a:rPr>
              <a:t> Usługi społeczne – kryteria specyficzne</a:t>
            </a:r>
            <a:br>
              <a:rPr lang="pl-PL" sz="2200" b="1" kern="0" dirty="0">
                <a:effectLst/>
                <a:latin typeface="Arial" panose="020B0604020202020204" pitchFamily="34" charset="0"/>
                <a:ea typeface="MS Gothic" panose="020B0609070205080204" pitchFamily="49" charset="-128"/>
                <a:cs typeface="Arial" panose="020B0604020202020204" pitchFamily="34" charset="0"/>
              </a:rPr>
            </a:br>
            <a:r>
              <a:rPr lang="pl-PL" sz="2000" b="0" kern="0" dirty="0">
                <a:effectLst/>
                <a:latin typeface="Arial" panose="020B0604020202020204" pitchFamily="34" charset="0"/>
                <a:ea typeface="MS Gothic" panose="020B0609070205080204" pitchFamily="49" charset="-128"/>
                <a:cs typeface="Arial" panose="020B0604020202020204" pitchFamily="34" charset="0"/>
              </a:rPr>
              <a:t>Typ projektu 1e</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57200" y="1361872"/>
            <a:ext cx="10565164" cy="4541971"/>
          </a:xfrm>
        </p:spPr>
        <p:txBody>
          <a:bodyPr>
            <a:normAutofit fontScale="92500"/>
          </a:bodyPr>
          <a:lstStyle/>
          <a:p>
            <a:pPr marL="0" indent="0" algn="just">
              <a:spcBef>
                <a:spcPct val="0"/>
              </a:spcBef>
              <a:buNone/>
              <a:defRPr/>
            </a:pPr>
            <a:r>
              <a:rPr lang="pl-PL" sz="2200" b="1" dirty="0">
                <a:solidFill>
                  <a:schemeClr val="accent1"/>
                </a:solidFill>
                <a:latin typeface="Arial" panose="020B0604020202020204" pitchFamily="34" charset="0"/>
                <a:cs typeface="Arial" panose="020B0604020202020204" pitchFamily="34" charset="0"/>
              </a:rPr>
              <a:t>Kryteria premiujące:</a:t>
            </a:r>
          </a:p>
          <a:p>
            <a:pPr marL="0" indent="0" algn="just">
              <a:lnSpc>
                <a:spcPct val="120000"/>
              </a:lnSpc>
              <a:spcBef>
                <a:spcPct val="0"/>
              </a:spcBef>
              <a:buNone/>
              <a:defRPr/>
            </a:pPr>
            <a:endParaRPr lang="pl-PL" sz="2200" b="1" dirty="0">
              <a:solidFill>
                <a:schemeClr val="accent1"/>
              </a:solidFill>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200" b="1" dirty="0">
                <a:latin typeface="Arial" panose="020B0604020202020204" pitchFamily="34" charset="0"/>
                <a:cs typeface="Arial" panose="020B0604020202020204" pitchFamily="34" charset="0"/>
              </a:rPr>
              <a:t>4. </a:t>
            </a:r>
            <a:r>
              <a:rPr lang="pl-PL" sz="2400" b="1" dirty="0">
                <a:latin typeface="Arial" panose="020B0604020202020204" pitchFamily="34" charset="0"/>
                <a:cs typeface="Arial" panose="020B0604020202020204" pitchFamily="34" charset="0"/>
              </a:rPr>
              <a:t>Nowe wsparcie </a:t>
            </a:r>
          </a:p>
          <a:p>
            <a:pPr marL="0" indent="0" algn="just">
              <a:lnSpc>
                <a:spcPct val="120000"/>
              </a:lnSpc>
              <a:spcBef>
                <a:spcPct val="0"/>
              </a:spcBef>
              <a:buNone/>
              <a:defRPr/>
            </a:pPr>
            <a:r>
              <a:rPr lang="pl-PL" sz="2200" dirty="0">
                <a:latin typeface="Arial" panose="020B0604020202020204" pitchFamily="34" charset="0"/>
                <a:cs typeface="Arial" panose="020B0604020202020204" pitchFamily="34" charset="0"/>
              </a:rPr>
              <a:t>W projekcie zaplanowano: </a:t>
            </a:r>
          </a:p>
          <a:p>
            <a:pPr marL="457200" indent="-457200" algn="just">
              <a:lnSpc>
                <a:spcPct val="120000"/>
              </a:lnSpc>
              <a:spcBef>
                <a:spcPct val="0"/>
              </a:spcBef>
              <a:buClrTx/>
              <a:buAutoNum type="alphaLcParenR"/>
              <a:defRPr/>
            </a:pPr>
            <a:r>
              <a:rPr lang="pl-PL" sz="2200" dirty="0">
                <a:latin typeface="Arial" panose="020B0604020202020204" pitchFamily="34" charset="0"/>
                <a:cs typeface="Arial" panose="020B0604020202020204" pitchFamily="34" charset="0"/>
              </a:rPr>
              <a:t>tworzenie wyłącznie nowych miejsc świadczenia usług społecznych w społeczności lokalnej oraz </a:t>
            </a:r>
          </a:p>
          <a:p>
            <a:pPr marL="457200" indent="-457200" algn="just">
              <a:lnSpc>
                <a:spcPct val="120000"/>
              </a:lnSpc>
              <a:spcBef>
                <a:spcPct val="0"/>
              </a:spcBef>
              <a:buClrTx/>
              <a:buAutoNum type="alphaLcParenR"/>
              <a:defRPr/>
            </a:pPr>
            <a:r>
              <a:rPr lang="pl-PL" sz="2200" dirty="0">
                <a:latin typeface="Arial" panose="020B0604020202020204" pitchFamily="34" charset="0"/>
                <a:cs typeface="Arial" panose="020B0604020202020204" pitchFamily="34" charset="0"/>
              </a:rPr>
              <a:t>wsparcie osób, które nie korzystały z usług społecznych realizowanych w społeczności lokalnej.</a:t>
            </a:r>
          </a:p>
          <a:p>
            <a:pPr marL="0" indent="0" algn="just">
              <a:lnSpc>
                <a:spcPct val="120000"/>
              </a:lnSpc>
              <a:spcBef>
                <a:spcPct val="0"/>
              </a:spcBef>
              <a:buNone/>
              <a:defRPr/>
            </a:pPr>
            <a:endParaRPr lang="pl-PL" sz="2200" dirty="0">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200" dirty="0">
                <a:latin typeface="Arial" panose="020B0604020202020204" pitchFamily="34" charset="0"/>
                <a:cs typeface="Arial" panose="020B0604020202020204" pitchFamily="34" charset="0"/>
              </a:rPr>
              <a:t>Kryterium zostanie spełnione, w sytuacji gdy w projekcie zaplanowano finansowanie wyłącznie nowych miejsc świadczenia usług społecznych w społeczności lokalnej oraz objęcie wsparciem wyłącznie osób, które dotychczas nie korzystały z usług społecznych</a:t>
            </a:r>
          </a:p>
          <a:p>
            <a:pPr marL="0" indent="0" algn="just">
              <a:lnSpc>
                <a:spcPct val="120000"/>
              </a:lnSpc>
              <a:spcBef>
                <a:spcPct val="0"/>
              </a:spcBef>
              <a:buNone/>
              <a:defRPr/>
            </a:pPr>
            <a:endParaRPr lang="pl-PL" sz="2200" b="1"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2200" b="1"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17" name="pole tekstowe 16">
            <a:extLst>
              <a:ext uri="{FF2B5EF4-FFF2-40B4-BE49-F238E27FC236}">
                <a16:creationId xmlns:a16="http://schemas.microsoft.com/office/drawing/2014/main" id="{85BDB16C-9922-D948-795A-C4E2E6D353E7}"/>
              </a:ext>
            </a:extLst>
          </p:cNvPr>
          <p:cNvSpPr txBox="1"/>
          <p:nvPr/>
        </p:nvSpPr>
        <p:spPr>
          <a:xfrm>
            <a:off x="10661514" y="2102537"/>
            <a:ext cx="14591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dirty="0">
                <a:solidFill>
                  <a:srgbClr val="0051B0"/>
                </a:solidFill>
                <a:latin typeface="Arial" panose="020B0604020202020204" pitchFamily="34" charset="0"/>
                <a:cs typeface="Arial" panose="020B0604020202020204" pitchFamily="34" charset="0"/>
              </a:rPr>
              <a:t>15</a:t>
            </a:r>
            <a:r>
              <a:rPr kumimoji="0" lang="pl-PL" sz="2000"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 pkt</a:t>
            </a:r>
          </a:p>
        </p:txBody>
      </p:sp>
    </p:spTree>
    <p:extLst>
      <p:ext uri="{BB962C8B-B14F-4D97-AF65-F5344CB8AC3E}">
        <p14:creationId xmlns:p14="http://schemas.microsoft.com/office/powerpoint/2010/main" val="4042682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Kryterium</a:t>
            </a: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negocjacyjne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7712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r>
              <a:rPr lang="pl-PL" sz="2000" dirty="0"/>
              <a:t>kryterium negocjacyjne</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9635" y="1563325"/>
            <a:ext cx="9852729" cy="4897041"/>
          </a:xfrm>
        </p:spPr>
        <p:txBody>
          <a:bodyP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pl-PL" sz="2000" b="1" dirty="0">
                <a:solidFill>
                  <a:schemeClr val="tx2"/>
                </a:solidFill>
              </a:rPr>
              <a:t>Kryterium negocjacyjne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18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Projekt po negocjacjach: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Negocjacje zakończyły się wynikiem pozytywnym, tj.:</a:t>
            </a:r>
          </a:p>
          <a:p>
            <a:pPr marL="342900" marR="0" lvl="0" indent="-342900" algn="l" defTabSz="914400" rtl="0" eaLnBrk="1" fontAlgn="auto" latinLnBrk="0" hangingPunct="1">
              <a:lnSpc>
                <a:spcPct val="100000"/>
              </a:lnSpc>
              <a:spcBef>
                <a:spcPts val="0"/>
              </a:spcBef>
              <a:spcAft>
                <a:spcPts val="600"/>
              </a:spcAft>
              <a:buClrTx/>
              <a:buSzTx/>
              <a:buFont typeface="+mj-lt"/>
              <a:buAutoNum type="alphaLcParen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projekt po negocjacjach został prawidłowo poprawiony/uzupełniony w zakresie spełniania kryteriów obligatoryjnych w terminie określonym przez Instytucję Organizującej Nabór (o ile dotyczy) </a:t>
            </a:r>
            <a:br>
              <a:rPr lang="pl-PL" sz="1800" dirty="0">
                <a:solidFill>
                  <a:prstClr val="black"/>
                </a:solidFill>
                <a:latin typeface="Arial" panose="020B0604020202020204" pitchFamily="34" charset="0"/>
                <a:ea typeface="+mn-ea"/>
                <a:cs typeface="Arial" panose="020B0604020202020204" pitchFamily="34" charset="0"/>
              </a:rPr>
            </a:b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oraz</a:t>
            </a:r>
          </a:p>
          <a:p>
            <a:pPr marL="342900" marR="0" lvl="0" indent="-342900" algn="l" defTabSz="914400" rtl="0" eaLnBrk="1" fontAlgn="auto" latinLnBrk="0" hangingPunct="1">
              <a:lnSpc>
                <a:spcPct val="100000"/>
              </a:lnSpc>
              <a:spcBef>
                <a:spcPts val="0"/>
              </a:spcBef>
              <a:spcAft>
                <a:spcPts val="600"/>
              </a:spcAft>
              <a:buClrTx/>
              <a:buSzTx/>
              <a:buFont typeface="+mj-lt"/>
              <a:buAutoNum type="alphaLcParen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zostały udzielone informacje i wyjaśnienia wymagane podczas negocjacji lub spełnione zostały warunki określone przez oceniających podczas negocjacji   w terminie określonym przez Instytucję Organizującej Nabór (o ile dotyczy) oraz</a:t>
            </a:r>
          </a:p>
          <a:p>
            <a:pPr marL="342900" marR="0" lvl="0" indent="-342900" algn="l" defTabSz="914400" rtl="0" eaLnBrk="1" fontAlgn="auto" latinLnBrk="0" hangingPunct="1">
              <a:lnSpc>
                <a:spcPct val="100000"/>
              </a:lnSpc>
              <a:spcBef>
                <a:spcPts val="0"/>
              </a:spcBef>
              <a:spcAft>
                <a:spcPts val="600"/>
              </a:spcAft>
              <a:buClrTx/>
              <a:buSzTx/>
              <a:buFont typeface="+mj-lt"/>
              <a:buAutoNum type="alphaLcParen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projektu nie wprowadzono innych nieuzgodnionych w ramach negocjacji zmian.</a:t>
            </a:r>
          </a:p>
          <a:p>
            <a:pPr marL="0" marR="0" lvl="0" indent="0" algn="l" defTabSz="914400" rtl="0" eaLnBrk="1" fontAlgn="auto" latinLnBrk="0" hangingPunct="1">
              <a:lnSpc>
                <a:spcPct val="100000"/>
              </a:lnSpc>
              <a:spcBef>
                <a:spcPts val="0"/>
              </a:spcBef>
              <a:spcAft>
                <a:spcPts val="600"/>
              </a:spcAft>
              <a:buClr>
                <a:srgbClr val="002060"/>
              </a:buClr>
              <a:buSzTx/>
              <a:buNone/>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defTabSz="914400">
              <a:lnSpc>
                <a:spcPct val="100000"/>
              </a:lnSpc>
              <a:spcBef>
                <a:spcPts val="0"/>
              </a:spcBef>
              <a:spcAft>
                <a:spcPts val="600"/>
              </a:spcAft>
              <a:buClr>
                <a:srgbClr val="002060"/>
              </a:buClr>
              <a:buFont typeface="Wingdings" panose="05000000000000000000" pitchFamily="2" charset="2"/>
              <a:buChar char="ü"/>
              <a:defRPr/>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Negocjacje prowadzone są </a:t>
            </a:r>
            <a:r>
              <a:rPr lang="pl-PL" sz="1800" b="1" dirty="0">
                <a:effectLst/>
                <a:latin typeface="Arial" panose="020B0604020202020204" pitchFamily="34" charset="0"/>
                <a:ea typeface="Times New Roman" panose="02020603050405020304" pitchFamily="18" charset="0"/>
                <a:cs typeface="Times New Roman" panose="02020603050405020304" pitchFamily="18" charset="0"/>
              </a:rPr>
              <a:t>drogą elektroniczną w SOWA EFS</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83103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9635" y="2236634"/>
            <a:ext cx="9637795" cy="3306130"/>
          </a:xfrm>
        </p:spPr>
        <p:txBody>
          <a:bodyPr>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pl-PL" sz="2000" dirty="0">
                <a:effectLst/>
                <a:latin typeface="Arial" panose="020B0604020202020204" pitchFamily="34" charset="0"/>
                <a:ea typeface="Times New Roman" panose="02020603050405020304" pitchFamily="18" charset="0"/>
                <a:cs typeface="Arial" panose="020B0604020202020204" pitchFamily="34" charset="0"/>
              </a:rPr>
              <a:t>Negocjacje obejmują wszystkie kwestie wskazane przez oceniających w Kartach oceny formalno-merytorycznej związane z oceną kryteriów wyboru projektów. </a:t>
            </a:r>
            <a:r>
              <a:rPr lang="pl-PL" sz="2000" b="1" dirty="0">
                <a:effectLst/>
                <a:latin typeface="Arial" panose="020B0604020202020204" pitchFamily="34" charset="0"/>
                <a:ea typeface="Times New Roman" panose="02020603050405020304" pitchFamily="18" charset="0"/>
                <a:cs typeface="Arial" panose="020B0604020202020204" pitchFamily="34" charset="0"/>
              </a:rPr>
              <a:t>Warunki negocjacyjne mogą objąć dodatkowe ustalenia podjęte już w toku negocjacji. </a:t>
            </a:r>
            <a:r>
              <a:rPr lang="pl-PL" sz="2000" dirty="0">
                <a:effectLst/>
                <a:latin typeface="Arial" panose="020B0604020202020204" pitchFamily="34" charset="0"/>
                <a:ea typeface="Times New Roman" panose="02020603050405020304" pitchFamily="18" charset="0"/>
                <a:cs typeface="Arial" panose="020B0604020202020204" pitchFamily="34" charset="0"/>
              </a:rPr>
              <a:t>W ustalaniu warunków negocjacyjnych może również uczestniczyć Przewodniczący KOP.</a:t>
            </a:r>
            <a:endParaRPr kumimoji="0" lang="pl-PL"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71560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rostokąt: zaokrąglone rogi 4">
            <a:extLst>
              <a:ext uri="{FF2B5EF4-FFF2-40B4-BE49-F238E27FC236}">
                <a16:creationId xmlns:a16="http://schemas.microsoft.com/office/drawing/2014/main" id="{7CA73601-16FA-816D-055A-1A73FE018D84}"/>
              </a:ext>
            </a:extLst>
          </p:cNvPr>
          <p:cNvSpPr/>
          <p:nvPr/>
        </p:nvSpPr>
        <p:spPr>
          <a:xfrm>
            <a:off x="673658" y="1330516"/>
            <a:ext cx="7787296"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DA580BD5-33BE-609A-CF65-DCF447C36BA2}"/>
              </a:ext>
            </a:extLst>
          </p:cNvPr>
          <p:cNvSpPr txBox="1"/>
          <p:nvPr/>
        </p:nvSpPr>
        <p:spPr>
          <a:xfrm>
            <a:off x="1510940" y="1456317"/>
            <a:ext cx="6950014"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Wysłanie informacji o zakwalifikowaniu projektu do negocjacji</a:t>
            </a:r>
          </a:p>
        </p:txBody>
      </p:sp>
      <p:sp>
        <p:nvSpPr>
          <p:cNvPr id="9" name="Prostokąt: zaokrąglone rogi 8">
            <a:extLst>
              <a:ext uri="{FF2B5EF4-FFF2-40B4-BE49-F238E27FC236}">
                <a16:creationId xmlns:a16="http://schemas.microsoft.com/office/drawing/2014/main" id="{A1E384B8-E87D-78BC-2F93-7E02DD15EF68}"/>
              </a:ext>
            </a:extLst>
          </p:cNvPr>
          <p:cNvSpPr/>
          <p:nvPr/>
        </p:nvSpPr>
        <p:spPr>
          <a:xfrm>
            <a:off x="5266061" y="2175165"/>
            <a:ext cx="4704203" cy="8141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66867A14-0E6F-D8BC-8605-7978924D2C2B}"/>
              </a:ext>
            </a:extLst>
          </p:cNvPr>
          <p:cNvSpPr txBox="1"/>
          <p:nvPr/>
        </p:nvSpPr>
        <p:spPr>
          <a:xfrm>
            <a:off x="5244028" y="2252627"/>
            <a:ext cx="5183293"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Wnioskodawca przesyła wyjaśnienia </a:t>
            </a:r>
          </a:p>
          <a:p>
            <a:r>
              <a:rPr lang="pl-PL" dirty="0">
                <a:latin typeface="Arial" panose="020B0604020202020204" pitchFamily="34" charset="0"/>
                <a:cs typeface="Arial" panose="020B0604020202020204" pitchFamily="34" charset="0"/>
              </a:rPr>
              <a:t>dotyczące kwestii skierowanych do negocjacji</a:t>
            </a:r>
          </a:p>
        </p:txBody>
      </p:sp>
      <p:sp>
        <p:nvSpPr>
          <p:cNvPr id="11" name="Prostokąt: zaokrąglone rogi 10">
            <a:extLst>
              <a:ext uri="{FF2B5EF4-FFF2-40B4-BE49-F238E27FC236}">
                <a16:creationId xmlns:a16="http://schemas.microsoft.com/office/drawing/2014/main" id="{CA319CA3-A243-98D9-566A-AA9CEBD8676C}"/>
              </a:ext>
            </a:extLst>
          </p:cNvPr>
          <p:cNvSpPr/>
          <p:nvPr/>
        </p:nvSpPr>
        <p:spPr>
          <a:xfrm>
            <a:off x="5266062" y="3144833"/>
            <a:ext cx="4704202" cy="7238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F84DD52C-49C3-6F45-B4D6-430042CE2F61}"/>
              </a:ext>
            </a:extLst>
          </p:cNvPr>
          <p:cNvSpPr txBox="1"/>
          <p:nvPr/>
        </p:nvSpPr>
        <p:spPr>
          <a:xfrm>
            <a:off x="5566127" y="3140740"/>
            <a:ext cx="4194818"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ION odnosi się do przedstawionych wyjaśnień -&gt; ostateczny zakres korekt</a:t>
            </a:r>
          </a:p>
        </p:txBody>
      </p:sp>
      <p:sp>
        <p:nvSpPr>
          <p:cNvPr id="13" name="pole tekstowe 12">
            <a:extLst>
              <a:ext uri="{FF2B5EF4-FFF2-40B4-BE49-F238E27FC236}">
                <a16:creationId xmlns:a16="http://schemas.microsoft.com/office/drawing/2014/main" id="{DC1F5100-11A0-12C5-9D65-E6039494707B}"/>
              </a:ext>
            </a:extLst>
          </p:cNvPr>
          <p:cNvSpPr txBox="1"/>
          <p:nvPr/>
        </p:nvSpPr>
        <p:spPr>
          <a:xfrm>
            <a:off x="965115" y="4342162"/>
            <a:ext cx="4389514"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Złożenie skorygowanego wniosku</a:t>
            </a:r>
          </a:p>
        </p:txBody>
      </p:sp>
      <p:sp>
        <p:nvSpPr>
          <p:cNvPr id="14" name="Prostokąt: zaokrąglone rogi 13">
            <a:extLst>
              <a:ext uri="{FF2B5EF4-FFF2-40B4-BE49-F238E27FC236}">
                <a16:creationId xmlns:a16="http://schemas.microsoft.com/office/drawing/2014/main" id="{9CC57D94-5D51-4974-3CCB-F94D3175F22D}"/>
              </a:ext>
            </a:extLst>
          </p:cNvPr>
          <p:cNvSpPr/>
          <p:nvPr/>
        </p:nvSpPr>
        <p:spPr>
          <a:xfrm>
            <a:off x="673658" y="4186663"/>
            <a:ext cx="4019528"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71A5EACD-3E12-D435-DACD-302C0DB7BF53}"/>
              </a:ext>
            </a:extLst>
          </p:cNvPr>
          <p:cNvSpPr/>
          <p:nvPr/>
        </p:nvSpPr>
        <p:spPr>
          <a:xfrm>
            <a:off x="673658" y="5187319"/>
            <a:ext cx="4019528"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3396DC27-39DB-83C1-22ED-2BB4100D3628}"/>
              </a:ext>
            </a:extLst>
          </p:cNvPr>
          <p:cNvSpPr txBox="1"/>
          <p:nvPr/>
        </p:nvSpPr>
        <p:spPr>
          <a:xfrm>
            <a:off x="965115" y="5217016"/>
            <a:ext cx="3597157"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Ocena kryterium negocjacyjnego</a:t>
            </a:r>
          </a:p>
        </p:txBody>
      </p:sp>
      <p:sp>
        <p:nvSpPr>
          <p:cNvPr id="17" name="Strzałka: w dół 16">
            <a:extLst>
              <a:ext uri="{FF2B5EF4-FFF2-40B4-BE49-F238E27FC236}">
                <a16:creationId xmlns:a16="http://schemas.microsoft.com/office/drawing/2014/main" id="{C5C91283-FC90-8327-512D-C6F7636A660E}"/>
              </a:ext>
            </a:extLst>
          </p:cNvPr>
          <p:cNvSpPr/>
          <p:nvPr/>
        </p:nvSpPr>
        <p:spPr>
          <a:xfrm>
            <a:off x="1972019" y="2010845"/>
            <a:ext cx="264405" cy="217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F0A1FADA-2674-16EE-FD76-5B31C9CC9239}"/>
              </a:ext>
            </a:extLst>
          </p:cNvPr>
          <p:cNvSpPr/>
          <p:nvPr/>
        </p:nvSpPr>
        <p:spPr>
          <a:xfrm>
            <a:off x="1972019" y="4866992"/>
            <a:ext cx="165253" cy="320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a:extLst>
              <a:ext uri="{FF2B5EF4-FFF2-40B4-BE49-F238E27FC236}">
                <a16:creationId xmlns:a16="http://schemas.microsoft.com/office/drawing/2014/main" id="{D90B48C8-0E45-DE71-E518-D9CE6A671F22}"/>
              </a:ext>
            </a:extLst>
          </p:cNvPr>
          <p:cNvSpPr/>
          <p:nvPr/>
        </p:nvSpPr>
        <p:spPr>
          <a:xfrm>
            <a:off x="6726925" y="2020175"/>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dół 19">
            <a:extLst>
              <a:ext uri="{FF2B5EF4-FFF2-40B4-BE49-F238E27FC236}">
                <a16:creationId xmlns:a16="http://schemas.microsoft.com/office/drawing/2014/main" id="{924228A6-692D-C26F-9F6B-1C67127B82FA}"/>
              </a:ext>
            </a:extLst>
          </p:cNvPr>
          <p:cNvSpPr/>
          <p:nvPr/>
        </p:nvSpPr>
        <p:spPr>
          <a:xfrm>
            <a:off x="6709691" y="2979552"/>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3" name="Łącznik prosty ze strzałką 22">
            <a:extLst>
              <a:ext uri="{FF2B5EF4-FFF2-40B4-BE49-F238E27FC236}">
                <a16:creationId xmlns:a16="http://schemas.microsoft.com/office/drawing/2014/main" id="{664C8E87-B810-4C89-DA2D-FE1D2E36045A}"/>
              </a:ext>
            </a:extLst>
          </p:cNvPr>
          <p:cNvCxnSpPr>
            <a:cxnSpLocks/>
            <a:stCxn id="11" idx="1"/>
          </p:cNvCxnSpPr>
          <p:nvPr/>
        </p:nvCxnSpPr>
        <p:spPr>
          <a:xfrm flipH="1">
            <a:off x="4313918" y="3506750"/>
            <a:ext cx="952144" cy="63034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26" name="pole tekstowe 25">
            <a:extLst>
              <a:ext uri="{FF2B5EF4-FFF2-40B4-BE49-F238E27FC236}">
                <a16:creationId xmlns:a16="http://schemas.microsoft.com/office/drawing/2014/main" id="{CBB6B149-5538-773B-AC83-528E44E4F810}"/>
              </a:ext>
            </a:extLst>
          </p:cNvPr>
          <p:cNvSpPr txBox="1"/>
          <p:nvPr/>
        </p:nvSpPr>
        <p:spPr>
          <a:xfrm>
            <a:off x="10289754" y="1330516"/>
            <a:ext cx="1849722" cy="738664"/>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14 dni </a:t>
            </a:r>
            <a:r>
              <a:rPr lang="pl-PL" sz="1400" dirty="0">
                <a:latin typeface="Arial" panose="020B0604020202020204" pitchFamily="34" charset="0"/>
                <a:cs typeface="Arial" panose="020B0604020202020204" pitchFamily="34" charset="0"/>
              </a:rPr>
              <a:t>od zatwierdzenia wyników</a:t>
            </a:r>
          </a:p>
        </p:txBody>
      </p:sp>
      <p:sp>
        <p:nvSpPr>
          <p:cNvPr id="27" name="pole tekstowe 26">
            <a:extLst>
              <a:ext uri="{FF2B5EF4-FFF2-40B4-BE49-F238E27FC236}">
                <a16:creationId xmlns:a16="http://schemas.microsoft.com/office/drawing/2014/main" id="{13EFEA7A-7167-A363-6C7E-6B2C5C006590}"/>
              </a:ext>
            </a:extLst>
          </p:cNvPr>
          <p:cNvSpPr txBox="1"/>
          <p:nvPr/>
        </p:nvSpPr>
        <p:spPr>
          <a:xfrm>
            <a:off x="10256703" y="2274345"/>
            <a:ext cx="1882773" cy="523220"/>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7 dni </a:t>
            </a:r>
            <a:r>
              <a:rPr lang="pl-PL" sz="1400" dirty="0">
                <a:latin typeface="Arial" panose="020B0604020202020204" pitchFamily="34" charset="0"/>
                <a:cs typeface="Arial" panose="020B0604020202020204" pitchFamily="34" charset="0"/>
              </a:rPr>
              <a:t>od przekazania informacji</a:t>
            </a:r>
          </a:p>
        </p:txBody>
      </p:sp>
      <p:sp>
        <p:nvSpPr>
          <p:cNvPr id="30" name="pole tekstowe 29">
            <a:extLst>
              <a:ext uri="{FF2B5EF4-FFF2-40B4-BE49-F238E27FC236}">
                <a16:creationId xmlns:a16="http://schemas.microsoft.com/office/drawing/2014/main" id="{F9D951CC-681E-DF99-873F-33491951CA2C}"/>
              </a:ext>
            </a:extLst>
          </p:cNvPr>
          <p:cNvSpPr txBox="1"/>
          <p:nvPr/>
        </p:nvSpPr>
        <p:spPr>
          <a:xfrm>
            <a:off x="10256702" y="3233722"/>
            <a:ext cx="1729649" cy="523220"/>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7 dni </a:t>
            </a:r>
            <a:r>
              <a:rPr lang="pl-PL" sz="1400" dirty="0">
                <a:latin typeface="Arial" panose="020B0604020202020204" pitchFamily="34" charset="0"/>
                <a:cs typeface="Arial" panose="020B0604020202020204" pitchFamily="34" charset="0"/>
              </a:rPr>
              <a:t>od wpływu wyjaśnień</a:t>
            </a:r>
          </a:p>
        </p:txBody>
      </p:sp>
      <p:sp>
        <p:nvSpPr>
          <p:cNvPr id="31" name="pole tekstowe 30">
            <a:extLst>
              <a:ext uri="{FF2B5EF4-FFF2-40B4-BE49-F238E27FC236}">
                <a16:creationId xmlns:a16="http://schemas.microsoft.com/office/drawing/2014/main" id="{DE279054-3D35-059B-9BD5-D88385EAFF50}"/>
              </a:ext>
            </a:extLst>
          </p:cNvPr>
          <p:cNvSpPr txBox="1"/>
          <p:nvPr/>
        </p:nvSpPr>
        <p:spPr>
          <a:xfrm>
            <a:off x="10256702" y="4106094"/>
            <a:ext cx="1882774" cy="523220"/>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7 dni </a:t>
            </a:r>
            <a:r>
              <a:rPr lang="pl-PL" sz="1400" dirty="0">
                <a:latin typeface="Arial" panose="020B0604020202020204" pitchFamily="34" charset="0"/>
                <a:cs typeface="Arial" panose="020B0604020202020204" pitchFamily="34" charset="0"/>
              </a:rPr>
              <a:t>od przekazania wezwania</a:t>
            </a:r>
          </a:p>
        </p:txBody>
      </p:sp>
      <p:sp>
        <p:nvSpPr>
          <p:cNvPr id="32" name="pole tekstowe 31">
            <a:extLst>
              <a:ext uri="{FF2B5EF4-FFF2-40B4-BE49-F238E27FC236}">
                <a16:creationId xmlns:a16="http://schemas.microsoft.com/office/drawing/2014/main" id="{ACF2346F-36C2-82D5-A91E-079C0C2F2979}"/>
              </a:ext>
            </a:extLst>
          </p:cNvPr>
          <p:cNvSpPr txBox="1"/>
          <p:nvPr/>
        </p:nvSpPr>
        <p:spPr>
          <a:xfrm>
            <a:off x="10289754" y="5004264"/>
            <a:ext cx="1882774" cy="30777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niezwłocznie</a:t>
            </a:r>
          </a:p>
        </p:txBody>
      </p:sp>
    </p:spTree>
    <p:extLst>
      <p:ext uri="{BB962C8B-B14F-4D97-AF65-F5344CB8AC3E}">
        <p14:creationId xmlns:p14="http://schemas.microsoft.com/office/powerpoint/2010/main" val="3375723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rostokąt: zaokrąglone rogi 4">
            <a:extLst>
              <a:ext uri="{FF2B5EF4-FFF2-40B4-BE49-F238E27FC236}">
                <a16:creationId xmlns:a16="http://schemas.microsoft.com/office/drawing/2014/main" id="{7CA73601-16FA-816D-055A-1A73FE018D84}"/>
              </a:ext>
            </a:extLst>
          </p:cNvPr>
          <p:cNvSpPr/>
          <p:nvPr/>
        </p:nvSpPr>
        <p:spPr>
          <a:xfrm>
            <a:off x="2993268" y="858983"/>
            <a:ext cx="6466901" cy="676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DA580BD5-33BE-609A-CF65-DCF447C36BA2}"/>
              </a:ext>
            </a:extLst>
          </p:cNvPr>
          <p:cNvSpPr txBox="1"/>
          <p:nvPr/>
        </p:nvSpPr>
        <p:spPr>
          <a:xfrm>
            <a:off x="3306688" y="944979"/>
            <a:ext cx="6950014"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Weryfikacja przez członków KOP skorygowanego wniosku</a:t>
            </a:r>
          </a:p>
        </p:txBody>
      </p:sp>
      <p:sp>
        <p:nvSpPr>
          <p:cNvPr id="9" name="Prostokąt: zaokrąglone rogi 8">
            <a:extLst>
              <a:ext uri="{FF2B5EF4-FFF2-40B4-BE49-F238E27FC236}">
                <a16:creationId xmlns:a16="http://schemas.microsoft.com/office/drawing/2014/main" id="{A1E384B8-E87D-78BC-2F93-7E02DD15EF68}"/>
              </a:ext>
            </a:extLst>
          </p:cNvPr>
          <p:cNvSpPr/>
          <p:nvPr/>
        </p:nvSpPr>
        <p:spPr>
          <a:xfrm>
            <a:off x="3029461" y="1691933"/>
            <a:ext cx="6394514" cy="695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66867A14-0E6F-D8BC-8605-7978924D2C2B}"/>
              </a:ext>
            </a:extLst>
          </p:cNvPr>
          <p:cNvSpPr txBox="1"/>
          <p:nvPr/>
        </p:nvSpPr>
        <p:spPr>
          <a:xfrm>
            <a:off x="3426246" y="1733071"/>
            <a:ext cx="5845930"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Czy wniosek posiada uchybienia, które nie zostały dostrzeżone na etapie oceny formalno-merytorycznej?</a:t>
            </a:r>
          </a:p>
        </p:txBody>
      </p:sp>
      <p:sp>
        <p:nvSpPr>
          <p:cNvPr id="12" name="pole tekstowe 11">
            <a:extLst>
              <a:ext uri="{FF2B5EF4-FFF2-40B4-BE49-F238E27FC236}">
                <a16:creationId xmlns:a16="http://schemas.microsoft.com/office/drawing/2014/main" id="{F84DD52C-49C3-6F45-B4D6-430042CE2F61}"/>
              </a:ext>
            </a:extLst>
          </p:cNvPr>
          <p:cNvSpPr txBox="1"/>
          <p:nvPr/>
        </p:nvSpPr>
        <p:spPr>
          <a:xfrm>
            <a:off x="3586094" y="2444861"/>
            <a:ext cx="878676" cy="382763"/>
          </a:xfrm>
          <a:prstGeom prst="rect">
            <a:avLst/>
          </a:prstGeom>
          <a:noFill/>
        </p:spPr>
        <p:txBody>
          <a:bodyPr wrap="square" rtlCol="0">
            <a:spAutoFit/>
          </a:bodyPr>
          <a:lstStyle/>
          <a:p>
            <a:r>
              <a:rPr lang="pl-PL" dirty="0"/>
              <a:t>TAK</a:t>
            </a:r>
          </a:p>
        </p:txBody>
      </p:sp>
      <p:sp>
        <p:nvSpPr>
          <p:cNvPr id="13" name="pole tekstowe 12">
            <a:extLst>
              <a:ext uri="{FF2B5EF4-FFF2-40B4-BE49-F238E27FC236}">
                <a16:creationId xmlns:a16="http://schemas.microsoft.com/office/drawing/2014/main" id="{DC1F5100-11A0-12C5-9D65-E6039494707B}"/>
              </a:ext>
            </a:extLst>
          </p:cNvPr>
          <p:cNvSpPr txBox="1"/>
          <p:nvPr/>
        </p:nvSpPr>
        <p:spPr>
          <a:xfrm>
            <a:off x="1299990" y="2978432"/>
            <a:ext cx="3677034"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Zwrot wniosku do oceny formalno-merytorycznej</a:t>
            </a:r>
          </a:p>
        </p:txBody>
      </p:sp>
      <p:sp>
        <p:nvSpPr>
          <p:cNvPr id="14" name="Prostokąt: zaokrąglone rogi 13">
            <a:extLst>
              <a:ext uri="{FF2B5EF4-FFF2-40B4-BE49-F238E27FC236}">
                <a16:creationId xmlns:a16="http://schemas.microsoft.com/office/drawing/2014/main" id="{9CC57D94-5D51-4974-3CCB-F94D3175F22D}"/>
              </a:ext>
            </a:extLst>
          </p:cNvPr>
          <p:cNvSpPr/>
          <p:nvPr/>
        </p:nvSpPr>
        <p:spPr>
          <a:xfrm>
            <a:off x="1087761" y="2944113"/>
            <a:ext cx="4019528" cy="695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71A5EACD-3E12-D435-DACD-302C0DB7BF53}"/>
              </a:ext>
            </a:extLst>
          </p:cNvPr>
          <p:cNvSpPr/>
          <p:nvPr/>
        </p:nvSpPr>
        <p:spPr>
          <a:xfrm>
            <a:off x="1087761" y="4016847"/>
            <a:ext cx="4019528"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3396DC27-39DB-83C1-22ED-2BB4100D3628}"/>
              </a:ext>
            </a:extLst>
          </p:cNvPr>
          <p:cNvSpPr txBox="1"/>
          <p:nvPr/>
        </p:nvSpPr>
        <p:spPr>
          <a:xfrm>
            <a:off x="1087761" y="4172345"/>
            <a:ext cx="4389514" cy="338554"/>
          </a:xfrm>
          <a:prstGeom prst="rect">
            <a:avLst/>
          </a:prstGeom>
          <a:noFill/>
        </p:spPr>
        <p:txBody>
          <a:bodyPr wrap="square" rtlCol="0">
            <a:spAutoFit/>
          </a:bodyPr>
          <a:lstStyle/>
          <a:p>
            <a:r>
              <a:rPr lang="pl-PL" sz="1600" dirty="0">
                <a:latin typeface="Arial" panose="020B0604020202020204" pitchFamily="34" charset="0"/>
                <a:cs typeface="Arial" panose="020B0604020202020204" pitchFamily="34" charset="0"/>
              </a:rPr>
              <a:t>Ponowna ocena formalno-merytoryczna</a:t>
            </a:r>
          </a:p>
        </p:txBody>
      </p:sp>
      <p:sp>
        <p:nvSpPr>
          <p:cNvPr id="18" name="Strzałka: w dół 17">
            <a:extLst>
              <a:ext uri="{FF2B5EF4-FFF2-40B4-BE49-F238E27FC236}">
                <a16:creationId xmlns:a16="http://schemas.microsoft.com/office/drawing/2014/main" id="{F0A1FADA-2674-16EE-FD76-5B31C9CC9239}"/>
              </a:ext>
            </a:extLst>
          </p:cNvPr>
          <p:cNvSpPr/>
          <p:nvPr/>
        </p:nvSpPr>
        <p:spPr>
          <a:xfrm>
            <a:off x="3387695" y="3644317"/>
            <a:ext cx="165253" cy="372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a:extLst>
              <a:ext uri="{FF2B5EF4-FFF2-40B4-BE49-F238E27FC236}">
                <a16:creationId xmlns:a16="http://schemas.microsoft.com/office/drawing/2014/main" id="{D90B48C8-0E45-DE71-E518-D9CE6A671F22}"/>
              </a:ext>
            </a:extLst>
          </p:cNvPr>
          <p:cNvSpPr/>
          <p:nvPr/>
        </p:nvSpPr>
        <p:spPr>
          <a:xfrm>
            <a:off x="6155109" y="1421070"/>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6C5C6E91-D54D-109E-15BC-5DACCA0A0DDE}"/>
              </a:ext>
            </a:extLst>
          </p:cNvPr>
          <p:cNvSpPr txBox="1"/>
          <p:nvPr/>
        </p:nvSpPr>
        <p:spPr>
          <a:xfrm>
            <a:off x="9392041" y="3302904"/>
            <a:ext cx="806270" cy="382763"/>
          </a:xfrm>
          <a:prstGeom prst="rect">
            <a:avLst/>
          </a:prstGeom>
          <a:noFill/>
        </p:spPr>
        <p:txBody>
          <a:bodyPr wrap="square" rtlCol="0">
            <a:spAutoFit/>
          </a:bodyPr>
          <a:lstStyle/>
          <a:p>
            <a:r>
              <a:rPr lang="pl-PL" dirty="0"/>
              <a:t>NIE</a:t>
            </a:r>
          </a:p>
        </p:txBody>
      </p:sp>
      <p:sp>
        <p:nvSpPr>
          <p:cNvPr id="24" name="Prostokąt: zaokrąglone rogi 23">
            <a:extLst>
              <a:ext uri="{FF2B5EF4-FFF2-40B4-BE49-F238E27FC236}">
                <a16:creationId xmlns:a16="http://schemas.microsoft.com/office/drawing/2014/main" id="{571280A5-DFA4-7829-72A8-A26E823447F6}"/>
              </a:ext>
            </a:extLst>
          </p:cNvPr>
          <p:cNvSpPr/>
          <p:nvPr/>
        </p:nvSpPr>
        <p:spPr>
          <a:xfrm>
            <a:off x="6324742" y="2923690"/>
            <a:ext cx="4920693" cy="413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B8965781-DF9F-0C58-E540-A23711C0B971}"/>
              </a:ext>
            </a:extLst>
          </p:cNvPr>
          <p:cNvSpPr txBox="1"/>
          <p:nvPr/>
        </p:nvSpPr>
        <p:spPr>
          <a:xfrm>
            <a:off x="6411265" y="2966971"/>
            <a:ext cx="4803350"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Czy wniosek spełnia kryterium negocjacyjne</a:t>
            </a:r>
            <a:r>
              <a:rPr lang="pl-PL" dirty="0"/>
              <a:t>?</a:t>
            </a:r>
          </a:p>
        </p:txBody>
      </p:sp>
      <p:sp>
        <p:nvSpPr>
          <p:cNvPr id="28" name="Prostokąt: zaokrąglone rogi 27">
            <a:extLst>
              <a:ext uri="{FF2B5EF4-FFF2-40B4-BE49-F238E27FC236}">
                <a16:creationId xmlns:a16="http://schemas.microsoft.com/office/drawing/2014/main" id="{B5605FE0-E344-FDE1-39CD-326C72E55F00}"/>
              </a:ext>
            </a:extLst>
          </p:cNvPr>
          <p:cNvSpPr/>
          <p:nvPr/>
        </p:nvSpPr>
        <p:spPr>
          <a:xfrm>
            <a:off x="6375918" y="3629893"/>
            <a:ext cx="1885682"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FC598DB5-419A-8C36-3FE3-9F4851C54650}"/>
              </a:ext>
            </a:extLst>
          </p:cNvPr>
          <p:cNvSpPr txBox="1"/>
          <p:nvPr/>
        </p:nvSpPr>
        <p:spPr>
          <a:xfrm>
            <a:off x="7382924" y="3305679"/>
            <a:ext cx="878676" cy="382763"/>
          </a:xfrm>
          <a:prstGeom prst="rect">
            <a:avLst/>
          </a:prstGeom>
          <a:noFill/>
        </p:spPr>
        <p:txBody>
          <a:bodyPr wrap="square" rtlCol="0">
            <a:spAutoFit/>
          </a:bodyPr>
          <a:lstStyle/>
          <a:p>
            <a:r>
              <a:rPr lang="pl-PL" dirty="0"/>
              <a:t>TAK</a:t>
            </a:r>
          </a:p>
        </p:txBody>
      </p:sp>
      <p:sp>
        <p:nvSpPr>
          <p:cNvPr id="33" name="Prostokąt: zaokrąglone rogi 32">
            <a:extLst>
              <a:ext uri="{FF2B5EF4-FFF2-40B4-BE49-F238E27FC236}">
                <a16:creationId xmlns:a16="http://schemas.microsoft.com/office/drawing/2014/main" id="{71DB306D-B589-7209-CEA6-D0AAE7915550}"/>
              </a:ext>
            </a:extLst>
          </p:cNvPr>
          <p:cNvSpPr/>
          <p:nvPr/>
        </p:nvSpPr>
        <p:spPr>
          <a:xfrm>
            <a:off x="8653650" y="3608794"/>
            <a:ext cx="2584428"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6DD20D8D-5194-6FD4-8CD7-35875E559FAE}"/>
              </a:ext>
            </a:extLst>
          </p:cNvPr>
          <p:cNvSpPr txBox="1"/>
          <p:nvPr/>
        </p:nvSpPr>
        <p:spPr>
          <a:xfrm>
            <a:off x="6821628" y="2503515"/>
            <a:ext cx="878676" cy="382763"/>
          </a:xfrm>
          <a:prstGeom prst="rect">
            <a:avLst/>
          </a:prstGeom>
          <a:noFill/>
        </p:spPr>
        <p:txBody>
          <a:bodyPr wrap="square" rtlCol="0">
            <a:spAutoFit/>
          </a:bodyPr>
          <a:lstStyle/>
          <a:p>
            <a:r>
              <a:rPr lang="pl-PL" dirty="0"/>
              <a:t>NIE</a:t>
            </a:r>
          </a:p>
        </p:txBody>
      </p:sp>
      <p:sp>
        <p:nvSpPr>
          <p:cNvPr id="36" name="pole tekstowe 35">
            <a:extLst>
              <a:ext uri="{FF2B5EF4-FFF2-40B4-BE49-F238E27FC236}">
                <a16:creationId xmlns:a16="http://schemas.microsoft.com/office/drawing/2014/main" id="{6422294D-8F07-ECE8-9D31-CD07461F7A8B}"/>
              </a:ext>
            </a:extLst>
          </p:cNvPr>
          <p:cNvSpPr txBox="1"/>
          <p:nvPr/>
        </p:nvSpPr>
        <p:spPr>
          <a:xfrm>
            <a:off x="8766774" y="3558378"/>
            <a:ext cx="2779256"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Skierowanie wniosku do ponownej poprawy</a:t>
            </a:r>
          </a:p>
        </p:txBody>
      </p:sp>
      <p:sp>
        <p:nvSpPr>
          <p:cNvPr id="37" name="pole tekstowe 36">
            <a:extLst>
              <a:ext uri="{FF2B5EF4-FFF2-40B4-BE49-F238E27FC236}">
                <a16:creationId xmlns:a16="http://schemas.microsoft.com/office/drawing/2014/main" id="{A0ACD888-3575-361C-0CDA-1740DD4FBFDD}"/>
              </a:ext>
            </a:extLst>
          </p:cNvPr>
          <p:cNvSpPr txBox="1"/>
          <p:nvPr/>
        </p:nvSpPr>
        <p:spPr>
          <a:xfrm>
            <a:off x="8765404" y="4348179"/>
            <a:ext cx="2909154" cy="615553"/>
          </a:xfrm>
          <a:prstGeom prst="rect">
            <a:avLst/>
          </a:prstGeom>
          <a:noFill/>
        </p:spPr>
        <p:txBody>
          <a:bodyPr wrap="square" rtlCol="0">
            <a:spAutoFit/>
          </a:bodyPr>
          <a:lstStyle/>
          <a:p>
            <a:r>
              <a:rPr lang="pl-PL" sz="1600" dirty="0">
                <a:latin typeface="Arial" panose="020B0604020202020204" pitchFamily="34" charset="0"/>
                <a:cs typeface="Arial" panose="020B0604020202020204" pitchFamily="34" charset="0"/>
              </a:rPr>
              <a:t>Czy wniosek spełnia kryterium negocjacyjne</a:t>
            </a:r>
            <a:r>
              <a:rPr lang="pl-PL" dirty="0"/>
              <a:t>?</a:t>
            </a:r>
          </a:p>
        </p:txBody>
      </p:sp>
      <p:sp>
        <p:nvSpPr>
          <p:cNvPr id="38" name="Strzałka: w dół 37">
            <a:extLst>
              <a:ext uri="{FF2B5EF4-FFF2-40B4-BE49-F238E27FC236}">
                <a16:creationId xmlns:a16="http://schemas.microsoft.com/office/drawing/2014/main" id="{122A3611-E4B5-E5E6-59C7-1E701282FBFE}"/>
              </a:ext>
            </a:extLst>
          </p:cNvPr>
          <p:cNvSpPr/>
          <p:nvPr/>
        </p:nvSpPr>
        <p:spPr>
          <a:xfrm>
            <a:off x="6623488" y="2403765"/>
            <a:ext cx="206874" cy="558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Strzałka: w dół 38">
            <a:extLst>
              <a:ext uri="{FF2B5EF4-FFF2-40B4-BE49-F238E27FC236}">
                <a16:creationId xmlns:a16="http://schemas.microsoft.com/office/drawing/2014/main" id="{E5A5BDA0-CD9F-37F0-F59A-1A648EDFE413}"/>
              </a:ext>
            </a:extLst>
          </p:cNvPr>
          <p:cNvSpPr/>
          <p:nvPr/>
        </p:nvSpPr>
        <p:spPr>
          <a:xfrm>
            <a:off x="7244179" y="3337429"/>
            <a:ext cx="138746" cy="306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Strzałka: w dół 39">
            <a:extLst>
              <a:ext uri="{FF2B5EF4-FFF2-40B4-BE49-F238E27FC236}">
                <a16:creationId xmlns:a16="http://schemas.microsoft.com/office/drawing/2014/main" id="{27AFEBFB-B866-1A86-45F2-79CCF61DE092}"/>
              </a:ext>
            </a:extLst>
          </p:cNvPr>
          <p:cNvSpPr/>
          <p:nvPr/>
        </p:nvSpPr>
        <p:spPr>
          <a:xfrm>
            <a:off x="9083661" y="3333850"/>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1" name="Strzałka: w dół 40">
            <a:extLst>
              <a:ext uri="{FF2B5EF4-FFF2-40B4-BE49-F238E27FC236}">
                <a16:creationId xmlns:a16="http://schemas.microsoft.com/office/drawing/2014/main" id="{88FF6D11-ECB6-3213-AAA3-FB2530DEDD8F}"/>
              </a:ext>
            </a:extLst>
          </p:cNvPr>
          <p:cNvSpPr/>
          <p:nvPr/>
        </p:nvSpPr>
        <p:spPr>
          <a:xfrm>
            <a:off x="9118179" y="4915937"/>
            <a:ext cx="165253" cy="308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ole tekstowe 41">
            <a:extLst>
              <a:ext uri="{FF2B5EF4-FFF2-40B4-BE49-F238E27FC236}">
                <a16:creationId xmlns:a16="http://schemas.microsoft.com/office/drawing/2014/main" id="{8DE70552-1544-505A-4DAC-D694129A3AD4}"/>
              </a:ext>
            </a:extLst>
          </p:cNvPr>
          <p:cNvSpPr txBox="1"/>
          <p:nvPr/>
        </p:nvSpPr>
        <p:spPr>
          <a:xfrm>
            <a:off x="6457799" y="3561439"/>
            <a:ext cx="1850249"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Pozytywna ocena kryterium</a:t>
            </a:r>
          </a:p>
        </p:txBody>
      </p:sp>
      <p:sp>
        <p:nvSpPr>
          <p:cNvPr id="43" name="Prostokąt: zaokrąglone rogi 42">
            <a:extLst>
              <a:ext uri="{FF2B5EF4-FFF2-40B4-BE49-F238E27FC236}">
                <a16:creationId xmlns:a16="http://schemas.microsoft.com/office/drawing/2014/main" id="{57AFB2B7-8C29-096B-61BF-590F852FEDE3}"/>
              </a:ext>
            </a:extLst>
          </p:cNvPr>
          <p:cNvSpPr/>
          <p:nvPr/>
        </p:nvSpPr>
        <p:spPr>
          <a:xfrm>
            <a:off x="8661008" y="4365950"/>
            <a:ext cx="2584428"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Strzałka: w dół 43">
            <a:extLst>
              <a:ext uri="{FF2B5EF4-FFF2-40B4-BE49-F238E27FC236}">
                <a16:creationId xmlns:a16="http://schemas.microsoft.com/office/drawing/2014/main" id="{481AE359-9910-7B2D-CD62-7D52081D8B52}"/>
              </a:ext>
            </a:extLst>
          </p:cNvPr>
          <p:cNvSpPr/>
          <p:nvPr/>
        </p:nvSpPr>
        <p:spPr>
          <a:xfrm>
            <a:off x="10493555" y="4909600"/>
            <a:ext cx="149185" cy="310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ole tekstowe 45">
            <a:extLst>
              <a:ext uri="{FF2B5EF4-FFF2-40B4-BE49-F238E27FC236}">
                <a16:creationId xmlns:a16="http://schemas.microsoft.com/office/drawing/2014/main" id="{9DE310A5-B534-57D9-1B96-1E9040951258}"/>
              </a:ext>
            </a:extLst>
          </p:cNvPr>
          <p:cNvSpPr txBox="1"/>
          <p:nvPr/>
        </p:nvSpPr>
        <p:spPr>
          <a:xfrm>
            <a:off x="8095615" y="5177238"/>
            <a:ext cx="1850249"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Pozytywna ocena kryterium</a:t>
            </a:r>
          </a:p>
        </p:txBody>
      </p:sp>
      <p:sp>
        <p:nvSpPr>
          <p:cNvPr id="49" name="Prostokąt: zaokrąglone rogi 48">
            <a:extLst>
              <a:ext uri="{FF2B5EF4-FFF2-40B4-BE49-F238E27FC236}">
                <a16:creationId xmlns:a16="http://schemas.microsoft.com/office/drawing/2014/main" id="{EB88832F-419B-F2E2-3C6D-258F7072A9F2}"/>
              </a:ext>
            </a:extLst>
          </p:cNvPr>
          <p:cNvSpPr/>
          <p:nvPr/>
        </p:nvSpPr>
        <p:spPr>
          <a:xfrm>
            <a:off x="10183701" y="5227666"/>
            <a:ext cx="1885682"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zaokrąglone rogi 49">
            <a:extLst>
              <a:ext uri="{FF2B5EF4-FFF2-40B4-BE49-F238E27FC236}">
                <a16:creationId xmlns:a16="http://schemas.microsoft.com/office/drawing/2014/main" id="{B1368D1D-3BFB-A416-880C-A9C2338D3F0E}"/>
              </a:ext>
            </a:extLst>
          </p:cNvPr>
          <p:cNvSpPr/>
          <p:nvPr/>
        </p:nvSpPr>
        <p:spPr>
          <a:xfrm>
            <a:off x="8039733" y="5217017"/>
            <a:ext cx="1885682"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ole tekstowe 50">
            <a:extLst>
              <a:ext uri="{FF2B5EF4-FFF2-40B4-BE49-F238E27FC236}">
                <a16:creationId xmlns:a16="http://schemas.microsoft.com/office/drawing/2014/main" id="{68DF08EA-C4ED-7A2A-B750-167C1CBD2E9B}"/>
              </a:ext>
            </a:extLst>
          </p:cNvPr>
          <p:cNvSpPr txBox="1"/>
          <p:nvPr/>
        </p:nvSpPr>
        <p:spPr>
          <a:xfrm>
            <a:off x="10188402" y="5191477"/>
            <a:ext cx="1850249"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Negatywna ocena kryterium</a:t>
            </a:r>
          </a:p>
        </p:txBody>
      </p:sp>
      <p:sp>
        <p:nvSpPr>
          <p:cNvPr id="52" name="Strzałka: w dół 51">
            <a:extLst>
              <a:ext uri="{FF2B5EF4-FFF2-40B4-BE49-F238E27FC236}">
                <a16:creationId xmlns:a16="http://schemas.microsoft.com/office/drawing/2014/main" id="{27884709-D77B-16F4-FA30-6CB187A7FA8D}"/>
              </a:ext>
            </a:extLst>
          </p:cNvPr>
          <p:cNvSpPr/>
          <p:nvPr/>
        </p:nvSpPr>
        <p:spPr>
          <a:xfrm>
            <a:off x="9102542" y="4146214"/>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3" name="pole tekstowe 52">
            <a:extLst>
              <a:ext uri="{FF2B5EF4-FFF2-40B4-BE49-F238E27FC236}">
                <a16:creationId xmlns:a16="http://schemas.microsoft.com/office/drawing/2014/main" id="{4E837325-BDCD-0140-194C-54957A095C22}"/>
              </a:ext>
            </a:extLst>
          </p:cNvPr>
          <p:cNvSpPr txBox="1"/>
          <p:nvPr/>
        </p:nvSpPr>
        <p:spPr>
          <a:xfrm>
            <a:off x="9212462" y="4846642"/>
            <a:ext cx="878676" cy="382763"/>
          </a:xfrm>
          <a:prstGeom prst="rect">
            <a:avLst/>
          </a:prstGeom>
          <a:noFill/>
        </p:spPr>
        <p:txBody>
          <a:bodyPr wrap="square" rtlCol="0">
            <a:spAutoFit/>
          </a:bodyPr>
          <a:lstStyle/>
          <a:p>
            <a:r>
              <a:rPr lang="pl-PL" dirty="0"/>
              <a:t>TAK</a:t>
            </a:r>
          </a:p>
        </p:txBody>
      </p:sp>
      <p:sp>
        <p:nvSpPr>
          <p:cNvPr id="54" name="pole tekstowe 53">
            <a:extLst>
              <a:ext uri="{FF2B5EF4-FFF2-40B4-BE49-F238E27FC236}">
                <a16:creationId xmlns:a16="http://schemas.microsoft.com/office/drawing/2014/main" id="{69F112F5-5760-EC5A-F452-B438E9FB02CC}"/>
              </a:ext>
            </a:extLst>
          </p:cNvPr>
          <p:cNvSpPr txBox="1"/>
          <p:nvPr/>
        </p:nvSpPr>
        <p:spPr>
          <a:xfrm>
            <a:off x="10642740" y="4891829"/>
            <a:ext cx="878676" cy="382763"/>
          </a:xfrm>
          <a:prstGeom prst="rect">
            <a:avLst/>
          </a:prstGeom>
          <a:noFill/>
        </p:spPr>
        <p:txBody>
          <a:bodyPr wrap="square" rtlCol="0">
            <a:spAutoFit/>
          </a:bodyPr>
          <a:lstStyle/>
          <a:p>
            <a:r>
              <a:rPr lang="pl-PL" dirty="0"/>
              <a:t>NIE</a:t>
            </a:r>
          </a:p>
        </p:txBody>
      </p:sp>
      <p:sp>
        <p:nvSpPr>
          <p:cNvPr id="55" name="Strzałka: w dół 54">
            <a:extLst>
              <a:ext uri="{FF2B5EF4-FFF2-40B4-BE49-F238E27FC236}">
                <a16:creationId xmlns:a16="http://schemas.microsoft.com/office/drawing/2014/main" id="{3AB4510E-6CF7-AFB6-B3C0-839E3175C8BA}"/>
              </a:ext>
            </a:extLst>
          </p:cNvPr>
          <p:cNvSpPr/>
          <p:nvPr/>
        </p:nvSpPr>
        <p:spPr>
          <a:xfrm>
            <a:off x="3346074" y="2390589"/>
            <a:ext cx="206874" cy="558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0468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cel postępowania</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77584" y="1750979"/>
            <a:ext cx="10270313" cy="4225425"/>
          </a:xfrm>
        </p:spPr>
        <p:txBody>
          <a:bodyPr>
            <a:normAutofit/>
          </a:bodyPr>
          <a:lstStyle/>
          <a:p>
            <a:pPr marL="0" indent="0">
              <a:lnSpc>
                <a:spcPct val="120000"/>
              </a:lnSpc>
              <a:spcBef>
                <a:spcPts val="600"/>
              </a:spcBef>
              <a:buNone/>
            </a:pPr>
            <a:r>
              <a:rPr lang="pl-PL" sz="2000" dirty="0">
                <a:effectLst/>
                <a:latin typeface="Arial" panose="020B0604020202020204" pitchFamily="34" charset="0"/>
                <a:ea typeface="Times New Roman" panose="02020603050405020304" pitchFamily="18" charset="0"/>
                <a:cs typeface="Arial" panose="020B0604020202020204" pitchFamily="34" charset="0"/>
              </a:rPr>
              <a:t>Celem postępowania jest wybór projektów do dofinansowania, o których mowa w Regulaminie, zgodnych z:</a:t>
            </a:r>
          </a:p>
          <a:p>
            <a:pPr marL="342900" lvl="0" indent="-342900">
              <a:lnSpc>
                <a:spcPct val="120000"/>
              </a:lnSpc>
              <a:spcBef>
                <a:spcPts val="600"/>
              </a:spcBef>
              <a:spcAft>
                <a:spcPts val="0"/>
              </a:spcAft>
              <a:buFont typeface="+mj-lt"/>
              <a:buAutoNum type="alphaLcParenR"/>
            </a:pPr>
            <a:r>
              <a:rPr lang="pl-PL" sz="2000" b="1" dirty="0">
                <a:effectLst/>
                <a:latin typeface="Arial" panose="020B0604020202020204" pitchFamily="34" charset="0"/>
                <a:ea typeface="Times New Roman" panose="02020603050405020304" pitchFamily="18" charset="0"/>
                <a:cs typeface="Arial" panose="020B0604020202020204" pitchFamily="34" charset="0"/>
              </a:rPr>
              <a:t>Celem Polityki 4. </a:t>
            </a:r>
            <a:r>
              <a:rPr lang="pl-PL" sz="2000" dirty="0">
                <a:effectLst/>
                <a:latin typeface="Arial" panose="020B0604020202020204" pitchFamily="34" charset="0"/>
                <a:ea typeface="Times New Roman" panose="02020603050405020304" pitchFamily="18" charset="0"/>
                <a:cs typeface="Arial" panose="020B0604020202020204" pitchFamily="34" charset="0"/>
              </a:rPr>
              <a:t>Europa o silniejszym wymiarze społecznym, bardziej sprzyjająca włączeniu społecznemu i wdrażająca Europejski filar praw socjalnych;</a:t>
            </a:r>
          </a:p>
          <a:p>
            <a:pPr marL="342900" lvl="0" indent="-342900">
              <a:lnSpc>
                <a:spcPct val="115000"/>
              </a:lnSpc>
              <a:spcBef>
                <a:spcPts val="600"/>
              </a:spcBef>
              <a:spcAft>
                <a:spcPts val="0"/>
              </a:spcAft>
              <a:buFont typeface="+mj-lt"/>
              <a:buAutoNum type="alphaLcParenR"/>
            </a:pPr>
            <a:r>
              <a:rPr lang="pl-PL" sz="2000" b="1" dirty="0">
                <a:effectLst/>
                <a:latin typeface="Arial" panose="020B0604020202020204" pitchFamily="34" charset="0"/>
                <a:ea typeface="Times New Roman" panose="02020603050405020304" pitchFamily="18" charset="0"/>
              </a:rPr>
              <a:t>Celem szczegółowym </a:t>
            </a:r>
            <a:r>
              <a:rPr lang="pl-PL" sz="2000" dirty="0">
                <a:latin typeface="Arial" panose="020B0604020202020204" pitchFamily="34" charset="0"/>
                <a:cs typeface="Arial" panose="020B0604020202020204" pitchFamily="34" charset="0"/>
              </a:rPr>
              <a:t>4k - zwiększanie równego i szybkiego dostępu do dobrej jakości, trwałych i przystępnych cenowo usług, w tym usług, które wspierają dostęp do mieszkań oraz opieki skoncentrowanej na osobie, w tym opieki zdrowotnej; modernizacja systemów ochrony socjalnej, w tym wspieranie dostępu do ochrony socjalnej, ze szczególnym uwzględnieniem dzieci i grup w niekorzystnej sytuacji; poprawa dostępności, w tym dla osób z niepełnosprawnościami, skuteczności i odporności systemów ochrony zdrowia i usług opieki długoterminowej.</a:t>
            </a:r>
          </a:p>
          <a:p>
            <a:pPr marL="0" lvl="0" indent="0">
              <a:lnSpc>
                <a:spcPct val="115000"/>
              </a:lnSpc>
              <a:spcBef>
                <a:spcPts val="600"/>
              </a:spcBef>
              <a:spcAft>
                <a:spcPts val="0"/>
              </a:spcAft>
              <a:buNone/>
            </a:pP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1189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r>
              <a:rPr lang="pl-PL" sz="2000" dirty="0"/>
              <a:t>skorygowany wniosek</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9635" y="1695527"/>
            <a:ext cx="9852729" cy="4897041"/>
          </a:xfrm>
        </p:spPr>
        <p:txBody>
          <a:bodyPr>
            <a:noAutofit/>
          </a:bodyPr>
          <a:lstStyle/>
          <a:p>
            <a:pPr marL="0" lvl="0" indent="0">
              <a:lnSpc>
                <a:spcPct val="115000"/>
              </a:lnSpc>
              <a:spcBef>
                <a:spcPts val="300"/>
              </a:spcBef>
              <a:spcAft>
                <a:spcPts val="300"/>
              </a:spcAft>
              <a:buSzPts val="1200"/>
              <a:buNone/>
            </a:pPr>
            <a:r>
              <a:rPr lang="pl-PL" sz="2000" dirty="0">
                <a:effectLst/>
                <a:latin typeface="Arial" panose="020B0604020202020204" pitchFamily="34" charset="0"/>
                <a:ea typeface="Times New Roman" panose="02020603050405020304" pitchFamily="18" charset="0"/>
                <a:cs typeface="Arial" panose="020B0604020202020204" pitchFamily="34" charset="0"/>
              </a:rPr>
              <a:t>Skorygowany wniosek o dofinansowanie projektu </a:t>
            </a:r>
            <a:r>
              <a:rPr lang="pl-PL" sz="2000" b="1" dirty="0">
                <a:effectLst/>
                <a:latin typeface="Arial" panose="020B0604020202020204" pitchFamily="34" charset="0"/>
                <a:ea typeface="Times New Roman" panose="02020603050405020304" pitchFamily="18" charset="0"/>
                <a:cs typeface="Arial" panose="020B0604020202020204" pitchFamily="34" charset="0"/>
              </a:rPr>
              <a:t>musi zostać złożony w sposób określony w Rozdziale 2.5 Regulaminu w terminie określonym przez ION</a:t>
            </a:r>
            <a:r>
              <a:rPr lang="pl-PL" sz="2000" dirty="0">
                <a:effectLst/>
                <a:latin typeface="Arial" panose="020B0604020202020204" pitchFamily="34" charset="0"/>
                <a:ea typeface="Times New Roman" panose="02020603050405020304" pitchFamily="18" charset="0"/>
                <a:cs typeface="Arial" panose="020B0604020202020204" pitchFamily="34" charset="0"/>
              </a:rPr>
              <a:t>. Ponadto nie należy zmieniać zapisów w innych częściach wniosku aniżeli zmiany wskazane w wezwaniu dotyczącym warunków negocjacyjnych (w przypadku braku przesłania przez wnioskodawcę wyjaśnień, o których mowa w pkt 9 lit. b)/ lub w wezwaniu zawierającym ostateczny zakres korekt niezbędnych do wprowadzenia w projekcie.  </a:t>
            </a: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564952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Zakończenie oceny</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0465" y="1079363"/>
            <a:ext cx="9852729" cy="4897041"/>
          </a:xfrm>
        </p:spPr>
        <p:txBody>
          <a:bodyPr>
            <a:noAutofit/>
          </a:bodyPr>
          <a:lstStyle/>
          <a:p>
            <a:pPr marL="0" lvl="0" indent="0">
              <a:lnSpc>
                <a:spcPct val="115000"/>
              </a:lnSpc>
              <a:spcBef>
                <a:spcPts val="600"/>
              </a:spcBef>
              <a:spcAft>
                <a:spcPts val="300"/>
              </a:spcAft>
              <a:buNone/>
              <a:tabLst>
                <a:tab pos="270510"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Przez </a:t>
            </a: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zakończenie oceny projektu</a:t>
            </a:r>
            <a:r>
              <a:rPr lang="pl-PL" sz="2000" dirty="0">
                <a:effectLst/>
                <a:latin typeface="Arial" panose="020B0604020202020204" pitchFamily="34" charset="0"/>
                <a:ea typeface="Times New Roman" panose="02020603050405020304" pitchFamily="18" charset="0"/>
                <a:cs typeface="Times New Roman" panose="02020603050405020304" pitchFamily="18" charset="0"/>
              </a:rPr>
              <a:t> należy rozumieć sytuację, w której:</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projekt został wybrany do dofinansowania;</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projekt został negatywnie oceniony.</a:t>
            </a:r>
          </a:p>
          <a:p>
            <a:pPr marL="342900" lvl="0" indent="-342900">
              <a:lnSpc>
                <a:spcPct val="115000"/>
              </a:lnSpc>
              <a:spcBef>
                <a:spcPts val="300"/>
              </a:spcBef>
              <a:spcAft>
                <a:spcPts val="300"/>
              </a:spcAft>
              <a:buFont typeface="+mj-lt"/>
              <a:buAutoNum type="alphaLcParenR"/>
              <a:tabLst>
                <a:tab pos="630555" algn="l"/>
              </a:tabLst>
            </a:pP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3183" indent="0">
              <a:lnSpc>
                <a:spcPct val="115000"/>
              </a:lnSpc>
              <a:spcBef>
                <a:spcPts val="300"/>
              </a:spcBef>
              <a:spcAft>
                <a:spcPts val="300"/>
              </a:spcAft>
              <a:buNone/>
            </a:pPr>
            <a:r>
              <a:rPr lang="pl-PL" sz="1800" b="1" dirty="0">
                <a:effectLst/>
                <a:latin typeface="Arial" panose="020B0604020202020204" pitchFamily="34" charset="0"/>
                <a:ea typeface="Times New Roman" panose="02020603050405020304" pitchFamily="18" charset="0"/>
              </a:rPr>
              <a:t>Negatywna ocena projektu</a:t>
            </a:r>
            <a:r>
              <a:rPr lang="pl-PL" sz="1800" dirty="0">
                <a:effectLst/>
                <a:latin typeface="Arial" panose="020B0604020202020204" pitchFamily="34" charset="0"/>
                <a:ea typeface="Times New Roman" panose="02020603050405020304" pitchFamily="18" charset="0"/>
              </a:rPr>
              <a:t>, w rozumieniu art. 56 ust. 5 i 6 ustawy wdrożeniowej, oznacza:</a:t>
            </a:r>
            <a:endParaRPr lang="pl-PL" sz="1800" dirty="0">
              <a:latin typeface="Times New Roman" panose="02020603050405020304" pitchFamily="18" charset="0"/>
              <a:ea typeface="Times New Roman" panose="02020603050405020304" pitchFamily="18" charset="0"/>
            </a:endParaRPr>
          </a:p>
          <a:p>
            <a:pPr marL="368933" indent="-285750">
              <a:lnSpc>
                <a:spcPct val="115000"/>
              </a:lnSpc>
              <a:spcBef>
                <a:spcPts val="300"/>
              </a:spcBef>
              <a:spcAft>
                <a:spcPts val="300"/>
              </a:spcAft>
              <a:buFont typeface="Wingdings" panose="05000000000000000000" pitchFamily="2" charset="2"/>
              <a:buChar char="ü"/>
            </a:pPr>
            <a:r>
              <a:rPr lang="pl-PL" sz="1800" dirty="0">
                <a:effectLst/>
                <a:latin typeface="Arial" panose="020B0604020202020204" pitchFamily="34" charset="0"/>
                <a:ea typeface="Times New Roman" panose="02020603050405020304" pitchFamily="18" charset="0"/>
              </a:rPr>
              <a:t>ocenę w zakresie spełniania przez projekt kryteriów wyboru projektów, na skutek której projekt nie może być wybrany do dofinansowania,</a:t>
            </a:r>
            <a:endParaRPr lang="pl-PL" sz="1800" dirty="0">
              <a:latin typeface="Times New Roman" panose="02020603050405020304" pitchFamily="18" charset="0"/>
              <a:ea typeface="Times New Roman" panose="02020603050405020304" pitchFamily="18" charset="0"/>
            </a:endParaRPr>
          </a:p>
          <a:p>
            <a:pPr marL="368933" indent="-285750">
              <a:lnSpc>
                <a:spcPct val="115000"/>
              </a:lnSpc>
              <a:spcBef>
                <a:spcPts val="300"/>
              </a:spcBef>
              <a:spcAft>
                <a:spcPts val="300"/>
              </a:spcAft>
              <a:buFont typeface="Wingdings" panose="05000000000000000000" pitchFamily="2" charset="2"/>
              <a:buChar char="ü"/>
            </a:pPr>
            <a:r>
              <a:rPr lang="pl-PL" sz="1800" dirty="0">
                <a:effectLst/>
                <a:latin typeface="Arial" panose="020B0604020202020204" pitchFamily="34" charset="0"/>
                <a:ea typeface="Times New Roman" panose="02020603050405020304" pitchFamily="18" charset="0"/>
              </a:rPr>
              <a:t>sytuację, gdy projekt nie może być wybrany do dofinansowania z uwagi na wyczerpanie kwoty przeznaczonej na dofinansowanie projektów w danym naborze.</a:t>
            </a:r>
          </a:p>
          <a:p>
            <a:pPr marL="342900" lvl="0" indent="-342900">
              <a:lnSpc>
                <a:spcPct val="115000"/>
              </a:lnSpc>
              <a:spcBef>
                <a:spcPts val="300"/>
              </a:spcBef>
              <a:spcAft>
                <a:spcPts val="300"/>
              </a:spcAft>
              <a:buFont typeface="Symbol" panose="05050102010706020507" pitchFamily="18" charset="2"/>
              <a:buChar char=""/>
            </a:pPr>
            <a:endParaRPr lang="pl-PL" sz="1800" dirty="0">
              <a:effectLst/>
              <a:latin typeface="Times New Roman" panose="02020603050405020304" pitchFamily="18" charset="0"/>
              <a:ea typeface="Times New Roman" panose="02020603050405020304" pitchFamily="18" charset="0"/>
            </a:endParaRPr>
          </a:p>
          <a:p>
            <a:pPr marL="0" lvl="0" indent="0">
              <a:lnSpc>
                <a:spcPct val="115000"/>
              </a:lnSpc>
              <a:spcBef>
                <a:spcPts val="300"/>
              </a:spcBef>
              <a:spcAft>
                <a:spcPts val="300"/>
              </a:spcAft>
              <a:buNone/>
              <a:tabLst>
                <a:tab pos="27051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Wybór do dofinansowania może zostać dokonany dopiero po ocenie, pod kątem spełnienia kryteriów formalno-merytorycznych oraz kryterium negocjacyjnego, wszystkich projektów.</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960603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Możliwość poprawy wniosku po zakończeniu oceny</a:t>
            </a:r>
            <a:r>
              <a:rPr lang="pl-PL" sz="2000"/>
              <a:t>? </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728960" y="949149"/>
            <a:ext cx="9852729" cy="4897041"/>
          </a:xfrm>
        </p:spPr>
        <p:txBody>
          <a:bodyPr>
            <a:noAutofit/>
          </a:bodyPr>
          <a:lstStyle/>
          <a:p>
            <a:pPr marL="0" lvl="0" indent="0">
              <a:lnSpc>
                <a:spcPct val="115000"/>
              </a:lnSpc>
              <a:spcBef>
                <a:spcPts val="300"/>
              </a:spcBef>
              <a:spcAft>
                <a:spcPts val="300"/>
              </a:spcAft>
              <a:buNone/>
            </a:pPr>
            <a:r>
              <a:rPr lang="pl-PL" sz="1800" dirty="0">
                <a:effectLst/>
                <a:latin typeface="Arial" panose="020B0604020202020204" pitchFamily="34" charset="0"/>
                <a:ea typeface="Times New Roman" panose="02020603050405020304" pitchFamily="18" charset="0"/>
              </a:rPr>
              <a:t>Co do zasady, po wybraniu projektu do dofinansowania, a przed zawarciem umowy o dofinansowanie nie jest dopuszczalne dokonywanie jakichkolwiek zmian w projekcie. Projekt objęty dofinansowaniem może być zmieniony za zgodą ION, jeżeli:</a:t>
            </a:r>
            <a:endParaRPr lang="pl-PL" sz="1800" dirty="0">
              <a:effectLst/>
              <a:latin typeface="Times New Roman" panose="02020603050405020304" pitchFamily="18" charset="0"/>
              <a:ea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pl-PL" sz="1800" dirty="0">
                <a:effectLst/>
                <a:latin typeface="Arial" panose="020B0604020202020204" pitchFamily="34" charset="0"/>
                <a:ea typeface="Times New Roman" panose="02020603050405020304" pitchFamily="18" charset="0"/>
              </a:rPr>
              <a:t>zmiany nie wpłynęłyby na wynik oceny projektu w sposób, który skutkowałby negatywną oceną projektu, albo</a:t>
            </a:r>
            <a:endParaRPr lang="pl-PL"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lphaLcParenR"/>
            </a:pPr>
            <a:r>
              <a:rPr lang="pl-PL" sz="1800" dirty="0">
                <a:effectLst/>
                <a:latin typeface="Arial" panose="020B0604020202020204" pitchFamily="34" charset="0"/>
                <a:ea typeface="Times New Roman" panose="02020603050405020304" pitchFamily="18" charset="0"/>
              </a:rPr>
              <a:t>zmiany wynikają z wystąpienia okoliczności niezależnych od beneficjenta, których nie mógł przewidzieć działając z należytą starannością, oraz zmieniony projekt w wystarczającym stopniu będzie przyczyniał się do realizacji celów Programu.</a:t>
            </a:r>
            <a:endParaRPr lang="pl-P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1800" dirty="0">
                <a:effectLst/>
                <a:latin typeface="Arial" panose="020B0604020202020204" pitchFamily="34" charset="0"/>
                <a:ea typeface="Times New Roman" panose="02020603050405020304" pitchFamily="18" charset="0"/>
              </a:rPr>
              <a:t>W szczególnych przypadkach ION dopuszcza możliwość </a:t>
            </a:r>
            <a:r>
              <a:rPr lang="pl-PL" sz="1800" b="1" dirty="0">
                <a:effectLst/>
                <a:latin typeface="Arial" panose="020B0604020202020204" pitchFamily="34" charset="0"/>
                <a:ea typeface="Times New Roman" panose="02020603050405020304" pitchFamily="18" charset="0"/>
              </a:rPr>
              <a:t>aktualizacji</a:t>
            </a:r>
            <a:r>
              <a:rPr lang="pl-PL" sz="1800" dirty="0">
                <a:effectLst/>
                <a:latin typeface="Arial" panose="020B0604020202020204" pitchFamily="34" charset="0"/>
                <a:ea typeface="Times New Roman" panose="02020603050405020304" pitchFamily="18" charset="0"/>
              </a:rPr>
              <a:t> wniosku o dofinansowanie projektu wyłącznie w zakresie danych dotyczących wnioskodawcy (beneficjenta) i/lub partnera, zawartych w formularzu wniosku o dofinansowanie projektu, o ile zmiany te nie dotyczą</a:t>
            </a:r>
            <a:r>
              <a:rPr lang="pl-PL" sz="1800" b="1" dirty="0">
                <a:effectLst/>
                <a:latin typeface="Arial" panose="020B0604020202020204" pitchFamily="34" charset="0"/>
                <a:ea typeface="Times New Roman" panose="02020603050405020304" pitchFamily="18" charset="0"/>
              </a:rPr>
              <a:t> zapisów/elementów we wniosku o dofinansowanie projektu, które podlegały ocenie przez kryteria</a:t>
            </a:r>
            <a:r>
              <a:rPr lang="pl-PL" sz="1800" dirty="0">
                <a:effectLst/>
                <a:latin typeface="Arial" panose="020B0604020202020204" pitchFamily="34" charset="0"/>
                <a:ea typeface="Times New Roman" panose="02020603050405020304" pitchFamily="18" charset="0"/>
              </a:rPr>
              <a:t>.</a:t>
            </a:r>
            <a:r>
              <a:rPr lang="pl-PL" sz="1800" b="1"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1800" b="1" dirty="0">
                <a:effectLst/>
                <a:latin typeface="Arial" panose="020B0604020202020204" pitchFamily="34" charset="0"/>
                <a:ea typeface="Times New Roman" panose="02020603050405020304" pitchFamily="18" charset="0"/>
              </a:rPr>
              <a:t>W ramach aktualizacji wnioskodawca nie może dokonywać modyfikacji zapisów we wniosku w innym zakresie niż wskazanym przez ION.</a:t>
            </a:r>
            <a:endParaRPr lang="pl-PL" sz="1800" dirty="0">
              <a:effectLst/>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68840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Zwrot wniosku do ponownej oceny</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337798" y="2242927"/>
            <a:ext cx="9852729" cy="4897041"/>
          </a:xfrm>
        </p:spPr>
        <p:txBody>
          <a:bodyPr>
            <a:noAutofit/>
          </a:bodyPr>
          <a:lstStyle/>
          <a:p>
            <a:pPr marL="0" lvl="0" indent="0">
              <a:lnSpc>
                <a:spcPct val="115000"/>
              </a:lnSpc>
              <a:buNone/>
            </a:pPr>
            <a:r>
              <a:rPr lang="pl-PL" sz="2400" u="none" strike="noStrike" dirty="0">
                <a:effectLst/>
                <a:latin typeface="Arial" panose="020B0604020202020204" pitchFamily="34" charset="0"/>
                <a:ea typeface="Times New Roman" panose="02020603050405020304" pitchFamily="18" charset="0"/>
                <a:cs typeface="Arial" panose="020B0604020202020204" pitchFamily="34" charset="0"/>
              </a:rPr>
              <a:t>Jeżeli ION po wybraniu projektu do dofinansowania, a przed zawarciem umowy o dofinansowanie projektu albo podjęciem decyzji o dofinansowaniu projektu poweźmie wiedzę o okolicznościach mogących mieć negatywny wpływ na wynik oceny projektu</a:t>
            </a:r>
            <a:r>
              <a:rPr lang="pl-PL" sz="2400" b="1" u="none" strike="noStrike" dirty="0">
                <a:effectLst/>
                <a:latin typeface="Arial" panose="020B0604020202020204" pitchFamily="34" charset="0"/>
                <a:ea typeface="Times New Roman" panose="02020603050405020304" pitchFamily="18" charset="0"/>
                <a:cs typeface="Arial" panose="020B0604020202020204" pitchFamily="34" charset="0"/>
              </a:rPr>
              <a:t>, ponownie kieruje projekt do oceny w stosownym zakresie</a:t>
            </a:r>
            <a:r>
              <a:rPr lang="pl-PL" sz="2400" u="none" strike="noStrike" dirty="0">
                <a:effectLst/>
                <a:latin typeface="Arial" panose="020B0604020202020204" pitchFamily="34" charset="0"/>
                <a:ea typeface="Times New Roman" panose="02020603050405020304" pitchFamily="18" charset="0"/>
                <a:cs typeface="Arial" panose="020B0604020202020204" pitchFamily="34" charset="0"/>
              </a:rPr>
              <a:t>, o czym informuje pisemnie wnioskodawcę. </a:t>
            </a:r>
          </a:p>
          <a:p>
            <a:pPr marL="0" indent="0">
              <a:lnSpc>
                <a:spcPct val="115000"/>
              </a:lnSpc>
              <a:buNone/>
            </a:pPr>
            <a:endParaRPr lang="pl-PL" sz="1800" dirty="0">
              <a:effectLst/>
              <a:latin typeface="Times New Roman" panose="02020603050405020304" pitchFamily="18" charset="0"/>
              <a:ea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285445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Zmiana Regulaminu wyboru projektów</a:t>
            </a:r>
            <a:br>
              <a:rPr lang="pl-PL" sz="2000" dirty="0"/>
            </a:br>
            <a:r>
              <a:rPr lang="pl-PL" sz="2000" b="0" i="1" dirty="0"/>
              <a:t>[ustawa wdrożeniowa]</a:t>
            </a:r>
            <a:endParaRPr lang="pl-PL" sz="2000" i="1"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829334" y="1259195"/>
            <a:ext cx="9852729" cy="4897041"/>
          </a:xfrm>
        </p:spPr>
        <p:txBody>
          <a:bodyPr>
            <a:noAutofit/>
          </a:bodyPr>
          <a:lstStyle/>
          <a:p>
            <a:pPr indent="0" algn="just">
              <a:buNone/>
            </a:pPr>
            <a:r>
              <a:rPr lang="pl-PL" sz="1800" b="0" i="0" dirty="0">
                <a:solidFill>
                  <a:srgbClr val="000000"/>
                </a:solidFill>
                <a:effectLst/>
                <a:latin typeface="Arial" panose="020B0604020202020204" pitchFamily="34" charset="0"/>
                <a:cs typeface="Arial" panose="020B0604020202020204" pitchFamily="34" charset="0"/>
              </a:rPr>
              <a:t>ION może zmieniać regulamin wyboru projektów, z zastrzeżeniami:</a:t>
            </a:r>
            <a:endParaRPr lang="pl-PL" sz="1800" dirty="0">
              <a:solidFill>
                <a:srgbClr val="000000"/>
              </a:solidFill>
              <a:latin typeface="Arial" panose="020B0604020202020204" pitchFamily="34" charset="0"/>
              <a:cs typeface="Arial" panose="020B0604020202020204" pitchFamily="34" charset="0"/>
            </a:endParaRPr>
          </a:p>
          <a:p>
            <a:pPr marL="514352" indent="-285750" algn="just">
              <a:buFont typeface="Wingdings" panose="05000000000000000000" pitchFamily="2" charset="2"/>
              <a:buChar char="ü"/>
            </a:pPr>
            <a:r>
              <a:rPr lang="pl-PL" sz="1800" b="0" i="0" dirty="0">
                <a:solidFill>
                  <a:srgbClr val="000000"/>
                </a:solidFill>
                <a:effectLst/>
                <a:latin typeface="Arial" panose="020B0604020202020204" pitchFamily="34" charset="0"/>
                <a:cs typeface="Arial" panose="020B0604020202020204" pitchFamily="34" charset="0"/>
              </a:rPr>
              <a:t>ION nie może zmieniać regulaminu wyboru projektów w zakresie wskazanego sposobu wyboru projektów do dofinansowania i jego opisu;*</a:t>
            </a:r>
            <a:endParaRPr lang="pl-PL" sz="1800" dirty="0">
              <a:solidFill>
                <a:srgbClr val="000000"/>
              </a:solidFill>
              <a:latin typeface="Arial" panose="020B0604020202020204" pitchFamily="34" charset="0"/>
              <a:cs typeface="Arial" panose="020B0604020202020204" pitchFamily="34" charset="0"/>
            </a:endParaRPr>
          </a:p>
          <a:p>
            <a:pPr marL="514352" indent="-285750" algn="just">
              <a:buFont typeface="Wingdings" panose="05000000000000000000" pitchFamily="2" charset="2"/>
              <a:buChar char="ü"/>
            </a:pPr>
            <a:r>
              <a:rPr lang="pl-PL" sz="1800" b="0" i="0" dirty="0">
                <a:solidFill>
                  <a:srgbClr val="000000"/>
                </a:solidFill>
                <a:effectLst/>
                <a:latin typeface="Arial" panose="020B0604020202020204" pitchFamily="34" charset="0"/>
                <a:cs typeface="Arial" panose="020B0604020202020204" pitchFamily="34" charset="0"/>
              </a:rPr>
              <a:t>w zakresie, kryteriów wyboru projektów, wyłącznie w sytuacji, w której w ramach danego postępowania w zakresie wyboru projektów do dofinansowania nie złożono jeszcze wniosku o dofinansowanie projektu. Zmiana ta skutkuje odpowiednim wydłużeniem terminu składania wniosków o dofinansowanie projektu;*</a:t>
            </a:r>
          </a:p>
          <a:p>
            <a:pPr marL="514352" indent="-285750" algn="just">
              <a:buFont typeface="Wingdings" panose="05000000000000000000" pitchFamily="2" charset="2"/>
              <a:buChar char="ü"/>
            </a:pPr>
            <a:r>
              <a:rPr lang="pl-PL" sz="1800" dirty="0">
                <a:solidFill>
                  <a:srgbClr val="000000"/>
                </a:solidFill>
                <a:latin typeface="Arial" panose="020B0604020202020204" pitchFamily="34" charset="0"/>
                <a:cs typeface="Arial" panose="020B0604020202020204" pitchFamily="34" charset="0"/>
              </a:rPr>
              <a:t>p</a:t>
            </a:r>
            <a:r>
              <a:rPr lang="pl-PL" sz="1800" b="0" i="0" dirty="0">
                <a:solidFill>
                  <a:srgbClr val="000000"/>
                </a:solidFill>
                <a:effectLst/>
                <a:latin typeface="Arial" panose="020B0604020202020204" pitchFamily="34" charset="0"/>
                <a:cs typeface="Arial" panose="020B0604020202020204" pitchFamily="34" charset="0"/>
              </a:rPr>
              <a:t>o zakończeniu postępowania w zakresie wyboru projektów do dofinansowania ION nie może zmieniać regulaminu wyboru projektów.</a:t>
            </a:r>
          </a:p>
          <a:p>
            <a:pPr indent="0" algn="just">
              <a:buNone/>
            </a:pPr>
            <a:r>
              <a:rPr lang="pl-PL" sz="1800" i="1" dirty="0">
                <a:solidFill>
                  <a:srgbClr val="000000"/>
                </a:solidFill>
                <a:latin typeface="Arial" panose="020B0604020202020204" pitchFamily="34" charset="0"/>
                <a:cs typeface="Arial" panose="020B0604020202020204" pitchFamily="34" charset="0"/>
              </a:rPr>
              <a:t>*Chyba, że </a:t>
            </a:r>
            <a:r>
              <a:rPr lang="pl-PL" sz="1800" b="0" i="1" dirty="0">
                <a:solidFill>
                  <a:srgbClr val="000000"/>
                </a:solidFill>
                <a:effectLst/>
                <a:latin typeface="Arial" panose="020B0604020202020204" pitchFamily="34" charset="0"/>
                <a:cs typeface="Arial" panose="020B0604020202020204" pitchFamily="34" charset="0"/>
              </a:rPr>
              <a:t>konieczność dokonania zmian wynika z przepisów odrębnych.</a:t>
            </a:r>
          </a:p>
          <a:p>
            <a:pPr indent="0" algn="just">
              <a:buNone/>
            </a:pPr>
            <a:endParaRPr lang="pl-PL" sz="1800" i="1" dirty="0">
              <a:solidFill>
                <a:srgbClr val="000000"/>
              </a:solidFill>
              <a:latin typeface="Arial" panose="020B0604020202020204" pitchFamily="34" charset="0"/>
              <a:cs typeface="Arial" panose="020B0604020202020204" pitchFamily="34" charset="0"/>
            </a:endParaRPr>
          </a:p>
          <a:p>
            <a:pPr indent="0" algn="just">
              <a:buNone/>
            </a:pPr>
            <a:r>
              <a:rPr lang="pl-PL" sz="1800" b="0" i="0" dirty="0">
                <a:solidFill>
                  <a:srgbClr val="000000"/>
                </a:solidFill>
                <a:effectLst/>
                <a:latin typeface="Arial" panose="020B0604020202020204" pitchFamily="34" charset="0"/>
                <a:cs typeface="Arial" panose="020B0604020202020204" pitchFamily="34" charset="0"/>
              </a:rPr>
              <a:t>ION udostępnia zmiany regulaminu wyboru projektów wraz z ich uzasadnieniem i terminem, od którego są stosowane, w taki sam sposób jak regulamin wyboru projektów.</a:t>
            </a: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544561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Udzielanie wyjaśnień</a:t>
            </a:r>
            <a:br>
              <a:rPr lang="pl-PL" sz="2000" dirty="0"/>
            </a:br>
            <a:r>
              <a:rPr lang="pl-PL" sz="2000" b="0" i="1" dirty="0"/>
              <a:t>[Wytyczne dotyczące wyboru projektów na lata 2021-2027]</a:t>
            </a:r>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833308" y="1079363"/>
            <a:ext cx="9852729" cy="4897041"/>
          </a:xfrm>
        </p:spPr>
        <p:txBody>
          <a:bodyPr>
            <a:noAutofit/>
          </a:bodyPr>
          <a:lstStyle/>
          <a:p>
            <a:pPr>
              <a:lnSpc>
                <a:spcPct val="100000"/>
              </a:lnSpc>
              <a:spcAft>
                <a:spcPts val="600"/>
              </a:spcAft>
            </a:pPr>
            <a:endParaRPr lang="pl-PL" sz="1800" dirty="0">
              <a:latin typeface="+mn-lt"/>
            </a:endParaRPr>
          </a:p>
          <a:p>
            <a:pPr>
              <a:lnSpc>
                <a:spcPct val="100000"/>
              </a:lnSpc>
              <a:spcAft>
                <a:spcPts val="600"/>
              </a:spcAft>
            </a:pPr>
            <a:endParaRPr lang="pl-PL" sz="1800" dirty="0">
              <a:latin typeface="+mn-lt"/>
            </a:endParaRPr>
          </a:p>
          <a:p>
            <a:pPr marL="0" indent="0">
              <a:lnSpc>
                <a:spcPct val="100000"/>
              </a:lnSpc>
              <a:spcAft>
                <a:spcPts val="600"/>
              </a:spcAft>
              <a:buNone/>
            </a:pPr>
            <a:endParaRPr lang="pl-PL" sz="1800" dirty="0">
              <a:latin typeface="+mn-lt"/>
            </a:endParaRPr>
          </a:p>
          <a:p>
            <a:pPr marL="0" indent="0">
              <a:lnSpc>
                <a:spcPct val="100000"/>
              </a:lnSpc>
              <a:spcAft>
                <a:spcPts val="600"/>
              </a:spcAft>
              <a:buNone/>
            </a:pPr>
            <a:endParaRPr lang="pl-PL" sz="1800" dirty="0">
              <a:latin typeface="+mn-lt"/>
            </a:endParaRPr>
          </a:p>
          <a:p>
            <a:pPr marL="0" indent="0">
              <a:lnSpc>
                <a:spcPct val="100000"/>
              </a:lnSpc>
              <a:spcAft>
                <a:spcPts val="600"/>
              </a:spcAft>
              <a:buNone/>
            </a:pPr>
            <a:r>
              <a:rPr lang="pl-PL" sz="1800" dirty="0">
                <a:latin typeface="Arial" panose="020B0604020202020204" pitchFamily="34" charset="0"/>
                <a:cs typeface="Arial" panose="020B0604020202020204" pitchFamily="34" charset="0"/>
              </a:rPr>
              <a:t>Udzielanie wyjaśnień Wnioskodawcom</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97480196-1D2C-5732-D0F0-084633199399}"/>
              </a:ext>
            </a:extLst>
          </p:cNvPr>
          <p:cNvSpPr/>
          <p:nvPr/>
        </p:nvSpPr>
        <p:spPr>
          <a:xfrm>
            <a:off x="5906082" y="2488778"/>
            <a:ext cx="2710150" cy="567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5566AC83-01AE-9EC5-3C09-BB40D71F36B4}"/>
              </a:ext>
            </a:extLst>
          </p:cNvPr>
          <p:cNvSpPr txBox="1"/>
          <p:nvPr/>
        </p:nvSpPr>
        <p:spPr>
          <a:xfrm>
            <a:off x="5883007" y="2610998"/>
            <a:ext cx="2324559" cy="369332"/>
          </a:xfrm>
          <a:prstGeom prst="rect">
            <a:avLst/>
          </a:prstGeom>
          <a:noFill/>
        </p:spPr>
        <p:txBody>
          <a:bodyPr wrap="square" rtlCol="0">
            <a:spAutoFit/>
          </a:bodyPr>
          <a:lstStyle/>
          <a:p>
            <a:r>
              <a:rPr lang="pl-PL" dirty="0"/>
              <a:t>Podrozdział 3.1, pkt 7</a:t>
            </a:r>
          </a:p>
        </p:txBody>
      </p:sp>
      <p:sp>
        <p:nvSpPr>
          <p:cNvPr id="5" name="pole tekstowe 4">
            <a:extLst>
              <a:ext uri="{FF2B5EF4-FFF2-40B4-BE49-F238E27FC236}">
                <a16:creationId xmlns:a16="http://schemas.microsoft.com/office/drawing/2014/main" id="{50A923D1-C5DF-887B-3A18-753AD6FA2AE3}"/>
              </a:ext>
            </a:extLst>
          </p:cNvPr>
          <p:cNvSpPr txBox="1"/>
          <p:nvPr/>
        </p:nvSpPr>
        <p:spPr>
          <a:xfrm>
            <a:off x="5883007" y="3415756"/>
            <a:ext cx="2434729" cy="369332"/>
          </a:xfrm>
          <a:prstGeom prst="rect">
            <a:avLst/>
          </a:prstGeom>
          <a:noFill/>
        </p:spPr>
        <p:txBody>
          <a:bodyPr wrap="square" rtlCol="0">
            <a:spAutoFit/>
          </a:bodyPr>
          <a:lstStyle/>
          <a:p>
            <a:r>
              <a:rPr lang="pl-PL" dirty="0"/>
              <a:t>Podrozdział 3.4, pkt. 2-5</a:t>
            </a:r>
          </a:p>
        </p:txBody>
      </p:sp>
      <p:sp>
        <p:nvSpPr>
          <p:cNvPr id="9" name="Prostokąt: zaokrąglone rogi 8">
            <a:extLst>
              <a:ext uri="{FF2B5EF4-FFF2-40B4-BE49-F238E27FC236}">
                <a16:creationId xmlns:a16="http://schemas.microsoft.com/office/drawing/2014/main" id="{E99A52C1-0B11-DDF1-8590-EB2FB5266A67}"/>
              </a:ext>
            </a:extLst>
          </p:cNvPr>
          <p:cNvSpPr/>
          <p:nvPr/>
        </p:nvSpPr>
        <p:spPr>
          <a:xfrm>
            <a:off x="5883007" y="3346687"/>
            <a:ext cx="2710150" cy="567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561F6034-E300-78E2-2CF1-1E34B877CBBF}"/>
              </a:ext>
            </a:extLst>
          </p:cNvPr>
          <p:cNvSpPr txBox="1"/>
          <p:nvPr/>
        </p:nvSpPr>
        <p:spPr>
          <a:xfrm>
            <a:off x="8692309" y="2488778"/>
            <a:ext cx="3062689" cy="707886"/>
          </a:xfrm>
          <a:prstGeom prst="rect">
            <a:avLst/>
          </a:prstGeom>
          <a:noFill/>
        </p:spPr>
        <p:txBody>
          <a:bodyPr wrap="square" rtlCol="0">
            <a:spAutoFit/>
          </a:bodyPr>
          <a:lstStyle/>
          <a:p>
            <a:pPr algn="ctr"/>
            <a:r>
              <a:rPr lang="pl-PL" sz="2000" dirty="0"/>
              <a:t>ogólne informacje o postępowaniu</a:t>
            </a:r>
          </a:p>
        </p:txBody>
      </p:sp>
      <p:sp>
        <p:nvSpPr>
          <p:cNvPr id="12" name="pole tekstowe 11">
            <a:extLst>
              <a:ext uri="{FF2B5EF4-FFF2-40B4-BE49-F238E27FC236}">
                <a16:creationId xmlns:a16="http://schemas.microsoft.com/office/drawing/2014/main" id="{0237E41D-C902-595D-6726-1055F57B4CFC}"/>
              </a:ext>
            </a:extLst>
          </p:cNvPr>
          <p:cNvSpPr txBox="1"/>
          <p:nvPr/>
        </p:nvSpPr>
        <p:spPr>
          <a:xfrm>
            <a:off x="8851567" y="3512976"/>
            <a:ext cx="3062689" cy="400110"/>
          </a:xfrm>
          <a:prstGeom prst="rect">
            <a:avLst/>
          </a:prstGeom>
          <a:noFill/>
        </p:spPr>
        <p:txBody>
          <a:bodyPr wrap="square" rtlCol="0">
            <a:spAutoFit/>
          </a:bodyPr>
          <a:lstStyle/>
          <a:p>
            <a:pPr algn="ctr"/>
            <a:r>
              <a:rPr lang="pl-PL" sz="2000" dirty="0"/>
              <a:t>dodatkowe wyjaśnienia</a:t>
            </a:r>
          </a:p>
        </p:txBody>
      </p:sp>
      <p:cxnSp>
        <p:nvCxnSpPr>
          <p:cNvPr id="14" name="Łącznik prosty ze strzałką 13">
            <a:extLst>
              <a:ext uri="{FF2B5EF4-FFF2-40B4-BE49-F238E27FC236}">
                <a16:creationId xmlns:a16="http://schemas.microsoft.com/office/drawing/2014/main" id="{3C1EBC68-045E-590B-14B0-A9A527BD6FD8}"/>
              </a:ext>
            </a:extLst>
          </p:cNvPr>
          <p:cNvCxnSpPr>
            <a:cxnSpLocks/>
          </p:cNvCxnSpPr>
          <p:nvPr/>
        </p:nvCxnSpPr>
        <p:spPr>
          <a:xfrm flipV="1">
            <a:off x="4839238" y="2821254"/>
            <a:ext cx="1007881" cy="20789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24057589-B9D6-E360-B66B-FC2886F80C0A}"/>
              </a:ext>
            </a:extLst>
          </p:cNvPr>
          <p:cNvCxnSpPr>
            <a:cxnSpLocks/>
          </p:cNvCxnSpPr>
          <p:nvPr/>
        </p:nvCxnSpPr>
        <p:spPr>
          <a:xfrm>
            <a:off x="4763569" y="3317762"/>
            <a:ext cx="1011962" cy="42024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218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44C57BAA-8E55-0569-4860-AB7E0A69E3E9}"/>
              </a:ext>
            </a:extLst>
          </p:cNvPr>
          <p:cNvSpPr txBox="1"/>
          <p:nvPr/>
        </p:nvSpPr>
        <p:spPr>
          <a:xfrm>
            <a:off x="315465" y="4117099"/>
            <a:ext cx="4581427" cy="646331"/>
          </a:xfrm>
          <a:prstGeom prst="rect">
            <a:avLst/>
          </a:prstGeom>
          <a:noFill/>
        </p:spPr>
        <p:txBody>
          <a:bodyPr wrap="square" rtlCol="0">
            <a:spAutoFit/>
          </a:bodyPr>
          <a:lstStyle/>
          <a:p>
            <a:r>
              <a:rPr lang="pl-PL"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Dziękuję za uwagę.</a:t>
            </a:r>
          </a:p>
        </p:txBody>
      </p:sp>
      <p:sp>
        <p:nvSpPr>
          <p:cNvPr id="4" name="pole tekstowe 3">
            <a:extLst>
              <a:ext uri="{FF2B5EF4-FFF2-40B4-BE49-F238E27FC236}">
                <a16:creationId xmlns:a16="http://schemas.microsoft.com/office/drawing/2014/main" id="{D35F7253-29C0-6707-7E20-0B3303FAD51F}"/>
              </a:ext>
            </a:extLst>
          </p:cNvPr>
          <p:cNvSpPr txBox="1"/>
          <p:nvPr/>
        </p:nvSpPr>
        <p:spPr>
          <a:xfrm>
            <a:off x="5242931" y="1949052"/>
            <a:ext cx="6359559" cy="1891287"/>
          </a:xfrm>
          <a:prstGeom prst="rect">
            <a:avLst/>
          </a:prstGeom>
          <a:noFill/>
        </p:spPr>
        <p:txBody>
          <a:bodyPr wrap="square" rtlCol="0">
            <a:spAutoFit/>
          </a:bodyPr>
          <a:lstStyle/>
          <a:p>
            <a:pPr algn="ctr">
              <a:lnSpc>
                <a:spcPct val="150000"/>
              </a:lnSpc>
            </a:pPr>
            <a:r>
              <a:rPr lang="pl-PL" sz="2000" b="1" dirty="0">
                <a:solidFill>
                  <a:srgbClr val="0070C0"/>
                </a:solidFill>
              </a:rPr>
              <a:t>Departament Wdrażania EFS w UMWL</a:t>
            </a:r>
          </a:p>
          <a:p>
            <a:pPr algn="ctr">
              <a:lnSpc>
                <a:spcPct val="150000"/>
              </a:lnSpc>
            </a:pPr>
            <a:r>
              <a:rPr lang="pl-PL" sz="2000" dirty="0">
                <a:solidFill>
                  <a:srgbClr val="0070C0"/>
                </a:solidFill>
              </a:rPr>
              <a:t>ul. Czechowska 19, pok. nr 1, 20-072 Lublin</a:t>
            </a:r>
          </a:p>
          <a:p>
            <a:pPr algn="ctr">
              <a:lnSpc>
                <a:spcPct val="150000"/>
              </a:lnSpc>
            </a:pPr>
            <a:r>
              <a:rPr lang="pl-PL" sz="2000" dirty="0">
                <a:solidFill>
                  <a:srgbClr val="0070C0"/>
                </a:solidFill>
              </a:rPr>
              <a:t>efs@lubelskie.pl</a:t>
            </a:r>
          </a:p>
          <a:p>
            <a:pPr algn="ctr">
              <a:lnSpc>
                <a:spcPct val="150000"/>
              </a:lnSpc>
            </a:pPr>
            <a:r>
              <a:rPr lang="pl-PL" sz="2000" dirty="0">
                <a:solidFill>
                  <a:srgbClr val="0070C0"/>
                </a:solidFill>
              </a:rPr>
              <a:t>tel. (81) 441 68 43, 800 888 337</a:t>
            </a:r>
          </a:p>
        </p:txBody>
      </p:sp>
      <p:pic>
        <p:nvPicPr>
          <p:cNvPr id="8" name="Obraz 7">
            <a:extLst>
              <a:ext uri="{FF2B5EF4-FFF2-40B4-BE49-F238E27FC236}">
                <a16:creationId xmlns:a16="http://schemas.microsoft.com/office/drawing/2014/main" id="{6CE62E79-8BF6-7D2B-DED5-DE206B47CB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21" y="10856"/>
            <a:ext cx="12192000" cy="6847144"/>
          </a:xfrm>
          <a:prstGeom prst="rect">
            <a:avLst/>
          </a:prstGeom>
        </p:spPr>
      </p:pic>
      <p:sp>
        <p:nvSpPr>
          <p:cNvPr id="2" name="Prostokąt: zaokrąglone rogi 1">
            <a:extLst>
              <a:ext uri="{FF2B5EF4-FFF2-40B4-BE49-F238E27FC236}">
                <a16:creationId xmlns:a16="http://schemas.microsoft.com/office/drawing/2014/main" id="{1FCDACC8-06CC-17E7-0965-98FA6EBD11A4}"/>
              </a:ext>
              <a:ext uri="{C183D7F6-B498-43B3-948B-1728B52AA6E4}">
                <adec:decorative xmlns:adec="http://schemas.microsoft.com/office/drawing/2017/decorative" val="1"/>
              </a:ext>
            </a:extLst>
          </p:cNvPr>
          <p:cNvSpPr/>
          <p:nvPr/>
        </p:nvSpPr>
        <p:spPr>
          <a:xfrm>
            <a:off x="5036084" y="1890169"/>
            <a:ext cx="6653713" cy="2226930"/>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txBody>
          <a:bodyPr/>
          <a:lstStyle/>
          <a:p>
            <a:endParaRPr lang="pl-PL"/>
          </a:p>
        </p:txBody>
      </p:sp>
      <p:sp>
        <p:nvSpPr>
          <p:cNvPr id="3" name="Prostokąt: zaokrąglone rogi 2">
            <a:extLst>
              <a:ext uri="{FF2B5EF4-FFF2-40B4-BE49-F238E27FC236}">
                <a16:creationId xmlns:a16="http://schemas.microsoft.com/office/drawing/2014/main" id="{E6D9BFC7-D772-F2FD-43D3-ADB411EDDEAD}"/>
              </a:ext>
              <a:ext uri="{C183D7F6-B498-43B3-948B-1728B52AA6E4}">
                <adec:decorative xmlns:adec="http://schemas.microsoft.com/office/drawing/2017/decorative" val="1"/>
              </a:ext>
            </a:extLst>
          </p:cNvPr>
          <p:cNvSpPr/>
          <p:nvPr/>
        </p:nvSpPr>
        <p:spPr>
          <a:xfrm>
            <a:off x="5123393" y="2087432"/>
            <a:ext cx="6479097" cy="1891287"/>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pl-PL" dirty="0"/>
          </a:p>
        </p:txBody>
      </p:sp>
      <p:pic>
        <p:nvPicPr>
          <p:cNvPr id="11" name="Obraz 10">
            <a:extLst>
              <a:ext uri="{FF2B5EF4-FFF2-40B4-BE49-F238E27FC236}">
                <a16:creationId xmlns:a16="http://schemas.microsoft.com/office/drawing/2014/main" id="{7A564037-B62D-C8D4-3919-BD2842C0AB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721" y="4365838"/>
            <a:ext cx="4865030" cy="963251"/>
          </a:xfrm>
          <a:prstGeom prst="rect">
            <a:avLst/>
          </a:prstGeom>
        </p:spPr>
      </p:pic>
      <p:pic>
        <p:nvPicPr>
          <p:cNvPr id="13" name="Obraz 12">
            <a:extLst>
              <a:ext uri="{FF2B5EF4-FFF2-40B4-BE49-F238E27FC236}">
                <a16:creationId xmlns:a16="http://schemas.microsoft.com/office/drawing/2014/main" id="{EB5986DF-6E60-7E01-86A9-8335B31C94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0138" y="2109856"/>
            <a:ext cx="4737003" cy="1868863"/>
          </a:xfrm>
          <a:prstGeom prst="rect">
            <a:avLst/>
          </a:prstGeom>
        </p:spPr>
      </p:pic>
    </p:spTree>
    <p:extLst>
      <p:ext uri="{BB962C8B-B14F-4D97-AF65-F5344CB8AC3E}">
        <p14:creationId xmlns:p14="http://schemas.microsoft.com/office/powerpoint/2010/main" val="98018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 projektu</a:t>
            </a:r>
          </a:p>
        </p:txBody>
      </p:sp>
    </p:spTree>
    <p:extLst>
      <p:ext uri="{BB962C8B-B14F-4D97-AF65-F5344CB8AC3E}">
        <p14:creationId xmlns:p14="http://schemas.microsoft.com/office/powerpoint/2010/main" val="387497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6" y="873798"/>
            <a:ext cx="9932023" cy="5102606"/>
          </a:xfrm>
        </p:spPr>
        <p:txBody>
          <a:bodyPr>
            <a:normAutofit fontScale="92500" lnSpcReduction="10000"/>
          </a:bodyPr>
          <a:lstStyle/>
          <a:p>
            <a:pPr marL="0" lvl="0" indent="0">
              <a:lnSpc>
                <a:spcPct val="115000"/>
              </a:lnSpc>
              <a:spcBef>
                <a:spcPts val="600"/>
              </a:spcBef>
              <a:spcAft>
                <a:spcPts val="300"/>
              </a:spcAft>
              <a:buSzPts val="1200"/>
              <a:buNone/>
              <a:tabLst>
                <a:tab pos="230505" algn="l"/>
                <a:tab pos="270510" algn="l"/>
              </a:tabLst>
            </a:pPr>
            <a:r>
              <a:rPr lang="pl-PL" sz="2200" dirty="0">
                <a:latin typeface="Arial" panose="020B0604020202020204" pitchFamily="34" charset="0"/>
                <a:cs typeface="Arial" panose="020B0604020202020204" pitchFamily="34" charset="0"/>
              </a:rPr>
              <a:t>W ramach postępowania wsparciem mogą zostać objęte wyłącznie następujące typy projektów określone w SZOP w ramach Działania 8.5 Usługi społeczne: </a:t>
            </a:r>
          </a:p>
          <a:p>
            <a:pPr marL="0" lvl="0" indent="0">
              <a:lnSpc>
                <a:spcPct val="115000"/>
              </a:lnSpc>
              <a:spcBef>
                <a:spcPts val="600"/>
              </a:spcBef>
              <a:spcAft>
                <a:spcPts val="300"/>
              </a:spcAft>
              <a:buSzPts val="1200"/>
              <a:buNone/>
              <a:tabLst>
                <a:tab pos="230505" algn="l"/>
                <a:tab pos="270510" algn="l"/>
              </a:tabLst>
            </a:pPr>
            <a:r>
              <a:rPr lang="pl-PL" sz="2200" dirty="0">
                <a:latin typeface="Arial" panose="020B0604020202020204" pitchFamily="34" charset="0"/>
                <a:cs typeface="Arial" panose="020B0604020202020204" pitchFamily="34" charset="0"/>
              </a:rPr>
              <a:t>Typ 1. Projekty w zakresie: </a:t>
            </a:r>
          </a:p>
          <a:p>
            <a:pPr marL="457200" lvl="0" indent="-457200">
              <a:lnSpc>
                <a:spcPct val="115000"/>
              </a:lnSpc>
              <a:spcBef>
                <a:spcPts val="600"/>
              </a:spcBef>
              <a:spcAft>
                <a:spcPts val="300"/>
              </a:spcAft>
              <a:buClrTx/>
              <a:buSzPct val="100000"/>
              <a:buAutoNum type="alphaLcParenR"/>
              <a:tabLst>
                <a:tab pos="230505" algn="l"/>
                <a:tab pos="270510" algn="l"/>
              </a:tabLst>
            </a:pPr>
            <a:r>
              <a:rPr lang="pl-PL" sz="2200" dirty="0">
                <a:latin typeface="Arial" panose="020B0604020202020204" pitchFamily="34" charset="0"/>
                <a:cs typeface="Arial" panose="020B0604020202020204" pitchFamily="34" charset="0"/>
              </a:rPr>
              <a:t>rozwoju usług opiekuńczych świadczonych w społeczności lokalnej, w formach dziennych i całodobowych;</a:t>
            </a:r>
          </a:p>
          <a:p>
            <a:pPr marL="457200" lvl="0" indent="-457200">
              <a:lnSpc>
                <a:spcPct val="115000"/>
              </a:lnSpc>
              <a:spcBef>
                <a:spcPts val="600"/>
              </a:spcBef>
              <a:spcAft>
                <a:spcPts val="300"/>
              </a:spcAft>
              <a:buClrTx/>
              <a:buSzPct val="100000"/>
              <a:buAutoNum type="alphaLcParenR"/>
              <a:tabLst>
                <a:tab pos="230505" algn="l"/>
                <a:tab pos="270510" algn="l"/>
              </a:tabLst>
            </a:pPr>
            <a:r>
              <a:rPr lang="pl-PL" sz="2200" dirty="0">
                <a:latin typeface="Arial" panose="020B0604020202020204" pitchFamily="34" charset="0"/>
                <a:cs typeface="Arial" panose="020B0604020202020204" pitchFamily="34" charset="0"/>
              </a:rPr>
              <a:t>wsparcia tworzenia warunków i usług w zakresie opieki osób potrzebujących wsparcia w codziennym funkcjonowaniu w miejscu zamieszkania; </a:t>
            </a:r>
          </a:p>
          <a:p>
            <a:pPr marL="457200" lvl="0" indent="-457200">
              <a:lnSpc>
                <a:spcPct val="115000"/>
              </a:lnSpc>
              <a:spcBef>
                <a:spcPts val="600"/>
              </a:spcBef>
              <a:spcAft>
                <a:spcPts val="300"/>
              </a:spcAft>
              <a:buClrTx/>
              <a:buSzPct val="100000"/>
              <a:buAutoNum type="alphaLcParenR"/>
              <a:tabLst>
                <a:tab pos="230505" algn="l"/>
                <a:tab pos="270510" algn="l"/>
              </a:tabLst>
            </a:pPr>
            <a:r>
              <a:rPr lang="pl-PL" sz="2200" dirty="0">
                <a:latin typeface="Arial" panose="020B0604020202020204" pitchFamily="34" charset="0"/>
                <a:cs typeface="Arial" panose="020B0604020202020204" pitchFamily="34" charset="0"/>
              </a:rPr>
              <a:t>wsparcia opiekunów faktycznych (nieformalnych) osób potrzebujących wsparcia w codziennym funkcjonowaniu, w tym opieka </a:t>
            </a:r>
            <a:r>
              <a:rPr lang="pl-PL" sz="2200" dirty="0" err="1">
                <a:latin typeface="Arial" panose="020B0604020202020204" pitchFamily="34" charset="0"/>
                <a:cs typeface="Arial" panose="020B0604020202020204" pitchFamily="34" charset="0"/>
              </a:rPr>
              <a:t>wytchnieniowa</a:t>
            </a:r>
            <a:r>
              <a:rPr lang="pl-PL" sz="2200" dirty="0">
                <a:latin typeface="Arial" panose="020B0604020202020204" pitchFamily="34" charset="0"/>
                <a:cs typeface="Arial" panose="020B0604020202020204" pitchFamily="34" charset="0"/>
              </a:rPr>
              <a:t>, poradnictwo, kształcenie potrzebne do opieki; </a:t>
            </a:r>
          </a:p>
          <a:p>
            <a:pPr marL="457200" lvl="0" indent="-457200">
              <a:lnSpc>
                <a:spcPct val="115000"/>
              </a:lnSpc>
              <a:spcBef>
                <a:spcPts val="600"/>
              </a:spcBef>
              <a:spcAft>
                <a:spcPts val="300"/>
              </a:spcAft>
              <a:buClrTx/>
              <a:buSzPct val="100000"/>
              <a:buAutoNum type="alphaLcParenR"/>
              <a:tabLst>
                <a:tab pos="230505" algn="l"/>
                <a:tab pos="270510" algn="l"/>
              </a:tabLst>
            </a:pPr>
            <a:r>
              <a:rPr lang="pl-PL" sz="2200" dirty="0">
                <a:latin typeface="Arial" panose="020B0604020202020204" pitchFamily="34" charset="0"/>
                <a:cs typeface="Arial" panose="020B0604020202020204" pitchFamily="34" charset="0"/>
              </a:rPr>
              <a:t>szkolenia kadr na potrzeby świadczenia usług w społeczności lokalnej</a:t>
            </a:r>
          </a:p>
          <a:p>
            <a:pPr marL="0" lvl="0" indent="0">
              <a:lnSpc>
                <a:spcPct val="115000"/>
              </a:lnSpc>
              <a:spcBef>
                <a:spcPts val="600"/>
              </a:spcBef>
              <a:spcAft>
                <a:spcPts val="300"/>
              </a:spcAft>
              <a:buSzPts val="1200"/>
              <a:buNone/>
              <a:tabLst>
                <a:tab pos="230505" algn="l"/>
                <a:tab pos="270510" algn="l"/>
              </a:tabLst>
            </a:pPr>
            <a:r>
              <a:rPr lang="pl-PL" sz="2200" dirty="0">
                <a:latin typeface="Arial" panose="020B0604020202020204" pitchFamily="34" charset="0"/>
                <a:cs typeface="Arial" panose="020B0604020202020204" pitchFamily="34" charset="0"/>
              </a:rPr>
              <a:t>Typ 2. Rozwój usług asystenckich wspierających aktywność społeczną, edukacyjną lub zawodową osób z niepełnosprawnościami. </a:t>
            </a:r>
          </a:p>
          <a:p>
            <a:pPr marL="0" lvl="0" indent="0">
              <a:lnSpc>
                <a:spcPct val="115000"/>
              </a:lnSpc>
              <a:spcBef>
                <a:spcPts val="600"/>
              </a:spcBef>
              <a:spcAft>
                <a:spcPts val="300"/>
              </a:spcAft>
              <a:buSzPts val="1200"/>
              <a:buNone/>
              <a:tabLst>
                <a:tab pos="230505" algn="l"/>
                <a:tab pos="270510" algn="l"/>
              </a:tabLst>
            </a:pPr>
            <a:endParaRPr lang="pl-PL" sz="2400" dirty="0"/>
          </a:p>
          <a:p>
            <a:pPr marL="457200" lvl="0" indent="-457200">
              <a:lnSpc>
                <a:spcPct val="115000"/>
              </a:lnSpc>
              <a:spcBef>
                <a:spcPts val="600"/>
              </a:spcBef>
              <a:spcAft>
                <a:spcPts val="300"/>
              </a:spcAft>
              <a:buSzPts val="1200"/>
              <a:buAutoNum type="alphaLcParenR"/>
              <a:tabLst>
                <a:tab pos="230505" algn="l"/>
                <a:tab pos="270510" algn="l"/>
              </a:tabLst>
            </a:pPr>
            <a:endParaRPr lang="pl-PL" sz="2100" b="1" dirty="0">
              <a:latin typeface="Arial" panose="020B060402020202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2976930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7883</TotalTime>
  <Words>6403</Words>
  <Application>Microsoft Office PowerPoint</Application>
  <PresentationFormat>Panoramiczny</PresentationFormat>
  <Paragraphs>653</Paragraphs>
  <Slides>76</Slides>
  <Notes>41</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76</vt:i4>
      </vt:variant>
    </vt:vector>
  </HeadingPairs>
  <TitlesOfParts>
    <vt:vector size="86" baseType="lpstr">
      <vt:lpstr>Aptos</vt:lpstr>
      <vt:lpstr>Arial</vt:lpstr>
      <vt:lpstr>Calibri</vt:lpstr>
      <vt:lpstr>Calibri Light</vt:lpstr>
      <vt:lpstr>Open Sans</vt:lpstr>
      <vt:lpstr>Symbol</vt:lpstr>
      <vt:lpstr>Times New Roman</vt:lpstr>
      <vt:lpstr>Wingdings</vt:lpstr>
      <vt:lpstr>Motyw pakietu Office</vt:lpstr>
      <vt:lpstr>1_Motyw pakietu Office</vt:lpstr>
      <vt:lpstr>Fundusze Europejskie dla Lubelskiego 2021-2027 </vt:lpstr>
      <vt:lpstr>Prezentacja programu PowerPoint</vt:lpstr>
      <vt:lpstr>Prezentacja programu PowerPoint</vt:lpstr>
      <vt:lpstr>Informacje ogólne  nabór wniosków </vt:lpstr>
      <vt:lpstr>Informacje ogólne  nabór wniosków </vt:lpstr>
      <vt:lpstr>Informacje ogólne  źródła finansowania i kwota przeznaczona na postępowanie </vt:lpstr>
      <vt:lpstr>Informacje ogólne  cel postępowania </vt:lpstr>
      <vt:lpstr>Prezentacja programu PowerPoint</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Prezentacja programu PowerPoint</vt:lpstr>
      <vt:lpstr>Wnioskodawca  </vt:lpstr>
      <vt:lpstr>Wnioskodawca  </vt:lpstr>
      <vt:lpstr>Wnioskodawca  </vt:lpstr>
      <vt:lpstr>Prezentacja programu PowerPoint</vt:lpstr>
      <vt:lpstr>Grupa docelowa  </vt:lpstr>
      <vt:lpstr>Grupa docelowa  </vt:lpstr>
      <vt:lpstr>Grupa docelowa</vt:lpstr>
      <vt:lpstr>Grupa docelowa  </vt:lpstr>
      <vt:lpstr>Grupa docelowa  </vt:lpstr>
      <vt:lpstr>Grupa docelowa</vt:lpstr>
      <vt:lpstr>Grupa docelowa</vt:lpstr>
      <vt:lpstr>Grupa docelowa</vt:lpstr>
      <vt:lpstr>Kryteria wyboru projektów dla Działania 10.3, 10.6</vt:lpstr>
      <vt:lpstr>ZASADY NABORU PROJEKTÓW Fundusze Europejskie dla Lubelskiego 2021-2027 </vt:lpstr>
      <vt:lpstr>METODYKA KRYTERIÓW  Fundusze Europejskie dla Lubelskiego 2021-2027  Europejski Fundusz Społeczny Plus </vt:lpstr>
      <vt:lpstr>METODYKA KRYTERIÓW   Fundusze Europejskie dla Lubelskiego 2021-2027  Europejski Fundusz Społeczny Plus </vt:lpstr>
      <vt:lpstr> KRYTERIA OGÓLNE i SPECYFICZNE Kryteria oceniane na zasadzie zerojedynkowej  </vt:lpstr>
      <vt:lpstr>Prezentacja programu PowerPoint</vt:lpstr>
      <vt:lpstr> KRYTERIA OGÓLNE Kryteria formalne  </vt:lpstr>
      <vt:lpstr>Prezentacja programu PowerPoint</vt:lpstr>
      <vt:lpstr> KRYTERIA OGÓLNE Kryteria horyzontalne </vt:lpstr>
      <vt:lpstr>Prezentacja programu PowerPoint</vt:lpstr>
      <vt:lpstr>Działanie 8.5 Usługi społeczne – kryteria specyficzne Typ projektu 1e</vt:lpstr>
      <vt:lpstr>Działanie 8.5 Usługi społeczne – kryteria specyficzne Typ projektu 1e</vt:lpstr>
      <vt:lpstr>Działanie 8.5 Usługi społeczne – kryteria specyficzne Typ projektu 1e</vt:lpstr>
      <vt:lpstr>Działanie 8.5 Usługi społeczne – kryteria specyficzne Typ projektu 1e</vt:lpstr>
      <vt:lpstr>Działanie 8.5 Usługi społeczne – kryteria specyficzne Typ projektu 1e</vt:lpstr>
      <vt:lpstr>Działanie 8.5 Usługi społeczne – kryteria specyficzne Typ projektu 1e</vt:lpstr>
      <vt:lpstr>Działanie 8.5 Usługi społeczne – kryteria specyficzne Typ projektu 1e</vt:lpstr>
      <vt:lpstr>Działanie 8.5 Usługi społeczne – kryteria specyficzne Typ projektu 1e</vt:lpstr>
      <vt:lpstr>Działanie 8.5 Usługi społeczne – kryteria specyficzne Typ projektu 1e</vt:lpstr>
      <vt:lpstr>Prezentacja programu PowerPoint</vt:lpstr>
      <vt:lpstr>KRYTERIA OGÓLNE Kryteria merytoryczne </vt:lpstr>
      <vt:lpstr>KRYTERIA OGÓLNE Kryteria merytoryczne  </vt:lpstr>
      <vt:lpstr>KRYTERIA OGÓLNE Wskaźniki </vt:lpstr>
      <vt:lpstr>Prezentacja programu PowerPoint</vt:lpstr>
      <vt:lpstr>KRYTERIA SPECYFICZNE Kryteria premiujące </vt:lpstr>
      <vt:lpstr>Działanie 8.5 Usługi społeczne – kryteria specyficzne Typ projektu 1e</vt:lpstr>
      <vt:lpstr>Działanie 8.5 Usługi społeczne – kryteria specyficzne Typ projektu 1e</vt:lpstr>
      <vt:lpstr>Działanie 8.5 Usługi społeczne – kryteria specyficzne Typ projektu 1e</vt:lpstr>
      <vt:lpstr>Prezentacja programu PowerPoint</vt:lpstr>
      <vt:lpstr>Negocjacje kryterium negocjacyjne </vt:lpstr>
      <vt:lpstr>Negocjacje  </vt:lpstr>
      <vt:lpstr>Negocjacje  </vt:lpstr>
      <vt:lpstr>Negocjacje  </vt:lpstr>
      <vt:lpstr>Negocjacje skorygowany wniosek </vt:lpstr>
      <vt:lpstr>Zakończenie oceny </vt:lpstr>
      <vt:lpstr>Możliwość poprawy wniosku po zakończeniu oceny?  </vt:lpstr>
      <vt:lpstr>Zwrot wniosku do ponownej oceny </vt:lpstr>
      <vt:lpstr>Zmiana Regulaminu wyboru projektów [ustawa wdrożeniowa]</vt:lpstr>
      <vt:lpstr>Udzielanie wyjaśnień [Wytyczne dotyczące wyboru projektów na lata 2021-2027]</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Adrianna Iwan</dc:creator>
  <cp:lastModifiedBy>Paweł Chilimoniuk</cp:lastModifiedBy>
  <cp:revision>146</cp:revision>
  <cp:lastPrinted>2023-10-19T06:07:21Z</cp:lastPrinted>
  <dcterms:created xsi:type="dcterms:W3CDTF">2022-11-15T13:19:44Z</dcterms:created>
  <dcterms:modified xsi:type="dcterms:W3CDTF">2024-04-24T06:16:22Z</dcterms:modified>
</cp:coreProperties>
</file>