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815" r:id="rId3"/>
    <p:sldId id="813" r:id="rId4"/>
    <p:sldId id="812" r:id="rId5"/>
    <p:sldId id="814" r:id="rId6"/>
    <p:sldId id="838" r:id="rId7"/>
    <p:sldId id="839" r:id="rId8"/>
    <p:sldId id="840" r:id="rId9"/>
    <p:sldId id="841" r:id="rId10"/>
    <p:sldId id="842" r:id="rId11"/>
    <p:sldId id="843" r:id="rId12"/>
    <p:sldId id="787" r:id="rId13"/>
    <p:sldId id="772" r:id="rId14"/>
    <p:sldId id="773" r:id="rId15"/>
    <p:sldId id="775" r:id="rId16"/>
    <p:sldId id="776" r:id="rId17"/>
    <p:sldId id="777" r:id="rId18"/>
    <p:sldId id="778" r:id="rId19"/>
    <p:sldId id="779" r:id="rId20"/>
    <p:sldId id="780" r:id="rId21"/>
    <p:sldId id="781" r:id="rId22"/>
    <p:sldId id="782" r:id="rId23"/>
    <p:sldId id="783" r:id="rId24"/>
    <p:sldId id="784" r:id="rId25"/>
    <p:sldId id="785" r:id="rId26"/>
    <p:sldId id="786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73"/>
    <a:srgbClr val="150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35AB6-2949-494E-9E96-97C054A16AD0}" v="2" dt="2024-03-05T06:40:18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91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udia Moryc" userId="f657f03a-8394-4e5f-8566-953b381aa25c" providerId="ADAL" clId="{E1F35AB6-2949-494E-9E96-97C054A16AD0}"/>
    <pc:docChg chg="modNotesMaster modHandout">
      <pc:chgData name="Klaudia Moryc" userId="f657f03a-8394-4e5f-8566-953b381aa25c" providerId="ADAL" clId="{E1F35AB6-2949-494E-9E96-97C054A16AD0}" dt="2024-03-05T06:40:18.575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BBCEDED7-4647-F24F-6C13-AAE5D2D89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26A4905-F1DC-2740-E0D0-9F1D461E0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9D22394-8351-E8E4-98B9-65BC17CFF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FF1268-A301-285B-E9E1-95545500E2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AF824-A6FD-4C31-A830-7F00C518E1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352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50C69-5D00-4643-A6EF-959B7D51E3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21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7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21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70659" y="1790613"/>
            <a:ext cx="9851923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27" y="1790612"/>
            <a:ext cx="4514751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7" y="490243"/>
            <a:ext cx="1231537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55" y="490243"/>
            <a:ext cx="1231537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3" y="490243"/>
            <a:ext cx="1231537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75173"/>
            <a:ext cx="903140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05.03.2024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7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169419" y="1799461"/>
            <a:ext cx="9853164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5685979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799460"/>
            <a:ext cx="4514751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32" y="2785254"/>
            <a:ext cx="903140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629"/>
              </a:lnSpc>
              <a:defRPr sz="290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345" y="4410532"/>
            <a:ext cx="9031311" cy="979756"/>
          </a:xfrm>
        </p:spPr>
        <p:txBody>
          <a:bodyPr>
            <a:normAutofit/>
          </a:bodyPr>
          <a:lstStyle>
            <a:lvl1pPr marL="0" indent="0" algn="l">
              <a:lnSpc>
                <a:spcPts val="3175"/>
              </a:lnSpc>
              <a:buNone/>
              <a:defRPr sz="2540" b="1">
                <a:solidFill>
                  <a:schemeClr val="tx2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8958" y="490243"/>
            <a:ext cx="2052383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05.03.2024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6" y="1128866"/>
            <a:ext cx="434459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11" y="495200"/>
            <a:ext cx="434459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13" y="1128866"/>
            <a:ext cx="434459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26" y="488325"/>
            <a:ext cx="434459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" y="495200"/>
            <a:ext cx="434459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50" y="1138358"/>
            <a:ext cx="434459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493114"/>
            <a:ext cx="434459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3" y="485586"/>
            <a:ext cx="434459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24" y="481800"/>
            <a:ext cx="434459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76" y="1135780"/>
            <a:ext cx="434459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1134476"/>
            <a:ext cx="434459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4" y="1134476"/>
            <a:ext cx="434459" cy="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736987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222236" y="4082829"/>
            <a:ext cx="7800346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91" y="5061678"/>
            <a:ext cx="6993665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0199" y="489652"/>
            <a:ext cx="2052383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633"/>
              </a:lnSpc>
              <a:defRPr sz="127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05.03.2024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36" y="4082829"/>
            <a:ext cx="4514751" cy="6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222235" y="4082829"/>
            <a:ext cx="8205842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924" y="0"/>
            <a:ext cx="7794915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453203" y="4082828"/>
            <a:ext cx="4105634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222237" y="4082828"/>
            <a:ext cx="1230967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3162" y="4713462"/>
            <a:ext cx="7389421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3175"/>
              </a:lnSpc>
              <a:defRPr sz="254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9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28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0237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816316"/>
            <a:ext cx="4926147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796072"/>
            <a:ext cx="4926582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5685980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965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345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852" y="1796072"/>
            <a:ext cx="4720891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255" y="1795869"/>
            <a:ext cx="4720891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3598452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811311" y="4082829"/>
            <a:ext cx="9380690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19" y="0"/>
            <a:ext cx="9853164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9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121" y="4082829"/>
            <a:ext cx="4514751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37" y="5074439"/>
            <a:ext cx="8620386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7" y="5779698"/>
            <a:ext cx="1848740" cy="861090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48" y="5779698"/>
            <a:ext cx="3002864" cy="861090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88" y="5779092"/>
            <a:ext cx="2554038" cy="8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4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93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71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90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8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8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4BD0-A9F8-40C0-86E1-C8F5B56CB711}" type="datetimeFigureOut">
              <a:rPr lang="pl-PL" smtClean="0"/>
              <a:t>05.03.2024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419" y="816316"/>
            <a:ext cx="9852728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854" y="1796072"/>
            <a:ext cx="9852729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169812" y="0"/>
            <a:ext cx="1232383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402195" y="0"/>
            <a:ext cx="8619951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804" y="6368269"/>
            <a:ext cx="1231537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9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9790199" y="6695263"/>
            <a:ext cx="123238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33"/>
          </a:p>
        </p:txBody>
      </p:sp>
    </p:spTree>
    <p:extLst>
      <p:ext uri="{BB962C8B-B14F-4D97-AF65-F5344CB8AC3E}">
        <p14:creationId xmlns:p14="http://schemas.microsoft.com/office/powerpoint/2010/main" val="96477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914406" rtl="0" eaLnBrk="1" latinLnBrk="0" hangingPunct="1">
        <a:lnSpc>
          <a:spcPts val="3266"/>
        </a:lnSpc>
        <a:spcBef>
          <a:spcPct val="0"/>
        </a:spcBef>
        <a:buNone/>
        <a:defRPr sz="254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28602" indent="-228602" algn="l" defTabSz="914406" rtl="0" eaLnBrk="1" latinLnBrk="0" hangingPunct="1">
        <a:lnSpc>
          <a:spcPts val="2177"/>
        </a:lnSpc>
        <a:spcBef>
          <a:spcPts val="1000"/>
        </a:spcBef>
        <a:buClr>
          <a:schemeClr val="accent1"/>
        </a:buClr>
        <a:buFontTx/>
        <a:buBlip>
          <a:blip r:embed="rId12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4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3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8" indent="-228602" algn="l" defTabSz="914406" rtl="0" eaLnBrk="1" latinLnBrk="0" hangingPunct="1">
        <a:lnSpc>
          <a:spcPts val="2177"/>
        </a:lnSpc>
        <a:spcBef>
          <a:spcPts val="500"/>
        </a:spcBef>
        <a:buFontTx/>
        <a:buBlip>
          <a:blip r:embed="rId14"/>
        </a:buBlip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10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13" indent="-228602" algn="l" defTabSz="914406" rtl="0" eaLnBrk="1" latinLnBrk="0" hangingPunct="1">
        <a:lnSpc>
          <a:spcPts val="2177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4.xml"/><Relationship Id="rId3" Type="http://schemas.openxmlformats.org/officeDocument/2006/relationships/slide" Target="slide13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image" Target="../media/image35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slide" Target="slide20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Obraz zawierający tekst">
            <a:extLst>
              <a:ext uri="{FF2B5EF4-FFF2-40B4-BE49-F238E27FC236}">
                <a16:creationId xmlns:a16="http://schemas.microsoft.com/office/drawing/2014/main" id="{44CF8B1A-47E1-5D3B-8025-7B056477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3" cy="6858000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E42790BC-FC6D-E939-27BE-64C73D482F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7486" y="3013501"/>
            <a:ext cx="82296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</p:spTree>
    <p:extLst>
      <p:ext uri="{BB962C8B-B14F-4D97-AF65-F5344CB8AC3E}">
        <p14:creationId xmlns:p14="http://schemas.microsoft.com/office/powerpoint/2010/main" val="80954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5" name="Obraz 4" descr="Widok - harmonogram, pobierz harmonogram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B39A87E3-DB6D-DE74-27C3-8718C7F9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02" y="1183900"/>
            <a:ext cx="7546625" cy="4613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 Widok opcji Pobierz harmonogram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7741674" y="3336053"/>
            <a:ext cx="2127224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 descr="Widok - Widok harmonogram w programie Excel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AE5AAD15-02F8-94B1-AF8B-0794D55326C0}"/>
              </a:ext>
            </a:extLst>
          </p:cNvPr>
          <p:cNvSpPr/>
          <p:nvPr/>
        </p:nvSpPr>
        <p:spPr>
          <a:xfrm>
            <a:off x="2548351" y="2865455"/>
            <a:ext cx="2127224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05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62AF8B7-50C2-93E0-4188-7DEADD3F8325}"/>
              </a:ext>
            </a:extLst>
          </p:cNvPr>
          <p:cNvSpPr txBox="1"/>
          <p:nvPr/>
        </p:nvSpPr>
        <p:spPr>
          <a:xfrm>
            <a:off x="630925" y="982176"/>
            <a:ext cx="6096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3" action="ppaction://hlinksldjump"/>
              </a:rPr>
              <a:t>Informacje o projekcie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4" action="ppaction://hlinksldjump"/>
              </a:rPr>
              <a:t>Wnioskodawca i realizatorzy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5" action="ppaction://hlinksldjump"/>
              </a:rPr>
              <a:t>Wskaźniki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6" action="ppaction://hlinksldjump"/>
              </a:rPr>
              <a:t>Zadania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7" action="ppaction://hlinksldjump"/>
              </a:rPr>
              <a:t>Budżet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8" action="ppaction://hlinksldjump"/>
              </a:rPr>
              <a:t>Podsumowanie budżetu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9" action="ppaction://hlinksldjump"/>
              </a:rPr>
              <a:t>Źródła finansowania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0" action="ppaction://hlinksldjump"/>
              </a:rPr>
              <a:t>Uzasadnienia wydatków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1" action="ppaction://hlinksldjump"/>
              </a:rPr>
              <a:t>Potencjał do realizacji projektu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2" action="ppaction://hlinksldjump"/>
              </a:rPr>
              <a:t>Harmonogram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3" action="ppaction://hlinksldjump"/>
              </a:rPr>
              <a:t>Oświadczenia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hlinkClick r:id="rId13" action="ppaction://hlinksldjump"/>
              </a:rPr>
              <a:t>Informacje o wniosku o dofinansowanie</a:t>
            </a:r>
            <a:endParaRPr lang="pl-PL" sz="2400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77A8A6-B622-41E6-E817-5C52A0C16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62501" y="331468"/>
            <a:ext cx="9266998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</a:t>
            </a:r>
          </a:p>
        </p:txBody>
      </p:sp>
      <p:pic>
        <p:nvPicPr>
          <p:cNvPr id="1026" name="Picture 2" descr="Widok sekcji wniosku o dofinansowanie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C3D0FFA4-BFE3-B203-19ED-73F98C41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01" y="1660051"/>
            <a:ext cx="2732715" cy="7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System Obsługi Wniosków Aplikacyjnych      &#10;Europejskiego Funduszu Społecznego - Strona główna">
            <a:extLst>
              <a:ext uri="{FF2B5EF4-FFF2-40B4-BE49-F238E27FC236}">
                <a16:creationId xmlns:a16="http://schemas.microsoft.com/office/drawing/2014/main" id="{35E5E11A-983C-7CB3-039F-7C55269AB3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19583" y="2608821"/>
            <a:ext cx="5017258" cy="2823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32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13" name="Obraz 12" descr="Widok - Podgląd naboru">
            <a:extLst>
              <a:ext uri="{FF2B5EF4-FFF2-40B4-BE49-F238E27FC236}">
                <a16:creationId xmlns:a16="http://schemas.microsoft.com/office/drawing/2014/main" id="{D3CECED0-80D8-47A8-AE52-C04AEFF646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" y="695417"/>
            <a:ext cx="10825316" cy="5186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id="{1A7876F1-F4F1-308E-CA5E-269AE39730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</a:t>
            </a:r>
          </a:p>
        </p:txBody>
      </p:sp>
    </p:spTree>
    <p:extLst>
      <p:ext uri="{BB962C8B-B14F-4D97-AF65-F5344CB8AC3E}">
        <p14:creationId xmlns:p14="http://schemas.microsoft.com/office/powerpoint/2010/main" val="11210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09A3D15-9275-EE19-438A-C733FEA316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projekcie</a:t>
            </a:r>
          </a:p>
        </p:txBody>
      </p:sp>
      <p:pic>
        <p:nvPicPr>
          <p:cNvPr id="8" name="Obraz 7" descr="Widok - Wniosek">
            <a:extLst>
              <a:ext uri="{FF2B5EF4-FFF2-40B4-BE49-F238E27FC236}">
                <a16:creationId xmlns:a16="http://schemas.microsoft.com/office/drawing/2014/main" id="{53BAD322-6117-6C3B-2646-85F60F92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1" y="734155"/>
            <a:ext cx="10691548" cy="5125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2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projekcie    </a:t>
            </a:r>
          </a:p>
        </p:txBody>
      </p:sp>
      <p:pic>
        <p:nvPicPr>
          <p:cNvPr id="8" name="Obraz 7" descr="Widok - Projekt">
            <a:extLst>
              <a:ext uri="{FF2B5EF4-FFF2-40B4-BE49-F238E27FC236}">
                <a16:creationId xmlns:a16="http://schemas.microsoft.com/office/drawing/2014/main" id="{6A86E759-A09B-4D28-D52B-D1D88828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15240"/>
            <a:ext cx="10363200" cy="4973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6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Wnioskodawca i realizatorzy</a:t>
            </a:r>
          </a:p>
        </p:txBody>
      </p:sp>
      <p:pic>
        <p:nvPicPr>
          <p:cNvPr id="3" name="Obraz 2" descr="Widok SOWA EFS wniosek o dofinansowanie">
            <a:extLst>
              <a:ext uri="{FF2B5EF4-FFF2-40B4-BE49-F238E27FC236}">
                <a16:creationId xmlns:a16="http://schemas.microsoft.com/office/drawing/2014/main" id="{096D90DB-2FC5-D96B-EC12-30288847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61" y="732100"/>
            <a:ext cx="10738878" cy="5156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13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Wskaźniki projektu</a:t>
            </a:r>
          </a:p>
        </p:txBody>
      </p:sp>
      <p:pic>
        <p:nvPicPr>
          <p:cNvPr id="6" name="Obraz 5" descr="Widok - Wskaźniki projektu">
            <a:extLst>
              <a:ext uri="{FF2B5EF4-FFF2-40B4-BE49-F238E27FC236}">
                <a16:creationId xmlns:a16="http://schemas.microsoft.com/office/drawing/2014/main" id="{2CC8E11C-FE2E-DD23-CB00-DA913BFEE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731293"/>
            <a:ext cx="10756490" cy="5158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8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Zadania</a:t>
            </a:r>
          </a:p>
        </p:txBody>
      </p:sp>
      <p:pic>
        <p:nvPicPr>
          <p:cNvPr id="3" name="Obraz 2" descr="Widok - Zadania">
            <a:extLst>
              <a:ext uri="{FF2B5EF4-FFF2-40B4-BE49-F238E27FC236}">
                <a16:creationId xmlns:a16="http://schemas.microsoft.com/office/drawing/2014/main" id="{0DCF9408-42F3-D26B-40FF-40150BD4F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3" y="595759"/>
            <a:ext cx="11125910" cy="534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475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Budżet projektu</a:t>
            </a:r>
          </a:p>
        </p:txBody>
      </p:sp>
      <p:pic>
        <p:nvPicPr>
          <p:cNvPr id="6" name="Obraz 5" descr="Widok - Budżet projektu">
            <a:extLst>
              <a:ext uri="{FF2B5EF4-FFF2-40B4-BE49-F238E27FC236}">
                <a16:creationId xmlns:a16="http://schemas.microsoft.com/office/drawing/2014/main" id="{F9936110-86CF-5D31-74B7-DCF393EBC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0" y="711794"/>
            <a:ext cx="10844981" cy="5206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2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Podsumowanie budżetu</a:t>
            </a:r>
          </a:p>
        </p:txBody>
      </p:sp>
      <p:pic>
        <p:nvPicPr>
          <p:cNvPr id="3" name="Obraz 2" descr="Widok - Podsumowanie">
            <a:extLst>
              <a:ext uri="{FF2B5EF4-FFF2-40B4-BE49-F238E27FC236}">
                <a16:creationId xmlns:a16="http://schemas.microsoft.com/office/drawing/2014/main" id="{09E14C38-EEE9-A7C6-E9ED-F3F49666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6" y="702369"/>
            <a:ext cx="10666489" cy="5157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73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 descr="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92D08F34-15F0-3B7D-1A05-DCD5B26444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14073" y="4171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/>
          <p:nvPr/>
        </p:nvSpPr>
        <p:spPr>
          <a:xfrm>
            <a:off x="1056872" y="1925654"/>
            <a:ext cx="9724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System Obsługi Wniosków Aplikacyjnych </a:t>
            </a:r>
            <a:r>
              <a:rPr lang="pl-PL" dirty="0"/>
              <a:t>to narzędzie informatyczne przeznaczone</a:t>
            </a:r>
            <a:br>
              <a:rPr lang="pl-PL" dirty="0"/>
            </a:br>
            <a:r>
              <a:rPr lang="pl-PL" dirty="0"/>
              <a:t>do obsługi procesu ubiegania się o środki pochodzące z krajowego programu operacyjnego</a:t>
            </a:r>
            <a:br>
              <a:rPr lang="pl-PL" dirty="0"/>
            </a:br>
            <a:r>
              <a:rPr lang="pl-PL" dirty="0"/>
              <a:t>na lata 2021-2027, współfinansowanego z Europejskiego Funduszu Społecznego.</a:t>
            </a:r>
          </a:p>
          <a:p>
            <a:endParaRPr lang="pl-PL" dirty="0"/>
          </a:p>
          <a:p>
            <a:r>
              <a:rPr lang="pl-PL" b="1" dirty="0"/>
              <a:t>Główne cele realizowane przez SOWA EFS: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przygotowanie i złożenie wniosku o dofinansowanie projektu lub fiszki projektu do Instytucji Ogłaszającej Nabór;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organizacja, przechowywanie i zarządzanie dokumentami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zarządzanie użytkownikami biorącymi udział w realizacji projektów;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komunikacja i wymiana informacji.</a:t>
            </a:r>
          </a:p>
          <a:p>
            <a:endParaRPr lang="pl-PL" dirty="0"/>
          </a:p>
          <a:p>
            <a:pPr algn="just"/>
            <a:r>
              <a:rPr lang="pl-PL" dirty="0"/>
              <a:t>Wnioskodawcy ubiegający się o dofinansowanie projektu w ramach Europejskiego Funduszu Społecznego Plus są zobligowani do stosowania elektronicznego formularza wniosku o dofinansowanie zawartego w </a:t>
            </a:r>
            <a:r>
              <a:rPr lang="pl-PL" b="1" dirty="0"/>
              <a:t>SOWA EFS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F389DA4-666F-2A76-FEB5-793497F3DD86}"/>
              </a:ext>
            </a:extLst>
          </p:cNvPr>
          <p:cNvSpPr txBox="1"/>
          <p:nvPr/>
        </p:nvSpPr>
        <p:spPr>
          <a:xfrm>
            <a:off x="5108777" y="1252150"/>
            <a:ext cx="3947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/>
              <a:t>https://sowa2021.efs.gov.pl/</a:t>
            </a:r>
          </a:p>
        </p:txBody>
      </p:sp>
      <p:pic>
        <p:nvPicPr>
          <p:cNvPr id="5" name="Picture 2" descr="System Obsługi Wniosków Aplikacyjnych      &#10;Europejskiego Funduszu Społecznego&#10;">
            <a:extLst>
              <a:ext uri="{FF2B5EF4-FFF2-40B4-BE49-F238E27FC236}">
                <a16:creationId xmlns:a16="http://schemas.microsoft.com/office/drawing/2014/main" id="{83320D80-E35A-7AF9-A4CB-C5CBF1595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20" y="1252150"/>
            <a:ext cx="1902896" cy="4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0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Źródła finansowania</a:t>
            </a:r>
          </a:p>
        </p:txBody>
      </p:sp>
      <p:pic>
        <p:nvPicPr>
          <p:cNvPr id="8" name="Obraz 7" descr="Widok - Źródła finansowania">
            <a:extLst>
              <a:ext uri="{FF2B5EF4-FFF2-40B4-BE49-F238E27FC236}">
                <a16:creationId xmlns:a16="http://schemas.microsoft.com/office/drawing/2014/main" id="{5207DE6C-0AF8-8357-58F0-A24F8147E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4" y="703266"/>
            <a:ext cx="10890193" cy="5214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94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Uzasadnienia wydatków</a:t>
            </a:r>
          </a:p>
        </p:txBody>
      </p:sp>
      <p:pic>
        <p:nvPicPr>
          <p:cNvPr id="3" name="Obraz 2" descr="Widok - Uzasadnienia wydatków">
            <a:extLst>
              <a:ext uri="{FF2B5EF4-FFF2-40B4-BE49-F238E27FC236}">
                <a16:creationId xmlns:a16="http://schemas.microsoft.com/office/drawing/2014/main" id="{1EF87708-5657-C5E4-2B85-F12D8304A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6" y="717835"/>
            <a:ext cx="10726568" cy="51417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326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Potencjał do realizacji projektu</a:t>
            </a:r>
          </a:p>
        </p:txBody>
      </p:sp>
      <p:pic>
        <p:nvPicPr>
          <p:cNvPr id="6" name="Obraz 5" descr="Widok - Potencjał do realizacji projektu">
            <a:extLst>
              <a:ext uri="{FF2B5EF4-FFF2-40B4-BE49-F238E27FC236}">
                <a16:creationId xmlns:a16="http://schemas.microsoft.com/office/drawing/2014/main" id="{6B15BE28-551E-DF04-ACCE-CD263B8D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48" y="595759"/>
            <a:ext cx="10909904" cy="5241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86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Harmonogram</a:t>
            </a:r>
          </a:p>
        </p:txBody>
      </p:sp>
      <p:pic>
        <p:nvPicPr>
          <p:cNvPr id="3" name="Obraz 2" descr="Widok SOWA EFS wniosek o dofinansowanie projektu - harmonogram">
            <a:extLst>
              <a:ext uri="{FF2B5EF4-FFF2-40B4-BE49-F238E27FC236}">
                <a16:creationId xmlns:a16="http://schemas.microsoft.com/office/drawing/2014/main" id="{4A0AA782-AACC-CDC7-69C5-40DC0730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72" y="653447"/>
            <a:ext cx="10889657" cy="5206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17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Oświadczenia</a:t>
            </a:r>
          </a:p>
        </p:txBody>
      </p:sp>
      <p:pic>
        <p:nvPicPr>
          <p:cNvPr id="6" name="Obraz 5" descr="Widok - Oświadczenia">
            <a:extLst>
              <a:ext uri="{FF2B5EF4-FFF2-40B4-BE49-F238E27FC236}">
                <a16:creationId xmlns:a16="http://schemas.microsoft.com/office/drawing/2014/main" id="{976FECC6-0C45-F01A-2CD8-7B83B354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9" y="711938"/>
            <a:ext cx="10842522" cy="5174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95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C928C398-56B4-4EA0-D969-78A9EE973A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747" y="226427"/>
            <a:ext cx="8987246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Wniosek o dofinansowanie projektu &gt; Informacje o wniosku o dofinansowanie</a:t>
            </a:r>
          </a:p>
        </p:txBody>
      </p:sp>
      <p:pic>
        <p:nvPicPr>
          <p:cNvPr id="3" name="Obraz 2" descr="Widok - Informacje o wniosku">
            <a:extLst>
              <a:ext uri="{FF2B5EF4-FFF2-40B4-BE49-F238E27FC236}">
                <a16:creationId xmlns:a16="http://schemas.microsoft.com/office/drawing/2014/main" id="{CF492452-5308-14C8-3E7F-631CFDCD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0" y="595759"/>
            <a:ext cx="11059240" cy="5318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57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Przykładowy widok SOWA EFS">
            <a:extLst>
              <a:ext uri="{FF2B5EF4-FFF2-40B4-BE49-F238E27FC236}">
                <a16:creationId xmlns:a16="http://schemas.microsoft.com/office/drawing/2014/main" id="{63F068C0-3490-CEF1-FDEB-356908DE31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32" y="1217655"/>
            <a:ext cx="8765880" cy="4807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23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37FBCC2-B871-CCE0-3AF1-E513FD754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985" y="1451730"/>
            <a:ext cx="5399884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Przykładowy widok w systemie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SOWA EFS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wyszukiwarki naborów oraz formularz tworzenie konta użytkownika: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D08F34-15F0-3B7D-1A05-DCD5B26444FD}"/>
              </a:ext>
            </a:extLst>
          </p:cNvPr>
          <p:cNvSpPr txBox="1"/>
          <p:nvPr/>
        </p:nvSpPr>
        <p:spPr>
          <a:xfrm>
            <a:off x="1514073" y="417167"/>
            <a:ext cx="9266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3" name="Obraz 2" descr="Przykładowy widok SOWA EFS">
            <a:extLst>
              <a:ext uri="{FF2B5EF4-FFF2-40B4-BE49-F238E27FC236}">
                <a16:creationId xmlns:a16="http://schemas.microsoft.com/office/drawing/2014/main" id="{5E908166-CF64-3428-93F4-021CD281B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85" y="2494309"/>
            <a:ext cx="5664171" cy="3088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az 8" descr="Przykładowy widok SOWA EFS">
            <a:extLst>
              <a:ext uri="{FF2B5EF4-FFF2-40B4-BE49-F238E27FC236}">
                <a16:creationId xmlns:a16="http://schemas.microsoft.com/office/drawing/2014/main" id="{2BCB53CF-6C63-FCAC-BB12-CD315081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98" y="1764701"/>
            <a:ext cx="5485539" cy="381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5" name="Obraz 4" descr="Widok Strona Główna - System Obsługi Wniosków Aplikacyjnych      &#10;Europejskiego Funduszu Społecznego ">
            <a:extLst>
              <a:ext uri="{FF2B5EF4-FFF2-40B4-BE49-F238E27FC236}">
                <a16:creationId xmlns:a16="http://schemas.microsoft.com/office/drawing/2014/main" id="{882229EB-C452-BFB4-3CF4-98007423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737" y="1062816"/>
            <a:ext cx="6978513" cy="48720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350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8" name="Obraz 7" descr="Widok - Lista naborów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D6D055C3-F1BE-11F2-C219-1B0B462D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30" y="972653"/>
            <a:ext cx="7643540" cy="4944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22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Widok - Przycisk Zatwierdź i przejdź dalej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A9D12461-D381-33CC-06BA-301363DB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75" y="1123688"/>
            <a:ext cx="7672649" cy="4750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Przycisk Zatwierdź i przejdź dalej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4149969" y="3647552"/>
            <a:ext cx="3426488" cy="1437224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75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9" name="Obraz 8" descr="Widok komunikatów systemowych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374F6B90-454B-138E-F0EB-4CCED6936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30" y="1085084"/>
            <a:ext cx="9021484" cy="4827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Przycisk Edytuj sekcję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8009140" y="3918857"/>
            <a:ext cx="2698430" cy="1025241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3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C471668-9014-E944-D807-5D6BE227B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1673" y="264767"/>
            <a:ext cx="9266998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Obsługi Wniosków Aplikacyjnych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Europejskiego Funduszu Społecznego (SOWA EFS)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61AD18-5E3A-282E-92DC-AFE9850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5145"/>
            <a:ext cx="5465075" cy="359665"/>
          </a:xfrm>
          <a:prstGeom prst="rect">
            <a:avLst/>
          </a:prstGeom>
        </p:spPr>
      </p:pic>
      <p:pic>
        <p:nvPicPr>
          <p:cNvPr id="3" name="Obraz 2" descr="Widok - Przycisk Pobierz budżet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E44BD332-CFD8-0AFA-6AE1-94E0C0D0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612" y="1053793"/>
            <a:ext cx="7889452" cy="4870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wal 6" descr="Widok - Przycisk pobierania budżetu do Excel - System Obsługi Wniosków Aplikacyjnych      &#10;Europejskiego Funduszu Społecznego">
            <a:extLst>
              <a:ext uri="{FF2B5EF4-FFF2-40B4-BE49-F238E27FC236}">
                <a16:creationId xmlns:a16="http://schemas.microsoft.com/office/drawing/2014/main" id="{76A44363-B7AA-9F45-9D1B-2EE7E691B4A0}"/>
              </a:ext>
            </a:extLst>
          </p:cNvPr>
          <p:cNvSpPr/>
          <p:nvPr/>
        </p:nvSpPr>
        <p:spPr>
          <a:xfrm>
            <a:off x="8534077" y="4712677"/>
            <a:ext cx="1436311" cy="713742"/>
          </a:xfrm>
          <a:prstGeom prst="ellipse">
            <a:avLst/>
          </a:prstGeom>
          <a:noFill/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6106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379</Words>
  <Application>Microsoft Office PowerPoint</Application>
  <PresentationFormat>Panoramiczny</PresentationFormat>
  <Paragraphs>61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Open Sans</vt:lpstr>
      <vt:lpstr>Motyw pakietu Office</vt:lpstr>
      <vt:lpstr>1_Motyw pakietu Office</vt:lpstr>
      <vt:lpstr>System Obsługi Wniosków Aplikacyjnych Europejskiego Funduszu Społecznego (SOWA EFS)</vt:lpstr>
      <vt:lpstr>System Obsługi Wniosków Aplikacyjnych       Europejskiego Funduszu Społecznego (SOWA EFS)</vt:lpstr>
      <vt:lpstr>System Obsługi Wniosków Aplikacyjnych      Europejskiego Funduszu Społecznego (SOWA EFS)</vt:lpstr>
      <vt:lpstr>Przykładowy widok w systemie SOWA EFS wyszukiwarki naborów oraz formularz tworzenie konta użytkownika: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     Europejskiego Funduszu Społecznego (SOWA EFS)</vt:lpstr>
      <vt:lpstr>System Obsługi Wniosków Aplikacyjnych Europejskiego Funduszu Społecznego (SOWA EFS)  Wniosek o dofinansowanie projektu</vt:lpstr>
      <vt:lpstr>Wniosek o dofinansowanie projektu</vt:lpstr>
      <vt:lpstr>Wniosek o dofinansowanie projektu &gt; Informacje o projekcie</vt:lpstr>
      <vt:lpstr>Wniosek o dofinansowanie projektu &gt; Informacje o projekcie    </vt:lpstr>
      <vt:lpstr>Wniosek o dofinansowanie projektu &gt; Wnioskodawca i realizatorzy</vt:lpstr>
      <vt:lpstr>Wniosek o dofinansowanie projektu &gt; Wskaźniki projektu</vt:lpstr>
      <vt:lpstr>Wniosek o dofinansowanie projektu &gt; Zadania</vt:lpstr>
      <vt:lpstr>Wniosek o dofinansowanie projektu &gt; Budżet projektu</vt:lpstr>
      <vt:lpstr>Wniosek o dofinansowanie projektu &gt; Podsumowanie budżetu</vt:lpstr>
      <vt:lpstr>Wniosek o dofinansowanie projektu &gt; Źródła finansowania</vt:lpstr>
      <vt:lpstr>Wniosek o dofinansowanie projektu &gt; Uzasadnienia wydatków</vt:lpstr>
      <vt:lpstr>Wniosek o dofinansowanie projektu &gt; Potencjał do realizacji projektu</vt:lpstr>
      <vt:lpstr>Wniosek o dofinansowanie projektu &gt; Harmonogram</vt:lpstr>
      <vt:lpstr>Wniosek o dofinansowanie projektu &gt; Oświadczenia</vt:lpstr>
      <vt:lpstr>Wniosek o dofinansowanie projektu &gt; Informacje o wniosku o dofinansowanie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DWEFS</cp:lastModifiedBy>
  <cp:revision>29</cp:revision>
  <cp:lastPrinted>2024-03-05T06:40:23Z</cp:lastPrinted>
  <dcterms:created xsi:type="dcterms:W3CDTF">2022-11-15T13:19:44Z</dcterms:created>
  <dcterms:modified xsi:type="dcterms:W3CDTF">2024-03-05T06:40:25Z</dcterms:modified>
</cp:coreProperties>
</file>