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48" r:id="rId1"/>
    <p:sldMasterId id="2147483660" r:id="rId2"/>
  </p:sldMasterIdLst>
  <p:notesMasterIdLst>
    <p:notesMasterId r:id="rId72"/>
  </p:notesMasterIdLst>
  <p:handoutMasterIdLst>
    <p:handoutMasterId r:id="rId73"/>
  </p:handoutMasterIdLst>
  <p:sldIdLst>
    <p:sldId id="257" r:id="rId3"/>
    <p:sldId id="256" r:id="rId4"/>
    <p:sldId id="838" r:id="rId5"/>
    <p:sldId id="839" r:id="rId6"/>
    <p:sldId id="840" r:id="rId7"/>
    <p:sldId id="841" r:id="rId8"/>
    <p:sldId id="842" r:id="rId9"/>
    <p:sldId id="920" r:id="rId10"/>
    <p:sldId id="943" r:id="rId11"/>
    <p:sldId id="944" r:id="rId12"/>
    <p:sldId id="945" r:id="rId13"/>
    <p:sldId id="946" r:id="rId14"/>
    <p:sldId id="947" r:id="rId15"/>
    <p:sldId id="843" r:id="rId16"/>
    <p:sldId id="922" r:id="rId17"/>
    <p:sldId id="923" r:id="rId18"/>
    <p:sldId id="918" r:id="rId19"/>
    <p:sldId id="879" r:id="rId20"/>
    <p:sldId id="849" r:id="rId21"/>
    <p:sldId id="845" r:id="rId22"/>
    <p:sldId id="924" r:id="rId23"/>
    <p:sldId id="927" r:id="rId24"/>
    <p:sldId id="846" r:id="rId25"/>
    <p:sldId id="928" r:id="rId26"/>
    <p:sldId id="925" r:id="rId27"/>
    <p:sldId id="883" r:id="rId28"/>
    <p:sldId id="926" r:id="rId29"/>
    <p:sldId id="929" r:id="rId30"/>
    <p:sldId id="930" r:id="rId31"/>
    <p:sldId id="851" r:id="rId32"/>
    <p:sldId id="274" r:id="rId33"/>
    <p:sldId id="326" r:id="rId34"/>
    <p:sldId id="328" r:id="rId35"/>
    <p:sldId id="263" r:id="rId36"/>
    <p:sldId id="852" r:id="rId37"/>
    <p:sldId id="320" r:id="rId38"/>
    <p:sldId id="861" r:id="rId39"/>
    <p:sldId id="275" r:id="rId40"/>
    <p:sldId id="817" r:id="rId41"/>
    <p:sldId id="891" r:id="rId42"/>
    <p:sldId id="931" r:id="rId43"/>
    <p:sldId id="907" r:id="rId44"/>
    <p:sldId id="932" r:id="rId45"/>
    <p:sldId id="933" r:id="rId46"/>
    <p:sldId id="322" r:id="rId47"/>
    <p:sldId id="303" r:id="rId48"/>
    <p:sldId id="853" r:id="rId49"/>
    <p:sldId id="305" r:id="rId50"/>
    <p:sldId id="897" r:id="rId51"/>
    <p:sldId id="934" r:id="rId52"/>
    <p:sldId id="935" r:id="rId53"/>
    <p:sldId id="936" r:id="rId54"/>
    <p:sldId id="937" r:id="rId55"/>
    <p:sldId id="938" r:id="rId56"/>
    <p:sldId id="939" r:id="rId57"/>
    <p:sldId id="940" r:id="rId58"/>
    <p:sldId id="941" r:id="rId59"/>
    <p:sldId id="942" r:id="rId60"/>
    <p:sldId id="324" r:id="rId61"/>
    <p:sldId id="862" r:id="rId62"/>
    <p:sldId id="854" r:id="rId63"/>
    <p:sldId id="855" r:id="rId64"/>
    <p:sldId id="856" r:id="rId65"/>
    <p:sldId id="858" r:id="rId66"/>
    <p:sldId id="857" r:id="rId67"/>
    <p:sldId id="863" r:id="rId68"/>
    <p:sldId id="859" r:id="rId69"/>
    <p:sldId id="860" r:id="rId70"/>
    <p:sldId id="273" r:id="rId71"/>
  </p:sldIdLst>
  <p:sldSz cx="12192000" cy="6858000"/>
  <p:notesSz cx="6797675" cy="9926638"/>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08BE"/>
    <a:srgbClr val="4B87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52CBB3-E3CA-4538-9643-ED2FA1476752}" v="31" dt="2024-05-13T07:40:12.754"/>
    <p1510:client id="{1A077B73-4E45-4B47-A3D9-A04DF32F08C4}" v="1" dt="2024-05-14T07:33:04.102"/>
  </p1510:revLst>
</p1510:revInfo>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041" autoAdjust="0"/>
    <p:restoredTop sz="86016" autoAdjust="0"/>
  </p:normalViewPr>
  <p:slideViewPr>
    <p:cSldViewPr snapToGrid="0">
      <p:cViewPr varScale="1">
        <p:scale>
          <a:sx n="98" d="100"/>
          <a:sy n="98" d="100"/>
        </p:scale>
        <p:origin x="612" y="8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presProps" Target="presProps.xml"/><Relationship Id="rId79" Type="http://schemas.microsoft.com/office/2015/10/relationships/revisionInfo" Target="revisionInfo.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handoutMaster" Target="handoutMasters/handoutMaster1.xml"/><Relationship Id="rId78"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trycja Bieńczak-Kożusznik" userId="59b1fce0-7d86-4db1-a09f-7756cbcf7de4" providerId="ADAL" clId="{1352CBB3-E3CA-4538-9643-ED2FA1476752}"/>
    <pc:docChg chg="undo custSel addSld delSld modSld modNotesMaster modHandout">
      <pc:chgData name="Patrycja Bieńczak-Kożusznik" userId="59b1fce0-7d86-4db1-a09f-7756cbcf7de4" providerId="ADAL" clId="{1352CBB3-E3CA-4538-9643-ED2FA1476752}" dt="2024-05-13T11:37:18.678" v="16298" actId="20577"/>
      <pc:docMkLst>
        <pc:docMk/>
      </pc:docMkLst>
      <pc:sldChg chg="modSp mod">
        <pc:chgData name="Patrycja Bieńczak-Kożusznik" userId="59b1fce0-7d86-4db1-a09f-7756cbcf7de4" providerId="ADAL" clId="{1352CBB3-E3CA-4538-9643-ED2FA1476752}" dt="2024-05-06T10:46:48.652" v="3" actId="20577"/>
        <pc:sldMkLst>
          <pc:docMk/>
          <pc:sldMk cId="2919382546" sldId="256"/>
        </pc:sldMkLst>
        <pc:spChg chg="mod">
          <ac:chgData name="Patrycja Bieńczak-Kożusznik" userId="59b1fce0-7d86-4db1-a09f-7756cbcf7de4" providerId="ADAL" clId="{1352CBB3-E3CA-4538-9643-ED2FA1476752}" dt="2024-05-06T10:46:48.652" v="3" actId="20577"/>
          <ac:spMkLst>
            <pc:docMk/>
            <pc:sldMk cId="2919382546" sldId="256"/>
            <ac:spMk id="4" creationId="{330E466A-4F5B-2007-7291-65ABD5759798}"/>
          </ac:spMkLst>
        </pc:spChg>
      </pc:sldChg>
      <pc:sldChg chg="modSp mod">
        <pc:chgData name="Patrycja Bieńczak-Kożusznik" userId="59b1fce0-7d86-4db1-a09f-7756cbcf7de4" providerId="ADAL" clId="{1352CBB3-E3CA-4538-9643-ED2FA1476752}" dt="2024-05-09T12:04:37.815" v="7570" actId="14100"/>
        <pc:sldMkLst>
          <pc:docMk/>
          <pc:sldMk cId="2721471659" sldId="274"/>
        </pc:sldMkLst>
        <pc:spChg chg="mod">
          <ac:chgData name="Patrycja Bieńczak-Kożusznik" userId="59b1fce0-7d86-4db1-a09f-7756cbcf7de4" providerId="ADAL" clId="{1352CBB3-E3CA-4538-9643-ED2FA1476752}" dt="2024-05-09T12:02:38.743" v="7545" actId="20577"/>
          <ac:spMkLst>
            <pc:docMk/>
            <pc:sldMk cId="2721471659" sldId="274"/>
            <ac:spMk id="19" creationId="{3088E3B4-5372-2FB0-37D5-F3B53602ABB6}"/>
          </ac:spMkLst>
        </pc:spChg>
        <pc:spChg chg="mod">
          <ac:chgData name="Patrycja Bieńczak-Kożusznik" userId="59b1fce0-7d86-4db1-a09f-7756cbcf7de4" providerId="ADAL" clId="{1352CBB3-E3CA-4538-9643-ED2FA1476752}" dt="2024-05-09T12:04:37.815" v="7570" actId="14100"/>
          <ac:spMkLst>
            <pc:docMk/>
            <pc:sldMk cId="2721471659" sldId="274"/>
            <ac:spMk id="20" creationId="{C9533EB0-ED11-BBF0-9F97-311B40783102}"/>
          </ac:spMkLst>
        </pc:spChg>
        <pc:spChg chg="mod">
          <ac:chgData name="Patrycja Bieńczak-Kożusznik" userId="59b1fce0-7d86-4db1-a09f-7756cbcf7de4" providerId="ADAL" clId="{1352CBB3-E3CA-4538-9643-ED2FA1476752}" dt="2024-05-09T10:50:28.658" v="5761" actId="20577"/>
          <ac:spMkLst>
            <pc:docMk/>
            <pc:sldMk cId="2721471659" sldId="274"/>
            <ac:spMk id="24" creationId="{BEEFCF64-F290-6315-397A-33B0881CB4CC}"/>
          </ac:spMkLst>
        </pc:spChg>
      </pc:sldChg>
      <pc:sldChg chg="modSp mod">
        <pc:chgData name="Patrycja Bieńczak-Kożusznik" userId="59b1fce0-7d86-4db1-a09f-7756cbcf7de4" providerId="ADAL" clId="{1352CBB3-E3CA-4538-9643-ED2FA1476752}" dt="2024-05-09T10:52:19.409" v="5767" actId="20577"/>
        <pc:sldMkLst>
          <pc:docMk/>
          <pc:sldMk cId="1071078740" sldId="275"/>
        </pc:sldMkLst>
        <pc:spChg chg="mod">
          <ac:chgData name="Patrycja Bieńczak-Kożusznik" userId="59b1fce0-7d86-4db1-a09f-7756cbcf7de4" providerId="ADAL" clId="{1352CBB3-E3CA-4538-9643-ED2FA1476752}" dt="2024-05-09T10:52:19.409" v="5767" actId="20577"/>
          <ac:spMkLst>
            <pc:docMk/>
            <pc:sldMk cId="1071078740" sldId="275"/>
            <ac:spMk id="4" creationId="{EC6C09CA-6801-66DA-4F52-8B4FE666DDAA}"/>
          </ac:spMkLst>
        </pc:spChg>
      </pc:sldChg>
      <pc:sldChg chg="modSp mod">
        <pc:chgData name="Patrycja Bieńczak-Kożusznik" userId="59b1fce0-7d86-4db1-a09f-7756cbcf7de4" providerId="ADAL" clId="{1352CBB3-E3CA-4538-9643-ED2FA1476752}" dt="2024-05-10T07:49:38.157" v="10135" actId="5793"/>
        <pc:sldMkLst>
          <pc:docMk/>
          <pc:sldMk cId="3701060142" sldId="303"/>
        </pc:sldMkLst>
        <pc:spChg chg="mod">
          <ac:chgData name="Patrycja Bieńczak-Kożusznik" userId="59b1fce0-7d86-4db1-a09f-7756cbcf7de4" providerId="ADAL" clId="{1352CBB3-E3CA-4538-9643-ED2FA1476752}" dt="2024-05-10T07:49:38.157" v="10135" actId="5793"/>
          <ac:spMkLst>
            <pc:docMk/>
            <pc:sldMk cId="3701060142" sldId="303"/>
            <ac:spMk id="4" creationId="{EC6C09CA-6801-66DA-4F52-8B4FE666DDAA}"/>
          </ac:spMkLst>
        </pc:spChg>
      </pc:sldChg>
      <pc:sldChg chg="modSp mod">
        <pc:chgData name="Patrycja Bieńczak-Kożusznik" userId="59b1fce0-7d86-4db1-a09f-7756cbcf7de4" providerId="ADAL" clId="{1352CBB3-E3CA-4538-9643-ED2FA1476752}" dt="2024-05-10T08:08:31.614" v="10696" actId="20577"/>
        <pc:sldMkLst>
          <pc:docMk/>
          <pc:sldMk cId="4179982663" sldId="305"/>
        </pc:sldMkLst>
        <pc:spChg chg="mod">
          <ac:chgData name="Patrycja Bieńczak-Kożusznik" userId="59b1fce0-7d86-4db1-a09f-7756cbcf7de4" providerId="ADAL" clId="{1352CBB3-E3CA-4538-9643-ED2FA1476752}" dt="2024-05-10T08:08:31.614" v="10696" actId="20577"/>
          <ac:spMkLst>
            <pc:docMk/>
            <pc:sldMk cId="4179982663" sldId="305"/>
            <ac:spMk id="4" creationId="{EC6C09CA-6801-66DA-4F52-8B4FE666DDAA}"/>
          </ac:spMkLst>
        </pc:spChg>
        <pc:spChg chg="mod">
          <ac:chgData name="Patrycja Bieńczak-Kożusznik" userId="59b1fce0-7d86-4db1-a09f-7756cbcf7de4" providerId="ADAL" clId="{1352CBB3-E3CA-4538-9643-ED2FA1476752}" dt="2024-05-10T07:58:46.135" v="10183" actId="255"/>
          <ac:spMkLst>
            <pc:docMk/>
            <pc:sldMk cId="4179982663" sldId="305"/>
            <ac:spMk id="5" creationId="{8D9802DD-77D5-A584-5B4F-1A4AAF31F03C}"/>
          </ac:spMkLst>
        </pc:spChg>
        <pc:spChg chg="mod">
          <ac:chgData name="Patrycja Bieńczak-Kożusznik" userId="59b1fce0-7d86-4db1-a09f-7756cbcf7de4" providerId="ADAL" clId="{1352CBB3-E3CA-4538-9643-ED2FA1476752}" dt="2024-05-10T08:01:16.684" v="10233" actId="20577"/>
          <ac:spMkLst>
            <pc:docMk/>
            <pc:sldMk cId="4179982663" sldId="305"/>
            <ac:spMk id="18" creationId="{C898C12C-5FBC-7B00-FC11-844423029D74}"/>
          </ac:spMkLst>
        </pc:spChg>
      </pc:sldChg>
      <pc:sldChg chg="modSp mod">
        <pc:chgData name="Patrycja Bieńczak-Kożusznik" userId="59b1fce0-7d86-4db1-a09f-7756cbcf7de4" providerId="ADAL" clId="{1352CBB3-E3CA-4538-9643-ED2FA1476752}" dt="2024-05-09T13:26:34.421" v="7679" actId="207"/>
        <pc:sldMkLst>
          <pc:docMk/>
          <pc:sldMk cId="1412091966" sldId="817"/>
        </pc:sldMkLst>
        <pc:spChg chg="mod">
          <ac:chgData name="Patrycja Bieńczak-Kożusznik" userId="59b1fce0-7d86-4db1-a09f-7756cbcf7de4" providerId="ADAL" clId="{1352CBB3-E3CA-4538-9643-ED2FA1476752}" dt="2024-05-09T13:26:34.421" v="7679" actId="207"/>
          <ac:spMkLst>
            <pc:docMk/>
            <pc:sldMk cId="1412091966" sldId="817"/>
            <ac:spMk id="4" creationId="{EC6C09CA-6801-66DA-4F52-8B4FE666DDAA}"/>
          </ac:spMkLst>
        </pc:spChg>
        <pc:spChg chg="mod">
          <ac:chgData name="Patrycja Bieńczak-Kożusznik" userId="59b1fce0-7d86-4db1-a09f-7756cbcf7de4" providerId="ADAL" clId="{1352CBB3-E3CA-4538-9643-ED2FA1476752}" dt="2024-05-09T13:23:23.655" v="7656" actId="20577"/>
          <ac:spMkLst>
            <pc:docMk/>
            <pc:sldMk cId="1412091966" sldId="817"/>
            <ac:spMk id="5" creationId="{8D9802DD-77D5-A584-5B4F-1A4AAF31F03C}"/>
          </ac:spMkLst>
        </pc:spChg>
      </pc:sldChg>
      <pc:sldChg chg="modSp mod">
        <pc:chgData name="Patrycja Bieńczak-Kożusznik" userId="59b1fce0-7d86-4db1-a09f-7756cbcf7de4" providerId="ADAL" clId="{1352CBB3-E3CA-4538-9643-ED2FA1476752}" dt="2024-05-06T10:47:50.138" v="43" actId="20577"/>
        <pc:sldMkLst>
          <pc:docMk/>
          <pc:sldMk cId="1971739681" sldId="838"/>
        </pc:sldMkLst>
        <pc:spChg chg="mod">
          <ac:chgData name="Patrycja Bieńczak-Kożusznik" userId="59b1fce0-7d86-4db1-a09f-7756cbcf7de4" providerId="ADAL" clId="{1352CBB3-E3CA-4538-9643-ED2FA1476752}" dt="2024-05-06T10:47:50.138" v="43" actId="20577"/>
          <ac:spMkLst>
            <pc:docMk/>
            <pc:sldMk cId="1971739681" sldId="838"/>
            <ac:spMk id="13" creationId="{E42790BC-FC6D-E939-27BE-64C73D482FE0}"/>
          </ac:spMkLst>
        </pc:spChg>
      </pc:sldChg>
      <pc:sldChg chg="modSp mod">
        <pc:chgData name="Patrycja Bieńczak-Kożusznik" userId="59b1fce0-7d86-4db1-a09f-7756cbcf7de4" providerId="ADAL" clId="{1352CBB3-E3CA-4538-9643-ED2FA1476752}" dt="2024-05-06T10:49:28.469" v="64" actId="20577"/>
        <pc:sldMkLst>
          <pc:docMk/>
          <pc:sldMk cId="1408744078" sldId="839"/>
        </pc:sldMkLst>
        <pc:spChg chg="mod">
          <ac:chgData name="Patrycja Bieńczak-Kożusznik" userId="59b1fce0-7d86-4db1-a09f-7756cbcf7de4" providerId="ADAL" clId="{1352CBB3-E3CA-4538-9643-ED2FA1476752}" dt="2024-05-06T10:49:28.469" v="64" actId="20577"/>
          <ac:spMkLst>
            <pc:docMk/>
            <pc:sldMk cId="1408744078" sldId="839"/>
            <ac:spMk id="2" creationId="{5ABE9FA8-5CDA-F518-C7C4-F98F397B7B39}"/>
          </ac:spMkLst>
        </pc:spChg>
      </pc:sldChg>
      <pc:sldChg chg="modSp mod">
        <pc:chgData name="Patrycja Bieńczak-Kożusznik" userId="59b1fce0-7d86-4db1-a09f-7756cbcf7de4" providerId="ADAL" clId="{1352CBB3-E3CA-4538-9643-ED2FA1476752}" dt="2024-05-13T09:35:13.745" v="12212" actId="20577"/>
        <pc:sldMkLst>
          <pc:docMk/>
          <pc:sldMk cId="3924194573" sldId="840"/>
        </pc:sldMkLst>
        <pc:spChg chg="mod">
          <ac:chgData name="Patrycja Bieńczak-Kożusznik" userId="59b1fce0-7d86-4db1-a09f-7756cbcf7de4" providerId="ADAL" clId="{1352CBB3-E3CA-4538-9643-ED2FA1476752}" dt="2024-05-13T09:35:13.745" v="12212" actId="20577"/>
          <ac:spMkLst>
            <pc:docMk/>
            <pc:sldMk cId="3924194573" sldId="840"/>
            <ac:spMk id="4" creationId="{EC6C09CA-6801-66DA-4F52-8B4FE666DDAA}"/>
          </ac:spMkLst>
        </pc:spChg>
      </pc:sldChg>
      <pc:sldChg chg="modSp mod">
        <pc:chgData name="Patrycja Bieńczak-Kożusznik" userId="59b1fce0-7d86-4db1-a09f-7756cbcf7de4" providerId="ADAL" clId="{1352CBB3-E3CA-4538-9643-ED2FA1476752}" dt="2024-05-06T11:13:29.400" v="132" actId="20577"/>
        <pc:sldMkLst>
          <pc:docMk/>
          <pc:sldMk cId="4128569200" sldId="841"/>
        </pc:sldMkLst>
        <pc:spChg chg="mod">
          <ac:chgData name="Patrycja Bieńczak-Kożusznik" userId="59b1fce0-7d86-4db1-a09f-7756cbcf7de4" providerId="ADAL" clId="{1352CBB3-E3CA-4538-9643-ED2FA1476752}" dt="2024-05-06T11:13:29.400" v="132" actId="20577"/>
          <ac:spMkLst>
            <pc:docMk/>
            <pc:sldMk cId="4128569200" sldId="841"/>
            <ac:spMk id="4" creationId="{EC6C09CA-6801-66DA-4F52-8B4FE666DDAA}"/>
          </ac:spMkLst>
        </pc:spChg>
      </pc:sldChg>
      <pc:sldChg chg="modSp mod">
        <pc:chgData name="Patrycja Bieńczak-Kożusznik" userId="59b1fce0-7d86-4db1-a09f-7756cbcf7de4" providerId="ADAL" clId="{1352CBB3-E3CA-4538-9643-ED2FA1476752}" dt="2024-05-06T11:18:58.891" v="265" actId="313"/>
        <pc:sldMkLst>
          <pc:docMk/>
          <pc:sldMk cId="311892908" sldId="842"/>
        </pc:sldMkLst>
        <pc:spChg chg="mod">
          <ac:chgData name="Patrycja Bieńczak-Kożusznik" userId="59b1fce0-7d86-4db1-a09f-7756cbcf7de4" providerId="ADAL" clId="{1352CBB3-E3CA-4538-9643-ED2FA1476752}" dt="2024-05-06T11:18:58.891" v="265" actId="313"/>
          <ac:spMkLst>
            <pc:docMk/>
            <pc:sldMk cId="311892908" sldId="842"/>
            <ac:spMk id="4" creationId="{EC6C09CA-6801-66DA-4F52-8B4FE666DDAA}"/>
          </ac:spMkLst>
        </pc:spChg>
      </pc:sldChg>
      <pc:sldChg chg="add">
        <pc:chgData name="Patrycja Bieńczak-Kożusznik" userId="59b1fce0-7d86-4db1-a09f-7756cbcf7de4" providerId="ADAL" clId="{1352CBB3-E3CA-4538-9643-ED2FA1476752}" dt="2024-05-07T09:35:12.365" v="2112"/>
        <pc:sldMkLst>
          <pc:docMk/>
          <pc:sldMk cId="416936536" sldId="843"/>
        </pc:sldMkLst>
      </pc:sldChg>
      <pc:sldChg chg="modSp del mod">
        <pc:chgData name="Patrycja Bieńczak-Kożusznik" userId="59b1fce0-7d86-4db1-a09f-7756cbcf7de4" providerId="ADAL" clId="{1352CBB3-E3CA-4538-9643-ED2FA1476752}" dt="2024-05-07T09:34:09.598" v="2109" actId="2696"/>
        <pc:sldMkLst>
          <pc:docMk/>
          <pc:sldMk cId="3297693075" sldId="843"/>
        </pc:sldMkLst>
        <pc:spChg chg="mod">
          <ac:chgData name="Patrycja Bieńczak-Kożusznik" userId="59b1fce0-7d86-4db1-a09f-7756cbcf7de4" providerId="ADAL" clId="{1352CBB3-E3CA-4538-9643-ED2FA1476752}" dt="2024-05-07T09:31:09.271" v="2108" actId="20577"/>
          <ac:spMkLst>
            <pc:docMk/>
            <pc:sldMk cId="3297693075" sldId="843"/>
            <ac:spMk id="4" creationId="{EC6C09CA-6801-66DA-4F52-8B4FE666DDAA}"/>
          </ac:spMkLst>
        </pc:spChg>
        <pc:spChg chg="mod">
          <ac:chgData name="Patrycja Bieńczak-Kożusznik" userId="59b1fce0-7d86-4db1-a09f-7756cbcf7de4" providerId="ADAL" clId="{1352CBB3-E3CA-4538-9643-ED2FA1476752}" dt="2024-05-07T08:52:12.275" v="1266" actId="20577"/>
          <ac:spMkLst>
            <pc:docMk/>
            <pc:sldMk cId="3297693075" sldId="843"/>
            <ac:spMk id="7" creationId="{5963667F-1751-DA36-D17A-9631EEDEE6AB}"/>
          </ac:spMkLst>
        </pc:spChg>
      </pc:sldChg>
      <pc:sldChg chg="modSp del mod">
        <pc:chgData name="Patrycja Bieńczak-Kożusznik" userId="59b1fce0-7d86-4db1-a09f-7756cbcf7de4" providerId="ADAL" clId="{1352CBB3-E3CA-4538-9643-ED2FA1476752}" dt="2024-05-07T07:56:27.495" v="1147" actId="2696"/>
        <pc:sldMkLst>
          <pc:docMk/>
          <pc:sldMk cId="2953167014" sldId="844"/>
        </pc:sldMkLst>
        <pc:spChg chg="mod">
          <ac:chgData name="Patrycja Bieńczak-Kożusznik" userId="59b1fce0-7d86-4db1-a09f-7756cbcf7de4" providerId="ADAL" clId="{1352CBB3-E3CA-4538-9643-ED2FA1476752}" dt="2024-05-06T13:19:00.957" v="646" actId="5793"/>
          <ac:spMkLst>
            <pc:docMk/>
            <pc:sldMk cId="2953167014" sldId="844"/>
            <ac:spMk id="4" creationId="{EC6C09CA-6801-66DA-4F52-8B4FE666DDAA}"/>
          </ac:spMkLst>
        </pc:spChg>
      </pc:sldChg>
      <pc:sldChg chg="modSp mod">
        <pc:chgData name="Patrycja Bieńczak-Kożusznik" userId="59b1fce0-7d86-4db1-a09f-7756cbcf7de4" providerId="ADAL" clId="{1352CBB3-E3CA-4538-9643-ED2FA1476752}" dt="2024-05-09T11:02:03.248" v="5783" actId="21"/>
        <pc:sldMkLst>
          <pc:docMk/>
          <pc:sldMk cId="3827981404" sldId="846"/>
        </pc:sldMkLst>
        <pc:spChg chg="mod">
          <ac:chgData name="Patrycja Bieńczak-Kożusznik" userId="59b1fce0-7d86-4db1-a09f-7756cbcf7de4" providerId="ADAL" clId="{1352CBB3-E3CA-4538-9643-ED2FA1476752}" dt="2024-05-09T11:02:03.248" v="5783" actId="21"/>
          <ac:spMkLst>
            <pc:docMk/>
            <pc:sldMk cId="3827981404" sldId="846"/>
            <ac:spMk id="4" creationId="{EC6C09CA-6801-66DA-4F52-8B4FE666DDAA}"/>
          </ac:spMkLst>
        </pc:spChg>
      </pc:sldChg>
      <pc:sldChg chg="modSp mod">
        <pc:chgData name="Patrycja Bieńczak-Kożusznik" userId="59b1fce0-7d86-4db1-a09f-7756cbcf7de4" providerId="ADAL" clId="{1352CBB3-E3CA-4538-9643-ED2FA1476752}" dt="2024-05-07T08:04:43.546" v="1190" actId="20577"/>
        <pc:sldMkLst>
          <pc:docMk/>
          <pc:sldMk cId="618992104" sldId="849"/>
        </pc:sldMkLst>
        <pc:spChg chg="mod">
          <ac:chgData name="Patrycja Bieńczak-Kożusznik" userId="59b1fce0-7d86-4db1-a09f-7756cbcf7de4" providerId="ADAL" clId="{1352CBB3-E3CA-4538-9643-ED2FA1476752}" dt="2024-05-07T08:04:43.546" v="1190" actId="20577"/>
          <ac:spMkLst>
            <pc:docMk/>
            <pc:sldMk cId="618992104" sldId="849"/>
            <ac:spMk id="4" creationId="{EC6C09CA-6801-66DA-4F52-8B4FE666DDAA}"/>
          </ac:spMkLst>
        </pc:spChg>
      </pc:sldChg>
      <pc:sldChg chg="modSp mod">
        <pc:chgData name="Patrycja Bieńczak-Kożusznik" userId="59b1fce0-7d86-4db1-a09f-7756cbcf7de4" providerId="ADAL" clId="{1352CBB3-E3CA-4538-9643-ED2FA1476752}" dt="2024-05-10T10:03:23.667" v="12202" actId="27636"/>
        <pc:sldMkLst>
          <pc:docMk/>
          <pc:sldMk cId="3723033003" sldId="851"/>
        </pc:sldMkLst>
        <pc:spChg chg="mod">
          <ac:chgData name="Patrycja Bieńczak-Kożusznik" userId="59b1fce0-7d86-4db1-a09f-7756cbcf7de4" providerId="ADAL" clId="{1352CBB3-E3CA-4538-9643-ED2FA1476752}" dt="2024-05-10T10:03:23.667" v="12202" actId="27636"/>
          <ac:spMkLst>
            <pc:docMk/>
            <pc:sldMk cId="3723033003" sldId="851"/>
            <ac:spMk id="2" creationId="{89D1E9A1-8357-6293-E367-DAD5B5FDE31E}"/>
          </ac:spMkLst>
        </pc:spChg>
        <pc:spChg chg="mod">
          <ac:chgData name="Patrycja Bieńczak-Kożusznik" userId="59b1fce0-7d86-4db1-a09f-7756cbcf7de4" providerId="ADAL" clId="{1352CBB3-E3CA-4538-9643-ED2FA1476752}" dt="2024-05-09T11:57:48.465" v="7534" actId="20577"/>
          <ac:spMkLst>
            <pc:docMk/>
            <pc:sldMk cId="3723033003" sldId="851"/>
            <ac:spMk id="13" creationId="{E42790BC-FC6D-E939-27BE-64C73D482FE0}"/>
          </ac:spMkLst>
        </pc:spChg>
      </pc:sldChg>
      <pc:sldChg chg="modSp mod">
        <pc:chgData name="Patrycja Bieńczak-Kożusznik" userId="59b1fce0-7d86-4db1-a09f-7756cbcf7de4" providerId="ADAL" clId="{1352CBB3-E3CA-4538-9643-ED2FA1476752}" dt="2024-05-09T10:51:58.975" v="5765" actId="20577"/>
        <pc:sldMkLst>
          <pc:docMk/>
          <pc:sldMk cId="3417270002" sldId="852"/>
        </pc:sldMkLst>
        <pc:graphicFrameChg chg="modGraphic">
          <ac:chgData name="Patrycja Bieńczak-Kożusznik" userId="59b1fce0-7d86-4db1-a09f-7756cbcf7de4" providerId="ADAL" clId="{1352CBB3-E3CA-4538-9643-ED2FA1476752}" dt="2024-05-09T10:51:58.975" v="5765" actId="20577"/>
          <ac:graphicFrameMkLst>
            <pc:docMk/>
            <pc:sldMk cId="3417270002" sldId="852"/>
            <ac:graphicFrameMk id="2" creationId="{B9BF8C84-4B35-6FA9-701B-5900E507C86E}"/>
          </ac:graphicFrameMkLst>
        </pc:graphicFrameChg>
      </pc:sldChg>
      <pc:sldChg chg="modSp mod">
        <pc:chgData name="Patrycja Bieńczak-Kożusznik" userId="59b1fce0-7d86-4db1-a09f-7756cbcf7de4" providerId="ADAL" clId="{1352CBB3-E3CA-4538-9643-ED2FA1476752}" dt="2024-05-10T07:55:17.250" v="10181" actId="2711"/>
        <pc:sldMkLst>
          <pc:docMk/>
          <pc:sldMk cId="4174446253" sldId="853"/>
        </pc:sldMkLst>
        <pc:spChg chg="mod">
          <ac:chgData name="Patrycja Bieńczak-Kożusznik" userId="59b1fce0-7d86-4db1-a09f-7756cbcf7de4" providerId="ADAL" clId="{1352CBB3-E3CA-4538-9643-ED2FA1476752}" dt="2024-05-10T07:55:17.250" v="10181" actId="2711"/>
          <ac:spMkLst>
            <pc:docMk/>
            <pc:sldMk cId="4174446253" sldId="853"/>
            <ac:spMk id="7" creationId="{61EDF34C-4FFB-C88E-7C48-42101FF15D6F}"/>
          </ac:spMkLst>
        </pc:spChg>
      </pc:sldChg>
      <pc:sldChg chg="modSp mod">
        <pc:chgData name="Patrycja Bieńczak-Kożusznik" userId="59b1fce0-7d86-4db1-a09f-7756cbcf7de4" providerId="ADAL" clId="{1352CBB3-E3CA-4538-9643-ED2FA1476752}" dt="2024-05-07T08:01:56.571" v="1189" actId="313"/>
        <pc:sldMkLst>
          <pc:docMk/>
          <pc:sldMk cId="4018434252" sldId="879"/>
        </pc:sldMkLst>
        <pc:spChg chg="mod">
          <ac:chgData name="Patrycja Bieńczak-Kożusznik" userId="59b1fce0-7d86-4db1-a09f-7756cbcf7de4" providerId="ADAL" clId="{1352CBB3-E3CA-4538-9643-ED2FA1476752}" dt="2024-05-07T08:01:56.571" v="1189" actId="313"/>
          <ac:spMkLst>
            <pc:docMk/>
            <pc:sldMk cId="4018434252" sldId="879"/>
            <ac:spMk id="4" creationId="{EC6C09CA-6801-66DA-4F52-8B4FE666DDAA}"/>
          </ac:spMkLst>
        </pc:spChg>
      </pc:sldChg>
      <pc:sldChg chg="modSp del mod">
        <pc:chgData name="Patrycja Bieńczak-Kożusznik" userId="59b1fce0-7d86-4db1-a09f-7756cbcf7de4" providerId="ADAL" clId="{1352CBB3-E3CA-4538-9643-ED2FA1476752}" dt="2024-05-10T09:43:27.256" v="12179" actId="2696"/>
        <pc:sldMkLst>
          <pc:docMk/>
          <pc:sldMk cId="265701088" sldId="888"/>
        </pc:sldMkLst>
        <pc:spChg chg="mod">
          <ac:chgData name="Patrycja Bieńczak-Kożusznik" userId="59b1fce0-7d86-4db1-a09f-7756cbcf7de4" providerId="ADAL" clId="{1352CBB3-E3CA-4538-9643-ED2FA1476752}" dt="2024-05-10T09:40:41.634" v="12175" actId="27636"/>
          <ac:spMkLst>
            <pc:docMk/>
            <pc:sldMk cId="265701088" sldId="888"/>
            <ac:spMk id="4" creationId="{EC6C09CA-6801-66DA-4F52-8B4FE666DDAA}"/>
          </ac:spMkLst>
        </pc:spChg>
        <pc:spChg chg="mod">
          <ac:chgData name="Patrycja Bieńczak-Kożusznik" userId="59b1fce0-7d86-4db1-a09f-7756cbcf7de4" providerId="ADAL" clId="{1352CBB3-E3CA-4538-9643-ED2FA1476752}" dt="2024-05-10T09:21:28.430" v="12076" actId="20577"/>
          <ac:spMkLst>
            <pc:docMk/>
            <pc:sldMk cId="265701088" sldId="888"/>
            <ac:spMk id="5" creationId="{8D9802DD-77D5-A584-5B4F-1A4AAF31F03C}"/>
          </ac:spMkLst>
        </pc:spChg>
      </pc:sldChg>
      <pc:sldChg chg="modSp del mod">
        <pc:chgData name="Patrycja Bieńczak-Kożusznik" userId="59b1fce0-7d86-4db1-a09f-7756cbcf7de4" providerId="ADAL" clId="{1352CBB3-E3CA-4538-9643-ED2FA1476752}" dt="2024-05-09T11:57:41.141" v="7530" actId="2696"/>
        <pc:sldMkLst>
          <pc:docMk/>
          <pc:sldMk cId="191020476" sldId="890"/>
        </pc:sldMkLst>
        <pc:spChg chg="mod">
          <ac:chgData name="Patrycja Bieńczak-Kożusznik" userId="59b1fce0-7d86-4db1-a09f-7756cbcf7de4" providerId="ADAL" clId="{1352CBB3-E3CA-4538-9643-ED2FA1476752}" dt="2024-05-09T11:04:15.143" v="5788" actId="21"/>
          <ac:spMkLst>
            <pc:docMk/>
            <pc:sldMk cId="191020476" sldId="890"/>
            <ac:spMk id="4" creationId="{EC6C09CA-6801-66DA-4F52-8B4FE666DDAA}"/>
          </ac:spMkLst>
        </pc:spChg>
      </pc:sldChg>
      <pc:sldChg chg="modSp mod">
        <pc:chgData name="Patrycja Bieńczak-Kożusznik" userId="59b1fce0-7d86-4db1-a09f-7756cbcf7de4" providerId="ADAL" clId="{1352CBB3-E3CA-4538-9643-ED2FA1476752}" dt="2024-05-13T11:36:00.667" v="16295" actId="20577"/>
        <pc:sldMkLst>
          <pc:docMk/>
          <pc:sldMk cId="1372608103" sldId="891"/>
        </pc:sldMkLst>
        <pc:spChg chg="mod">
          <ac:chgData name="Patrycja Bieńczak-Kożusznik" userId="59b1fce0-7d86-4db1-a09f-7756cbcf7de4" providerId="ADAL" clId="{1352CBB3-E3CA-4538-9643-ED2FA1476752}" dt="2024-05-13T11:36:00.667" v="16295" actId="20577"/>
          <ac:spMkLst>
            <pc:docMk/>
            <pc:sldMk cId="1372608103" sldId="891"/>
            <ac:spMk id="4" creationId="{EC6C09CA-6801-66DA-4F52-8B4FE666DDAA}"/>
          </ac:spMkLst>
        </pc:spChg>
        <pc:spChg chg="mod">
          <ac:chgData name="Patrycja Bieńczak-Kożusznik" userId="59b1fce0-7d86-4db1-a09f-7756cbcf7de4" providerId="ADAL" clId="{1352CBB3-E3CA-4538-9643-ED2FA1476752}" dt="2024-05-09T13:24:33.092" v="7665" actId="14100"/>
          <ac:spMkLst>
            <pc:docMk/>
            <pc:sldMk cId="1372608103" sldId="891"/>
            <ac:spMk id="5" creationId="{8D9802DD-77D5-A584-5B4F-1A4AAF31F03C}"/>
          </ac:spMkLst>
        </pc:spChg>
      </pc:sldChg>
      <pc:sldChg chg="del">
        <pc:chgData name="Patrycja Bieńczak-Kożusznik" userId="59b1fce0-7d86-4db1-a09f-7756cbcf7de4" providerId="ADAL" clId="{1352CBB3-E3CA-4538-9643-ED2FA1476752}" dt="2024-05-10T07:45:08.093" v="10124" actId="2696"/>
        <pc:sldMkLst>
          <pc:docMk/>
          <pc:sldMk cId="3739584279" sldId="892"/>
        </pc:sldMkLst>
      </pc:sldChg>
      <pc:sldChg chg="del">
        <pc:chgData name="Patrycja Bieńczak-Kożusznik" userId="59b1fce0-7d86-4db1-a09f-7756cbcf7de4" providerId="ADAL" clId="{1352CBB3-E3CA-4538-9643-ED2FA1476752}" dt="2024-05-10T07:45:16.742" v="10126" actId="2696"/>
        <pc:sldMkLst>
          <pc:docMk/>
          <pc:sldMk cId="1476345670" sldId="893"/>
        </pc:sldMkLst>
      </pc:sldChg>
      <pc:sldChg chg="modSp mod">
        <pc:chgData name="Patrycja Bieńczak-Kożusznik" userId="59b1fce0-7d86-4db1-a09f-7756cbcf7de4" providerId="ADAL" clId="{1352CBB3-E3CA-4538-9643-ED2FA1476752}" dt="2024-05-10T08:37:10.759" v="11145"/>
        <pc:sldMkLst>
          <pc:docMk/>
          <pc:sldMk cId="185227386" sldId="897"/>
        </pc:sldMkLst>
        <pc:spChg chg="mod">
          <ac:chgData name="Patrycja Bieńczak-Kożusznik" userId="59b1fce0-7d86-4db1-a09f-7756cbcf7de4" providerId="ADAL" clId="{1352CBB3-E3CA-4538-9643-ED2FA1476752}" dt="2024-05-10T08:36:36.661" v="11143" actId="255"/>
          <ac:spMkLst>
            <pc:docMk/>
            <pc:sldMk cId="185227386" sldId="897"/>
            <ac:spMk id="4" creationId="{EC6C09CA-6801-66DA-4F52-8B4FE666DDAA}"/>
          </ac:spMkLst>
        </pc:spChg>
        <pc:spChg chg="mod">
          <ac:chgData name="Patrycja Bieńczak-Kożusznik" userId="59b1fce0-7d86-4db1-a09f-7756cbcf7de4" providerId="ADAL" clId="{1352CBB3-E3CA-4538-9643-ED2FA1476752}" dt="2024-05-10T08:37:10.759" v="11145"/>
          <ac:spMkLst>
            <pc:docMk/>
            <pc:sldMk cId="185227386" sldId="897"/>
            <ac:spMk id="5" creationId="{8D9802DD-77D5-A584-5B4F-1A4AAF31F03C}"/>
          </ac:spMkLst>
        </pc:spChg>
      </pc:sldChg>
      <pc:sldChg chg="del">
        <pc:chgData name="Patrycja Bieńczak-Kożusznik" userId="59b1fce0-7d86-4db1-a09f-7756cbcf7de4" providerId="ADAL" clId="{1352CBB3-E3CA-4538-9643-ED2FA1476752}" dt="2024-05-10T07:45:03.563" v="10123" actId="2696"/>
        <pc:sldMkLst>
          <pc:docMk/>
          <pc:sldMk cId="3385138827" sldId="904"/>
        </pc:sldMkLst>
      </pc:sldChg>
      <pc:sldChg chg="modSp mod">
        <pc:chgData name="Patrycja Bieńczak-Kożusznik" userId="59b1fce0-7d86-4db1-a09f-7756cbcf7de4" providerId="ADAL" clId="{1352CBB3-E3CA-4538-9643-ED2FA1476752}" dt="2024-05-13T11:36:32.666" v="16297" actId="20577"/>
        <pc:sldMkLst>
          <pc:docMk/>
          <pc:sldMk cId="3925839441" sldId="907"/>
        </pc:sldMkLst>
        <pc:spChg chg="mod">
          <ac:chgData name="Patrycja Bieńczak-Kożusznik" userId="59b1fce0-7d86-4db1-a09f-7756cbcf7de4" providerId="ADAL" clId="{1352CBB3-E3CA-4538-9643-ED2FA1476752}" dt="2024-05-13T11:36:32.666" v="16297" actId="20577"/>
          <ac:spMkLst>
            <pc:docMk/>
            <pc:sldMk cId="3925839441" sldId="907"/>
            <ac:spMk id="4" creationId="{817EC4E1-E173-5BE0-4225-C779E0508640}"/>
          </ac:spMkLst>
        </pc:spChg>
        <pc:spChg chg="mod">
          <ac:chgData name="Patrycja Bieńczak-Kożusznik" userId="59b1fce0-7d86-4db1-a09f-7756cbcf7de4" providerId="ADAL" clId="{1352CBB3-E3CA-4538-9643-ED2FA1476752}" dt="2024-05-10T07:14:30.454" v="8704"/>
          <ac:spMkLst>
            <pc:docMk/>
            <pc:sldMk cId="3925839441" sldId="907"/>
            <ac:spMk id="5" creationId="{EABF3F25-31D9-0D92-3584-13F8C22CD2C0}"/>
          </ac:spMkLst>
        </pc:spChg>
      </pc:sldChg>
      <pc:sldChg chg="del">
        <pc:chgData name="Patrycja Bieńczak-Kożusznik" userId="59b1fce0-7d86-4db1-a09f-7756cbcf7de4" providerId="ADAL" clId="{1352CBB3-E3CA-4538-9643-ED2FA1476752}" dt="2024-05-10T07:45:11.059" v="10125" actId="2696"/>
        <pc:sldMkLst>
          <pc:docMk/>
          <pc:sldMk cId="2218120529" sldId="908"/>
        </pc:sldMkLst>
      </pc:sldChg>
      <pc:sldChg chg="del">
        <pc:chgData name="Patrycja Bieńczak-Kożusznik" userId="59b1fce0-7d86-4db1-a09f-7756cbcf7de4" providerId="ADAL" clId="{1352CBB3-E3CA-4538-9643-ED2FA1476752}" dt="2024-05-10T07:45:24.342" v="10127" actId="2696"/>
        <pc:sldMkLst>
          <pc:docMk/>
          <pc:sldMk cId="3593596591" sldId="913"/>
        </pc:sldMkLst>
      </pc:sldChg>
      <pc:sldChg chg="del">
        <pc:chgData name="Patrycja Bieńczak-Kożusznik" userId="59b1fce0-7d86-4db1-a09f-7756cbcf7de4" providerId="ADAL" clId="{1352CBB3-E3CA-4538-9643-ED2FA1476752}" dt="2024-05-10T07:45:29.180" v="10128" actId="2696"/>
        <pc:sldMkLst>
          <pc:docMk/>
          <pc:sldMk cId="715794089" sldId="914"/>
        </pc:sldMkLst>
      </pc:sldChg>
      <pc:sldChg chg="del">
        <pc:chgData name="Patrycja Bieńczak-Kożusznik" userId="59b1fce0-7d86-4db1-a09f-7756cbcf7de4" providerId="ADAL" clId="{1352CBB3-E3CA-4538-9643-ED2FA1476752}" dt="2024-05-10T07:45:43.815" v="10129" actId="2696"/>
        <pc:sldMkLst>
          <pc:docMk/>
          <pc:sldMk cId="97527786" sldId="915"/>
        </pc:sldMkLst>
      </pc:sldChg>
      <pc:sldChg chg="del">
        <pc:chgData name="Patrycja Bieńczak-Kożusznik" userId="59b1fce0-7d86-4db1-a09f-7756cbcf7de4" providerId="ADAL" clId="{1352CBB3-E3CA-4538-9643-ED2FA1476752}" dt="2024-05-10T07:45:48.483" v="10130" actId="2696"/>
        <pc:sldMkLst>
          <pc:docMk/>
          <pc:sldMk cId="2464515244" sldId="916"/>
        </pc:sldMkLst>
      </pc:sldChg>
      <pc:sldChg chg="del">
        <pc:chgData name="Patrycja Bieńczak-Kożusznik" userId="59b1fce0-7d86-4db1-a09f-7756cbcf7de4" providerId="ADAL" clId="{1352CBB3-E3CA-4538-9643-ED2FA1476752}" dt="2024-05-10T07:45:57.641" v="10131" actId="2696"/>
        <pc:sldMkLst>
          <pc:docMk/>
          <pc:sldMk cId="2777753715" sldId="917"/>
        </pc:sldMkLst>
      </pc:sldChg>
      <pc:sldChg chg="new del">
        <pc:chgData name="Patrycja Bieńczak-Kożusznik" userId="59b1fce0-7d86-4db1-a09f-7756cbcf7de4" providerId="ADAL" clId="{1352CBB3-E3CA-4538-9643-ED2FA1476752}" dt="2024-05-06T13:12:53.419" v="622" actId="680"/>
        <pc:sldMkLst>
          <pc:docMk/>
          <pc:sldMk cId="169479728" sldId="918"/>
        </pc:sldMkLst>
      </pc:sldChg>
      <pc:sldChg chg="new del">
        <pc:chgData name="Patrycja Bieńczak-Kożusznik" userId="59b1fce0-7d86-4db1-a09f-7756cbcf7de4" providerId="ADAL" clId="{1352CBB3-E3CA-4538-9643-ED2FA1476752}" dt="2024-05-06T13:10:44.472" v="615" actId="680"/>
        <pc:sldMkLst>
          <pc:docMk/>
          <pc:sldMk cId="261885796" sldId="918"/>
        </pc:sldMkLst>
      </pc:sldChg>
      <pc:sldChg chg="modSp add mod">
        <pc:chgData name="Patrycja Bieńczak-Kożusznik" userId="59b1fce0-7d86-4db1-a09f-7756cbcf7de4" providerId="ADAL" clId="{1352CBB3-E3CA-4538-9643-ED2FA1476752}" dt="2024-05-06T13:27:17.635" v="1146" actId="20577"/>
        <pc:sldMkLst>
          <pc:docMk/>
          <pc:sldMk cId="436968668" sldId="918"/>
        </pc:sldMkLst>
        <pc:spChg chg="mod">
          <ac:chgData name="Patrycja Bieńczak-Kożusznik" userId="59b1fce0-7d86-4db1-a09f-7756cbcf7de4" providerId="ADAL" clId="{1352CBB3-E3CA-4538-9643-ED2FA1476752}" dt="2024-05-06T13:27:17.635" v="1146" actId="20577"/>
          <ac:spMkLst>
            <pc:docMk/>
            <pc:sldMk cId="436968668" sldId="918"/>
            <ac:spMk id="4" creationId="{EC6C09CA-6801-66DA-4F52-8B4FE666DDAA}"/>
          </ac:spMkLst>
        </pc:spChg>
      </pc:sldChg>
      <pc:sldChg chg="new del">
        <pc:chgData name="Patrycja Bieńczak-Kożusznik" userId="59b1fce0-7d86-4db1-a09f-7756cbcf7de4" providerId="ADAL" clId="{1352CBB3-E3CA-4538-9643-ED2FA1476752}" dt="2024-05-06T13:10:08.312" v="613" actId="680"/>
        <pc:sldMkLst>
          <pc:docMk/>
          <pc:sldMk cId="1844933175" sldId="918"/>
        </pc:sldMkLst>
      </pc:sldChg>
      <pc:sldChg chg="new del">
        <pc:chgData name="Patrycja Bieńczak-Kożusznik" userId="59b1fce0-7d86-4db1-a09f-7756cbcf7de4" providerId="ADAL" clId="{1352CBB3-E3CA-4538-9643-ED2FA1476752}" dt="2024-05-06T13:11:45.732" v="620" actId="680"/>
        <pc:sldMkLst>
          <pc:docMk/>
          <pc:sldMk cId="2215235705" sldId="918"/>
        </pc:sldMkLst>
      </pc:sldChg>
      <pc:sldChg chg="modSp new del mod">
        <pc:chgData name="Patrycja Bieńczak-Kożusznik" userId="59b1fce0-7d86-4db1-a09f-7756cbcf7de4" providerId="ADAL" clId="{1352CBB3-E3CA-4538-9643-ED2FA1476752}" dt="2024-05-06T13:13:21.520" v="626" actId="680"/>
        <pc:sldMkLst>
          <pc:docMk/>
          <pc:sldMk cId="3230976869" sldId="918"/>
        </pc:sldMkLst>
        <pc:spChg chg="mod">
          <ac:chgData name="Patrycja Bieńczak-Kożusznik" userId="59b1fce0-7d86-4db1-a09f-7756cbcf7de4" providerId="ADAL" clId="{1352CBB3-E3CA-4538-9643-ED2FA1476752}" dt="2024-05-06T13:13:17.216" v="625" actId="1076"/>
          <ac:spMkLst>
            <pc:docMk/>
            <pc:sldMk cId="3230976869" sldId="918"/>
            <ac:spMk id="2" creationId="{8373F1E5-F92A-92F0-C441-66D5146302FA}"/>
          </ac:spMkLst>
        </pc:spChg>
      </pc:sldChg>
      <pc:sldChg chg="new del">
        <pc:chgData name="Patrycja Bieńczak-Kożusznik" userId="59b1fce0-7d86-4db1-a09f-7756cbcf7de4" providerId="ADAL" clId="{1352CBB3-E3CA-4538-9643-ED2FA1476752}" dt="2024-05-06T13:11:39.132" v="618" actId="680"/>
        <pc:sldMkLst>
          <pc:docMk/>
          <pc:sldMk cId="3506895381" sldId="918"/>
        </pc:sldMkLst>
      </pc:sldChg>
      <pc:sldChg chg="modSp new del mod">
        <pc:chgData name="Patrycja Bieńczak-Kożusznik" userId="59b1fce0-7d86-4db1-a09f-7756cbcf7de4" providerId="ADAL" clId="{1352CBB3-E3CA-4538-9643-ED2FA1476752}" dt="2024-05-06T13:19:00.246" v="645" actId="680"/>
        <pc:sldMkLst>
          <pc:docMk/>
          <pc:sldMk cId="3838115085" sldId="918"/>
        </pc:sldMkLst>
        <pc:spChg chg="mod">
          <ac:chgData name="Patrycja Bieńczak-Kożusznik" userId="59b1fce0-7d86-4db1-a09f-7756cbcf7de4" providerId="ADAL" clId="{1352CBB3-E3CA-4538-9643-ED2FA1476752}" dt="2024-05-06T13:18:59.625" v="644" actId="1076"/>
          <ac:spMkLst>
            <pc:docMk/>
            <pc:sldMk cId="3838115085" sldId="918"/>
            <ac:spMk id="2" creationId="{6CC94EC0-1414-6ABE-C3CC-FF2ADCD700F5}"/>
          </ac:spMkLst>
        </pc:spChg>
        <pc:spChg chg="mod">
          <ac:chgData name="Patrycja Bieńczak-Kożusznik" userId="59b1fce0-7d86-4db1-a09f-7756cbcf7de4" providerId="ADAL" clId="{1352CBB3-E3CA-4538-9643-ED2FA1476752}" dt="2024-05-06T13:18:58.706" v="643" actId="1076"/>
          <ac:spMkLst>
            <pc:docMk/>
            <pc:sldMk cId="3838115085" sldId="918"/>
            <ac:spMk id="3" creationId="{3223CAE8-F883-501E-262C-FDA7CCED7CA0}"/>
          </ac:spMkLst>
        </pc:spChg>
      </pc:sldChg>
      <pc:sldChg chg="new del">
        <pc:chgData name="Patrycja Bieńczak-Kożusznik" userId="59b1fce0-7d86-4db1-a09f-7756cbcf7de4" providerId="ADAL" clId="{1352CBB3-E3CA-4538-9643-ED2FA1476752}" dt="2024-05-06T13:09:44.917" v="611" actId="680"/>
        <pc:sldMkLst>
          <pc:docMk/>
          <pc:sldMk cId="4152337416" sldId="918"/>
        </pc:sldMkLst>
      </pc:sldChg>
      <pc:sldChg chg="new del">
        <pc:chgData name="Patrycja Bieńczak-Kożusznik" userId="59b1fce0-7d86-4db1-a09f-7756cbcf7de4" providerId="ADAL" clId="{1352CBB3-E3CA-4538-9643-ED2FA1476752}" dt="2024-05-07T08:29:12.048" v="1232" actId="680"/>
        <pc:sldMkLst>
          <pc:docMk/>
          <pc:sldMk cId="279315901" sldId="919"/>
        </pc:sldMkLst>
      </pc:sldChg>
      <pc:sldChg chg="modSp new del mod">
        <pc:chgData name="Patrycja Bieńczak-Kożusznik" userId="59b1fce0-7d86-4db1-a09f-7756cbcf7de4" providerId="ADAL" clId="{1352CBB3-E3CA-4538-9643-ED2FA1476752}" dt="2024-05-07T08:50:42.260" v="1238" actId="2696"/>
        <pc:sldMkLst>
          <pc:docMk/>
          <pc:sldMk cId="894114463" sldId="919"/>
        </pc:sldMkLst>
        <pc:spChg chg="mod">
          <ac:chgData name="Patrycja Bieńczak-Kożusznik" userId="59b1fce0-7d86-4db1-a09f-7756cbcf7de4" providerId="ADAL" clId="{1352CBB3-E3CA-4538-9643-ED2FA1476752}" dt="2024-05-07T08:50:23.458" v="1236" actId="1076"/>
          <ac:spMkLst>
            <pc:docMk/>
            <pc:sldMk cId="894114463" sldId="919"/>
            <ac:spMk id="2" creationId="{DF25C915-34E6-FAF7-CECA-501DA672FADE}"/>
          </ac:spMkLst>
        </pc:spChg>
        <pc:spChg chg="mod">
          <ac:chgData name="Patrycja Bieńczak-Kożusznik" userId="59b1fce0-7d86-4db1-a09f-7756cbcf7de4" providerId="ADAL" clId="{1352CBB3-E3CA-4538-9643-ED2FA1476752}" dt="2024-05-07T08:50:19.487" v="1235" actId="27636"/>
          <ac:spMkLst>
            <pc:docMk/>
            <pc:sldMk cId="894114463" sldId="919"/>
            <ac:spMk id="3" creationId="{BC62D590-95B5-E96B-87F1-6D5AE3AC17A3}"/>
          </ac:spMkLst>
        </pc:spChg>
      </pc:sldChg>
      <pc:sldChg chg="add del">
        <pc:chgData name="Patrycja Bieńczak-Kożusznik" userId="59b1fce0-7d86-4db1-a09f-7756cbcf7de4" providerId="ADAL" clId="{1352CBB3-E3CA-4538-9643-ED2FA1476752}" dt="2024-05-06T13:18:57.469" v="642"/>
        <pc:sldMkLst>
          <pc:docMk/>
          <pc:sldMk cId="4086457242" sldId="919"/>
        </pc:sldMkLst>
      </pc:sldChg>
      <pc:sldChg chg="modSp add mod">
        <pc:chgData name="Patrycja Bieńczak-Kożusznik" userId="59b1fce0-7d86-4db1-a09f-7756cbcf7de4" providerId="ADAL" clId="{1352CBB3-E3CA-4538-9643-ED2FA1476752}" dt="2024-05-09T10:57:50.097" v="5775" actId="113"/>
        <pc:sldMkLst>
          <pc:docMk/>
          <pc:sldMk cId="2851818142" sldId="920"/>
        </pc:sldMkLst>
        <pc:spChg chg="mod">
          <ac:chgData name="Patrycja Bieńczak-Kożusznik" userId="59b1fce0-7d86-4db1-a09f-7756cbcf7de4" providerId="ADAL" clId="{1352CBB3-E3CA-4538-9643-ED2FA1476752}" dt="2024-05-09T10:57:50.097" v="5775" actId="113"/>
          <ac:spMkLst>
            <pc:docMk/>
            <pc:sldMk cId="2851818142" sldId="920"/>
            <ac:spMk id="4" creationId="{EC6C09CA-6801-66DA-4F52-8B4FE666DDAA}"/>
          </ac:spMkLst>
        </pc:spChg>
      </pc:sldChg>
      <pc:sldChg chg="addSp new del">
        <pc:chgData name="Patrycja Bieńczak-Kożusznik" userId="59b1fce0-7d86-4db1-a09f-7756cbcf7de4" providerId="ADAL" clId="{1352CBB3-E3CA-4538-9643-ED2FA1476752}" dt="2024-05-07T09:57:55.368" v="2119" actId="2696"/>
        <pc:sldMkLst>
          <pc:docMk/>
          <pc:sldMk cId="1640262878" sldId="921"/>
        </pc:sldMkLst>
        <pc:picChg chg="add">
          <ac:chgData name="Patrycja Bieńczak-Kożusznik" userId="59b1fce0-7d86-4db1-a09f-7756cbcf7de4" providerId="ADAL" clId="{1352CBB3-E3CA-4538-9643-ED2FA1476752}" dt="2024-05-07T09:57:30.438" v="2115"/>
          <ac:picMkLst>
            <pc:docMk/>
            <pc:sldMk cId="1640262878" sldId="921"/>
            <ac:picMk id="4" creationId="{C2B83EF2-83D1-7A71-AE75-8ECF4D611C2E}"/>
          </ac:picMkLst>
        </pc:picChg>
      </pc:sldChg>
      <pc:sldChg chg="addSp new del">
        <pc:chgData name="Patrycja Bieńczak-Kożusznik" userId="59b1fce0-7d86-4db1-a09f-7756cbcf7de4" providerId="ADAL" clId="{1352CBB3-E3CA-4538-9643-ED2FA1476752}" dt="2024-05-07T09:35:27.069" v="2113" actId="2696"/>
        <pc:sldMkLst>
          <pc:docMk/>
          <pc:sldMk cId="3648315020" sldId="921"/>
        </pc:sldMkLst>
        <pc:picChg chg="add">
          <ac:chgData name="Patrycja Bieńczak-Kożusznik" userId="59b1fce0-7d86-4db1-a09f-7756cbcf7de4" providerId="ADAL" clId="{1352CBB3-E3CA-4538-9643-ED2FA1476752}" dt="2024-05-07T09:34:52.062" v="2111"/>
          <ac:picMkLst>
            <pc:docMk/>
            <pc:sldMk cId="3648315020" sldId="921"/>
            <ac:picMk id="4" creationId="{F4E06E20-14F0-F6A0-89F6-0546A81313C5}"/>
          </ac:picMkLst>
        </pc:picChg>
      </pc:sldChg>
      <pc:sldChg chg="modSp add mod">
        <pc:chgData name="Patrycja Bieńczak-Kożusznik" userId="59b1fce0-7d86-4db1-a09f-7756cbcf7de4" providerId="ADAL" clId="{1352CBB3-E3CA-4538-9643-ED2FA1476752}" dt="2024-05-07T11:22:45.512" v="2858" actId="20577"/>
        <pc:sldMkLst>
          <pc:docMk/>
          <pc:sldMk cId="1568388017" sldId="922"/>
        </pc:sldMkLst>
        <pc:spChg chg="mod">
          <ac:chgData name="Patrycja Bieńczak-Kożusznik" userId="59b1fce0-7d86-4db1-a09f-7756cbcf7de4" providerId="ADAL" clId="{1352CBB3-E3CA-4538-9643-ED2FA1476752}" dt="2024-05-07T11:22:45.512" v="2858" actId="20577"/>
          <ac:spMkLst>
            <pc:docMk/>
            <pc:sldMk cId="1568388017" sldId="922"/>
            <ac:spMk id="4" creationId="{EC6C09CA-6801-66DA-4F52-8B4FE666DDAA}"/>
          </ac:spMkLst>
        </pc:spChg>
        <pc:spChg chg="mod">
          <ac:chgData name="Patrycja Bieńczak-Kożusznik" userId="59b1fce0-7d86-4db1-a09f-7756cbcf7de4" providerId="ADAL" clId="{1352CBB3-E3CA-4538-9643-ED2FA1476752}" dt="2024-05-07T09:58:16.261" v="2129" actId="20577"/>
          <ac:spMkLst>
            <pc:docMk/>
            <pc:sldMk cId="1568388017" sldId="922"/>
            <ac:spMk id="7" creationId="{5963667F-1751-DA36-D17A-9631EEDEE6AB}"/>
          </ac:spMkLst>
        </pc:spChg>
      </pc:sldChg>
      <pc:sldChg chg="add del">
        <pc:chgData name="Patrycja Bieńczak-Kożusznik" userId="59b1fce0-7d86-4db1-a09f-7756cbcf7de4" providerId="ADAL" clId="{1352CBB3-E3CA-4538-9643-ED2FA1476752}" dt="2024-05-07T09:57:42.506" v="2117"/>
        <pc:sldMkLst>
          <pc:docMk/>
          <pc:sldMk cId="1991136472" sldId="922"/>
        </pc:sldMkLst>
      </pc:sldChg>
      <pc:sldChg chg="new del">
        <pc:chgData name="Patrycja Bieńczak-Kożusznik" userId="59b1fce0-7d86-4db1-a09f-7756cbcf7de4" providerId="ADAL" clId="{1352CBB3-E3CA-4538-9643-ED2FA1476752}" dt="2024-05-07T11:46:16.663" v="2860" actId="680"/>
        <pc:sldMkLst>
          <pc:docMk/>
          <pc:sldMk cId="1828070773" sldId="923"/>
        </pc:sldMkLst>
      </pc:sldChg>
      <pc:sldChg chg="modSp add mod">
        <pc:chgData name="Patrycja Bieńczak-Kożusznik" userId="59b1fce0-7d86-4db1-a09f-7756cbcf7de4" providerId="ADAL" clId="{1352CBB3-E3CA-4538-9643-ED2FA1476752}" dt="2024-05-07T12:09:10.394" v="3515" actId="20577"/>
        <pc:sldMkLst>
          <pc:docMk/>
          <pc:sldMk cId="3514149348" sldId="923"/>
        </pc:sldMkLst>
        <pc:spChg chg="mod">
          <ac:chgData name="Patrycja Bieńczak-Kożusznik" userId="59b1fce0-7d86-4db1-a09f-7756cbcf7de4" providerId="ADAL" clId="{1352CBB3-E3CA-4538-9643-ED2FA1476752}" dt="2024-05-07T12:09:10.394" v="3515" actId="20577"/>
          <ac:spMkLst>
            <pc:docMk/>
            <pc:sldMk cId="3514149348" sldId="923"/>
            <ac:spMk id="4" creationId="{EC6C09CA-6801-66DA-4F52-8B4FE666DDAA}"/>
          </ac:spMkLst>
        </pc:spChg>
      </pc:sldChg>
      <pc:sldChg chg="modSp add mod">
        <pc:chgData name="Patrycja Bieńczak-Kożusznik" userId="59b1fce0-7d86-4db1-a09f-7756cbcf7de4" providerId="ADAL" clId="{1352CBB3-E3CA-4538-9643-ED2FA1476752}" dt="2024-05-07T12:29:26.138" v="4307" actId="2711"/>
        <pc:sldMkLst>
          <pc:docMk/>
          <pc:sldMk cId="4104535141" sldId="924"/>
        </pc:sldMkLst>
        <pc:spChg chg="mod">
          <ac:chgData name="Patrycja Bieńczak-Kożusznik" userId="59b1fce0-7d86-4db1-a09f-7756cbcf7de4" providerId="ADAL" clId="{1352CBB3-E3CA-4538-9643-ED2FA1476752}" dt="2024-05-07T12:29:26.138" v="4307" actId="2711"/>
          <ac:spMkLst>
            <pc:docMk/>
            <pc:sldMk cId="4104535141" sldId="924"/>
            <ac:spMk id="4" creationId="{EC6C09CA-6801-66DA-4F52-8B4FE666DDAA}"/>
          </ac:spMkLst>
        </pc:spChg>
        <pc:spChg chg="mod">
          <ac:chgData name="Patrycja Bieńczak-Kożusznik" userId="59b1fce0-7d86-4db1-a09f-7756cbcf7de4" providerId="ADAL" clId="{1352CBB3-E3CA-4538-9643-ED2FA1476752}" dt="2024-05-07T12:16:33.788" v="3544" actId="20577"/>
          <ac:spMkLst>
            <pc:docMk/>
            <pc:sldMk cId="4104535141" sldId="924"/>
            <ac:spMk id="7" creationId="{5963667F-1751-DA36-D17A-9631EEDEE6AB}"/>
          </ac:spMkLst>
        </pc:spChg>
      </pc:sldChg>
      <pc:sldChg chg="modSp add mod">
        <pc:chgData name="Patrycja Bieńczak-Kożusznik" userId="59b1fce0-7d86-4db1-a09f-7756cbcf7de4" providerId="ADAL" clId="{1352CBB3-E3CA-4538-9643-ED2FA1476752}" dt="2024-05-08T12:03:28.727" v="5292" actId="20577"/>
        <pc:sldMkLst>
          <pc:docMk/>
          <pc:sldMk cId="2119992120" sldId="925"/>
        </pc:sldMkLst>
        <pc:spChg chg="mod">
          <ac:chgData name="Patrycja Bieńczak-Kożusznik" userId="59b1fce0-7d86-4db1-a09f-7756cbcf7de4" providerId="ADAL" clId="{1352CBB3-E3CA-4538-9643-ED2FA1476752}" dt="2024-05-08T12:03:28.727" v="5292" actId="20577"/>
          <ac:spMkLst>
            <pc:docMk/>
            <pc:sldMk cId="2119992120" sldId="925"/>
            <ac:spMk id="4" creationId="{EC6C09CA-6801-66DA-4F52-8B4FE666DDAA}"/>
          </ac:spMkLst>
        </pc:spChg>
      </pc:sldChg>
      <pc:sldChg chg="modSp add mod">
        <pc:chgData name="Patrycja Bieńczak-Kożusznik" userId="59b1fce0-7d86-4db1-a09f-7756cbcf7de4" providerId="ADAL" clId="{1352CBB3-E3CA-4538-9643-ED2FA1476752}" dt="2024-05-10T10:01:40.619" v="12198" actId="313"/>
        <pc:sldMkLst>
          <pc:docMk/>
          <pc:sldMk cId="383515814" sldId="926"/>
        </pc:sldMkLst>
        <pc:spChg chg="mod">
          <ac:chgData name="Patrycja Bieńczak-Kożusznik" userId="59b1fce0-7d86-4db1-a09f-7756cbcf7de4" providerId="ADAL" clId="{1352CBB3-E3CA-4538-9643-ED2FA1476752}" dt="2024-05-10T10:01:40.619" v="12198" actId="313"/>
          <ac:spMkLst>
            <pc:docMk/>
            <pc:sldMk cId="383515814" sldId="926"/>
            <ac:spMk id="4" creationId="{EC6C09CA-6801-66DA-4F52-8B4FE666DDAA}"/>
          </ac:spMkLst>
        </pc:spChg>
        <pc:spChg chg="mod">
          <ac:chgData name="Patrycja Bieńczak-Kożusznik" userId="59b1fce0-7d86-4db1-a09f-7756cbcf7de4" providerId="ADAL" clId="{1352CBB3-E3CA-4538-9643-ED2FA1476752}" dt="2024-05-09T11:04:35.721" v="5792" actId="20577"/>
          <ac:spMkLst>
            <pc:docMk/>
            <pc:sldMk cId="383515814" sldId="926"/>
            <ac:spMk id="7" creationId="{5963667F-1751-DA36-D17A-9631EEDEE6AB}"/>
          </ac:spMkLst>
        </pc:spChg>
      </pc:sldChg>
      <pc:sldChg chg="modSp add mod">
        <pc:chgData name="Patrycja Bieńczak-Kożusznik" userId="59b1fce0-7d86-4db1-a09f-7756cbcf7de4" providerId="ADAL" clId="{1352CBB3-E3CA-4538-9643-ED2FA1476752}" dt="2024-05-08T13:18:22.194" v="5748" actId="20577"/>
        <pc:sldMkLst>
          <pc:docMk/>
          <pc:sldMk cId="2876989022" sldId="927"/>
        </pc:sldMkLst>
        <pc:spChg chg="mod">
          <ac:chgData name="Patrycja Bieńczak-Kożusznik" userId="59b1fce0-7d86-4db1-a09f-7756cbcf7de4" providerId="ADAL" clId="{1352CBB3-E3CA-4538-9643-ED2FA1476752}" dt="2024-05-08T13:18:22.194" v="5748" actId="20577"/>
          <ac:spMkLst>
            <pc:docMk/>
            <pc:sldMk cId="2876989022" sldId="927"/>
            <ac:spMk id="4" creationId="{EC6C09CA-6801-66DA-4F52-8B4FE666DDAA}"/>
          </ac:spMkLst>
        </pc:spChg>
        <pc:spChg chg="mod">
          <ac:chgData name="Patrycja Bieńczak-Kożusznik" userId="59b1fce0-7d86-4db1-a09f-7756cbcf7de4" providerId="ADAL" clId="{1352CBB3-E3CA-4538-9643-ED2FA1476752}" dt="2024-05-08T13:12:46.412" v="5503" actId="20577"/>
          <ac:spMkLst>
            <pc:docMk/>
            <pc:sldMk cId="2876989022" sldId="927"/>
            <ac:spMk id="7" creationId="{5963667F-1751-DA36-D17A-9631EEDEE6AB}"/>
          </ac:spMkLst>
        </pc:spChg>
      </pc:sldChg>
      <pc:sldChg chg="modSp add mod">
        <pc:chgData name="Patrycja Bieńczak-Kożusznik" userId="59b1fce0-7d86-4db1-a09f-7756cbcf7de4" providerId="ADAL" clId="{1352CBB3-E3CA-4538-9643-ED2FA1476752}" dt="2024-05-09T11:02:40.845" v="5786" actId="20577"/>
        <pc:sldMkLst>
          <pc:docMk/>
          <pc:sldMk cId="4026722785" sldId="928"/>
        </pc:sldMkLst>
        <pc:spChg chg="mod">
          <ac:chgData name="Patrycja Bieńczak-Kożusznik" userId="59b1fce0-7d86-4db1-a09f-7756cbcf7de4" providerId="ADAL" clId="{1352CBB3-E3CA-4538-9643-ED2FA1476752}" dt="2024-05-09T11:02:40.845" v="5786" actId="20577"/>
          <ac:spMkLst>
            <pc:docMk/>
            <pc:sldMk cId="4026722785" sldId="928"/>
            <ac:spMk id="4" creationId="{EC6C09CA-6801-66DA-4F52-8B4FE666DDAA}"/>
          </ac:spMkLst>
        </pc:spChg>
      </pc:sldChg>
      <pc:sldChg chg="modSp add mod">
        <pc:chgData name="Patrycja Bieńczak-Kożusznik" userId="59b1fce0-7d86-4db1-a09f-7756cbcf7de4" providerId="ADAL" clId="{1352CBB3-E3CA-4538-9643-ED2FA1476752}" dt="2024-05-09T11:30:04.378" v="6784" actId="20577"/>
        <pc:sldMkLst>
          <pc:docMk/>
          <pc:sldMk cId="403430314" sldId="929"/>
        </pc:sldMkLst>
        <pc:spChg chg="mod">
          <ac:chgData name="Patrycja Bieńczak-Kożusznik" userId="59b1fce0-7d86-4db1-a09f-7756cbcf7de4" providerId="ADAL" clId="{1352CBB3-E3CA-4538-9643-ED2FA1476752}" dt="2024-05-09T11:30:04.378" v="6784" actId="20577"/>
          <ac:spMkLst>
            <pc:docMk/>
            <pc:sldMk cId="403430314" sldId="929"/>
            <ac:spMk id="4" creationId="{EC6C09CA-6801-66DA-4F52-8B4FE666DDAA}"/>
          </ac:spMkLst>
        </pc:spChg>
        <pc:spChg chg="mod">
          <ac:chgData name="Patrycja Bieńczak-Kożusznik" userId="59b1fce0-7d86-4db1-a09f-7756cbcf7de4" providerId="ADAL" clId="{1352CBB3-E3CA-4538-9643-ED2FA1476752}" dt="2024-05-09T11:22:06.863" v="6202" actId="14100"/>
          <ac:spMkLst>
            <pc:docMk/>
            <pc:sldMk cId="403430314" sldId="929"/>
            <ac:spMk id="7" creationId="{5963667F-1751-DA36-D17A-9631EEDEE6AB}"/>
          </ac:spMkLst>
        </pc:spChg>
      </pc:sldChg>
      <pc:sldChg chg="modSp add mod">
        <pc:chgData name="Patrycja Bieńczak-Kożusznik" userId="59b1fce0-7d86-4db1-a09f-7756cbcf7de4" providerId="ADAL" clId="{1352CBB3-E3CA-4538-9643-ED2FA1476752}" dt="2024-05-09T11:57:04.860" v="7529" actId="255"/>
        <pc:sldMkLst>
          <pc:docMk/>
          <pc:sldMk cId="3682109938" sldId="930"/>
        </pc:sldMkLst>
        <pc:spChg chg="mod">
          <ac:chgData name="Patrycja Bieńczak-Kożusznik" userId="59b1fce0-7d86-4db1-a09f-7756cbcf7de4" providerId="ADAL" clId="{1352CBB3-E3CA-4538-9643-ED2FA1476752}" dt="2024-05-09T11:57:04.860" v="7529" actId="255"/>
          <ac:spMkLst>
            <pc:docMk/>
            <pc:sldMk cId="3682109938" sldId="930"/>
            <ac:spMk id="4" creationId="{EC6C09CA-6801-66DA-4F52-8B4FE666DDAA}"/>
          </ac:spMkLst>
        </pc:spChg>
      </pc:sldChg>
      <pc:sldChg chg="modSp add mod">
        <pc:chgData name="Patrycja Bieńczak-Kożusznik" userId="59b1fce0-7d86-4db1-a09f-7756cbcf7de4" providerId="ADAL" clId="{1352CBB3-E3CA-4538-9643-ED2FA1476752}" dt="2024-05-10T07:32:58.947" v="9666" actId="27636"/>
        <pc:sldMkLst>
          <pc:docMk/>
          <pc:sldMk cId="2044927519" sldId="931"/>
        </pc:sldMkLst>
        <pc:spChg chg="mod">
          <ac:chgData name="Patrycja Bieńczak-Kożusznik" userId="59b1fce0-7d86-4db1-a09f-7756cbcf7de4" providerId="ADAL" clId="{1352CBB3-E3CA-4538-9643-ED2FA1476752}" dt="2024-05-10T07:32:58.947" v="9666" actId="27636"/>
          <ac:spMkLst>
            <pc:docMk/>
            <pc:sldMk cId="2044927519" sldId="931"/>
            <ac:spMk id="4" creationId="{EC6C09CA-6801-66DA-4F52-8B4FE666DDAA}"/>
          </ac:spMkLst>
        </pc:spChg>
      </pc:sldChg>
      <pc:sldChg chg="modSp add mod">
        <pc:chgData name="Patrycja Bieńczak-Kożusznik" userId="59b1fce0-7d86-4db1-a09f-7756cbcf7de4" providerId="ADAL" clId="{1352CBB3-E3CA-4538-9643-ED2FA1476752}" dt="2024-05-10T07:39:13.233" v="9852" actId="114"/>
        <pc:sldMkLst>
          <pc:docMk/>
          <pc:sldMk cId="941073458" sldId="932"/>
        </pc:sldMkLst>
        <pc:spChg chg="mod">
          <ac:chgData name="Patrycja Bieńczak-Kożusznik" userId="59b1fce0-7d86-4db1-a09f-7756cbcf7de4" providerId="ADAL" clId="{1352CBB3-E3CA-4538-9643-ED2FA1476752}" dt="2024-05-10T07:39:13.233" v="9852" actId="114"/>
          <ac:spMkLst>
            <pc:docMk/>
            <pc:sldMk cId="941073458" sldId="932"/>
            <ac:spMk id="4" creationId="{817EC4E1-E173-5BE0-4225-C779E0508640}"/>
          </ac:spMkLst>
        </pc:spChg>
        <pc:spChg chg="mod">
          <ac:chgData name="Patrycja Bieńczak-Kożusznik" userId="59b1fce0-7d86-4db1-a09f-7756cbcf7de4" providerId="ADAL" clId="{1352CBB3-E3CA-4538-9643-ED2FA1476752}" dt="2024-05-10T07:36:56.404" v="9801" actId="20577"/>
          <ac:spMkLst>
            <pc:docMk/>
            <pc:sldMk cId="941073458" sldId="932"/>
            <ac:spMk id="5" creationId="{EABF3F25-31D9-0D92-3584-13F8C22CD2C0}"/>
          </ac:spMkLst>
        </pc:spChg>
      </pc:sldChg>
      <pc:sldChg chg="modSp add mod">
        <pc:chgData name="Patrycja Bieńczak-Kożusznik" userId="59b1fce0-7d86-4db1-a09f-7756cbcf7de4" providerId="ADAL" clId="{1352CBB3-E3CA-4538-9643-ED2FA1476752}" dt="2024-05-10T07:41:48.133" v="10122" actId="20577"/>
        <pc:sldMkLst>
          <pc:docMk/>
          <pc:sldMk cId="1020455106" sldId="933"/>
        </pc:sldMkLst>
        <pc:spChg chg="mod">
          <ac:chgData name="Patrycja Bieńczak-Kożusznik" userId="59b1fce0-7d86-4db1-a09f-7756cbcf7de4" providerId="ADAL" clId="{1352CBB3-E3CA-4538-9643-ED2FA1476752}" dt="2024-05-10T07:41:48.133" v="10122" actId="20577"/>
          <ac:spMkLst>
            <pc:docMk/>
            <pc:sldMk cId="1020455106" sldId="933"/>
            <ac:spMk id="4" creationId="{817EC4E1-E173-5BE0-4225-C779E0508640}"/>
          </ac:spMkLst>
        </pc:spChg>
      </pc:sldChg>
      <pc:sldChg chg="modSp add mod">
        <pc:chgData name="Patrycja Bieńczak-Kożusznik" userId="59b1fce0-7d86-4db1-a09f-7756cbcf7de4" providerId="ADAL" clId="{1352CBB3-E3CA-4538-9643-ED2FA1476752}" dt="2024-05-10T08:53:48.406" v="11374" actId="20577"/>
        <pc:sldMkLst>
          <pc:docMk/>
          <pc:sldMk cId="2848603113" sldId="934"/>
        </pc:sldMkLst>
        <pc:spChg chg="mod">
          <ac:chgData name="Patrycja Bieńczak-Kożusznik" userId="59b1fce0-7d86-4db1-a09f-7756cbcf7de4" providerId="ADAL" clId="{1352CBB3-E3CA-4538-9643-ED2FA1476752}" dt="2024-05-10T08:53:48.406" v="11374" actId="20577"/>
          <ac:spMkLst>
            <pc:docMk/>
            <pc:sldMk cId="2848603113" sldId="934"/>
            <ac:spMk id="4" creationId="{EC6C09CA-6801-66DA-4F52-8B4FE666DDAA}"/>
          </ac:spMkLst>
        </pc:spChg>
        <pc:spChg chg="mod">
          <ac:chgData name="Patrycja Bieńczak-Kożusznik" userId="59b1fce0-7d86-4db1-a09f-7756cbcf7de4" providerId="ADAL" clId="{1352CBB3-E3CA-4538-9643-ED2FA1476752}" dt="2024-05-10T08:37:23.228" v="11146"/>
          <ac:spMkLst>
            <pc:docMk/>
            <pc:sldMk cId="2848603113" sldId="934"/>
            <ac:spMk id="5" creationId="{8D9802DD-77D5-A584-5B4F-1A4AAF31F03C}"/>
          </ac:spMkLst>
        </pc:spChg>
      </pc:sldChg>
      <pc:sldChg chg="modSp add mod">
        <pc:chgData name="Patrycja Bieńczak-Kożusznik" userId="59b1fce0-7d86-4db1-a09f-7756cbcf7de4" providerId="ADAL" clId="{1352CBB3-E3CA-4538-9643-ED2FA1476752}" dt="2024-05-10T08:56:46.942" v="11659" actId="20577"/>
        <pc:sldMkLst>
          <pc:docMk/>
          <pc:sldMk cId="3316518840" sldId="935"/>
        </pc:sldMkLst>
        <pc:spChg chg="mod">
          <ac:chgData name="Patrycja Bieńczak-Kożusznik" userId="59b1fce0-7d86-4db1-a09f-7756cbcf7de4" providerId="ADAL" clId="{1352CBB3-E3CA-4538-9643-ED2FA1476752}" dt="2024-05-10T08:56:46.942" v="11659" actId="20577"/>
          <ac:spMkLst>
            <pc:docMk/>
            <pc:sldMk cId="3316518840" sldId="935"/>
            <ac:spMk id="4" creationId="{EC6C09CA-6801-66DA-4F52-8B4FE666DDAA}"/>
          </ac:spMkLst>
        </pc:spChg>
      </pc:sldChg>
      <pc:sldChg chg="modSp add mod">
        <pc:chgData name="Patrycja Bieńczak-Kożusznik" userId="59b1fce0-7d86-4db1-a09f-7756cbcf7de4" providerId="ADAL" clId="{1352CBB3-E3CA-4538-9643-ED2FA1476752}" dt="2024-05-10T09:02:19.629" v="11910" actId="20577"/>
        <pc:sldMkLst>
          <pc:docMk/>
          <pc:sldMk cId="3515506885" sldId="936"/>
        </pc:sldMkLst>
        <pc:spChg chg="mod">
          <ac:chgData name="Patrycja Bieńczak-Kożusznik" userId="59b1fce0-7d86-4db1-a09f-7756cbcf7de4" providerId="ADAL" clId="{1352CBB3-E3CA-4538-9643-ED2FA1476752}" dt="2024-05-10T09:02:19.629" v="11910" actId="20577"/>
          <ac:spMkLst>
            <pc:docMk/>
            <pc:sldMk cId="3515506885" sldId="936"/>
            <ac:spMk id="4" creationId="{EC6C09CA-6801-66DA-4F52-8B4FE666DDAA}"/>
          </ac:spMkLst>
        </pc:spChg>
        <pc:spChg chg="mod">
          <ac:chgData name="Patrycja Bieńczak-Kożusznik" userId="59b1fce0-7d86-4db1-a09f-7756cbcf7de4" providerId="ADAL" clId="{1352CBB3-E3CA-4538-9643-ED2FA1476752}" dt="2024-05-10T08:57:30.063" v="11665" actId="20577"/>
          <ac:spMkLst>
            <pc:docMk/>
            <pc:sldMk cId="3515506885" sldId="936"/>
            <ac:spMk id="6" creationId="{23B6BBEC-FA84-706A-940C-0ED6717BD61A}"/>
          </ac:spMkLst>
        </pc:spChg>
      </pc:sldChg>
      <pc:sldChg chg="modSp add mod">
        <pc:chgData name="Patrycja Bieńczak-Kożusznik" userId="59b1fce0-7d86-4db1-a09f-7756cbcf7de4" providerId="ADAL" clId="{1352CBB3-E3CA-4538-9643-ED2FA1476752}" dt="2024-05-10T09:04:05.273" v="12063" actId="20577"/>
        <pc:sldMkLst>
          <pc:docMk/>
          <pc:sldMk cId="2417030734" sldId="937"/>
        </pc:sldMkLst>
        <pc:spChg chg="mod">
          <ac:chgData name="Patrycja Bieńczak-Kożusznik" userId="59b1fce0-7d86-4db1-a09f-7756cbcf7de4" providerId="ADAL" clId="{1352CBB3-E3CA-4538-9643-ED2FA1476752}" dt="2024-05-10T09:04:05.273" v="12063" actId="20577"/>
          <ac:spMkLst>
            <pc:docMk/>
            <pc:sldMk cId="2417030734" sldId="937"/>
            <ac:spMk id="4" creationId="{EC6C09CA-6801-66DA-4F52-8B4FE666DDAA}"/>
          </ac:spMkLst>
        </pc:spChg>
        <pc:spChg chg="mod">
          <ac:chgData name="Patrycja Bieńczak-Kożusznik" userId="59b1fce0-7d86-4db1-a09f-7756cbcf7de4" providerId="ADAL" clId="{1352CBB3-E3CA-4538-9643-ED2FA1476752}" dt="2024-05-10T09:03:44.621" v="12042" actId="20577"/>
          <ac:spMkLst>
            <pc:docMk/>
            <pc:sldMk cId="2417030734" sldId="937"/>
            <ac:spMk id="6" creationId="{23B6BBEC-FA84-706A-940C-0ED6717BD61A}"/>
          </ac:spMkLst>
        </pc:spChg>
      </pc:sldChg>
      <pc:sldChg chg="modSp add mod">
        <pc:chgData name="Patrycja Bieńczak-Kożusznik" userId="59b1fce0-7d86-4db1-a09f-7756cbcf7de4" providerId="ADAL" clId="{1352CBB3-E3CA-4538-9643-ED2FA1476752}" dt="2024-05-10T09:42:30.060" v="12178" actId="255"/>
        <pc:sldMkLst>
          <pc:docMk/>
          <pc:sldMk cId="4211418954" sldId="938"/>
        </pc:sldMkLst>
        <pc:spChg chg="mod">
          <ac:chgData name="Patrycja Bieńczak-Kożusznik" userId="59b1fce0-7d86-4db1-a09f-7756cbcf7de4" providerId="ADAL" clId="{1352CBB3-E3CA-4538-9643-ED2FA1476752}" dt="2024-05-10T09:42:30.060" v="12178" actId="255"/>
          <ac:spMkLst>
            <pc:docMk/>
            <pc:sldMk cId="4211418954" sldId="938"/>
            <ac:spMk id="4" creationId="{EC6C09CA-6801-66DA-4F52-8B4FE666DDAA}"/>
          </ac:spMkLst>
        </pc:spChg>
      </pc:sldChg>
      <pc:sldChg chg="modSp add mod">
        <pc:chgData name="Patrycja Bieńczak-Kożusznik" userId="59b1fce0-7d86-4db1-a09f-7756cbcf7de4" providerId="ADAL" clId="{1352CBB3-E3CA-4538-9643-ED2FA1476752}" dt="2024-05-10T09:45:09.061" v="12185"/>
        <pc:sldMkLst>
          <pc:docMk/>
          <pc:sldMk cId="169366011" sldId="939"/>
        </pc:sldMkLst>
        <pc:spChg chg="mod">
          <ac:chgData name="Patrycja Bieńczak-Kożusznik" userId="59b1fce0-7d86-4db1-a09f-7756cbcf7de4" providerId="ADAL" clId="{1352CBB3-E3CA-4538-9643-ED2FA1476752}" dt="2024-05-10T09:45:09.061" v="12185"/>
          <ac:spMkLst>
            <pc:docMk/>
            <pc:sldMk cId="169366011" sldId="939"/>
            <ac:spMk id="4" creationId="{EC6C09CA-6801-66DA-4F52-8B4FE666DDAA}"/>
          </ac:spMkLst>
        </pc:spChg>
      </pc:sldChg>
      <pc:sldChg chg="modSp add mod">
        <pc:chgData name="Patrycja Bieńczak-Kożusznik" userId="59b1fce0-7d86-4db1-a09f-7756cbcf7de4" providerId="ADAL" clId="{1352CBB3-E3CA-4538-9643-ED2FA1476752}" dt="2024-05-10T09:45:54.999" v="12187"/>
        <pc:sldMkLst>
          <pc:docMk/>
          <pc:sldMk cId="1508493238" sldId="940"/>
        </pc:sldMkLst>
        <pc:spChg chg="mod">
          <ac:chgData name="Patrycja Bieńczak-Kożusznik" userId="59b1fce0-7d86-4db1-a09f-7756cbcf7de4" providerId="ADAL" clId="{1352CBB3-E3CA-4538-9643-ED2FA1476752}" dt="2024-05-10T09:45:54.999" v="12187"/>
          <ac:spMkLst>
            <pc:docMk/>
            <pc:sldMk cId="1508493238" sldId="940"/>
            <ac:spMk id="4" creationId="{EC6C09CA-6801-66DA-4F52-8B4FE666DDAA}"/>
          </ac:spMkLst>
        </pc:spChg>
      </pc:sldChg>
      <pc:sldChg chg="modSp add mod">
        <pc:chgData name="Patrycja Bieńczak-Kożusznik" userId="59b1fce0-7d86-4db1-a09f-7756cbcf7de4" providerId="ADAL" clId="{1352CBB3-E3CA-4538-9643-ED2FA1476752}" dt="2024-05-10T09:46:46.250" v="12192" actId="20577"/>
        <pc:sldMkLst>
          <pc:docMk/>
          <pc:sldMk cId="2177392382" sldId="941"/>
        </pc:sldMkLst>
        <pc:spChg chg="mod">
          <ac:chgData name="Patrycja Bieńczak-Kożusznik" userId="59b1fce0-7d86-4db1-a09f-7756cbcf7de4" providerId="ADAL" clId="{1352CBB3-E3CA-4538-9643-ED2FA1476752}" dt="2024-05-10T09:46:46.250" v="12192" actId="20577"/>
          <ac:spMkLst>
            <pc:docMk/>
            <pc:sldMk cId="2177392382" sldId="941"/>
            <ac:spMk id="4" creationId="{EC6C09CA-6801-66DA-4F52-8B4FE666DDAA}"/>
          </ac:spMkLst>
        </pc:spChg>
      </pc:sldChg>
      <pc:sldChg chg="modSp add mod">
        <pc:chgData name="Patrycja Bieńczak-Kożusznik" userId="59b1fce0-7d86-4db1-a09f-7756cbcf7de4" providerId="ADAL" clId="{1352CBB3-E3CA-4538-9643-ED2FA1476752}" dt="2024-05-10T09:47:26.482" v="12197" actId="255"/>
        <pc:sldMkLst>
          <pc:docMk/>
          <pc:sldMk cId="961063693" sldId="942"/>
        </pc:sldMkLst>
        <pc:spChg chg="mod">
          <ac:chgData name="Patrycja Bieńczak-Kożusznik" userId="59b1fce0-7d86-4db1-a09f-7756cbcf7de4" providerId="ADAL" clId="{1352CBB3-E3CA-4538-9643-ED2FA1476752}" dt="2024-05-10T09:47:26.482" v="12197" actId="255"/>
          <ac:spMkLst>
            <pc:docMk/>
            <pc:sldMk cId="961063693" sldId="942"/>
            <ac:spMk id="4" creationId="{EC6C09CA-6801-66DA-4F52-8B4FE666DDAA}"/>
          </ac:spMkLst>
        </pc:spChg>
      </pc:sldChg>
      <pc:sldChg chg="modSp add mod">
        <pc:chgData name="Patrycja Bieńczak-Kożusznik" userId="59b1fce0-7d86-4db1-a09f-7756cbcf7de4" providerId="ADAL" clId="{1352CBB3-E3CA-4538-9643-ED2FA1476752}" dt="2024-05-13T11:37:18.678" v="16298" actId="20577"/>
        <pc:sldMkLst>
          <pc:docMk/>
          <pc:sldMk cId="3904580493" sldId="943"/>
        </pc:sldMkLst>
        <pc:spChg chg="mod">
          <ac:chgData name="Patrycja Bieńczak-Kożusznik" userId="59b1fce0-7d86-4db1-a09f-7756cbcf7de4" providerId="ADAL" clId="{1352CBB3-E3CA-4538-9643-ED2FA1476752}" dt="2024-05-13T11:37:18.678" v="16298" actId="20577"/>
          <ac:spMkLst>
            <pc:docMk/>
            <pc:sldMk cId="3904580493" sldId="943"/>
            <ac:spMk id="4" creationId="{EC6C09CA-6801-66DA-4F52-8B4FE666DDAA}"/>
          </ac:spMkLst>
        </pc:spChg>
      </pc:sldChg>
      <pc:sldChg chg="modSp add mod">
        <pc:chgData name="Patrycja Bieńczak-Kożusznik" userId="59b1fce0-7d86-4db1-a09f-7756cbcf7de4" providerId="ADAL" clId="{1352CBB3-E3CA-4538-9643-ED2FA1476752}" dt="2024-05-13T10:41:29.854" v="13662" actId="20577"/>
        <pc:sldMkLst>
          <pc:docMk/>
          <pc:sldMk cId="372368396" sldId="944"/>
        </pc:sldMkLst>
        <pc:spChg chg="mod">
          <ac:chgData name="Patrycja Bieńczak-Kożusznik" userId="59b1fce0-7d86-4db1-a09f-7756cbcf7de4" providerId="ADAL" clId="{1352CBB3-E3CA-4538-9643-ED2FA1476752}" dt="2024-05-13T10:41:29.854" v="13662" actId="20577"/>
          <ac:spMkLst>
            <pc:docMk/>
            <pc:sldMk cId="372368396" sldId="944"/>
            <ac:spMk id="4" creationId="{EC6C09CA-6801-66DA-4F52-8B4FE666DDAA}"/>
          </ac:spMkLst>
        </pc:spChg>
      </pc:sldChg>
      <pc:sldChg chg="modSp add mod">
        <pc:chgData name="Patrycja Bieńczak-Kożusznik" userId="59b1fce0-7d86-4db1-a09f-7756cbcf7de4" providerId="ADAL" clId="{1352CBB3-E3CA-4538-9643-ED2FA1476752}" dt="2024-05-13T10:52:23.504" v="14398" actId="20577"/>
        <pc:sldMkLst>
          <pc:docMk/>
          <pc:sldMk cId="1134219703" sldId="945"/>
        </pc:sldMkLst>
        <pc:spChg chg="mod">
          <ac:chgData name="Patrycja Bieńczak-Kożusznik" userId="59b1fce0-7d86-4db1-a09f-7756cbcf7de4" providerId="ADAL" clId="{1352CBB3-E3CA-4538-9643-ED2FA1476752}" dt="2024-05-13T10:52:23.504" v="14398" actId="20577"/>
          <ac:spMkLst>
            <pc:docMk/>
            <pc:sldMk cId="1134219703" sldId="945"/>
            <ac:spMk id="4" creationId="{EC6C09CA-6801-66DA-4F52-8B4FE666DDAA}"/>
          </ac:spMkLst>
        </pc:spChg>
      </pc:sldChg>
      <pc:sldChg chg="modSp add mod">
        <pc:chgData name="Patrycja Bieńczak-Kożusznik" userId="59b1fce0-7d86-4db1-a09f-7756cbcf7de4" providerId="ADAL" clId="{1352CBB3-E3CA-4538-9643-ED2FA1476752}" dt="2024-05-13T11:01:20.421" v="15322" actId="20577"/>
        <pc:sldMkLst>
          <pc:docMk/>
          <pc:sldMk cId="1273773609" sldId="946"/>
        </pc:sldMkLst>
        <pc:spChg chg="mod">
          <ac:chgData name="Patrycja Bieńczak-Kożusznik" userId="59b1fce0-7d86-4db1-a09f-7756cbcf7de4" providerId="ADAL" clId="{1352CBB3-E3CA-4538-9643-ED2FA1476752}" dt="2024-05-13T11:01:20.421" v="15322" actId="20577"/>
          <ac:spMkLst>
            <pc:docMk/>
            <pc:sldMk cId="1273773609" sldId="946"/>
            <ac:spMk id="4" creationId="{EC6C09CA-6801-66DA-4F52-8B4FE666DDAA}"/>
          </ac:spMkLst>
        </pc:spChg>
      </pc:sldChg>
      <pc:sldChg chg="modSp add mod">
        <pc:chgData name="Patrycja Bieńczak-Kożusznik" userId="59b1fce0-7d86-4db1-a09f-7756cbcf7de4" providerId="ADAL" clId="{1352CBB3-E3CA-4538-9643-ED2FA1476752}" dt="2024-05-13T11:25:50.150" v="16218" actId="20577"/>
        <pc:sldMkLst>
          <pc:docMk/>
          <pc:sldMk cId="1044107877" sldId="947"/>
        </pc:sldMkLst>
        <pc:spChg chg="mod">
          <ac:chgData name="Patrycja Bieńczak-Kożusznik" userId="59b1fce0-7d86-4db1-a09f-7756cbcf7de4" providerId="ADAL" clId="{1352CBB3-E3CA-4538-9643-ED2FA1476752}" dt="2024-05-13T11:25:50.150" v="16218" actId="20577"/>
          <ac:spMkLst>
            <pc:docMk/>
            <pc:sldMk cId="1044107877" sldId="947"/>
            <ac:spMk id="4" creationId="{EC6C09CA-6801-66DA-4F52-8B4FE666DDAA}"/>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a:extLst>
              <a:ext uri="{FF2B5EF4-FFF2-40B4-BE49-F238E27FC236}">
                <a16:creationId xmlns:a16="http://schemas.microsoft.com/office/drawing/2014/main" id="{E470B7BE-6F0C-8F2A-294E-55F3A799A64E}"/>
              </a:ext>
            </a:extLst>
          </p:cNvPr>
          <p:cNvSpPr>
            <a:spLocks noGrp="1"/>
          </p:cNvSpPr>
          <p:nvPr>
            <p:ph type="hdr" sz="quarter"/>
          </p:nvPr>
        </p:nvSpPr>
        <p:spPr>
          <a:xfrm>
            <a:off x="0" y="1"/>
            <a:ext cx="2946400" cy="496889"/>
          </a:xfrm>
          <a:prstGeom prst="rect">
            <a:avLst/>
          </a:prstGeom>
        </p:spPr>
        <p:txBody>
          <a:bodyPr vert="horz" lIns="91440" tIns="45720" rIns="91440" bIns="45720" rtlCol="0"/>
          <a:lstStyle>
            <a:lvl1pPr algn="l">
              <a:defRPr sz="1200"/>
            </a:lvl1pPr>
          </a:lstStyle>
          <a:p>
            <a:endParaRPr lang="pl-PL"/>
          </a:p>
        </p:txBody>
      </p:sp>
      <p:sp>
        <p:nvSpPr>
          <p:cNvPr id="3" name="Symbol zastępczy daty 2">
            <a:extLst>
              <a:ext uri="{FF2B5EF4-FFF2-40B4-BE49-F238E27FC236}">
                <a16:creationId xmlns:a16="http://schemas.microsoft.com/office/drawing/2014/main" id="{59EEA09E-E94B-2237-CACD-1A4553BA67D1}"/>
              </a:ext>
            </a:extLst>
          </p:cNvPr>
          <p:cNvSpPr>
            <a:spLocks noGrp="1"/>
          </p:cNvSpPr>
          <p:nvPr>
            <p:ph type="dt" sz="quarter" idx="1"/>
          </p:nvPr>
        </p:nvSpPr>
        <p:spPr>
          <a:xfrm>
            <a:off x="3849689" y="1"/>
            <a:ext cx="2946400" cy="496889"/>
          </a:xfrm>
          <a:prstGeom prst="rect">
            <a:avLst/>
          </a:prstGeom>
        </p:spPr>
        <p:txBody>
          <a:bodyPr vert="horz" lIns="91440" tIns="45720" rIns="91440" bIns="45720" rtlCol="0"/>
          <a:lstStyle>
            <a:lvl1pPr algn="r">
              <a:defRPr sz="1200"/>
            </a:lvl1pPr>
          </a:lstStyle>
          <a:p>
            <a:endParaRPr lang="pl-PL"/>
          </a:p>
        </p:txBody>
      </p:sp>
      <p:sp>
        <p:nvSpPr>
          <p:cNvPr id="4" name="Symbol zastępczy stopki 3">
            <a:extLst>
              <a:ext uri="{FF2B5EF4-FFF2-40B4-BE49-F238E27FC236}">
                <a16:creationId xmlns:a16="http://schemas.microsoft.com/office/drawing/2014/main" id="{19B27A94-7637-63DC-466F-DC8476DE33E2}"/>
              </a:ext>
            </a:extLst>
          </p:cNvPr>
          <p:cNvSpPr>
            <a:spLocks noGrp="1"/>
          </p:cNvSpPr>
          <p:nvPr>
            <p:ph type="ftr" sz="quarter" idx="2"/>
          </p:nvPr>
        </p:nvSpPr>
        <p:spPr>
          <a:xfrm>
            <a:off x="0" y="9429750"/>
            <a:ext cx="2946400" cy="496889"/>
          </a:xfrm>
          <a:prstGeom prst="rect">
            <a:avLst/>
          </a:prstGeom>
        </p:spPr>
        <p:txBody>
          <a:bodyPr vert="horz" lIns="91440" tIns="45720" rIns="91440" bIns="45720" rtlCol="0" anchor="b"/>
          <a:lstStyle>
            <a:lvl1pPr algn="l">
              <a:defRPr sz="1200"/>
            </a:lvl1pPr>
          </a:lstStyle>
          <a:p>
            <a:endParaRPr lang="pl-PL"/>
          </a:p>
        </p:txBody>
      </p:sp>
      <p:sp>
        <p:nvSpPr>
          <p:cNvPr id="5" name="Symbol zastępczy numeru slajdu 4">
            <a:extLst>
              <a:ext uri="{FF2B5EF4-FFF2-40B4-BE49-F238E27FC236}">
                <a16:creationId xmlns:a16="http://schemas.microsoft.com/office/drawing/2014/main" id="{69877482-08FC-9D03-9450-A245E57E11FA}"/>
              </a:ext>
            </a:extLst>
          </p:cNvPr>
          <p:cNvSpPr>
            <a:spLocks noGrp="1"/>
          </p:cNvSpPr>
          <p:nvPr>
            <p:ph type="sldNum" sz="quarter" idx="3"/>
          </p:nvPr>
        </p:nvSpPr>
        <p:spPr>
          <a:xfrm>
            <a:off x="3849689" y="9429750"/>
            <a:ext cx="2946400" cy="496889"/>
          </a:xfrm>
          <a:prstGeom prst="rect">
            <a:avLst/>
          </a:prstGeom>
        </p:spPr>
        <p:txBody>
          <a:bodyPr vert="horz" lIns="91440" tIns="45720" rIns="91440" bIns="45720" rtlCol="0" anchor="b"/>
          <a:lstStyle>
            <a:lvl1pPr algn="r">
              <a:defRPr sz="1200"/>
            </a:lvl1pPr>
          </a:lstStyle>
          <a:p>
            <a:fld id="{34643112-FE35-4B6B-992F-638E32DC43EF}" type="slidenum">
              <a:rPr lang="pl-PL" smtClean="0"/>
              <a:t>‹#›</a:t>
            </a:fld>
            <a:endParaRPr lang="pl-PL"/>
          </a:p>
        </p:txBody>
      </p:sp>
    </p:spTree>
    <p:extLst>
      <p:ext uri="{BB962C8B-B14F-4D97-AF65-F5344CB8AC3E}">
        <p14:creationId xmlns:p14="http://schemas.microsoft.com/office/powerpoint/2010/main" val="3294286439"/>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1" y="0"/>
            <a:ext cx="2945659" cy="498055"/>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50444" y="0"/>
            <a:ext cx="2945659" cy="498055"/>
          </a:xfrm>
          <a:prstGeom prst="rect">
            <a:avLst/>
          </a:prstGeom>
        </p:spPr>
        <p:txBody>
          <a:bodyPr vert="horz" lIns="91440" tIns="45720" rIns="91440" bIns="45720" rtlCol="0"/>
          <a:lstStyle>
            <a:lvl1pPr algn="r">
              <a:defRPr sz="1200"/>
            </a:lvl1pPr>
          </a:lstStyle>
          <a:p>
            <a:endParaRPr lang="pl-PL"/>
          </a:p>
        </p:txBody>
      </p:sp>
      <p:sp>
        <p:nvSpPr>
          <p:cNvPr id="4" name="Symbol zastępczy obrazu slajdu 3"/>
          <p:cNvSpPr>
            <a:spLocks noGrp="1" noRot="1" noChangeAspect="1"/>
          </p:cNvSpPr>
          <p:nvPr>
            <p:ph type="sldImg" idx="2"/>
          </p:nvPr>
        </p:nvSpPr>
        <p:spPr>
          <a:xfrm>
            <a:off x="425450" y="1243013"/>
            <a:ext cx="5946775" cy="334645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79768" y="4777195"/>
            <a:ext cx="5438140" cy="3908614"/>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1" y="9428584"/>
            <a:ext cx="2945659" cy="498055"/>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50444" y="9428584"/>
            <a:ext cx="2945659" cy="498055"/>
          </a:xfrm>
          <a:prstGeom prst="rect">
            <a:avLst/>
          </a:prstGeom>
        </p:spPr>
        <p:txBody>
          <a:bodyPr vert="horz" lIns="91440" tIns="45720" rIns="91440" bIns="45720" rtlCol="0" anchor="b"/>
          <a:lstStyle>
            <a:lvl1pPr algn="r">
              <a:defRPr sz="1200"/>
            </a:lvl1pPr>
          </a:lstStyle>
          <a:p>
            <a:fld id="{B1350C69-5D00-4643-A6EF-959B7D51E3CF}" type="slidenum">
              <a:rPr lang="pl-PL" smtClean="0"/>
              <a:t>‹#›</a:t>
            </a:fld>
            <a:endParaRPr lang="pl-PL"/>
          </a:p>
        </p:txBody>
      </p:sp>
    </p:spTree>
    <p:extLst>
      <p:ext uri="{BB962C8B-B14F-4D97-AF65-F5344CB8AC3E}">
        <p14:creationId xmlns:p14="http://schemas.microsoft.com/office/powerpoint/2010/main" val="72872186"/>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daty 3"/>
          <p:cNvSpPr>
            <a:spLocks noGrp="1"/>
          </p:cNvSpPr>
          <p:nvPr>
            <p:ph type="dt" idx="1"/>
          </p:nvPr>
        </p:nvSpPr>
        <p:spPr/>
        <p:txBody>
          <a:bodyPr/>
          <a:lstStyle/>
          <a:p>
            <a:endParaRPr lang="pl-PL"/>
          </a:p>
        </p:txBody>
      </p:sp>
      <p:sp>
        <p:nvSpPr>
          <p:cNvPr id="5" name="Symbol zastępczy numeru slajdu 4"/>
          <p:cNvSpPr>
            <a:spLocks noGrp="1"/>
          </p:cNvSpPr>
          <p:nvPr>
            <p:ph type="sldNum" sz="quarter" idx="5"/>
          </p:nvPr>
        </p:nvSpPr>
        <p:spPr/>
        <p:txBody>
          <a:bodyPr/>
          <a:lstStyle/>
          <a:p>
            <a:fld id="{B1350C69-5D00-4643-A6EF-959B7D51E3CF}" type="slidenum">
              <a:rPr lang="pl-PL" smtClean="0"/>
              <a:t>1</a:t>
            </a:fld>
            <a:endParaRPr lang="pl-PL"/>
          </a:p>
        </p:txBody>
      </p:sp>
    </p:spTree>
    <p:extLst>
      <p:ext uri="{BB962C8B-B14F-4D97-AF65-F5344CB8AC3E}">
        <p14:creationId xmlns:p14="http://schemas.microsoft.com/office/powerpoint/2010/main" val="41154609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B1350C69-5D00-4643-A6EF-959B7D51E3CF}" type="slidenum">
              <a:rPr lang="pl-PL" smtClean="0"/>
              <a:t>13</a:t>
            </a:fld>
            <a:endParaRPr lang="pl-PL"/>
          </a:p>
        </p:txBody>
      </p:sp>
      <p:sp>
        <p:nvSpPr>
          <p:cNvPr id="5" name="Symbol zastępczy daty 4">
            <a:extLst>
              <a:ext uri="{FF2B5EF4-FFF2-40B4-BE49-F238E27FC236}">
                <a16:creationId xmlns:a16="http://schemas.microsoft.com/office/drawing/2014/main" id="{C23BAD55-6796-2701-9AA2-3A43E6C4BF88}"/>
              </a:ext>
            </a:extLst>
          </p:cNvPr>
          <p:cNvSpPr>
            <a:spLocks noGrp="1"/>
          </p:cNvSpPr>
          <p:nvPr>
            <p:ph type="dt" idx="1"/>
          </p:nvPr>
        </p:nvSpPr>
        <p:spPr/>
        <p:txBody>
          <a:bodyPr/>
          <a:lstStyle/>
          <a:p>
            <a:endParaRPr lang="pl-PL"/>
          </a:p>
        </p:txBody>
      </p:sp>
    </p:spTree>
    <p:extLst>
      <p:ext uri="{BB962C8B-B14F-4D97-AF65-F5344CB8AC3E}">
        <p14:creationId xmlns:p14="http://schemas.microsoft.com/office/powerpoint/2010/main" val="39759582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350C69-5D00-4643-A6EF-959B7D51E3CF}"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ymbol zastępczy daty 4">
            <a:extLst>
              <a:ext uri="{FF2B5EF4-FFF2-40B4-BE49-F238E27FC236}">
                <a16:creationId xmlns:a16="http://schemas.microsoft.com/office/drawing/2014/main" id="{C23BAD55-6796-2701-9AA2-3A43E6C4BF88}"/>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62206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350C69-5D00-4643-A6EF-959B7D51E3CF}"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ymbol zastępczy daty 4">
            <a:extLst>
              <a:ext uri="{FF2B5EF4-FFF2-40B4-BE49-F238E27FC236}">
                <a16:creationId xmlns:a16="http://schemas.microsoft.com/office/drawing/2014/main" id="{C23BAD55-6796-2701-9AA2-3A43E6C4BF88}"/>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90842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350C69-5D00-4643-A6EF-959B7D51E3CF}"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ymbol zastępczy daty 4">
            <a:extLst>
              <a:ext uri="{FF2B5EF4-FFF2-40B4-BE49-F238E27FC236}">
                <a16:creationId xmlns:a16="http://schemas.microsoft.com/office/drawing/2014/main" id="{C23BAD55-6796-2701-9AA2-3A43E6C4BF88}"/>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47280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B1350C69-5D00-4643-A6EF-959B7D51E3CF}" type="slidenum">
              <a:rPr lang="pl-PL" smtClean="0"/>
              <a:t>17</a:t>
            </a:fld>
            <a:endParaRPr lang="pl-PL"/>
          </a:p>
        </p:txBody>
      </p:sp>
      <p:sp>
        <p:nvSpPr>
          <p:cNvPr id="5" name="Symbol zastępczy daty 4">
            <a:extLst>
              <a:ext uri="{FF2B5EF4-FFF2-40B4-BE49-F238E27FC236}">
                <a16:creationId xmlns:a16="http://schemas.microsoft.com/office/drawing/2014/main" id="{89AE3E77-C2ED-B6E1-0E46-1BE22110D879}"/>
              </a:ext>
            </a:extLst>
          </p:cNvPr>
          <p:cNvSpPr>
            <a:spLocks noGrp="1"/>
          </p:cNvSpPr>
          <p:nvPr>
            <p:ph type="dt" idx="1"/>
          </p:nvPr>
        </p:nvSpPr>
        <p:spPr/>
        <p:txBody>
          <a:bodyPr/>
          <a:lstStyle/>
          <a:p>
            <a:endParaRPr lang="pl-PL"/>
          </a:p>
        </p:txBody>
      </p:sp>
    </p:spTree>
    <p:extLst>
      <p:ext uri="{BB962C8B-B14F-4D97-AF65-F5344CB8AC3E}">
        <p14:creationId xmlns:p14="http://schemas.microsoft.com/office/powerpoint/2010/main" val="18255686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B1350C69-5D00-4643-A6EF-959B7D51E3CF}" type="slidenum">
              <a:rPr lang="pl-PL" smtClean="0"/>
              <a:t>18</a:t>
            </a:fld>
            <a:endParaRPr lang="pl-PL"/>
          </a:p>
        </p:txBody>
      </p:sp>
      <p:sp>
        <p:nvSpPr>
          <p:cNvPr id="5" name="Symbol zastępczy daty 4">
            <a:extLst>
              <a:ext uri="{FF2B5EF4-FFF2-40B4-BE49-F238E27FC236}">
                <a16:creationId xmlns:a16="http://schemas.microsoft.com/office/drawing/2014/main" id="{F8EA8809-57FE-0428-C5C7-813F7D913F6F}"/>
              </a:ext>
            </a:extLst>
          </p:cNvPr>
          <p:cNvSpPr>
            <a:spLocks noGrp="1"/>
          </p:cNvSpPr>
          <p:nvPr>
            <p:ph type="dt" idx="1"/>
          </p:nvPr>
        </p:nvSpPr>
        <p:spPr/>
        <p:txBody>
          <a:bodyPr/>
          <a:lstStyle/>
          <a:p>
            <a:endParaRPr lang="pl-PL"/>
          </a:p>
        </p:txBody>
      </p:sp>
    </p:spTree>
    <p:extLst>
      <p:ext uri="{BB962C8B-B14F-4D97-AF65-F5344CB8AC3E}">
        <p14:creationId xmlns:p14="http://schemas.microsoft.com/office/powerpoint/2010/main" val="5964264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B1350C69-5D00-4643-A6EF-959B7D51E3CF}" type="slidenum">
              <a:rPr lang="pl-PL" smtClean="0"/>
              <a:t>19</a:t>
            </a:fld>
            <a:endParaRPr lang="pl-PL"/>
          </a:p>
        </p:txBody>
      </p:sp>
      <p:sp>
        <p:nvSpPr>
          <p:cNvPr id="5" name="Symbol zastępczy daty 4">
            <a:extLst>
              <a:ext uri="{FF2B5EF4-FFF2-40B4-BE49-F238E27FC236}">
                <a16:creationId xmlns:a16="http://schemas.microsoft.com/office/drawing/2014/main" id="{23A0AE4D-1869-F7A6-7537-FB4B3BAB3C41}"/>
              </a:ext>
            </a:extLst>
          </p:cNvPr>
          <p:cNvSpPr>
            <a:spLocks noGrp="1"/>
          </p:cNvSpPr>
          <p:nvPr>
            <p:ph type="dt" idx="1"/>
          </p:nvPr>
        </p:nvSpPr>
        <p:spPr/>
        <p:txBody>
          <a:bodyPr/>
          <a:lstStyle/>
          <a:p>
            <a:endParaRPr lang="pl-PL"/>
          </a:p>
        </p:txBody>
      </p:sp>
    </p:spTree>
    <p:extLst>
      <p:ext uri="{BB962C8B-B14F-4D97-AF65-F5344CB8AC3E}">
        <p14:creationId xmlns:p14="http://schemas.microsoft.com/office/powerpoint/2010/main" val="291154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B1350C69-5D00-4643-A6EF-959B7D51E3CF}" type="slidenum">
              <a:rPr lang="pl-PL" smtClean="0"/>
              <a:t>20</a:t>
            </a:fld>
            <a:endParaRPr lang="pl-PL"/>
          </a:p>
        </p:txBody>
      </p:sp>
      <p:sp>
        <p:nvSpPr>
          <p:cNvPr id="5" name="Symbol zastępczy daty 4">
            <a:extLst>
              <a:ext uri="{FF2B5EF4-FFF2-40B4-BE49-F238E27FC236}">
                <a16:creationId xmlns:a16="http://schemas.microsoft.com/office/drawing/2014/main" id="{7CF8DA6D-4FD4-4231-9472-0637E34E4F03}"/>
              </a:ext>
            </a:extLst>
          </p:cNvPr>
          <p:cNvSpPr>
            <a:spLocks noGrp="1"/>
          </p:cNvSpPr>
          <p:nvPr>
            <p:ph type="dt" idx="1"/>
          </p:nvPr>
        </p:nvSpPr>
        <p:spPr/>
        <p:txBody>
          <a:bodyPr/>
          <a:lstStyle/>
          <a:p>
            <a:endParaRPr lang="pl-PL"/>
          </a:p>
        </p:txBody>
      </p:sp>
    </p:spTree>
    <p:extLst>
      <p:ext uri="{BB962C8B-B14F-4D97-AF65-F5344CB8AC3E}">
        <p14:creationId xmlns:p14="http://schemas.microsoft.com/office/powerpoint/2010/main" val="32163076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B1350C69-5D00-4643-A6EF-959B7D51E3CF}" type="slidenum">
              <a:rPr lang="pl-PL" smtClean="0"/>
              <a:t>21</a:t>
            </a:fld>
            <a:endParaRPr lang="pl-PL"/>
          </a:p>
        </p:txBody>
      </p:sp>
      <p:sp>
        <p:nvSpPr>
          <p:cNvPr id="5" name="Symbol zastępczy daty 4">
            <a:extLst>
              <a:ext uri="{FF2B5EF4-FFF2-40B4-BE49-F238E27FC236}">
                <a16:creationId xmlns:a16="http://schemas.microsoft.com/office/drawing/2014/main" id="{7CF8DA6D-4FD4-4231-9472-0637E34E4F03}"/>
              </a:ext>
            </a:extLst>
          </p:cNvPr>
          <p:cNvSpPr>
            <a:spLocks noGrp="1"/>
          </p:cNvSpPr>
          <p:nvPr>
            <p:ph type="dt" idx="1"/>
          </p:nvPr>
        </p:nvSpPr>
        <p:spPr/>
        <p:txBody>
          <a:bodyPr/>
          <a:lstStyle/>
          <a:p>
            <a:endParaRPr lang="pl-PL"/>
          </a:p>
        </p:txBody>
      </p:sp>
    </p:spTree>
    <p:extLst>
      <p:ext uri="{BB962C8B-B14F-4D97-AF65-F5344CB8AC3E}">
        <p14:creationId xmlns:p14="http://schemas.microsoft.com/office/powerpoint/2010/main" val="5360061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B1350C69-5D00-4643-A6EF-959B7D51E3CF}" type="slidenum">
              <a:rPr lang="pl-PL" smtClean="0"/>
              <a:t>22</a:t>
            </a:fld>
            <a:endParaRPr lang="pl-PL"/>
          </a:p>
        </p:txBody>
      </p:sp>
      <p:sp>
        <p:nvSpPr>
          <p:cNvPr id="5" name="Symbol zastępczy daty 4">
            <a:extLst>
              <a:ext uri="{FF2B5EF4-FFF2-40B4-BE49-F238E27FC236}">
                <a16:creationId xmlns:a16="http://schemas.microsoft.com/office/drawing/2014/main" id="{7CF8DA6D-4FD4-4231-9472-0637E34E4F03}"/>
              </a:ext>
            </a:extLst>
          </p:cNvPr>
          <p:cNvSpPr>
            <a:spLocks noGrp="1"/>
          </p:cNvSpPr>
          <p:nvPr>
            <p:ph type="dt" idx="1"/>
          </p:nvPr>
        </p:nvSpPr>
        <p:spPr/>
        <p:txBody>
          <a:bodyPr/>
          <a:lstStyle/>
          <a:p>
            <a:endParaRPr lang="pl-PL"/>
          </a:p>
        </p:txBody>
      </p:sp>
    </p:spTree>
    <p:extLst>
      <p:ext uri="{BB962C8B-B14F-4D97-AF65-F5344CB8AC3E}">
        <p14:creationId xmlns:p14="http://schemas.microsoft.com/office/powerpoint/2010/main" val="40480160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B1350C69-5D00-4643-A6EF-959B7D51E3CF}" type="slidenum">
              <a:rPr lang="pl-PL" smtClean="0"/>
              <a:t>5</a:t>
            </a:fld>
            <a:endParaRPr lang="pl-PL"/>
          </a:p>
        </p:txBody>
      </p:sp>
      <p:sp>
        <p:nvSpPr>
          <p:cNvPr id="5" name="Symbol zastępczy daty 4">
            <a:extLst>
              <a:ext uri="{FF2B5EF4-FFF2-40B4-BE49-F238E27FC236}">
                <a16:creationId xmlns:a16="http://schemas.microsoft.com/office/drawing/2014/main" id="{2E2942CE-81AB-6B99-21E5-5957B027FDCC}"/>
              </a:ext>
            </a:extLst>
          </p:cNvPr>
          <p:cNvSpPr>
            <a:spLocks noGrp="1"/>
          </p:cNvSpPr>
          <p:nvPr>
            <p:ph type="dt" idx="1"/>
          </p:nvPr>
        </p:nvSpPr>
        <p:spPr/>
        <p:txBody>
          <a:bodyPr/>
          <a:lstStyle/>
          <a:p>
            <a:endParaRPr lang="pl-PL"/>
          </a:p>
        </p:txBody>
      </p:sp>
    </p:spTree>
    <p:extLst>
      <p:ext uri="{BB962C8B-B14F-4D97-AF65-F5344CB8AC3E}">
        <p14:creationId xmlns:p14="http://schemas.microsoft.com/office/powerpoint/2010/main" val="23712324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B1350C69-5D00-4643-A6EF-959B7D51E3CF}" type="slidenum">
              <a:rPr lang="pl-PL" smtClean="0"/>
              <a:t>23</a:t>
            </a:fld>
            <a:endParaRPr lang="pl-PL"/>
          </a:p>
        </p:txBody>
      </p:sp>
      <p:sp>
        <p:nvSpPr>
          <p:cNvPr id="5" name="Symbol zastępczy daty 4">
            <a:extLst>
              <a:ext uri="{FF2B5EF4-FFF2-40B4-BE49-F238E27FC236}">
                <a16:creationId xmlns:a16="http://schemas.microsoft.com/office/drawing/2014/main" id="{14F43FF9-61F4-2FB6-B07F-D493D393BA13}"/>
              </a:ext>
            </a:extLst>
          </p:cNvPr>
          <p:cNvSpPr>
            <a:spLocks noGrp="1"/>
          </p:cNvSpPr>
          <p:nvPr>
            <p:ph type="dt" idx="1"/>
          </p:nvPr>
        </p:nvSpPr>
        <p:spPr/>
        <p:txBody>
          <a:bodyPr/>
          <a:lstStyle/>
          <a:p>
            <a:endParaRPr lang="pl-PL"/>
          </a:p>
        </p:txBody>
      </p:sp>
    </p:spTree>
    <p:extLst>
      <p:ext uri="{BB962C8B-B14F-4D97-AF65-F5344CB8AC3E}">
        <p14:creationId xmlns:p14="http://schemas.microsoft.com/office/powerpoint/2010/main" val="38286173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B1350C69-5D00-4643-A6EF-959B7D51E3CF}" type="slidenum">
              <a:rPr lang="pl-PL" smtClean="0"/>
              <a:t>24</a:t>
            </a:fld>
            <a:endParaRPr lang="pl-PL"/>
          </a:p>
        </p:txBody>
      </p:sp>
      <p:sp>
        <p:nvSpPr>
          <p:cNvPr id="5" name="Symbol zastępczy daty 4">
            <a:extLst>
              <a:ext uri="{FF2B5EF4-FFF2-40B4-BE49-F238E27FC236}">
                <a16:creationId xmlns:a16="http://schemas.microsoft.com/office/drawing/2014/main" id="{14F43FF9-61F4-2FB6-B07F-D493D393BA13}"/>
              </a:ext>
            </a:extLst>
          </p:cNvPr>
          <p:cNvSpPr>
            <a:spLocks noGrp="1"/>
          </p:cNvSpPr>
          <p:nvPr>
            <p:ph type="dt" idx="1"/>
          </p:nvPr>
        </p:nvSpPr>
        <p:spPr/>
        <p:txBody>
          <a:bodyPr/>
          <a:lstStyle/>
          <a:p>
            <a:endParaRPr lang="pl-PL"/>
          </a:p>
        </p:txBody>
      </p:sp>
    </p:spTree>
    <p:extLst>
      <p:ext uri="{BB962C8B-B14F-4D97-AF65-F5344CB8AC3E}">
        <p14:creationId xmlns:p14="http://schemas.microsoft.com/office/powerpoint/2010/main" val="10944760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B1350C69-5D00-4643-A6EF-959B7D51E3CF}" type="slidenum">
              <a:rPr lang="pl-PL" smtClean="0"/>
              <a:t>25</a:t>
            </a:fld>
            <a:endParaRPr lang="pl-PL"/>
          </a:p>
        </p:txBody>
      </p:sp>
      <p:sp>
        <p:nvSpPr>
          <p:cNvPr id="5" name="Symbol zastępczy daty 4">
            <a:extLst>
              <a:ext uri="{FF2B5EF4-FFF2-40B4-BE49-F238E27FC236}">
                <a16:creationId xmlns:a16="http://schemas.microsoft.com/office/drawing/2014/main" id="{14F43FF9-61F4-2FB6-B07F-D493D393BA13}"/>
              </a:ext>
            </a:extLst>
          </p:cNvPr>
          <p:cNvSpPr>
            <a:spLocks noGrp="1"/>
          </p:cNvSpPr>
          <p:nvPr>
            <p:ph type="dt" idx="1"/>
          </p:nvPr>
        </p:nvSpPr>
        <p:spPr/>
        <p:txBody>
          <a:bodyPr/>
          <a:lstStyle/>
          <a:p>
            <a:endParaRPr lang="pl-PL"/>
          </a:p>
        </p:txBody>
      </p:sp>
    </p:spTree>
    <p:extLst>
      <p:ext uri="{BB962C8B-B14F-4D97-AF65-F5344CB8AC3E}">
        <p14:creationId xmlns:p14="http://schemas.microsoft.com/office/powerpoint/2010/main" val="37599664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B1350C69-5D00-4643-A6EF-959B7D51E3CF}" type="slidenum">
              <a:rPr lang="pl-PL" smtClean="0"/>
              <a:t>26</a:t>
            </a:fld>
            <a:endParaRPr lang="pl-PL"/>
          </a:p>
        </p:txBody>
      </p:sp>
      <p:sp>
        <p:nvSpPr>
          <p:cNvPr id="5" name="Symbol zastępczy daty 4">
            <a:extLst>
              <a:ext uri="{FF2B5EF4-FFF2-40B4-BE49-F238E27FC236}">
                <a16:creationId xmlns:a16="http://schemas.microsoft.com/office/drawing/2014/main" id="{239FBE5F-389C-AFED-6146-60AF371789CF}"/>
              </a:ext>
            </a:extLst>
          </p:cNvPr>
          <p:cNvSpPr>
            <a:spLocks noGrp="1"/>
          </p:cNvSpPr>
          <p:nvPr>
            <p:ph type="dt" idx="1"/>
          </p:nvPr>
        </p:nvSpPr>
        <p:spPr/>
        <p:txBody>
          <a:bodyPr/>
          <a:lstStyle/>
          <a:p>
            <a:endParaRPr lang="pl-PL"/>
          </a:p>
        </p:txBody>
      </p:sp>
    </p:spTree>
    <p:extLst>
      <p:ext uri="{BB962C8B-B14F-4D97-AF65-F5344CB8AC3E}">
        <p14:creationId xmlns:p14="http://schemas.microsoft.com/office/powerpoint/2010/main" val="396073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B1350C69-5D00-4643-A6EF-959B7D51E3CF}" type="slidenum">
              <a:rPr lang="pl-PL" smtClean="0"/>
              <a:t>27</a:t>
            </a:fld>
            <a:endParaRPr lang="pl-PL"/>
          </a:p>
        </p:txBody>
      </p:sp>
      <p:sp>
        <p:nvSpPr>
          <p:cNvPr id="5" name="Symbol zastępczy daty 4">
            <a:extLst>
              <a:ext uri="{FF2B5EF4-FFF2-40B4-BE49-F238E27FC236}">
                <a16:creationId xmlns:a16="http://schemas.microsoft.com/office/drawing/2014/main" id="{239FBE5F-389C-AFED-6146-60AF371789CF}"/>
              </a:ext>
            </a:extLst>
          </p:cNvPr>
          <p:cNvSpPr>
            <a:spLocks noGrp="1"/>
          </p:cNvSpPr>
          <p:nvPr>
            <p:ph type="dt" idx="1"/>
          </p:nvPr>
        </p:nvSpPr>
        <p:spPr/>
        <p:txBody>
          <a:bodyPr/>
          <a:lstStyle/>
          <a:p>
            <a:endParaRPr lang="pl-PL"/>
          </a:p>
        </p:txBody>
      </p:sp>
    </p:spTree>
    <p:extLst>
      <p:ext uri="{BB962C8B-B14F-4D97-AF65-F5344CB8AC3E}">
        <p14:creationId xmlns:p14="http://schemas.microsoft.com/office/powerpoint/2010/main" val="26574558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B1350C69-5D00-4643-A6EF-959B7D51E3CF}" type="slidenum">
              <a:rPr lang="pl-PL" smtClean="0"/>
              <a:t>28</a:t>
            </a:fld>
            <a:endParaRPr lang="pl-PL"/>
          </a:p>
        </p:txBody>
      </p:sp>
      <p:sp>
        <p:nvSpPr>
          <p:cNvPr id="5" name="Symbol zastępczy daty 4">
            <a:extLst>
              <a:ext uri="{FF2B5EF4-FFF2-40B4-BE49-F238E27FC236}">
                <a16:creationId xmlns:a16="http://schemas.microsoft.com/office/drawing/2014/main" id="{239FBE5F-389C-AFED-6146-60AF371789CF}"/>
              </a:ext>
            </a:extLst>
          </p:cNvPr>
          <p:cNvSpPr>
            <a:spLocks noGrp="1"/>
          </p:cNvSpPr>
          <p:nvPr>
            <p:ph type="dt" idx="1"/>
          </p:nvPr>
        </p:nvSpPr>
        <p:spPr/>
        <p:txBody>
          <a:bodyPr/>
          <a:lstStyle/>
          <a:p>
            <a:endParaRPr lang="pl-PL"/>
          </a:p>
        </p:txBody>
      </p:sp>
    </p:spTree>
    <p:extLst>
      <p:ext uri="{BB962C8B-B14F-4D97-AF65-F5344CB8AC3E}">
        <p14:creationId xmlns:p14="http://schemas.microsoft.com/office/powerpoint/2010/main" val="13639654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B1350C69-5D00-4643-A6EF-959B7D51E3CF}" type="slidenum">
              <a:rPr lang="pl-PL" smtClean="0"/>
              <a:t>29</a:t>
            </a:fld>
            <a:endParaRPr lang="pl-PL"/>
          </a:p>
        </p:txBody>
      </p:sp>
      <p:sp>
        <p:nvSpPr>
          <p:cNvPr id="5" name="Symbol zastępczy daty 4">
            <a:extLst>
              <a:ext uri="{FF2B5EF4-FFF2-40B4-BE49-F238E27FC236}">
                <a16:creationId xmlns:a16="http://schemas.microsoft.com/office/drawing/2014/main" id="{239FBE5F-389C-AFED-6146-60AF371789CF}"/>
              </a:ext>
            </a:extLst>
          </p:cNvPr>
          <p:cNvSpPr>
            <a:spLocks noGrp="1"/>
          </p:cNvSpPr>
          <p:nvPr>
            <p:ph type="dt" idx="1"/>
          </p:nvPr>
        </p:nvSpPr>
        <p:spPr/>
        <p:txBody>
          <a:bodyPr/>
          <a:lstStyle/>
          <a:p>
            <a:endParaRPr lang="pl-PL"/>
          </a:p>
        </p:txBody>
      </p:sp>
    </p:spTree>
    <p:extLst>
      <p:ext uri="{BB962C8B-B14F-4D97-AF65-F5344CB8AC3E}">
        <p14:creationId xmlns:p14="http://schemas.microsoft.com/office/powerpoint/2010/main" val="37082900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daty 3"/>
          <p:cNvSpPr>
            <a:spLocks noGrp="1"/>
          </p:cNvSpPr>
          <p:nvPr>
            <p:ph type="dt" idx="1"/>
          </p:nvPr>
        </p:nvSpPr>
        <p:spPr/>
        <p:txBody>
          <a:bodyPr/>
          <a:lstStyle/>
          <a:p>
            <a:endParaRPr lang="pl-PL"/>
          </a:p>
        </p:txBody>
      </p:sp>
      <p:sp>
        <p:nvSpPr>
          <p:cNvPr id="5" name="Symbol zastępczy numeru slajdu 4"/>
          <p:cNvSpPr>
            <a:spLocks noGrp="1"/>
          </p:cNvSpPr>
          <p:nvPr>
            <p:ph type="sldNum" sz="quarter" idx="5"/>
          </p:nvPr>
        </p:nvSpPr>
        <p:spPr/>
        <p:txBody>
          <a:bodyPr/>
          <a:lstStyle/>
          <a:p>
            <a:fld id="{B1350C69-5D00-4643-A6EF-959B7D51E3CF}" type="slidenum">
              <a:rPr lang="pl-PL" smtClean="0"/>
              <a:t>30</a:t>
            </a:fld>
            <a:endParaRPr lang="pl-PL"/>
          </a:p>
        </p:txBody>
      </p:sp>
    </p:spTree>
    <p:extLst>
      <p:ext uri="{BB962C8B-B14F-4D97-AF65-F5344CB8AC3E}">
        <p14:creationId xmlns:p14="http://schemas.microsoft.com/office/powerpoint/2010/main" val="39391832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B1350C69-5D00-4643-A6EF-959B7D51E3CF}" type="slidenum">
              <a:rPr lang="pl-PL" smtClean="0"/>
              <a:t>35</a:t>
            </a:fld>
            <a:endParaRPr lang="pl-PL"/>
          </a:p>
        </p:txBody>
      </p:sp>
      <p:sp>
        <p:nvSpPr>
          <p:cNvPr id="5" name="Symbol zastępczy daty 4">
            <a:extLst>
              <a:ext uri="{FF2B5EF4-FFF2-40B4-BE49-F238E27FC236}">
                <a16:creationId xmlns:a16="http://schemas.microsoft.com/office/drawing/2014/main" id="{630F2D43-DCF8-E9D1-D0FE-ABEBA70E1CCF}"/>
              </a:ext>
            </a:extLst>
          </p:cNvPr>
          <p:cNvSpPr>
            <a:spLocks noGrp="1"/>
          </p:cNvSpPr>
          <p:nvPr>
            <p:ph type="dt" idx="1"/>
          </p:nvPr>
        </p:nvSpPr>
        <p:spPr/>
        <p:txBody>
          <a:bodyPr/>
          <a:lstStyle/>
          <a:p>
            <a:endParaRPr lang="pl-PL"/>
          </a:p>
        </p:txBody>
      </p:sp>
    </p:spTree>
    <p:extLst>
      <p:ext uri="{BB962C8B-B14F-4D97-AF65-F5344CB8AC3E}">
        <p14:creationId xmlns:p14="http://schemas.microsoft.com/office/powerpoint/2010/main" val="513656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B1350C69-5D00-4643-A6EF-959B7D51E3CF}" type="slidenum">
              <a:rPr lang="pl-PL" smtClean="0"/>
              <a:t>38</a:t>
            </a:fld>
            <a:endParaRPr lang="pl-PL"/>
          </a:p>
        </p:txBody>
      </p:sp>
      <p:sp>
        <p:nvSpPr>
          <p:cNvPr id="5" name="Symbol zastępczy daty 4">
            <a:extLst>
              <a:ext uri="{FF2B5EF4-FFF2-40B4-BE49-F238E27FC236}">
                <a16:creationId xmlns:a16="http://schemas.microsoft.com/office/drawing/2014/main" id="{374921A0-10AA-757E-9B15-EC6DD5800FDF}"/>
              </a:ext>
            </a:extLst>
          </p:cNvPr>
          <p:cNvSpPr>
            <a:spLocks noGrp="1"/>
          </p:cNvSpPr>
          <p:nvPr>
            <p:ph type="dt" idx="1"/>
          </p:nvPr>
        </p:nvSpPr>
        <p:spPr/>
        <p:txBody>
          <a:bodyPr/>
          <a:lstStyle/>
          <a:p>
            <a:endParaRPr lang="pl-PL"/>
          </a:p>
        </p:txBody>
      </p:sp>
    </p:spTree>
    <p:extLst>
      <p:ext uri="{BB962C8B-B14F-4D97-AF65-F5344CB8AC3E}">
        <p14:creationId xmlns:p14="http://schemas.microsoft.com/office/powerpoint/2010/main" val="41501322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B1350C69-5D00-4643-A6EF-959B7D51E3CF}" type="slidenum">
              <a:rPr lang="pl-PL" smtClean="0"/>
              <a:t>6</a:t>
            </a:fld>
            <a:endParaRPr lang="pl-PL"/>
          </a:p>
        </p:txBody>
      </p:sp>
      <p:sp>
        <p:nvSpPr>
          <p:cNvPr id="5" name="Symbol zastępczy daty 4">
            <a:extLst>
              <a:ext uri="{FF2B5EF4-FFF2-40B4-BE49-F238E27FC236}">
                <a16:creationId xmlns:a16="http://schemas.microsoft.com/office/drawing/2014/main" id="{D1BF7CA9-817F-3E5A-10B9-FFC92616FED6}"/>
              </a:ext>
            </a:extLst>
          </p:cNvPr>
          <p:cNvSpPr>
            <a:spLocks noGrp="1"/>
          </p:cNvSpPr>
          <p:nvPr>
            <p:ph type="dt" idx="1"/>
          </p:nvPr>
        </p:nvSpPr>
        <p:spPr/>
        <p:txBody>
          <a:bodyPr/>
          <a:lstStyle/>
          <a:p>
            <a:endParaRPr lang="pl-PL"/>
          </a:p>
        </p:txBody>
      </p:sp>
    </p:spTree>
    <p:extLst>
      <p:ext uri="{BB962C8B-B14F-4D97-AF65-F5344CB8AC3E}">
        <p14:creationId xmlns:p14="http://schemas.microsoft.com/office/powerpoint/2010/main" val="23554651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B1350C69-5D00-4643-A6EF-959B7D51E3CF}" type="slidenum">
              <a:rPr lang="pl-PL" smtClean="0"/>
              <a:t>45</a:t>
            </a:fld>
            <a:endParaRPr lang="pl-PL"/>
          </a:p>
        </p:txBody>
      </p:sp>
      <p:sp>
        <p:nvSpPr>
          <p:cNvPr id="5" name="Symbol zastępczy daty 4">
            <a:extLst>
              <a:ext uri="{FF2B5EF4-FFF2-40B4-BE49-F238E27FC236}">
                <a16:creationId xmlns:a16="http://schemas.microsoft.com/office/drawing/2014/main" id="{C940A0F5-7B71-6D26-0C69-02AC5E4E8084}"/>
              </a:ext>
            </a:extLst>
          </p:cNvPr>
          <p:cNvSpPr>
            <a:spLocks noGrp="1"/>
          </p:cNvSpPr>
          <p:nvPr>
            <p:ph type="dt" idx="1"/>
          </p:nvPr>
        </p:nvSpPr>
        <p:spPr/>
        <p:txBody>
          <a:bodyPr/>
          <a:lstStyle/>
          <a:p>
            <a:endParaRPr lang="pl-PL"/>
          </a:p>
        </p:txBody>
      </p:sp>
    </p:spTree>
    <p:extLst>
      <p:ext uri="{BB962C8B-B14F-4D97-AF65-F5344CB8AC3E}">
        <p14:creationId xmlns:p14="http://schemas.microsoft.com/office/powerpoint/2010/main" val="17196462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B1350C69-5D00-4643-A6EF-959B7D51E3CF}" type="slidenum">
              <a:rPr lang="pl-PL" smtClean="0"/>
              <a:t>48</a:t>
            </a:fld>
            <a:endParaRPr lang="pl-PL"/>
          </a:p>
        </p:txBody>
      </p:sp>
      <p:sp>
        <p:nvSpPr>
          <p:cNvPr id="5" name="Symbol zastępczy daty 4">
            <a:extLst>
              <a:ext uri="{FF2B5EF4-FFF2-40B4-BE49-F238E27FC236}">
                <a16:creationId xmlns:a16="http://schemas.microsoft.com/office/drawing/2014/main" id="{9FA2CF57-9835-B7B9-8F47-0A43C41760C3}"/>
              </a:ext>
            </a:extLst>
          </p:cNvPr>
          <p:cNvSpPr>
            <a:spLocks noGrp="1"/>
          </p:cNvSpPr>
          <p:nvPr>
            <p:ph type="dt" idx="1"/>
          </p:nvPr>
        </p:nvSpPr>
        <p:spPr/>
        <p:txBody>
          <a:bodyPr/>
          <a:lstStyle/>
          <a:p>
            <a:endParaRPr lang="pl-PL"/>
          </a:p>
        </p:txBody>
      </p:sp>
    </p:spTree>
    <p:extLst>
      <p:ext uri="{BB962C8B-B14F-4D97-AF65-F5344CB8AC3E}">
        <p14:creationId xmlns:p14="http://schemas.microsoft.com/office/powerpoint/2010/main" val="3951969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350C69-5D00-4643-A6EF-959B7D51E3CF}"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ymbol zastępczy daty 4">
            <a:extLst>
              <a:ext uri="{FF2B5EF4-FFF2-40B4-BE49-F238E27FC236}">
                <a16:creationId xmlns:a16="http://schemas.microsoft.com/office/drawing/2014/main" id="{9FA2CF57-9835-B7B9-8F47-0A43C41760C3}"/>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02823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350C69-5D00-4643-A6EF-959B7D51E3CF}"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ymbol zastępczy daty 4">
            <a:extLst>
              <a:ext uri="{FF2B5EF4-FFF2-40B4-BE49-F238E27FC236}">
                <a16:creationId xmlns:a16="http://schemas.microsoft.com/office/drawing/2014/main" id="{9FA2CF57-9835-B7B9-8F47-0A43C41760C3}"/>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21084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350C69-5D00-4643-A6EF-959B7D51E3CF}"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ymbol zastępczy daty 4">
            <a:extLst>
              <a:ext uri="{FF2B5EF4-FFF2-40B4-BE49-F238E27FC236}">
                <a16:creationId xmlns:a16="http://schemas.microsoft.com/office/drawing/2014/main" id="{9FA2CF57-9835-B7B9-8F47-0A43C41760C3}"/>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36512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350C69-5D00-4643-A6EF-959B7D51E3CF}"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ymbol zastępczy daty 4">
            <a:extLst>
              <a:ext uri="{FF2B5EF4-FFF2-40B4-BE49-F238E27FC236}">
                <a16:creationId xmlns:a16="http://schemas.microsoft.com/office/drawing/2014/main" id="{9FA2CF57-9835-B7B9-8F47-0A43C41760C3}"/>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57196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350C69-5D00-4643-A6EF-959B7D51E3CF}"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ymbol zastępczy daty 4">
            <a:extLst>
              <a:ext uri="{FF2B5EF4-FFF2-40B4-BE49-F238E27FC236}">
                <a16:creationId xmlns:a16="http://schemas.microsoft.com/office/drawing/2014/main" id="{9FA2CF57-9835-B7B9-8F47-0A43C41760C3}"/>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815701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B1350C69-5D00-4643-A6EF-959B7D51E3CF}" type="slidenum">
              <a:rPr lang="pl-PL" smtClean="0"/>
              <a:t>54</a:t>
            </a:fld>
            <a:endParaRPr lang="pl-PL"/>
          </a:p>
        </p:txBody>
      </p:sp>
      <p:sp>
        <p:nvSpPr>
          <p:cNvPr id="5" name="Symbol zastępczy daty 4">
            <a:extLst>
              <a:ext uri="{FF2B5EF4-FFF2-40B4-BE49-F238E27FC236}">
                <a16:creationId xmlns:a16="http://schemas.microsoft.com/office/drawing/2014/main" id="{E68B65D7-3154-F3BB-6C28-837A5CF5572D}"/>
              </a:ext>
            </a:extLst>
          </p:cNvPr>
          <p:cNvSpPr>
            <a:spLocks noGrp="1"/>
          </p:cNvSpPr>
          <p:nvPr>
            <p:ph type="dt" idx="1"/>
          </p:nvPr>
        </p:nvSpPr>
        <p:spPr/>
        <p:txBody>
          <a:bodyPr/>
          <a:lstStyle/>
          <a:p>
            <a:endParaRPr lang="pl-PL"/>
          </a:p>
        </p:txBody>
      </p:sp>
    </p:spTree>
    <p:extLst>
      <p:ext uri="{BB962C8B-B14F-4D97-AF65-F5344CB8AC3E}">
        <p14:creationId xmlns:p14="http://schemas.microsoft.com/office/powerpoint/2010/main" val="23309740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B1350C69-5D00-4643-A6EF-959B7D51E3CF}" type="slidenum">
              <a:rPr lang="pl-PL" smtClean="0"/>
              <a:t>55</a:t>
            </a:fld>
            <a:endParaRPr lang="pl-PL"/>
          </a:p>
        </p:txBody>
      </p:sp>
      <p:sp>
        <p:nvSpPr>
          <p:cNvPr id="5" name="Symbol zastępczy daty 4">
            <a:extLst>
              <a:ext uri="{FF2B5EF4-FFF2-40B4-BE49-F238E27FC236}">
                <a16:creationId xmlns:a16="http://schemas.microsoft.com/office/drawing/2014/main" id="{E68B65D7-3154-F3BB-6C28-837A5CF5572D}"/>
              </a:ext>
            </a:extLst>
          </p:cNvPr>
          <p:cNvSpPr>
            <a:spLocks noGrp="1"/>
          </p:cNvSpPr>
          <p:nvPr>
            <p:ph type="dt" idx="1"/>
          </p:nvPr>
        </p:nvSpPr>
        <p:spPr/>
        <p:txBody>
          <a:bodyPr/>
          <a:lstStyle/>
          <a:p>
            <a:endParaRPr lang="pl-PL"/>
          </a:p>
        </p:txBody>
      </p:sp>
    </p:spTree>
    <p:extLst>
      <p:ext uri="{BB962C8B-B14F-4D97-AF65-F5344CB8AC3E}">
        <p14:creationId xmlns:p14="http://schemas.microsoft.com/office/powerpoint/2010/main" val="38275435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B1350C69-5D00-4643-A6EF-959B7D51E3CF}" type="slidenum">
              <a:rPr lang="pl-PL" smtClean="0"/>
              <a:t>56</a:t>
            </a:fld>
            <a:endParaRPr lang="pl-PL"/>
          </a:p>
        </p:txBody>
      </p:sp>
      <p:sp>
        <p:nvSpPr>
          <p:cNvPr id="5" name="Symbol zastępczy daty 4">
            <a:extLst>
              <a:ext uri="{FF2B5EF4-FFF2-40B4-BE49-F238E27FC236}">
                <a16:creationId xmlns:a16="http://schemas.microsoft.com/office/drawing/2014/main" id="{E68B65D7-3154-F3BB-6C28-837A5CF5572D}"/>
              </a:ext>
            </a:extLst>
          </p:cNvPr>
          <p:cNvSpPr>
            <a:spLocks noGrp="1"/>
          </p:cNvSpPr>
          <p:nvPr>
            <p:ph type="dt" idx="1"/>
          </p:nvPr>
        </p:nvSpPr>
        <p:spPr/>
        <p:txBody>
          <a:bodyPr/>
          <a:lstStyle/>
          <a:p>
            <a:endParaRPr lang="pl-PL"/>
          </a:p>
        </p:txBody>
      </p:sp>
    </p:spTree>
    <p:extLst>
      <p:ext uri="{BB962C8B-B14F-4D97-AF65-F5344CB8AC3E}">
        <p14:creationId xmlns:p14="http://schemas.microsoft.com/office/powerpoint/2010/main" val="16029788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B1350C69-5D00-4643-A6EF-959B7D51E3CF}" type="slidenum">
              <a:rPr lang="pl-PL" smtClean="0"/>
              <a:t>7</a:t>
            </a:fld>
            <a:endParaRPr lang="pl-PL"/>
          </a:p>
        </p:txBody>
      </p:sp>
      <p:sp>
        <p:nvSpPr>
          <p:cNvPr id="5" name="Symbol zastępczy daty 4">
            <a:extLst>
              <a:ext uri="{FF2B5EF4-FFF2-40B4-BE49-F238E27FC236}">
                <a16:creationId xmlns:a16="http://schemas.microsoft.com/office/drawing/2014/main" id="{BCF34807-F3F3-5997-665A-BB82F7F671B1}"/>
              </a:ext>
            </a:extLst>
          </p:cNvPr>
          <p:cNvSpPr>
            <a:spLocks noGrp="1"/>
          </p:cNvSpPr>
          <p:nvPr>
            <p:ph type="dt" idx="1"/>
          </p:nvPr>
        </p:nvSpPr>
        <p:spPr/>
        <p:txBody>
          <a:bodyPr/>
          <a:lstStyle/>
          <a:p>
            <a:endParaRPr lang="pl-PL"/>
          </a:p>
        </p:txBody>
      </p:sp>
    </p:spTree>
    <p:extLst>
      <p:ext uri="{BB962C8B-B14F-4D97-AF65-F5344CB8AC3E}">
        <p14:creationId xmlns:p14="http://schemas.microsoft.com/office/powerpoint/2010/main" val="9026093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B1350C69-5D00-4643-A6EF-959B7D51E3CF}" type="slidenum">
              <a:rPr lang="pl-PL" smtClean="0"/>
              <a:t>57</a:t>
            </a:fld>
            <a:endParaRPr lang="pl-PL"/>
          </a:p>
        </p:txBody>
      </p:sp>
      <p:sp>
        <p:nvSpPr>
          <p:cNvPr id="5" name="Symbol zastępczy daty 4">
            <a:extLst>
              <a:ext uri="{FF2B5EF4-FFF2-40B4-BE49-F238E27FC236}">
                <a16:creationId xmlns:a16="http://schemas.microsoft.com/office/drawing/2014/main" id="{E68B65D7-3154-F3BB-6C28-837A5CF5572D}"/>
              </a:ext>
            </a:extLst>
          </p:cNvPr>
          <p:cNvSpPr>
            <a:spLocks noGrp="1"/>
          </p:cNvSpPr>
          <p:nvPr>
            <p:ph type="dt" idx="1"/>
          </p:nvPr>
        </p:nvSpPr>
        <p:spPr/>
        <p:txBody>
          <a:bodyPr/>
          <a:lstStyle/>
          <a:p>
            <a:endParaRPr lang="pl-PL"/>
          </a:p>
        </p:txBody>
      </p:sp>
    </p:spTree>
    <p:extLst>
      <p:ext uri="{BB962C8B-B14F-4D97-AF65-F5344CB8AC3E}">
        <p14:creationId xmlns:p14="http://schemas.microsoft.com/office/powerpoint/2010/main" val="173285686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B1350C69-5D00-4643-A6EF-959B7D51E3CF}" type="slidenum">
              <a:rPr lang="pl-PL" smtClean="0"/>
              <a:t>58</a:t>
            </a:fld>
            <a:endParaRPr lang="pl-PL"/>
          </a:p>
        </p:txBody>
      </p:sp>
      <p:sp>
        <p:nvSpPr>
          <p:cNvPr id="5" name="Symbol zastępczy daty 4">
            <a:extLst>
              <a:ext uri="{FF2B5EF4-FFF2-40B4-BE49-F238E27FC236}">
                <a16:creationId xmlns:a16="http://schemas.microsoft.com/office/drawing/2014/main" id="{E68B65D7-3154-F3BB-6C28-837A5CF5572D}"/>
              </a:ext>
            </a:extLst>
          </p:cNvPr>
          <p:cNvSpPr>
            <a:spLocks noGrp="1"/>
          </p:cNvSpPr>
          <p:nvPr>
            <p:ph type="dt" idx="1"/>
          </p:nvPr>
        </p:nvSpPr>
        <p:spPr/>
        <p:txBody>
          <a:bodyPr/>
          <a:lstStyle/>
          <a:p>
            <a:endParaRPr lang="pl-PL"/>
          </a:p>
        </p:txBody>
      </p:sp>
    </p:spTree>
    <p:extLst>
      <p:ext uri="{BB962C8B-B14F-4D97-AF65-F5344CB8AC3E}">
        <p14:creationId xmlns:p14="http://schemas.microsoft.com/office/powerpoint/2010/main" val="7963319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B1350C69-5D00-4643-A6EF-959B7D51E3CF}" type="slidenum">
              <a:rPr lang="pl-PL" smtClean="0"/>
              <a:t>8</a:t>
            </a:fld>
            <a:endParaRPr lang="pl-PL"/>
          </a:p>
        </p:txBody>
      </p:sp>
      <p:sp>
        <p:nvSpPr>
          <p:cNvPr id="5" name="Symbol zastępczy daty 4">
            <a:extLst>
              <a:ext uri="{FF2B5EF4-FFF2-40B4-BE49-F238E27FC236}">
                <a16:creationId xmlns:a16="http://schemas.microsoft.com/office/drawing/2014/main" id="{C23BAD55-6796-2701-9AA2-3A43E6C4BF88}"/>
              </a:ext>
            </a:extLst>
          </p:cNvPr>
          <p:cNvSpPr>
            <a:spLocks noGrp="1"/>
          </p:cNvSpPr>
          <p:nvPr>
            <p:ph type="dt" idx="1"/>
          </p:nvPr>
        </p:nvSpPr>
        <p:spPr/>
        <p:txBody>
          <a:bodyPr/>
          <a:lstStyle/>
          <a:p>
            <a:endParaRPr lang="pl-PL"/>
          </a:p>
        </p:txBody>
      </p:sp>
    </p:spTree>
    <p:extLst>
      <p:ext uri="{BB962C8B-B14F-4D97-AF65-F5344CB8AC3E}">
        <p14:creationId xmlns:p14="http://schemas.microsoft.com/office/powerpoint/2010/main" val="18730988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B1350C69-5D00-4643-A6EF-959B7D51E3CF}" type="slidenum">
              <a:rPr lang="pl-PL" smtClean="0"/>
              <a:t>9</a:t>
            </a:fld>
            <a:endParaRPr lang="pl-PL"/>
          </a:p>
        </p:txBody>
      </p:sp>
      <p:sp>
        <p:nvSpPr>
          <p:cNvPr id="5" name="Symbol zastępczy daty 4">
            <a:extLst>
              <a:ext uri="{FF2B5EF4-FFF2-40B4-BE49-F238E27FC236}">
                <a16:creationId xmlns:a16="http://schemas.microsoft.com/office/drawing/2014/main" id="{C23BAD55-6796-2701-9AA2-3A43E6C4BF88}"/>
              </a:ext>
            </a:extLst>
          </p:cNvPr>
          <p:cNvSpPr>
            <a:spLocks noGrp="1"/>
          </p:cNvSpPr>
          <p:nvPr>
            <p:ph type="dt" idx="1"/>
          </p:nvPr>
        </p:nvSpPr>
        <p:spPr/>
        <p:txBody>
          <a:bodyPr/>
          <a:lstStyle/>
          <a:p>
            <a:endParaRPr lang="pl-PL"/>
          </a:p>
        </p:txBody>
      </p:sp>
    </p:spTree>
    <p:extLst>
      <p:ext uri="{BB962C8B-B14F-4D97-AF65-F5344CB8AC3E}">
        <p14:creationId xmlns:p14="http://schemas.microsoft.com/office/powerpoint/2010/main" val="38669922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B1350C69-5D00-4643-A6EF-959B7D51E3CF}" type="slidenum">
              <a:rPr lang="pl-PL" smtClean="0"/>
              <a:t>10</a:t>
            </a:fld>
            <a:endParaRPr lang="pl-PL"/>
          </a:p>
        </p:txBody>
      </p:sp>
      <p:sp>
        <p:nvSpPr>
          <p:cNvPr id="5" name="Symbol zastępczy daty 4">
            <a:extLst>
              <a:ext uri="{FF2B5EF4-FFF2-40B4-BE49-F238E27FC236}">
                <a16:creationId xmlns:a16="http://schemas.microsoft.com/office/drawing/2014/main" id="{C23BAD55-6796-2701-9AA2-3A43E6C4BF88}"/>
              </a:ext>
            </a:extLst>
          </p:cNvPr>
          <p:cNvSpPr>
            <a:spLocks noGrp="1"/>
          </p:cNvSpPr>
          <p:nvPr>
            <p:ph type="dt" idx="1"/>
          </p:nvPr>
        </p:nvSpPr>
        <p:spPr/>
        <p:txBody>
          <a:bodyPr/>
          <a:lstStyle/>
          <a:p>
            <a:endParaRPr lang="pl-PL"/>
          </a:p>
        </p:txBody>
      </p:sp>
    </p:spTree>
    <p:extLst>
      <p:ext uri="{BB962C8B-B14F-4D97-AF65-F5344CB8AC3E}">
        <p14:creationId xmlns:p14="http://schemas.microsoft.com/office/powerpoint/2010/main" val="26632112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B1350C69-5D00-4643-A6EF-959B7D51E3CF}" type="slidenum">
              <a:rPr lang="pl-PL" smtClean="0"/>
              <a:t>11</a:t>
            </a:fld>
            <a:endParaRPr lang="pl-PL"/>
          </a:p>
        </p:txBody>
      </p:sp>
      <p:sp>
        <p:nvSpPr>
          <p:cNvPr id="5" name="Symbol zastępczy daty 4">
            <a:extLst>
              <a:ext uri="{FF2B5EF4-FFF2-40B4-BE49-F238E27FC236}">
                <a16:creationId xmlns:a16="http://schemas.microsoft.com/office/drawing/2014/main" id="{C23BAD55-6796-2701-9AA2-3A43E6C4BF88}"/>
              </a:ext>
            </a:extLst>
          </p:cNvPr>
          <p:cNvSpPr>
            <a:spLocks noGrp="1"/>
          </p:cNvSpPr>
          <p:nvPr>
            <p:ph type="dt" idx="1"/>
          </p:nvPr>
        </p:nvSpPr>
        <p:spPr/>
        <p:txBody>
          <a:bodyPr/>
          <a:lstStyle/>
          <a:p>
            <a:endParaRPr lang="pl-PL"/>
          </a:p>
        </p:txBody>
      </p:sp>
    </p:spTree>
    <p:extLst>
      <p:ext uri="{BB962C8B-B14F-4D97-AF65-F5344CB8AC3E}">
        <p14:creationId xmlns:p14="http://schemas.microsoft.com/office/powerpoint/2010/main" val="23687555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B1350C69-5D00-4643-A6EF-959B7D51E3CF}" type="slidenum">
              <a:rPr lang="pl-PL" smtClean="0"/>
              <a:t>12</a:t>
            </a:fld>
            <a:endParaRPr lang="pl-PL"/>
          </a:p>
        </p:txBody>
      </p:sp>
      <p:sp>
        <p:nvSpPr>
          <p:cNvPr id="5" name="Symbol zastępczy daty 4">
            <a:extLst>
              <a:ext uri="{FF2B5EF4-FFF2-40B4-BE49-F238E27FC236}">
                <a16:creationId xmlns:a16="http://schemas.microsoft.com/office/drawing/2014/main" id="{C23BAD55-6796-2701-9AA2-3A43E6C4BF88}"/>
              </a:ext>
            </a:extLst>
          </p:cNvPr>
          <p:cNvSpPr>
            <a:spLocks noGrp="1"/>
          </p:cNvSpPr>
          <p:nvPr>
            <p:ph type="dt" idx="1"/>
          </p:nvPr>
        </p:nvSpPr>
        <p:spPr/>
        <p:txBody>
          <a:bodyPr/>
          <a:lstStyle/>
          <a:p>
            <a:endParaRPr lang="pl-PL"/>
          </a:p>
        </p:txBody>
      </p:sp>
    </p:spTree>
    <p:extLst>
      <p:ext uri="{BB962C8B-B14F-4D97-AF65-F5344CB8AC3E}">
        <p14:creationId xmlns:p14="http://schemas.microsoft.com/office/powerpoint/2010/main" val="23150692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2.png"/><Relationship Id="rId2" Type="http://schemas.openxmlformats.org/officeDocument/2006/relationships/image" Target="../media/image4.png"/><Relationship Id="rId16" Type="http://schemas.openxmlformats.org/officeDocument/2006/relationships/image" Target="../media/image21.png"/><Relationship Id="rId1" Type="http://schemas.openxmlformats.org/officeDocument/2006/relationships/slideMaster" Target="../slideMasters/slideMaster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10.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4D080A5-7BC0-AF1D-E33D-E5E4CE5CF63B}"/>
              </a:ext>
            </a:extLst>
          </p:cNvPr>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a:extLst>
              <a:ext uri="{FF2B5EF4-FFF2-40B4-BE49-F238E27FC236}">
                <a16:creationId xmlns:a16="http://schemas.microsoft.com/office/drawing/2014/main" id="{3745BBC3-AD0F-02CF-79CD-08462DD8977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a:extLst>
              <a:ext uri="{FF2B5EF4-FFF2-40B4-BE49-F238E27FC236}">
                <a16:creationId xmlns:a16="http://schemas.microsoft.com/office/drawing/2014/main" id="{554A9334-99EB-7038-FACC-CED15B62E065}"/>
              </a:ext>
            </a:extLst>
          </p:cNvPr>
          <p:cNvSpPr>
            <a:spLocks noGrp="1"/>
          </p:cNvSpPr>
          <p:nvPr>
            <p:ph type="dt" sz="half" idx="10"/>
          </p:nvPr>
        </p:nvSpPr>
        <p:spPr/>
        <p:txBody>
          <a:bodyPr/>
          <a:lstStyle/>
          <a:p>
            <a:endParaRPr lang="pl-PL"/>
          </a:p>
        </p:txBody>
      </p:sp>
      <p:sp>
        <p:nvSpPr>
          <p:cNvPr id="5" name="Symbol zastępczy stopki 4">
            <a:extLst>
              <a:ext uri="{FF2B5EF4-FFF2-40B4-BE49-F238E27FC236}">
                <a16:creationId xmlns:a16="http://schemas.microsoft.com/office/drawing/2014/main" id="{49E65D7A-48F6-B4AA-9C57-7D220D38F053}"/>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7A414572-4C6E-FF82-BF7C-3D7CAAAFF863}"/>
              </a:ext>
            </a:extLst>
          </p:cNvPr>
          <p:cNvSpPr>
            <a:spLocks noGrp="1"/>
          </p:cNvSpPr>
          <p:nvPr>
            <p:ph type="sldNum" sz="quarter" idx="12"/>
          </p:nvPr>
        </p:nvSpPr>
        <p:spPr/>
        <p:txBody>
          <a:bodyPr/>
          <a:lstStyle/>
          <a:p>
            <a:fld id="{D74826D8-9DAC-44AE-A9FD-0EC949CD68D6}" type="slidenum">
              <a:rPr lang="pl-PL" smtClean="0"/>
              <a:t>‹#›</a:t>
            </a:fld>
            <a:endParaRPr lang="pl-PL"/>
          </a:p>
        </p:txBody>
      </p:sp>
    </p:spTree>
    <p:extLst>
      <p:ext uri="{BB962C8B-B14F-4D97-AF65-F5344CB8AC3E}">
        <p14:creationId xmlns:p14="http://schemas.microsoft.com/office/powerpoint/2010/main" val="6647673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B22A424-1BFA-C95D-30C8-4163685E96CD}"/>
              </a:ext>
            </a:extLst>
          </p:cNvPr>
          <p:cNvSpPr>
            <a:spLocks noGrp="1"/>
          </p:cNvSpPr>
          <p:nvPr>
            <p:ph type="title"/>
          </p:nvPr>
        </p:nvSpPr>
        <p:spPr/>
        <p:txBody>
          <a:bodyPr/>
          <a:lstStyle/>
          <a:p>
            <a:r>
              <a:rPr lang="pl-PL"/>
              <a:t>Kliknij, aby edytować styl</a:t>
            </a:r>
          </a:p>
        </p:txBody>
      </p:sp>
      <p:sp>
        <p:nvSpPr>
          <p:cNvPr id="3" name="Symbol zastępczy tytułu pionowego 2">
            <a:extLst>
              <a:ext uri="{FF2B5EF4-FFF2-40B4-BE49-F238E27FC236}">
                <a16:creationId xmlns:a16="http://schemas.microsoft.com/office/drawing/2014/main" id="{6D99C732-5484-F0AD-FFAA-0F624D5E8C3B}"/>
              </a:ext>
            </a:extLst>
          </p:cNvPr>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2F467B8C-222A-C954-03E1-17CCF944D37C}"/>
              </a:ext>
            </a:extLst>
          </p:cNvPr>
          <p:cNvSpPr>
            <a:spLocks noGrp="1"/>
          </p:cNvSpPr>
          <p:nvPr>
            <p:ph type="dt" sz="half" idx="10"/>
          </p:nvPr>
        </p:nvSpPr>
        <p:spPr/>
        <p:txBody>
          <a:bodyPr/>
          <a:lstStyle/>
          <a:p>
            <a:endParaRPr lang="pl-PL"/>
          </a:p>
        </p:txBody>
      </p:sp>
      <p:sp>
        <p:nvSpPr>
          <p:cNvPr id="5" name="Symbol zastępczy stopki 4">
            <a:extLst>
              <a:ext uri="{FF2B5EF4-FFF2-40B4-BE49-F238E27FC236}">
                <a16:creationId xmlns:a16="http://schemas.microsoft.com/office/drawing/2014/main" id="{35393B96-DD1B-7A4F-8D21-1555C38A1CDA}"/>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1056064E-6ABD-9BC8-8C74-B6C72DBBF19F}"/>
              </a:ext>
            </a:extLst>
          </p:cNvPr>
          <p:cNvSpPr>
            <a:spLocks noGrp="1"/>
          </p:cNvSpPr>
          <p:nvPr>
            <p:ph type="sldNum" sz="quarter" idx="12"/>
          </p:nvPr>
        </p:nvSpPr>
        <p:spPr/>
        <p:txBody>
          <a:bodyPr/>
          <a:lstStyle/>
          <a:p>
            <a:fld id="{D74826D8-9DAC-44AE-A9FD-0EC949CD68D6}" type="slidenum">
              <a:rPr lang="pl-PL" smtClean="0"/>
              <a:t>‹#›</a:t>
            </a:fld>
            <a:endParaRPr lang="pl-PL"/>
          </a:p>
        </p:txBody>
      </p:sp>
    </p:spTree>
    <p:extLst>
      <p:ext uri="{BB962C8B-B14F-4D97-AF65-F5344CB8AC3E}">
        <p14:creationId xmlns:p14="http://schemas.microsoft.com/office/powerpoint/2010/main" val="2303725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id="{EF3F3255-4DF0-E387-BF91-6542A12F29EB}"/>
              </a:ext>
            </a:extLst>
          </p:cNvPr>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a:extLst>
              <a:ext uri="{FF2B5EF4-FFF2-40B4-BE49-F238E27FC236}">
                <a16:creationId xmlns:a16="http://schemas.microsoft.com/office/drawing/2014/main" id="{7D875D8C-D28F-7D99-189F-4BBFDAF27A76}"/>
              </a:ext>
            </a:extLst>
          </p:cNvPr>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FCF2EE79-4F50-EFB6-B3AD-B15D4A831D2B}"/>
              </a:ext>
            </a:extLst>
          </p:cNvPr>
          <p:cNvSpPr>
            <a:spLocks noGrp="1"/>
          </p:cNvSpPr>
          <p:nvPr>
            <p:ph type="dt" sz="half" idx="10"/>
          </p:nvPr>
        </p:nvSpPr>
        <p:spPr/>
        <p:txBody>
          <a:bodyPr/>
          <a:lstStyle/>
          <a:p>
            <a:endParaRPr lang="pl-PL"/>
          </a:p>
        </p:txBody>
      </p:sp>
      <p:sp>
        <p:nvSpPr>
          <p:cNvPr id="5" name="Symbol zastępczy stopki 4">
            <a:extLst>
              <a:ext uri="{FF2B5EF4-FFF2-40B4-BE49-F238E27FC236}">
                <a16:creationId xmlns:a16="http://schemas.microsoft.com/office/drawing/2014/main" id="{5C198499-1B45-9160-7C32-4C9A0B116E1A}"/>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BCB2439F-553C-F6F5-9D8A-9C84ADB5A85E}"/>
              </a:ext>
            </a:extLst>
          </p:cNvPr>
          <p:cNvSpPr>
            <a:spLocks noGrp="1"/>
          </p:cNvSpPr>
          <p:nvPr>
            <p:ph type="sldNum" sz="quarter" idx="12"/>
          </p:nvPr>
        </p:nvSpPr>
        <p:spPr/>
        <p:txBody>
          <a:bodyPr/>
          <a:lstStyle/>
          <a:p>
            <a:fld id="{D74826D8-9DAC-44AE-A9FD-0EC949CD68D6}" type="slidenum">
              <a:rPr lang="pl-PL" smtClean="0"/>
              <a:t>‹#›</a:t>
            </a:fld>
            <a:endParaRPr lang="pl-PL"/>
          </a:p>
        </p:txBody>
      </p:sp>
    </p:spTree>
    <p:extLst>
      <p:ext uri="{BB962C8B-B14F-4D97-AF65-F5344CB8AC3E}">
        <p14:creationId xmlns:p14="http://schemas.microsoft.com/office/powerpoint/2010/main" val="190121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Slajd tytułowy (długi tytuł)">
    <p:spTree>
      <p:nvGrpSpPr>
        <p:cNvPr id="1" name=""/>
        <p:cNvGrpSpPr/>
        <p:nvPr/>
      </p:nvGrpSpPr>
      <p:grpSpPr>
        <a:xfrm>
          <a:off x="0" y="0"/>
          <a:ext cx="0" cy="0"/>
          <a:chOff x="0" y="0"/>
          <a:chExt cx="0" cy="0"/>
        </a:xfrm>
      </p:grpSpPr>
      <p:sp>
        <p:nvSpPr>
          <p:cNvPr id="9" name="Prostokąt 8">
            <a:extLst>
              <a:ext uri="{FF2B5EF4-FFF2-40B4-BE49-F238E27FC236}">
                <a16:creationId xmlns:a16="http://schemas.microsoft.com/office/drawing/2014/main" id="{A63EBD56-4A88-4F5C-BEAF-A33740721C44}"/>
              </a:ext>
            </a:extLst>
          </p:cNvPr>
          <p:cNvSpPr/>
          <p:nvPr userDrawn="1"/>
        </p:nvSpPr>
        <p:spPr>
          <a:xfrm>
            <a:off x="1170659" y="1790613"/>
            <a:ext cx="9851923" cy="3924814"/>
          </a:xfrm>
          <a:prstGeom prst="rect">
            <a:avLst/>
          </a:prstGeom>
          <a:solidFill>
            <a:srgbClr val="A6D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633"/>
          </a:p>
        </p:txBody>
      </p:sp>
      <p:sp>
        <p:nvSpPr>
          <p:cNvPr id="11" name="Prostokąt 10">
            <a:extLst>
              <a:ext uri="{FF2B5EF4-FFF2-40B4-BE49-F238E27FC236}">
                <a16:creationId xmlns:a16="http://schemas.microsoft.com/office/drawing/2014/main" id="{48CDFE25-4437-7188-EA7B-7D9DAD502275}"/>
              </a:ext>
            </a:extLst>
          </p:cNvPr>
          <p:cNvSpPr/>
          <p:nvPr userDrawn="1"/>
        </p:nvSpPr>
        <p:spPr>
          <a:xfrm>
            <a:off x="2" y="0"/>
            <a:ext cx="5685979" cy="244386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633"/>
          </a:p>
        </p:txBody>
      </p:sp>
      <p:pic>
        <p:nvPicPr>
          <p:cNvPr id="13" name="Obraz 12" descr="Obraz zawierający tekst&#10;&#10;Opis wygenerowany automatycznie">
            <a:extLst>
              <a:ext uri="{FF2B5EF4-FFF2-40B4-BE49-F238E27FC236}">
                <a16:creationId xmlns:a16="http://schemas.microsoft.com/office/drawing/2014/main" id="{49D1ECBE-9DB2-9B2A-CE8F-84EF95EA48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70827" y="1790612"/>
            <a:ext cx="4514751" cy="653253"/>
          </a:xfrm>
          <a:prstGeom prst="rect">
            <a:avLst/>
          </a:prstGeom>
        </p:spPr>
      </p:pic>
      <p:pic>
        <p:nvPicPr>
          <p:cNvPr id="14" name="Obraz 13">
            <a:extLst>
              <a:ext uri="{FF2B5EF4-FFF2-40B4-BE49-F238E27FC236}">
                <a16:creationId xmlns:a16="http://schemas.microsoft.com/office/drawing/2014/main" id="{2B41AD81-079D-B212-C8B7-9A9D3BEE5179}"/>
              </a:ext>
            </a:extLst>
          </p:cNvPr>
          <p:cNvPicPr>
            <a:picLocks noChangeAspect="1"/>
          </p:cNvPicPr>
          <p:nvPr userDrawn="1"/>
        </p:nvPicPr>
        <p:blipFill>
          <a:blip r:embed="rId3">
            <a:alphaModFix amt="55000"/>
            <a:extLst>
              <a:ext uri="{28A0092B-C50C-407E-A947-70E740481C1C}">
                <a14:useLocalDpi xmlns:a14="http://schemas.microsoft.com/office/drawing/2010/main" val="0"/>
              </a:ext>
            </a:extLst>
          </a:blip>
          <a:stretch>
            <a:fillRect/>
          </a:stretch>
        </p:blipFill>
        <p:spPr>
          <a:xfrm>
            <a:off x="681487" y="490243"/>
            <a:ext cx="1231537" cy="979756"/>
          </a:xfrm>
          <a:prstGeom prst="rect">
            <a:avLst/>
          </a:prstGeom>
        </p:spPr>
      </p:pic>
      <p:pic>
        <p:nvPicPr>
          <p:cNvPr id="15" name="Obraz 14">
            <a:extLst>
              <a:ext uri="{FF2B5EF4-FFF2-40B4-BE49-F238E27FC236}">
                <a16:creationId xmlns:a16="http://schemas.microsoft.com/office/drawing/2014/main" id="{0A433181-6EED-44B3-4822-4AF9E6BA906A}"/>
              </a:ext>
            </a:extLst>
          </p:cNvPr>
          <p:cNvPicPr>
            <a:picLocks noChangeAspect="1"/>
          </p:cNvPicPr>
          <p:nvPr userDrawn="1"/>
        </p:nvPicPr>
        <p:blipFill>
          <a:blip r:embed="rId4">
            <a:alphaModFix amt="55000"/>
            <a:extLst>
              <a:ext uri="{28A0092B-C50C-407E-A947-70E740481C1C}">
                <a14:useLocalDpi xmlns:a14="http://schemas.microsoft.com/office/drawing/2010/main" val="0"/>
              </a:ext>
            </a:extLst>
          </a:blip>
          <a:stretch>
            <a:fillRect/>
          </a:stretch>
        </p:blipFill>
        <p:spPr>
          <a:xfrm>
            <a:off x="2401255" y="490243"/>
            <a:ext cx="1231537" cy="979756"/>
          </a:xfrm>
          <a:prstGeom prst="rect">
            <a:avLst/>
          </a:prstGeom>
        </p:spPr>
      </p:pic>
      <p:pic>
        <p:nvPicPr>
          <p:cNvPr id="16" name="Obraz 15">
            <a:extLst>
              <a:ext uri="{FF2B5EF4-FFF2-40B4-BE49-F238E27FC236}">
                <a16:creationId xmlns:a16="http://schemas.microsoft.com/office/drawing/2014/main" id="{276322E5-6025-7EA2-67FB-9F57E9210052}"/>
              </a:ext>
            </a:extLst>
          </p:cNvPr>
          <p:cNvPicPr>
            <a:picLocks noChangeAspect="1"/>
          </p:cNvPicPr>
          <p:nvPr userDrawn="1"/>
        </p:nvPicPr>
        <p:blipFill>
          <a:blip r:embed="rId5">
            <a:alphaModFix amt="55000"/>
            <a:extLst>
              <a:ext uri="{28A0092B-C50C-407E-A947-70E740481C1C}">
                <a14:useLocalDpi xmlns:a14="http://schemas.microsoft.com/office/drawing/2010/main" val="0"/>
              </a:ext>
            </a:extLst>
          </a:blip>
          <a:stretch>
            <a:fillRect/>
          </a:stretch>
        </p:blipFill>
        <p:spPr>
          <a:xfrm>
            <a:off x="4121023" y="490243"/>
            <a:ext cx="1231537" cy="979756"/>
          </a:xfrm>
          <a:prstGeom prst="rect">
            <a:avLst/>
          </a:prstGeom>
        </p:spPr>
      </p:pic>
      <p:sp>
        <p:nvSpPr>
          <p:cNvPr id="2" name="Title 1"/>
          <p:cNvSpPr>
            <a:spLocks noGrp="1"/>
          </p:cNvSpPr>
          <p:nvPr>
            <p:ph type="ctrTitle"/>
          </p:nvPr>
        </p:nvSpPr>
        <p:spPr>
          <a:xfrm>
            <a:off x="1580332" y="2775173"/>
            <a:ext cx="9031400" cy="1004864"/>
          </a:xfrm>
        </p:spPr>
        <p:txBody>
          <a:bodyPr anchor="t" anchorCtr="0">
            <a:normAutofit/>
          </a:bodyPr>
          <a:lstStyle>
            <a:lvl1pPr algn="l">
              <a:lnSpc>
                <a:spcPts val="3629"/>
              </a:lnSpc>
              <a:defRPr sz="2903"/>
            </a:lvl1pPr>
          </a:lstStyle>
          <a:p>
            <a:r>
              <a:rPr lang="pl-PL"/>
              <a:t>Kliknij, aby edytować styl</a:t>
            </a:r>
            <a:endParaRPr lang="en-US" dirty="0"/>
          </a:p>
        </p:txBody>
      </p:sp>
      <p:sp>
        <p:nvSpPr>
          <p:cNvPr id="3" name="Subtitle 2"/>
          <p:cNvSpPr>
            <a:spLocks noGrp="1"/>
          </p:cNvSpPr>
          <p:nvPr>
            <p:ph type="subTitle" idx="1"/>
          </p:nvPr>
        </p:nvSpPr>
        <p:spPr>
          <a:xfrm>
            <a:off x="1580345" y="4410532"/>
            <a:ext cx="9031311" cy="979756"/>
          </a:xfrm>
        </p:spPr>
        <p:txBody>
          <a:bodyPr>
            <a:normAutofit/>
          </a:bodyPr>
          <a:lstStyle>
            <a:lvl1pPr marL="0" indent="0" algn="l">
              <a:lnSpc>
                <a:spcPts val="3175"/>
              </a:lnSpc>
              <a:buNone/>
              <a:defRPr sz="2540" b="1">
                <a:solidFill>
                  <a:schemeClr val="tx2"/>
                </a:solidFill>
              </a:defRPr>
            </a:lvl1pPr>
            <a:lvl2pPr marL="457203" indent="0" algn="ctr">
              <a:buNone/>
              <a:defRPr sz="2000"/>
            </a:lvl2pPr>
            <a:lvl3pPr marL="914406" indent="0" algn="ctr">
              <a:buNone/>
              <a:defRPr sz="1800"/>
            </a:lvl3pPr>
            <a:lvl4pPr marL="1371609" indent="0" algn="ctr">
              <a:buNone/>
              <a:defRPr sz="1600"/>
            </a:lvl4pPr>
            <a:lvl5pPr marL="1828812" indent="0" algn="ctr">
              <a:buNone/>
              <a:defRPr sz="1600"/>
            </a:lvl5pPr>
            <a:lvl6pPr marL="2286015" indent="0" algn="ctr">
              <a:buNone/>
              <a:defRPr sz="1600"/>
            </a:lvl6pPr>
            <a:lvl7pPr marL="2743218" indent="0" algn="ctr">
              <a:buNone/>
              <a:defRPr sz="1600"/>
            </a:lvl7pPr>
            <a:lvl8pPr marL="3200421" indent="0" algn="ctr">
              <a:buNone/>
              <a:defRPr sz="1600"/>
            </a:lvl8pPr>
            <a:lvl9pPr marL="3657624" indent="0" algn="ctr">
              <a:buNone/>
              <a:defRPr sz="1600"/>
            </a:lvl9pPr>
          </a:lstStyle>
          <a:p>
            <a:r>
              <a:rPr lang="pl-PL"/>
              <a:t>Kliknij, aby edytować styl wzorca podtytułu</a:t>
            </a:r>
            <a:endParaRPr lang="en-US" dirty="0"/>
          </a:p>
        </p:txBody>
      </p:sp>
      <p:sp>
        <p:nvSpPr>
          <p:cNvPr id="4" name="Date Placeholder 3"/>
          <p:cNvSpPr>
            <a:spLocks noGrp="1"/>
          </p:cNvSpPr>
          <p:nvPr>
            <p:ph type="dt" sz="half" idx="10"/>
          </p:nvPr>
        </p:nvSpPr>
        <p:spPr>
          <a:xfrm>
            <a:off x="8968958" y="490243"/>
            <a:ext cx="2052383" cy="316710"/>
          </a:xfrm>
          <a:prstGeom prst="rect">
            <a:avLst/>
          </a:prstGeom>
        </p:spPr>
        <p:txBody>
          <a:bodyPr lIns="0" tIns="0" rIns="0" bIns="0"/>
          <a:lstStyle>
            <a:lvl1pPr algn="r">
              <a:lnSpc>
                <a:spcPts val="1633"/>
              </a:lnSpc>
              <a:defRPr sz="1270">
                <a:solidFill>
                  <a:schemeClr val="tx2"/>
                </a:solidFill>
                <a:latin typeface="Open Sans" pitchFamily="2" charset="0"/>
                <a:ea typeface="Open Sans" pitchFamily="2" charset="0"/>
                <a:cs typeface="Open Sans" pitchFamily="2" charset="0"/>
              </a:defRPr>
            </a:lvl1pPr>
          </a:lstStyle>
          <a:p>
            <a:endParaRPr lang="pl-PL" dirty="0"/>
          </a:p>
        </p:txBody>
      </p:sp>
      <p:pic>
        <p:nvPicPr>
          <p:cNvPr id="8" name="Obraz 7">
            <a:extLst>
              <a:ext uri="{FF2B5EF4-FFF2-40B4-BE49-F238E27FC236}">
                <a16:creationId xmlns:a16="http://schemas.microsoft.com/office/drawing/2014/main" id="{500FFCFA-D3A4-40A4-E76C-99575547246A}"/>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03127" y="5779698"/>
            <a:ext cx="1848740" cy="861090"/>
          </a:xfrm>
          <a:prstGeom prst="rect">
            <a:avLst/>
          </a:prstGeom>
        </p:spPr>
      </p:pic>
      <p:pic>
        <p:nvPicPr>
          <p:cNvPr id="10" name="Obraz 9">
            <a:extLst>
              <a:ext uri="{FF2B5EF4-FFF2-40B4-BE49-F238E27FC236}">
                <a16:creationId xmlns:a16="http://schemas.microsoft.com/office/drawing/2014/main" id="{DC91A070-16DB-C0E1-0B7B-93924541A6E7}"/>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292348" y="5779698"/>
            <a:ext cx="3002864" cy="861090"/>
          </a:xfrm>
          <a:prstGeom prst="rect">
            <a:avLst/>
          </a:prstGeom>
        </p:spPr>
      </p:pic>
      <p:pic>
        <p:nvPicPr>
          <p:cNvPr id="12" name="Obraz 11">
            <a:extLst>
              <a:ext uri="{FF2B5EF4-FFF2-40B4-BE49-F238E27FC236}">
                <a16:creationId xmlns:a16="http://schemas.microsoft.com/office/drawing/2014/main" id="{AB280FEF-799B-B9CA-10D2-815DA71DA238}"/>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4245088" y="5779092"/>
            <a:ext cx="2554038" cy="862304"/>
          </a:xfrm>
          <a:prstGeom prst="rect">
            <a:avLst/>
          </a:prstGeom>
        </p:spPr>
      </p:pic>
    </p:spTree>
    <p:extLst>
      <p:ext uri="{BB962C8B-B14F-4D97-AF65-F5344CB8AC3E}">
        <p14:creationId xmlns:p14="http://schemas.microsoft.com/office/powerpoint/2010/main" val="1191373303"/>
      </p:ext>
    </p:extLst>
  </p:cSld>
  <p:clrMapOvr>
    <a:masterClrMapping/>
  </p:clrMapOvr>
  <p:extLst>
    <p:ext uri="{DCECCB84-F9BA-43D5-87BE-67443E8EF086}">
      <p15:sldGuideLst xmlns:p15="http://schemas.microsoft.com/office/powerpoint/2012/main">
        <p15:guide id="1" pos="193">
          <p15:clr>
            <a:srgbClr val="FBAE40"/>
          </p15:clr>
        </p15:guide>
        <p15:guide id="2" orient="horz" pos="113">
          <p15:clr>
            <a:srgbClr val="FBAE40"/>
          </p15:clr>
        </p15:guide>
        <p15:guide id="3" orient="horz" pos="2381">
          <p15:clr>
            <a:srgbClr val="FBAE40"/>
          </p15:clr>
        </p15:guide>
        <p15:guide id="4" orient="horz" pos="340">
          <p15:clr>
            <a:srgbClr val="FBAE40"/>
          </p15:clr>
        </p15:guide>
        <p15:guide id="5" orient="horz" pos="567">
          <p15:clr>
            <a:srgbClr val="FBAE40"/>
          </p15:clr>
        </p15:guide>
        <p15:guide id="6" orient="horz" pos="794">
          <p15:clr>
            <a:srgbClr val="FBAE40"/>
          </p15:clr>
        </p15:guide>
        <p15:guide id="7" orient="horz" pos="1020">
          <p15:clr>
            <a:srgbClr val="FBAE40"/>
          </p15:clr>
        </p15:guide>
        <p15:guide id="8" orient="horz" pos="1247">
          <p15:clr>
            <a:srgbClr val="FBAE40"/>
          </p15:clr>
        </p15:guide>
        <p15:guide id="9" orient="horz" pos="1474">
          <p15:clr>
            <a:srgbClr val="FBAE40"/>
          </p15:clr>
        </p15:guide>
        <p15:guide id="10" orient="horz" pos="1701">
          <p15:clr>
            <a:srgbClr val="FBAE40"/>
          </p15:clr>
        </p15:guide>
        <p15:guide id="11" orient="horz" pos="1927">
          <p15:clr>
            <a:srgbClr val="FBAE40"/>
          </p15:clr>
        </p15:guide>
        <p15:guide id="12" orient="horz" pos="2154">
          <p15:clr>
            <a:srgbClr val="FBAE40"/>
          </p15:clr>
        </p15:guide>
        <p15:guide id="13" orient="horz" pos="2608">
          <p15:clr>
            <a:srgbClr val="FBAE40"/>
          </p15:clr>
        </p15:guide>
        <p15:guide id="14" orient="horz" pos="2835">
          <p15:clr>
            <a:srgbClr val="FBAE40"/>
          </p15:clr>
        </p15:guide>
        <p15:guide id="15" orient="horz" pos="3061">
          <p15:clr>
            <a:srgbClr val="FBAE40"/>
          </p15:clr>
        </p15:guide>
        <p15:guide id="16" orient="horz" pos="3288">
          <p15:clr>
            <a:srgbClr val="FBAE40"/>
          </p15:clr>
        </p15:guide>
        <p15:guide id="17" orient="horz" pos="3515">
          <p15:clr>
            <a:srgbClr val="FBAE40"/>
          </p15:clr>
        </p15:guide>
        <p15:guide id="18" orient="horz" pos="3742">
          <p15:clr>
            <a:srgbClr val="FBAE40"/>
          </p15:clr>
        </p15:guide>
        <p15:guide id="19" orient="horz" pos="3968">
          <p15:clr>
            <a:srgbClr val="FBAE40"/>
          </p15:clr>
        </p15:guide>
        <p15:guide id="20" orient="horz" pos="4195">
          <p15:clr>
            <a:srgbClr val="FBAE40"/>
          </p15:clr>
        </p15:guide>
        <p15:guide id="21" orient="horz" pos="4422">
          <p15:clr>
            <a:srgbClr val="FBAE40"/>
          </p15:clr>
        </p15:guide>
        <p15:guide id="22" orient="horz" pos="4649">
          <p15:clr>
            <a:srgbClr val="FBAE40"/>
          </p15:clr>
        </p15:guide>
        <p15:guide id="23" pos="419">
          <p15:clr>
            <a:srgbClr val="FBAE40"/>
          </p15:clr>
        </p15:guide>
        <p15:guide id="24" pos="646">
          <p15:clr>
            <a:srgbClr val="FBAE40"/>
          </p15:clr>
        </p15:guide>
        <p15:guide id="25" pos="873">
          <p15:clr>
            <a:srgbClr val="FBAE40"/>
          </p15:clr>
        </p15:guide>
        <p15:guide id="26" pos="1100">
          <p15:clr>
            <a:srgbClr val="FBAE40"/>
          </p15:clr>
        </p15:guide>
        <p15:guide id="27" pos="1327">
          <p15:clr>
            <a:srgbClr val="FBAE40"/>
          </p15:clr>
        </p15:guide>
        <p15:guide id="28" pos="1553">
          <p15:clr>
            <a:srgbClr val="FBAE40"/>
          </p15:clr>
        </p15:guide>
        <p15:guide id="29" pos="1780">
          <p15:clr>
            <a:srgbClr val="FBAE40"/>
          </p15:clr>
        </p15:guide>
        <p15:guide id="30" pos="2007">
          <p15:clr>
            <a:srgbClr val="FBAE40"/>
          </p15:clr>
        </p15:guide>
        <p15:guide id="31" pos="2234">
          <p15:clr>
            <a:srgbClr val="FBAE40"/>
          </p15:clr>
        </p15:guide>
        <p15:guide id="32" pos="2460">
          <p15:clr>
            <a:srgbClr val="FBAE40"/>
          </p15:clr>
        </p15:guide>
        <p15:guide id="33" pos="2687">
          <p15:clr>
            <a:srgbClr val="FBAE40"/>
          </p15:clr>
        </p15:guide>
        <p15:guide id="34" pos="2914">
          <p15:clr>
            <a:srgbClr val="FBAE40"/>
          </p15:clr>
        </p15:guide>
        <p15:guide id="35" pos="3141">
          <p15:clr>
            <a:srgbClr val="FBAE40"/>
          </p15:clr>
        </p15:guide>
        <p15:guide id="36" pos="3368">
          <p15:clr>
            <a:srgbClr val="FBAE40"/>
          </p15:clr>
        </p15:guide>
        <p15:guide id="37" pos="3594">
          <p15:clr>
            <a:srgbClr val="FBAE40"/>
          </p15:clr>
        </p15:guide>
        <p15:guide id="38" pos="3821">
          <p15:clr>
            <a:srgbClr val="FBAE40"/>
          </p15:clr>
        </p15:guide>
        <p15:guide id="39" pos="4048">
          <p15:clr>
            <a:srgbClr val="FBAE40"/>
          </p15:clr>
        </p15:guide>
        <p15:guide id="40" pos="4275">
          <p15:clr>
            <a:srgbClr val="FBAE40"/>
          </p15:clr>
        </p15:guide>
        <p15:guide id="41" pos="4501">
          <p15:clr>
            <a:srgbClr val="FBAE40"/>
          </p15:clr>
        </p15:guide>
        <p15:guide id="42" pos="4728">
          <p15:clr>
            <a:srgbClr val="FBAE40"/>
          </p15:clr>
        </p15:guide>
        <p15:guide id="43" pos="4955">
          <p15:clr>
            <a:srgbClr val="FBAE40"/>
          </p15:clr>
        </p15:guide>
        <p15:guide id="44" pos="5182">
          <p15:clr>
            <a:srgbClr val="FBAE40"/>
          </p15:clr>
        </p15:guide>
        <p15:guide id="45" pos="5408">
          <p15:clr>
            <a:srgbClr val="FBAE40"/>
          </p15:clr>
        </p15:guide>
        <p15:guide id="46" pos="5635">
          <p15:clr>
            <a:srgbClr val="FBAE40"/>
          </p15:clr>
        </p15:guide>
        <p15:guide id="47" pos="5862">
          <p15:clr>
            <a:srgbClr val="FBAE40"/>
          </p15:clr>
        </p15:guide>
        <p15:guide id="48" pos="6089">
          <p15:clr>
            <a:srgbClr val="FBAE40"/>
          </p15:clr>
        </p15:guide>
        <p15:guide id="49" pos="6316">
          <p15:clr>
            <a:srgbClr val="FBAE40"/>
          </p15:clr>
        </p15:guide>
        <p15:guide id="50" pos="654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2_Slajd tytułowy (długi tytuł)">
    <p:spTree>
      <p:nvGrpSpPr>
        <p:cNvPr id="1" name=""/>
        <p:cNvGrpSpPr/>
        <p:nvPr/>
      </p:nvGrpSpPr>
      <p:grpSpPr>
        <a:xfrm>
          <a:off x="0" y="0"/>
          <a:ext cx="0" cy="0"/>
          <a:chOff x="0" y="0"/>
          <a:chExt cx="0" cy="0"/>
        </a:xfrm>
      </p:grpSpPr>
      <p:sp>
        <p:nvSpPr>
          <p:cNvPr id="9" name="Prostokąt 8">
            <a:extLst>
              <a:ext uri="{FF2B5EF4-FFF2-40B4-BE49-F238E27FC236}">
                <a16:creationId xmlns:a16="http://schemas.microsoft.com/office/drawing/2014/main" id="{A63EBD56-4A88-4F5C-BEAF-A33740721C44}"/>
              </a:ext>
            </a:extLst>
          </p:cNvPr>
          <p:cNvSpPr/>
          <p:nvPr userDrawn="1"/>
        </p:nvSpPr>
        <p:spPr>
          <a:xfrm>
            <a:off x="1169419" y="1799461"/>
            <a:ext cx="9853164" cy="3915966"/>
          </a:xfrm>
          <a:prstGeom prst="rect">
            <a:avLst/>
          </a:prstGeom>
          <a:solidFill>
            <a:srgbClr val="A6D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633"/>
          </a:p>
        </p:txBody>
      </p:sp>
      <p:sp>
        <p:nvSpPr>
          <p:cNvPr id="11" name="Prostokąt 10">
            <a:extLst>
              <a:ext uri="{FF2B5EF4-FFF2-40B4-BE49-F238E27FC236}">
                <a16:creationId xmlns:a16="http://schemas.microsoft.com/office/drawing/2014/main" id="{48CDFE25-4437-7188-EA7B-7D9DAD502275}"/>
              </a:ext>
              <a:ext uri="{C183D7F6-B498-43B3-948B-1728B52AA6E4}">
                <adec:decorative xmlns:adec="http://schemas.microsoft.com/office/drawing/2017/decorative" val="1"/>
              </a:ext>
            </a:extLst>
          </p:cNvPr>
          <p:cNvSpPr/>
          <p:nvPr userDrawn="1"/>
        </p:nvSpPr>
        <p:spPr>
          <a:xfrm>
            <a:off x="2" y="0"/>
            <a:ext cx="5685979" cy="244386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633"/>
          </a:p>
        </p:txBody>
      </p:sp>
      <p:pic>
        <p:nvPicPr>
          <p:cNvPr id="13" name="Obraz 12" descr="Obraz zawierający tekst&#10;&#10;Opis wygenerowany automatycznie">
            <a:extLst>
              <a:ext uri="{FF2B5EF4-FFF2-40B4-BE49-F238E27FC236}">
                <a16:creationId xmlns:a16="http://schemas.microsoft.com/office/drawing/2014/main" id="{49D1ECBE-9DB2-9B2A-CE8F-84EF95EA48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69419" y="1799460"/>
            <a:ext cx="4514751" cy="653253"/>
          </a:xfrm>
          <a:prstGeom prst="rect">
            <a:avLst/>
          </a:prstGeom>
        </p:spPr>
      </p:pic>
      <p:sp>
        <p:nvSpPr>
          <p:cNvPr id="2" name="Title 1"/>
          <p:cNvSpPr>
            <a:spLocks noGrp="1"/>
          </p:cNvSpPr>
          <p:nvPr>
            <p:ph type="ctrTitle"/>
          </p:nvPr>
        </p:nvSpPr>
        <p:spPr>
          <a:xfrm>
            <a:off x="1580332" y="2785254"/>
            <a:ext cx="9031400" cy="986800"/>
          </a:xfrm>
        </p:spPr>
        <p:txBody>
          <a:bodyPr anchor="t" anchorCtr="0">
            <a:normAutofit/>
          </a:bodyPr>
          <a:lstStyle>
            <a:lvl1pPr algn="l">
              <a:lnSpc>
                <a:spcPts val="3629"/>
              </a:lnSpc>
              <a:defRPr sz="2903"/>
            </a:lvl1pPr>
          </a:lstStyle>
          <a:p>
            <a:r>
              <a:rPr lang="pl-PL"/>
              <a:t>Kliknij, aby edytować styl</a:t>
            </a:r>
            <a:endParaRPr lang="en-US" dirty="0"/>
          </a:p>
        </p:txBody>
      </p:sp>
      <p:sp>
        <p:nvSpPr>
          <p:cNvPr id="3" name="Subtitle 2"/>
          <p:cNvSpPr>
            <a:spLocks noGrp="1"/>
          </p:cNvSpPr>
          <p:nvPr>
            <p:ph type="subTitle" idx="1"/>
          </p:nvPr>
        </p:nvSpPr>
        <p:spPr>
          <a:xfrm>
            <a:off x="1580345" y="4410532"/>
            <a:ext cx="9031311" cy="979756"/>
          </a:xfrm>
        </p:spPr>
        <p:txBody>
          <a:bodyPr>
            <a:normAutofit/>
          </a:bodyPr>
          <a:lstStyle>
            <a:lvl1pPr marL="0" indent="0" algn="l">
              <a:lnSpc>
                <a:spcPts val="3175"/>
              </a:lnSpc>
              <a:buNone/>
              <a:defRPr sz="2540" b="1">
                <a:solidFill>
                  <a:schemeClr val="tx2"/>
                </a:solidFill>
              </a:defRPr>
            </a:lvl1pPr>
            <a:lvl2pPr marL="457203" indent="0" algn="ctr">
              <a:buNone/>
              <a:defRPr sz="2000"/>
            </a:lvl2pPr>
            <a:lvl3pPr marL="914406" indent="0" algn="ctr">
              <a:buNone/>
              <a:defRPr sz="1800"/>
            </a:lvl3pPr>
            <a:lvl4pPr marL="1371609" indent="0" algn="ctr">
              <a:buNone/>
              <a:defRPr sz="1600"/>
            </a:lvl4pPr>
            <a:lvl5pPr marL="1828812" indent="0" algn="ctr">
              <a:buNone/>
              <a:defRPr sz="1600"/>
            </a:lvl5pPr>
            <a:lvl6pPr marL="2286015" indent="0" algn="ctr">
              <a:buNone/>
              <a:defRPr sz="1600"/>
            </a:lvl6pPr>
            <a:lvl7pPr marL="2743218" indent="0" algn="ctr">
              <a:buNone/>
              <a:defRPr sz="1600"/>
            </a:lvl7pPr>
            <a:lvl8pPr marL="3200421" indent="0" algn="ctr">
              <a:buNone/>
              <a:defRPr sz="1600"/>
            </a:lvl8pPr>
            <a:lvl9pPr marL="3657624" indent="0" algn="ctr">
              <a:buNone/>
              <a:defRPr sz="1600"/>
            </a:lvl9pPr>
          </a:lstStyle>
          <a:p>
            <a:r>
              <a:rPr lang="pl-PL"/>
              <a:t>Kliknij, aby edytować styl wzorca podtytułu</a:t>
            </a:r>
            <a:endParaRPr lang="en-US" dirty="0"/>
          </a:p>
        </p:txBody>
      </p:sp>
      <p:sp>
        <p:nvSpPr>
          <p:cNvPr id="4" name="Date Placeholder 3"/>
          <p:cNvSpPr>
            <a:spLocks noGrp="1"/>
          </p:cNvSpPr>
          <p:nvPr>
            <p:ph type="dt" sz="half" idx="10"/>
          </p:nvPr>
        </p:nvSpPr>
        <p:spPr>
          <a:xfrm>
            <a:off x="8968958" y="490243"/>
            <a:ext cx="2052383" cy="316710"/>
          </a:xfrm>
          <a:prstGeom prst="rect">
            <a:avLst/>
          </a:prstGeom>
        </p:spPr>
        <p:txBody>
          <a:bodyPr lIns="0" tIns="0" rIns="0" bIns="0"/>
          <a:lstStyle>
            <a:lvl1pPr algn="r">
              <a:lnSpc>
                <a:spcPts val="1633"/>
              </a:lnSpc>
              <a:defRPr sz="1270">
                <a:solidFill>
                  <a:schemeClr val="tx2"/>
                </a:solidFill>
                <a:latin typeface="Open Sans" pitchFamily="2" charset="0"/>
                <a:ea typeface="Open Sans" pitchFamily="2" charset="0"/>
                <a:cs typeface="Open Sans" pitchFamily="2" charset="0"/>
              </a:defRPr>
            </a:lvl1pPr>
          </a:lstStyle>
          <a:p>
            <a:endParaRPr lang="pl-PL" dirty="0"/>
          </a:p>
        </p:txBody>
      </p:sp>
      <p:pic>
        <p:nvPicPr>
          <p:cNvPr id="8" name="Obraz 7" descr="logo Funduszy Europejskich">
            <a:extLst>
              <a:ext uri="{FF2B5EF4-FFF2-40B4-BE49-F238E27FC236}">
                <a16:creationId xmlns:a16="http://schemas.microsoft.com/office/drawing/2014/main" id="{500FFCFA-D3A4-40A4-E76C-99575547246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3127" y="5779698"/>
            <a:ext cx="1848740" cy="861090"/>
          </a:xfrm>
          <a:prstGeom prst="rect">
            <a:avLst/>
          </a:prstGeom>
        </p:spPr>
      </p:pic>
      <p:pic>
        <p:nvPicPr>
          <p:cNvPr id="10" name="Obraz 9" descr="flaga Unii Europejskiej z dopiskiem dofinansowane przez Unię Europejską">
            <a:extLst>
              <a:ext uri="{FF2B5EF4-FFF2-40B4-BE49-F238E27FC236}">
                <a16:creationId xmlns:a16="http://schemas.microsoft.com/office/drawing/2014/main" id="{DC91A070-16DB-C0E1-0B7B-93924541A6E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292348" y="5779698"/>
            <a:ext cx="3002864" cy="861090"/>
          </a:xfrm>
          <a:prstGeom prst="rect">
            <a:avLst/>
          </a:prstGeom>
        </p:spPr>
      </p:pic>
      <p:pic>
        <p:nvPicPr>
          <p:cNvPr id="12" name="Obraz 11" descr="barwy RP">
            <a:extLst>
              <a:ext uri="{FF2B5EF4-FFF2-40B4-BE49-F238E27FC236}">
                <a16:creationId xmlns:a16="http://schemas.microsoft.com/office/drawing/2014/main" id="{AB280FEF-799B-B9CA-10D2-815DA71DA23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245088" y="5779092"/>
            <a:ext cx="2554038" cy="862304"/>
          </a:xfrm>
          <a:prstGeom prst="rect">
            <a:avLst/>
          </a:prstGeom>
        </p:spPr>
      </p:pic>
      <p:pic>
        <p:nvPicPr>
          <p:cNvPr id="6" name="Obraz 5">
            <a:extLst>
              <a:ext uri="{FF2B5EF4-FFF2-40B4-BE49-F238E27FC236}">
                <a16:creationId xmlns:a16="http://schemas.microsoft.com/office/drawing/2014/main" id="{039E0742-6ADE-F448-8437-7F591E1D07FA}"/>
              </a:ext>
            </a:extLst>
          </p:cNvPr>
          <p:cNvPicPr>
            <a:picLocks noChangeAspect="1"/>
          </p:cNvPicPr>
          <p:nvPr userDrawn="1"/>
        </p:nvPicPr>
        <p:blipFill>
          <a:blip r:embed="rId6">
            <a:alphaModFix amt="55000"/>
            <a:extLst>
              <a:ext uri="{28A0092B-C50C-407E-A947-70E740481C1C}">
                <a14:useLocalDpi xmlns:a14="http://schemas.microsoft.com/office/drawing/2010/main" val="0"/>
              </a:ext>
            </a:extLst>
          </a:blip>
          <a:stretch>
            <a:fillRect/>
          </a:stretch>
        </p:blipFill>
        <p:spPr>
          <a:xfrm>
            <a:off x="744346" y="1128866"/>
            <a:ext cx="434459" cy="345636"/>
          </a:xfrm>
          <a:prstGeom prst="rect">
            <a:avLst/>
          </a:prstGeom>
        </p:spPr>
      </p:pic>
      <p:pic>
        <p:nvPicPr>
          <p:cNvPr id="17" name="Obraz 16">
            <a:extLst>
              <a:ext uri="{FF2B5EF4-FFF2-40B4-BE49-F238E27FC236}">
                <a16:creationId xmlns:a16="http://schemas.microsoft.com/office/drawing/2014/main" id="{F60567DB-D582-D44E-A6AD-12B2B5F1FE7B}"/>
              </a:ext>
            </a:extLst>
          </p:cNvPr>
          <p:cNvPicPr>
            <a:picLocks noChangeAspect="1"/>
          </p:cNvPicPr>
          <p:nvPr userDrawn="1"/>
        </p:nvPicPr>
        <p:blipFill>
          <a:blip r:embed="rId7">
            <a:alphaModFix amt="55000"/>
            <a:extLst>
              <a:ext uri="{28A0092B-C50C-407E-A947-70E740481C1C}">
                <a14:useLocalDpi xmlns:a14="http://schemas.microsoft.com/office/drawing/2010/main" val="0"/>
              </a:ext>
            </a:extLst>
          </a:blip>
          <a:stretch>
            <a:fillRect/>
          </a:stretch>
        </p:blipFill>
        <p:spPr>
          <a:xfrm>
            <a:off x="1556811" y="495200"/>
            <a:ext cx="434459" cy="345636"/>
          </a:xfrm>
          <a:prstGeom prst="rect">
            <a:avLst/>
          </a:prstGeom>
        </p:spPr>
      </p:pic>
      <p:pic>
        <p:nvPicPr>
          <p:cNvPr id="19" name="Obraz 18">
            <a:extLst>
              <a:ext uri="{FF2B5EF4-FFF2-40B4-BE49-F238E27FC236}">
                <a16:creationId xmlns:a16="http://schemas.microsoft.com/office/drawing/2014/main" id="{39EEE39C-033E-F640-8C4C-E23D91BEA336}"/>
              </a:ext>
            </a:extLst>
          </p:cNvPr>
          <p:cNvPicPr>
            <a:picLocks noChangeAspect="1"/>
          </p:cNvPicPr>
          <p:nvPr userDrawn="1"/>
        </p:nvPicPr>
        <p:blipFill>
          <a:blip r:embed="rId8">
            <a:alphaModFix amt="55000"/>
            <a:extLst>
              <a:ext uri="{28A0092B-C50C-407E-A947-70E740481C1C}">
                <a14:useLocalDpi xmlns:a14="http://schemas.microsoft.com/office/drawing/2010/main" val="0"/>
              </a:ext>
            </a:extLst>
          </a:blip>
          <a:stretch>
            <a:fillRect/>
          </a:stretch>
        </p:blipFill>
        <p:spPr>
          <a:xfrm>
            <a:off x="1574213" y="1128866"/>
            <a:ext cx="434459" cy="345636"/>
          </a:xfrm>
          <a:prstGeom prst="rect">
            <a:avLst/>
          </a:prstGeom>
        </p:spPr>
      </p:pic>
      <p:pic>
        <p:nvPicPr>
          <p:cNvPr id="21" name="Obraz 20">
            <a:extLst>
              <a:ext uri="{FF2B5EF4-FFF2-40B4-BE49-F238E27FC236}">
                <a16:creationId xmlns:a16="http://schemas.microsoft.com/office/drawing/2014/main" id="{C169AC8E-96EA-1048-803E-97D6CEE5E102}"/>
              </a:ext>
            </a:extLst>
          </p:cNvPr>
          <p:cNvPicPr>
            <a:picLocks noChangeAspect="1"/>
          </p:cNvPicPr>
          <p:nvPr userDrawn="1"/>
        </p:nvPicPr>
        <p:blipFill>
          <a:blip r:embed="rId9">
            <a:alphaModFix amt="55000"/>
            <a:extLst>
              <a:ext uri="{28A0092B-C50C-407E-A947-70E740481C1C}">
                <a14:useLocalDpi xmlns:a14="http://schemas.microsoft.com/office/drawing/2010/main" val="0"/>
              </a:ext>
            </a:extLst>
          </a:blip>
          <a:stretch>
            <a:fillRect/>
          </a:stretch>
        </p:blipFill>
        <p:spPr>
          <a:xfrm>
            <a:off x="4864326" y="488325"/>
            <a:ext cx="434459" cy="345636"/>
          </a:xfrm>
          <a:prstGeom prst="rect">
            <a:avLst/>
          </a:prstGeom>
        </p:spPr>
      </p:pic>
      <p:pic>
        <p:nvPicPr>
          <p:cNvPr id="23" name="Obraz 22">
            <a:extLst>
              <a:ext uri="{FF2B5EF4-FFF2-40B4-BE49-F238E27FC236}">
                <a16:creationId xmlns:a16="http://schemas.microsoft.com/office/drawing/2014/main" id="{D5D90F56-CFD2-1A40-B479-B556FC2D370D}"/>
              </a:ext>
            </a:extLst>
          </p:cNvPr>
          <p:cNvPicPr>
            <a:picLocks noChangeAspect="1"/>
          </p:cNvPicPr>
          <p:nvPr userDrawn="1"/>
        </p:nvPicPr>
        <p:blipFill>
          <a:blip r:embed="rId10">
            <a:alphaModFix amt="55000"/>
            <a:extLst>
              <a:ext uri="{28A0092B-C50C-407E-A947-70E740481C1C}">
                <a14:useLocalDpi xmlns:a14="http://schemas.microsoft.com/office/drawing/2010/main" val="0"/>
              </a:ext>
            </a:extLst>
          </a:blip>
          <a:stretch>
            <a:fillRect/>
          </a:stretch>
        </p:blipFill>
        <p:spPr>
          <a:xfrm>
            <a:off x="734959" y="495200"/>
            <a:ext cx="434459" cy="345636"/>
          </a:xfrm>
          <a:prstGeom prst="rect">
            <a:avLst/>
          </a:prstGeom>
        </p:spPr>
      </p:pic>
      <p:pic>
        <p:nvPicPr>
          <p:cNvPr id="25" name="Obraz 24">
            <a:extLst>
              <a:ext uri="{FF2B5EF4-FFF2-40B4-BE49-F238E27FC236}">
                <a16:creationId xmlns:a16="http://schemas.microsoft.com/office/drawing/2014/main" id="{48E96C1A-FA5C-A24F-9872-8608B9B3BC4F}"/>
              </a:ext>
            </a:extLst>
          </p:cNvPr>
          <p:cNvPicPr>
            <a:picLocks noChangeAspect="1"/>
          </p:cNvPicPr>
          <p:nvPr userDrawn="1"/>
        </p:nvPicPr>
        <p:blipFill>
          <a:blip r:embed="rId11">
            <a:alphaModFix amt="55000"/>
            <a:extLst>
              <a:ext uri="{28A0092B-C50C-407E-A947-70E740481C1C}">
                <a14:useLocalDpi xmlns:a14="http://schemas.microsoft.com/office/drawing/2010/main" val="0"/>
              </a:ext>
            </a:extLst>
          </a:blip>
          <a:stretch>
            <a:fillRect/>
          </a:stretch>
        </p:blipFill>
        <p:spPr>
          <a:xfrm>
            <a:off x="2399550" y="1138358"/>
            <a:ext cx="434459" cy="345636"/>
          </a:xfrm>
          <a:prstGeom prst="rect">
            <a:avLst/>
          </a:prstGeom>
        </p:spPr>
      </p:pic>
      <p:pic>
        <p:nvPicPr>
          <p:cNvPr id="27" name="Obraz 26">
            <a:extLst>
              <a:ext uri="{FF2B5EF4-FFF2-40B4-BE49-F238E27FC236}">
                <a16:creationId xmlns:a16="http://schemas.microsoft.com/office/drawing/2014/main" id="{28B2440F-CBE5-784D-ADC8-E797F64F472B}"/>
              </a:ext>
            </a:extLst>
          </p:cNvPr>
          <p:cNvPicPr>
            <a:picLocks noChangeAspect="1"/>
          </p:cNvPicPr>
          <p:nvPr userDrawn="1"/>
        </p:nvPicPr>
        <p:blipFill>
          <a:blip r:embed="rId12">
            <a:alphaModFix amt="55000"/>
            <a:extLst>
              <a:ext uri="{28A0092B-C50C-407E-A947-70E740481C1C}">
                <a14:useLocalDpi xmlns:a14="http://schemas.microsoft.com/office/drawing/2010/main" val="0"/>
              </a:ext>
            </a:extLst>
          </a:blip>
          <a:stretch>
            <a:fillRect/>
          </a:stretch>
        </p:blipFill>
        <p:spPr>
          <a:xfrm>
            <a:off x="3209564" y="493114"/>
            <a:ext cx="434459" cy="345636"/>
          </a:xfrm>
          <a:prstGeom prst="rect">
            <a:avLst/>
          </a:prstGeom>
        </p:spPr>
      </p:pic>
      <p:pic>
        <p:nvPicPr>
          <p:cNvPr id="29" name="Obraz 28">
            <a:extLst>
              <a:ext uri="{FF2B5EF4-FFF2-40B4-BE49-F238E27FC236}">
                <a16:creationId xmlns:a16="http://schemas.microsoft.com/office/drawing/2014/main" id="{1C717A0E-10D0-FA43-BF65-49909BDCEAFA}"/>
              </a:ext>
            </a:extLst>
          </p:cNvPr>
          <p:cNvPicPr>
            <a:picLocks noChangeAspect="1"/>
          </p:cNvPicPr>
          <p:nvPr userDrawn="1"/>
        </p:nvPicPr>
        <p:blipFill>
          <a:blip r:embed="rId13">
            <a:alphaModFix amt="55000"/>
            <a:extLst>
              <a:ext uri="{28A0092B-C50C-407E-A947-70E740481C1C}">
                <a14:useLocalDpi xmlns:a14="http://schemas.microsoft.com/office/drawing/2010/main" val="0"/>
              </a:ext>
            </a:extLst>
          </a:blip>
          <a:stretch>
            <a:fillRect/>
          </a:stretch>
        </p:blipFill>
        <p:spPr>
          <a:xfrm>
            <a:off x="4033303" y="485586"/>
            <a:ext cx="434459" cy="345636"/>
          </a:xfrm>
          <a:prstGeom prst="rect">
            <a:avLst/>
          </a:prstGeom>
        </p:spPr>
      </p:pic>
      <p:pic>
        <p:nvPicPr>
          <p:cNvPr id="31" name="Obraz 30">
            <a:extLst>
              <a:ext uri="{FF2B5EF4-FFF2-40B4-BE49-F238E27FC236}">
                <a16:creationId xmlns:a16="http://schemas.microsoft.com/office/drawing/2014/main" id="{A2891D6F-956C-9342-B2BB-C701A5BC5154}"/>
              </a:ext>
            </a:extLst>
          </p:cNvPr>
          <p:cNvPicPr>
            <a:picLocks noChangeAspect="1"/>
          </p:cNvPicPr>
          <p:nvPr userDrawn="1"/>
        </p:nvPicPr>
        <p:blipFill>
          <a:blip r:embed="rId14">
            <a:alphaModFix amt="55000"/>
            <a:extLst>
              <a:ext uri="{28A0092B-C50C-407E-A947-70E740481C1C}">
                <a14:useLocalDpi xmlns:a14="http://schemas.microsoft.com/office/drawing/2010/main" val="0"/>
              </a:ext>
            </a:extLst>
          </a:blip>
          <a:stretch>
            <a:fillRect/>
          </a:stretch>
        </p:blipFill>
        <p:spPr>
          <a:xfrm>
            <a:off x="2385824" y="481800"/>
            <a:ext cx="434459" cy="345636"/>
          </a:xfrm>
          <a:prstGeom prst="rect">
            <a:avLst/>
          </a:prstGeom>
        </p:spPr>
      </p:pic>
      <p:pic>
        <p:nvPicPr>
          <p:cNvPr id="33" name="Obraz 32">
            <a:extLst>
              <a:ext uri="{FF2B5EF4-FFF2-40B4-BE49-F238E27FC236}">
                <a16:creationId xmlns:a16="http://schemas.microsoft.com/office/drawing/2014/main" id="{7DE0C268-A93E-1C47-9AA3-10F1F10D0971}"/>
              </a:ext>
            </a:extLst>
          </p:cNvPr>
          <p:cNvPicPr>
            <a:picLocks noChangeAspect="1"/>
          </p:cNvPicPr>
          <p:nvPr userDrawn="1"/>
        </p:nvPicPr>
        <p:blipFill>
          <a:blip r:embed="rId15">
            <a:alphaModFix amt="55000"/>
            <a:extLst>
              <a:ext uri="{28A0092B-C50C-407E-A947-70E740481C1C}">
                <a14:useLocalDpi xmlns:a14="http://schemas.microsoft.com/office/drawing/2010/main" val="0"/>
              </a:ext>
            </a:extLst>
          </a:blip>
          <a:stretch>
            <a:fillRect/>
          </a:stretch>
        </p:blipFill>
        <p:spPr>
          <a:xfrm>
            <a:off x="4030776" y="1135780"/>
            <a:ext cx="434459" cy="345636"/>
          </a:xfrm>
          <a:prstGeom prst="rect">
            <a:avLst/>
          </a:prstGeom>
        </p:spPr>
      </p:pic>
      <p:pic>
        <p:nvPicPr>
          <p:cNvPr id="35" name="Obraz 34">
            <a:extLst>
              <a:ext uri="{FF2B5EF4-FFF2-40B4-BE49-F238E27FC236}">
                <a16:creationId xmlns:a16="http://schemas.microsoft.com/office/drawing/2014/main" id="{45508241-FE91-D847-8686-4F72BD314220}"/>
              </a:ext>
            </a:extLst>
          </p:cNvPr>
          <p:cNvPicPr>
            <a:picLocks noChangeAspect="1"/>
          </p:cNvPicPr>
          <p:nvPr userDrawn="1"/>
        </p:nvPicPr>
        <p:blipFill>
          <a:blip r:embed="rId16">
            <a:alphaModFix amt="55000"/>
            <a:extLst>
              <a:ext uri="{28A0092B-C50C-407E-A947-70E740481C1C}">
                <a14:useLocalDpi xmlns:a14="http://schemas.microsoft.com/office/drawing/2010/main" val="0"/>
              </a:ext>
            </a:extLst>
          </a:blip>
          <a:stretch>
            <a:fillRect/>
          </a:stretch>
        </p:blipFill>
        <p:spPr>
          <a:xfrm>
            <a:off x="4864129" y="1134476"/>
            <a:ext cx="434459" cy="345636"/>
          </a:xfrm>
          <a:prstGeom prst="rect">
            <a:avLst/>
          </a:prstGeom>
        </p:spPr>
      </p:pic>
      <p:pic>
        <p:nvPicPr>
          <p:cNvPr id="37" name="Obraz 36">
            <a:extLst>
              <a:ext uri="{FF2B5EF4-FFF2-40B4-BE49-F238E27FC236}">
                <a16:creationId xmlns:a16="http://schemas.microsoft.com/office/drawing/2014/main" id="{EB9A3203-260A-FA4A-9526-A6276A5756DA}"/>
              </a:ext>
            </a:extLst>
          </p:cNvPr>
          <p:cNvPicPr>
            <a:picLocks noChangeAspect="1"/>
          </p:cNvPicPr>
          <p:nvPr userDrawn="1"/>
        </p:nvPicPr>
        <p:blipFill>
          <a:blip r:embed="rId17">
            <a:alphaModFix amt="55000"/>
            <a:extLst>
              <a:ext uri="{28A0092B-C50C-407E-A947-70E740481C1C}">
                <a14:useLocalDpi xmlns:a14="http://schemas.microsoft.com/office/drawing/2010/main" val="0"/>
              </a:ext>
            </a:extLst>
          </a:blip>
          <a:stretch>
            <a:fillRect/>
          </a:stretch>
        </p:blipFill>
        <p:spPr>
          <a:xfrm>
            <a:off x="3209564" y="1134476"/>
            <a:ext cx="434459" cy="345636"/>
          </a:xfrm>
          <a:prstGeom prst="rect">
            <a:avLst/>
          </a:prstGeom>
        </p:spPr>
      </p:pic>
    </p:spTree>
    <p:extLst>
      <p:ext uri="{BB962C8B-B14F-4D97-AF65-F5344CB8AC3E}">
        <p14:creationId xmlns:p14="http://schemas.microsoft.com/office/powerpoint/2010/main" val="3665695123"/>
      </p:ext>
    </p:extLst>
  </p:cSld>
  <p:clrMapOvr>
    <a:masterClrMapping/>
  </p:clrMapOvr>
  <p:extLst>
    <p:ext uri="{DCECCB84-F9BA-43D5-87BE-67443E8EF086}">
      <p15:sldGuideLst xmlns:p15="http://schemas.microsoft.com/office/powerpoint/2012/main">
        <p15:guide id="1" pos="193">
          <p15:clr>
            <a:srgbClr val="FBAE40"/>
          </p15:clr>
        </p15:guide>
        <p15:guide id="2" orient="horz" pos="113">
          <p15:clr>
            <a:srgbClr val="FBAE40"/>
          </p15:clr>
        </p15:guide>
        <p15:guide id="3" orient="horz" pos="2381">
          <p15:clr>
            <a:srgbClr val="FBAE40"/>
          </p15:clr>
        </p15:guide>
        <p15:guide id="4" orient="horz" pos="340">
          <p15:clr>
            <a:srgbClr val="FBAE40"/>
          </p15:clr>
        </p15:guide>
        <p15:guide id="5" orient="horz" pos="567">
          <p15:clr>
            <a:srgbClr val="FBAE40"/>
          </p15:clr>
        </p15:guide>
        <p15:guide id="6" orient="horz" pos="794">
          <p15:clr>
            <a:srgbClr val="FBAE40"/>
          </p15:clr>
        </p15:guide>
        <p15:guide id="7" orient="horz" pos="1020">
          <p15:clr>
            <a:srgbClr val="FBAE40"/>
          </p15:clr>
        </p15:guide>
        <p15:guide id="8" orient="horz" pos="1247">
          <p15:clr>
            <a:srgbClr val="FBAE40"/>
          </p15:clr>
        </p15:guide>
        <p15:guide id="9" orient="horz" pos="1474">
          <p15:clr>
            <a:srgbClr val="FBAE40"/>
          </p15:clr>
        </p15:guide>
        <p15:guide id="10" orient="horz" pos="1701">
          <p15:clr>
            <a:srgbClr val="FBAE40"/>
          </p15:clr>
        </p15:guide>
        <p15:guide id="11" orient="horz" pos="1927">
          <p15:clr>
            <a:srgbClr val="FBAE40"/>
          </p15:clr>
        </p15:guide>
        <p15:guide id="12" orient="horz" pos="2154">
          <p15:clr>
            <a:srgbClr val="FBAE40"/>
          </p15:clr>
        </p15:guide>
        <p15:guide id="13" orient="horz" pos="2608">
          <p15:clr>
            <a:srgbClr val="FBAE40"/>
          </p15:clr>
        </p15:guide>
        <p15:guide id="14" orient="horz" pos="2835">
          <p15:clr>
            <a:srgbClr val="FBAE40"/>
          </p15:clr>
        </p15:guide>
        <p15:guide id="15" orient="horz" pos="3061">
          <p15:clr>
            <a:srgbClr val="FBAE40"/>
          </p15:clr>
        </p15:guide>
        <p15:guide id="16" orient="horz" pos="3288">
          <p15:clr>
            <a:srgbClr val="FBAE40"/>
          </p15:clr>
        </p15:guide>
        <p15:guide id="17" orient="horz" pos="3515">
          <p15:clr>
            <a:srgbClr val="FBAE40"/>
          </p15:clr>
        </p15:guide>
        <p15:guide id="18" orient="horz" pos="3742">
          <p15:clr>
            <a:srgbClr val="FBAE40"/>
          </p15:clr>
        </p15:guide>
        <p15:guide id="19" orient="horz" pos="3968">
          <p15:clr>
            <a:srgbClr val="FBAE40"/>
          </p15:clr>
        </p15:guide>
        <p15:guide id="20" orient="horz" pos="4195">
          <p15:clr>
            <a:srgbClr val="FBAE40"/>
          </p15:clr>
        </p15:guide>
        <p15:guide id="21" orient="horz" pos="4422">
          <p15:clr>
            <a:srgbClr val="FBAE40"/>
          </p15:clr>
        </p15:guide>
        <p15:guide id="22" orient="horz" pos="4649">
          <p15:clr>
            <a:srgbClr val="FBAE40"/>
          </p15:clr>
        </p15:guide>
        <p15:guide id="23" pos="419">
          <p15:clr>
            <a:srgbClr val="FBAE40"/>
          </p15:clr>
        </p15:guide>
        <p15:guide id="24" pos="646">
          <p15:clr>
            <a:srgbClr val="FBAE40"/>
          </p15:clr>
        </p15:guide>
        <p15:guide id="25" pos="873">
          <p15:clr>
            <a:srgbClr val="FBAE40"/>
          </p15:clr>
        </p15:guide>
        <p15:guide id="26" pos="1100">
          <p15:clr>
            <a:srgbClr val="FBAE40"/>
          </p15:clr>
        </p15:guide>
        <p15:guide id="27" pos="1327">
          <p15:clr>
            <a:srgbClr val="FBAE40"/>
          </p15:clr>
        </p15:guide>
        <p15:guide id="28" pos="1553">
          <p15:clr>
            <a:srgbClr val="FBAE40"/>
          </p15:clr>
        </p15:guide>
        <p15:guide id="29" pos="1780">
          <p15:clr>
            <a:srgbClr val="FBAE40"/>
          </p15:clr>
        </p15:guide>
        <p15:guide id="30" pos="2007">
          <p15:clr>
            <a:srgbClr val="FBAE40"/>
          </p15:clr>
        </p15:guide>
        <p15:guide id="31" pos="2234">
          <p15:clr>
            <a:srgbClr val="FBAE40"/>
          </p15:clr>
        </p15:guide>
        <p15:guide id="32" pos="2460">
          <p15:clr>
            <a:srgbClr val="FBAE40"/>
          </p15:clr>
        </p15:guide>
        <p15:guide id="33" pos="2687">
          <p15:clr>
            <a:srgbClr val="FBAE40"/>
          </p15:clr>
        </p15:guide>
        <p15:guide id="34" pos="2914">
          <p15:clr>
            <a:srgbClr val="FBAE40"/>
          </p15:clr>
        </p15:guide>
        <p15:guide id="35" pos="3141">
          <p15:clr>
            <a:srgbClr val="FBAE40"/>
          </p15:clr>
        </p15:guide>
        <p15:guide id="36" pos="3368">
          <p15:clr>
            <a:srgbClr val="FBAE40"/>
          </p15:clr>
        </p15:guide>
        <p15:guide id="37" pos="3594">
          <p15:clr>
            <a:srgbClr val="FBAE40"/>
          </p15:clr>
        </p15:guide>
        <p15:guide id="38" pos="3821">
          <p15:clr>
            <a:srgbClr val="FBAE40"/>
          </p15:clr>
        </p15:guide>
        <p15:guide id="39" pos="4048">
          <p15:clr>
            <a:srgbClr val="FBAE40"/>
          </p15:clr>
        </p15:guide>
        <p15:guide id="40" pos="4275">
          <p15:clr>
            <a:srgbClr val="FBAE40"/>
          </p15:clr>
        </p15:guide>
        <p15:guide id="41" pos="4501">
          <p15:clr>
            <a:srgbClr val="FBAE40"/>
          </p15:clr>
        </p15:guide>
        <p15:guide id="42" pos="4728">
          <p15:clr>
            <a:srgbClr val="FBAE40"/>
          </p15:clr>
        </p15:guide>
        <p15:guide id="43" pos="4955">
          <p15:clr>
            <a:srgbClr val="FBAE40"/>
          </p15:clr>
        </p15:guide>
        <p15:guide id="44" pos="5182">
          <p15:clr>
            <a:srgbClr val="FBAE40"/>
          </p15:clr>
        </p15:guide>
        <p15:guide id="45" pos="5408">
          <p15:clr>
            <a:srgbClr val="FBAE40"/>
          </p15:clr>
        </p15:guide>
        <p15:guide id="46" pos="5635">
          <p15:clr>
            <a:srgbClr val="FBAE40"/>
          </p15:clr>
        </p15:guide>
        <p15:guide id="47" pos="5862">
          <p15:clr>
            <a:srgbClr val="FBAE40"/>
          </p15:clr>
        </p15:guide>
        <p15:guide id="48" pos="6089">
          <p15:clr>
            <a:srgbClr val="FBAE40"/>
          </p15:clr>
        </p15:guide>
        <p15:guide id="49" pos="6316">
          <p15:clr>
            <a:srgbClr val="FBAE40"/>
          </p15:clr>
        </p15:guide>
        <p15:guide id="50" pos="654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lajd tytułowy (krótki tytuł)">
    <p:spTree>
      <p:nvGrpSpPr>
        <p:cNvPr id="1" name=""/>
        <p:cNvGrpSpPr/>
        <p:nvPr/>
      </p:nvGrpSpPr>
      <p:grpSpPr>
        <a:xfrm>
          <a:off x="0" y="0"/>
          <a:ext cx="0" cy="0"/>
          <a:chOff x="0" y="0"/>
          <a:chExt cx="0" cy="0"/>
        </a:xfrm>
      </p:grpSpPr>
      <p:sp>
        <p:nvSpPr>
          <p:cNvPr id="17" name="Symbol zastępczy obrazu 16">
            <a:extLst>
              <a:ext uri="{FF2B5EF4-FFF2-40B4-BE49-F238E27FC236}">
                <a16:creationId xmlns:a16="http://schemas.microsoft.com/office/drawing/2014/main" id="{69383BDA-94B1-6FB6-27E3-0CC3DEDF5AF5}"/>
              </a:ext>
            </a:extLst>
          </p:cNvPr>
          <p:cNvSpPr>
            <a:spLocks noGrp="1"/>
          </p:cNvSpPr>
          <p:nvPr>
            <p:ph type="pic" sz="quarter" idx="11"/>
          </p:nvPr>
        </p:nvSpPr>
        <p:spPr>
          <a:xfrm>
            <a:off x="0" y="0"/>
            <a:ext cx="7736987" cy="4736658"/>
          </a:xfrm>
          <a:custGeom>
            <a:avLst/>
            <a:gdLst>
              <a:gd name="connsiteX0" fmla="*/ 0 w 6784975"/>
              <a:gd name="connsiteY0" fmla="*/ 0 h 5221288"/>
              <a:gd name="connsiteX1" fmla="*/ 6784975 w 6784975"/>
              <a:gd name="connsiteY1" fmla="*/ 0 h 5221288"/>
              <a:gd name="connsiteX2" fmla="*/ 6784975 w 6784975"/>
              <a:gd name="connsiteY2" fmla="*/ 4500563 h 5221288"/>
              <a:gd name="connsiteX3" fmla="*/ 2825750 w 6784975"/>
              <a:gd name="connsiteY3" fmla="*/ 4500563 h 5221288"/>
              <a:gd name="connsiteX4" fmla="*/ 2825750 w 6784975"/>
              <a:gd name="connsiteY4" fmla="*/ 5221288 h 5221288"/>
              <a:gd name="connsiteX5" fmla="*/ 0 w 6784975"/>
              <a:gd name="connsiteY5" fmla="*/ 5221288 h 5221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84975" h="5221288">
                <a:moveTo>
                  <a:pt x="0" y="0"/>
                </a:moveTo>
                <a:lnTo>
                  <a:pt x="6784975" y="0"/>
                </a:lnTo>
                <a:lnTo>
                  <a:pt x="6784975" y="4500563"/>
                </a:lnTo>
                <a:lnTo>
                  <a:pt x="2825750" y="4500563"/>
                </a:lnTo>
                <a:lnTo>
                  <a:pt x="2825750" y="5221288"/>
                </a:lnTo>
                <a:lnTo>
                  <a:pt x="0" y="5221288"/>
                </a:lnTo>
                <a:close/>
              </a:path>
            </a:pathLst>
          </a:custGeom>
          <a:solidFill>
            <a:schemeClr val="bg1">
              <a:lumMod val="95000"/>
            </a:schemeClr>
          </a:solidFill>
        </p:spPr>
        <p:txBody>
          <a:bodyPr wrap="square" anchor="ctr" anchorCtr="0">
            <a:noAutofit/>
          </a:bodyPr>
          <a:lstStyle>
            <a:lvl1pPr marL="0" indent="0" algn="ctr">
              <a:buFont typeface="Arial" panose="020B0604020202020204" pitchFamily="34" charset="0"/>
              <a:buNone/>
              <a:defRPr sz="907"/>
            </a:lvl1pPr>
          </a:lstStyle>
          <a:p>
            <a:r>
              <a:rPr lang="pl-PL" dirty="0"/>
              <a:t>Kliknij ikonę, aby dodać obraz</a:t>
            </a:r>
          </a:p>
        </p:txBody>
      </p:sp>
      <p:sp>
        <p:nvSpPr>
          <p:cNvPr id="13" name="Prostokąt 12">
            <a:extLst>
              <a:ext uri="{FF2B5EF4-FFF2-40B4-BE49-F238E27FC236}">
                <a16:creationId xmlns:a16="http://schemas.microsoft.com/office/drawing/2014/main" id="{38965D1A-9BC8-2AB7-6B73-C2BBDA5D66AA}"/>
              </a:ext>
            </a:extLst>
          </p:cNvPr>
          <p:cNvSpPr/>
          <p:nvPr userDrawn="1"/>
        </p:nvSpPr>
        <p:spPr>
          <a:xfrm>
            <a:off x="3222236" y="4082829"/>
            <a:ext cx="7800346" cy="16325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633"/>
          </a:p>
        </p:txBody>
      </p:sp>
      <p:sp>
        <p:nvSpPr>
          <p:cNvPr id="2" name="Title 1"/>
          <p:cNvSpPr>
            <a:spLocks noGrp="1"/>
          </p:cNvSpPr>
          <p:nvPr>
            <p:ph type="ctrTitle"/>
          </p:nvPr>
        </p:nvSpPr>
        <p:spPr>
          <a:xfrm>
            <a:off x="3617991" y="5061678"/>
            <a:ext cx="6993665" cy="588349"/>
          </a:xfrm>
        </p:spPr>
        <p:txBody>
          <a:bodyPr anchor="t" anchorCtr="0">
            <a:normAutofit/>
          </a:bodyPr>
          <a:lstStyle>
            <a:lvl1pPr algn="l">
              <a:lnSpc>
                <a:spcPts val="3175"/>
              </a:lnSpc>
              <a:defRPr sz="2540"/>
            </a:lvl1pPr>
          </a:lstStyle>
          <a:p>
            <a:r>
              <a:rPr lang="pl-PL"/>
              <a:t>Kliknij, aby edytować styl</a:t>
            </a:r>
            <a:endParaRPr lang="en-US" dirty="0"/>
          </a:p>
        </p:txBody>
      </p:sp>
      <p:sp>
        <p:nvSpPr>
          <p:cNvPr id="4" name="Date Placeholder 3"/>
          <p:cNvSpPr>
            <a:spLocks noGrp="1"/>
          </p:cNvSpPr>
          <p:nvPr>
            <p:ph type="dt" sz="half" idx="10"/>
          </p:nvPr>
        </p:nvSpPr>
        <p:spPr>
          <a:xfrm>
            <a:off x="8970199" y="489652"/>
            <a:ext cx="2052383" cy="332686"/>
          </a:xfrm>
          <a:prstGeom prst="rect">
            <a:avLst/>
          </a:prstGeom>
        </p:spPr>
        <p:txBody>
          <a:bodyPr lIns="0" tIns="0" rIns="0" bIns="0"/>
          <a:lstStyle>
            <a:lvl1pPr algn="r">
              <a:lnSpc>
                <a:spcPts val="1633"/>
              </a:lnSpc>
              <a:defRPr sz="1270">
                <a:solidFill>
                  <a:schemeClr val="tx2"/>
                </a:solidFill>
                <a:latin typeface="Open Sans" pitchFamily="2" charset="0"/>
                <a:ea typeface="Open Sans" pitchFamily="2" charset="0"/>
                <a:cs typeface="Open Sans" pitchFamily="2" charset="0"/>
              </a:defRPr>
            </a:lvl1pPr>
          </a:lstStyle>
          <a:p>
            <a:endParaRPr lang="pl-PL" dirty="0"/>
          </a:p>
        </p:txBody>
      </p:sp>
      <p:pic>
        <p:nvPicPr>
          <p:cNvPr id="8" name="Obraz 7" descr="logo Funduszy Europejskich">
            <a:extLst>
              <a:ext uri="{FF2B5EF4-FFF2-40B4-BE49-F238E27FC236}">
                <a16:creationId xmlns:a16="http://schemas.microsoft.com/office/drawing/2014/main" id="{70B23A41-17AB-76D8-3EFE-38FC22C5B56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127" y="5779698"/>
            <a:ext cx="1848740" cy="861090"/>
          </a:xfrm>
          <a:prstGeom prst="rect">
            <a:avLst/>
          </a:prstGeom>
        </p:spPr>
      </p:pic>
      <p:pic>
        <p:nvPicPr>
          <p:cNvPr id="10" name="Obraz 9" descr="flaga Unii Europejskie z dopiskiem dofinansowane przez Unię Europejską">
            <a:extLst>
              <a:ext uri="{FF2B5EF4-FFF2-40B4-BE49-F238E27FC236}">
                <a16:creationId xmlns:a16="http://schemas.microsoft.com/office/drawing/2014/main" id="{E8AB2AB5-3131-C310-7606-68997985114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92348" y="5779698"/>
            <a:ext cx="3002864" cy="861090"/>
          </a:xfrm>
          <a:prstGeom prst="rect">
            <a:avLst/>
          </a:prstGeom>
        </p:spPr>
      </p:pic>
      <p:pic>
        <p:nvPicPr>
          <p:cNvPr id="12" name="Obraz 11" descr="barwy RP">
            <a:extLst>
              <a:ext uri="{FF2B5EF4-FFF2-40B4-BE49-F238E27FC236}">
                <a16:creationId xmlns:a16="http://schemas.microsoft.com/office/drawing/2014/main" id="{7C93677B-A16E-82CA-7FC4-B6B51516070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245088" y="5779092"/>
            <a:ext cx="2554038" cy="862304"/>
          </a:xfrm>
          <a:prstGeom prst="rect">
            <a:avLst/>
          </a:prstGeom>
        </p:spPr>
      </p:pic>
      <p:pic>
        <p:nvPicPr>
          <p:cNvPr id="18" name="Obraz 17" descr="Obraz zawierający tekst&#10;&#10;Opis wygenerowany automatycznie">
            <a:extLst>
              <a:ext uri="{FF2B5EF4-FFF2-40B4-BE49-F238E27FC236}">
                <a16:creationId xmlns:a16="http://schemas.microsoft.com/office/drawing/2014/main" id="{EB4DB370-BCB9-D1E9-5613-5A9DCA5F311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222236" y="4082829"/>
            <a:ext cx="4514751" cy="653253"/>
          </a:xfrm>
          <a:prstGeom prst="rect">
            <a:avLst/>
          </a:prstGeom>
        </p:spPr>
      </p:pic>
    </p:spTree>
    <p:extLst>
      <p:ext uri="{BB962C8B-B14F-4D97-AF65-F5344CB8AC3E}">
        <p14:creationId xmlns:p14="http://schemas.microsoft.com/office/powerpoint/2010/main" val="2253088477"/>
      </p:ext>
    </p:extLst>
  </p:cSld>
  <p:clrMapOvr>
    <a:masterClrMapping/>
  </p:clrMapOvr>
  <p:extLst>
    <p:ext uri="{DCECCB84-F9BA-43D5-87BE-67443E8EF086}">
      <p15:sldGuideLst xmlns:p15="http://schemas.microsoft.com/office/powerpoint/2012/main">
        <p15:guide id="1" pos="192">
          <p15:clr>
            <a:srgbClr val="FBAE40"/>
          </p15:clr>
        </p15:guide>
        <p15:guide id="2" orient="horz" pos="113">
          <p15:clr>
            <a:srgbClr val="FBAE40"/>
          </p15:clr>
        </p15:guide>
        <p15:guide id="3" orient="horz" pos="2381">
          <p15:clr>
            <a:srgbClr val="FBAE40"/>
          </p15:clr>
        </p15:guide>
        <p15:guide id="4" orient="horz" pos="340">
          <p15:clr>
            <a:srgbClr val="FBAE40"/>
          </p15:clr>
        </p15:guide>
        <p15:guide id="5" orient="horz" pos="567">
          <p15:clr>
            <a:srgbClr val="FBAE40"/>
          </p15:clr>
        </p15:guide>
        <p15:guide id="6" orient="horz" pos="794">
          <p15:clr>
            <a:srgbClr val="FBAE40"/>
          </p15:clr>
        </p15:guide>
        <p15:guide id="7" orient="horz" pos="1020">
          <p15:clr>
            <a:srgbClr val="FBAE40"/>
          </p15:clr>
        </p15:guide>
        <p15:guide id="8" orient="horz" pos="1247">
          <p15:clr>
            <a:srgbClr val="FBAE40"/>
          </p15:clr>
        </p15:guide>
        <p15:guide id="9" orient="horz" pos="1474">
          <p15:clr>
            <a:srgbClr val="FBAE40"/>
          </p15:clr>
        </p15:guide>
        <p15:guide id="10" orient="horz" pos="1701">
          <p15:clr>
            <a:srgbClr val="FBAE40"/>
          </p15:clr>
        </p15:guide>
        <p15:guide id="11" orient="horz" pos="1927">
          <p15:clr>
            <a:srgbClr val="FBAE40"/>
          </p15:clr>
        </p15:guide>
        <p15:guide id="12" orient="horz" pos="2154">
          <p15:clr>
            <a:srgbClr val="FBAE40"/>
          </p15:clr>
        </p15:guide>
        <p15:guide id="13" orient="horz" pos="2608">
          <p15:clr>
            <a:srgbClr val="FBAE40"/>
          </p15:clr>
        </p15:guide>
        <p15:guide id="14" orient="horz" pos="2835">
          <p15:clr>
            <a:srgbClr val="FBAE40"/>
          </p15:clr>
        </p15:guide>
        <p15:guide id="15" orient="horz" pos="3061">
          <p15:clr>
            <a:srgbClr val="FBAE40"/>
          </p15:clr>
        </p15:guide>
        <p15:guide id="16" orient="horz" pos="3288">
          <p15:clr>
            <a:srgbClr val="FBAE40"/>
          </p15:clr>
        </p15:guide>
        <p15:guide id="17" orient="horz" pos="3515">
          <p15:clr>
            <a:srgbClr val="FBAE40"/>
          </p15:clr>
        </p15:guide>
        <p15:guide id="18" orient="horz" pos="3742">
          <p15:clr>
            <a:srgbClr val="FBAE40"/>
          </p15:clr>
        </p15:guide>
        <p15:guide id="19" orient="horz" pos="3968">
          <p15:clr>
            <a:srgbClr val="FBAE40"/>
          </p15:clr>
        </p15:guide>
        <p15:guide id="20" orient="horz" pos="4195">
          <p15:clr>
            <a:srgbClr val="FBAE40"/>
          </p15:clr>
        </p15:guide>
        <p15:guide id="21" orient="horz" pos="4422">
          <p15:clr>
            <a:srgbClr val="FBAE40"/>
          </p15:clr>
        </p15:guide>
        <p15:guide id="22" orient="horz" pos="4649">
          <p15:clr>
            <a:srgbClr val="FBAE40"/>
          </p15:clr>
        </p15:guide>
        <p15:guide id="23" pos="419">
          <p15:clr>
            <a:srgbClr val="FBAE40"/>
          </p15:clr>
        </p15:guide>
        <p15:guide id="24" pos="646">
          <p15:clr>
            <a:srgbClr val="FBAE40"/>
          </p15:clr>
        </p15:guide>
        <p15:guide id="25" pos="873">
          <p15:clr>
            <a:srgbClr val="FBAE40"/>
          </p15:clr>
        </p15:guide>
        <p15:guide id="26" pos="1100">
          <p15:clr>
            <a:srgbClr val="FBAE40"/>
          </p15:clr>
        </p15:guide>
        <p15:guide id="27" pos="1327">
          <p15:clr>
            <a:srgbClr val="FBAE40"/>
          </p15:clr>
        </p15:guide>
        <p15:guide id="28" pos="1553">
          <p15:clr>
            <a:srgbClr val="FBAE40"/>
          </p15:clr>
        </p15:guide>
        <p15:guide id="29" pos="1780">
          <p15:clr>
            <a:srgbClr val="FBAE40"/>
          </p15:clr>
        </p15:guide>
        <p15:guide id="30" pos="2007">
          <p15:clr>
            <a:srgbClr val="FBAE40"/>
          </p15:clr>
        </p15:guide>
        <p15:guide id="31" pos="2234">
          <p15:clr>
            <a:srgbClr val="FBAE40"/>
          </p15:clr>
        </p15:guide>
        <p15:guide id="32" pos="2460">
          <p15:clr>
            <a:srgbClr val="FBAE40"/>
          </p15:clr>
        </p15:guide>
        <p15:guide id="33" pos="2687">
          <p15:clr>
            <a:srgbClr val="FBAE40"/>
          </p15:clr>
        </p15:guide>
        <p15:guide id="34" pos="2914">
          <p15:clr>
            <a:srgbClr val="FBAE40"/>
          </p15:clr>
        </p15:guide>
        <p15:guide id="35" pos="3141">
          <p15:clr>
            <a:srgbClr val="FBAE40"/>
          </p15:clr>
        </p15:guide>
        <p15:guide id="36" pos="3368">
          <p15:clr>
            <a:srgbClr val="FBAE40"/>
          </p15:clr>
        </p15:guide>
        <p15:guide id="37" pos="3594">
          <p15:clr>
            <a:srgbClr val="FBAE40"/>
          </p15:clr>
        </p15:guide>
        <p15:guide id="38" pos="3821">
          <p15:clr>
            <a:srgbClr val="FBAE40"/>
          </p15:clr>
        </p15:guide>
        <p15:guide id="39" pos="4048">
          <p15:clr>
            <a:srgbClr val="FBAE40"/>
          </p15:clr>
        </p15:guide>
        <p15:guide id="40" pos="4275">
          <p15:clr>
            <a:srgbClr val="FBAE40"/>
          </p15:clr>
        </p15:guide>
        <p15:guide id="41" pos="4501">
          <p15:clr>
            <a:srgbClr val="FBAE40"/>
          </p15:clr>
        </p15:guide>
        <p15:guide id="42" pos="4728">
          <p15:clr>
            <a:srgbClr val="FBAE40"/>
          </p15:clr>
        </p15:guide>
        <p15:guide id="43" pos="4955">
          <p15:clr>
            <a:srgbClr val="FBAE40"/>
          </p15:clr>
        </p15:guide>
        <p15:guide id="44" pos="5182">
          <p15:clr>
            <a:srgbClr val="FBAE40"/>
          </p15:clr>
        </p15:guide>
        <p15:guide id="45" pos="5408">
          <p15:clr>
            <a:srgbClr val="FBAE40"/>
          </p15:clr>
        </p15:guide>
        <p15:guide id="46" pos="5635">
          <p15:clr>
            <a:srgbClr val="FBAE40"/>
          </p15:clr>
        </p15:guide>
        <p15:guide id="47" pos="5862">
          <p15:clr>
            <a:srgbClr val="FBAE40"/>
          </p15:clr>
        </p15:guide>
        <p15:guide id="48" pos="6089">
          <p15:clr>
            <a:srgbClr val="FBAE40"/>
          </p15:clr>
        </p15:guide>
        <p15:guide id="49" pos="6316">
          <p15:clr>
            <a:srgbClr val="FBAE40"/>
          </p15:clr>
        </p15:guide>
        <p15:guide id="50" pos="6542">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lajd tytuł sekcji">
    <p:spTree>
      <p:nvGrpSpPr>
        <p:cNvPr id="1" name=""/>
        <p:cNvGrpSpPr/>
        <p:nvPr/>
      </p:nvGrpSpPr>
      <p:grpSpPr>
        <a:xfrm>
          <a:off x="0" y="0"/>
          <a:ext cx="0" cy="0"/>
          <a:chOff x="0" y="0"/>
          <a:chExt cx="0" cy="0"/>
        </a:xfrm>
      </p:grpSpPr>
      <p:sp>
        <p:nvSpPr>
          <p:cNvPr id="10" name="Prostokąt 9">
            <a:extLst>
              <a:ext uri="{FF2B5EF4-FFF2-40B4-BE49-F238E27FC236}">
                <a16:creationId xmlns:a16="http://schemas.microsoft.com/office/drawing/2014/main" id="{0D1F565A-4734-6B49-4F72-233C397DE031}"/>
              </a:ext>
            </a:extLst>
          </p:cNvPr>
          <p:cNvSpPr/>
          <p:nvPr userDrawn="1"/>
        </p:nvSpPr>
        <p:spPr>
          <a:xfrm>
            <a:off x="3222235" y="4082829"/>
            <a:ext cx="8205842" cy="195914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633"/>
          </a:p>
        </p:txBody>
      </p:sp>
      <p:sp>
        <p:nvSpPr>
          <p:cNvPr id="9" name="Symbol zastępczy obrazu 8">
            <a:extLst>
              <a:ext uri="{FF2B5EF4-FFF2-40B4-BE49-F238E27FC236}">
                <a16:creationId xmlns:a16="http://schemas.microsoft.com/office/drawing/2014/main" id="{12E8330A-FFD8-2BBA-E745-7200C0738BE5}"/>
              </a:ext>
            </a:extLst>
          </p:cNvPr>
          <p:cNvSpPr>
            <a:spLocks noGrp="1"/>
          </p:cNvSpPr>
          <p:nvPr>
            <p:ph type="pic" sz="quarter" idx="10"/>
          </p:nvPr>
        </p:nvSpPr>
        <p:spPr>
          <a:xfrm>
            <a:off x="763924" y="0"/>
            <a:ext cx="7794915" cy="4408303"/>
          </a:xfrm>
          <a:custGeom>
            <a:avLst/>
            <a:gdLst>
              <a:gd name="connsiteX0" fmla="*/ 0 w 6835775"/>
              <a:gd name="connsiteY0" fmla="*/ 0 h 4859338"/>
              <a:gd name="connsiteX1" fmla="*/ 6835775 w 6835775"/>
              <a:gd name="connsiteY1" fmla="*/ 0 h 4859338"/>
              <a:gd name="connsiteX2" fmla="*/ 6835775 w 6835775"/>
              <a:gd name="connsiteY2" fmla="*/ 4500563 h 4859338"/>
              <a:gd name="connsiteX3" fmla="*/ 2155824 w 6835775"/>
              <a:gd name="connsiteY3" fmla="*/ 4500563 h 4859338"/>
              <a:gd name="connsiteX4" fmla="*/ 2155824 w 6835775"/>
              <a:gd name="connsiteY4" fmla="*/ 4859338 h 4859338"/>
              <a:gd name="connsiteX5" fmla="*/ 0 w 6835775"/>
              <a:gd name="connsiteY5" fmla="*/ 4859338 h 4859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35775" h="4859338">
                <a:moveTo>
                  <a:pt x="0" y="0"/>
                </a:moveTo>
                <a:lnTo>
                  <a:pt x="6835775" y="0"/>
                </a:lnTo>
                <a:lnTo>
                  <a:pt x="6835775" y="4500563"/>
                </a:lnTo>
                <a:lnTo>
                  <a:pt x="2155824" y="4500563"/>
                </a:lnTo>
                <a:lnTo>
                  <a:pt x="2155824" y="4859338"/>
                </a:lnTo>
                <a:lnTo>
                  <a:pt x="0" y="4859338"/>
                </a:lnTo>
                <a:close/>
              </a:path>
            </a:pathLst>
          </a:custGeom>
          <a:solidFill>
            <a:schemeClr val="bg1">
              <a:lumMod val="95000"/>
            </a:schemeClr>
          </a:solidFill>
        </p:spPr>
        <p:txBody>
          <a:bodyPr wrap="square" anchor="ctr" anchorCtr="0">
            <a:noAutofit/>
          </a:bodyPr>
          <a:lstStyle>
            <a:lvl1pPr marL="0" indent="0" algn="ctr">
              <a:buFont typeface="Arial" panose="020B0604020202020204" pitchFamily="34" charset="0"/>
              <a:buNone/>
              <a:defRPr sz="907"/>
            </a:lvl1pPr>
          </a:lstStyle>
          <a:p>
            <a:r>
              <a:rPr lang="pl-PL"/>
              <a:t>Kliknij ikonę, aby dodać obraz</a:t>
            </a:r>
            <a:endParaRPr lang="pl-PL" dirty="0"/>
          </a:p>
        </p:txBody>
      </p:sp>
      <p:sp>
        <p:nvSpPr>
          <p:cNvPr id="5" name="Prostokąt 4">
            <a:extLst>
              <a:ext uri="{FF2B5EF4-FFF2-40B4-BE49-F238E27FC236}">
                <a16:creationId xmlns:a16="http://schemas.microsoft.com/office/drawing/2014/main" id="{7BF7E1EF-0AB1-F3B1-F5CD-6A2AA3056193}"/>
              </a:ext>
            </a:extLst>
          </p:cNvPr>
          <p:cNvSpPr/>
          <p:nvPr userDrawn="1"/>
        </p:nvSpPr>
        <p:spPr>
          <a:xfrm>
            <a:off x="4453203" y="4082828"/>
            <a:ext cx="4105634" cy="326037"/>
          </a:xfrm>
          <a:prstGeom prst="rect">
            <a:avLst/>
          </a:prstGeom>
          <a:solidFill>
            <a:srgbClr val="0052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633"/>
          </a:p>
        </p:txBody>
      </p:sp>
      <p:sp>
        <p:nvSpPr>
          <p:cNvPr id="6" name="Prostokąt 5">
            <a:extLst>
              <a:ext uri="{FF2B5EF4-FFF2-40B4-BE49-F238E27FC236}">
                <a16:creationId xmlns:a16="http://schemas.microsoft.com/office/drawing/2014/main" id="{03E2C530-5988-0861-50D8-1C7FE1662A60}"/>
              </a:ext>
            </a:extLst>
          </p:cNvPr>
          <p:cNvSpPr/>
          <p:nvPr userDrawn="1"/>
        </p:nvSpPr>
        <p:spPr>
          <a:xfrm>
            <a:off x="3222237" y="4082828"/>
            <a:ext cx="1230967" cy="3254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633"/>
          </a:p>
        </p:txBody>
      </p:sp>
      <p:sp>
        <p:nvSpPr>
          <p:cNvPr id="2" name="Title 1"/>
          <p:cNvSpPr>
            <a:spLocks noGrp="1"/>
          </p:cNvSpPr>
          <p:nvPr>
            <p:ph type="ctrTitle"/>
          </p:nvPr>
        </p:nvSpPr>
        <p:spPr>
          <a:xfrm>
            <a:off x="3633162" y="4713462"/>
            <a:ext cx="7389421" cy="1197862"/>
          </a:xfrm>
        </p:spPr>
        <p:txBody>
          <a:bodyPr anchor="t" anchorCtr="0">
            <a:normAutofit/>
          </a:bodyPr>
          <a:lstStyle>
            <a:lvl1pPr algn="l">
              <a:lnSpc>
                <a:spcPts val="3175"/>
              </a:lnSpc>
              <a:defRPr sz="2540"/>
            </a:lvl1pPr>
          </a:lstStyle>
          <a:p>
            <a:r>
              <a:rPr lang="pl-PL"/>
              <a:t>Kliknij, aby edytować styl</a:t>
            </a:r>
            <a:endParaRPr lang="en-US" dirty="0"/>
          </a:p>
        </p:txBody>
      </p:sp>
    </p:spTree>
    <p:extLst>
      <p:ext uri="{BB962C8B-B14F-4D97-AF65-F5344CB8AC3E}">
        <p14:creationId xmlns:p14="http://schemas.microsoft.com/office/powerpoint/2010/main" val="920591144"/>
      </p:ext>
    </p:extLst>
  </p:cSld>
  <p:clrMapOvr>
    <a:masterClrMapping/>
  </p:clrMapOvr>
  <p:extLst>
    <p:ext uri="{DCECCB84-F9BA-43D5-87BE-67443E8EF086}">
      <p15:sldGuideLst xmlns:p15="http://schemas.microsoft.com/office/powerpoint/2012/main">
        <p15:guide id="1" pos="193">
          <p15:clr>
            <a:srgbClr val="FBAE40"/>
          </p15:clr>
        </p15:guide>
        <p15:guide id="2" orient="horz" pos="113">
          <p15:clr>
            <a:srgbClr val="FBAE40"/>
          </p15:clr>
        </p15:guide>
        <p15:guide id="3" orient="horz" pos="2381">
          <p15:clr>
            <a:srgbClr val="FBAE40"/>
          </p15:clr>
        </p15:guide>
        <p15:guide id="4" orient="horz" pos="340">
          <p15:clr>
            <a:srgbClr val="FBAE40"/>
          </p15:clr>
        </p15:guide>
        <p15:guide id="5" orient="horz" pos="567">
          <p15:clr>
            <a:srgbClr val="FBAE40"/>
          </p15:clr>
        </p15:guide>
        <p15:guide id="6" orient="horz" pos="794">
          <p15:clr>
            <a:srgbClr val="FBAE40"/>
          </p15:clr>
        </p15:guide>
        <p15:guide id="7" orient="horz" pos="1020">
          <p15:clr>
            <a:srgbClr val="FBAE40"/>
          </p15:clr>
        </p15:guide>
        <p15:guide id="8" orient="horz" pos="1247">
          <p15:clr>
            <a:srgbClr val="FBAE40"/>
          </p15:clr>
        </p15:guide>
        <p15:guide id="9" orient="horz" pos="1474">
          <p15:clr>
            <a:srgbClr val="FBAE40"/>
          </p15:clr>
        </p15:guide>
        <p15:guide id="10" orient="horz" pos="1701">
          <p15:clr>
            <a:srgbClr val="FBAE40"/>
          </p15:clr>
        </p15:guide>
        <p15:guide id="11" orient="horz" pos="1927">
          <p15:clr>
            <a:srgbClr val="FBAE40"/>
          </p15:clr>
        </p15:guide>
        <p15:guide id="12" orient="horz" pos="2154">
          <p15:clr>
            <a:srgbClr val="FBAE40"/>
          </p15:clr>
        </p15:guide>
        <p15:guide id="13" orient="horz" pos="2608">
          <p15:clr>
            <a:srgbClr val="FBAE40"/>
          </p15:clr>
        </p15:guide>
        <p15:guide id="14" orient="horz" pos="2835">
          <p15:clr>
            <a:srgbClr val="FBAE40"/>
          </p15:clr>
        </p15:guide>
        <p15:guide id="15" orient="horz" pos="3061">
          <p15:clr>
            <a:srgbClr val="FBAE40"/>
          </p15:clr>
        </p15:guide>
        <p15:guide id="16" orient="horz" pos="3288">
          <p15:clr>
            <a:srgbClr val="FBAE40"/>
          </p15:clr>
        </p15:guide>
        <p15:guide id="17" orient="horz" pos="3515">
          <p15:clr>
            <a:srgbClr val="FBAE40"/>
          </p15:clr>
        </p15:guide>
        <p15:guide id="18" orient="horz" pos="3742">
          <p15:clr>
            <a:srgbClr val="FBAE40"/>
          </p15:clr>
        </p15:guide>
        <p15:guide id="19" orient="horz" pos="3968">
          <p15:clr>
            <a:srgbClr val="FBAE40"/>
          </p15:clr>
        </p15:guide>
        <p15:guide id="20" orient="horz" pos="4195">
          <p15:clr>
            <a:srgbClr val="FBAE40"/>
          </p15:clr>
        </p15:guide>
        <p15:guide id="21" orient="horz" pos="4422">
          <p15:clr>
            <a:srgbClr val="FBAE40"/>
          </p15:clr>
        </p15:guide>
        <p15:guide id="22" orient="horz" pos="4649">
          <p15:clr>
            <a:srgbClr val="FBAE40"/>
          </p15:clr>
        </p15:guide>
        <p15:guide id="23" pos="419">
          <p15:clr>
            <a:srgbClr val="FBAE40"/>
          </p15:clr>
        </p15:guide>
        <p15:guide id="24" pos="646">
          <p15:clr>
            <a:srgbClr val="FBAE40"/>
          </p15:clr>
        </p15:guide>
        <p15:guide id="25" pos="873">
          <p15:clr>
            <a:srgbClr val="FBAE40"/>
          </p15:clr>
        </p15:guide>
        <p15:guide id="26" pos="1100">
          <p15:clr>
            <a:srgbClr val="FBAE40"/>
          </p15:clr>
        </p15:guide>
        <p15:guide id="27" pos="1327">
          <p15:clr>
            <a:srgbClr val="FBAE40"/>
          </p15:clr>
        </p15:guide>
        <p15:guide id="28" pos="1553">
          <p15:clr>
            <a:srgbClr val="FBAE40"/>
          </p15:clr>
        </p15:guide>
        <p15:guide id="29" pos="1780">
          <p15:clr>
            <a:srgbClr val="FBAE40"/>
          </p15:clr>
        </p15:guide>
        <p15:guide id="30" pos="2007">
          <p15:clr>
            <a:srgbClr val="FBAE40"/>
          </p15:clr>
        </p15:guide>
        <p15:guide id="31" pos="2234">
          <p15:clr>
            <a:srgbClr val="FBAE40"/>
          </p15:clr>
        </p15:guide>
        <p15:guide id="32" pos="2460">
          <p15:clr>
            <a:srgbClr val="FBAE40"/>
          </p15:clr>
        </p15:guide>
        <p15:guide id="33" pos="2687">
          <p15:clr>
            <a:srgbClr val="FBAE40"/>
          </p15:clr>
        </p15:guide>
        <p15:guide id="34" pos="2914">
          <p15:clr>
            <a:srgbClr val="FBAE40"/>
          </p15:clr>
        </p15:guide>
        <p15:guide id="35" pos="3141">
          <p15:clr>
            <a:srgbClr val="FBAE40"/>
          </p15:clr>
        </p15:guide>
        <p15:guide id="36" pos="3368">
          <p15:clr>
            <a:srgbClr val="FBAE40"/>
          </p15:clr>
        </p15:guide>
        <p15:guide id="37" pos="3594">
          <p15:clr>
            <a:srgbClr val="FBAE40"/>
          </p15:clr>
        </p15:guide>
        <p15:guide id="38" pos="3821">
          <p15:clr>
            <a:srgbClr val="FBAE40"/>
          </p15:clr>
        </p15:guide>
        <p15:guide id="39" pos="4048">
          <p15:clr>
            <a:srgbClr val="FBAE40"/>
          </p15:clr>
        </p15:guide>
        <p15:guide id="40" pos="4275">
          <p15:clr>
            <a:srgbClr val="FBAE40"/>
          </p15:clr>
        </p15:guide>
        <p15:guide id="41" pos="4501">
          <p15:clr>
            <a:srgbClr val="FBAE40"/>
          </p15:clr>
        </p15:guide>
        <p15:guide id="42" pos="4728">
          <p15:clr>
            <a:srgbClr val="FBAE40"/>
          </p15:clr>
        </p15:guide>
        <p15:guide id="43" pos="4955">
          <p15:clr>
            <a:srgbClr val="FBAE40"/>
          </p15:clr>
        </p15:guide>
        <p15:guide id="44" pos="5182">
          <p15:clr>
            <a:srgbClr val="FBAE40"/>
          </p15:clr>
        </p15:guide>
        <p15:guide id="45" pos="5408">
          <p15:clr>
            <a:srgbClr val="FBAE40"/>
          </p15:clr>
        </p15:guide>
        <p15:guide id="46" pos="5635">
          <p15:clr>
            <a:srgbClr val="FBAE40"/>
          </p15:clr>
        </p15:guide>
        <p15:guide id="47" pos="5862">
          <p15:clr>
            <a:srgbClr val="FBAE40"/>
          </p15:clr>
        </p15:guide>
        <p15:guide id="48" pos="6089">
          <p15:clr>
            <a:srgbClr val="FBAE40"/>
          </p15:clr>
        </p15:guide>
        <p15:guide id="49" pos="6316">
          <p15:clr>
            <a:srgbClr val="FBAE40"/>
          </p15:clr>
        </p15:guide>
        <p15:guide id="50" pos="6542">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Slajd - tytuł + zawartość z paskie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dirty="0"/>
              <a:t>Kliknij, aby edytować style wzorca tekstu</a:t>
            </a:r>
          </a:p>
          <a:p>
            <a:pPr lvl="1"/>
            <a:r>
              <a:rPr lang="pl-PL" dirty="0"/>
              <a:t>Drugi poziom</a:t>
            </a:r>
          </a:p>
          <a:p>
            <a:pPr lvl="2"/>
            <a:r>
              <a:rPr lang="pl-PL" dirty="0"/>
              <a:t>Trzeci poziom</a:t>
            </a:r>
          </a:p>
        </p:txBody>
      </p:sp>
      <p:sp>
        <p:nvSpPr>
          <p:cNvPr id="5" name="Symbol zastępczy numeru slajdu 4">
            <a:extLst>
              <a:ext uri="{FF2B5EF4-FFF2-40B4-BE49-F238E27FC236}">
                <a16:creationId xmlns:a16="http://schemas.microsoft.com/office/drawing/2014/main" id="{96BE561E-99B3-4335-3AEE-43699306B9E0}"/>
              </a:ext>
            </a:extLst>
          </p:cNvPr>
          <p:cNvSpPr>
            <a:spLocks noGrp="1"/>
          </p:cNvSpPr>
          <p:nvPr>
            <p:ph type="sldNum" sz="quarter" idx="10"/>
          </p:nvPr>
        </p:nvSpPr>
        <p:spPr/>
        <p:txBody>
          <a:bodyPr/>
          <a:lstStyle/>
          <a:p>
            <a:fld id="{EB4015AA-59F6-416B-87A6-8E3D940284E2}" type="slidenum">
              <a:rPr lang="pl-PL" smtClean="0"/>
              <a:pPr/>
              <a:t>‹#›</a:t>
            </a:fld>
            <a:endParaRPr lang="pl-PL" dirty="0"/>
          </a:p>
        </p:txBody>
      </p:sp>
    </p:spTree>
    <p:extLst>
      <p:ext uri="{BB962C8B-B14F-4D97-AF65-F5344CB8AC3E}">
        <p14:creationId xmlns:p14="http://schemas.microsoft.com/office/powerpoint/2010/main" val="29132885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Slajd - tytuł + 2 elementy zawartości z paskie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1169852" y="1796072"/>
            <a:ext cx="4720891" cy="4245627"/>
          </a:xfrm>
        </p:spPr>
        <p:txBody>
          <a:bodyPr/>
          <a:lstStyle/>
          <a:p>
            <a:pPr lvl="0"/>
            <a:r>
              <a:rPr lang="pl-PL"/>
              <a:t>Kliknij, aby edytować style wzorca tekstu</a:t>
            </a:r>
          </a:p>
          <a:p>
            <a:pPr lvl="1"/>
            <a:r>
              <a:rPr lang="pl-PL"/>
              <a:t>Drugi poziom</a:t>
            </a:r>
          </a:p>
          <a:p>
            <a:pPr lvl="2"/>
            <a:r>
              <a:rPr lang="pl-PL"/>
              <a:t>Trzeci poziom</a:t>
            </a:r>
          </a:p>
        </p:txBody>
      </p:sp>
      <p:sp>
        <p:nvSpPr>
          <p:cNvPr id="4" name="Content Placeholder 3"/>
          <p:cNvSpPr>
            <a:spLocks noGrp="1"/>
          </p:cNvSpPr>
          <p:nvPr>
            <p:ph sz="half" idx="2"/>
          </p:nvPr>
        </p:nvSpPr>
        <p:spPr>
          <a:xfrm>
            <a:off x="6301255" y="1795869"/>
            <a:ext cx="4720891" cy="4245816"/>
          </a:xfrm>
        </p:spPr>
        <p:txBody>
          <a:bodyPr/>
          <a:lstStyle/>
          <a:p>
            <a:pPr lvl="0"/>
            <a:r>
              <a:rPr lang="pl-PL"/>
              <a:t>Kliknij, aby edytować style wzorca tekstu</a:t>
            </a:r>
          </a:p>
          <a:p>
            <a:pPr lvl="1"/>
            <a:r>
              <a:rPr lang="pl-PL"/>
              <a:t>Drugi poziom</a:t>
            </a:r>
          </a:p>
          <a:p>
            <a:pPr lvl="2"/>
            <a:r>
              <a:rPr lang="pl-PL"/>
              <a:t>Trzeci poziom</a:t>
            </a:r>
          </a:p>
        </p:txBody>
      </p:sp>
      <p:sp>
        <p:nvSpPr>
          <p:cNvPr id="5" name="Symbol zastępczy numeru slajdu 4">
            <a:extLst>
              <a:ext uri="{FF2B5EF4-FFF2-40B4-BE49-F238E27FC236}">
                <a16:creationId xmlns:a16="http://schemas.microsoft.com/office/drawing/2014/main" id="{141AAA0E-45E9-08FB-9373-71A084B88847}"/>
              </a:ext>
            </a:extLst>
          </p:cNvPr>
          <p:cNvSpPr>
            <a:spLocks noGrp="1"/>
          </p:cNvSpPr>
          <p:nvPr>
            <p:ph type="sldNum" sz="quarter" idx="10"/>
          </p:nvPr>
        </p:nvSpPr>
        <p:spPr/>
        <p:txBody>
          <a:bodyPr/>
          <a:lstStyle/>
          <a:p>
            <a:fld id="{EB4015AA-59F6-416B-87A6-8E3D940284E2}" type="slidenum">
              <a:rPr lang="pl-PL" smtClean="0"/>
              <a:pPr/>
              <a:t>‹#›</a:t>
            </a:fld>
            <a:endParaRPr lang="pl-PL" dirty="0"/>
          </a:p>
        </p:txBody>
      </p:sp>
    </p:spTree>
    <p:extLst>
      <p:ext uri="{BB962C8B-B14F-4D97-AF65-F5344CB8AC3E}">
        <p14:creationId xmlns:p14="http://schemas.microsoft.com/office/powerpoint/2010/main" val="39402372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Slajd - tytuł + zdjęcie + zawartość z paskiem">
    <p:spTree>
      <p:nvGrpSpPr>
        <p:cNvPr id="1" name=""/>
        <p:cNvGrpSpPr/>
        <p:nvPr/>
      </p:nvGrpSpPr>
      <p:grpSpPr>
        <a:xfrm>
          <a:off x="0" y="0"/>
          <a:ext cx="0" cy="0"/>
          <a:chOff x="0" y="0"/>
          <a:chExt cx="0" cy="0"/>
        </a:xfrm>
      </p:grpSpPr>
      <p:sp>
        <p:nvSpPr>
          <p:cNvPr id="2" name="Title 1"/>
          <p:cNvSpPr>
            <a:spLocks noGrp="1"/>
          </p:cNvSpPr>
          <p:nvPr>
            <p:ph type="title"/>
          </p:nvPr>
        </p:nvSpPr>
        <p:spPr>
          <a:xfrm>
            <a:off x="6095999" y="816316"/>
            <a:ext cx="4926147" cy="979757"/>
          </a:xfrm>
        </p:spPr>
        <p:txBody>
          <a:bodyPr/>
          <a:lstStyle/>
          <a:p>
            <a:r>
              <a:rPr lang="pl-PL"/>
              <a:t>Kliknij, aby edytować styl</a:t>
            </a:r>
            <a:endParaRPr lang="en-US" dirty="0"/>
          </a:p>
        </p:txBody>
      </p:sp>
      <p:sp>
        <p:nvSpPr>
          <p:cNvPr id="3" name="Content Placeholder 2"/>
          <p:cNvSpPr>
            <a:spLocks noGrp="1"/>
          </p:cNvSpPr>
          <p:nvPr>
            <p:ph sz="half" idx="1"/>
          </p:nvPr>
        </p:nvSpPr>
        <p:spPr>
          <a:xfrm>
            <a:off x="6096000" y="1796072"/>
            <a:ext cx="4926582" cy="4245613"/>
          </a:xfrm>
        </p:spPr>
        <p:txBody>
          <a:bodyPr/>
          <a:lstStyle/>
          <a:p>
            <a:pPr lvl="0"/>
            <a:r>
              <a:rPr lang="pl-PL"/>
              <a:t>Kliknij, aby edytować style wzorca tekstu</a:t>
            </a:r>
          </a:p>
          <a:p>
            <a:pPr lvl="1"/>
            <a:r>
              <a:rPr lang="pl-PL"/>
              <a:t>Drugi poziom</a:t>
            </a:r>
          </a:p>
          <a:p>
            <a:pPr lvl="2"/>
            <a:r>
              <a:rPr lang="pl-PL"/>
              <a:t>Trzeci poziom</a:t>
            </a:r>
          </a:p>
        </p:txBody>
      </p:sp>
      <p:sp>
        <p:nvSpPr>
          <p:cNvPr id="5" name="Symbol zastępczy numeru slajdu 4">
            <a:extLst>
              <a:ext uri="{FF2B5EF4-FFF2-40B4-BE49-F238E27FC236}">
                <a16:creationId xmlns:a16="http://schemas.microsoft.com/office/drawing/2014/main" id="{141AAA0E-45E9-08FB-9373-71A084B88847}"/>
              </a:ext>
            </a:extLst>
          </p:cNvPr>
          <p:cNvSpPr>
            <a:spLocks noGrp="1"/>
          </p:cNvSpPr>
          <p:nvPr>
            <p:ph type="sldNum" sz="quarter" idx="10"/>
          </p:nvPr>
        </p:nvSpPr>
        <p:spPr/>
        <p:txBody>
          <a:bodyPr/>
          <a:lstStyle/>
          <a:p>
            <a:fld id="{EB4015AA-59F6-416B-87A6-8E3D940284E2}" type="slidenum">
              <a:rPr lang="pl-PL" smtClean="0"/>
              <a:pPr/>
              <a:t>‹#›</a:t>
            </a:fld>
            <a:endParaRPr lang="pl-PL" dirty="0"/>
          </a:p>
        </p:txBody>
      </p:sp>
      <p:sp>
        <p:nvSpPr>
          <p:cNvPr id="7" name="Symbol zastępczy obrazu 6">
            <a:extLst>
              <a:ext uri="{FF2B5EF4-FFF2-40B4-BE49-F238E27FC236}">
                <a16:creationId xmlns:a16="http://schemas.microsoft.com/office/drawing/2014/main" id="{E681B9F9-7BA5-2D43-A1BD-8AF5D0250636}"/>
              </a:ext>
            </a:extLst>
          </p:cNvPr>
          <p:cNvSpPr>
            <a:spLocks noGrp="1"/>
          </p:cNvSpPr>
          <p:nvPr>
            <p:ph type="pic" sz="quarter" idx="11"/>
          </p:nvPr>
        </p:nvSpPr>
        <p:spPr>
          <a:xfrm>
            <a:off x="0" y="816566"/>
            <a:ext cx="5685980" cy="5225119"/>
          </a:xfrm>
          <a:solidFill>
            <a:schemeClr val="bg1">
              <a:lumMod val="95000"/>
            </a:schemeClr>
          </a:solidFill>
        </p:spPr>
        <p:txBody>
          <a:bodyPr anchor="ctr" anchorCtr="0"/>
          <a:lstStyle>
            <a:lvl1pPr algn="ctr">
              <a:buFont typeface="Arial" panose="020B0604020202020204" pitchFamily="34" charset="0"/>
              <a:buNone/>
              <a:defRPr sz="907"/>
            </a:lvl1pPr>
          </a:lstStyle>
          <a:p>
            <a:r>
              <a:rPr lang="pl-PL"/>
              <a:t>Kliknij ikonę, aby dodać obraz</a:t>
            </a:r>
            <a:endParaRPr lang="pl-PL" dirty="0"/>
          </a:p>
        </p:txBody>
      </p:sp>
    </p:spTree>
    <p:extLst>
      <p:ext uri="{BB962C8B-B14F-4D97-AF65-F5344CB8AC3E}">
        <p14:creationId xmlns:p14="http://schemas.microsoft.com/office/powerpoint/2010/main" val="3649659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 preserve="1">
  <p:cSld name="1_Slajd - tytuł + zawartość bez pask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p:txBody>
      </p:sp>
      <p:sp>
        <p:nvSpPr>
          <p:cNvPr id="5" name="Symbol zastępczy numeru slajdu 4">
            <a:extLst>
              <a:ext uri="{FF2B5EF4-FFF2-40B4-BE49-F238E27FC236}">
                <a16:creationId xmlns:a16="http://schemas.microsoft.com/office/drawing/2014/main" id="{96BE561E-99B3-4335-3AEE-43699306B9E0}"/>
              </a:ext>
            </a:extLst>
          </p:cNvPr>
          <p:cNvSpPr>
            <a:spLocks noGrp="1"/>
          </p:cNvSpPr>
          <p:nvPr>
            <p:ph type="sldNum" sz="quarter" idx="10"/>
          </p:nvPr>
        </p:nvSpPr>
        <p:spPr/>
        <p:txBody>
          <a:bodyPr/>
          <a:lstStyle/>
          <a:p>
            <a:fld id="{EB4015AA-59F6-416B-87A6-8E3D940284E2}" type="slidenum">
              <a:rPr lang="pl-PL" smtClean="0"/>
              <a:pPr/>
              <a:t>‹#›</a:t>
            </a:fld>
            <a:endParaRPr lang="pl-PL" dirty="0"/>
          </a:p>
        </p:txBody>
      </p:sp>
      <p:sp>
        <p:nvSpPr>
          <p:cNvPr id="6" name="Prostokąt 5">
            <a:extLst>
              <a:ext uri="{FF2B5EF4-FFF2-40B4-BE49-F238E27FC236}">
                <a16:creationId xmlns:a16="http://schemas.microsoft.com/office/drawing/2014/main" id="{630E28BA-19A4-6182-CE10-65107EDF6B75}"/>
              </a:ext>
            </a:extLst>
          </p:cNvPr>
          <p:cNvSpPr/>
          <p:nvPr userDrawn="1"/>
        </p:nvSpPr>
        <p:spPr>
          <a:xfrm>
            <a:off x="9790199" y="6695263"/>
            <a:ext cx="1232383" cy="1627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633"/>
          </a:p>
        </p:txBody>
      </p:sp>
    </p:spTree>
    <p:extLst>
      <p:ext uri="{BB962C8B-B14F-4D97-AF65-F5344CB8AC3E}">
        <p14:creationId xmlns:p14="http://schemas.microsoft.com/office/powerpoint/2010/main" val="934554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EEB6572-F9A0-FF73-A7AB-08997E6E2928}"/>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561B7EFD-6AC1-F4F7-6109-E962287DE664}"/>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D2458F7E-4F70-4D2B-AE88-8F24F6FA67A5}"/>
              </a:ext>
            </a:extLst>
          </p:cNvPr>
          <p:cNvSpPr>
            <a:spLocks noGrp="1"/>
          </p:cNvSpPr>
          <p:nvPr>
            <p:ph type="dt" sz="half" idx="10"/>
          </p:nvPr>
        </p:nvSpPr>
        <p:spPr/>
        <p:txBody>
          <a:bodyPr/>
          <a:lstStyle/>
          <a:p>
            <a:endParaRPr lang="pl-PL"/>
          </a:p>
        </p:txBody>
      </p:sp>
      <p:sp>
        <p:nvSpPr>
          <p:cNvPr id="5" name="Symbol zastępczy stopki 4">
            <a:extLst>
              <a:ext uri="{FF2B5EF4-FFF2-40B4-BE49-F238E27FC236}">
                <a16:creationId xmlns:a16="http://schemas.microsoft.com/office/drawing/2014/main" id="{1AE4A75D-E4E8-6817-F2C2-7933BA85DFF7}"/>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41C9166F-7722-6B3E-6763-CDBE37C9D660}"/>
              </a:ext>
            </a:extLst>
          </p:cNvPr>
          <p:cNvSpPr>
            <a:spLocks noGrp="1"/>
          </p:cNvSpPr>
          <p:nvPr>
            <p:ph type="sldNum" sz="quarter" idx="12"/>
          </p:nvPr>
        </p:nvSpPr>
        <p:spPr/>
        <p:txBody>
          <a:bodyPr/>
          <a:lstStyle/>
          <a:p>
            <a:fld id="{D74826D8-9DAC-44AE-A9FD-0EC949CD68D6}" type="slidenum">
              <a:rPr lang="pl-PL" smtClean="0"/>
              <a:t>‹#›</a:t>
            </a:fld>
            <a:endParaRPr lang="pl-PL"/>
          </a:p>
        </p:txBody>
      </p:sp>
    </p:spTree>
    <p:extLst>
      <p:ext uri="{BB962C8B-B14F-4D97-AF65-F5344CB8AC3E}">
        <p14:creationId xmlns:p14="http://schemas.microsoft.com/office/powerpoint/2010/main" val="30005808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woObj" preserve="1">
  <p:cSld name="1_Slajd - tytuł + 2 elementy zawartości bez pask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1169852" y="1796072"/>
            <a:ext cx="4720891" cy="4245627"/>
          </a:xfrm>
        </p:spPr>
        <p:txBody>
          <a:bodyPr/>
          <a:lstStyle/>
          <a:p>
            <a:pPr lvl="0"/>
            <a:r>
              <a:rPr lang="pl-PL" dirty="0"/>
              <a:t>Kliknij, aby edytować style wzorca tekstu</a:t>
            </a:r>
          </a:p>
          <a:p>
            <a:pPr lvl="1"/>
            <a:r>
              <a:rPr lang="pl-PL" dirty="0"/>
              <a:t>Drugi poziom</a:t>
            </a:r>
          </a:p>
          <a:p>
            <a:pPr lvl="2"/>
            <a:r>
              <a:rPr lang="pl-PL" dirty="0"/>
              <a:t>Trzeci poziom</a:t>
            </a:r>
          </a:p>
        </p:txBody>
      </p:sp>
      <p:sp>
        <p:nvSpPr>
          <p:cNvPr id="4" name="Content Placeholder 3"/>
          <p:cNvSpPr>
            <a:spLocks noGrp="1"/>
          </p:cNvSpPr>
          <p:nvPr>
            <p:ph sz="half" idx="2"/>
          </p:nvPr>
        </p:nvSpPr>
        <p:spPr>
          <a:xfrm>
            <a:off x="6301255" y="1795869"/>
            <a:ext cx="4720891" cy="4245816"/>
          </a:xfrm>
        </p:spPr>
        <p:txBody>
          <a:bodyPr/>
          <a:lstStyle/>
          <a:p>
            <a:pPr lvl="0"/>
            <a:r>
              <a:rPr lang="pl-PL"/>
              <a:t>Kliknij, aby edytować style wzorca tekstu</a:t>
            </a:r>
          </a:p>
          <a:p>
            <a:pPr lvl="1"/>
            <a:r>
              <a:rPr lang="pl-PL"/>
              <a:t>Drugi poziom</a:t>
            </a:r>
          </a:p>
          <a:p>
            <a:pPr lvl="2"/>
            <a:r>
              <a:rPr lang="pl-PL"/>
              <a:t>Trzeci poziom</a:t>
            </a:r>
          </a:p>
        </p:txBody>
      </p:sp>
      <p:sp>
        <p:nvSpPr>
          <p:cNvPr id="5" name="Symbol zastępczy numeru slajdu 4">
            <a:extLst>
              <a:ext uri="{FF2B5EF4-FFF2-40B4-BE49-F238E27FC236}">
                <a16:creationId xmlns:a16="http://schemas.microsoft.com/office/drawing/2014/main" id="{9A72189C-757E-47DF-313E-E0F36399C09C}"/>
              </a:ext>
            </a:extLst>
          </p:cNvPr>
          <p:cNvSpPr>
            <a:spLocks noGrp="1"/>
          </p:cNvSpPr>
          <p:nvPr>
            <p:ph type="sldNum" sz="quarter" idx="10"/>
          </p:nvPr>
        </p:nvSpPr>
        <p:spPr/>
        <p:txBody>
          <a:bodyPr/>
          <a:lstStyle/>
          <a:p>
            <a:fld id="{EB4015AA-59F6-416B-87A6-8E3D940284E2}" type="slidenum">
              <a:rPr lang="pl-PL" smtClean="0"/>
              <a:pPr/>
              <a:t>‹#›</a:t>
            </a:fld>
            <a:endParaRPr lang="pl-PL" dirty="0"/>
          </a:p>
        </p:txBody>
      </p:sp>
      <p:sp>
        <p:nvSpPr>
          <p:cNvPr id="6" name="Prostokąt 5">
            <a:extLst>
              <a:ext uri="{FF2B5EF4-FFF2-40B4-BE49-F238E27FC236}">
                <a16:creationId xmlns:a16="http://schemas.microsoft.com/office/drawing/2014/main" id="{E363107C-97A9-9A5D-A2A2-E6ABB7ED4C62}"/>
              </a:ext>
            </a:extLst>
          </p:cNvPr>
          <p:cNvSpPr/>
          <p:nvPr userDrawn="1"/>
        </p:nvSpPr>
        <p:spPr>
          <a:xfrm>
            <a:off x="9790199" y="6695263"/>
            <a:ext cx="1232383" cy="1627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633"/>
          </a:p>
        </p:txBody>
      </p:sp>
    </p:spTree>
    <p:extLst>
      <p:ext uri="{BB962C8B-B14F-4D97-AF65-F5344CB8AC3E}">
        <p14:creationId xmlns:p14="http://schemas.microsoft.com/office/powerpoint/2010/main" val="35984522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lajd końcowy">
    <p:spTree>
      <p:nvGrpSpPr>
        <p:cNvPr id="1" name=""/>
        <p:cNvGrpSpPr/>
        <p:nvPr/>
      </p:nvGrpSpPr>
      <p:grpSpPr>
        <a:xfrm>
          <a:off x="0" y="0"/>
          <a:ext cx="0" cy="0"/>
          <a:chOff x="0" y="0"/>
          <a:chExt cx="0" cy="0"/>
        </a:xfrm>
      </p:grpSpPr>
      <p:sp>
        <p:nvSpPr>
          <p:cNvPr id="12" name="Prostokąt 11">
            <a:extLst>
              <a:ext uri="{FF2B5EF4-FFF2-40B4-BE49-F238E27FC236}">
                <a16:creationId xmlns:a16="http://schemas.microsoft.com/office/drawing/2014/main" id="{F8E39A3A-22D6-B8ED-2F58-16F69704FFAA}"/>
              </a:ext>
            </a:extLst>
          </p:cNvPr>
          <p:cNvSpPr/>
          <p:nvPr userDrawn="1"/>
        </p:nvSpPr>
        <p:spPr>
          <a:xfrm>
            <a:off x="2811311" y="4082829"/>
            <a:ext cx="9380690" cy="16325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633"/>
          </a:p>
        </p:txBody>
      </p:sp>
      <p:sp>
        <p:nvSpPr>
          <p:cNvPr id="11" name="Symbol zastępczy obrazu 10">
            <a:extLst>
              <a:ext uri="{FF2B5EF4-FFF2-40B4-BE49-F238E27FC236}">
                <a16:creationId xmlns:a16="http://schemas.microsoft.com/office/drawing/2014/main" id="{A760FD32-D539-3290-0E5F-1B5EF08EB2F0}"/>
              </a:ext>
            </a:extLst>
          </p:cNvPr>
          <p:cNvSpPr>
            <a:spLocks noGrp="1"/>
          </p:cNvSpPr>
          <p:nvPr>
            <p:ph type="pic" sz="quarter" idx="10"/>
          </p:nvPr>
        </p:nvSpPr>
        <p:spPr>
          <a:xfrm>
            <a:off x="1169419" y="0"/>
            <a:ext cx="9853164" cy="4736658"/>
          </a:xfrm>
          <a:custGeom>
            <a:avLst/>
            <a:gdLst>
              <a:gd name="connsiteX0" fmla="*/ 0 w 8640763"/>
              <a:gd name="connsiteY0" fmla="*/ 0 h 5221288"/>
              <a:gd name="connsiteX1" fmla="*/ 8640763 w 8640763"/>
              <a:gd name="connsiteY1" fmla="*/ 0 h 5221288"/>
              <a:gd name="connsiteX2" fmla="*/ 8640763 w 8640763"/>
              <a:gd name="connsiteY2" fmla="*/ 4500563 h 5221288"/>
              <a:gd name="connsiteX3" fmla="*/ 1439863 w 8640763"/>
              <a:gd name="connsiteY3" fmla="*/ 4500563 h 5221288"/>
              <a:gd name="connsiteX4" fmla="*/ 1439863 w 8640763"/>
              <a:gd name="connsiteY4" fmla="*/ 5221288 h 5221288"/>
              <a:gd name="connsiteX5" fmla="*/ 0 w 8640763"/>
              <a:gd name="connsiteY5" fmla="*/ 5221288 h 5221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40763" h="5221288">
                <a:moveTo>
                  <a:pt x="0" y="0"/>
                </a:moveTo>
                <a:lnTo>
                  <a:pt x="8640763" y="0"/>
                </a:lnTo>
                <a:lnTo>
                  <a:pt x="8640763" y="4500563"/>
                </a:lnTo>
                <a:lnTo>
                  <a:pt x="1439863" y="4500563"/>
                </a:lnTo>
                <a:lnTo>
                  <a:pt x="1439863" y="5221288"/>
                </a:lnTo>
                <a:lnTo>
                  <a:pt x="0" y="5221288"/>
                </a:lnTo>
                <a:close/>
              </a:path>
            </a:pathLst>
          </a:custGeom>
          <a:solidFill>
            <a:schemeClr val="bg1">
              <a:lumMod val="95000"/>
            </a:schemeClr>
          </a:solidFill>
        </p:spPr>
        <p:txBody>
          <a:bodyPr wrap="square" anchor="ctr" anchorCtr="0">
            <a:noAutofit/>
          </a:bodyPr>
          <a:lstStyle>
            <a:lvl1pPr marL="0" indent="0" algn="ctr">
              <a:buFont typeface="Arial" panose="020B0604020202020204" pitchFamily="34" charset="0"/>
              <a:buNone/>
              <a:defRPr sz="907"/>
            </a:lvl1pPr>
          </a:lstStyle>
          <a:p>
            <a:r>
              <a:rPr lang="pl-PL"/>
              <a:t>Kliknij ikonę, aby dodać obraz</a:t>
            </a:r>
            <a:endParaRPr lang="pl-PL" dirty="0"/>
          </a:p>
        </p:txBody>
      </p:sp>
      <p:pic>
        <p:nvPicPr>
          <p:cNvPr id="7" name="Obraz 6" descr="Obraz zawierający tekst&#10;&#10;Opis wygenerowany automatycznie">
            <a:extLst>
              <a:ext uri="{FF2B5EF4-FFF2-40B4-BE49-F238E27FC236}">
                <a16:creationId xmlns:a16="http://schemas.microsoft.com/office/drawing/2014/main" id="{3B4B8A84-3D08-244B-BF5B-6E361D1A74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13121" y="4082829"/>
            <a:ext cx="4514751" cy="653253"/>
          </a:xfrm>
          <a:prstGeom prst="rect">
            <a:avLst/>
          </a:prstGeom>
        </p:spPr>
      </p:pic>
      <p:sp>
        <p:nvSpPr>
          <p:cNvPr id="2" name="Tytuł 1">
            <a:extLst>
              <a:ext uri="{FF2B5EF4-FFF2-40B4-BE49-F238E27FC236}">
                <a16:creationId xmlns:a16="http://schemas.microsoft.com/office/drawing/2014/main" id="{C3C397EF-E780-3941-A190-8FF660EE9016}"/>
              </a:ext>
            </a:extLst>
          </p:cNvPr>
          <p:cNvSpPr>
            <a:spLocks noGrp="1"/>
          </p:cNvSpPr>
          <p:nvPr>
            <p:ph type="title"/>
          </p:nvPr>
        </p:nvSpPr>
        <p:spPr>
          <a:xfrm>
            <a:off x="3222237" y="5074439"/>
            <a:ext cx="8620386" cy="640082"/>
          </a:xfrm>
        </p:spPr>
        <p:txBody>
          <a:bodyPr/>
          <a:lstStyle/>
          <a:p>
            <a:r>
              <a:rPr lang="pl-PL"/>
              <a:t>Kliknij, aby edytować styl</a:t>
            </a:r>
            <a:endParaRPr lang="pl-PL" dirty="0"/>
          </a:p>
        </p:txBody>
      </p:sp>
      <p:pic>
        <p:nvPicPr>
          <p:cNvPr id="8" name="Obraz 7" descr="znak Funduszy Europejskich">
            <a:extLst>
              <a:ext uri="{FF2B5EF4-FFF2-40B4-BE49-F238E27FC236}">
                <a16:creationId xmlns:a16="http://schemas.microsoft.com/office/drawing/2014/main" id="{BFD80FA4-66E0-3049-A92A-085F431CEB0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3127" y="5779698"/>
            <a:ext cx="1848740" cy="861090"/>
          </a:xfrm>
          <a:prstGeom prst="rect">
            <a:avLst/>
          </a:prstGeom>
        </p:spPr>
      </p:pic>
      <p:pic>
        <p:nvPicPr>
          <p:cNvPr id="9" name="Obraz 8" descr="flaga Unii Europejskie z dopiskiem dofinansowane przez Unię Europejską">
            <a:extLst>
              <a:ext uri="{FF2B5EF4-FFF2-40B4-BE49-F238E27FC236}">
                <a16:creationId xmlns:a16="http://schemas.microsoft.com/office/drawing/2014/main" id="{695F0183-048A-AF46-A850-8C265BFACC2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292348" y="5779698"/>
            <a:ext cx="3002864" cy="861090"/>
          </a:xfrm>
          <a:prstGeom prst="rect">
            <a:avLst/>
          </a:prstGeom>
        </p:spPr>
      </p:pic>
      <p:pic>
        <p:nvPicPr>
          <p:cNvPr id="10" name="Obraz 9" descr="barwy RP">
            <a:extLst>
              <a:ext uri="{FF2B5EF4-FFF2-40B4-BE49-F238E27FC236}">
                <a16:creationId xmlns:a16="http://schemas.microsoft.com/office/drawing/2014/main" id="{875F5C9C-57CB-134D-A405-3BC05A23D85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245088" y="5779092"/>
            <a:ext cx="2554038" cy="862304"/>
          </a:xfrm>
          <a:prstGeom prst="rect">
            <a:avLst/>
          </a:prstGeom>
        </p:spPr>
      </p:pic>
    </p:spTree>
    <p:extLst>
      <p:ext uri="{BB962C8B-B14F-4D97-AF65-F5344CB8AC3E}">
        <p14:creationId xmlns:p14="http://schemas.microsoft.com/office/powerpoint/2010/main" val="741277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AAF2CC3-326C-3C2C-A3F0-6D6CBE5E1535}"/>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a:extLst>
              <a:ext uri="{FF2B5EF4-FFF2-40B4-BE49-F238E27FC236}">
                <a16:creationId xmlns:a16="http://schemas.microsoft.com/office/drawing/2014/main" id="{4A1C514E-7AA1-4864-4C54-D288D7C8157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Symbol zastępczy daty 3">
            <a:extLst>
              <a:ext uri="{FF2B5EF4-FFF2-40B4-BE49-F238E27FC236}">
                <a16:creationId xmlns:a16="http://schemas.microsoft.com/office/drawing/2014/main" id="{D523B5B8-8A8A-3937-12C1-0C24E18242FA}"/>
              </a:ext>
            </a:extLst>
          </p:cNvPr>
          <p:cNvSpPr>
            <a:spLocks noGrp="1"/>
          </p:cNvSpPr>
          <p:nvPr>
            <p:ph type="dt" sz="half" idx="10"/>
          </p:nvPr>
        </p:nvSpPr>
        <p:spPr/>
        <p:txBody>
          <a:bodyPr/>
          <a:lstStyle/>
          <a:p>
            <a:endParaRPr lang="pl-PL"/>
          </a:p>
        </p:txBody>
      </p:sp>
      <p:sp>
        <p:nvSpPr>
          <p:cNvPr id="5" name="Symbol zastępczy stopki 4">
            <a:extLst>
              <a:ext uri="{FF2B5EF4-FFF2-40B4-BE49-F238E27FC236}">
                <a16:creationId xmlns:a16="http://schemas.microsoft.com/office/drawing/2014/main" id="{37E4E188-692B-C907-97B8-D95073C17122}"/>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3BA15346-0550-B861-5EE1-33EB37B0F0B7}"/>
              </a:ext>
            </a:extLst>
          </p:cNvPr>
          <p:cNvSpPr>
            <a:spLocks noGrp="1"/>
          </p:cNvSpPr>
          <p:nvPr>
            <p:ph type="sldNum" sz="quarter" idx="12"/>
          </p:nvPr>
        </p:nvSpPr>
        <p:spPr/>
        <p:txBody>
          <a:bodyPr/>
          <a:lstStyle/>
          <a:p>
            <a:fld id="{D74826D8-9DAC-44AE-A9FD-0EC949CD68D6}" type="slidenum">
              <a:rPr lang="pl-PL" smtClean="0"/>
              <a:t>‹#›</a:t>
            </a:fld>
            <a:endParaRPr lang="pl-PL"/>
          </a:p>
        </p:txBody>
      </p:sp>
    </p:spTree>
    <p:extLst>
      <p:ext uri="{BB962C8B-B14F-4D97-AF65-F5344CB8AC3E}">
        <p14:creationId xmlns:p14="http://schemas.microsoft.com/office/powerpoint/2010/main" val="30901489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74F37F1-62C6-51F3-75AD-C84592B327C5}"/>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CEB74071-5E12-8F9B-F2CA-A72FCA6888F9}"/>
              </a:ext>
            </a:extLst>
          </p:cNvPr>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id="{93BD937C-A01F-1EAE-35F9-1D588FC4A499}"/>
              </a:ext>
            </a:extLst>
          </p:cNvPr>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a16="http://schemas.microsoft.com/office/drawing/2014/main" id="{67F3F83D-F840-124D-041B-2745CDDDBB23}"/>
              </a:ext>
            </a:extLst>
          </p:cNvPr>
          <p:cNvSpPr>
            <a:spLocks noGrp="1"/>
          </p:cNvSpPr>
          <p:nvPr>
            <p:ph type="dt" sz="half" idx="10"/>
          </p:nvPr>
        </p:nvSpPr>
        <p:spPr/>
        <p:txBody>
          <a:bodyPr/>
          <a:lstStyle/>
          <a:p>
            <a:endParaRPr lang="pl-PL"/>
          </a:p>
        </p:txBody>
      </p:sp>
      <p:sp>
        <p:nvSpPr>
          <p:cNvPr id="6" name="Symbol zastępczy stopki 5">
            <a:extLst>
              <a:ext uri="{FF2B5EF4-FFF2-40B4-BE49-F238E27FC236}">
                <a16:creationId xmlns:a16="http://schemas.microsoft.com/office/drawing/2014/main" id="{8CEFBCD0-CBEC-EAE2-32AF-2D014883C71F}"/>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4B358BF6-DB1F-AD4F-55E2-073A0829B361}"/>
              </a:ext>
            </a:extLst>
          </p:cNvPr>
          <p:cNvSpPr>
            <a:spLocks noGrp="1"/>
          </p:cNvSpPr>
          <p:nvPr>
            <p:ph type="sldNum" sz="quarter" idx="12"/>
          </p:nvPr>
        </p:nvSpPr>
        <p:spPr/>
        <p:txBody>
          <a:bodyPr/>
          <a:lstStyle/>
          <a:p>
            <a:fld id="{D74826D8-9DAC-44AE-A9FD-0EC949CD68D6}" type="slidenum">
              <a:rPr lang="pl-PL" smtClean="0"/>
              <a:t>‹#›</a:t>
            </a:fld>
            <a:endParaRPr lang="pl-PL"/>
          </a:p>
        </p:txBody>
      </p:sp>
    </p:spTree>
    <p:extLst>
      <p:ext uri="{BB962C8B-B14F-4D97-AF65-F5344CB8AC3E}">
        <p14:creationId xmlns:p14="http://schemas.microsoft.com/office/powerpoint/2010/main" val="1273931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ACE2C57-6508-E7A6-1A45-D8AB5FB7B71D}"/>
              </a:ext>
            </a:extLst>
          </p:cNvPr>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a:extLst>
              <a:ext uri="{FF2B5EF4-FFF2-40B4-BE49-F238E27FC236}">
                <a16:creationId xmlns:a16="http://schemas.microsoft.com/office/drawing/2014/main" id="{0CFC0062-2217-53EF-0A09-5CE50CA7222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a:extLst>
              <a:ext uri="{FF2B5EF4-FFF2-40B4-BE49-F238E27FC236}">
                <a16:creationId xmlns:a16="http://schemas.microsoft.com/office/drawing/2014/main" id="{9A555B19-AF3E-57E1-74B5-DBFC47F8B3B1}"/>
              </a:ext>
            </a:extLst>
          </p:cNvPr>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id="{8A48DAFA-7115-99EA-3B50-EE5F8CA044A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a:extLst>
              <a:ext uri="{FF2B5EF4-FFF2-40B4-BE49-F238E27FC236}">
                <a16:creationId xmlns:a16="http://schemas.microsoft.com/office/drawing/2014/main" id="{732E0708-B86F-F655-ECDB-2E739D37A892}"/>
              </a:ext>
            </a:extLst>
          </p:cNvPr>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a16="http://schemas.microsoft.com/office/drawing/2014/main" id="{A8B89426-B8E8-EB5C-0C9A-94DB60608089}"/>
              </a:ext>
            </a:extLst>
          </p:cNvPr>
          <p:cNvSpPr>
            <a:spLocks noGrp="1"/>
          </p:cNvSpPr>
          <p:nvPr>
            <p:ph type="dt" sz="half" idx="10"/>
          </p:nvPr>
        </p:nvSpPr>
        <p:spPr/>
        <p:txBody>
          <a:bodyPr/>
          <a:lstStyle/>
          <a:p>
            <a:endParaRPr lang="pl-PL"/>
          </a:p>
        </p:txBody>
      </p:sp>
      <p:sp>
        <p:nvSpPr>
          <p:cNvPr id="8" name="Symbol zastępczy stopki 7">
            <a:extLst>
              <a:ext uri="{FF2B5EF4-FFF2-40B4-BE49-F238E27FC236}">
                <a16:creationId xmlns:a16="http://schemas.microsoft.com/office/drawing/2014/main" id="{43A7A712-5D66-6FD9-59B2-07F72A00A511}"/>
              </a:ext>
            </a:extLst>
          </p:cNvPr>
          <p:cNvSpPr>
            <a:spLocks noGrp="1"/>
          </p:cNvSpPr>
          <p:nvPr>
            <p:ph type="ftr" sz="quarter" idx="11"/>
          </p:nvPr>
        </p:nvSpPr>
        <p:spPr/>
        <p:txBody>
          <a:bodyPr/>
          <a:lstStyle/>
          <a:p>
            <a:endParaRPr lang="pl-PL"/>
          </a:p>
        </p:txBody>
      </p:sp>
      <p:sp>
        <p:nvSpPr>
          <p:cNvPr id="9" name="Symbol zastępczy numeru slajdu 8">
            <a:extLst>
              <a:ext uri="{FF2B5EF4-FFF2-40B4-BE49-F238E27FC236}">
                <a16:creationId xmlns:a16="http://schemas.microsoft.com/office/drawing/2014/main" id="{2AB34FFA-B2DC-C6D5-E083-771F241B7731}"/>
              </a:ext>
            </a:extLst>
          </p:cNvPr>
          <p:cNvSpPr>
            <a:spLocks noGrp="1"/>
          </p:cNvSpPr>
          <p:nvPr>
            <p:ph type="sldNum" sz="quarter" idx="12"/>
          </p:nvPr>
        </p:nvSpPr>
        <p:spPr/>
        <p:txBody>
          <a:bodyPr/>
          <a:lstStyle/>
          <a:p>
            <a:fld id="{D74826D8-9DAC-44AE-A9FD-0EC949CD68D6}" type="slidenum">
              <a:rPr lang="pl-PL" smtClean="0"/>
              <a:t>‹#›</a:t>
            </a:fld>
            <a:endParaRPr lang="pl-PL"/>
          </a:p>
        </p:txBody>
      </p:sp>
    </p:spTree>
    <p:extLst>
      <p:ext uri="{BB962C8B-B14F-4D97-AF65-F5344CB8AC3E}">
        <p14:creationId xmlns:p14="http://schemas.microsoft.com/office/powerpoint/2010/main" val="1780716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9F34AF3-1A04-F971-5570-4736D863F06F}"/>
              </a:ext>
            </a:extLst>
          </p:cNvPr>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a16="http://schemas.microsoft.com/office/drawing/2014/main" id="{8FF8DCC0-D770-7117-09BA-22AA263A6FEF}"/>
              </a:ext>
            </a:extLst>
          </p:cNvPr>
          <p:cNvSpPr>
            <a:spLocks noGrp="1"/>
          </p:cNvSpPr>
          <p:nvPr>
            <p:ph type="dt" sz="half" idx="10"/>
          </p:nvPr>
        </p:nvSpPr>
        <p:spPr/>
        <p:txBody>
          <a:bodyPr/>
          <a:lstStyle/>
          <a:p>
            <a:endParaRPr lang="pl-PL"/>
          </a:p>
        </p:txBody>
      </p:sp>
      <p:sp>
        <p:nvSpPr>
          <p:cNvPr id="4" name="Symbol zastępczy stopki 3">
            <a:extLst>
              <a:ext uri="{FF2B5EF4-FFF2-40B4-BE49-F238E27FC236}">
                <a16:creationId xmlns:a16="http://schemas.microsoft.com/office/drawing/2014/main" id="{CE35B751-A797-0C2A-655C-A7907F4AC3D1}"/>
              </a:ext>
            </a:extLst>
          </p:cNvPr>
          <p:cNvSpPr>
            <a:spLocks noGrp="1"/>
          </p:cNvSpPr>
          <p:nvPr>
            <p:ph type="ftr" sz="quarter" idx="11"/>
          </p:nvPr>
        </p:nvSpPr>
        <p:spPr/>
        <p:txBody>
          <a:bodyPr/>
          <a:lstStyle/>
          <a:p>
            <a:endParaRPr lang="pl-PL"/>
          </a:p>
        </p:txBody>
      </p:sp>
      <p:sp>
        <p:nvSpPr>
          <p:cNvPr id="5" name="Symbol zastępczy numeru slajdu 4">
            <a:extLst>
              <a:ext uri="{FF2B5EF4-FFF2-40B4-BE49-F238E27FC236}">
                <a16:creationId xmlns:a16="http://schemas.microsoft.com/office/drawing/2014/main" id="{31B3C258-EF29-97E4-D1B5-2F6C0C26E428}"/>
              </a:ext>
            </a:extLst>
          </p:cNvPr>
          <p:cNvSpPr>
            <a:spLocks noGrp="1"/>
          </p:cNvSpPr>
          <p:nvPr>
            <p:ph type="sldNum" sz="quarter" idx="12"/>
          </p:nvPr>
        </p:nvSpPr>
        <p:spPr/>
        <p:txBody>
          <a:bodyPr/>
          <a:lstStyle/>
          <a:p>
            <a:fld id="{D74826D8-9DAC-44AE-A9FD-0EC949CD68D6}" type="slidenum">
              <a:rPr lang="pl-PL" smtClean="0"/>
              <a:t>‹#›</a:t>
            </a:fld>
            <a:endParaRPr lang="pl-PL"/>
          </a:p>
        </p:txBody>
      </p:sp>
    </p:spTree>
    <p:extLst>
      <p:ext uri="{BB962C8B-B14F-4D97-AF65-F5344CB8AC3E}">
        <p14:creationId xmlns:p14="http://schemas.microsoft.com/office/powerpoint/2010/main" val="1226904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FD6BFF07-99B5-4F59-98DB-8844CB2B0DCE}"/>
              </a:ext>
            </a:extLst>
          </p:cNvPr>
          <p:cNvSpPr>
            <a:spLocks noGrp="1"/>
          </p:cNvSpPr>
          <p:nvPr>
            <p:ph type="dt" sz="half" idx="10"/>
          </p:nvPr>
        </p:nvSpPr>
        <p:spPr/>
        <p:txBody>
          <a:bodyPr/>
          <a:lstStyle/>
          <a:p>
            <a:endParaRPr lang="pl-PL"/>
          </a:p>
        </p:txBody>
      </p:sp>
      <p:sp>
        <p:nvSpPr>
          <p:cNvPr id="3" name="Symbol zastępczy stopki 2">
            <a:extLst>
              <a:ext uri="{FF2B5EF4-FFF2-40B4-BE49-F238E27FC236}">
                <a16:creationId xmlns:a16="http://schemas.microsoft.com/office/drawing/2014/main" id="{D2F79976-E84C-4F28-A83C-95C5A361C96C}"/>
              </a:ext>
            </a:extLst>
          </p:cNvPr>
          <p:cNvSpPr>
            <a:spLocks noGrp="1"/>
          </p:cNvSpPr>
          <p:nvPr>
            <p:ph type="ftr" sz="quarter" idx="11"/>
          </p:nvPr>
        </p:nvSpPr>
        <p:spPr/>
        <p:txBody>
          <a:bodyPr/>
          <a:lstStyle/>
          <a:p>
            <a:endParaRPr lang="pl-PL"/>
          </a:p>
        </p:txBody>
      </p:sp>
      <p:sp>
        <p:nvSpPr>
          <p:cNvPr id="4" name="Symbol zastępczy numeru slajdu 3">
            <a:extLst>
              <a:ext uri="{FF2B5EF4-FFF2-40B4-BE49-F238E27FC236}">
                <a16:creationId xmlns:a16="http://schemas.microsoft.com/office/drawing/2014/main" id="{F8522A4D-CC0B-86B0-FDCE-9DCAB50A31E9}"/>
              </a:ext>
            </a:extLst>
          </p:cNvPr>
          <p:cNvSpPr>
            <a:spLocks noGrp="1"/>
          </p:cNvSpPr>
          <p:nvPr>
            <p:ph type="sldNum" sz="quarter" idx="12"/>
          </p:nvPr>
        </p:nvSpPr>
        <p:spPr/>
        <p:txBody>
          <a:bodyPr/>
          <a:lstStyle/>
          <a:p>
            <a:fld id="{D74826D8-9DAC-44AE-A9FD-0EC949CD68D6}" type="slidenum">
              <a:rPr lang="pl-PL" smtClean="0"/>
              <a:t>‹#›</a:t>
            </a:fld>
            <a:endParaRPr lang="pl-PL"/>
          </a:p>
        </p:txBody>
      </p:sp>
    </p:spTree>
    <p:extLst>
      <p:ext uri="{BB962C8B-B14F-4D97-AF65-F5344CB8AC3E}">
        <p14:creationId xmlns:p14="http://schemas.microsoft.com/office/powerpoint/2010/main" val="2567887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3211A4D-0956-0AD1-2047-BC933A2E87C7}"/>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a:extLst>
              <a:ext uri="{FF2B5EF4-FFF2-40B4-BE49-F238E27FC236}">
                <a16:creationId xmlns:a16="http://schemas.microsoft.com/office/drawing/2014/main" id="{787CAD9D-5FE6-9996-C7C7-F0379542A10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id="{5CC9FD75-4D57-5A30-F781-6661168328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F5E214B4-1DFB-EF71-E7D7-301DA1B7C02E}"/>
              </a:ext>
            </a:extLst>
          </p:cNvPr>
          <p:cNvSpPr>
            <a:spLocks noGrp="1"/>
          </p:cNvSpPr>
          <p:nvPr>
            <p:ph type="dt" sz="half" idx="10"/>
          </p:nvPr>
        </p:nvSpPr>
        <p:spPr/>
        <p:txBody>
          <a:bodyPr/>
          <a:lstStyle/>
          <a:p>
            <a:endParaRPr lang="pl-PL"/>
          </a:p>
        </p:txBody>
      </p:sp>
      <p:sp>
        <p:nvSpPr>
          <p:cNvPr id="6" name="Symbol zastępczy stopki 5">
            <a:extLst>
              <a:ext uri="{FF2B5EF4-FFF2-40B4-BE49-F238E27FC236}">
                <a16:creationId xmlns:a16="http://schemas.microsoft.com/office/drawing/2014/main" id="{33C71AD1-2049-6084-6013-B459ACF42A2D}"/>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B3AB7841-212B-D6DA-7859-DA34D0B9CE31}"/>
              </a:ext>
            </a:extLst>
          </p:cNvPr>
          <p:cNvSpPr>
            <a:spLocks noGrp="1"/>
          </p:cNvSpPr>
          <p:nvPr>
            <p:ph type="sldNum" sz="quarter" idx="12"/>
          </p:nvPr>
        </p:nvSpPr>
        <p:spPr/>
        <p:txBody>
          <a:bodyPr/>
          <a:lstStyle/>
          <a:p>
            <a:fld id="{D74826D8-9DAC-44AE-A9FD-0EC949CD68D6}" type="slidenum">
              <a:rPr lang="pl-PL" smtClean="0"/>
              <a:t>‹#›</a:t>
            </a:fld>
            <a:endParaRPr lang="pl-PL"/>
          </a:p>
        </p:txBody>
      </p:sp>
    </p:spTree>
    <p:extLst>
      <p:ext uri="{BB962C8B-B14F-4D97-AF65-F5344CB8AC3E}">
        <p14:creationId xmlns:p14="http://schemas.microsoft.com/office/powerpoint/2010/main" val="1586309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2FEF707-7135-77F8-9892-B4B6ACEDD62D}"/>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a:extLst>
              <a:ext uri="{FF2B5EF4-FFF2-40B4-BE49-F238E27FC236}">
                <a16:creationId xmlns:a16="http://schemas.microsoft.com/office/drawing/2014/main" id="{FDC64937-6812-B9FC-EAC0-4FB84DBF827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a:extLst>
              <a:ext uri="{FF2B5EF4-FFF2-40B4-BE49-F238E27FC236}">
                <a16:creationId xmlns:a16="http://schemas.microsoft.com/office/drawing/2014/main" id="{7C0A8A7F-5846-3F3A-28D4-BA61880AAD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692F07CA-CD4D-D3A6-EF31-155402A2C667}"/>
              </a:ext>
            </a:extLst>
          </p:cNvPr>
          <p:cNvSpPr>
            <a:spLocks noGrp="1"/>
          </p:cNvSpPr>
          <p:nvPr>
            <p:ph type="dt" sz="half" idx="10"/>
          </p:nvPr>
        </p:nvSpPr>
        <p:spPr/>
        <p:txBody>
          <a:bodyPr/>
          <a:lstStyle/>
          <a:p>
            <a:endParaRPr lang="pl-PL"/>
          </a:p>
        </p:txBody>
      </p:sp>
      <p:sp>
        <p:nvSpPr>
          <p:cNvPr id="6" name="Symbol zastępczy stopki 5">
            <a:extLst>
              <a:ext uri="{FF2B5EF4-FFF2-40B4-BE49-F238E27FC236}">
                <a16:creationId xmlns:a16="http://schemas.microsoft.com/office/drawing/2014/main" id="{2FD89124-E464-E0DD-1915-EBAA87E8B6DC}"/>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33925FFD-C763-117C-8035-DE693E64CBF9}"/>
              </a:ext>
            </a:extLst>
          </p:cNvPr>
          <p:cNvSpPr>
            <a:spLocks noGrp="1"/>
          </p:cNvSpPr>
          <p:nvPr>
            <p:ph type="sldNum" sz="quarter" idx="12"/>
          </p:nvPr>
        </p:nvSpPr>
        <p:spPr/>
        <p:txBody>
          <a:bodyPr/>
          <a:lstStyle/>
          <a:p>
            <a:fld id="{D74826D8-9DAC-44AE-A9FD-0EC949CD68D6}" type="slidenum">
              <a:rPr lang="pl-PL" smtClean="0"/>
              <a:t>‹#›</a:t>
            </a:fld>
            <a:endParaRPr lang="pl-PL"/>
          </a:p>
        </p:txBody>
      </p:sp>
    </p:spTree>
    <p:extLst>
      <p:ext uri="{BB962C8B-B14F-4D97-AF65-F5344CB8AC3E}">
        <p14:creationId xmlns:p14="http://schemas.microsoft.com/office/powerpoint/2010/main" val="1118001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96CA73FA-925D-F348-816A-C755E4245C6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a16="http://schemas.microsoft.com/office/drawing/2014/main" id="{7621583C-3067-6BF1-8658-6E05FA55F43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066DC769-8458-C277-31A4-CF37566738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pl-PL"/>
          </a:p>
        </p:txBody>
      </p:sp>
      <p:sp>
        <p:nvSpPr>
          <p:cNvPr id="5" name="Symbol zastępczy stopki 4">
            <a:extLst>
              <a:ext uri="{FF2B5EF4-FFF2-40B4-BE49-F238E27FC236}">
                <a16:creationId xmlns:a16="http://schemas.microsoft.com/office/drawing/2014/main" id="{DBCA8286-7B48-A409-4974-35B5E5E03C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a:extLst>
              <a:ext uri="{FF2B5EF4-FFF2-40B4-BE49-F238E27FC236}">
                <a16:creationId xmlns:a16="http://schemas.microsoft.com/office/drawing/2014/main" id="{8F3E8706-36BF-15F5-7CA7-24E92EF75BC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4826D8-9DAC-44AE-A9FD-0EC949CD68D6}" type="slidenum">
              <a:rPr lang="pl-PL" smtClean="0"/>
              <a:t>‹#›</a:t>
            </a:fld>
            <a:endParaRPr lang="pl-PL"/>
          </a:p>
        </p:txBody>
      </p:sp>
    </p:spTree>
    <p:extLst>
      <p:ext uri="{BB962C8B-B14F-4D97-AF65-F5344CB8AC3E}">
        <p14:creationId xmlns:p14="http://schemas.microsoft.com/office/powerpoint/2010/main" val="32932636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69419" y="816316"/>
            <a:ext cx="9852728" cy="979757"/>
          </a:xfrm>
          <a:prstGeom prst="rect">
            <a:avLst/>
          </a:prstGeom>
        </p:spPr>
        <p:txBody>
          <a:bodyPr vert="horz" lIns="0" tIns="0" rIns="0" bIns="0" rtlCol="0" anchor="t" anchorCtr="0">
            <a:normAutofit/>
          </a:bodyPr>
          <a:lstStyle/>
          <a:p>
            <a:r>
              <a:rPr lang="pl-PL" dirty="0"/>
              <a:t>Kliknij, aby edytować styl</a:t>
            </a:r>
            <a:endParaRPr lang="en-US" dirty="0"/>
          </a:p>
        </p:txBody>
      </p:sp>
      <p:sp>
        <p:nvSpPr>
          <p:cNvPr id="3" name="Text Placeholder 2"/>
          <p:cNvSpPr>
            <a:spLocks noGrp="1"/>
          </p:cNvSpPr>
          <p:nvPr>
            <p:ph type="body" idx="1"/>
          </p:nvPr>
        </p:nvSpPr>
        <p:spPr>
          <a:xfrm>
            <a:off x="1169854" y="1796072"/>
            <a:ext cx="9852729" cy="4245613"/>
          </a:xfrm>
          <a:prstGeom prst="rect">
            <a:avLst/>
          </a:prstGeom>
        </p:spPr>
        <p:txBody>
          <a:bodyPr vert="horz" lIns="0" tIns="0" rIns="0" bIns="0" rtlCol="0">
            <a:normAutofit/>
          </a:bodyPr>
          <a:lstStyle/>
          <a:p>
            <a:pPr lvl="0"/>
            <a:r>
              <a:rPr lang="pl-PL" dirty="0"/>
              <a:t>Kliknij, aby edytować style wzorca tekstu</a:t>
            </a:r>
          </a:p>
          <a:p>
            <a:pPr lvl="1"/>
            <a:r>
              <a:rPr lang="pl-PL" dirty="0"/>
              <a:t>Drugi poziom</a:t>
            </a:r>
          </a:p>
          <a:p>
            <a:pPr lvl="2"/>
            <a:r>
              <a:rPr lang="pl-PL" dirty="0"/>
              <a:t>Trzeci poziom</a:t>
            </a:r>
            <a:endParaRPr lang="en-US" dirty="0"/>
          </a:p>
        </p:txBody>
      </p:sp>
      <p:sp>
        <p:nvSpPr>
          <p:cNvPr id="10" name="Prostokąt 9">
            <a:extLst>
              <a:ext uri="{FF2B5EF4-FFF2-40B4-BE49-F238E27FC236}">
                <a16:creationId xmlns:a16="http://schemas.microsoft.com/office/drawing/2014/main" id="{617E16B8-2BD0-D12E-978E-94E428DF9717}"/>
              </a:ext>
            </a:extLst>
          </p:cNvPr>
          <p:cNvSpPr/>
          <p:nvPr userDrawn="1"/>
        </p:nvSpPr>
        <p:spPr>
          <a:xfrm>
            <a:off x="1169812" y="0"/>
            <a:ext cx="1232383" cy="1627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633"/>
          </a:p>
        </p:txBody>
      </p:sp>
      <p:sp>
        <p:nvSpPr>
          <p:cNvPr id="12" name="Prostokąt 11">
            <a:extLst>
              <a:ext uri="{FF2B5EF4-FFF2-40B4-BE49-F238E27FC236}">
                <a16:creationId xmlns:a16="http://schemas.microsoft.com/office/drawing/2014/main" id="{662915FD-1FF3-5CF3-5C57-034114B5E6A2}"/>
              </a:ext>
            </a:extLst>
          </p:cNvPr>
          <p:cNvSpPr/>
          <p:nvPr userDrawn="1"/>
        </p:nvSpPr>
        <p:spPr>
          <a:xfrm>
            <a:off x="2402195" y="0"/>
            <a:ext cx="8619951" cy="1627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633"/>
          </a:p>
        </p:txBody>
      </p:sp>
      <p:sp>
        <p:nvSpPr>
          <p:cNvPr id="4" name="Symbol zastępczy numeru slajdu 3">
            <a:extLst>
              <a:ext uri="{FF2B5EF4-FFF2-40B4-BE49-F238E27FC236}">
                <a16:creationId xmlns:a16="http://schemas.microsoft.com/office/drawing/2014/main" id="{5026AD61-FC69-65FC-05E3-06AA14C89304}"/>
              </a:ext>
            </a:extLst>
          </p:cNvPr>
          <p:cNvSpPr>
            <a:spLocks noGrp="1"/>
          </p:cNvSpPr>
          <p:nvPr>
            <p:ph type="sldNum" sz="quarter" idx="4"/>
          </p:nvPr>
        </p:nvSpPr>
        <p:spPr>
          <a:xfrm>
            <a:off x="9789804" y="6368269"/>
            <a:ext cx="1231537" cy="163293"/>
          </a:xfrm>
          <a:prstGeom prst="rect">
            <a:avLst/>
          </a:prstGeom>
          <a:noFill/>
        </p:spPr>
        <p:txBody>
          <a:bodyPr vert="horz" lIns="0" tIns="72000" rIns="0" bIns="72000" rtlCol="0" anchor="ctr" anchorCtr="0"/>
          <a:lstStyle>
            <a:lvl1pPr algn="r">
              <a:defRPr sz="907">
                <a:solidFill>
                  <a:schemeClr val="tx2"/>
                </a:solidFill>
                <a:latin typeface="Open Sans" pitchFamily="2" charset="0"/>
                <a:ea typeface="Open Sans" pitchFamily="2" charset="0"/>
                <a:cs typeface="Open Sans" pitchFamily="2" charset="0"/>
              </a:defRPr>
            </a:lvl1pPr>
          </a:lstStyle>
          <a:p>
            <a:fld id="{EB4015AA-59F6-416B-87A6-8E3D940284E2}" type="slidenum">
              <a:rPr lang="pl-PL" smtClean="0"/>
              <a:pPr/>
              <a:t>‹#›</a:t>
            </a:fld>
            <a:endParaRPr lang="pl-PL" dirty="0"/>
          </a:p>
        </p:txBody>
      </p:sp>
      <p:sp>
        <p:nvSpPr>
          <p:cNvPr id="7" name="Prostokąt 6">
            <a:extLst>
              <a:ext uri="{FF2B5EF4-FFF2-40B4-BE49-F238E27FC236}">
                <a16:creationId xmlns:a16="http://schemas.microsoft.com/office/drawing/2014/main" id="{4C2A84FB-402E-BB6C-632B-D1ADD49B7D8C}"/>
              </a:ext>
            </a:extLst>
          </p:cNvPr>
          <p:cNvSpPr/>
          <p:nvPr userDrawn="1"/>
        </p:nvSpPr>
        <p:spPr>
          <a:xfrm>
            <a:off x="9790199" y="6695263"/>
            <a:ext cx="1232383" cy="1627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633"/>
          </a:p>
        </p:txBody>
      </p:sp>
    </p:spTree>
    <p:extLst>
      <p:ext uri="{BB962C8B-B14F-4D97-AF65-F5344CB8AC3E}">
        <p14:creationId xmlns:p14="http://schemas.microsoft.com/office/powerpoint/2010/main" val="9647779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sldNum="0" hdr="0" ftr="0" dt="0"/>
  <p:txStyles>
    <p:titleStyle>
      <a:lvl1pPr algn="l" defTabSz="914406" rtl="0" eaLnBrk="1" latinLnBrk="0" hangingPunct="1">
        <a:lnSpc>
          <a:spcPts val="3266"/>
        </a:lnSpc>
        <a:spcBef>
          <a:spcPct val="0"/>
        </a:spcBef>
        <a:buNone/>
        <a:defRPr sz="2540" b="1" kern="1200">
          <a:solidFill>
            <a:schemeClr val="tx2"/>
          </a:solidFill>
          <a:latin typeface="Open Sans" pitchFamily="2" charset="0"/>
          <a:ea typeface="Open Sans" pitchFamily="2" charset="0"/>
          <a:cs typeface="Open Sans" pitchFamily="2" charset="0"/>
        </a:defRPr>
      </a:lvl1pPr>
    </p:titleStyle>
    <p:bodyStyle>
      <a:lvl1pPr marL="228602" indent="-228602" algn="l" defTabSz="914406" rtl="0" eaLnBrk="1" latinLnBrk="0" hangingPunct="1">
        <a:lnSpc>
          <a:spcPts val="2177"/>
        </a:lnSpc>
        <a:spcBef>
          <a:spcPts val="1000"/>
        </a:spcBef>
        <a:buClr>
          <a:schemeClr val="accent1"/>
        </a:buClr>
        <a:buFontTx/>
        <a:buBlip>
          <a:blip r:embed="rId12"/>
        </a:buBlip>
        <a:defRPr sz="1633" kern="1200">
          <a:solidFill>
            <a:schemeClr val="tx1"/>
          </a:solidFill>
          <a:latin typeface="Open Sans" pitchFamily="2" charset="0"/>
          <a:ea typeface="Open Sans" pitchFamily="2" charset="0"/>
          <a:cs typeface="Open Sans" pitchFamily="2" charset="0"/>
        </a:defRPr>
      </a:lvl1pPr>
      <a:lvl2pPr marL="685804" indent="-228602" algn="l" defTabSz="914406" rtl="0" eaLnBrk="1" latinLnBrk="0" hangingPunct="1">
        <a:lnSpc>
          <a:spcPts val="2177"/>
        </a:lnSpc>
        <a:spcBef>
          <a:spcPts val="500"/>
        </a:spcBef>
        <a:buFontTx/>
        <a:buBlip>
          <a:blip r:embed="rId13"/>
        </a:buBlip>
        <a:defRPr sz="1633" kern="1200">
          <a:solidFill>
            <a:schemeClr val="tx1"/>
          </a:solidFill>
          <a:latin typeface="Open Sans" pitchFamily="2" charset="0"/>
          <a:ea typeface="Open Sans" pitchFamily="2" charset="0"/>
          <a:cs typeface="Open Sans" pitchFamily="2" charset="0"/>
        </a:defRPr>
      </a:lvl2pPr>
      <a:lvl3pPr marL="1143008" indent="-228602" algn="l" defTabSz="914406" rtl="0" eaLnBrk="1" latinLnBrk="0" hangingPunct="1">
        <a:lnSpc>
          <a:spcPts val="2177"/>
        </a:lnSpc>
        <a:spcBef>
          <a:spcPts val="500"/>
        </a:spcBef>
        <a:buFontTx/>
        <a:buBlip>
          <a:blip r:embed="rId14"/>
        </a:buBlip>
        <a:defRPr sz="1633" kern="1200">
          <a:solidFill>
            <a:schemeClr val="tx1"/>
          </a:solidFill>
          <a:latin typeface="Open Sans" pitchFamily="2" charset="0"/>
          <a:ea typeface="Open Sans" pitchFamily="2" charset="0"/>
          <a:cs typeface="Open Sans" pitchFamily="2" charset="0"/>
        </a:defRPr>
      </a:lvl3pPr>
      <a:lvl4pPr marL="1600210" indent="-228602" algn="l" defTabSz="914406" rtl="0" eaLnBrk="1" latinLnBrk="0" hangingPunct="1">
        <a:lnSpc>
          <a:spcPts val="2177"/>
        </a:lnSpc>
        <a:spcBef>
          <a:spcPts val="500"/>
        </a:spcBef>
        <a:buFont typeface="Arial" panose="020B0604020202020204" pitchFamily="34" charset="0"/>
        <a:buChar char="•"/>
        <a:defRPr sz="1633" kern="1200">
          <a:solidFill>
            <a:schemeClr val="tx1"/>
          </a:solidFill>
          <a:latin typeface="Open Sans" pitchFamily="2" charset="0"/>
          <a:ea typeface="Open Sans" pitchFamily="2" charset="0"/>
          <a:cs typeface="Open Sans" pitchFamily="2" charset="0"/>
        </a:defRPr>
      </a:lvl4pPr>
      <a:lvl5pPr marL="2057413" indent="-228602" algn="l" defTabSz="914406" rtl="0" eaLnBrk="1" latinLnBrk="0" hangingPunct="1">
        <a:lnSpc>
          <a:spcPts val="2177"/>
        </a:lnSpc>
        <a:spcBef>
          <a:spcPts val="500"/>
        </a:spcBef>
        <a:buFont typeface="Arial" panose="020B0604020202020204" pitchFamily="34" charset="0"/>
        <a:buChar char="•"/>
        <a:defRPr sz="1633" kern="1200">
          <a:solidFill>
            <a:schemeClr val="tx1"/>
          </a:solidFill>
          <a:latin typeface="Open Sans" pitchFamily="2" charset="0"/>
          <a:ea typeface="Open Sans" pitchFamily="2" charset="0"/>
          <a:cs typeface="Open Sans" pitchFamily="2" charset="0"/>
        </a:defRPr>
      </a:lvl5pPr>
      <a:lvl6pPr marL="2514617"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19"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23"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25"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6" rtl="0" eaLnBrk="1" latinLnBrk="0" hangingPunct="1">
        <a:defRPr sz="1800" kern="1200">
          <a:solidFill>
            <a:schemeClr val="tx1"/>
          </a:solidFill>
          <a:latin typeface="+mn-lt"/>
          <a:ea typeface="+mn-ea"/>
          <a:cs typeface="+mn-cs"/>
        </a:defRPr>
      </a:lvl1pPr>
      <a:lvl2pPr marL="457203" algn="l" defTabSz="914406" rtl="0" eaLnBrk="1" latinLnBrk="0" hangingPunct="1">
        <a:defRPr sz="1800" kern="1200">
          <a:solidFill>
            <a:schemeClr val="tx1"/>
          </a:solidFill>
          <a:latin typeface="+mn-lt"/>
          <a:ea typeface="+mn-ea"/>
          <a:cs typeface="+mn-cs"/>
        </a:defRPr>
      </a:lvl2pPr>
      <a:lvl3pPr marL="914406" algn="l" defTabSz="914406" rtl="0" eaLnBrk="1" latinLnBrk="0" hangingPunct="1">
        <a:defRPr sz="1800" kern="1200">
          <a:solidFill>
            <a:schemeClr val="tx1"/>
          </a:solidFill>
          <a:latin typeface="+mn-lt"/>
          <a:ea typeface="+mn-ea"/>
          <a:cs typeface="+mn-cs"/>
        </a:defRPr>
      </a:lvl3pPr>
      <a:lvl4pPr marL="1371609" algn="l" defTabSz="914406" rtl="0" eaLnBrk="1" latinLnBrk="0" hangingPunct="1">
        <a:defRPr sz="1800" kern="1200">
          <a:solidFill>
            <a:schemeClr val="tx1"/>
          </a:solidFill>
          <a:latin typeface="+mn-lt"/>
          <a:ea typeface="+mn-ea"/>
          <a:cs typeface="+mn-cs"/>
        </a:defRPr>
      </a:lvl4pPr>
      <a:lvl5pPr marL="1828812" algn="l" defTabSz="914406" rtl="0" eaLnBrk="1" latinLnBrk="0" hangingPunct="1">
        <a:defRPr sz="1800" kern="1200">
          <a:solidFill>
            <a:schemeClr val="tx1"/>
          </a:solidFill>
          <a:latin typeface="+mn-lt"/>
          <a:ea typeface="+mn-ea"/>
          <a:cs typeface="+mn-cs"/>
        </a:defRPr>
      </a:lvl5pPr>
      <a:lvl6pPr marL="2286015" algn="l" defTabSz="914406" rtl="0" eaLnBrk="1" latinLnBrk="0" hangingPunct="1">
        <a:defRPr sz="1800" kern="1200">
          <a:solidFill>
            <a:schemeClr val="tx1"/>
          </a:solidFill>
          <a:latin typeface="+mn-lt"/>
          <a:ea typeface="+mn-ea"/>
          <a:cs typeface="+mn-cs"/>
        </a:defRPr>
      </a:lvl6pPr>
      <a:lvl7pPr marL="2743218" algn="l" defTabSz="914406" rtl="0" eaLnBrk="1" latinLnBrk="0" hangingPunct="1">
        <a:defRPr sz="1800" kern="1200">
          <a:solidFill>
            <a:schemeClr val="tx1"/>
          </a:solidFill>
          <a:latin typeface="+mn-lt"/>
          <a:ea typeface="+mn-ea"/>
          <a:cs typeface="+mn-cs"/>
        </a:defRPr>
      </a:lvl7pPr>
      <a:lvl8pPr marL="3200421" algn="l" defTabSz="914406" rtl="0" eaLnBrk="1" latinLnBrk="0" hangingPunct="1">
        <a:defRPr sz="1800" kern="1200">
          <a:solidFill>
            <a:schemeClr val="tx1"/>
          </a:solidFill>
          <a:latin typeface="+mn-lt"/>
          <a:ea typeface="+mn-ea"/>
          <a:cs typeface="+mn-cs"/>
        </a:defRPr>
      </a:lvl8pPr>
      <a:lvl9pPr marL="3657624" algn="l" defTabSz="914406"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93">
          <p15:clr>
            <a:srgbClr val="F26B43"/>
          </p15:clr>
        </p15:guide>
        <p15:guide id="2" pos="419">
          <p15:clr>
            <a:srgbClr val="F26B43"/>
          </p15:clr>
        </p15:guide>
        <p15:guide id="3" pos="646">
          <p15:clr>
            <a:srgbClr val="F26B43"/>
          </p15:clr>
        </p15:guide>
        <p15:guide id="4" pos="873">
          <p15:clr>
            <a:srgbClr val="F26B43"/>
          </p15:clr>
        </p15:guide>
        <p15:guide id="5" pos="1100">
          <p15:clr>
            <a:srgbClr val="F26B43"/>
          </p15:clr>
        </p15:guide>
        <p15:guide id="6" pos="1327">
          <p15:clr>
            <a:srgbClr val="F26B43"/>
          </p15:clr>
        </p15:guide>
        <p15:guide id="7" pos="1553">
          <p15:clr>
            <a:srgbClr val="F26B43"/>
          </p15:clr>
        </p15:guide>
        <p15:guide id="8" pos="1780">
          <p15:clr>
            <a:srgbClr val="F26B43"/>
          </p15:clr>
        </p15:guide>
        <p15:guide id="9" pos="2007">
          <p15:clr>
            <a:srgbClr val="F26B43"/>
          </p15:clr>
        </p15:guide>
        <p15:guide id="10" pos="2234">
          <p15:clr>
            <a:srgbClr val="F26B43"/>
          </p15:clr>
        </p15:guide>
        <p15:guide id="11" pos="2460">
          <p15:clr>
            <a:srgbClr val="F26B43"/>
          </p15:clr>
        </p15:guide>
        <p15:guide id="12" pos="2687">
          <p15:clr>
            <a:srgbClr val="F26B43"/>
          </p15:clr>
        </p15:guide>
        <p15:guide id="13" pos="2914">
          <p15:clr>
            <a:srgbClr val="F26B43"/>
          </p15:clr>
        </p15:guide>
        <p15:guide id="14" pos="3141">
          <p15:clr>
            <a:srgbClr val="F26B43"/>
          </p15:clr>
        </p15:guide>
        <p15:guide id="15" pos="3368">
          <p15:clr>
            <a:srgbClr val="F26B43"/>
          </p15:clr>
        </p15:guide>
        <p15:guide id="16" pos="3594">
          <p15:clr>
            <a:srgbClr val="F26B43"/>
          </p15:clr>
        </p15:guide>
        <p15:guide id="17" pos="3821">
          <p15:clr>
            <a:srgbClr val="F26B43"/>
          </p15:clr>
        </p15:guide>
        <p15:guide id="18" pos="4048">
          <p15:clr>
            <a:srgbClr val="F26B43"/>
          </p15:clr>
        </p15:guide>
        <p15:guide id="19" pos="4275">
          <p15:clr>
            <a:srgbClr val="F26B43"/>
          </p15:clr>
        </p15:guide>
        <p15:guide id="20" pos="4501">
          <p15:clr>
            <a:srgbClr val="F26B43"/>
          </p15:clr>
        </p15:guide>
        <p15:guide id="21" pos="4728">
          <p15:clr>
            <a:srgbClr val="F26B43"/>
          </p15:clr>
        </p15:guide>
        <p15:guide id="22" pos="4955">
          <p15:clr>
            <a:srgbClr val="F26B43"/>
          </p15:clr>
        </p15:guide>
        <p15:guide id="23" pos="5182">
          <p15:clr>
            <a:srgbClr val="F26B43"/>
          </p15:clr>
        </p15:guide>
        <p15:guide id="24" pos="5408">
          <p15:clr>
            <a:srgbClr val="F26B43"/>
          </p15:clr>
        </p15:guide>
        <p15:guide id="25" pos="5635">
          <p15:clr>
            <a:srgbClr val="F26B43"/>
          </p15:clr>
        </p15:guide>
        <p15:guide id="26" pos="5862">
          <p15:clr>
            <a:srgbClr val="F26B43"/>
          </p15:clr>
        </p15:guide>
        <p15:guide id="27" pos="6089">
          <p15:clr>
            <a:srgbClr val="F26B43"/>
          </p15:clr>
        </p15:guide>
        <p15:guide id="28" pos="6316">
          <p15:clr>
            <a:srgbClr val="F26B43"/>
          </p15:clr>
        </p15:guide>
        <p15:guide id="29" pos="6542">
          <p15:clr>
            <a:srgbClr val="F26B43"/>
          </p15:clr>
        </p15:guide>
        <p15:guide id="30" orient="horz" pos="113">
          <p15:clr>
            <a:srgbClr val="F26B43"/>
          </p15:clr>
        </p15:guide>
        <p15:guide id="31" orient="horz" pos="340">
          <p15:clr>
            <a:srgbClr val="F26B43"/>
          </p15:clr>
        </p15:guide>
        <p15:guide id="32" orient="horz" pos="567">
          <p15:clr>
            <a:srgbClr val="F26B43"/>
          </p15:clr>
        </p15:guide>
        <p15:guide id="33" orient="horz" pos="794">
          <p15:clr>
            <a:srgbClr val="F26B43"/>
          </p15:clr>
        </p15:guide>
        <p15:guide id="34" orient="horz" pos="1020">
          <p15:clr>
            <a:srgbClr val="F26B43"/>
          </p15:clr>
        </p15:guide>
        <p15:guide id="35" orient="horz" pos="1247">
          <p15:clr>
            <a:srgbClr val="F26B43"/>
          </p15:clr>
        </p15:guide>
        <p15:guide id="36" orient="horz" pos="1474">
          <p15:clr>
            <a:srgbClr val="F26B43"/>
          </p15:clr>
        </p15:guide>
        <p15:guide id="37" orient="horz" pos="1701">
          <p15:clr>
            <a:srgbClr val="F26B43"/>
          </p15:clr>
        </p15:guide>
        <p15:guide id="38" orient="horz" pos="1927">
          <p15:clr>
            <a:srgbClr val="F26B43"/>
          </p15:clr>
        </p15:guide>
        <p15:guide id="39" orient="horz" pos="2154">
          <p15:clr>
            <a:srgbClr val="F26B43"/>
          </p15:clr>
        </p15:guide>
        <p15:guide id="40" orient="horz" pos="2381">
          <p15:clr>
            <a:srgbClr val="F26B43"/>
          </p15:clr>
        </p15:guide>
        <p15:guide id="41" orient="horz" pos="2608">
          <p15:clr>
            <a:srgbClr val="F26B43"/>
          </p15:clr>
        </p15:guide>
        <p15:guide id="42" orient="horz" pos="2835">
          <p15:clr>
            <a:srgbClr val="F26B43"/>
          </p15:clr>
        </p15:guide>
        <p15:guide id="43" orient="horz" pos="3061">
          <p15:clr>
            <a:srgbClr val="F26B43"/>
          </p15:clr>
        </p15:guide>
        <p15:guide id="44" orient="horz" pos="3288">
          <p15:clr>
            <a:srgbClr val="F26B43"/>
          </p15:clr>
        </p15:guide>
        <p15:guide id="45" orient="horz" pos="3515">
          <p15:clr>
            <a:srgbClr val="F26B43"/>
          </p15:clr>
        </p15:guide>
        <p15:guide id="46" orient="horz" pos="3742">
          <p15:clr>
            <a:srgbClr val="F26B43"/>
          </p15:clr>
        </p15:guide>
        <p15:guide id="47" orient="horz" pos="3968">
          <p15:clr>
            <a:srgbClr val="F26B43"/>
          </p15:clr>
        </p15:guide>
        <p15:guide id="48" orient="horz" pos="4195">
          <p15:clr>
            <a:srgbClr val="F26B43"/>
          </p15:clr>
        </p15:guide>
        <p15:guide id="49" orient="horz" pos="4422">
          <p15:clr>
            <a:srgbClr val="F26B43"/>
          </p15:clr>
        </p15:guide>
        <p15:guide id="50" orient="horz" pos="464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16.xml"/><Relationship Id="rId4" Type="http://schemas.openxmlformats.org/officeDocument/2006/relationships/image" Target="../media/image26.png"/></Relationships>
</file>

<file path=ppt/slides/_rels/slide4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3.xml"/><Relationship Id="rId1" Type="http://schemas.openxmlformats.org/officeDocument/2006/relationships/slideLayout" Target="../slideLayouts/slideLayout16.xml"/></Relationships>
</file>

<file path=ppt/slides/_rels/slide5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4.xml"/><Relationship Id="rId1" Type="http://schemas.openxmlformats.org/officeDocument/2006/relationships/slideLayout" Target="../slideLayouts/slideLayout16.xml"/></Relationships>
</file>

<file path=ppt/slides/_rels/slide5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5.xml"/><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6.xml"/><Relationship Id="rId1" Type="http://schemas.openxmlformats.org/officeDocument/2006/relationships/slideLayout" Target="../slideLayouts/slideLayout16.xml"/></Relationships>
</file>

<file path=ppt/slides/_rels/slide5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7.xml"/><Relationship Id="rId1" Type="http://schemas.openxmlformats.org/officeDocument/2006/relationships/slideLayout" Target="../slideLayouts/slideLayout16.xml"/></Relationships>
</file>

<file path=ppt/slides/_rels/slide5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8.xml"/><Relationship Id="rId1" Type="http://schemas.openxmlformats.org/officeDocument/2006/relationships/slideLayout" Target="../slideLayouts/slideLayout16.xml"/></Relationships>
</file>

<file path=ppt/slides/_rels/slide5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9.xml"/><Relationship Id="rId1" Type="http://schemas.openxmlformats.org/officeDocument/2006/relationships/slideLayout" Target="../slideLayouts/slideLayout16.xml"/></Relationships>
</file>

<file path=ppt/slides/_rels/slide5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0.xml"/><Relationship Id="rId1" Type="http://schemas.openxmlformats.org/officeDocument/2006/relationships/slideLayout" Target="../slideLayouts/slideLayout16.xml"/></Relationships>
</file>

<file path=ppt/slides/_rels/slide5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1.xml"/><Relationship Id="rId1" Type="http://schemas.openxmlformats.org/officeDocument/2006/relationships/slideLayout" Target="../slideLayouts/slideLayout16.xml"/></Relationships>
</file>

<file path=ppt/slides/_rels/slide5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6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6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6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6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6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6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6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6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6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6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A19CEE1-EAAB-78B2-6DF8-CFB63DDE898C}"/>
              </a:ext>
            </a:extLst>
          </p:cNvPr>
          <p:cNvSpPr>
            <a:spLocks noGrp="1"/>
          </p:cNvSpPr>
          <p:nvPr>
            <p:ph type="title"/>
          </p:nvPr>
        </p:nvSpPr>
        <p:spPr/>
        <p:txBody>
          <a:bodyPr/>
          <a:lstStyle/>
          <a:p>
            <a:r>
              <a:rPr lang="pl-PL" dirty="0"/>
              <a:t>Fundusze Europejskie dla Lubelskiego 2021-2027 </a:t>
            </a:r>
          </a:p>
        </p:txBody>
      </p:sp>
      <p:pic>
        <p:nvPicPr>
          <p:cNvPr id="13" name="Symbol zastępczy zawartości 12" descr="Obraz zawierający tekst">
            <a:extLst>
              <a:ext uri="{FF2B5EF4-FFF2-40B4-BE49-F238E27FC236}">
                <a16:creationId xmlns:a16="http://schemas.microsoft.com/office/drawing/2014/main" id="{8B01C536-3002-9D35-1F89-AE81609CFE3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2028"/>
            <a:ext cx="12192000" cy="6845972"/>
          </a:xfrm>
        </p:spPr>
      </p:pic>
    </p:spTree>
    <p:extLst>
      <p:ext uri="{BB962C8B-B14F-4D97-AF65-F5344CB8AC3E}">
        <p14:creationId xmlns:p14="http://schemas.microsoft.com/office/powerpoint/2010/main" val="2732001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5963667F-1751-DA36-D17A-9631EEDEE6AB}"/>
              </a:ext>
            </a:extLst>
          </p:cNvPr>
          <p:cNvSpPr>
            <a:spLocks noGrp="1"/>
          </p:cNvSpPr>
          <p:nvPr>
            <p:ph type="title"/>
          </p:nvPr>
        </p:nvSpPr>
        <p:spPr>
          <a:xfrm>
            <a:off x="1169986" y="224331"/>
            <a:ext cx="9852025" cy="979488"/>
          </a:xfrm>
        </p:spPr>
        <p:txBody>
          <a:bodyPr>
            <a:noAutofit/>
          </a:bodyPr>
          <a:lstStyle/>
          <a:p>
            <a:pPr algn="ctr">
              <a:lnSpc>
                <a:spcPct val="100000"/>
              </a:lnSpc>
            </a:pPr>
            <a:r>
              <a:rPr lang="pl-PL" sz="2000" dirty="0"/>
              <a:t>Typ projektu</a:t>
            </a:r>
            <a:br>
              <a:rPr lang="pl-PL" sz="2000" dirty="0"/>
            </a:br>
            <a:br>
              <a:rPr lang="pl-PL" sz="2000" dirty="0"/>
            </a:br>
            <a:br>
              <a:rPr lang="pl-PL" sz="2000" dirty="0"/>
            </a:br>
            <a:endParaRPr lang="pl-PL" sz="2000" dirty="0"/>
          </a:p>
        </p:txBody>
      </p:sp>
      <p:sp>
        <p:nvSpPr>
          <p:cNvPr id="4" name="Symbol zastępczy zawartości 3">
            <a:extLst>
              <a:ext uri="{FF2B5EF4-FFF2-40B4-BE49-F238E27FC236}">
                <a16:creationId xmlns:a16="http://schemas.microsoft.com/office/drawing/2014/main" id="{EC6C09CA-6801-66DA-4F52-8B4FE666DDAA}"/>
              </a:ext>
            </a:extLst>
          </p:cNvPr>
          <p:cNvSpPr>
            <a:spLocks noGrp="1"/>
          </p:cNvSpPr>
          <p:nvPr>
            <p:ph idx="1"/>
          </p:nvPr>
        </p:nvSpPr>
        <p:spPr>
          <a:xfrm>
            <a:off x="1169985" y="950899"/>
            <a:ext cx="9705538" cy="5025506"/>
          </a:xfrm>
        </p:spPr>
        <p:txBody>
          <a:bodyPr>
            <a:normAutofit/>
          </a:bodyPr>
          <a:lstStyle/>
          <a:p>
            <a:pPr marL="0" lvl="0" indent="0">
              <a:lnSpc>
                <a:spcPct val="115000"/>
              </a:lnSpc>
              <a:spcBef>
                <a:spcPts val="600"/>
              </a:spcBef>
              <a:spcAft>
                <a:spcPts val="300"/>
              </a:spcAft>
              <a:buSzPts val="1200"/>
              <a:buNone/>
              <a:tabLst>
                <a:tab pos="230505" algn="l"/>
                <a:tab pos="270510" algn="l"/>
              </a:tabLst>
            </a:pPr>
            <a:r>
              <a:rPr lang="pl-PL" sz="2000" b="1" dirty="0">
                <a:effectLst/>
                <a:latin typeface="Arial" panose="020B0604020202020204" pitchFamily="34" charset="0"/>
                <a:ea typeface="Times New Roman" panose="02020603050405020304" pitchFamily="18" charset="0"/>
                <a:cs typeface="Times New Roman" panose="02020603050405020304" pitchFamily="18" charset="0"/>
              </a:rPr>
              <a:t>Zasady realizacji wsparcia w zakresie poszczególnych typów projektu:</a:t>
            </a:r>
          </a:p>
          <a:p>
            <a:pPr marL="0" lvl="0" indent="0">
              <a:lnSpc>
                <a:spcPct val="150000"/>
              </a:lnSpc>
              <a:spcBef>
                <a:spcPts val="600"/>
              </a:spcBef>
              <a:spcAft>
                <a:spcPts val="300"/>
              </a:spcAft>
              <a:buSzPts val="1200"/>
              <a:buNone/>
              <a:tabLst>
                <a:tab pos="230505" algn="l"/>
                <a:tab pos="270510" algn="l"/>
              </a:tabLst>
            </a:pPr>
            <a:r>
              <a:rPr lang="pl-PL" sz="1800" dirty="0">
                <a:solidFill>
                  <a:srgbClr val="000000"/>
                </a:solidFill>
                <a:effectLst/>
                <a:latin typeface="Arial" panose="020B0604020202020204" pitchFamily="34" charset="0"/>
                <a:ea typeface="Times New Roman" panose="02020603050405020304" pitchFamily="18" charset="0"/>
              </a:rPr>
              <a:t>4. Wsparcie istniejących placówek wsparcia dziennego jest możliwe wyłącznie pod warunkiem: zwiększenia liczby miejsc w tych placówkach lub rozszerzenia oferty wsparcia -  typ projektu 1 a, 2.</a:t>
            </a:r>
          </a:p>
          <a:p>
            <a:pPr marL="0" lvl="0" indent="0">
              <a:lnSpc>
                <a:spcPct val="150000"/>
              </a:lnSpc>
              <a:spcBef>
                <a:spcPts val="600"/>
              </a:spcBef>
              <a:spcAft>
                <a:spcPts val="300"/>
              </a:spcAft>
              <a:buSzPts val="1200"/>
              <a:buNone/>
              <a:tabLst>
                <a:tab pos="230505" algn="l"/>
                <a:tab pos="270510" algn="l"/>
              </a:tabLst>
            </a:pPr>
            <a:r>
              <a:rPr lang="pl-PL" sz="1800" dirty="0">
                <a:solidFill>
                  <a:srgbClr val="000000"/>
                </a:solidFill>
                <a:latin typeface="Arial" panose="020B0604020202020204" pitchFamily="34" charset="0"/>
                <a:ea typeface="Times New Roman" panose="02020603050405020304" pitchFamily="18" charset="0"/>
              </a:rPr>
              <a:t>5. Nie są tworzone nowe miejsca ani wspierane istniejące miejsca opieki w placówkach świadczących opiekę instytucjonalną – typ projektu 1 a-b, 2).</a:t>
            </a:r>
          </a:p>
          <a:p>
            <a:pPr marL="0" lvl="0" indent="0">
              <a:lnSpc>
                <a:spcPct val="150000"/>
              </a:lnSpc>
              <a:spcBef>
                <a:spcPts val="600"/>
              </a:spcBef>
              <a:spcAft>
                <a:spcPts val="300"/>
              </a:spcAft>
              <a:buSzPts val="1200"/>
              <a:buNone/>
              <a:tabLst>
                <a:tab pos="230505" algn="l"/>
                <a:tab pos="270510" algn="l"/>
              </a:tabLst>
            </a:pPr>
            <a:r>
              <a:rPr lang="pl-PL" sz="1800" dirty="0">
                <a:solidFill>
                  <a:srgbClr val="000000"/>
                </a:solidFill>
                <a:effectLst/>
                <a:latin typeface="Arial" panose="020B0604020202020204" pitchFamily="34" charset="0"/>
                <a:ea typeface="Times New Roman" panose="02020603050405020304" pitchFamily="18" charset="0"/>
              </a:rPr>
              <a:t>6. Działania mające na celu wsparcie dzieci i młodzieży przebywających w całodobowych i</a:t>
            </a:r>
            <a:r>
              <a:rPr lang="pl-PL" sz="1800" dirty="0">
                <a:solidFill>
                  <a:srgbClr val="000000"/>
                </a:solidFill>
                <a:latin typeface="Arial" panose="020B0604020202020204" pitchFamily="34" charset="0"/>
                <a:ea typeface="Times New Roman" panose="02020603050405020304" pitchFamily="18" charset="0"/>
              </a:rPr>
              <a:t>nstytucjach opieki nie mogą wzmacniać potencjału instytucjonalnego tych placówek (np. zatrudnienie personelu, remonty, wyposażenie). Mogą dotyczyć wsparcia dzieci i młodzieży oraz kadr w zakresie zgodnym z ideą </a:t>
            </a:r>
            <a:r>
              <a:rPr lang="pl-PL" sz="1800" dirty="0" err="1">
                <a:solidFill>
                  <a:srgbClr val="000000"/>
                </a:solidFill>
                <a:latin typeface="Arial" panose="020B0604020202020204" pitchFamily="34" charset="0"/>
                <a:ea typeface="Times New Roman" panose="02020603050405020304" pitchFamily="18" charset="0"/>
              </a:rPr>
              <a:t>deinstytucjonalizacji</a:t>
            </a:r>
            <a:r>
              <a:rPr lang="pl-PL" sz="1800" dirty="0">
                <a:solidFill>
                  <a:srgbClr val="000000"/>
                </a:solidFill>
                <a:latin typeface="Arial" panose="020B0604020202020204" pitchFamily="34" charset="0"/>
                <a:ea typeface="Times New Roman" panose="02020603050405020304" pitchFamily="18" charset="0"/>
              </a:rPr>
              <a:t> – typ projektu 2.</a:t>
            </a:r>
            <a:endParaRPr lang="pl-PL" sz="1800" dirty="0">
              <a:effectLst/>
              <a:latin typeface="Arial" panose="020B0604020202020204" pitchFamily="34" charset="0"/>
              <a:ea typeface="Times New Roman" panose="02020603050405020304" pitchFamily="18" charset="0"/>
            </a:endParaRPr>
          </a:p>
          <a:p>
            <a:pPr marL="0" lvl="0" indent="0">
              <a:lnSpc>
                <a:spcPct val="150000"/>
              </a:lnSpc>
              <a:spcBef>
                <a:spcPts val="600"/>
              </a:spcBef>
              <a:spcAft>
                <a:spcPts val="300"/>
              </a:spcAft>
              <a:buSzPts val="1200"/>
              <a:buNone/>
              <a:tabLst>
                <a:tab pos="230505" algn="l"/>
                <a:tab pos="270510" algn="l"/>
              </a:tabLst>
            </a:pPr>
            <a:endParaRPr lang="pl-PL" sz="1800" b="1" dirty="0">
              <a:effectLst/>
              <a:latin typeface="Arial" panose="020B0604020202020204" pitchFamily="34" charset="0"/>
              <a:ea typeface="Times New Roman" panose="02020603050405020304" pitchFamily="18" charset="0"/>
            </a:endParaRPr>
          </a:p>
          <a:p>
            <a:pPr marL="0" lvl="0" indent="0">
              <a:lnSpc>
                <a:spcPct val="115000"/>
              </a:lnSpc>
              <a:spcBef>
                <a:spcPts val="600"/>
              </a:spcBef>
              <a:spcAft>
                <a:spcPts val="300"/>
              </a:spcAft>
              <a:buSzPts val="1200"/>
              <a:buNone/>
              <a:tabLst>
                <a:tab pos="230505" algn="l"/>
                <a:tab pos="270510" algn="l"/>
              </a:tabLst>
            </a:pPr>
            <a:endParaRPr lang="pl-PL" sz="2100" b="1"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Tree>
    <p:extLst>
      <p:ext uri="{BB962C8B-B14F-4D97-AF65-F5344CB8AC3E}">
        <p14:creationId xmlns:p14="http://schemas.microsoft.com/office/powerpoint/2010/main" val="3723683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5963667F-1751-DA36-D17A-9631EEDEE6AB}"/>
              </a:ext>
            </a:extLst>
          </p:cNvPr>
          <p:cNvSpPr>
            <a:spLocks noGrp="1"/>
          </p:cNvSpPr>
          <p:nvPr>
            <p:ph type="title"/>
          </p:nvPr>
        </p:nvSpPr>
        <p:spPr>
          <a:xfrm>
            <a:off x="1169986" y="224331"/>
            <a:ext cx="9852025" cy="979488"/>
          </a:xfrm>
        </p:spPr>
        <p:txBody>
          <a:bodyPr>
            <a:noAutofit/>
          </a:bodyPr>
          <a:lstStyle/>
          <a:p>
            <a:pPr algn="ctr">
              <a:lnSpc>
                <a:spcPct val="100000"/>
              </a:lnSpc>
            </a:pPr>
            <a:r>
              <a:rPr lang="pl-PL" sz="2000" dirty="0"/>
              <a:t>Typ projektu</a:t>
            </a:r>
            <a:br>
              <a:rPr lang="pl-PL" sz="2000" dirty="0"/>
            </a:br>
            <a:br>
              <a:rPr lang="pl-PL" sz="2000" dirty="0"/>
            </a:br>
            <a:br>
              <a:rPr lang="pl-PL" sz="2000" dirty="0"/>
            </a:br>
            <a:endParaRPr lang="pl-PL" sz="2000" dirty="0"/>
          </a:p>
        </p:txBody>
      </p:sp>
      <p:sp>
        <p:nvSpPr>
          <p:cNvPr id="4" name="Symbol zastępczy zawartości 3">
            <a:extLst>
              <a:ext uri="{FF2B5EF4-FFF2-40B4-BE49-F238E27FC236}">
                <a16:creationId xmlns:a16="http://schemas.microsoft.com/office/drawing/2014/main" id="{EC6C09CA-6801-66DA-4F52-8B4FE666DDAA}"/>
              </a:ext>
            </a:extLst>
          </p:cNvPr>
          <p:cNvSpPr>
            <a:spLocks noGrp="1"/>
          </p:cNvSpPr>
          <p:nvPr>
            <p:ph idx="1"/>
          </p:nvPr>
        </p:nvSpPr>
        <p:spPr>
          <a:xfrm>
            <a:off x="1169985" y="950899"/>
            <a:ext cx="9705538" cy="5025506"/>
          </a:xfrm>
        </p:spPr>
        <p:txBody>
          <a:bodyPr>
            <a:normAutofit/>
          </a:bodyPr>
          <a:lstStyle/>
          <a:p>
            <a:pPr marL="0" lvl="0" indent="0">
              <a:lnSpc>
                <a:spcPct val="115000"/>
              </a:lnSpc>
              <a:spcBef>
                <a:spcPts val="600"/>
              </a:spcBef>
              <a:spcAft>
                <a:spcPts val="300"/>
              </a:spcAft>
              <a:buSzPts val="1200"/>
              <a:buNone/>
              <a:tabLst>
                <a:tab pos="230505" algn="l"/>
                <a:tab pos="270510" algn="l"/>
              </a:tabLst>
            </a:pPr>
            <a:r>
              <a:rPr lang="pl-PL" sz="2000" b="1" dirty="0">
                <a:effectLst/>
                <a:latin typeface="Arial" panose="020B0604020202020204" pitchFamily="34" charset="0"/>
                <a:ea typeface="Times New Roman" panose="02020603050405020304" pitchFamily="18" charset="0"/>
                <a:cs typeface="Times New Roman" panose="02020603050405020304" pitchFamily="18" charset="0"/>
              </a:rPr>
              <a:t>Zasady realizacji wsparcia w zakresie poszczególnych typów projektu:</a:t>
            </a:r>
          </a:p>
          <a:p>
            <a:pPr marL="0" lvl="0" indent="0">
              <a:lnSpc>
                <a:spcPct val="150000"/>
              </a:lnSpc>
              <a:spcBef>
                <a:spcPts val="600"/>
              </a:spcBef>
              <a:spcAft>
                <a:spcPts val="300"/>
              </a:spcAft>
              <a:buSzPts val="1200"/>
              <a:buNone/>
              <a:tabLst>
                <a:tab pos="230505" algn="l"/>
                <a:tab pos="270510" algn="l"/>
              </a:tabLst>
            </a:pPr>
            <a:r>
              <a:rPr lang="pl-PL" sz="1800" dirty="0">
                <a:solidFill>
                  <a:srgbClr val="000000"/>
                </a:solidFill>
                <a:effectLst/>
                <a:latin typeface="Arial" panose="020B0604020202020204" pitchFamily="34" charset="0"/>
                <a:ea typeface="Times New Roman" panose="02020603050405020304" pitchFamily="18" charset="0"/>
              </a:rPr>
              <a:t>7. W razie konieczności umieszczenia w placówce opiekuńczo-wychowawczej typu rodzinnego rodzeństwa, za zgodą dyrektora tej placówki oraz po uzyskaniu zezwolenia wojewody, dopuszczalne jest umieszczenie w tym samym czasie większej liczby dzieci (maksymalnie 10)</a:t>
            </a:r>
            <a:r>
              <a:rPr lang="pl-PL" sz="1800" dirty="0">
                <a:solidFill>
                  <a:srgbClr val="000000"/>
                </a:solidFill>
                <a:latin typeface="Arial" panose="020B0604020202020204" pitchFamily="34" charset="0"/>
                <a:ea typeface="Times New Roman" panose="02020603050405020304" pitchFamily="18" charset="0"/>
              </a:rPr>
              <a:t> – typ projektu 2.</a:t>
            </a:r>
          </a:p>
          <a:p>
            <a:pPr marL="0" lvl="0" indent="0">
              <a:lnSpc>
                <a:spcPct val="150000"/>
              </a:lnSpc>
              <a:spcBef>
                <a:spcPts val="600"/>
              </a:spcBef>
              <a:spcAft>
                <a:spcPts val="300"/>
              </a:spcAft>
              <a:buSzPts val="1200"/>
              <a:buNone/>
              <a:tabLst>
                <a:tab pos="230505" algn="l"/>
                <a:tab pos="270510" algn="l"/>
              </a:tabLst>
            </a:pPr>
            <a:r>
              <a:rPr lang="pl-PL" sz="1800" dirty="0">
                <a:solidFill>
                  <a:srgbClr val="000000"/>
                </a:solidFill>
                <a:effectLst/>
                <a:latin typeface="Arial" panose="020B0604020202020204" pitchFamily="34" charset="0"/>
                <a:ea typeface="Times New Roman" panose="02020603050405020304" pitchFamily="18" charset="0"/>
              </a:rPr>
              <a:t>8. Dopuszczalne jest wsparcie rozwoju </a:t>
            </a:r>
            <a:r>
              <a:rPr lang="pl-PL" sz="1800" dirty="0" err="1">
                <a:solidFill>
                  <a:srgbClr val="000000"/>
                </a:solidFill>
                <a:effectLst/>
                <a:latin typeface="Arial" panose="020B0604020202020204" pitchFamily="34" charset="0"/>
                <a:ea typeface="Times New Roman" panose="02020603050405020304" pitchFamily="18" charset="0"/>
              </a:rPr>
              <a:t>deinstytucjonalizacji</a:t>
            </a:r>
            <a:r>
              <a:rPr lang="pl-PL" sz="1800" dirty="0">
                <a:solidFill>
                  <a:srgbClr val="000000"/>
                </a:solidFill>
                <a:effectLst/>
                <a:latin typeface="Arial" panose="020B0604020202020204" pitchFamily="34" charset="0"/>
                <a:ea typeface="Times New Roman" panose="02020603050405020304" pitchFamily="18" charset="0"/>
              </a:rPr>
              <a:t> usług m.in. </a:t>
            </a:r>
            <a:r>
              <a:rPr lang="pl-PL" sz="1800" dirty="0">
                <a:solidFill>
                  <a:srgbClr val="000000"/>
                </a:solidFill>
                <a:latin typeface="Arial" panose="020B0604020202020204" pitchFamily="34" charset="0"/>
                <a:ea typeface="Times New Roman" panose="02020603050405020304" pitchFamily="18" charset="0"/>
              </a:rPr>
              <a:t>p</a:t>
            </a:r>
            <a:r>
              <a:rPr lang="pl-PL" sz="1800" dirty="0">
                <a:solidFill>
                  <a:srgbClr val="000000"/>
                </a:solidFill>
                <a:effectLst/>
                <a:latin typeface="Arial" panose="020B0604020202020204" pitchFamily="34" charset="0"/>
                <a:ea typeface="Times New Roman" panose="02020603050405020304" pitchFamily="18" charset="0"/>
              </a:rPr>
              <a:t>lacówek opiekuńczo-terapeutycznych, domów pomocy społecznej dla dzieci i młodzieży z niepełnosprawnością intelektualną, itp. Działania w tym zakresie dotyczą wsparcia osób, a nie wzmocnienia potencjału instytucjonalnego placówek. Wsparcie obejmować będzie wzmocnienie samodzielności dzieci i młodzieży przebywających w placówkach – typ projektu 2.</a:t>
            </a:r>
          </a:p>
          <a:p>
            <a:pPr marL="0" lvl="0" indent="0">
              <a:lnSpc>
                <a:spcPct val="150000"/>
              </a:lnSpc>
              <a:spcBef>
                <a:spcPts val="600"/>
              </a:spcBef>
              <a:spcAft>
                <a:spcPts val="300"/>
              </a:spcAft>
              <a:buSzPts val="1200"/>
              <a:buNone/>
              <a:tabLst>
                <a:tab pos="230505" algn="l"/>
                <a:tab pos="270510" algn="l"/>
              </a:tabLst>
            </a:pPr>
            <a:r>
              <a:rPr lang="pl-PL" sz="1800" dirty="0">
                <a:solidFill>
                  <a:srgbClr val="000000"/>
                </a:solidFill>
                <a:effectLst/>
                <a:latin typeface="Arial" panose="020B0604020202020204" pitchFamily="34" charset="0"/>
                <a:ea typeface="Times New Roman" panose="02020603050405020304" pitchFamily="18" charset="0"/>
              </a:rPr>
              <a:t> </a:t>
            </a:r>
            <a:endParaRPr lang="pl-PL" sz="1800" dirty="0">
              <a:effectLst/>
              <a:latin typeface="Arial" panose="020B0604020202020204" pitchFamily="34" charset="0"/>
              <a:ea typeface="Times New Roman" panose="02020603050405020304" pitchFamily="18" charset="0"/>
            </a:endParaRPr>
          </a:p>
          <a:p>
            <a:pPr marL="0" lvl="0" indent="0">
              <a:lnSpc>
                <a:spcPct val="150000"/>
              </a:lnSpc>
              <a:spcBef>
                <a:spcPts val="600"/>
              </a:spcBef>
              <a:spcAft>
                <a:spcPts val="300"/>
              </a:spcAft>
              <a:buSzPts val="1200"/>
              <a:buNone/>
              <a:tabLst>
                <a:tab pos="230505" algn="l"/>
                <a:tab pos="270510" algn="l"/>
              </a:tabLst>
            </a:pPr>
            <a:endParaRPr lang="pl-PL" sz="1800" b="1" dirty="0">
              <a:effectLst/>
              <a:latin typeface="Arial" panose="020B0604020202020204" pitchFamily="34" charset="0"/>
              <a:ea typeface="Times New Roman" panose="02020603050405020304" pitchFamily="18" charset="0"/>
            </a:endParaRPr>
          </a:p>
          <a:p>
            <a:pPr marL="0" lvl="0" indent="0">
              <a:lnSpc>
                <a:spcPct val="115000"/>
              </a:lnSpc>
              <a:spcBef>
                <a:spcPts val="600"/>
              </a:spcBef>
              <a:spcAft>
                <a:spcPts val="300"/>
              </a:spcAft>
              <a:buSzPts val="1200"/>
              <a:buNone/>
              <a:tabLst>
                <a:tab pos="230505" algn="l"/>
                <a:tab pos="270510" algn="l"/>
              </a:tabLst>
            </a:pPr>
            <a:endParaRPr lang="pl-PL" sz="2100" b="1"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Tree>
    <p:extLst>
      <p:ext uri="{BB962C8B-B14F-4D97-AF65-F5344CB8AC3E}">
        <p14:creationId xmlns:p14="http://schemas.microsoft.com/office/powerpoint/2010/main" val="11342197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5963667F-1751-DA36-D17A-9631EEDEE6AB}"/>
              </a:ext>
            </a:extLst>
          </p:cNvPr>
          <p:cNvSpPr>
            <a:spLocks noGrp="1"/>
          </p:cNvSpPr>
          <p:nvPr>
            <p:ph type="title"/>
          </p:nvPr>
        </p:nvSpPr>
        <p:spPr>
          <a:xfrm>
            <a:off x="1169986" y="224331"/>
            <a:ext cx="9852025" cy="979488"/>
          </a:xfrm>
        </p:spPr>
        <p:txBody>
          <a:bodyPr>
            <a:noAutofit/>
          </a:bodyPr>
          <a:lstStyle/>
          <a:p>
            <a:pPr algn="ctr">
              <a:lnSpc>
                <a:spcPct val="100000"/>
              </a:lnSpc>
            </a:pPr>
            <a:r>
              <a:rPr lang="pl-PL" sz="2000" dirty="0"/>
              <a:t>Typ projektu</a:t>
            </a:r>
            <a:br>
              <a:rPr lang="pl-PL" sz="2000" dirty="0"/>
            </a:br>
            <a:br>
              <a:rPr lang="pl-PL" sz="2000" dirty="0"/>
            </a:br>
            <a:br>
              <a:rPr lang="pl-PL" sz="2000" dirty="0"/>
            </a:br>
            <a:endParaRPr lang="pl-PL" sz="2000" dirty="0"/>
          </a:p>
        </p:txBody>
      </p:sp>
      <p:sp>
        <p:nvSpPr>
          <p:cNvPr id="4" name="Symbol zastępczy zawartości 3">
            <a:extLst>
              <a:ext uri="{FF2B5EF4-FFF2-40B4-BE49-F238E27FC236}">
                <a16:creationId xmlns:a16="http://schemas.microsoft.com/office/drawing/2014/main" id="{EC6C09CA-6801-66DA-4F52-8B4FE666DDAA}"/>
              </a:ext>
            </a:extLst>
          </p:cNvPr>
          <p:cNvSpPr>
            <a:spLocks noGrp="1"/>
          </p:cNvSpPr>
          <p:nvPr>
            <p:ph idx="1"/>
          </p:nvPr>
        </p:nvSpPr>
        <p:spPr>
          <a:xfrm>
            <a:off x="1169985" y="950899"/>
            <a:ext cx="9705538" cy="5025506"/>
          </a:xfrm>
        </p:spPr>
        <p:txBody>
          <a:bodyPr>
            <a:normAutofit fontScale="92500" lnSpcReduction="20000"/>
          </a:bodyPr>
          <a:lstStyle/>
          <a:p>
            <a:pPr marL="0" lvl="0" indent="0">
              <a:lnSpc>
                <a:spcPct val="115000"/>
              </a:lnSpc>
              <a:spcBef>
                <a:spcPts val="600"/>
              </a:spcBef>
              <a:spcAft>
                <a:spcPts val="300"/>
              </a:spcAft>
              <a:buSzPts val="1200"/>
              <a:buNone/>
              <a:tabLst>
                <a:tab pos="230505" algn="l"/>
                <a:tab pos="270510" algn="l"/>
              </a:tabLst>
            </a:pPr>
            <a:r>
              <a:rPr lang="pl-PL" sz="2000" b="1" dirty="0">
                <a:effectLst/>
                <a:latin typeface="Arial" panose="020B0604020202020204" pitchFamily="34" charset="0"/>
                <a:ea typeface="Times New Roman" panose="02020603050405020304" pitchFamily="18" charset="0"/>
                <a:cs typeface="Times New Roman" panose="02020603050405020304" pitchFamily="18" charset="0"/>
              </a:rPr>
              <a:t>Zasady realizacji wsparcia w zakresie poszczególnych typów projektu:</a:t>
            </a:r>
          </a:p>
          <a:p>
            <a:pPr marL="0" lvl="0" indent="0">
              <a:lnSpc>
                <a:spcPct val="150000"/>
              </a:lnSpc>
              <a:spcBef>
                <a:spcPts val="600"/>
              </a:spcBef>
              <a:spcAft>
                <a:spcPts val="300"/>
              </a:spcAft>
              <a:buSzPts val="1200"/>
              <a:buNone/>
              <a:tabLst>
                <a:tab pos="230505" algn="l"/>
                <a:tab pos="270510" algn="l"/>
              </a:tabLst>
            </a:pPr>
            <a:r>
              <a:rPr lang="pl-PL" sz="1800" dirty="0">
                <a:solidFill>
                  <a:srgbClr val="000000"/>
                </a:solidFill>
                <a:latin typeface="Arial" panose="020B0604020202020204" pitchFamily="34" charset="0"/>
                <a:ea typeface="Times New Roman" panose="02020603050405020304" pitchFamily="18" charset="0"/>
              </a:rPr>
              <a:t>9</a:t>
            </a:r>
            <a:r>
              <a:rPr lang="pl-PL" sz="1800" dirty="0">
                <a:solidFill>
                  <a:srgbClr val="000000"/>
                </a:solidFill>
                <a:effectLst/>
                <a:latin typeface="Arial" panose="020B0604020202020204" pitchFamily="34" charset="0"/>
                <a:ea typeface="Times New Roman" panose="02020603050405020304" pitchFamily="18" charset="0"/>
              </a:rPr>
              <a:t>. Realizowane będą usługi wspierające i interwencyjne dla rodzin zagrożonych wykluczeniem społecznym, dysfunkcją i niewydolnością wychowawczą. Możliwe będzie wsparcie przez usługi w środowisku dla rodzin wychowujących dzieci, w tym przeżywających trudności opiekuńczo-wychowawcze, rozwój środowiskowych form i placówek wsparcia dziennego lub całodobowego, interwencji kryzysowej, rozwój asystentury rodzinnej, poradnictwa specjalistycznego, diagnozy</a:t>
            </a:r>
            <a:r>
              <a:rPr lang="pl-PL" sz="1800" dirty="0">
                <a:solidFill>
                  <a:srgbClr val="000000"/>
                </a:solidFill>
                <a:latin typeface="Arial" panose="020B0604020202020204" pitchFamily="34" charset="0"/>
                <a:ea typeface="Times New Roman" panose="02020603050405020304" pitchFamily="18" charset="0"/>
              </a:rPr>
              <a:t> i </a:t>
            </a:r>
            <a:r>
              <a:rPr lang="pl-PL" sz="1800" dirty="0">
                <a:solidFill>
                  <a:srgbClr val="000000"/>
                </a:solidFill>
                <a:effectLst/>
                <a:latin typeface="Arial" panose="020B0604020202020204" pitchFamily="34" charset="0"/>
                <a:ea typeface="Times New Roman" panose="02020603050405020304" pitchFamily="18" charset="0"/>
              </a:rPr>
              <a:t> terapii, mediacji, rodzin wspierających, ze </a:t>
            </a:r>
            <a:r>
              <a:rPr lang="pl-PL" sz="1800" dirty="0" err="1">
                <a:solidFill>
                  <a:srgbClr val="000000"/>
                </a:solidFill>
                <a:effectLst/>
                <a:latin typeface="Arial" panose="020B0604020202020204" pitchFamily="34" charset="0"/>
                <a:ea typeface="Times New Roman" panose="02020603050405020304" pitchFamily="18" charset="0"/>
              </a:rPr>
              <a:t>szczgólnym</a:t>
            </a:r>
            <a:r>
              <a:rPr lang="pl-PL" sz="1800" dirty="0">
                <a:solidFill>
                  <a:srgbClr val="000000"/>
                </a:solidFill>
                <a:effectLst/>
                <a:latin typeface="Arial" panose="020B0604020202020204" pitchFamily="34" charset="0"/>
                <a:ea typeface="Times New Roman" panose="02020603050405020304" pitchFamily="18" charset="0"/>
              </a:rPr>
              <a:t> uwzględnieniem podmiotowości dzieci </a:t>
            </a:r>
            <a:r>
              <a:rPr lang="pl-PL" sz="1800" dirty="0">
                <a:solidFill>
                  <a:srgbClr val="000000"/>
                </a:solidFill>
                <a:latin typeface="Arial" panose="020B0604020202020204" pitchFamily="34" charset="0"/>
                <a:ea typeface="Times New Roman" panose="02020603050405020304" pitchFamily="18" charset="0"/>
              </a:rPr>
              <a:t>– typ projektu 1a.</a:t>
            </a:r>
          </a:p>
          <a:p>
            <a:pPr marL="0" lvl="0" indent="0">
              <a:lnSpc>
                <a:spcPct val="150000"/>
              </a:lnSpc>
              <a:spcBef>
                <a:spcPts val="600"/>
              </a:spcBef>
              <a:spcAft>
                <a:spcPts val="300"/>
              </a:spcAft>
              <a:buSzPts val="1200"/>
              <a:buNone/>
              <a:tabLst>
                <a:tab pos="230505" algn="l"/>
                <a:tab pos="270510" algn="l"/>
              </a:tabLst>
            </a:pPr>
            <a:r>
              <a:rPr lang="pl-PL" sz="1800" dirty="0">
                <a:solidFill>
                  <a:srgbClr val="000000"/>
                </a:solidFill>
                <a:latin typeface="Arial" panose="020B0604020202020204" pitchFamily="34" charset="0"/>
                <a:ea typeface="Times New Roman" panose="02020603050405020304" pitchFamily="18" charset="0"/>
              </a:rPr>
              <a:t>10</a:t>
            </a:r>
            <a:r>
              <a:rPr lang="pl-PL" sz="1800" dirty="0">
                <a:solidFill>
                  <a:srgbClr val="000000"/>
                </a:solidFill>
                <a:effectLst/>
                <a:latin typeface="Arial" panose="020B0604020202020204" pitchFamily="34" charset="0"/>
                <a:ea typeface="Times New Roman" panose="02020603050405020304" pitchFamily="18" charset="0"/>
              </a:rPr>
              <a:t>. </a:t>
            </a:r>
            <a:r>
              <a:rPr lang="pl-PL" sz="1800" dirty="0">
                <a:solidFill>
                  <a:srgbClr val="000000"/>
                </a:solidFill>
                <a:latin typeface="Arial" panose="020B0604020202020204" pitchFamily="34" charset="0"/>
                <a:ea typeface="Times New Roman" panose="02020603050405020304" pitchFamily="18" charset="0"/>
              </a:rPr>
              <a:t>Możliwe jest wspieranie rozwoju usług</a:t>
            </a:r>
            <a:r>
              <a:rPr lang="pl-PL" sz="1800" dirty="0">
                <a:solidFill>
                  <a:srgbClr val="000000"/>
                </a:solidFill>
                <a:effectLst/>
                <a:latin typeface="Arial" panose="020B0604020202020204" pitchFamily="34" charset="0"/>
                <a:ea typeface="Times New Roman" panose="02020603050405020304" pitchFamily="18" charset="0"/>
              </a:rPr>
              <a:t> w zakresie przeciwdziałania przemocy, w tym przemocy w rodzinie, poprzez ułatwienie dostępu do poradnictwa specjalistycznego i usług terapeutycznych dla ofiar oraz sprawców przemocy (programy korekcyjno-edukacyjne), a także rozwój współpracy instytucji działających w tym obszarze – typ projektu 1b.</a:t>
            </a:r>
          </a:p>
          <a:p>
            <a:pPr marL="0" lvl="0" indent="0">
              <a:lnSpc>
                <a:spcPct val="150000"/>
              </a:lnSpc>
              <a:spcBef>
                <a:spcPts val="600"/>
              </a:spcBef>
              <a:spcAft>
                <a:spcPts val="300"/>
              </a:spcAft>
              <a:buSzPts val="1200"/>
              <a:buNone/>
              <a:tabLst>
                <a:tab pos="230505" algn="l"/>
                <a:tab pos="270510" algn="l"/>
              </a:tabLst>
            </a:pPr>
            <a:r>
              <a:rPr lang="pl-PL" sz="1800" dirty="0">
                <a:solidFill>
                  <a:srgbClr val="000000"/>
                </a:solidFill>
                <a:effectLst/>
                <a:latin typeface="Arial" panose="020B0604020202020204" pitchFamily="34" charset="0"/>
                <a:ea typeface="Times New Roman" panose="02020603050405020304" pitchFamily="18" charset="0"/>
              </a:rPr>
              <a:t> </a:t>
            </a:r>
            <a:endParaRPr lang="pl-PL" sz="1800" dirty="0">
              <a:effectLst/>
              <a:latin typeface="Arial" panose="020B0604020202020204" pitchFamily="34" charset="0"/>
              <a:ea typeface="Times New Roman" panose="02020603050405020304" pitchFamily="18" charset="0"/>
            </a:endParaRPr>
          </a:p>
          <a:p>
            <a:pPr marL="0" lvl="0" indent="0">
              <a:lnSpc>
                <a:spcPct val="150000"/>
              </a:lnSpc>
              <a:spcBef>
                <a:spcPts val="600"/>
              </a:spcBef>
              <a:spcAft>
                <a:spcPts val="300"/>
              </a:spcAft>
              <a:buSzPts val="1200"/>
              <a:buNone/>
              <a:tabLst>
                <a:tab pos="230505" algn="l"/>
                <a:tab pos="270510" algn="l"/>
              </a:tabLst>
            </a:pPr>
            <a:endParaRPr lang="pl-PL" sz="1800" b="1" dirty="0">
              <a:effectLst/>
              <a:latin typeface="Arial" panose="020B0604020202020204" pitchFamily="34" charset="0"/>
              <a:ea typeface="Times New Roman" panose="02020603050405020304" pitchFamily="18" charset="0"/>
            </a:endParaRPr>
          </a:p>
          <a:p>
            <a:pPr marL="0" lvl="0" indent="0">
              <a:lnSpc>
                <a:spcPct val="115000"/>
              </a:lnSpc>
              <a:spcBef>
                <a:spcPts val="600"/>
              </a:spcBef>
              <a:spcAft>
                <a:spcPts val="300"/>
              </a:spcAft>
              <a:buSzPts val="1200"/>
              <a:buNone/>
              <a:tabLst>
                <a:tab pos="230505" algn="l"/>
                <a:tab pos="270510" algn="l"/>
              </a:tabLst>
            </a:pPr>
            <a:endParaRPr lang="pl-PL" sz="2100" b="1"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Tree>
    <p:extLst>
      <p:ext uri="{BB962C8B-B14F-4D97-AF65-F5344CB8AC3E}">
        <p14:creationId xmlns:p14="http://schemas.microsoft.com/office/powerpoint/2010/main" val="12737736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5963667F-1751-DA36-D17A-9631EEDEE6AB}"/>
              </a:ext>
            </a:extLst>
          </p:cNvPr>
          <p:cNvSpPr>
            <a:spLocks noGrp="1"/>
          </p:cNvSpPr>
          <p:nvPr>
            <p:ph type="title"/>
          </p:nvPr>
        </p:nvSpPr>
        <p:spPr>
          <a:xfrm>
            <a:off x="1169986" y="224331"/>
            <a:ext cx="9852025" cy="979488"/>
          </a:xfrm>
        </p:spPr>
        <p:txBody>
          <a:bodyPr>
            <a:noAutofit/>
          </a:bodyPr>
          <a:lstStyle/>
          <a:p>
            <a:pPr algn="ctr">
              <a:lnSpc>
                <a:spcPct val="100000"/>
              </a:lnSpc>
            </a:pPr>
            <a:r>
              <a:rPr lang="pl-PL" sz="2000" dirty="0"/>
              <a:t>Typ projektu</a:t>
            </a:r>
            <a:br>
              <a:rPr lang="pl-PL" sz="2000" dirty="0"/>
            </a:br>
            <a:br>
              <a:rPr lang="pl-PL" sz="2000" dirty="0"/>
            </a:br>
            <a:br>
              <a:rPr lang="pl-PL" sz="2000" dirty="0"/>
            </a:br>
            <a:endParaRPr lang="pl-PL" sz="2000" dirty="0"/>
          </a:p>
        </p:txBody>
      </p:sp>
      <p:sp>
        <p:nvSpPr>
          <p:cNvPr id="4" name="Symbol zastępczy zawartości 3">
            <a:extLst>
              <a:ext uri="{FF2B5EF4-FFF2-40B4-BE49-F238E27FC236}">
                <a16:creationId xmlns:a16="http://schemas.microsoft.com/office/drawing/2014/main" id="{EC6C09CA-6801-66DA-4F52-8B4FE666DDAA}"/>
              </a:ext>
            </a:extLst>
          </p:cNvPr>
          <p:cNvSpPr>
            <a:spLocks noGrp="1"/>
          </p:cNvSpPr>
          <p:nvPr>
            <p:ph idx="1"/>
          </p:nvPr>
        </p:nvSpPr>
        <p:spPr>
          <a:xfrm>
            <a:off x="1169985" y="950899"/>
            <a:ext cx="9705538" cy="5025506"/>
          </a:xfrm>
        </p:spPr>
        <p:txBody>
          <a:bodyPr>
            <a:normAutofit fontScale="92500" lnSpcReduction="20000"/>
          </a:bodyPr>
          <a:lstStyle/>
          <a:p>
            <a:pPr marL="0" lvl="0" indent="0">
              <a:lnSpc>
                <a:spcPct val="115000"/>
              </a:lnSpc>
              <a:spcBef>
                <a:spcPts val="600"/>
              </a:spcBef>
              <a:spcAft>
                <a:spcPts val="300"/>
              </a:spcAft>
              <a:buSzPts val="1200"/>
              <a:buNone/>
              <a:tabLst>
                <a:tab pos="230505" algn="l"/>
                <a:tab pos="270510" algn="l"/>
              </a:tabLst>
            </a:pPr>
            <a:r>
              <a:rPr lang="pl-PL" sz="2000" b="1" dirty="0">
                <a:effectLst/>
                <a:latin typeface="Arial" panose="020B0604020202020204" pitchFamily="34" charset="0"/>
                <a:ea typeface="Times New Roman" panose="02020603050405020304" pitchFamily="18" charset="0"/>
                <a:cs typeface="Times New Roman" panose="02020603050405020304" pitchFamily="18" charset="0"/>
              </a:rPr>
              <a:t>Zasady realizacji wsparcia w zakresie poszczególnych typów projektu:</a:t>
            </a:r>
          </a:p>
          <a:p>
            <a:pPr marL="0" lvl="0" indent="0">
              <a:lnSpc>
                <a:spcPct val="150000"/>
              </a:lnSpc>
              <a:spcBef>
                <a:spcPts val="600"/>
              </a:spcBef>
              <a:spcAft>
                <a:spcPts val="300"/>
              </a:spcAft>
              <a:buSzPts val="1200"/>
              <a:buNone/>
              <a:tabLst>
                <a:tab pos="230505" algn="l"/>
                <a:tab pos="270510" algn="l"/>
              </a:tabLst>
            </a:pPr>
            <a:r>
              <a:rPr lang="pl-PL" sz="1800" dirty="0">
                <a:solidFill>
                  <a:srgbClr val="000000"/>
                </a:solidFill>
                <a:effectLst/>
                <a:latin typeface="Arial" panose="020B0604020202020204" pitchFamily="34" charset="0"/>
                <a:ea typeface="Times New Roman" panose="02020603050405020304" pitchFamily="18" charset="0"/>
              </a:rPr>
              <a:t>11. Wsparcie osób usamodzielnianych będzie mogło obejmować kompleksowe działania m.in. </a:t>
            </a:r>
            <a:r>
              <a:rPr lang="pl-PL" sz="1800" dirty="0">
                <a:solidFill>
                  <a:srgbClr val="000000"/>
                </a:solidFill>
                <a:latin typeface="Arial" panose="020B0604020202020204" pitchFamily="34" charset="0"/>
                <a:ea typeface="Times New Roman" panose="02020603050405020304" pitchFamily="18" charset="0"/>
              </a:rPr>
              <a:t>w</a:t>
            </a:r>
            <a:r>
              <a:rPr lang="pl-PL" sz="1800" dirty="0">
                <a:solidFill>
                  <a:srgbClr val="000000"/>
                </a:solidFill>
                <a:effectLst/>
                <a:latin typeface="Arial" panose="020B0604020202020204" pitchFamily="34" charset="0"/>
                <a:ea typeface="Times New Roman" panose="02020603050405020304" pitchFamily="18" charset="0"/>
              </a:rPr>
              <a:t> postaci wsparcia opiekunów/asystentów usamodzielniania, budowania kręgów wsparcia, mieszkań wspomaganych lub treningowych i „usamodzielniania na próbę”. Wsparcie osoby w doświadczaniu samodzielnego życia poza pieczą zastępczą lub instytucją, z </a:t>
            </a:r>
            <a:r>
              <a:rPr lang="pl-PL" sz="1800" dirty="0" err="1">
                <a:solidFill>
                  <a:srgbClr val="000000"/>
                </a:solidFill>
                <a:effectLst/>
                <a:latin typeface="Arial" panose="020B0604020202020204" pitchFamily="34" charset="0"/>
                <a:ea typeface="Times New Roman" panose="02020603050405020304" pitchFamily="18" charset="0"/>
              </a:rPr>
              <a:t>mozliwością</a:t>
            </a:r>
            <a:r>
              <a:rPr lang="pl-PL" sz="1800" dirty="0">
                <a:solidFill>
                  <a:srgbClr val="000000"/>
                </a:solidFill>
                <a:effectLst/>
                <a:latin typeface="Arial" panose="020B0604020202020204" pitchFamily="34" charset="0"/>
                <a:ea typeface="Times New Roman" panose="02020603050405020304" pitchFamily="18" charset="0"/>
              </a:rPr>
              <a:t> powrotu do pieczy lub instytucji całodobowej, może obejmować m.in. Pobyt w mieszkaniu wspomaganym lub dofinansowanie najmu mieszkania, wsparcie związane z poszukiwaniem pracy lub kontynuacją nauki </a:t>
            </a:r>
            <a:r>
              <a:rPr lang="pl-PL" sz="1800" dirty="0">
                <a:solidFill>
                  <a:srgbClr val="000000"/>
                </a:solidFill>
                <a:latin typeface="Arial" panose="020B0604020202020204" pitchFamily="34" charset="0"/>
                <a:ea typeface="Times New Roman" panose="02020603050405020304" pitchFamily="18" charset="0"/>
              </a:rPr>
              <a:t>– typ projektu 4.</a:t>
            </a:r>
          </a:p>
          <a:p>
            <a:pPr marL="0" lvl="0" indent="0">
              <a:lnSpc>
                <a:spcPct val="150000"/>
              </a:lnSpc>
              <a:spcBef>
                <a:spcPts val="600"/>
              </a:spcBef>
              <a:spcAft>
                <a:spcPts val="300"/>
              </a:spcAft>
              <a:buSzPts val="1200"/>
              <a:buNone/>
              <a:tabLst>
                <a:tab pos="230505" algn="l"/>
                <a:tab pos="270510" algn="l"/>
              </a:tabLst>
            </a:pPr>
            <a:r>
              <a:rPr lang="pl-PL" sz="1800" dirty="0">
                <a:solidFill>
                  <a:srgbClr val="000000"/>
                </a:solidFill>
                <a:latin typeface="Arial" panose="020B0604020202020204" pitchFamily="34" charset="0"/>
                <a:ea typeface="Times New Roman" panose="02020603050405020304" pitchFamily="18" charset="0"/>
              </a:rPr>
              <a:t>12. Wsparcie systemu adopcji przewiduje wsparcie kandydatów na rodziców adopcyjnych, wsparcie </a:t>
            </a:r>
            <a:r>
              <a:rPr lang="pl-PL" sz="1800" dirty="0" err="1">
                <a:solidFill>
                  <a:srgbClr val="000000"/>
                </a:solidFill>
                <a:latin typeface="Arial" panose="020B0604020202020204" pitchFamily="34" charset="0"/>
                <a:ea typeface="Times New Roman" panose="02020603050405020304" pitchFamily="18" charset="0"/>
              </a:rPr>
              <a:t>preadopcyjne</a:t>
            </a:r>
            <a:r>
              <a:rPr lang="pl-PL" sz="1800" dirty="0">
                <a:solidFill>
                  <a:srgbClr val="000000"/>
                </a:solidFill>
                <a:latin typeface="Arial" panose="020B0604020202020204" pitchFamily="34" charset="0"/>
                <a:ea typeface="Times New Roman" panose="02020603050405020304" pitchFamily="18" charset="0"/>
              </a:rPr>
              <a:t> (np. diagnostyczne, szkoleniowe, doradcze) i </a:t>
            </a:r>
            <a:r>
              <a:rPr lang="pl-PL" sz="1800" dirty="0" err="1">
                <a:solidFill>
                  <a:srgbClr val="000000"/>
                </a:solidFill>
                <a:latin typeface="Arial" panose="020B0604020202020204" pitchFamily="34" charset="0"/>
                <a:ea typeface="Times New Roman" panose="02020603050405020304" pitchFamily="18" charset="0"/>
              </a:rPr>
              <a:t>postadopcyjne</a:t>
            </a:r>
            <a:r>
              <a:rPr lang="pl-PL" sz="1800" dirty="0">
                <a:solidFill>
                  <a:srgbClr val="000000"/>
                </a:solidFill>
                <a:latin typeface="Arial" panose="020B0604020202020204" pitchFamily="34" charset="0"/>
                <a:ea typeface="Times New Roman" panose="02020603050405020304" pitchFamily="18" charset="0"/>
              </a:rPr>
              <a:t> (np. diagnostyczne, rehabilitacyjne, terapeutyczne psychologiczne. Istotne jest wsparcie adopcji dzieci z niepełnosprawnościami </a:t>
            </a:r>
            <a:r>
              <a:rPr kumimoji="0" lang="pl-PL" sz="1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Open Sans" pitchFamily="2" charset="0"/>
              </a:rPr>
              <a:t>– typ projektu 5.</a:t>
            </a:r>
            <a:r>
              <a:rPr lang="pl-PL" sz="1800" dirty="0">
                <a:solidFill>
                  <a:srgbClr val="000000"/>
                </a:solidFill>
                <a:latin typeface="Arial" panose="020B0604020202020204" pitchFamily="34" charset="0"/>
                <a:ea typeface="Times New Roman" panose="02020603050405020304" pitchFamily="18" charset="0"/>
              </a:rPr>
              <a:t> </a:t>
            </a:r>
          </a:p>
          <a:p>
            <a:pPr marL="0" lvl="0" indent="0">
              <a:lnSpc>
                <a:spcPct val="150000"/>
              </a:lnSpc>
              <a:spcBef>
                <a:spcPts val="600"/>
              </a:spcBef>
              <a:spcAft>
                <a:spcPts val="300"/>
              </a:spcAft>
              <a:buSzPts val="1200"/>
              <a:buNone/>
              <a:tabLst>
                <a:tab pos="230505" algn="l"/>
                <a:tab pos="270510" algn="l"/>
              </a:tabLst>
            </a:pPr>
            <a:r>
              <a:rPr lang="pl-PL" sz="1800" dirty="0">
                <a:solidFill>
                  <a:srgbClr val="000000"/>
                </a:solidFill>
                <a:effectLst/>
                <a:latin typeface="Arial" panose="020B0604020202020204" pitchFamily="34" charset="0"/>
                <a:ea typeface="Times New Roman" panose="02020603050405020304" pitchFamily="18" charset="0"/>
              </a:rPr>
              <a:t> </a:t>
            </a:r>
            <a:endParaRPr lang="pl-PL" sz="1800" dirty="0">
              <a:effectLst/>
              <a:latin typeface="Arial" panose="020B0604020202020204" pitchFamily="34" charset="0"/>
              <a:ea typeface="Times New Roman" panose="02020603050405020304" pitchFamily="18" charset="0"/>
            </a:endParaRPr>
          </a:p>
          <a:p>
            <a:pPr marL="0" lvl="0" indent="0">
              <a:lnSpc>
                <a:spcPct val="150000"/>
              </a:lnSpc>
              <a:spcBef>
                <a:spcPts val="600"/>
              </a:spcBef>
              <a:spcAft>
                <a:spcPts val="300"/>
              </a:spcAft>
              <a:buSzPts val="1200"/>
              <a:buNone/>
              <a:tabLst>
                <a:tab pos="230505" algn="l"/>
                <a:tab pos="270510" algn="l"/>
              </a:tabLst>
            </a:pPr>
            <a:endParaRPr lang="pl-PL" sz="1800" b="1" dirty="0">
              <a:effectLst/>
              <a:latin typeface="Arial" panose="020B0604020202020204" pitchFamily="34" charset="0"/>
              <a:ea typeface="Times New Roman" panose="02020603050405020304" pitchFamily="18" charset="0"/>
            </a:endParaRPr>
          </a:p>
          <a:p>
            <a:pPr marL="0" lvl="0" indent="0">
              <a:lnSpc>
                <a:spcPct val="115000"/>
              </a:lnSpc>
              <a:spcBef>
                <a:spcPts val="600"/>
              </a:spcBef>
              <a:spcAft>
                <a:spcPts val="300"/>
              </a:spcAft>
              <a:buSzPts val="1200"/>
              <a:buNone/>
              <a:tabLst>
                <a:tab pos="230505" algn="l"/>
                <a:tab pos="270510" algn="l"/>
              </a:tabLst>
            </a:pPr>
            <a:endParaRPr lang="pl-PL" sz="2100" b="1"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Tree>
    <p:extLst>
      <p:ext uri="{BB962C8B-B14F-4D97-AF65-F5344CB8AC3E}">
        <p14:creationId xmlns:p14="http://schemas.microsoft.com/office/powerpoint/2010/main" val="10441078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5963667F-1751-DA36-D17A-9631EEDEE6AB}"/>
              </a:ext>
            </a:extLst>
          </p:cNvPr>
          <p:cNvSpPr>
            <a:spLocks noGrp="1"/>
          </p:cNvSpPr>
          <p:nvPr>
            <p:ph type="title"/>
          </p:nvPr>
        </p:nvSpPr>
        <p:spPr>
          <a:xfrm>
            <a:off x="1169986" y="224331"/>
            <a:ext cx="9852025" cy="979488"/>
          </a:xfrm>
        </p:spPr>
        <p:txBody>
          <a:bodyPr>
            <a:noAutofit/>
          </a:bodyPr>
          <a:lstStyle/>
          <a:p>
            <a:pPr algn="ctr">
              <a:lnSpc>
                <a:spcPct val="100000"/>
              </a:lnSpc>
            </a:pPr>
            <a:r>
              <a:rPr lang="pl-PL" sz="2000" dirty="0"/>
              <a:t>Kryteria specyficzne dostępu</a:t>
            </a:r>
            <a:br>
              <a:rPr lang="pl-PL" sz="2000" dirty="0"/>
            </a:br>
            <a:br>
              <a:rPr lang="pl-PL" sz="2000" dirty="0"/>
            </a:br>
            <a:endParaRPr lang="pl-PL" sz="2000" dirty="0"/>
          </a:p>
        </p:txBody>
      </p:sp>
      <p:sp>
        <p:nvSpPr>
          <p:cNvPr id="4" name="Symbol zastępczy zawartości 3">
            <a:extLst>
              <a:ext uri="{FF2B5EF4-FFF2-40B4-BE49-F238E27FC236}">
                <a16:creationId xmlns:a16="http://schemas.microsoft.com/office/drawing/2014/main" id="{EC6C09CA-6801-66DA-4F52-8B4FE666DDAA}"/>
              </a:ext>
            </a:extLst>
          </p:cNvPr>
          <p:cNvSpPr>
            <a:spLocks noGrp="1"/>
          </p:cNvSpPr>
          <p:nvPr>
            <p:ph idx="1"/>
          </p:nvPr>
        </p:nvSpPr>
        <p:spPr>
          <a:xfrm>
            <a:off x="1169985" y="950899"/>
            <a:ext cx="9705538" cy="5025506"/>
          </a:xfrm>
        </p:spPr>
        <p:txBody>
          <a:bodyPr>
            <a:normAutofit fontScale="92500" lnSpcReduction="10000"/>
          </a:bodyPr>
          <a:lstStyle/>
          <a:p>
            <a:pPr marL="0" lvl="0" indent="0" algn="ctr">
              <a:lnSpc>
                <a:spcPct val="115000"/>
              </a:lnSpc>
              <a:spcBef>
                <a:spcPts val="600"/>
              </a:spcBef>
              <a:spcAft>
                <a:spcPts val="300"/>
              </a:spcAft>
              <a:buSzPts val="1200"/>
              <a:buNone/>
              <a:tabLst>
                <a:tab pos="230505" algn="l"/>
                <a:tab pos="270510" algn="l"/>
              </a:tabLst>
            </a:pPr>
            <a:r>
              <a:rPr lang="pl-PL" sz="2100" b="1" dirty="0">
                <a:effectLst/>
                <a:latin typeface="Arial" panose="020B0604020202020204" pitchFamily="34" charset="0"/>
                <a:ea typeface="Times New Roman" panose="02020603050405020304" pitchFamily="18" charset="0"/>
                <a:cs typeface="Times New Roman" panose="02020603050405020304" pitchFamily="18" charset="0"/>
              </a:rPr>
              <a:t>Kryterium specyficzne dostępu nr 2: Zgodność projektu z SZOP</a:t>
            </a:r>
          </a:p>
          <a:p>
            <a:pPr marL="0" lvl="0" indent="0" algn="just">
              <a:lnSpc>
                <a:spcPct val="115000"/>
              </a:lnSpc>
              <a:spcBef>
                <a:spcPts val="600"/>
              </a:spcBef>
              <a:spcAft>
                <a:spcPts val="300"/>
              </a:spcAft>
              <a:buSzPts val="1200"/>
              <a:buNone/>
              <a:tabLst>
                <a:tab pos="230505" algn="l"/>
                <a:tab pos="270510" algn="l"/>
              </a:tabLst>
            </a:pPr>
            <a:r>
              <a:rPr lang="pl-PL" sz="2100" dirty="0">
                <a:latin typeface="Arial" panose="020B0604020202020204" pitchFamily="34" charset="0"/>
                <a:ea typeface="Times New Roman" panose="02020603050405020304" pitchFamily="18" charset="0"/>
                <a:cs typeface="Times New Roman" panose="02020603050405020304" pitchFamily="18" charset="0"/>
              </a:rPr>
              <a:t>Projekt jest zgodny z zapisami Działania 8.8 Wsparcie rodziny i pieczy zastępczej Priorytetu VIIII Zwiększanie spójności społecznej SZOP programu Fundusze Europejskie dla Lubelskiego 2021-2027.</a:t>
            </a:r>
          </a:p>
          <a:p>
            <a:pPr marL="0" lvl="0" indent="0" algn="ctr">
              <a:lnSpc>
                <a:spcPct val="115000"/>
              </a:lnSpc>
              <a:spcBef>
                <a:spcPts val="600"/>
              </a:spcBef>
              <a:spcAft>
                <a:spcPts val="300"/>
              </a:spcAft>
              <a:buSzPts val="1200"/>
              <a:buNone/>
              <a:tabLst>
                <a:tab pos="230505" algn="l"/>
                <a:tab pos="270510" algn="l"/>
              </a:tabLst>
            </a:pPr>
            <a:r>
              <a:rPr lang="pl-PL" sz="2100" b="1" dirty="0">
                <a:effectLst/>
                <a:latin typeface="Arial" panose="020B0604020202020204" pitchFamily="34" charset="0"/>
                <a:ea typeface="Times New Roman" panose="02020603050405020304" pitchFamily="18" charset="0"/>
                <a:cs typeface="Times New Roman" panose="02020603050405020304" pitchFamily="18" charset="0"/>
              </a:rPr>
              <a:t>Kryterium specyficzne dostępu nr 6: Diagnoza potrzeb</a:t>
            </a:r>
          </a:p>
          <a:p>
            <a:pPr marL="0" lvl="0" indent="0" algn="just">
              <a:lnSpc>
                <a:spcPct val="115000"/>
              </a:lnSpc>
              <a:spcBef>
                <a:spcPts val="600"/>
              </a:spcBef>
              <a:spcAft>
                <a:spcPts val="300"/>
              </a:spcAft>
              <a:buSzPts val="1200"/>
              <a:buNone/>
              <a:tabLst>
                <a:tab pos="230505" algn="l"/>
                <a:tab pos="270510" algn="l"/>
              </a:tabLst>
            </a:pPr>
            <a:r>
              <a:rPr lang="pl-PL" sz="2100" dirty="0">
                <a:latin typeface="Arial" panose="020B0604020202020204" pitchFamily="34" charset="0"/>
                <a:ea typeface="Times New Roman" panose="02020603050405020304" pitchFamily="18" charset="0"/>
                <a:cs typeface="Times New Roman" panose="02020603050405020304" pitchFamily="18" charset="0"/>
              </a:rPr>
              <a:t>Projekt odpowiada na potrzeby i problemy grupy docelowej, zidentyfikowane na obszarze jego realizacji.</a:t>
            </a:r>
            <a:endParaRPr lang="pl-PL" sz="2100" dirty="0">
              <a:effectLst/>
              <a:latin typeface="Arial" panose="020B0604020202020204" pitchFamily="34" charset="0"/>
              <a:ea typeface="Times New Roman" panose="02020603050405020304" pitchFamily="18" charset="0"/>
              <a:cs typeface="Times New Roman" panose="02020603050405020304" pitchFamily="18" charset="0"/>
            </a:endParaRPr>
          </a:p>
          <a:p>
            <a:pPr marL="0" lvl="0" indent="0" algn="ctr">
              <a:lnSpc>
                <a:spcPct val="115000"/>
              </a:lnSpc>
              <a:spcBef>
                <a:spcPts val="600"/>
              </a:spcBef>
              <a:spcAft>
                <a:spcPts val="300"/>
              </a:spcAft>
              <a:buSzPts val="1200"/>
              <a:buNone/>
              <a:tabLst>
                <a:tab pos="230505" algn="l"/>
                <a:tab pos="270510" algn="l"/>
              </a:tabLst>
            </a:pPr>
            <a:r>
              <a:rPr lang="pl-PL" sz="2100" b="1" dirty="0">
                <a:effectLst/>
                <a:latin typeface="Arial" panose="020B0604020202020204" pitchFamily="34" charset="0"/>
                <a:ea typeface="Times New Roman" panose="02020603050405020304" pitchFamily="18" charset="0"/>
                <a:cs typeface="Times New Roman" panose="02020603050405020304" pitchFamily="18" charset="0"/>
              </a:rPr>
              <a:t>Kryterium specyficzne dostępu nr 5: Kompleksowość wsparcia w projekcie (typ projektu 1a i 2)</a:t>
            </a:r>
          </a:p>
          <a:p>
            <a:pPr marL="0" lvl="0" indent="0" algn="just">
              <a:lnSpc>
                <a:spcPct val="115000"/>
              </a:lnSpc>
              <a:spcBef>
                <a:spcPts val="600"/>
              </a:spcBef>
              <a:spcAft>
                <a:spcPts val="300"/>
              </a:spcAft>
              <a:buSzPts val="1200"/>
              <a:buNone/>
              <a:tabLst>
                <a:tab pos="230505" algn="l"/>
                <a:tab pos="270510" algn="l"/>
              </a:tabLst>
            </a:pPr>
            <a:r>
              <a:rPr lang="pl-PL" sz="2100" dirty="0">
                <a:effectLst/>
                <a:latin typeface="Arial" panose="020B0604020202020204" pitchFamily="34" charset="0"/>
                <a:ea typeface="Times New Roman" panose="02020603050405020304" pitchFamily="18" charset="0"/>
                <a:cs typeface="Times New Roman" panose="02020603050405020304" pitchFamily="18" charset="0"/>
              </a:rPr>
              <a:t>Wsparcie na rzecz upowszechniania działań asystentów rodziny, działań rodzin wspierających (typ projektu 1a) oraz na rzecz upowszechniania działań koordynatorów rodzinnej pieczy zastępczej (typ projektu 2) może być realizowane wyłącznie jako działanie uzupełniające kompleksową ofertę usług wsparcia rodziny lub pieczy zastępczej, realizowaną we wskazanych typach projektu.</a:t>
            </a:r>
          </a:p>
          <a:p>
            <a:pPr marL="0" lvl="0" indent="0">
              <a:lnSpc>
                <a:spcPct val="115000"/>
              </a:lnSpc>
              <a:spcBef>
                <a:spcPts val="600"/>
              </a:spcBef>
              <a:spcAft>
                <a:spcPts val="300"/>
              </a:spcAft>
              <a:buSzPts val="1200"/>
              <a:buNone/>
              <a:tabLst>
                <a:tab pos="230505" algn="l"/>
                <a:tab pos="270510" algn="l"/>
              </a:tabLst>
            </a:pPr>
            <a:endParaRPr lang="pl-PL" sz="2100" b="1" dirty="0">
              <a:effectLst/>
              <a:latin typeface="Arial" panose="020B0604020202020204" pitchFamily="34" charset="0"/>
              <a:ea typeface="Times New Roman" panose="02020603050405020304" pitchFamily="18" charset="0"/>
            </a:endParaRPr>
          </a:p>
          <a:p>
            <a:pPr marL="0" lvl="0" indent="0">
              <a:lnSpc>
                <a:spcPct val="115000"/>
              </a:lnSpc>
              <a:spcBef>
                <a:spcPts val="600"/>
              </a:spcBef>
              <a:spcAft>
                <a:spcPts val="300"/>
              </a:spcAft>
              <a:buSzPts val="1200"/>
              <a:buNone/>
              <a:tabLst>
                <a:tab pos="230505" algn="l"/>
                <a:tab pos="270510" algn="l"/>
              </a:tabLst>
            </a:pPr>
            <a:endParaRPr lang="pl-PL" sz="2100" b="1" dirty="0">
              <a:effectLst/>
              <a:latin typeface="Arial" panose="020B0604020202020204" pitchFamily="34" charset="0"/>
              <a:ea typeface="Times New Roman" panose="02020603050405020304" pitchFamily="18" charset="0"/>
            </a:endParaRPr>
          </a:p>
          <a:p>
            <a:pPr marL="0" lvl="0" indent="0">
              <a:lnSpc>
                <a:spcPct val="115000"/>
              </a:lnSpc>
              <a:spcBef>
                <a:spcPts val="600"/>
              </a:spcBef>
              <a:spcAft>
                <a:spcPts val="300"/>
              </a:spcAft>
              <a:buSzPts val="1200"/>
              <a:buNone/>
              <a:tabLst>
                <a:tab pos="230505" algn="l"/>
                <a:tab pos="270510" algn="l"/>
              </a:tabLst>
            </a:pPr>
            <a:endParaRPr lang="pl-PL" sz="2100" b="1"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Tree>
    <p:extLst>
      <p:ext uri="{BB962C8B-B14F-4D97-AF65-F5344CB8AC3E}">
        <p14:creationId xmlns:p14="http://schemas.microsoft.com/office/powerpoint/2010/main" val="4169365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5963667F-1751-DA36-D17A-9631EEDEE6AB}"/>
              </a:ext>
            </a:extLst>
          </p:cNvPr>
          <p:cNvSpPr>
            <a:spLocks noGrp="1"/>
          </p:cNvSpPr>
          <p:nvPr>
            <p:ph type="title"/>
          </p:nvPr>
        </p:nvSpPr>
        <p:spPr>
          <a:xfrm>
            <a:off x="1169986" y="224331"/>
            <a:ext cx="9852025" cy="979488"/>
          </a:xfrm>
        </p:spPr>
        <p:txBody>
          <a:bodyPr>
            <a:noAutofit/>
          </a:bodyPr>
          <a:lstStyle/>
          <a:p>
            <a:pPr algn="ctr">
              <a:lnSpc>
                <a:spcPct val="100000"/>
              </a:lnSpc>
            </a:pPr>
            <a:r>
              <a:rPr lang="pl-PL" sz="2000" dirty="0"/>
              <a:t>Kryteria specyficzne premiujące</a:t>
            </a:r>
            <a:br>
              <a:rPr lang="pl-PL" sz="2000" dirty="0"/>
            </a:br>
            <a:br>
              <a:rPr lang="pl-PL" sz="2000" dirty="0"/>
            </a:br>
            <a:endParaRPr lang="pl-PL" sz="2000" dirty="0"/>
          </a:p>
        </p:txBody>
      </p:sp>
      <p:sp>
        <p:nvSpPr>
          <p:cNvPr id="4" name="Symbol zastępczy zawartości 3">
            <a:extLst>
              <a:ext uri="{FF2B5EF4-FFF2-40B4-BE49-F238E27FC236}">
                <a16:creationId xmlns:a16="http://schemas.microsoft.com/office/drawing/2014/main" id="{EC6C09CA-6801-66DA-4F52-8B4FE666DDAA}"/>
              </a:ext>
            </a:extLst>
          </p:cNvPr>
          <p:cNvSpPr>
            <a:spLocks noGrp="1"/>
          </p:cNvSpPr>
          <p:nvPr>
            <p:ph idx="1"/>
          </p:nvPr>
        </p:nvSpPr>
        <p:spPr>
          <a:xfrm>
            <a:off x="1169985" y="950899"/>
            <a:ext cx="9705538" cy="5025506"/>
          </a:xfrm>
        </p:spPr>
        <p:txBody>
          <a:bodyPr>
            <a:normAutofit/>
          </a:bodyPr>
          <a:lstStyle/>
          <a:p>
            <a:pPr marL="0" lvl="0" indent="0" algn="ctr">
              <a:lnSpc>
                <a:spcPct val="115000"/>
              </a:lnSpc>
              <a:spcBef>
                <a:spcPts val="600"/>
              </a:spcBef>
              <a:spcAft>
                <a:spcPts val="300"/>
              </a:spcAft>
              <a:buSzPts val="1200"/>
              <a:buNone/>
              <a:tabLst>
                <a:tab pos="230505" algn="l"/>
                <a:tab pos="270510" algn="l"/>
              </a:tabLst>
            </a:pPr>
            <a:r>
              <a:rPr lang="pl-PL" sz="2100" b="1" dirty="0">
                <a:effectLst/>
                <a:latin typeface="Arial" panose="020B0604020202020204" pitchFamily="34" charset="0"/>
                <a:ea typeface="Times New Roman" panose="02020603050405020304" pitchFamily="18" charset="0"/>
                <a:cs typeface="Times New Roman" panose="02020603050405020304" pitchFamily="18" charset="0"/>
              </a:rPr>
              <a:t>Kryterium specyficzne premiujące nr 1: Zakres wsparcia (5 punktów) (kryterium ma zastosowanie do typów projektu nr: 1a, 2)</a:t>
            </a:r>
          </a:p>
          <a:p>
            <a:pPr marL="0" lvl="0" indent="0" algn="just">
              <a:lnSpc>
                <a:spcPct val="115000"/>
              </a:lnSpc>
              <a:spcBef>
                <a:spcPts val="600"/>
              </a:spcBef>
              <a:spcAft>
                <a:spcPts val="300"/>
              </a:spcAft>
              <a:buSzPts val="1200"/>
              <a:buNone/>
              <a:tabLst>
                <a:tab pos="230505" algn="l"/>
                <a:tab pos="270510" algn="l"/>
              </a:tabLst>
            </a:pPr>
            <a:r>
              <a:rPr lang="pl-PL" sz="2100" dirty="0">
                <a:latin typeface="Arial" panose="020B0604020202020204" pitchFamily="34" charset="0"/>
                <a:ea typeface="Times New Roman" panose="02020603050405020304" pitchFamily="18" charset="0"/>
                <a:cs typeface="Times New Roman" panose="02020603050405020304" pitchFamily="18" charset="0"/>
              </a:rPr>
              <a:t>Projekt zakłada powstanie nowej środowiskowej placówki wsparcia dziennego ukierunkowanej na pracę z rodziną, w tym wsparcie dla rodzin przeżywających trudności opiekuńczo-wychowawcze oraz pomoc w opiece i wychowaniu dzieci na obszarze powiatu/miasta na prawach powiatu, w którym nie funkcjonują tego typu placówki.</a:t>
            </a:r>
          </a:p>
          <a:p>
            <a:pPr marL="0" lvl="0" indent="0" algn="ctr">
              <a:lnSpc>
                <a:spcPct val="115000"/>
              </a:lnSpc>
              <a:spcBef>
                <a:spcPts val="600"/>
              </a:spcBef>
              <a:spcAft>
                <a:spcPts val="300"/>
              </a:spcAft>
              <a:buSzPts val="1200"/>
              <a:buNone/>
              <a:tabLst>
                <a:tab pos="230505" algn="l"/>
                <a:tab pos="270510" algn="l"/>
              </a:tabLst>
            </a:pPr>
            <a:r>
              <a:rPr lang="pl-PL" sz="2100" b="1" dirty="0">
                <a:effectLst/>
                <a:latin typeface="Arial" panose="020B0604020202020204" pitchFamily="34" charset="0"/>
                <a:ea typeface="Times New Roman" panose="02020603050405020304" pitchFamily="18" charset="0"/>
                <a:cs typeface="Times New Roman" panose="02020603050405020304" pitchFamily="18" charset="0"/>
              </a:rPr>
              <a:t>Kryterium specyficzne premiujące nr 2: Komplementarność wsparcia (5 punktów)</a:t>
            </a:r>
          </a:p>
          <a:p>
            <a:pPr marL="0" lvl="0" indent="0" algn="just">
              <a:lnSpc>
                <a:spcPct val="115000"/>
              </a:lnSpc>
              <a:spcBef>
                <a:spcPts val="600"/>
              </a:spcBef>
              <a:spcAft>
                <a:spcPts val="300"/>
              </a:spcAft>
              <a:buSzPts val="1200"/>
              <a:buNone/>
              <a:tabLst>
                <a:tab pos="230505" algn="l"/>
                <a:tab pos="270510" algn="l"/>
              </a:tabLst>
            </a:pPr>
            <a:r>
              <a:rPr lang="pl-PL" sz="2100" dirty="0">
                <a:latin typeface="Arial" panose="020B0604020202020204" pitchFamily="34" charset="0"/>
                <a:ea typeface="Times New Roman" panose="02020603050405020304" pitchFamily="18" charset="0"/>
                <a:cs typeface="Times New Roman" panose="02020603050405020304" pitchFamily="18" charset="0"/>
              </a:rPr>
              <a:t>Projekt zakłada komplementarność wsparcia z konkretnym projektem, współfinansowanym ze środków UE, ze środków krajowych lub z innych źródeł, zrealizowanym przez beneficjenta lub partnera projektu.</a:t>
            </a:r>
          </a:p>
          <a:p>
            <a:pPr marL="0" lvl="0" indent="0" algn="just">
              <a:lnSpc>
                <a:spcPct val="115000"/>
              </a:lnSpc>
              <a:spcBef>
                <a:spcPts val="600"/>
              </a:spcBef>
              <a:spcAft>
                <a:spcPts val="300"/>
              </a:spcAft>
              <a:buSzPts val="1200"/>
              <a:buNone/>
              <a:tabLst>
                <a:tab pos="230505" algn="l"/>
                <a:tab pos="270510" algn="l"/>
              </a:tabLst>
            </a:pPr>
            <a:endParaRPr lang="pl-PL" sz="2100" dirty="0">
              <a:latin typeface="Arial" panose="020B0604020202020204" pitchFamily="34" charset="0"/>
              <a:ea typeface="Times New Roman" panose="02020603050405020304" pitchFamily="18" charset="0"/>
              <a:cs typeface="Times New Roman" panose="02020603050405020304" pitchFamily="18" charset="0"/>
            </a:endParaRPr>
          </a:p>
          <a:p>
            <a:pPr marL="0" lvl="0" indent="0">
              <a:lnSpc>
                <a:spcPct val="115000"/>
              </a:lnSpc>
              <a:spcBef>
                <a:spcPts val="600"/>
              </a:spcBef>
              <a:spcAft>
                <a:spcPts val="300"/>
              </a:spcAft>
              <a:buSzPts val="1200"/>
              <a:buNone/>
              <a:tabLst>
                <a:tab pos="230505" algn="l"/>
                <a:tab pos="270510" algn="l"/>
              </a:tabLst>
            </a:pPr>
            <a:endParaRPr lang="pl-PL" sz="2100" b="1" dirty="0">
              <a:effectLst/>
              <a:latin typeface="Arial" panose="020B0604020202020204" pitchFamily="34" charset="0"/>
              <a:ea typeface="Times New Roman" panose="02020603050405020304" pitchFamily="18" charset="0"/>
            </a:endParaRPr>
          </a:p>
          <a:p>
            <a:pPr marL="0" lvl="0" indent="0">
              <a:lnSpc>
                <a:spcPct val="115000"/>
              </a:lnSpc>
              <a:spcBef>
                <a:spcPts val="600"/>
              </a:spcBef>
              <a:spcAft>
                <a:spcPts val="300"/>
              </a:spcAft>
              <a:buSzPts val="1200"/>
              <a:buNone/>
              <a:tabLst>
                <a:tab pos="230505" algn="l"/>
                <a:tab pos="270510" algn="l"/>
              </a:tabLst>
            </a:pPr>
            <a:endParaRPr lang="pl-PL" sz="2100" b="1" dirty="0">
              <a:effectLst/>
              <a:latin typeface="Arial" panose="020B0604020202020204" pitchFamily="34" charset="0"/>
              <a:ea typeface="Times New Roman" panose="02020603050405020304" pitchFamily="18" charset="0"/>
            </a:endParaRPr>
          </a:p>
          <a:p>
            <a:pPr marL="0" lvl="0" indent="0">
              <a:lnSpc>
                <a:spcPct val="115000"/>
              </a:lnSpc>
              <a:spcBef>
                <a:spcPts val="600"/>
              </a:spcBef>
              <a:spcAft>
                <a:spcPts val="300"/>
              </a:spcAft>
              <a:buSzPts val="1200"/>
              <a:buNone/>
              <a:tabLst>
                <a:tab pos="230505" algn="l"/>
                <a:tab pos="270510" algn="l"/>
              </a:tabLst>
            </a:pPr>
            <a:endParaRPr lang="pl-PL" sz="2100" b="1"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Tree>
    <p:extLst>
      <p:ext uri="{BB962C8B-B14F-4D97-AF65-F5344CB8AC3E}">
        <p14:creationId xmlns:p14="http://schemas.microsoft.com/office/powerpoint/2010/main" val="15683880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5963667F-1751-DA36-D17A-9631EEDEE6AB}"/>
              </a:ext>
            </a:extLst>
          </p:cNvPr>
          <p:cNvSpPr>
            <a:spLocks noGrp="1"/>
          </p:cNvSpPr>
          <p:nvPr>
            <p:ph type="title"/>
          </p:nvPr>
        </p:nvSpPr>
        <p:spPr>
          <a:xfrm>
            <a:off x="1169986" y="224331"/>
            <a:ext cx="9852025" cy="979488"/>
          </a:xfrm>
        </p:spPr>
        <p:txBody>
          <a:bodyPr>
            <a:noAutofit/>
          </a:bodyPr>
          <a:lstStyle/>
          <a:p>
            <a:pPr algn="ctr">
              <a:lnSpc>
                <a:spcPct val="100000"/>
              </a:lnSpc>
            </a:pPr>
            <a:r>
              <a:rPr lang="pl-PL" sz="2000" dirty="0"/>
              <a:t>Kryteria specyficzne premiujące</a:t>
            </a:r>
            <a:br>
              <a:rPr lang="pl-PL" sz="2000" dirty="0"/>
            </a:br>
            <a:br>
              <a:rPr lang="pl-PL" sz="2000" dirty="0"/>
            </a:br>
            <a:endParaRPr lang="pl-PL" sz="2000" dirty="0"/>
          </a:p>
        </p:txBody>
      </p:sp>
      <p:sp>
        <p:nvSpPr>
          <p:cNvPr id="4" name="Symbol zastępczy zawartości 3">
            <a:extLst>
              <a:ext uri="{FF2B5EF4-FFF2-40B4-BE49-F238E27FC236}">
                <a16:creationId xmlns:a16="http://schemas.microsoft.com/office/drawing/2014/main" id="{EC6C09CA-6801-66DA-4F52-8B4FE666DDAA}"/>
              </a:ext>
            </a:extLst>
          </p:cNvPr>
          <p:cNvSpPr>
            <a:spLocks noGrp="1"/>
          </p:cNvSpPr>
          <p:nvPr>
            <p:ph idx="1"/>
          </p:nvPr>
        </p:nvSpPr>
        <p:spPr>
          <a:xfrm>
            <a:off x="1169985" y="950899"/>
            <a:ext cx="9705538" cy="5025506"/>
          </a:xfrm>
        </p:spPr>
        <p:txBody>
          <a:bodyPr>
            <a:normAutofit fontScale="92500"/>
          </a:bodyPr>
          <a:lstStyle/>
          <a:p>
            <a:pPr marL="0" lvl="0" indent="0" algn="ctr">
              <a:lnSpc>
                <a:spcPct val="115000"/>
              </a:lnSpc>
              <a:spcBef>
                <a:spcPts val="600"/>
              </a:spcBef>
              <a:spcAft>
                <a:spcPts val="300"/>
              </a:spcAft>
              <a:buSzPts val="1200"/>
              <a:buNone/>
              <a:tabLst>
                <a:tab pos="230505" algn="l"/>
                <a:tab pos="270510" algn="l"/>
              </a:tabLst>
            </a:pPr>
            <a:r>
              <a:rPr lang="pl-PL" sz="2100" b="1" dirty="0">
                <a:effectLst/>
                <a:latin typeface="Arial" panose="020B0604020202020204" pitchFamily="34" charset="0"/>
                <a:ea typeface="Times New Roman" panose="02020603050405020304" pitchFamily="18" charset="0"/>
                <a:cs typeface="Times New Roman" panose="02020603050405020304" pitchFamily="18" charset="0"/>
              </a:rPr>
              <a:t>Kryterium specyficzne premiujące nr 4: Wsparcie rodzinnych form pieczy zastępczej (5 punktów) (kryterium ma zastosowanie do typu projektu nr 2)</a:t>
            </a:r>
          </a:p>
          <a:p>
            <a:pPr marL="0" lvl="0" indent="0" algn="just">
              <a:lnSpc>
                <a:spcPct val="115000"/>
              </a:lnSpc>
              <a:spcBef>
                <a:spcPts val="600"/>
              </a:spcBef>
              <a:spcAft>
                <a:spcPts val="300"/>
              </a:spcAft>
              <a:buSzPts val="1200"/>
              <a:buNone/>
              <a:tabLst>
                <a:tab pos="230505" algn="l"/>
                <a:tab pos="270510" algn="l"/>
              </a:tabLst>
            </a:pPr>
            <a:r>
              <a:rPr lang="pl-PL" sz="2100" dirty="0">
                <a:latin typeface="Arial" panose="020B0604020202020204" pitchFamily="34" charset="0"/>
                <a:ea typeface="Times New Roman" panose="02020603050405020304" pitchFamily="18" charset="0"/>
                <a:cs typeface="Times New Roman" panose="02020603050405020304" pitchFamily="18" charset="0"/>
              </a:rPr>
              <a:t>Projekt zakłada realizację działań w zakresie wsparcia rozwoju rodzinnych form pieczy zastępczej, tj. rodzin zastępczych i/lub rodzinnych domów dziecka.</a:t>
            </a:r>
          </a:p>
          <a:p>
            <a:pPr marL="0" indent="0" algn="ctr">
              <a:lnSpc>
                <a:spcPct val="115000"/>
              </a:lnSpc>
              <a:spcBef>
                <a:spcPts val="600"/>
              </a:spcBef>
              <a:spcAft>
                <a:spcPts val="300"/>
              </a:spcAft>
              <a:buSzPts val="1200"/>
              <a:buNone/>
              <a:tabLst>
                <a:tab pos="230505" algn="l"/>
                <a:tab pos="270510" algn="l"/>
              </a:tabLst>
            </a:pPr>
            <a:r>
              <a:rPr lang="pl-PL" sz="2100" b="1" dirty="0">
                <a:effectLst/>
                <a:latin typeface="Arial" panose="020B0604020202020204" pitchFamily="34" charset="0"/>
                <a:ea typeface="Times New Roman" panose="02020603050405020304" pitchFamily="18" charset="0"/>
                <a:cs typeface="Times New Roman" panose="02020603050405020304" pitchFamily="18" charset="0"/>
              </a:rPr>
              <a:t>Kryterium specyficzne premiujące nr 5: Wsparcie systemu adopcji (5 punktów) (kryterium ma zastosowanie do typu projektu nr 5)</a:t>
            </a:r>
          </a:p>
          <a:p>
            <a:pPr marL="0" lvl="0" indent="0" algn="just">
              <a:lnSpc>
                <a:spcPct val="115000"/>
              </a:lnSpc>
              <a:spcBef>
                <a:spcPts val="600"/>
              </a:spcBef>
              <a:spcAft>
                <a:spcPts val="300"/>
              </a:spcAft>
              <a:buSzPts val="1200"/>
              <a:buNone/>
              <a:tabLst>
                <a:tab pos="230505" algn="l"/>
                <a:tab pos="270510" algn="l"/>
              </a:tabLst>
            </a:pPr>
            <a:r>
              <a:rPr lang="pl-PL" sz="2100" dirty="0">
                <a:latin typeface="Arial" panose="020B0604020202020204" pitchFamily="34" charset="0"/>
                <a:ea typeface="Times New Roman" panose="02020603050405020304" pitchFamily="18" charset="0"/>
                <a:cs typeface="Times New Roman" panose="02020603050405020304" pitchFamily="18" charset="0"/>
              </a:rPr>
              <a:t>Projekt zakłada realizację działań wspierających system adopcji (w tym wsparcie rodziców adopcyjnych) oraz działania na rzecz wsparcia </a:t>
            </a:r>
            <a:r>
              <a:rPr lang="pl-PL" sz="2100" dirty="0" err="1">
                <a:latin typeface="Arial" panose="020B0604020202020204" pitchFamily="34" charset="0"/>
                <a:ea typeface="Times New Roman" panose="02020603050405020304" pitchFamily="18" charset="0"/>
                <a:cs typeface="Times New Roman" panose="02020603050405020304" pitchFamily="18" charset="0"/>
              </a:rPr>
              <a:t>preadopcyjnego</a:t>
            </a:r>
            <a:r>
              <a:rPr lang="pl-PL" sz="2100" dirty="0">
                <a:latin typeface="Arial" panose="020B0604020202020204" pitchFamily="34" charset="0"/>
                <a:ea typeface="Times New Roman" panose="02020603050405020304" pitchFamily="18" charset="0"/>
                <a:cs typeface="Times New Roman" panose="02020603050405020304" pitchFamily="18" charset="0"/>
              </a:rPr>
              <a:t> i </a:t>
            </a:r>
            <a:r>
              <a:rPr lang="pl-PL" sz="2100" dirty="0" err="1">
                <a:latin typeface="Arial" panose="020B0604020202020204" pitchFamily="34" charset="0"/>
                <a:ea typeface="Times New Roman" panose="02020603050405020304" pitchFamily="18" charset="0"/>
                <a:cs typeface="Times New Roman" panose="02020603050405020304" pitchFamily="18" charset="0"/>
              </a:rPr>
              <a:t>postadopcyjnego</a:t>
            </a:r>
            <a:r>
              <a:rPr lang="pl-PL" sz="2100" dirty="0">
                <a:latin typeface="Arial" panose="020B0604020202020204" pitchFamily="34" charset="0"/>
                <a:ea typeface="Times New Roman" panose="02020603050405020304" pitchFamily="18" charset="0"/>
                <a:cs typeface="Times New Roman" panose="02020603050405020304" pitchFamily="18" charset="0"/>
              </a:rPr>
              <a:t>) .</a:t>
            </a:r>
          </a:p>
          <a:p>
            <a:pPr marL="0" indent="0" algn="ctr">
              <a:lnSpc>
                <a:spcPct val="115000"/>
              </a:lnSpc>
              <a:spcBef>
                <a:spcPts val="600"/>
              </a:spcBef>
              <a:spcAft>
                <a:spcPts val="300"/>
              </a:spcAft>
              <a:buSzPts val="1200"/>
              <a:buNone/>
              <a:tabLst>
                <a:tab pos="230505" algn="l"/>
                <a:tab pos="270510" algn="l"/>
              </a:tabLst>
            </a:pPr>
            <a:r>
              <a:rPr lang="pl-PL" sz="2100" b="1" dirty="0">
                <a:effectLst/>
                <a:latin typeface="Arial" panose="020B0604020202020204" pitchFamily="34" charset="0"/>
                <a:ea typeface="Times New Roman" panose="02020603050405020304" pitchFamily="18" charset="0"/>
                <a:cs typeface="Times New Roman" panose="02020603050405020304" pitchFamily="18" charset="0"/>
              </a:rPr>
              <a:t>Kryterium specyficzne premiujące nr 6: Wsparcie mieszkaniowe dla osób usamodzielnianych opuszczających pieczę zastępczą oraz inne instytucje opieki całodobowej (10 punktów) (kryterium ma zastosowanie do typu projektu nr 4)</a:t>
            </a:r>
          </a:p>
          <a:p>
            <a:pPr marL="0" lvl="0" indent="0" algn="just">
              <a:lnSpc>
                <a:spcPct val="115000"/>
              </a:lnSpc>
              <a:spcBef>
                <a:spcPts val="600"/>
              </a:spcBef>
              <a:spcAft>
                <a:spcPts val="300"/>
              </a:spcAft>
              <a:buSzPts val="1200"/>
              <a:buNone/>
              <a:tabLst>
                <a:tab pos="230505" algn="l"/>
                <a:tab pos="270510" algn="l"/>
              </a:tabLst>
            </a:pPr>
            <a:r>
              <a:rPr lang="pl-PL" sz="2100" dirty="0">
                <a:latin typeface="Arial" panose="020B0604020202020204" pitchFamily="34" charset="0"/>
                <a:ea typeface="Times New Roman" panose="02020603050405020304" pitchFamily="18" charset="0"/>
                <a:cs typeface="Times New Roman" panose="02020603050405020304" pitchFamily="18" charset="0"/>
              </a:rPr>
              <a:t>Projekt zakłada utworzenie co najmniej 5 miejsc w nowo tworzonych lub istniejących mieszkaniach treningowych i/lub mieszkaniach wspomaganych.</a:t>
            </a:r>
          </a:p>
          <a:p>
            <a:pPr marL="0" lvl="0" indent="0" algn="just">
              <a:lnSpc>
                <a:spcPct val="115000"/>
              </a:lnSpc>
              <a:spcBef>
                <a:spcPts val="600"/>
              </a:spcBef>
              <a:spcAft>
                <a:spcPts val="300"/>
              </a:spcAft>
              <a:buSzPts val="1200"/>
              <a:buNone/>
              <a:tabLst>
                <a:tab pos="230505" algn="l"/>
                <a:tab pos="270510" algn="l"/>
              </a:tabLst>
            </a:pPr>
            <a:endParaRPr lang="pl-PL" sz="2100" dirty="0">
              <a:latin typeface="Arial" panose="020B0604020202020204" pitchFamily="34" charset="0"/>
              <a:ea typeface="Times New Roman" panose="02020603050405020304" pitchFamily="18" charset="0"/>
              <a:cs typeface="Times New Roman" panose="02020603050405020304" pitchFamily="18" charset="0"/>
            </a:endParaRPr>
          </a:p>
          <a:p>
            <a:pPr marL="0" lvl="0" indent="0">
              <a:lnSpc>
                <a:spcPct val="115000"/>
              </a:lnSpc>
              <a:spcBef>
                <a:spcPts val="600"/>
              </a:spcBef>
              <a:spcAft>
                <a:spcPts val="300"/>
              </a:spcAft>
              <a:buSzPts val="1200"/>
              <a:buNone/>
              <a:tabLst>
                <a:tab pos="230505" algn="l"/>
                <a:tab pos="270510" algn="l"/>
              </a:tabLst>
            </a:pPr>
            <a:endParaRPr lang="pl-PL" sz="2100" b="1" dirty="0">
              <a:effectLst/>
              <a:latin typeface="Arial" panose="020B0604020202020204" pitchFamily="34" charset="0"/>
              <a:ea typeface="Times New Roman" panose="02020603050405020304" pitchFamily="18" charset="0"/>
            </a:endParaRPr>
          </a:p>
          <a:p>
            <a:pPr marL="0" lvl="0" indent="0">
              <a:lnSpc>
                <a:spcPct val="115000"/>
              </a:lnSpc>
              <a:spcBef>
                <a:spcPts val="600"/>
              </a:spcBef>
              <a:spcAft>
                <a:spcPts val="300"/>
              </a:spcAft>
              <a:buSzPts val="1200"/>
              <a:buNone/>
              <a:tabLst>
                <a:tab pos="230505" algn="l"/>
                <a:tab pos="270510" algn="l"/>
              </a:tabLst>
            </a:pPr>
            <a:endParaRPr lang="pl-PL" sz="2100" b="1" dirty="0">
              <a:effectLst/>
              <a:latin typeface="Arial" panose="020B0604020202020204" pitchFamily="34" charset="0"/>
              <a:ea typeface="Times New Roman" panose="02020603050405020304" pitchFamily="18" charset="0"/>
            </a:endParaRPr>
          </a:p>
          <a:p>
            <a:pPr marL="0" lvl="0" indent="0">
              <a:lnSpc>
                <a:spcPct val="115000"/>
              </a:lnSpc>
              <a:spcBef>
                <a:spcPts val="600"/>
              </a:spcBef>
              <a:spcAft>
                <a:spcPts val="300"/>
              </a:spcAft>
              <a:buSzPts val="1200"/>
              <a:buNone/>
              <a:tabLst>
                <a:tab pos="230505" algn="l"/>
                <a:tab pos="270510" algn="l"/>
              </a:tabLst>
            </a:pPr>
            <a:endParaRPr lang="pl-PL" sz="2100" b="1"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Tree>
    <p:extLst>
      <p:ext uri="{BB962C8B-B14F-4D97-AF65-F5344CB8AC3E}">
        <p14:creationId xmlns:p14="http://schemas.microsoft.com/office/powerpoint/2010/main" val="35141493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5963667F-1751-DA36-D17A-9631EEDEE6AB}"/>
              </a:ext>
            </a:extLst>
          </p:cNvPr>
          <p:cNvSpPr>
            <a:spLocks noGrp="1"/>
          </p:cNvSpPr>
          <p:nvPr>
            <p:ph type="title"/>
          </p:nvPr>
        </p:nvSpPr>
        <p:spPr>
          <a:xfrm>
            <a:off x="1169986" y="224331"/>
            <a:ext cx="9852025" cy="979488"/>
          </a:xfrm>
        </p:spPr>
        <p:txBody>
          <a:bodyPr>
            <a:noAutofit/>
          </a:bodyPr>
          <a:lstStyle/>
          <a:p>
            <a:pPr algn="ctr">
              <a:lnSpc>
                <a:spcPct val="100000"/>
              </a:lnSpc>
            </a:pPr>
            <a:r>
              <a:rPr lang="pl-PL" sz="2000" dirty="0"/>
              <a:t>Wnioskodawca</a:t>
            </a:r>
            <a:br>
              <a:rPr lang="pl-PL" sz="2000" dirty="0"/>
            </a:br>
            <a:br>
              <a:rPr lang="pl-PL" sz="2000" dirty="0"/>
            </a:br>
            <a:endParaRPr lang="pl-PL" sz="2000" dirty="0"/>
          </a:p>
        </p:txBody>
      </p:sp>
      <p:sp>
        <p:nvSpPr>
          <p:cNvPr id="4" name="Symbol zastępczy zawartości 3">
            <a:extLst>
              <a:ext uri="{FF2B5EF4-FFF2-40B4-BE49-F238E27FC236}">
                <a16:creationId xmlns:a16="http://schemas.microsoft.com/office/drawing/2014/main" id="{EC6C09CA-6801-66DA-4F52-8B4FE666DDAA}"/>
              </a:ext>
            </a:extLst>
          </p:cNvPr>
          <p:cNvSpPr>
            <a:spLocks noGrp="1"/>
          </p:cNvSpPr>
          <p:nvPr>
            <p:ph idx="1"/>
          </p:nvPr>
        </p:nvSpPr>
        <p:spPr>
          <a:xfrm>
            <a:off x="992221" y="871369"/>
            <a:ext cx="10233498" cy="4712308"/>
          </a:xfrm>
        </p:spPr>
        <p:txBody>
          <a:bodyPr>
            <a:normAutofit fontScale="62500" lnSpcReduction="20000"/>
          </a:bodyPr>
          <a:lstStyle/>
          <a:p>
            <a:pPr marL="0" lvl="0" indent="0">
              <a:lnSpc>
                <a:spcPct val="115000"/>
              </a:lnSpc>
              <a:spcAft>
                <a:spcPts val="300"/>
              </a:spcAft>
              <a:buNone/>
            </a:pPr>
            <a:r>
              <a:rPr lang="pl-PL" sz="2200" dirty="0">
                <a:effectLst/>
                <a:latin typeface="Arial" panose="020B0604020202020204" pitchFamily="34" charset="0"/>
                <a:ea typeface="Times New Roman" panose="02020603050405020304" pitchFamily="18" charset="0"/>
                <a:cs typeface="Arial" panose="020B0604020202020204" pitchFamily="34" charset="0"/>
              </a:rPr>
              <a:t>Zgodnie z </a:t>
            </a:r>
            <a:r>
              <a:rPr lang="pl-PL" sz="2200" b="1" dirty="0">
                <a:effectLst/>
                <a:latin typeface="Arial" panose="020B0604020202020204" pitchFamily="34" charset="0"/>
                <a:ea typeface="Times New Roman" panose="02020603050405020304" pitchFamily="18" charset="0"/>
                <a:cs typeface="Arial" panose="020B0604020202020204" pitchFamily="34" charset="0"/>
              </a:rPr>
              <a:t>kryterium specyficznym dostępu nr 1</a:t>
            </a:r>
            <a:r>
              <a:rPr lang="pl-PL" sz="2200" b="1" dirty="0">
                <a:latin typeface="Arial" panose="020B0604020202020204" pitchFamily="34" charset="0"/>
                <a:ea typeface="Times New Roman" panose="02020603050405020304" pitchFamily="18" charset="0"/>
                <a:cs typeface="Arial" panose="020B0604020202020204" pitchFamily="34" charset="0"/>
              </a:rPr>
              <a:t> </a:t>
            </a:r>
            <a:r>
              <a:rPr lang="pl-PL" sz="2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Wnioskodawcą </a:t>
            </a:r>
            <a:r>
              <a:rPr lang="pl-PL" sz="2200" b="1" dirty="0">
                <a:effectLst/>
                <a:latin typeface="Arial" panose="020B0604020202020204" pitchFamily="34" charset="0"/>
                <a:ea typeface="Times New Roman" panose="02020603050405020304" pitchFamily="18" charset="0"/>
                <a:cs typeface="Arial" panose="020B0604020202020204" pitchFamily="34" charset="0"/>
              </a:rPr>
              <a:t>uprawnionym do ubiegania się o dofinansowanie jest:</a:t>
            </a:r>
          </a:p>
          <a:p>
            <a:pPr marL="342900" lvl="0" indent="-342900">
              <a:lnSpc>
                <a:spcPct val="115000"/>
              </a:lnSpc>
              <a:spcBef>
                <a:spcPts val="1200"/>
              </a:spcBef>
              <a:buFont typeface="+mj-lt"/>
              <a:buAutoNum type="alphaLcParenR"/>
            </a:pPr>
            <a:r>
              <a:rPr lang="pl-PL" sz="2100" dirty="0">
                <a:latin typeface="Arial" panose="020B0604020202020204" pitchFamily="34" charset="0"/>
                <a:ea typeface="Times New Roman" panose="02020603050405020304" pitchFamily="18" charset="0"/>
                <a:cs typeface="Arial" panose="020B0604020202020204" pitchFamily="34" charset="0"/>
              </a:rPr>
              <a:t>j</a:t>
            </a:r>
            <a:r>
              <a:rPr lang="pl-PL" sz="2100" dirty="0">
                <a:effectLst/>
                <a:latin typeface="Arial" panose="020B0604020202020204" pitchFamily="34" charset="0"/>
                <a:ea typeface="Times New Roman" panose="02020603050405020304" pitchFamily="18" charset="0"/>
                <a:cs typeface="Arial" panose="020B0604020202020204" pitchFamily="34" charset="0"/>
              </a:rPr>
              <a:t>ednostka samorządu terytorialnego lub jednostka organizacyjna działająca w imieniu tej jednostki</a:t>
            </a:r>
            <a:r>
              <a:rPr lang="x-none" sz="2100" dirty="0">
                <a:effectLst/>
                <a:latin typeface="Arial" panose="020B0604020202020204" pitchFamily="34" charset="0"/>
                <a:ea typeface="Times New Roman" panose="02020603050405020304" pitchFamily="18" charset="0"/>
                <a:cs typeface="Arial" panose="020B0604020202020204" pitchFamily="34" charset="0"/>
              </a:rPr>
              <a:t>,</a:t>
            </a:r>
            <a:br>
              <a:rPr lang="x-none" sz="2100" dirty="0">
                <a:effectLst/>
                <a:latin typeface="Arial" panose="020B0604020202020204" pitchFamily="34" charset="0"/>
                <a:ea typeface="Times New Roman" panose="02020603050405020304" pitchFamily="18" charset="0"/>
                <a:cs typeface="Arial" panose="020B0604020202020204" pitchFamily="34" charset="0"/>
              </a:rPr>
            </a:br>
            <a:r>
              <a:rPr lang="x-none" sz="2100" dirty="0">
                <a:effectLst/>
                <a:latin typeface="Arial" panose="020B0604020202020204" pitchFamily="34" charset="0"/>
                <a:ea typeface="Times New Roman" panose="02020603050405020304" pitchFamily="18" charset="0"/>
                <a:cs typeface="Arial" panose="020B0604020202020204" pitchFamily="34" charset="0"/>
              </a:rPr>
              <a:t>albo</a:t>
            </a:r>
            <a:endParaRPr lang="pl-PL" sz="21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ct val="115000"/>
              </a:lnSpc>
              <a:buFont typeface="+mj-lt"/>
              <a:buAutoNum type="alphaLcParenR"/>
            </a:pPr>
            <a:r>
              <a:rPr lang="pl-PL" sz="2100" dirty="0">
                <a:latin typeface="Arial" panose="020B0604020202020204" pitchFamily="34" charset="0"/>
                <a:ea typeface="Times New Roman" panose="02020603050405020304" pitchFamily="18" charset="0"/>
                <a:cs typeface="Arial" panose="020B0604020202020204" pitchFamily="34" charset="0"/>
              </a:rPr>
              <a:t>z</a:t>
            </a:r>
            <a:r>
              <a:rPr lang="pl-PL" sz="2100" dirty="0">
                <a:effectLst/>
                <a:latin typeface="Arial" panose="020B0604020202020204" pitchFamily="34" charset="0"/>
                <a:ea typeface="Times New Roman" panose="02020603050405020304" pitchFamily="18" charset="0"/>
                <a:cs typeface="Arial" panose="020B0604020202020204" pitchFamily="34" charset="0"/>
              </a:rPr>
              <a:t>wiązek lub porozumienie lub stowarzyszenie jednostek samorządu terytorialnego</a:t>
            </a:r>
            <a:r>
              <a:rPr lang="x-none" sz="2100" dirty="0">
                <a:effectLst/>
                <a:latin typeface="Arial" panose="020B0604020202020204" pitchFamily="34" charset="0"/>
                <a:ea typeface="Times New Roman" panose="02020603050405020304" pitchFamily="18" charset="0"/>
                <a:cs typeface="Arial" panose="020B0604020202020204" pitchFamily="34" charset="0"/>
              </a:rPr>
              <a:t>,</a:t>
            </a:r>
            <a:br>
              <a:rPr lang="x-none" sz="2100" dirty="0">
                <a:effectLst/>
                <a:latin typeface="Arial" panose="020B0604020202020204" pitchFamily="34" charset="0"/>
                <a:ea typeface="Times New Roman" panose="02020603050405020304" pitchFamily="18" charset="0"/>
                <a:cs typeface="Arial" panose="020B0604020202020204" pitchFamily="34" charset="0"/>
              </a:rPr>
            </a:br>
            <a:r>
              <a:rPr lang="x-none" sz="2100" dirty="0">
                <a:effectLst/>
                <a:latin typeface="Arial" panose="020B0604020202020204" pitchFamily="34" charset="0"/>
                <a:ea typeface="Times New Roman" panose="02020603050405020304" pitchFamily="18" charset="0"/>
                <a:cs typeface="Arial" panose="020B0604020202020204" pitchFamily="34" charset="0"/>
              </a:rPr>
              <a:t>albo</a:t>
            </a:r>
            <a:endParaRPr lang="pl-PL" sz="21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ct val="115000"/>
              </a:lnSpc>
              <a:buFont typeface="+mj-lt"/>
              <a:buAutoNum type="alphaLcParenR"/>
            </a:pPr>
            <a:r>
              <a:rPr lang="pl-PL" sz="2100" dirty="0">
                <a:latin typeface="Arial" panose="020B0604020202020204" pitchFamily="34" charset="0"/>
                <a:ea typeface="Times New Roman" panose="02020603050405020304" pitchFamily="18" charset="0"/>
                <a:cs typeface="Arial" panose="020B0604020202020204" pitchFamily="34" charset="0"/>
              </a:rPr>
              <a:t>i</a:t>
            </a:r>
            <a:r>
              <a:rPr lang="pl-PL" sz="2100" dirty="0">
                <a:effectLst/>
                <a:latin typeface="Arial" panose="020B0604020202020204" pitchFamily="34" charset="0"/>
                <a:ea typeface="Times New Roman" panose="02020603050405020304" pitchFamily="18" charset="0"/>
                <a:cs typeface="Arial" panose="020B0604020202020204" pitchFamily="34" charset="0"/>
              </a:rPr>
              <a:t>nstytucja pomocy i integracji społecznej, instytucja prowadząca pracę z rodziną</a:t>
            </a:r>
            <a:r>
              <a:rPr lang="x-none" sz="2100" dirty="0">
                <a:effectLst/>
                <a:latin typeface="Arial" panose="020B0604020202020204" pitchFamily="34" charset="0"/>
                <a:ea typeface="Times New Roman" panose="02020603050405020304" pitchFamily="18" charset="0"/>
                <a:cs typeface="Arial" panose="020B0604020202020204" pitchFamily="34" charset="0"/>
              </a:rPr>
              <a:t>,</a:t>
            </a:r>
            <a:br>
              <a:rPr lang="x-none" sz="2100" dirty="0">
                <a:effectLst/>
                <a:latin typeface="Arial" panose="020B0604020202020204" pitchFamily="34" charset="0"/>
                <a:ea typeface="Times New Roman" panose="02020603050405020304" pitchFamily="18" charset="0"/>
                <a:cs typeface="Arial" panose="020B0604020202020204" pitchFamily="34" charset="0"/>
              </a:rPr>
            </a:br>
            <a:r>
              <a:rPr lang="x-none" sz="2100" dirty="0">
                <a:effectLst/>
                <a:latin typeface="Arial" panose="020B0604020202020204" pitchFamily="34" charset="0"/>
                <a:ea typeface="Times New Roman" panose="02020603050405020304" pitchFamily="18" charset="0"/>
                <a:cs typeface="Arial" panose="020B0604020202020204" pitchFamily="34" charset="0"/>
              </a:rPr>
              <a:t>albo</a:t>
            </a:r>
            <a:endParaRPr lang="pl-PL" sz="21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ct val="115000"/>
              </a:lnSpc>
              <a:buFont typeface="+mj-lt"/>
              <a:buAutoNum type="alphaLcParenR"/>
            </a:pPr>
            <a:r>
              <a:rPr lang="x-none" sz="2100" dirty="0">
                <a:effectLst/>
                <a:latin typeface="Arial" panose="020B0604020202020204" pitchFamily="34" charset="0"/>
                <a:ea typeface="Times New Roman" panose="02020603050405020304" pitchFamily="18" charset="0"/>
                <a:cs typeface="Arial" panose="020B0604020202020204" pitchFamily="34" charset="0"/>
              </a:rPr>
              <a:t>podmiot ekonomii społecznej,</a:t>
            </a:r>
            <a:endParaRPr lang="pl-PL" sz="2100" dirty="0">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l" defTabSz="914406" rtl="0" eaLnBrk="1" fontAlgn="auto" latinLnBrk="0" hangingPunct="1">
              <a:lnSpc>
                <a:spcPct val="115000"/>
              </a:lnSpc>
              <a:spcBef>
                <a:spcPts val="1000"/>
              </a:spcBef>
              <a:spcAft>
                <a:spcPts val="0"/>
              </a:spcAft>
              <a:buClr>
                <a:srgbClr val="003399"/>
              </a:buClr>
              <a:buSzTx/>
              <a:buFont typeface="+mj-lt"/>
              <a:buAutoNum type="alphaLcParenR"/>
              <a:tabLst/>
              <a:defRPr/>
            </a:pPr>
            <a:r>
              <a:rPr lang="pl-PL" sz="2100" dirty="0">
                <a:solidFill>
                  <a:srgbClr val="000000"/>
                </a:solidFill>
                <a:latin typeface="Arial" panose="020B0604020202020204" pitchFamily="34" charset="0"/>
                <a:ea typeface="Times New Roman" panose="02020603050405020304" pitchFamily="18" charset="0"/>
                <a:cs typeface="Arial" panose="020B0604020202020204" pitchFamily="34" charset="0"/>
              </a:rPr>
              <a:t>p</a:t>
            </a:r>
            <a:r>
              <a:rPr kumimoji="0" lang="pl-PL" sz="21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odmiot</a:t>
            </a:r>
            <a:r>
              <a:rPr kumimoji="0" lang="pl-PL" sz="21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świadczący usługi społeczne użyteczności publicznej</a:t>
            </a:r>
            <a:r>
              <a:rPr kumimoji="0" lang="x-none" sz="21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a:t>
            </a:r>
            <a:r>
              <a:rPr kumimoji="0" lang="pl-PL" sz="21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w tym m.in. </a:t>
            </a:r>
            <a:r>
              <a:rPr lang="pl-PL" sz="2100" dirty="0">
                <a:solidFill>
                  <a:srgbClr val="000000"/>
                </a:solidFill>
                <a:latin typeface="Arial" panose="020B0604020202020204" pitchFamily="34" charset="0"/>
                <a:ea typeface="Times New Roman" panose="02020603050405020304" pitchFamily="18" charset="0"/>
                <a:cs typeface="Arial" panose="020B0604020202020204" pitchFamily="34" charset="0"/>
              </a:rPr>
              <a:t>o</a:t>
            </a:r>
            <a:r>
              <a:rPr kumimoji="0" lang="pl-PL" sz="21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środek wsparcia (w tym specjalistyczny ośrodek wsparcia), instytucja wspierania rodziny i systemu pieczy zastępczej, placówka wsparcia dziennego, jednostka specjalistycznego poradnictwa</a:t>
            </a:r>
            <a:br>
              <a:rPr kumimoji="0" lang="x-none" sz="21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br>
            <a:r>
              <a:rPr kumimoji="0" lang="x-none" sz="21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albo</a:t>
            </a:r>
            <a:endParaRPr kumimoji="0" lang="pl-PL" sz="21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l" defTabSz="914406" rtl="0" eaLnBrk="1" fontAlgn="auto" latinLnBrk="0" hangingPunct="1">
              <a:lnSpc>
                <a:spcPct val="115000"/>
              </a:lnSpc>
              <a:spcBef>
                <a:spcPts val="1000"/>
              </a:spcBef>
              <a:spcAft>
                <a:spcPts val="0"/>
              </a:spcAft>
              <a:buClr>
                <a:srgbClr val="003399"/>
              </a:buClr>
              <a:buSzTx/>
              <a:buFont typeface="+mj-lt"/>
              <a:buAutoNum type="alphaLcParenR"/>
              <a:tabLst/>
              <a:defRPr/>
            </a:pPr>
            <a:r>
              <a:rPr kumimoji="0" lang="x-none" sz="21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podmiot </a:t>
            </a:r>
            <a:r>
              <a:rPr kumimoji="0" lang="pl-PL" sz="21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wymieniony w art. 3 ust. 2 i 3 ustawy o pożytku publicznym i o wolontariacie (Dz.U. z 2023 poz. 571)</a:t>
            </a:r>
            <a:r>
              <a:rPr kumimoji="0" lang="x-none" sz="21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a:t>
            </a:r>
            <a:r>
              <a:rPr kumimoji="0" lang="pl-PL" sz="21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statutowo działający w obszarze pomocy i integracji społecznej,</a:t>
            </a:r>
          </a:p>
          <a:p>
            <a:pPr marL="0" marR="0" lvl="0" indent="0" algn="l" defTabSz="914406" rtl="0" eaLnBrk="1" fontAlgn="auto" latinLnBrk="0" hangingPunct="1">
              <a:lnSpc>
                <a:spcPct val="115000"/>
              </a:lnSpc>
              <a:spcBef>
                <a:spcPts val="1000"/>
              </a:spcBef>
              <a:spcAft>
                <a:spcPts val="0"/>
              </a:spcAft>
              <a:buClr>
                <a:srgbClr val="003399"/>
              </a:buClr>
              <a:buSzTx/>
              <a:buNone/>
              <a:tabLst/>
              <a:defRPr/>
            </a:pPr>
            <a:r>
              <a:rPr lang="pl-PL" sz="21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kumimoji="0" lang="x-none" sz="21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albo</a:t>
            </a:r>
            <a:endParaRPr kumimoji="0" lang="pl-PL" sz="21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6" rtl="0" eaLnBrk="1" fontAlgn="auto" latinLnBrk="0" hangingPunct="1">
              <a:lnSpc>
                <a:spcPct val="115000"/>
              </a:lnSpc>
              <a:spcBef>
                <a:spcPts val="1000"/>
              </a:spcBef>
              <a:spcAft>
                <a:spcPts val="0"/>
              </a:spcAft>
              <a:buClr>
                <a:srgbClr val="003399"/>
              </a:buClr>
              <a:buSzTx/>
              <a:buNone/>
              <a:tabLst/>
              <a:defRPr/>
            </a:pPr>
            <a:r>
              <a:rPr kumimoji="0" lang="pl-PL" sz="21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g)     Ochotnicze Hufce Pracy</a:t>
            </a:r>
            <a:r>
              <a:rPr lang="pl-PL" sz="21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kumimoji="0" lang="pl-PL" sz="21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ct val="115000"/>
              </a:lnSpc>
              <a:buFont typeface="+mj-lt"/>
              <a:buAutoNum type="alphaLcParenR"/>
            </a:pPr>
            <a:endParaRPr lang="pl-PL" sz="2100" dirty="0">
              <a:effectLst/>
              <a:latin typeface="Arial" panose="020B0604020202020204" pitchFamily="34" charset="0"/>
              <a:ea typeface="Times New Roman" panose="02020603050405020304" pitchFamily="18" charset="0"/>
              <a:cs typeface="Arial" panose="020B0604020202020204" pitchFamily="34" charset="0"/>
            </a:endParaRPr>
          </a:p>
          <a:p>
            <a:pPr marL="0" lvl="0" indent="0">
              <a:lnSpc>
                <a:spcPct val="115000"/>
              </a:lnSpc>
              <a:buNone/>
            </a:pPr>
            <a:endParaRPr lang="pl-PL" sz="2100" dirty="0">
              <a:effectLst/>
              <a:latin typeface="Arial" panose="020B0604020202020204" pitchFamily="34" charset="0"/>
              <a:ea typeface="Times New Roman" panose="02020603050405020304" pitchFamily="18" charset="0"/>
              <a:cs typeface="Arial" panose="020B0604020202020204" pitchFamily="34" charset="0"/>
            </a:endParaRPr>
          </a:p>
          <a:p>
            <a:pPr marL="0" indent="0" algn="just">
              <a:lnSpc>
                <a:spcPts val="2700"/>
              </a:lnSpc>
              <a:buNone/>
            </a:pPr>
            <a:endParaRPr lang="pl-PL" sz="1600" dirty="0">
              <a:latin typeface="Arial" panose="020B0604020202020204" pitchFamily="34" charset="0"/>
              <a:cs typeface="Arial" panose="020B0604020202020204" pitchFamily="34" charset="0"/>
            </a:endParaRPr>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8859" y="5986631"/>
            <a:ext cx="5465075" cy="359665"/>
          </a:xfrm>
          <a:prstGeom prst="rect">
            <a:avLst/>
          </a:prstGeom>
        </p:spPr>
      </p:pic>
    </p:spTree>
    <p:extLst>
      <p:ext uri="{BB962C8B-B14F-4D97-AF65-F5344CB8AC3E}">
        <p14:creationId xmlns:p14="http://schemas.microsoft.com/office/powerpoint/2010/main" val="4369686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5963667F-1751-DA36-D17A-9631EEDEE6AB}"/>
              </a:ext>
            </a:extLst>
          </p:cNvPr>
          <p:cNvSpPr>
            <a:spLocks noGrp="1"/>
          </p:cNvSpPr>
          <p:nvPr>
            <p:ph type="title"/>
          </p:nvPr>
        </p:nvSpPr>
        <p:spPr>
          <a:xfrm>
            <a:off x="1169986" y="224331"/>
            <a:ext cx="9852025" cy="979488"/>
          </a:xfrm>
        </p:spPr>
        <p:txBody>
          <a:bodyPr>
            <a:noAutofit/>
          </a:bodyPr>
          <a:lstStyle/>
          <a:p>
            <a:pPr algn="ctr">
              <a:lnSpc>
                <a:spcPct val="100000"/>
              </a:lnSpc>
            </a:pPr>
            <a:r>
              <a:rPr kumimoji="0" lang="pl-PL" sz="2000" b="1" i="0" u="none" strike="noStrike" kern="1200" cap="none" spc="0" normalizeH="0" baseline="0" noProof="0" dirty="0">
                <a:ln>
                  <a:noFill/>
                </a:ln>
                <a:solidFill>
                  <a:srgbClr val="002073"/>
                </a:solidFill>
                <a:effectLst/>
                <a:uLnTx/>
                <a:uFillTx/>
                <a:latin typeface="Open Sans" pitchFamily="2" charset="0"/>
                <a:ea typeface="Open Sans" pitchFamily="2" charset="0"/>
                <a:cs typeface="Open Sans" pitchFamily="2" charset="0"/>
              </a:rPr>
              <a:t>Wnioskodawca</a:t>
            </a:r>
            <a:br>
              <a:rPr lang="pl-PL" sz="2000" dirty="0"/>
            </a:br>
            <a:br>
              <a:rPr lang="pl-PL" sz="2000" dirty="0"/>
            </a:br>
            <a:br>
              <a:rPr lang="pl-PL" sz="2000" dirty="0"/>
            </a:br>
            <a:endParaRPr lang="pl-PL" sz="2000" dirty="0"/>
          </a:p>
        </p:txBody>
      </p:sp>
      <p:sp>
        <p:nvSpPr>
          <p:cNvPr id="4" name="Symbol zastępczy zawartości 3">
            <a:extLst>
              <a:ext uri="{FF2B5EF4-FFF2-40B4-BE49-F238E27FC236}">
                <a16:creationId xmlns:a16="http://schemas.microsoft.com/office/drawing/2014/main" id="{EC6C09CA-6801-66DA-4F52-8B4FE666DDAA}"/>
              </a:ext>
            </a:extLst>
          </p:cNvPr>
          <p:cNvSpPr>
            <a:spLocks noGrp="1"/>
          </p:cNvSpPr>
          <p:nvPr>
            <p:ph idx="1"/>
          </p:nvPr>
        </p:nvSpPr>
        <p:spPr>
          <a:xfrm>
            <a:off x="1040859" y="1203818"/>
            <a:ext cx="9852025" cy="5132251"/>
          </a:xfrm>
        </p:spPr>
        <p:txBody>
          <a:bodyPr>
            <a:normAutofit fontScale="92500" lnSpcReduction="10000"/>
          </a:bodyPr>
          <a:lstStyle/>
          <a:p>
            <a:pPr marL="0" lvl="0" indent="0">
              <a:lnSpc>
                <a:spcPct val="115000"/>
              </a:lnSpc>
              <a:spcBef>
                <a:spcPts val="600"/>
              </a:spcBef>
              <a:spcAft>
                <a:spcPts val="300"/>
              </a:spcAft>
              <a:buNone/>
            </a:pPr>
            <a:r>
              <a:rPr lang="pl-PL" sz="2400" dirty="0">
                <a:effectLst/>
                <a:latin typeface="Arial" panose="020B0604020202020204" pitchFamily="34" charset="0"/>
                <a:ea typeface="Times New Roman" panose="02020603050405020304" pitchFamily="18" charset="0"/>
              </a:rPr>
              <a:t>Wnioskodawca jest zobowiązany wskazać we wniosku o dofinansowanie poprawny typ beneficjenta, wskazany w SZOP tj.: </a:t>
            </a:r>
          </a:p>
          <a:p>
            <a:pPr marL="2514600" lvl="5" indent="-228600">
              <a:lnSpc>
                <a:spcPct val="115000"/>
              </a:lnSpc>
              <a:buFont typeface="Wingdings" panose="05000000000000000000" pitchFamily="2" charset="2"/>
              <a:buChar char=""/>
            </a:pPr>
            <a:r>
              <a:rPr lang="pl-PL" sz="2300" dirty="0">
                <a:effectLst/>
                <a:latin typeface="Arial" panose="020B0604020202020204" pitchFamily="34" charset="0"/>
                <a:ea typeface="Times New Roman" panose="02020603050405020304" pitchFamily="18" charset="0"/>
              </a:rPr>
              <a:t>Administracja publiczna;</a:t>
            </a:r>
            <a:endParaRPr lang="pl-PL" sz="2300" dirty="0">
              <a:effectLst/>
              <a:latin typeface="Times New Roman" panose="02020603050405020304" pitchFamily="18" charset="0"/>
              <a:ea typeface="Times New Roman" panose="02020603050405020304" pitchFamily="18" charset="0"/>
            </a:endParaRPr>
          </a:p>
          <a:p>
            <a:pPr marL="2514600" lvl="5" indent="-228600">
              <a:lnSpc>
                <a:spcPct val="115000"/>
              </a:lnSpc>
              <a:buFont typeface="Wingdings" panose="05000000000000000000" pitchFamily="2" charset="2"/>
              <a:buChar char=""/>
            </a:pPr>
            <a:r>
              <a:rPr kumimoji="0" lang="x-none" sz="23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Open Sans" pitchFamily="2" charset="0"/>
              </a:rPr>
              <a:t>Organizacje społeczne i związki wyznaniowe</a:t>
            </a:r>
            <a:r>
              <a:rPr lang="pl-PL" sz="2300" dirty="0">
                <a:effectLst/>
                <a:latin typeface="Arial" panose="020B0604020202020204" pitchFamily="34" charset="0"/>
                <a:ea typeface="Times New Roman" panose="02020603050405020304" pitchFamily="18" charset="0"/>
              </a:rPr>
              <a:t>;</a:t>
            </a:r>
            <a:endParaRPr lang="pl-PL" sz="2300" dirty="0">
              <a:effectLst/>
              <a:latin typeface="Times New Roman" panose="02020603050405020304" pitchFamily="18" charset="0"/>
              <a:ea typeface="Times New Roman" panose="02020603050405020304" pitchFamily="18" charset="0"/>
            </a:endParaRPr>
          </a:p>
          <a:p>
            <a:pPr marL="2514600" lvl="5" indent="-228600">
              <a:lnSpc>
                <a:spcPct val="115000"/>
              </a:lnSpc>
              <a:buFont typeface="Wingdings" panose="05000000000000000000" pitchFamily="2" charset="2"/>
              <a:buChar char=""/>
            </a:pPr>
            <a:r>
              <a:rPr lang="pl-PL" sz="2300" dirty="0">
                <a:effectLst/>
                <a:latin typeface="Arial" panose="020B0604020202020204" pitchFamily="34" charset="0"/>
                <a:ea typeface="Times New Roman" panose="02020603050405020304" pitchFamily="18" charset="0"/>
              </a:rPr>
              <a:t>Służby publiczne.</a:t>
            </a:r>
            <a:endParaRPr lang="pl-PL" sz="2300" dirty="0">
              <a:effectLst/>
              <a:latin typeface="Times New Roman" panose="02020603050405020304" pitchFamily="18" charset="0"/>
              <a:ea typeface="Times New Roman" panose="02020603050405020304" pitchFamily="18" charset="0"/>
            </a:endParaRPr>
          </a:p>
          <a:p>
            <a:pPr marL="0" lvl="0" indent="0">
              <a:lnSpc>
                <a:spcPct val="124000"/>
              </a:lnSpc>
              <a:spcAft>
                <a:spcPts val="300"/>
              </a:spcAft>
              <a:buNone/>
            </a:pPr>
            <a:r>
              <a:rPr lang="pl-PL" sz="2200" u="none" strike="noStrike" dirty="0">
                <a:effectLst/>
                <a:latin typeface="Arial" panose="020B0604020202020204" pitchFamily="34" charset="0"/>
                <a:ea typeface="Times New Roman" panose="02020603050405020304" pitchFamily="18" charset="0"/>
              </a:rPr>
              <a:t>We wniosku o dofinansowanie projektu należy wpisać pełną nazwę wnioskodawcy (zgodnie z wpisem do rejestru albo ewidencji właściwych dla formy organizacyjnej wnioskodawcy). </a:t>
            </a:r>
            <a:endParaRPr lang="pl-PL" sz="2200" u="none" strike="noStrike" dirty="0">
              <a:effectLst/>
              <a:latin typeface="Times New Roman" panose="02020603050405020304" pitchFamily="18" charset="0"/>
              <a:ea typeface="Times New Roman" panose="02020603050405020304" pitchFamily="18" charset="0"/>
            </a:endParaRPr>
          </a:p>
          <a:p>
            <a:pPr marL="0" lvl="0" indent="0">
              <a:lnSpc>
                <a:spcPct val="124000"/>
              </a:lnSpc>
              <a:buNone/>
            </a:pPr>
            <a:r>
              <a:rPr lang="pl-PL" sz="2200" u="none" strike="noStrike" dirty="0">
                <a:effectLst/>
                <a:latin typeface="Arial" panose="020B0604020202020204" pitchFamily="34" charset="0"/>
                <a:ea typeface="Times New Roman" panose="02020603050405020304" pitchFamily="18" charset="0"/>
              </a:rPr>
              <a:t>Wnioskodawca powinien wskazać, którą definicję podmiotu ubiegającego się o dofinansowanie spełnia, w sposób pozwalający osobie oceniającej wniosek jednoznacznie stwierdzić, czy wnioskodawca jest podmiotem uprawnionym do ubiegania się o dofinansowanie zgodnie z zapisami zawartymi w SZOP oraz Regulaminie.</a:t>
            </a:r>
            <a:endParaRPr lang="pl-PL" sz="16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p>
            <a:pPr marL="0" indent="0" algn="just">
              <a:lnSpc>
                <a:spcPts val="2700"/>
              </a:lnSpc>
              <a:buNone/>
            </a:pPr>
            <a:endParaRPr lang="pl-PL" sz="1600" dirty="0">
              <a:solidFill>
                <a:srgbClr val="FF0000"/>
              </a:solidFill>
              <a:latin typeface="Arial" panose="020B0604020202020204" pitchFamily="34" charset="0"/>
              <a:cs typeface="Arial" panose="020B0604020202020204" pitchFamily="34" charset="0"/>
            </a:endParaRPr>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Tree>
    <p:extLst>
      <p:ext uri="{BB962C8B-B14F-4D97-AF65-F5344CB8AC3E}">
        <p14:creationId xmlns:p14="http://schemas.microsoft.com/office/powerpoint/2010/main" val="40184342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5963667F-1751-DA36-D17A-9631EEDEE6AB}"/>
              </a:ext>
            </a:extLst>
          </p:cNvPr>
          <p:cNvSpPr>
            <a:spLocks noGrp="1"/>
          </p:cNvSpPr>
          <p:nvPr>
            <p:ph type="title"/>
          </p:nvPr>
        </p:nvSpPr>
        <p:spPr>
          <a:xfrm>
            <a:off x="1169986" y="224331"/>
            <a:ext cx="9852025" cy="979488"/>
          </a:xfrm>
        </p:spPr>
        <p:txBody>
          <a:bodyPr>
            <a:noAutofit/>
          </a:bodyPr>
          <a:lstStyle/>
          <a:p>
            <a:pPr algn="ctr">
              <a:lnSpc>
                <a:spcPct val="100000"/>
              </a:lnSpc>
            </a:pPr>
            <a:r>
              <a:rPr lang="pl-PL" sz="2000" dirty="0"/>
              <a:t>Wnioskodawca</a:t>
            </a:r>
            <a:br>
              <a:rPr lang="pl-PL" sz="2000" dirty="0"/>
            </a:br>
            <a:br>
              <a:rPr lang="pl-PL" sz="2000" dirty="0"/>
            </a:br>
            <a:endParaRPr lang="pl-PL" sz="2000" dirty="0"/>
          </a:p>
        </p:txBody>
      </p:sp>
      <p:sp>
        <p:nvSpPr>
          <p:cNvPr id="4" name="Symbol zastępczy zawartości 3">
            <a:extLst>
              <a:ext uri="{FF2B5EF4-FFF2-40B4-BE49-F238E27FC236}">
                <a16:creationId xmlns:a16="http://schemas.microsoft.com/office/drawing/2014/main" id="{EC6C09CA-6801-66DA-4F52-8B4FE666DDAA}"/>
              </a:ext>
            </a:extLst>
          </p:cNvPr>
          <p:cNvSpPr>
            <a:spLocks noGrp="1"/>
          </p:cNvSpPr>
          <p:nvPr>
            <p:ph idx="1"/>
          </p:nvPr>
        </p:nvSpPr>
        <p:spPr>
          <a:xfrm>
            <a:off x="946673" y="1040860"/>
            <a:ext cx="10609787" cy="5476671"/>
          </a:xfrm>
        </p:spPr>
        <p:txBody>
          <a:bodyPr>
            <a:normAutofit fontScale="25000" lnSpcReduction="20000"/>
          </a:bodyPr>
          <a:lstStyle/>
          <a:p>
            <a:pPr marL="0" lvl="0" indent="0">
              <a:lnSpc>
                <a:spcPct val="115000"/>
              </a:lnSpc>
              <a:spcBef>
                <a:spcPts val="300"/>
              </a:spcBef>
              <a:spcAft>
                <a:spcPts val="600"/>
              </a:spcAft>
              <a:buNone/>
            </a:pPr>
            <a:r>
              <a:rPr lang="pl-PL" sz="8000" dirty="0">
                <a:effectLst/>
                <a:latin typeface="Arial" panose="020B0604020202020204" pitchFamily="34" charset="0"/>
                <a:ea typeface="Times New Roman" panose="02020603050405020304" pitchFamily="18" charset="0"/>
                <a:cs typeface="Arial" panose="020B0604020202020204" pitchFamily="34" charset="0"/>
              </a:rPr>
              <a:t>O dofinansowanie nie mogą ubiegać się podmioty podlegające wykluczeniu z ubiegania się o dofinansowanie na podstawie art. 207 ust. 4 ustawy z dnia 27 sierpnia 2009 r. o finansach publicznych (Dz. U. z 2023 r., poz. 1270 z </a:t>
            </a:r>
            <a:r>
              <a:rPr lang="pl-PL" sz="8000" dirty="0" err="1">
                <a:effectLst/>
                <a:latin typeface="Arial" panose="020B0604020202020204" pitchFamily="34" charset="0"/>
                <a:ea typeface="Times New Roman" panose="02020603050405020304" pitchFamily="18" charset="0"/>
                <a:cs typeface="Arial" panose="020B0604020202020204" pitchFamily="34" charset="0"/>
              </a:rPr>
              <a:t>późn</a:t>
            </a:r>
            <a:r>
              <a:rPr lang="pl-PL" sz="8000" dirty="0">
                <a:effectLst/>
                <a:latin typeface="Arial" panose="020B0604020202020204" pitchFamily="34" charset="0"/>
                <a:ea typeface="Times New Roman" panose="02020603050405020304" pitchFamily="18" charset="0"/>
                <a:cs typeface="Arial" panose="020B0604020202020204" pitchFamily="34" charset="0"/>
              </a:rPr>
              <a:t>. zm.) lub wobec których orzeczono zakaz dostępu do środków funduszy europejskich na podstawie odrębnych przepisów:</a:t>
            </a:r>
          </a:p>
          <a:p>
            <a:pPr marL="0" lvl="0" indent="0">
              <a:lnSpc>
                <a:spcPct val="115000"/>
              </a:lnSpc>
              <a:spcBef>
                <a:spcPts val="300"/>
              </a:spcBef>
              <a:spcAft>
                <a:spcPts val="600"/>
              </a:spcAft>
              <a:buNone/>
            </a:pPr>
            <a:r>
              <a:rPr lang="pl-PL" sz="8000" dirty="0">
                <a:solidFill>
                  <a:srgbClr val="1508BE"/>
                </a:solidFill>
                <a:effectLst/>
                <a:latin typeface="Arial" panose="020B0604020202020204" pitchFamily="34" charset="0"/>
                <a:ea typeface="Times New Roman" panose="02020603050405020304" pitchFamily="18" charset="0"/>
                <a:cs typeface="Arial" panose="020B0604020202020204" pitchFamily="34" charset="0"/>
              </a:rPr>
              <a:t>a) </a:t>
            </a:r>
            <a:r>
              <a:rPr lang="pl-PL" sz="8000" dirty="0">
                <a:effectLst/>
                <a:latin typeface="Arial" panose="020B0604020202020204" pitchFamily="34" charset="0"/>
                <a:ea typeface="Times New Roman" panose="02020603050405020304" pitchFamily="18" charset="0"/>
                <a:cs typeface="Arial" panose="020B0604020202020204" pitchFamily="34" charset="0"/>
              </a:rPr>
              <a:t>art. 12 ust. 1 pkt 1 ustawy z dnia 15 czerwca 2012 r. o skutkach powierzania wykonywania pracy cudzoziemcom przebywającym wbrew przepisom na terytorium Rzeczypospolitej Polskiej (Dz. U. z 2021 r.  poz. 1745); </a:t>
            </a:r>
          </a:p>
          <a:p>
            <a:pPr marL="0" lvl="0" indent="0">
              <a:lnSpc>
                <a:spcPct val="115000"/>
              </a:lnSpc>
              <a:spcBef>
                <a:spcPts val="300"/>
              </a:spcBef>
              <a:spcAft>
                <a:spcPts val="600"/>
              </a:spcAft>
              <a:buNone/>
            </a:pPr>
            <a:r>
              <a:rPr lang="pl-PL" sz="8000" dirty="0">
                <a:solidFill>
                  <a:srgbClr val="1508BE"/>
                </a:solidFill>
                <a:latin typeface="Arial" panose="020B0604020202020204" pitchFamily="34" charset="0"/>
                <a:ea typeface="Times New Roman" panose="02020603050405020304" pitchFamily="18" charset="0"/>
                <a:cs typeface="Arial" panose="020B0604020202020204" pitchFamily="34" charset="0"/>
              </a:rPr>
              <a:t>b) </a:t>
            </a:r>
            <a:r>
              <a:rPr lang="pl-PL" sz="8000" dirty="0">
                <a:effectLst/>
                <a:latin typeface="Arial" panose="020B0604020202020204" pitchFamily="34" charset="0"/>
                <a:ea typeface="Times New Roman" panose="02020603050405020304" pitchFamily="18" charset="0"/>
                <a:cs typeface="Arial" panose="020B0604020202020204" pitchFamily="34" charset="0"/>
              </a:rPr>
              <a:t>art. 9 ust. 1 pkt 2a ustawy z dnia 28 października 2002 r. o odpowiedzialności podmiotów zbiorowych za czyny zabronione pod groźbą kary (Dz. U. z 2023 r., poz. 659).</a:t>
            </a:r>
          </a:p>
          <a:p>
            <a:pPr marL="0" lvl="0" indent="0">
              <a:lnSpc>
                <a:spcPct val="115000"/>
              </a:lnSpc>
              <a:spcBef>
                <a:spcPts val="300"/>
              </a:spcBef>
              <a:spcAft>
                <a:spcPts val="300"/>
              </a:spcAft>
              <a:buSzPts val="1200"/>
              <a:buNone/>
              <a:tabLst>
                <a:tab pos="412750" algn="l"/>
              </a:tabLst>
            </a:pPr>
            <a:r>
              <a:rPr lang="pl-PL" sz="8000" dirty="0">
                <a:effectLst/>
                <a:latin typeface="Arial" panose="020B0604020202020204" pitchFamily="34" charset="0"/>
                <a:ea typeface="Times New Roman" panose="02020603050405020304" pitchFamily="18" charset="0"/>
                <a:cs typeface="Arial" panose="020B0604020202020204" pitchFamily="34" charset="0"/>
              </a:rPr>
              <a:t>Warunkiem ubiegania się o dofinansowanie jest niezaleganie z uiszczaniem podatków, jak również z opłacaniem składek na ubezpieczenie społeczne i zdrowotne, Fundusz Pracy, Państwowy Fundusz Rehabilitacji Osób Niepełnosprawnych lub innych należności wymaganych odrębnymi przepisami. </a:t>
            </a:r>
          </a:p>
          <a:p>
            <a:pPr marL="0" lvl="0" indent="0">
              <a:lnSpc>
                <a:spcPct val="115000"/>
              </a:lnSpc>
              <a:spcBef>
                <a:spcPts val="300"/>
              </a:spcBef>
              <a:spcAft>
                <a:spcPts val="300"/>
              </a:spcAft>
              <a:buSzPts val="1200"/>
              <a:buNone/>
              <a:tabLst>
                <a:tab pos="412750" algn="l"/>
              </a:tabLst>
            </a:pPr>
            <a:r>
              <a:rPr lang="pl-PL" sz="8000" dirty="0">
                <a:effectLst/>
                <a:latin typeface="Arial" panose="020B0604020202020204" pitchFamily="34" charset="0"/>
                <a:ea typeface="Times New Roman" panose="02020603050405020304" pitchFamily="18" charset="0"/>
                <a:cs typeface="Arial" panose="020B0604020202020204" pitchFamily="34" charset="0"/>
              </a:rPr>
              <a:t>O dofinansowanie mogą ubiegać się podmioty, które nie podlegają wykluczeniu z otrzymania wsparcia wynikające z nałożonych sankcji w związku z agresją Federacji Rosyjskiej na Ukrainę.</a:t>
            </a:r>
          </a:p>
          <a:p>
            <a:pPr marL="0" indent="0">
              <a:lnSpc>
                <a:spcPct val="115000"/>
              </a:lnSpc>
              <a:spcBef>
                <a:spcPts val="600"/>
              </a:spcBef>
              <a:spcAft>
                <a:spcPts val="300"/>
              </a:spcAft>
              <a:buNone/>
            </a:pPr>
            <a:endParaRPr lang="pl-PL" sz="6400" dirty="0">
              <a:effectLst/>
              <a:latin typeface="Arial" panose="020B0604020202020204" pitchFamily="34" charset="0"/>
              <a:ea typeface="Times New Roman" panose="02020603050405020304" pitchFamily="18" charset="0"/>
              <a:cs typeface="Arial" panose="020B0604020202020204" pitchFamily="34" charset="0"/>
            </a:endParaRPr>
          </a:p>
          <a:p>
            <a:pPr lvl="0">
              <a:lnSpc>
                <a:spcPct val="115000"/>
              </a:lnSpc>
              <a:spcBef>
                <a:spcPts val="600"/>
              </a:spcBef>
              <a:spcAft>
                <a:spcPts val="300"/>
              </a:spcAft>
              <a:buFont typeface="Wingdings" panose="05000000000000000000" pitchFamily="2" charset="2"/>
              <a:buChar char="ü"/>
            </a:pPr>
            <a:endParaRPr lang="pl-PL" sz="6400" dirty="0">
              <a:effectLst/>
              <a:latin typeface="Arial" panose="020B0604020202020204" pitchFamily="34" charset="0"/>
              <a:ea typeface="Times New Roman" panose="02020603050405020304" pitchFamily="18" charset="0"/>
              <a:cs typeface="Arial" panose="020B0604020202020204" pitchFamily="34" charset="0"/>
            </a:endParaRPr>
          </a:p>
          <a:p>
            <a:pPr lvl="0">
              <a:lnSpc>
                <a:spcPct val="115000"/>
              </a:lnSpc>
              <a:spcBef>
                <a:spcPts val="300"/>
              </a:spcBef>
              <a:spcAft>
                <a:spcPts val="300"/>
              </a:spcAft>
              <a:buSzPts val="1200"/>
              <a:buFont typeface="Wingdings" panose="05000000000000000000" pitchFamily="2" charset="2"/>
              <a:buChar char="ü"/>
            </a:pPr>
            <a:endParaRPr lang="pl-PL" sz="1600" dirty="0">
              <a:effectLst/>
              <a:latin typeface="Arial" panose="020B0604020202020204" pitchFamily="34" charset="0"/>
              <a:ea typeface="Times New Roman" panose="02020603050405020304" pitchFamily="18" charset="0"/>
              <a:cs typeface="Arial" panose="020B0604020202020204" pitchFamily="34" charset="0"/>
            </a:endParaRPr>
          </a:p>
          <a:p>
            <a:pPr lvl="0">
              <a:lnSpc>
                <a:spcPct val="115000"/>
              </a:lnSpc>
              <a:buSzPts val="1200"/>
              <a:buFont typeface="Wingdings" panose="05000000000000000000" pitchFamily="2" charset="2"/>
              <a:buChar char="ü"/>
              <a:tabLst>
                <a:tab pos="90170" algn="l"/>
              </a:tabLst>
            </a:pPr>
            <a:endParaRPr lang="pl-PL" sz="1600" dirty="0">
              <a:effectLst/>
              <a:latin typeface="Arial" panose="020B0604020202020204" pitchFamily="34" charset="0"/>
              <a:ea typeface="Times New Roman" panose="02020603050405020304" pitchFamily="18" charset="0"/>
              <a:cs typeface="Arial" panose="020B0604020202020204" pitchFamily="34" charset="0"/>
            </a:endParaRPr>
          </a:p>
          <a:p>
            <a:pPr marL="0" indent="0" algn="just">
              <a:lnSpc>
                <a:spcPts val="2700"/>
              </a:lnSpc>
              <a:buNone/>
            </a:pPr>
            <a:endParaRPr lang="pl-PL" sz="1600" dirty="0">
              <a:latin typeface="Arial" panose="020B0604020202020204" pitchFamily="34" charset="0"/>
              <a:cs typeface="Arial" panose="020B0604020202020204" pitchFamily="34" charset="0"/>
            </a:endParaRPr>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Tree>
    <p:extLst>
      <p:ext uri="{BB962C8B-B14F-4D97-AF65-F5344CB8AC3E}">
        <p14:creationId xmlns:p14="http://schemas.microsoft.com/office/powerpoint/2010/main" val="6189921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ole tekstowe 12" descr="Zasady aplikowania o środki dostępne dla Jednostek Samorządu Terytorialnego (w tym kryteria wyboru projektów) w ramach Działań wdrażanych przez Departament Wdrażania Europejskiego Funduszu Społecznego">
            <a:extLst>
              <a:ext uri="{FF2B5EF4-FFF2-40B4-BE49-F238E27FC236}">
                <a16:creationId xmlns:a16="http://schemas.microsoft.com/office/drawing/2014/main" id="{E42790BC-FC6D-E939-27BE-64C73D482FE0}"/>
              </a:ext>
            </a:extLst>
          </p:cNvPr>
          <p:cNvSpPr txBox="1"/>
          <p:nvPr/>
        </p:nvSpPr>
        <p:spPr>
          <a:xfrm>
            <a:off x="1393372" y="2592354"/>
            <a:ext cx="8229600" cy="1938992"/>
          </a:xfrm>
          <a:prstGeom prst="rect">
            <a:avLst/>
          </a:prstGeom>
          <a:noFill/>
        </p:spPr>
        <p:txBody>
          <a:bodyPr wrap="square">
            <a:spAutoFit/>
          </a:bodyPr>
          <a:lstStyle/>
          <a:p>
            <a:pPr algn="just"/>
            <a:r>
              <a:rPr lang="pl-PL" sz="2400" b="1" dirty="0">
                <a:solidFill>
                  <a:srgbClr val="002060"/>
                </a:solidFill>
                <a:latin typeface="Open Sans" panose="020B0606030504020204" pitchFamily="34" charset="0"/>
                <a:ea typeface="Open Sans" panose="020B0606030504020204" pitchFamily="34" charset="0"/>
                <a:cs typeface="Open Sans" panose="020B0606030504020204" pitchFamily="34" charset="0"/>
              </a:rPr>
              <a:t>Zasady aplikowania o środki dostępne dla Jednostek Samorządu Terytorialnego (w tym kryteria wyboru projektów) w ramach Działań wdrażanych przez Departament Wdrażania Europejskiego Funduszu Społecznego</a:t>
            </a:r>
          </a:p>
        </p:txBody>
      </p:sp>
      <p:pic>
        <p:nvPicPr>
          <p:cNvPr id="22" name="Obraz 21" descr="Obraz zawierający tekst">
            <a:extLst>
              <a:ext uri="{FF2B5EF4-FFF2-40B4-BE49-F238E27FC236}">
                <a16:creationId xmlns:a16="http://schemas.microsoft.com/office/drawing/2014/main" id="{44CF8B1A-47E1-5D3B-8025-7B056477D1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27" y="0"/>
            <a:ext cx="12184573" cy="6858000"/>
          </a:xfrm>
          <a:prstGeom prst="rect">
            <a:avLst/>
          </a:prstGeom>
        </p:spPr>
      </p:pic>
      <p:sp>
        <p:nvSpPr>
          <p:cNvPr id="4" name="pole tekstowe 3">
            <a:extLst>
              <a:ext uri="{FF2B5EF4-FFF2-40B4-BE49-F238E27FC236}">
                <a16:creationId xmlns:a16="http://schemas.microsoft.com/office/drawing/2014/main" id="{330E466A-4F5B-2007-7291-65ABD5759798}"/>
              </a:ext>
            </a:extLst>
          </p:cNvPr>
          <p:cNvSpPr txBox="1"/>
          <p:nvPr/>
        </p:nvSpPr>
        <p:spPr>
          <a:xfrm>
            <a:off x="1778457" y="2659559"/>
            <a:ext cx="8900555" cy="769441"/>
          </a:xfrm>
          <a:prstGeom prst="rect">
            <a:avLst/>
          </a:prstGeom>
          <a:noFill/>
        </p:spPr>
        <p:txBody>
          <a:bodyPr wrap="square">
            <a:spAutoFit/>
          </a:bodyPr>
          <a:lstStyle/>
          <a:p>
            <a:pPr algn="ctr"/>
            <a:r>
              <a:rPr kumimoji="0" lang="pl-PL" sz="2200" b="1" i="0" u="none" strike="noStrike" kern="1200" cap="none" spc="0" normalizeH="0" baseline="0" noProof="0" dirty="0">
                <a:ln>
                  <a:noFill/>
                </a:ln>
                <a:solidFill>
                  <a:srgbClr val="002060"/>
                </a:solidFill>
                <a:effectLst/>
                <a:uLnTx/>
                <a:uFillTx/>
                <a:latin typeface="Open Sans" panose="020B0606030504020204" pitchFamily="34" charset="0"/>
                <a:ea typeface="Open Sans" panose="020B0606030504020204" pitchFamily="34" charset="0"/>
                <a:cs typeface="Open Sans" panose="020B0606030504020204" pitchFamily="34" charset="0"/>
              </a:rPr>
              <a:t>Aplikowanie o środki na dofinansowanie projektu w ramach naboru nr FELU.</a:t>
            </a:r>
            <a:r>
              <a:rPr lang="pl-PL" sz="2200" b="1" dirty="0">
                <a:solidFill>
                  <a:srgbClr val="002060"/>
                </a:solidFill>
                <a:latin typeface="Open Sans" panose="020B0606030504020204" pitchFamily="34" charset="0"/>
                <a:ea typeface="Open Sans" panose="020B0606030504020204" pitchFamily="34" charset="0"/>
                <a:cs typeface="Open Sans" panose="020B0606030504020204" pitchFamily="34" charset="0"/>
              </a:rPr>
              <a:t>08</a:t>
            </a:r>
            <a:r>
              <a:rPr kumimoji="0" lang="pl-PL" sz="2200" b="1" i="0" u="none" strike="noStrike" kern="1200" cap="none" spc="0" normalizeH="0" baseline="0" noProof="0" dirty="0">
                <a:ln>
                  <a:noFill/>
                </a:ln>
                <a:solidFill>
                  <a:srgbClr val="002060"/>
                </a:solidFill>
                <a:effectLst/>
                <a:uLnTx/>
                <a:uFillTx/>
                <a:latin typeface="Open Sans" panose="020B0606030504020204" pitchFamily="34" charset="0"/>
                <a:ea typeface="Open Sans" panose="020B0606030504020204" pitchFamily="34" charset="0"/>
                <a:cs typeface="Open Sans" panose="020B0606030504020204" pitchFamily="34" charset="0"/>
              </a:rPr>
              <a:t>.08-IZ.00-001/24</a:t>
            </a:r>
            <a:endParaRPr lang="pl-PL" sz="2200" dirty="0"/>
          </a:p>
        </p:txBody>
      </p:sp>
    </p:spTree>
    <p:extLst>
      <p:ext uri="{BB962C8B-B14F-4D97-AF65-F5344CB8AC3E}">
        <p14:creationId xmlns:p14="http://schemas.microsoft.com/office/powerpoint/2010/main" val="29193825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5963667F-1751-DA36-D17A-9631EEDEE6AB}"/>
              </a:ext>
            </a:extLst>
          </p:cNvPr>
          <p:cNvSpPr>
            <a:spLocks noGrp="1"/>
          </p:cNvSpPr>
          <p:nvPr>
            <p:ph type="title"/>
          </p:nvPr>
        </p:nvSpPr>
        <p:spPr>
          <a:xfrm>
            <a:off x="1169986" y="224331"/>
            <a:ext cx="9852025" cy="979488"/>
          </a:xfrm>
        </p:spPr>
        <p:txBody>
          <a:bodyPr>
            <a:noAutofit/>
          </a:bodyPr>
          <a:lstStyle/>
          <a:p>
            <a:pPr algn="ctr">
              <a:lnSpc>
                <a:spcPct val="100000"/>
              </a:lnSpc>
            </a:pPr>
            <a:r>
              <a:rPr lang="pl-PL" sz="2000" dirty="0"/>
              <a:t>Wnioskodawca</a:t>
            </a:r>
            <a:br>
              <a:rPr lang="pl-PL" sz="2000" dirty="0"/>
            </a:br>
            <a:br>
              <a:rPr lang="pl-PL" sz="2000" dirty="0"/>
            </a:br>
            <a:endParaRPr lang="pl-PL" sz="2000" dirty="0"/>
          </a:p>
        </p:txBody>
      </p:sp>
      <p:sp>
        <p:nvSpPr>
          <p:cNvPr id="4" name="Symbol zastępczy zawartości 3">
            <a:extLst>
              <a:ext uri="{FF2B5EF4-FFF2-40B4-BE49-F238E27FC236}">
                <a16:creationId xmlns:a16="http://schemas.microsoft.com/office/drawing/2014/main" id="{EC6C09CA-6801-66DA-4F52-8B4FE666DDAA}"/>
              </a:ext>
            </a:extLst>
          </p:cNvPr>
          <p:cNvSpPr>
            <a:spLocks noGrp="1"/>
          </p:cNvSpPr>
          <p:nvPr>
            <p:ph idx="1"/>
          </p:nvPr>
        </p:nvSpPr>
        <p:spPr>
          <a:xfrm>
            <a:off x="1395897" y="1452282"/>
            <a:ext cx="9852025" cy="3528509"/>
          </a:xfrm>
        </p:spPr>
        <p:txBody>
          <a:bodyPr>
            <a:normAutofit/>
          </a:bodyPr>
          <a:lstStyle/>
          <a:p>
            <a:pPr marL="0" indent="0">
              <a:lnSpc>
                <a:spcPct val="115000"/>
              </a:lnSpc>
              <a:spcBef>
                <a:spcPts val="600"/>
              </a:spcBef>
              <a:spcAft>
                <a:spcPts val="300"/>
              </a:spcAft>
              <a:buNone/>
            </a:pPr>
            <a:r>
              <a:rPr lang="pl-PL" sz="2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Zgodnie z SZOP</a:t>
            </a:r>
            <a:r>
              <a:rPr lang="pl-PL"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beneficjent w okresie realizacji projektu prowadzi biuro projektu (lub posiada siedzibę, filię, delegaturę, oddział czy inną prawnie dozwoloną formę organizacyjną działalności podmiotu) na terenie województwa lubelskiego z możliwością udostępnienia pełnej dokumentacji wdrażanego projektu oraz zapewniające uczestnikom projektu możliwość osobistego kontaktu z kadrą projektu. </a:t>
            </a:r>
            <a:endParaRPr lang="pl-PL"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lvl="0" indent="0">
              <a:lnSpc>
                <a:spcPct val="115000"/>
              </a:lnSpc>
              <a:spcBef>
                <a:spcPts val="600"/>
              </a:spcBef>
              <a:spcAft>
                <a:spcPts val="300"/>
              </a:spcAft>
              <a:buNone/>
            </a:pPr>
            <a:endParaRPr lang="pl-PL" sz="1800" dirty="0">
              <a:effectLst/>
              <a:latin typeface="Times New Roman" panose="02020603050405020304" pitchFamily="18" charset="0"/>
              <a:ea typeface="Times New Roman" panose="02020603050405020304" pitchFamily="18" charset="0"/>
            </a:endParaRPr>
          </a:p>
          <a:p>
            <a:pPr lvl="0">
              <a:lnSpc>
                <a:spcPct val="115000"/>
              </a:lnSpc>
              <a:spcBef>
                <a:spcPts val="300"/>
              </a:spcBef>
              <a:spcAft>
                <a:spcPts val="300"/>
              </a:spcAft>
              <a:buSzPts val="1200"/>
              <a:buFont typeface="Wingdings" panose="05000000000000000000" pitchFamily="2" charset="2"/>
              <a:buChar char="ü"/>
            </a:pPr>
            <a:endParaRPr lang="pl-PL" sz="1600" dirty="0">
              <a:effectLst/>
              <a:latin typeface="Arial" panose="020B0604020202020204" pitchFamily="34" charset="0"/>
              <a:ea typeface="Times New Roman" panose="02020603050405020304" pitchFamily="18" charset="0"/>
              <a:cs typeface="Arial" panose="020B0604020202020204" pitchFamily="34" charset="0"/>
            </a:endParaRPr>
          </a:p>
          <a:p>
            <a:pPr lvl="0">
              <a:lnSpc>
                <a:spcPct val="115000"/>
              </a:lnSpc>
              <a:buSzPts val="1200"/>
              <a:buFont typeface="Wingdings" panose="05000000000000000000" pitchFamily="2" charset="2"/>
              <a:buChar char="ü"/>
              <a:tabLst>
                <a:tab pos="90170" algn="l"/>
              </a:tabLst>
            </a:pPr>
            <a:endParaRPr lang="pl-PL" sz="1600" dirty="0">
              <a:effectLst/>
              <a:latin typeface="Arial" panose="020B0604020202020204" pitchFamily="34" charset="0"/>
              <a:ea typeface="Times New Roman" panose="02020603050405020304" pitchFamily="18" charset="0"/>
              <a:cs typeface="Arial" panose="020B0604020202020204" pitchFamily="34" charset="0"/>
            </a:endParaRPr>
          </a:p>
          <a:p>
            <a:pPr marL="0" indent="0" algn="just">
              <a:lnSpc>
                <a:spcPts val="2700"/>
              </a:lnSpc>
              <a:buNone/>
            </a:pPr>
            <a:endParaRPr lang="pl-PL" sz="1600" dirty="0">
              <a:latin typeface="Arial" panose="020B0604020202020204" pitchFamily="34" charset="0"/>
              <a:cs typeface="Arial" panose="020B0604020202020204" pitchFamily="34" charset="0"/>
            </a:endParaRPr>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Tree>
    <p:extLst>
      <p:ext uri="{BB962C8B-B14F-4D97-AF65-F5344CB8AC3E}">
        <p14:creationId xmlns:p14="http://schemas.microsoft.com/office/powerpoint/2010/main" val="17894978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5963667F-1751-DA36-D17A-9631EEDEE6AB}"/>
              </a:ext>
            </a:extLst>
          </p:cNvPr>
          <p:cNvSpPr>
            <a:spLocks noGrp="1"/>
          </p:cNvSpPr>
          <p:nvPr>
            <p:ph type="title"/>
          </p:nvPr>
        </p:nvSpPr>
        <p:spPr>
          <a:xfrm>
            <a:off x="1169986" y="224331"/>
            <a:ext cx="9852025" cy="979488"/>
          </a:xfrm>
        </p:spPr>
        <p:txBody>
          <a:bodyPr>
            <a:noAutofit/>
          </a:bodyPr>
          <a:lstStyle/>
          <a:p>
            <a:pPr algn="ctr">
              <a:lnSpc>
                <a:spcPct val="100000"/>
              </a:lnSpc>
            </a:pPr>
            <a:r>
              <a:rPr lang="pl-PL" sz="2000" dirty="0"/>
              <a:t>Kryteria specyficzne dostępu</a:t>
            </a:r>
            <a:br>
              <a:rPr lang="pl-PL" sz="2000" dirty="0"/>
            </a:br>
            <a:endParaRPr lang="pl-PL" sz="2000" dirty="0"/>
          </a:p>
        </p:txBody>
      </p:sp>
      <p:sp>
        <p:nvSpPr>
          <p:cNvPr id="4" name="Symbol zastępczy zawartości 3">
            <a:extLst>
              <a:ext uri="{FF2B5EF4-FFF2-40B4-BE49-F238E27FC236}">
                <a16:creationId xmlns:a16="http://schemas.microsoft.com/office/drawing/2014/main" id="{EC6C09CA-6801-66DA-4F52-8B4FE666DDAA}"/>
              </a:ext>
            </a:extLst>
          </p:cNvPr>
          <p:cNvSpPr>
            <a:spLocks noGrp="1"/>
          </p:cNvSpPr>
          <p:nvPr>
            <p:ph idx="1"/>
          </p:nvPr>
        </p:nvSpPr>
        <p:spPr>
          <a:xfrm>
            <a:off x="1395897" y="1452282"/>
            <a:ext cx="9852025" cy="3528509"/>
          </a:xfrm>
        </p:spPr>
        <p:txBody>
          <a:bodyPr>
            <a:normAutofit fontScale="92500" lnSpcReduction="10000"/>
          </a:bodyPr>
          <a:lstStyle/>
          <a:p>
            <a:pPr marL="0" marR="0" lvl="0" indent="0" algn="ctr" defTabSz="914406" rtl="0" eaLnBrk="1" fontAlgn="auto" latinLnBrk="0" hangingPunct="1">
              <a:lnSpc>
                <a:spcPct val="115000"/>
              </a:lnSpc>
              <a:spcBef>
                <a:spcPts val="600"/>
              </a:spcBef>
              <a:spcAft>
                <a:spcPts val="300"/>
              </a:spcAft>
              <a:buClr>
                <a:srgbClr val="003399"/>
              </a:buClr>
              <a:buSzPts val="1200"/>
              <a:buFontTx/>
              <a:buNone/>
              <a:tabLst>
                <a:tab pos="230505" algn="l"/>
                <a:tab pos="270510" algn="l"/>
              </a:tabLst>
              <a:defRPr/>
            </a:pPr>
            <a:r>
              <a:rPr kumimoji="0" lang="pl-PL" sz="19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Kryterium specyficzne dostępu nr 3: Doświadczenie wnioskodawcy (i partnera o ile dotyczy) </a:t>
            </a:r>
          </a:p>
          <a:p>
            <a:pPr marL="0" marR="0" lvl="0" indent="0" algn="ctr" defTabSz="914406" rtl="0" eaLnBrk="1" fontAlgn="auto" latinLnBrk="0" hangingPunct="1">
              <a:lnSpc>
                <a:spcPct val="115000"/>
              </a:lnSpc>
              <a:spcBef>
                <a:spcPts val="600"/>
              </a:spcBef>
              <a:spcAft>
                <a:spcPts val="300"/>
              </a:spcAft>
              <a:buClr>
                <a:srgbClr val="003399"/>
              </a:buClr>
              <a:buSzPts val="1200"/>
              <a:buFontTx/>
              <a:buNone/>
              <a:tabLst>
                <a:tab pos="230505" algn="l"/>
                <a:tab pos="270510" algn="l"/>
              </a:tabLst>
              <a:defRPr/>
            </a:pPr>
            <a:r>
              <a:rPr kumimoji="0" lang="pl-PL" sz="19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Wnioskodawca posiada co najmniej 2- letnie doświadczenie, a w przypadku projektu partnerskiego zarówno wnioskodawca jak i partner posiadają doświadczenie, które łącznie wynosi co najmniej 2 lata w pracy z grupą docelową, którą zamierza objąć wsparciem i/lub w zakresie merytorycznym, którego dotyczy projekt. Doświadczenie wnioskodawcy i partnera (o ile dotyczy) pochodzi z okresu maksymalnie 5 lat przed dniem złożenia wniosku o dofinansowanie projektu.</a:t>
            </a:r>
          </a:p>
          <a:p>
            <a:pPr marL="0" lvl="0" indent="0">
              <a:lnSpc>
                <a:spcPct val="115000"/>
              </a:lnSpc>
              <a:spcBef>
                <a:spcPts val="600"/>
              </a:spcBef>
              <a:spcAft>
                <a:spcPts val="300"/>
              </a:spcAft>
              <a:buNone/>
            </a:pPr>
            <a:r>
              <a:rPr lang="pl-PL" sz="1800" b="1" dirty="0">
                <a:effectLst/>
                <a:latin typeface="Arial" panose="020B0604020202020204" pitchFamily="34" charset="0"/>
                <a:ea typeface="Times New Roman" panose="02020603050405020304" pitchFamily="18" charset="0"/>
                <a:cs typeface="Arial" panose="020B0604020202020204" pitchFamily="34" charset="0"/>
              </a:rPr>
              <a:t>Kryterium nie ma zastosowania do projektów, gdzie wnioskodawcą jest jednostka samorządu terytorialnego, która jest ustawowo zobowiązana do realizacji zadań z zakresu wspierania rodziny i systemu pieczy zastępczej.</a:t>
            </a:r>
          </a:p>
          <a:p>
            <a:pPr lvl="0">
              <a:lnSpc>
                <a:spcPct val="115000"/>
              </a:lnSpc>
              <a:spcBef>
                <a:spcPts val="300"/>
              </a:spcBef>
              <a:spcAft>
                <a:spcPts val="300"/>
              </a:spcAft>
              <a:buSzPts val="1200"/>
              <a:buFont typeface="Wingdings" panose="05000000000000000000" pitchFamily="2" charset="2"/>
              <a:buChar char="ü"/>
            </a:pPr>
            <a:endParaRPr lang="pl-PL" sz="1600" dirty="0">
              <a:effectLst/>
              <a:latin typeface="Arial" panose="020B0604020202020204" pitchFamily="34" charset="0"/>
              <a:ea typeface="Times New Roman" panose="02020603050405020304" pitchFamily="18" charset="0"/>
              <a:cs typeface="Arial" panose="020B0604020202020204" pitchFamily="34" charset="0"/>
            </a:endParaRPr>
          </a:p>
          <a:p>
            <a:pPr lvl="0">
              <a:lnSpc>
                <a:spcPct val="115000"/>
              </a:lnSpc>
              <a:buSzPts val="1200"/>
              <a:buFont typeface="Wingdings" panose="05000000000000000000" pitchFamily="2" charset="2"/>
              <a:buChar char="ü"/>
              <a:tabLst>
                <a:tab pos="90170" algn="l"/>
              </a:tabLst>
            </a:pPr>
            <a:endParaRPr lang="pl-PL" sz="1600" dirty="0">
              <a:effectLst/>
              <a:latin typeface="Arial" panose="020B0604020202020204" pitchFamily="34" charset="0"/>
              <a:ea typeface="Times New Roman" panose="02020603050405020304" pitchFamily="18" charset="0"/>
              <a:cs typeface="Arial" panose="020B0604020202020204" pitchFamily="34" charset="0"/>
            </a:endParaRPr>
          </a:p>
          <a:p>
            <a:pPr marL="0" indent="0" algn="just">
              <a:lnSpc>
                <a:spcPts val="2700"/>
              </a:lnSpc>
              <a:buNone/>
            </a:pPr>
            <a:endParaRPr lang="pl-PL" sz="1600" dirty="0">
              <a:latin typeface="Arial" panose="020B0604020202020204" pitchFamily="34" charset="0"/>
              <a:cs typeface="Arial" panose="020B0604020202020204" pitchFamily="34" charset="0"/>
            </a:endParaRPr>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Tree>
    <p:extLst>
      <p:ext uri="{BB962C8B-B14F-4D97-AF65-F5344CB8AC3E}">
        <p14:creationId xmlns:p14="http://schemas.microsoft.com/office/powerpoint/2010/main" val="41045351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5963667F-1751-DA36-D17A-9631EEDEE6AB}"/>
              </a:ext>
            </a:extLst>
          </p:cNvPr>
          <p:cNvSpPr>
            <a:spLocks noGrp="1"/>
          </p:cNvSpPr>
          <p:nvPr>
            <p:ph type="title"/>
          </p:nvPr>
        </p:nvSpPr>
        <p:spPr>
          <a:xfrm>
            <a:off x="1169986" y="224331"/>
            <a:ext cx="9852025" cy="979488"/>
          </a:xfrm>
        </p:spPr>
        <p:txBody>
          <a:bodyPr>
            <a:noAutofit/>
          </a:bodyPr>
          <a:lstStyle/>
          <a:p>
            <a:pPr algn="ctr">
              <a:lnSpc>
                <a:spcPct val="100000"/>
              </a:lnSpc>
            </a:pPr>
            <a:r>
              <a:rPr lang="pl-PL" sz="2000" dirty="0"/>
              <a:t>Kryteria specyficzne premiujące</a:t>
            </a:r>
            <a:br>
              <a:rPr lang="pl-PL" sz="2000" dirty="0"/>
            </a:br>
            <a:endParaRPr lang="pl-PL" sz="2000" dirty="0"/>
          </a:p>
        </p:txBody>
      </p:sp>
      <p:sp>
        <p:nvSpPr>
          <p:cNvPr id="4" name="Symbol zastępczy zawartości 3">
            <a:extLst>
              <a:ext uri="{FF2B5EF4-FFF2-40B4-BE49-F238E27FC236}">
                <a16:creationId xmlns:a16="http://schemas.microsoft.com/office/drawing/2014/main" id="{EC6C09CA-6801-66DA-4F52-8B4FE666DDAA}"/>
              </a:ext>
            </a:extLst>
          </p:cNvPr>
          <p:cNvSpPr>
            <a:spLocks noGrp="1"/>
          </p:cNvSpPr>
          <p:nvPr>
            <p:ph idx="1"/>
          </p:nvPr>
        </p:nvSpPr>
        <p:spPr>
          <a:xfrm>
            <a:off x="1395897" y="1452282"/>
            <a:ext cx="9852025" cy="3528509"/>
          </a:xfrm>
        </p:spPr>
        <p:txBody>
          <a:bodyPr>
            <a:normAutofit/>
          </a:bodyPr>
          <a:lstStyle/>
          <a:p>
            <a:pPr marL="0" marR="0" lvl="0" indent="0" algn="ctr" defTabSz="914406" rtl="0" eaLnBrk="1" fontAlgn="auto" latinLnBrk="0" hangingPunct="1">
              <a:lnSpc>
                <a:spcPct val="115000"/>
              </a:lnSpc>
              <a:spcBef>
                <a:spcPts val="600"/>
              </a:spcBef>
              <a:spcAft>
                <a:spcPts val="300"/>
              </a:spcAft>
              <a:buClr>
                <a:srgbClr val="003399"/>
              </a:buClr>
              <a:buSzPts val="1200"/>
              <a:buFontTx/>
              <a:buNone/>
              <a:tabLst>
                <a:tab pos="230505" algn="l"/>
                <a:tab pos="270510" algn="l"/>
              </a:tabLst>
              <a:defRPr/>
            </a:pPr>
            <a:r>
              <a:rPr kumimoji="0" lang="pl-PL" sz="19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Kryterium specyficzne premiujące nr 3: Partnerstwo (5 punktów)</a:t>
            </a:r>
          </a:p>
          <a:p>
            <a:pPr marL="0" marR="0" lvl="0" indent="0" algn="ctr" defTabSz="914406" rtl="0" eaLnBrk="1" fontAlgn="auto" latinLnBrk="0" hangingPunct="1">
              <a:lnSpc>
                <a:spcPct val="115000"/>
              </a:lnSpc>
              <a:spcBef>
                <a:spcPts val="600"/>
              </a:spcBef>
              <a:spcAft>
                <a:spcPts val="300"/>
              </a:spcAft>
              <a:buClr>
                <a:srgbClr val="003399"/>
              </a:buClr>
              <a:buSzPts val="1200"/>
              <a:buFontTx/>
              <a:buNone/>
              <a:tabLst>
                <a:tab pos="230505" algn="l"/>
                <a:tab pos="270510" algn="l"/>
              </a:tabLst>
              <a:defRPr/>
            </a:pPr>
            <a:endParaRPr kumimoji="0" lang="pl-PL" sz="19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ctr" defTabSz="914406" rtl="0" eaLnBrk="1" fontAlgn="auto" latinLnBrk="0" hangingPunct="1">
              <a:lnSpc>
                <a:spcPct val="115000"/>
              </a:lnSpc>
              <a:spcBef>
                <a:spcPts val="600"/>
              </a:spcBef>
              <a:spcAft>
                <a:spcPts val="300"/>
              </a:spcAft>
              <a:buClr>
                <a:srgbClr val="003399"/>
              </a:buClr>
              <a:buSzPts val="1200"/>
              <a:buFontTx/>
              <a:buNone/>
              <a:tabLst>
                <a:tab pos="230505" algn="l"/>
                <a:tab pos="270510" algn="l"/>
              </a:tabLst>
              <a:defRPr/>
            </a:pPr>
            <a:r>
              <a:rPr kumimoji="0" lang="pl-PL" sz="19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Projekt </a:t>
            </a:r>
            <a:r>
              <a:rPr kumimoji="0" lang="pl-PL" sz="19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będzie realizowany w partnerstwie składającym się z jednostki samorządu terytorialnego/jednostki organizacyjnej działającej w imieniu jednostki samorządu terytorialnego oraz </a:t>
            </a:r>
            <a:r>
              <a:rPr kumimoji="0" lang="pl-PL" sz="19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organizacji pozarządowej.</a:t>
            </a:r>
            <a:endParaRPr lang="pl-PL" sz="1800" b="1" dirty="0">
              <a:effectLst/>
              <a:latin typeface="Arial" panose="020B0604020202020204" pitchFamily="34" charset="0"/>
              <a:ea typeface="Times New Roman" panose="02020603050405020304" pitchFamily="18" charset="0"/>
              <a:cs typeface="Arial" panose="020B0604020202020204" pitchFamily="34" charset="0"/>
            </a:endParaRPr>
          </a:p>
          <a:p>
            <a:pPr lvl="0">
              <a:lnSpc>
                <a:spcPct val="115000"/>
              </a:lnSpc>
              <a:spcBef>
                <a:spcPts val="300"/>
              </a:spcBef>
              <a:spcAft>
                <a:spcPts val="300"/>
              </a:spcAft>
              <a:buSzPts val="1200"/>
              <a:buFont typeface="Wingdings" panose="05000000000000000000" pitchFamily="2" charset="2"/>
              <a:buChar char="ü"/>
            </a:pPr>
            <a:endParaRPr lang="pl-PL" sz="1600" dirty="0">
              <a:effectLst/>
              <a:latin typeface="Arial" panose="020B0604020202020204" pitchFamily="34" charset="0"/>
              <a:ea typeface="Times New Roman" panose="02020603050405020304" pitchFamily="18" charset="0"/>
              <a:cs typeface="Arial" panose="020B0604020202020204" pitchFamily="34" charset="0"/>
            </a:endParaRPr>
          </a:p>
          <a:p>
            <a:pPr lvl="0">
              <a:lnSpc>
                <a:spcPct val="115000"/>
              </a:lnSpc>
              <a:buSzPts val="1200"/>
              <a:buFont typeface="Wingdings" panose="05000000000000000000" pitchFamily="2" charset="2"/>
              <a:buChar char="ü"/>
              <a:tabLst>
                <a:tab pos="90170" algn="l"/>
              </a:tabLst>
            </a:pPr>
            <a:endParaRPr lang="pl-PL" sz="1600" dirty="0">
              <a:effectLst/>
              <a:latin typeface="Arial" panose="020B0604020202020204" pitchFamily="34" charset="0"/>
              <a:ea typeface="Times New Roman" panose="02020603050405020304" pitchFamily="18" charset="0"/>
              <a:cs typeface="Arial" panose="020B0604020202020204" pitchFamily="34" charset="0"/>
            </a:endParaRPr>
          </a:p>
          <a:p>
            <a:pPr marL="0" indent="0" algn="just">
              <a:lnSpc>
                <a:spcPts val="2700"/>
              </a:lnSpc>
              <a:buNone/>
            </a:pPr>
            <a:endParaRPr lang="pl-PL" sz="1600" dirty="0">
              <a:latin typeface="Arial" panose="020B0604020202020204" pitchFamily="34" charset="0"/>
              <a:cs typeface="Arial" panose="020B0604020202020204" pitchFamily="34" charset="0"/>
            </a:endParaRPr>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Tree>
    <p:extLst>
      <p:ext uri="{BB962C8B-B14F-4D97-AF65-F5344CB8AC3E}">
        <p14:creationId xmlns:p14="http://schemas.microsoft.com/office/powerpoint/2010/main" val="28769890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5963667F-1751-DA36-D17A-9631EEDEE6AB}"/>
              </a:ext>
            </a:extLst>
          </p:cNvPr>
          <p:cNvSpPr>
            <a:spLocks noGrp="1"/>
          </p:cNvSpPr>
          <p:nvPr>
            <p:ph type="title"/>
          </p:nvPr>
        </p:nvSpPr>
        <p:spPr>
          <a:xfrm>
            <a:off x="1169986" y="224331"/>
            <a:ext cx="9852025" cy="979488"/>
          </a:xfrm>
        </p:spPr>
        <p:txBody>
          <a:bodyPr>
            <a:noAutofit/>
          </a:bodyPr>
          <a:lstStyle/>
          <a:p>
            <a:pPr algn="ctr">
              <a:lnSpc>
                <a:spcPct val="100000"/>
              </a:lnSpc>
            </a:pPr>
            <a:r>
              <a:rPr lang="pl-PL" sz="2000" dirty="0"/>
              <a:t>Grupa docelowa</a:t>
            </a:r>
            <a:br>
              <a:rPr lang="pl-PL" sz="2000" dirty="0"/>
            </a:br>
            <a:br>
              <a:rPr lang="pl-PL" sz="2000" dirty="0"/>
            </a:br>
            <a:endParaRPr lang="pl-PL" sz="2000" dirty="0"/>
          </a:p>
        </p:txBody>
      </p:sp>
      <p:sp>
        <p:nvSpPr>
          <p:cNvPr id="4" name="Symbol zastępczy zawartości 3">
            <a:extLst>
              <a:ext uri="{FF2B5EF4-FFF2-40B4-BE49-F238E27FC236}">
                <a16:creationId xmlns:a16="http://schemas.microsoft.com/office/drawing/2014/main" id="{EC6C09CA-6801-66DA-4F52-8B4FE666DDAA}"/>
              </a:ext>
            </a:extLst>
          </p:cNvPr>
          <p:cNvSpPr>
            <a:spLocks noGrp="1"/>
          </p:cNvSpPr>
          <p:nvPr>
            <p:ph idx="1"/>
          </p:nvPr>
        </p:nvSpPr>
        <p:spPr>
          <a:xfrm>
            <a:off x="1169986" y="1371601"/>
            <a:ext cx="10211376" cy="4784636"/>
          </a:xfrm>
        </p:spPr>
        <p:txBody>
          <a:bodyPr>
            <a:noAutofit/>
          </a:bodyPr>
          <a:lstStyle/>
          <a:p>
            <a:pPr marL="0" lvl="0" indent="0">
              <a:lnSpc>
                <a:spcPct val="115000"/>
              </a:lnSpc>
              <a:spcBef>
                <a:spcPts val="600"/>
              </a:spcBef>
              <a:spcAft>
                <a:spcPts val="300"/>
              </a:spcAft>
              <a:buNone/>
            </a:pPr>
            <a:r>
              <a:rPr lang="pl-PL" sz="2200" b="1" dirty="0">
                <a:effectLst/>
                <a:latin typeface="Arial" panose="020B0604020202020204" pitchFamily="34" charset="0"/>
                <a:ea typeface="Times New Roman" panose="02020603050405020304" pitchFamily="18" charset="0"/>
              </a:rPr>
              <a:t>Zgodnie z zapisami Działania 8.8 Wsparcie rodziny i pieczy zastępczej:</a:t>
            </a:r>
            <a:r>
              <a:rPr lang="pl-PL" sz="2200" b="1" dirty="0">
                <a:latin typeface="Times New Roman" panose="02020603050405020304" pitchFamily="18" charset="0"/>
                <a:ea typeface="Times New Roman" panose="02020603050405020304" pitchFamily="18" charset="0"/>
              </a:rPr>
              <a:t> </a:t>
            </a:r>
          </a:p>
          <a:p>
            <a:pPr lvl="0">
              <a:lnSpc>
                <a:spcPct val="115000"/>
              </a:lnSpc>
              <a:spcBef>
                <a:spcPts val="600"/>
              </a:spcBef>
              <a:spcAft>
                <a:spcPts val="300"/>
              </a:spcAft>
              <a:buFont typeface="Arial" panose="020B0604020202020204" pitchFamily="34" charset="0"/>
              <a:buChar char="•"/>
            </a:pPr>
            <a:r>
              <a:rPr lang="pl-PL" sz="2100" dirty="0">
                <a:effectLst/>
                <a:latin typeface="Arial" panose="020B0604020202020204" pitchFamily="34" charset="0"/>
                <a:ea typeface="Times New Roman" panose="02020603050405020304" pitchFamily="18" charset="0"/>
              </a:rPr>
              <a:t>dzieci i młodzież zagrożone ubóstwem lub wykluczeniem społecznym, </a:t>
            </a:r>
          </a:p>
          <a:p>
            <a:pPr lvl="0">
              <a:lnSpc>
                <a:spcPct val="115000"/>
              </a:lnSpc>
              <a:spcBef>
                <a:spcPts val="600"/>
              </a:spcBef>
              <a:spcAft>
                <a:spcPts val="300"/>
              </a:spcAft>
              <a:buFont typeface="Arial" panose="020B0604020202020204" pitchFamily="34" charset="0"/>
              <a:buChar char="•"/>
            </a:pPr>
            <a:r>
              <a:rPr lang="pl-PL" sz="2100" dirty="0">
                <a:effectLst/>
                <a:latin typeface="Arial" panose="020B0604020202020204" pitchFamily="34" charset="0"/>
                <a:ea typeface="Times New Roman" panose="02020603050405020304" pitchFamily="18" charset="0"/>
              </a:rPr>
              <a:t>instytucje prowadzące pracę z rodziną i ich pracownicy oraz osoby korzystające ze wsparcia tych instytucji, </a:t>
            </a:r>
          </a:p>
          <a:p>
            <a:pPr lvl="0">
              <a:lnSpc>
                <a:spcPct val="115000"/>
              </a:lnSpc>
              <a:spcBef>
                <a:spcPts val="600"/>
              </a:spcBef>
              <a:spcAft>
                <a:spcPts val="300"/>
              </a:spcAft>
              <a:buFont typeface="Arial" panose="020B0604020202020204" pitchFamily="34" charset="0"/>
              <a:buChar char="•"/>
            </a:pPr>
            <a:r>
              <a:rPr lang="pl-PL" sz="2100" dirty="0">
                <a:effectLst/>
                <a:latin typeface="Arial" panose="020B0604020202020204" pitchFamily="34" charset="0"/>
                <a:ea typeface="Times New Roman" panose="02020603050405020304" pitchFamily="18" charset="0"/>
              </a:rPr>
              <a:t>kandydaci do pełnienia funkcji w ramach pieczy zastępczej, jak i kandydaci na rodziców adopcyjnych oraz członkowie ich rodzin, </a:t>
            </a:r>
          </a:p>
          <a:p>
            <a:pPr lvl="0">
              <a:lnSpc>
                <a:spcPct val="115000"/>
              </a:lnSpc>
              <a:spcBef>
                <a:spcPts val="600"/>
              </a:spcBef>
              <a:spcAft>
                <a:spcPts val="300"/>
              </a:spcAft>
              <a:buFont typeface="Arial" panose="020B0604020202020204" pitchFamily="34" charset="0"/>
              <a:buChar char="•"/>
            </a:pPr>
            <a:r>
              <a:rPr lang="pl-PL" sz="2100" dirty="0">
                <a:effectLst/>
                <a:latin typeface="Arial" panose="020B0604020202020204" pitchFamily="34" charset="0"/>
                <a:ea typeface="Times New Roman" panose="02020603050405020304" pitchFamily="18" charset="0"/>
              </a:rPr>
              <a:t>osoby doświadczające przemocy, w tym przemocy w rodzinie i ich otoczenie, </a:t>
            </a:r>
          </a:p>
          <a:p>
            <a:pPr lvl="0">
              <a:lnSpc>
                <a:spcPct val="115000"/>
              </a:lnSpc>
              <a:spcBef>
                <a:spcPts val="600"/>
              </a:spcBef>
              <a:spcAft>
                <a:spcPts val="300"/>
              </a:spcAft>
              <a:buFont typeface="Arial" panose="020B0604020202020204" pitchFamily="34" charset="0"/>
              <a:buChar char="•"/>
            </a:pPr>
            <a:r>
              <a:rPr lang="pl-PL" sz="2100" dirty="0">
                <a:effectLst/>
                <a:latin typeface="Arial" panose="020B0604020202020204" pitchFamily="34" charset="0"/>
                <a:ea typeface="Times New Roman" panose="02020603050405020304" pitchFamily="18" charset="0"/>
              </a:rPr>
              <a:t>osoby usamodzielniane i opuszczające pieczę zastępczą, </a:t>
            </a:r>
          </a:p>
          <a:p>
            <a:pPr lvl="0">
              <a:lnSpc>
                <a:spcPct val="115000"/>
              </a:lnSpc>
              <a:spcBef>
                <a:spcPts val="600"/>
              </a:spcBef>
              <a:spcAft>
                <a:spcPts val="300"/>
              </a:spcAft>
              <a:buFont typeface="Arial" panose="020B0604020202020204" pitchFamily="34" charset="0"/>
              <a:buChar char="•"/>
            </a:pPr>
            <a:r>
              <a:rPr lang="pl-PL" sz="2100" dirty="0">
                <a:effectLst/>
                <a:latin typeface="Arial" panose="020B0604020202020204" pitchFamily="34" charset="0"/>
                <a:ea typeface="Times New Roman" panose="02020603050405020304" pitchFamily="18" charset="0"/>
              </a:rPr>
              <a:t>rodzina, w tym rodzina dysfunkcyjna lub rodzina przeżywająca trudności w wypełnianiu funkcji opiekuńczo-wychowawczych, </a:t>
            </a:r>
            <a:endParaRPr lang="pl-PL" sz="2100" dirty="0">
              <a:latin typeface="Arial" panose="020B0604020202020204" pitchFamily="34" charset="0"/>
              <a:ea typeface="Times New Roman" panose="02020603050405020304" pitchFamily="18" charset="0"/>
              <a:cs typeface="Arial" panose="020B0604020202020204" pitchFamily="34" charset="0"/>
            </a:endParaRPr>
          </a:p>
          <a:p>
            <a:pPr marL="0" lvl="0" indent="0">
              <a:lnSpc>
                <a:spcPct val="115000"/>
              </a:lnSpc>
              <a:spcBef>
                <a:spcPts val="600"/>
              </a:spcBef>
              <a:spcAft>
                <a:spcPts val="300"/>
              </a:spcAft>
              <a:buNone/>
            </a:pPr>
            <a:endParaRPr lang="pl-PL" sz="21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Tree>
    <p:extLst>
      <p:ext uri="{BB962C8B-B14F-4D97-AF65-F5344CB8AC3E}">
        <p14:creationId xmlns:p14="http://schemas.microsoft.com/office/powerpoint/2010/main" val="38279814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5963667F-1751-DA36-D17A-9631EEDEE6AB}"/>
              </a:ext>
            </a:extLst>
          </p:cNvPr>
          <p:cNvSpPr>
            <a:spLocks noGrp="1"/>
          </p:cNvSpPr>
          <p:nvPr>
            <p:ph type="title"/>
          </p:nvPr>
        </p:nvSpPr>
        <p:spPr>
          <a:xfrm>
            <a:off x="1169986" y="224331"/>
            <a:ext cx="9852025" cy="979488"/>
          </a:xfrm>
        </p:spPr>
        <p:txBody>
          <a:bodyPr>
            <a:noAutofit/>
          </a:bodyPr>
          <a:lstStyle/>
          <a:p>
            <a:pPr algn="ctr">
              <a:lnSpc>
                <a:spcPct val="100000"/>
              </a:lnSpc>
            </a:pPr>
            <a:r>
              <a:rPr lang="pl-PL" sz="2000" dirty="0"/>
              <a:t>Grupa docelowa</a:t>
            </a:r>
            <a:br>
              <a:rPr lang="pl-PL" sz="2000" dirty="0"/>
            </a:br>
            <a:br>
              <a:rPr lang="pl-PL" sz="2000" dirty="0"/>
            </a:br>
            <a:endParaRPr lang="pl-PL" sz="2000" dirty="0"/>
          </a:p>
        </p:txBody>
      </p:sp>
      <p:sp>
        <p:nvSpPr>
          <p:cNvPr id="4" name="Symbol zastępczy zawartości 3">
            <a:extLst>
              <a:ext uri="{FF2B5EF4-FFF2-40B4-BE49-F238E27FC236}">
                <a16:creationId xmlns:a16="http://schemas.microsoft.com/office/drawing/2014/main" id="{EC6C09CA-6801-66DA-4F52-8B4FE666DDAA}"/>
              </a:ext>
            </a:extLst>
          </p:cNvPr>
          <p:cNvSpPr>
            <a:spLocks noGrp="1"/>
          </p:cNvSpPr>
          <p:nvPr>
            <p:ph idx="1"/>
          </p:nvPr>
        </p:nvSpPr>
        <p:spPr>
          <a:xfrm>
            <a:off x="1169986" y="1371601"/>
            <a:ext cx="10211376" cy="4784636"/>
          </a:xfrm>
        </p:spPr>
        <p:txBody>
          <a:bodyPr>
            <a:noAutofit/>
          </a:bodyPr>
          <a:lstStyle/>
          <a:p>
            <a:pPr marL="0" lvl="0" indent="0">
              <a:lnSpc>
                <a:spcPct val="115000"/>
              </a:lnSpc>
              <a:spcBef>
                <a:spcPts val="600"/>
              </a:spcBef>
              <a:spcAft>
                <a:spcPts val="300"/>
              </a:spcAft>
              <a:buNone/>
            </a:pPr>
            <a:r>
              <a:rPr lang="pl-PL" sz="2200" b="1" dirty="0">
                <a:effectLst/>
                <a:latin typeface="Arial" panose="020B0604020202020204" pitchFamily="34" charset="0"/>
                <a:ea typeface="Times New Roman" panose="02020603050405020304" pitchFamily="18" charset="0"/>
              </a:rPr>
              <a:t>Zgodnie z zapisami Działania 8.8 Wsparcie rodziny i pieczy zastępczej:</a:t>
            </a:r>
            <a:r>
              <a:rPr lang="pl-PL" sz="2200" b="1" dirty="0">
                <a:latin typeface="Times New Roman" panose="02020603050405020304" pitchFamily="18" charset="0"/>
                <a:ea typeface="Times New Roman" panose="02020603050405020304" pitchFamily="18" charset="0"/>
              </a:rPr>
              <a:t> </a:t>
            </a:r>
          </a:p>
          <a:p>
            <a:pPr lvl="0">
              <a:lnSpc>
                <a:spcPct val="115000"/>
              </a:lnSpc>
              <a:spcBef>
                <a:spcPts val="600"/>
              </a:spcBef>
              <a:spcAft>
                <a:spcPts val="300"/>
              </a:spcAft>
              <a:buFont typeface="Arial" panose="020B0604020202020204" pitchFamily="34" charset="0"/>
              <a:buChar char="•"/>
            </a:pPr>
            <a:r>
              <a:rPr lang="pl-PL" sz="2100" dirty="0">
                <a:effectLst/>
                <a:latin typeface="Arial" panose="020B0604020202020204" pitchFamily="34" charset="0"/>
                <a:ea typeface="Times New Roman" panose="02020603050405020304" pitchFamily="18" charset="0"/>
              </a:rPr>
              <a:t>rodziny (naturalne, zastępcze, adopcyjne) z dziećmi i  ich otoczenie, rodziny zastępcze i kandydaci na rodziny zastępcze. </a:t>
            </a:r>
          </a:p>
          <a:p>
            <a:pPr marL="0" lvl="0" indent="0">
              <a:lnSpc>
                <a:spcPct val="115000"/>
              </a:lnSpc>
              <a:spcBef>
                <a:spcPts val="600"/>
              </a:spcBef>
              <a:spcAft>
                <a:spcPts val="300"/>
              </a:spcAft>
              <a:buNone/>
            </a:pPr>
            <a:endParaRPr lang="pl-PL" sz="21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Tree>
    <p:extLst>
      <p:ext uri="{BB962C8B-B14F-4D97-AF65-F5344CB8AC3E}">
        <p14:creationId xmlns:p14="http://schemas.microsoft.com/office/powerpoint/2010/main" val="40267227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5963667F-1751-DA36-D17A-9631EEDEE6AB}"/>
              </a:ext>
            </a:extLst>
          </p:cNvPr>
          <p:cNvSpPr>
            <a:spLocks noGrp="1"/>
          </p:cNvSpPr>
          <p:nvPr>
            <p:ph type="title"/>
          </p:nvPr>
        </p:nvSpPr>
        <p:spPr>
          <a:xfrm>
            <a:off x="1169986" y="224331"/>
            <a:ext cx="9852025" cy="979488"/>
          </a:xfrm>
        </p:spPr>
        <p:txBody>
          <a:bodyPr>
            <a:noAutofit/>
          </a:bodyPr>
          <a:lstStyle/>
          <a:p>
            <a:pPr algn="ctr">
              <a:lnSpc>
                <a:spcPct val="100000"/>
              </a:lnSpc>
            </a:pPr>
            <a:r>
              <a:rPr lang="pl-PL" sz="2000" dirty="0"/>
              <a:t>Grupa docelowa</a:t>
            </a:r>
            <a:br>
              <a:rPr lang="pl-PL" sz="2000" dirty="0"/>
            </a:br>
            <a:br>
              <a:rPr lang="pl-PL" sz="2000" dirty="0"/>
            </a:br>
            <a:endParaRPr lang="pl-PL" sz="2000" dirty="0"/>
          </a:p>
        </p:txBody>
      </p:sp>
      <p:sp>
        <p:nvSpPr>
          <p:cNvPr id="4" name="Symbol zastępczy zawartości 3">
            <a:extLst>
              <a:ext uri="{FF2B5EF4-FFF2-40B4-BE49-F238E27FC236}">
                <a16:creationId xmlns:a16="http://schemas.microsoft.com/office/drawing/2014/main" id="{EC6C09CA-6801-66DA-4F52-8B4FE666DDAA}"/>
              </a:ext>
            </a:extLst>
          </p:cNvPr>
          <p:cNvSpPr>
            <a:spLocks noGrp="1"/>
          </p:cNvSpPr>
          <p:nvPr>
            <p:ph idx="1"/>
          </p:nvPr>
        </p:nvSpPr>
        <p:spPr>
          <a:xfrm>
            <a:off x="1169986" y="1371601"/>
            <a:ext cx="10211376" cy="4784636"/>
          </a:xfrm>
        </p:spPr>
        <p:txBody>
          <a:bodyPr>
            <a:noAutofit/>
          </a:bodyPr>
          <a:lstStyle/>
          <a:p>
            <a:pPr marL="228598" indent="0">
              <a:lnSpc>
                <a:spcPct val="115000"/>
              </a:lnSpc>
              <a:spcBef>
                <a:spcPts val="600"/>
              </a:spcBef>
              <a:spcAft>
                <a:spcPts val="300"/>
              </a:spcAft>
              <a:buNone/>
            </a:pPr>
            <a:r>
              <a:rPr lang="pl-PL" sz="2400" dirty="0">
                <a:effectLst/>
                <a:latin typeface="Arial" panose="020B0604020202020204" pitchFamily="34" charset="0"/>
                <a:ea typeface="Times New Roman" panose="02020603050405020304" pitchFamily="18" charset="0"/>
              </a:rPr>
              <a:t>Zgodnie z </a:t>
            </a:r>
            <a:r>
              <a:rPr lang="pl-PL" sz="2400" b="1" dirty="0">
                <a:effectLst/>
                <a:latin typeface="Arial" panose="020B0604020202020204" pitchFamily="34" charset="0"/>
                <a:ea typeface="Times New Roman" panose="02020603050405020304" pitchFamily="18" charset="0"/>
              </a:rPr>
              <a:t>kryterium specyficznym dostępu nr 4 Grupa docelowa: </a:t>
            </a:r>
            <a:endParaRPr lang="pl-PL" sz="2400" b="1" dirty="0">
              <a:latin typeface="Arial" panose="020B0604020202020204" pitchFamily="34" charset="0"/>
              <a:ea typeface="Calibri" panose="020F0502020204030204" pitchFamily="34" charset="0"/>
            </a:endParaRPr>
          </a:p>
          <a:p>
            <a:pPr marL="228598" indent="0">
              <a:lnSpc>
                <a:spcPct val="115000"/>
              </a:lnSpc>
              <a:spcBef>
                <a:spcPts val="600"/>
              </a:spcBef>
              <a:spcAft>
                <a:spcPts val="300"/>
              </a:spcAft>
              <a:buNone/>
            </a:pPr>
            <a:r>
              <a:rPr lang="pl-PL" sz="2400" dirty="0">
                <a:effectLst/>
                <a:latin typeface="Arial" panose="020B0604020202020204" pitchFamily="34" charset="0"/>
                <a:ea typeface="Calibri" panose="020F0502020204030204" pitchFamily="34" charset="0"/>
              </a:rPr>
              <a:t>Projekt skierowany jest wyłącznie do osób zamieszkujących, pracujących lub uczących się na obszarze województwa lubelskiego w rozumieniu przepisów Kodeksu Cywilnego lub do podmiotów posiadających siedzibę na obszarze województwa lubelskiego w rozumieniu przepisów Kodeksu Cywilnego</a:t>
            </a:r>
            <a:r>
              <a:rPr lang="pl-PL" sz="2400" dirty="0">
                <a:effectLst/>
                <a:latin typeface="Arial" panose="020B0604020202020204" pitchFamily="34" charset="0"/>
                <a:ea typeface="Times New Roman" panose="02020603050405020304" pitchFamily="18" charset="0"/>
              </a:rPr>
              <a:t>.</a:t>
            </a:r>
            <a:endParaRPr lang="pl-PL" sz="2400" dirty="0">
              <a:latin typeface="Arial" panose="020B0604020202020204" pitchFamily="34" charset="0"/>
              <a:cs typeface="Arial" panose="020B0604020202020204" pitchFamily="34" charset="0"/>
            </a:endParaRPr>
          </a:p>
          <a:p>
            <a:pPr marL="0" lvl="0" indent="0">
              <a:lnSpc>
                <a:spcPct val="115000"/>
              </a:lnSpc>
              <a:spcBef>
                <a:spcPts val="600"/>
              </a:spcBef>
              <a:spcAft>
                <a:spcPts val="300"/>
              </a:spcAft>
              <a:buNone/>
            </a:pPr>
            <a:endParaRPr lang="pl-PL" sz="2100" dirty="0">
              <a:latin typeface="Arial" panose="020B0604020202020204" pitchFamily="34" charset="0"/>
              <a:ea typeface="Times New Roman" panose="02020603050405020304" pitchFamily="18" charset="0"/>
              <a:cs typeface="Arial" panose="020B0604020202020204" pitchFamily="34" charset="0"/>
            </a:endParaRPr>
          </a:p>
          <a:p>
            <a:pPr marL="0" lvl="0" indent="0">
              <a:lnSpc>
                <a:spcPct val="115000"/>
              </a:lnSpc>
              <a:spcBef>
                <a:spcPts val="600"/>
              </a:spcBef>
              <a:spcAft>
                <a:spcPts val="300"/>
              </a:spcAft>
              <a:buNone/>
            </a:pPr>
            <a:endParaRPr lang="pl-PL" sz="21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Tree>
    <p:extLst>
      <p:ext uri="{BB962C8B-B14F-4D97-AF65-F5344CB8AC3E}">
        <p14:creationId xmlns:p14="http://schemas.microsoft.com/office/powerpoint/2010/main" val="21199921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5963667F-1751-DA36-D17A-9631EEDEE6AB}"/>
              </a:ext>
            </a:extLst>
          </p:cNvPr>
          <p:cNvSpPr>
            <a:spLocks noGrp="1"/>
          </p:cNvSpPr>
          <p:nvPr>
            <p:ph type="title"/>
          </p:nvPr>
        </p:nvSpPr>
        <p:spPr>
          <a:xfrm>
            <a:off x="1169986" y="224331"/>
            <a:ext cx="9852025" cy="979488"/>
          </a:xfrm>
        </p:spPr>
        <p:txBody>
          <a:bodyPr>
            <a:noAutofit/>
          </a:bodyPr>
          <a:lstStyle/>
          <a:p>
            <a:pPr algn="ctr">
              <a:lnSpc>
                <a:spcPct val="100000"/>
              </a:lnSpc>
            </a:pPr>
            <a:r>
              <a:rPr lang="pl-PL" sz="2000" dirty="0"/>
              <a:t>Grupa docelowa</a:t>
            </a:r>
            <a:br>
              <a:rPr lang="pl-PL" sz="2000" dirty="0"/>
            </a:br>
            <a:br>
              <a:rPr lang="pl-PL" sz="2000" dirty="0"/>
            </a:br>
            <a:endParaRPr lang="pl-PL" sz="2000" dirty="0"/>
          </a:p>
        </p:txBody>
      </p:sp>
      <p:sp>
        <p:nvSpPr>
          <p:cNvPr id="4" name="Symbol zastępczy zawartości 3">
            <a:extLst>
              <a:ext uri="{FF2B5EF4-FFF2-40B4-BE49-F238E27FC236}">
                <a16:creationId xmlns:a16="http://schemas.microsoft.com/office/drawing/2014/main" id="{EC6C09CA-6801-66DA-4F52-8B4FE666DDAA}"/>
              </a:ext>
            </a:extLst>
          </p:cNvPr>
          <p:cNvSpPr>
            <a:spLocks noGrp="1"/>
          </p:cNvSpPr>
          <p:nvPr>
            <p:ph idx="1"/>
          </p:nvPr>
        </p:nvSpPr>
        <p:spPr>
          <a:xfrm>
            <a:off x="997599" y="1203819"/>
            <a:ext cx="10196797" cy="4409041"/>
          </a:xfrm>
        </p:spPr>
        <p:txBody>
          <a:bodyPr>
            <a:noAutofit/>
          </a:bodyPr>
          <a:lstStyle/>
          <a:p>
            <a:pPr marL="0" lvl="0" indent="0">
              <a:lnSpc>
                <a:spcPct val="115000"/>
              </a:lnSpc>
              <a:spcAft>
                <a:spcPts val="300"/>
              </a:spcAft>
              <a:buNone/>
            </a:pPr>
            <a:r>
              <a:rPr lang="pl-PL" sz="2400" dirty="0">
                <a:effectLst/>
                <a:latin typeface="Arial" panose="020B0604020202020204" pitchFamily="34" charset="0"/>
                <a:ea typeface="Times New Roman" panose="02020603050405020304" pitchFamily="18" charset="0"/>
              </a:rPr>
              <a:t>Zgodnie z Wytycznymi kwalifikowalności w ramach projektu EFS+ wsparcie udzielane jest uczestnikom projektu lub podmiotom określonym we wniosku o dofinansowanie projektu spełniającym przez nich kryteria kwalifikowalności uprawniających do udziału w projekcie, co jest potwierdzone właściwym dokumentem.</a:t>
            </a:r>
          </a:p>
          <a:p>
            <a:pPr marL="0" lvl="0" indent="0">
              <a:lnSpc>
                <a:spcPct val="115000"/>
              </a:lnSpc>
              <a:spcAft>
                <a:spcPts val="300"/>
              </a:spcAft>
              <a:buNone/>
            </a:pPr>
            <a:endParaRPr lang="pl-PL" sz="2000" dirty="0">
              <a:effectLst/>
              <a:latin typeface="Times New Roman" panose="02020603050405020304" pitchFamily="18" charset="0"/>
              <a:ea typeface="Times New Roman" panose="02020603050405020304" pitchFamily="18" charset="0"/>
            </a:endParaRPr>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Tree>
    <p:extLst>
      <p:ext uri="{BB962C8B-B14F-4D97-AF65-F5344CB8AC3E}">
        <p14:creationId xmlns:p14="http://schemas.microsoft.com/office/powerpoint/2010/main" val="33965732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5963667F-1751-DA36-D17A-9631EEDEE6AB}"/>
              </a:ext>
            </a:extLst>
          </p:cNvPr>
          <p:cNvSpPr>
            <a:spLocks noGrp="1"/>
          </p:cNvSpPr>
          <p:nvPr>
            <p:ph type="title"/>
          </p:nvPr>
        </p:nvSpPr>
        <p:spPr>
          <a:xfrm>
            <a:off x="1169986" y="224331"/>
            <a:ext cx="9852025" cy="615944"/>
          </a:xfrm>
        </p:spPr>
        <p:txBody>
          <a:bodyPr>
            <a:noAutofit/>
          </a:bodyPr>
          <a:lstStyle/>
          <a:p>
            <a:pPr algn="ctr">
              <a:lnSpc>
                <a:spcPct val="100000"/>
              </a:lnSpc>
            </a:pPr>
            <a:br>
              <a:rPr lang="pl-PL" sz="2000" dirty="0"/>
            </a:br>
            <a:r>
              <a:rPr lang="pl-PL" sz="2000" dirty="0"/>
              <a:t>Grupa docelowa</a:t>
            </a:r>
          </a:p>
        </p:txBody>
      </p:sp>
      <p:sp>
        <p:nvSpPr>
          <p:cNvPr id="4" name="Symbol zastępczy zawartości 3">
            <a:extLst>
              <a:ext uri="{FF2B5EF4-FFF2-40B4-BE49-F238E27FC236}">
                <a16:creationId xmlns:a16="http://schemas.microsoft.com/office/drawing/2014/main" id="{EC6C09CA-6801-66DA-4F52-8B4FE666DDAA}"/>
              </a:ext>
            </a:extLst>
          </p:cNvPr>
          <p:cNvSpPr>
            <a:spLocks noGrp="1"/>
          </p:cNvSpPr>
          <p:nvPr>
            <p:ph idx="1"/>
          </p:nvPr>
        </p:nvSpPr>
        <p:spPr>
          <a:xfrm>
            <a:off x="997599" y="1203819"/>
            <a:ext cx="10196797" cy="4477134"/>
          </a:xfrm>
        </p:spPr>
        <p:txBody>
          <a:bodyPr>
            <a:noAutofit/>
          </a:bodyPr>
          <a:lstStyle/>
          <a:p>
            <a:pPr marL="0" lvl="0" indent="0">
              <a:lnSpc>
                <a:spcPct val="115000"/>
              </a:lnSpc>
              <a:spcAft>
                <a:spcPts val="300"/>
              </a:spcAft>
              <a:buNone/>
            </a:pPr>
            <a:r>
              <a:rPr lang="pl-PL" sz="2400" dirty="0">
                <a:effectLst/>
                <a:latin typeface="Arial" panose="020B0604020202020204" pitchFamily="34" charset="0"/>
                <a:ea typeface="Times New Roman" panose="02020603050405020304" pitchFamily="18" charset="0"/>
              </a:rPr>
              <a:t>ION, jako dokumenty potwierdzający spełnienie przez uczestnika projektu kryterium kwalifikowalności uprawniające do udziału w projekcie, rekomenduje m.in.:</a:t>
            </a:r>
          </a:p>
          <a:p>
            <a:pPr lvl="0">
              <a:lnSpc>
                <a:spcPct val="115000"/>
              </a:lnSpc>
              <a:spcAft>
                <a:spcPts val="300"/>
              </a:spcAft>
              <a:buFont typeface="Wingdings" panose="05000000000000000000" pitchFamily="2" charset="2"/>
              <a:buChar char="ü"/>
            </a:pPr>
            <a:r>
              <a:rPr lang="pl-PL" sz="2400" dirty="0">
                <a:effectLst/>
                <a:latin typeface="Arial" panose="020B0604020202020204" pitchFamily="34" charset="0"/>
                <a:ea typeface="Times New Roman" panose="02020603050405020304" pitchFamily="18" charset="0"/>
              </a:rPr>
              <a:t>Rodziny, w tym doświadczające trudności opiekuńczo-wychowawczych i ich otoczenie: wywiad środowiskowy, postanowienie/orzeczenie sądu, umowa z organizatorem pieczy zastępczej.</a:t>
            </a:r>
          </a:p>
          <a:p>
            <a:pPr lvl="0">
              <a:lnSpc>
                <a:spcPct val="115000"/>
              </a:lnSpc>
              <a:spcAft>
                <a:spcPts val="300"/>
              </a:spcAft>
              <a:buFont typeface="Wingdings" panose="05000000000000000000" pitchFamily="2" charset="2"/>
              <a:buChar char="ü"/>
            </a:pPr>
            <a:r>
              <a:rPr lang="pl-PL" sz="2400" dirty="0">
                <a:latin typeface="Arial" panose="020B0604020202020204" pitchFamily="34" charset="0"/>
                <a:ea typeface="Times New Roman" panose="02020603050405020304" pitchFamily="18" charset="0"/>
              </a:rPr>
              <a:t>Kandydaci na rodziny zastępcze: pisemny wniosek kandydatów o ustanowienie rodziną zastępczą złożony do organizatora pieczy zastępczej albo do sądu, świadectwo ukończenia szkolenia, zaświadczenie kwalifikacyjne.</a:t>
            </a:r>
            <a:endParaRPr lang="pl-PL" sz="2400" dirty="0">
              <a:effectLst/>
              <a:latin typeface="Arial" panose="020B0604020202020204" pitchFamily="34" charset="0"/>
              <a:ea typeface="Times New Roman" panose="02020603050405020304" pitchFamily="18" charset="0"/>
            </a:endParaRPr>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Tree>
    <p:extLst>
      <p:ext uri="{BB962C8B-B14F-4D97-AF65-F5344CB8AC3E}">
        <p14:creationId xmlns:p14="http://schemas.microsoft.com/office/powerpoint/2010/main" val="3835158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5963667F-1751-DA36-D17A-9631EEDEE6AB}"/>
              </a:ext>
            </a:extLst>
          </p:cNvPr>
          <p:cNvSpPr>
            <a:spLocks noGrp="1"/>
          </p:cNvSpPr>
          <p:nvPr>
            <p:ph type="title"/>
          </p:nvPr>
        </p:nvSpPr>
        <p:spPr>
          <a:xfrm>
            <a:off x="1169986" y="224331"/>
            <a:ext cx="9852025" cy="690069"/>
          </a:xfrm>
        </p:spPr>
        <p:txBody>
          <a:bodyPr>
            <a:noAutofit/>
          </a:bodyPr>
          <a:lstStyle/>
          <a:p>
            <a:pPr algn="ctr">
              <a:lnSpc>
                <a:spcPct val="100000"/>
              </a:lnSpc>
            </a:pPr>
            <a:r>
              <a:rPr lang="pl-PL" sz="2000" dirty="0"/>
              <a:t>Grupa docelowa</a:t>
            </a:r>
            <a:br>
              <a:rPr lang="pl-PL" sz="2000" dirty="0"/>
            </a:br>
            <a:endParaRPr lang="pl-PL" sz="2000" dirty="0"/>
          </a:p>
        </p:txBody>
      </p:sp>
      <p:sp>
        <p:nvSpPr>
          <p:cNvPr id="4" name="Symbol zastępczy zawartości 3">
            <a:extLst>
              <a:ext uri="{FF2B5EF4-FFF2-40B4-BE49-F238E27FC236}">
                <a16:creationId xmlns:a16="http://schemas.microsoft.com/office/drawing/2014/main" id="{EC6C09CA-6801-66DA-4F52-8B4FE666DDAA}"/>
              </a:ext>
            </a:extLst>
          </p:cNvPr>
          <p:cNvSpPr>
            <a:spLocks noGrp="1"/>
          </p:cNvSpPr>
          <p:nvPr>
            <p:ph idx="1"/>
          </p:nvPr>
        </p:nvSpPr>
        <p:spPr>
          <a:xfrm>
            <a:off x="997599" y="1203819"/>
            <a:ext cx="10196797" cy="4593866"/>
          </a:xfrm>
        </p:spPr>
        <p:txBody>
          <a:bodyPr>
            <a:noAutofit/>
          </a:bodyPr>
          <a:lstStyle/>
          <a:p>
            <a:pPr lvl="0">
              <a:lnSpc>
                <a:spcPct val="115000"/>
              </a:lnSpc>
              <a:spcAft>
                <a:spcPts val="300"/>
              </a:spcAft>
              <a:buFont typeface="Wingdings" panose="05000000000000000000" pitchFamily="2" charset="2"/>
              <a:buChar char="ü"/>
            </a:pPr>
            <a:r>
              <a:rPr lang="pl-PL" sz="2400" dirty="0">
                <a:effectLst/>
                <a:latin typeface="Arial" panose="020B0604020202020204" pitchFamily="34" charset="0"/>
                <a:ea typeface="Times New Roman" panose="02020603050405020304" pitchFamily="18" charset="0"/>
              </a:rPr>
              <a:t>Kadra pracująca z rodziną: zaświadczenie o zatrudnieniu w instytucjach zajmujących się wsparciem rodziny i świadczeniem usług na rzecz rodziny.</a:t>
            </a:r>
          </a:p>
          <a:p>
            <a:pPr lvl="0">
              <a:lnSpc>
                <a:spcPct val="115000"/>
              </a:lnSpc>
              <a:spcAft>
                <a:spcPts val="300"/>
              </a:spcAft>
              <a:buFont typeface="Wingdings" panose="05000000000000000000" pitchFamily="2" charset="2"/>
              <a:buChar char="ü"/>
            </a:pPr>
            <a:r>
              <a:rPr lang="pl-PL" sz="2400" dirty="0">
                <a:latin typeface="Arial" panose="020B0604020202020204" pitchFamily="34" charset="0"/>
                <a:ea typeface="Times New Roman" panose="02020603050405020304" pitchFamily="18" charset="0"/>
              </a:rPr>
              <a:t>Osoby opuszczające pieczę zastępczą: decyzje/zaświadczenia z odpowiednich instytucji (np. placówek opiekuńczo-wychowawczych lub PCPR) dotyczące opuszczenia pieczy zastępczej lub instytucji opieki całodobowej, indywidualny program usamodzielniania.</a:t>
            </a:r>
          </a:p>
          <a:p>
            <a:pPr lvl="0">
              <a:lnSpc>
                <a:spcPct val="115000"/>
              </a:lnSpc>
              <a:spcAft>
                <a:spcPts val="300"/>
              </a:spcAft>
              <a:buFont typeface="Wingdings" panose="05000000000000000000" pitchFamily="2" charset="2"/>
              <a:buChar char="ü"/>
            </a:pPr>
            <a:r>
              <a:rPr lang="pl-PL" sz="2400" dirty="0">
                <a:effectLst/>
                <a:latin typeface="Arial" panose="020B0604020202020204" pitchFamily="34" charset="0"/>
                <a:ea typeface="Times New Roman" panose="02020603050405020304" pitchFamily="18" charset="0"/>
              </a:rPr>
              <a:t>Osoby zagrożone przemocą w rodzinie i ich otoczenie: wywiad środowiskowy, zaświadczenie z ośrodka/punktu interwencji kryzysowej o korzystaniu z pomocy.</a:t>
            </a:r>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Tree>
    <p:extLst>
      <p:ext uri="{BB962C8B-B14F-4D97-AF65-F5344CB8AC3E}">
        <p14:creationId xmlns:p14="http://schemas.microsoft.com/office/powerpoint/2010/main" val="4034303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5963667F-1751-DA36-D17A-9631EEDEE6AB}"/>
              </a:ext>
            </a:extLst>
          </p:cNvPr>
          <p:cNvSpPr>
            <a:spLocks noGrp="1"/>
          </p:cNvSpPr>
          <p:nvPr>
            <p:ph type="title"/>
          </p:nvPr>
        </p:nvSpPr>
        <p:spPr>
          <a:xfrm>
            <a:off x="1169986" y="224331"/>
            <a:ext cx="9852025" cy="979488"/>
          </a:xfrm>
        </p:spPr>
        <p:txBody>
          <a:bodyPr>
            <a:noAutofit/>
          </a:bodyPr>
          <a:lstStyle/>
          <a:p>
            <a:pPr algn="ctr">
              <a:lnSpc>
                <a:spcPct val="100000"/>
              </a:lnSpc>
            </a:pPr>
            <a:r>
              <a:rPr lang="pl-PL" sz="2000" dirty="0"/>
              <a:t>Grupa docelowa</a:t>
            </a:r>
            <a:br>
              <a:rPr lang="pl-PL" sz="2000" dirty="0"/>
            </a:br>
            <a:r>
              <a:rPr lang="pl-PL" sz="2000" dirty="0"/>
              <a:t>Kryterium specyficzne premiujące nr 7: Grupa docelowa</a:t>
            </a:r>
            <a:br>
              <a:rPr lang="pl-PL" sz="2000" dirty="0"/>
            </a:br>
            <a:r>
              <a:rPr lang="pl-PL" sz="2000" b="1" dirty="0">
                <a:effectLst/>
                <a:latin typeface="Arial" panose="020B0604020202020204" pitchFamily="34" charset="0"/>
                <a:ea typeface="Times New Roman" panose="02020603050405020304" pitchFamily="18" charset="0"/>
                <a:cs typeface="Times New Roman" panose="02020603050405020304" pitchFamily="18" charset="0"/>
              </a:rPr>
              <a:t>(5 punktów) (kryterium ma zastosowanie do typów projektu nr 2 i 5)</a:t>
            </a:r>
            <a:br>
              <a:rPr lang="pl-PL" sz="2000" b="1" dirty="0">
                <a:effectLst/>
                <a:latin typeface="Arial" panose="020B0604020202020204" pitchFamily="34" charset="0"/>
                <a:ea typeface="Times New Roman" panose="02020603050405020304" pitchFamily="18" charset="0"/>
                <a:cs typeface="Times New Roman" panose="02020603050405020304" pitchFamily="18" charset="0"/>
              </a:rPr>
            </a:br>
            <a:endParaRPr lang="pl-PL" sz="2000" dirty="0"/>
          </a:p>
        </p:txBody>
      </p:sp>
      <p:sp>
        <p:nvSpPr>
          <p:cNvPr id="4" name="Symbol zastępczy zawartości 3">
            <a:extLst>
              <a:ext uri="{FF2B5EF4-FFF2-40B4-BE49-F238E27FC236}">
                <a16:creationId xmlns:a16="http://schemas.microsoft.com/office/drawing/2014/main" id="{EC6C09CA-6801-66DA-4F52-8B4FE666DDAA}"/>
              </a:ext>
            </a:extLst>
          </p:cNvPr>
          <p:cNvSpPr>
            <a:spLocks noGrp="1"/>
          </p:cNvSpPr>
          <p:nvPr>
            <p:ph idx="1"/>
          </p:nvPr>
        </p:nvSpPr>
        <p:spPr>
          <a:xfrm>
            <a:off x="997599" y="1203819"/>
            <a:ext cx="10196797" cy="4593866"/>
          </a:xfrm>
        </p:spPr>
        <p:txBody>
          <a:bodyPr>
            <a:noAutofit/>
          </a:bodyPr>
          <a:lstStyle/>
          <a:p>
            <a:pPr marL="0" lvl="0" indent="0">
              <a:lnSpc>
                <a:spcPct val="115000"/>
              </a:lnSpc>
              <a:spcAft>
                <a:spcPts val="300"/>
              </a:spcAft>
              <a:buNone/>
            </a:pPr>
            <a:endParaRPr lang="pl-PL" sz="2400" dirty="0">
              <a:effectLst/>
              <a:latin typeface="Arial" panose="020B0604020202020204" pitchFamily="34" charset="0"/>
              <a:ea typeface="Times New Roman" panose="02020603050405020304" pitchFamily="18" charset="0"/>
            </a:endParaRPr>
          </a:p>
          <a:p>
            <a:pPr marL="0" lvl="0" indent="0">
              <a:lnSpc>
                <a:spcPct val="115000"/>
              </a:lnSpc>
              <a:spcAft>
                <a:spcPts val="300"/>
              </a:spcAft>
              <a:buNone/>
            </a:pPr>
            <a:r>
              <a:rPr lang="pl-PL" sz="2400" dirty="0">
                <a:effectLst/>
                <a:latin typeface="Arial" panose="020B0604020202020204" pitchFamily="34" charset="0"/>
                <a:ea typeface="Times New Roman" panose="02020603050405020304" pitchFamily="18" charset="0"/>
              </a:rPr>
              <a:t>Co najmniej 20% grupy docelowej stanowią dzieci z niepełnosprawnością wychowujące się poza rodziną biologiczną.</a:t>
            </a:r>
          </a:p>
          <a:p>
            <a:pPr marL="0" lvl="0" indent="0">
              <a:lnSpc>
                <a:spcPct val="115000"/>
              </a:lnSpc>
              <a:spcAft>
                <a:spcPts val="300"/>
              </a:spcAft>
              <a:buNone/>
            </a:pPr>
            <a:r>
              <a:rPr lang="pl-PL" sz="1800" b="1" dirty="0">
                <a:latin typeface="Arial" panose="020B0604020202020204" pitchFamily="34" charset="0"/>
                <a:ea typeface="Times New Roman" panose="02020603050405020304" pitchFamily="18" charset="0"/>
              </a:rPr>
              <a:t>Osoba z niepełnosprawnością- </a:t>
            </a:r>
            <a:r>
              <a:rPr lang="pl-PL" sz="1800" dirty="0">
                <a:latin typeface="Arial" panose="020B0604020202020204" pitchFamily="34" charset="0"/>
                <a:ea typeface="Times New Roman" panose="02020603050405020304" pitchFamily="18" charset="0"/>
              </a:rPr>
              <a:t>osoba z niepełnosprawnością w rozumieniu wytycznych ministra właściwego do spraw rozwoju regionalnego dotyczących realizacji zasad równościowych w ramach funduszy unijnych na lata 2021-2027 lub uczeń albo dziecko w wieku przedszkolnym posiadający orzeczenie o potrzebie kształcenia specjalnego wydane ze względu na dany rodzaj niepełnosprawności lub dzieci i młodzież posiadające orzeczenia o potrzebie zajęć rewalidacyjno-wychowawczych wydawane ze względu na niepełnosprawność intelektualną  w stopniu głębokim. Orzeczenia uczniów, dzieci i młodzieży są wydawane przez zespół orzekający działający w publicznej poradni psychologiczno-pedagogicznej, w tym poradni specjalistycznej.</a:t>
            </a:r>
          </a:p>
          <a:p>
            <a:pPr marL="0" lvl="0" indent="0">
              <a:lnSpc>
                <a:spcPct val="115000"/>
              </a:lnSpc>
              <a:spcAft>
                <a:spcPts val="300"/>
              </a:spcAft>
              <a:buNone/>
            </a:pPr>
            <a:endParaRPr lang="pl-PL" sz="2400" dirty="0">
              <a:effectLst/>
              <a:latin typeface="Arial" panose="020B0604020202020204" pitchFamily="34" charset="0"/>
              <a:ea typeface="Times New Roman" panose="02020603050405020304" pitchFamily="18" charset="0"/>
            </a:endParaRPr>
          </a:p>
          <a:p>
            <a:pPr marL="0" lvl="0" indent="0">
              <a:lnSpc>
                <a:spcPct val="115000"/>
              </a:lnSpc>
              <a:spcAft>
                <a:spcPts val="300"/>
              </a:spcAft>
              <a:buNone/>
            </a:pPr>
            <a:endParaRPr lang="pl-PL" sz="2400" dirty="0">
              <a:effectLst/>
              <a:latin typeface="Arial" panose="020B0604020202020204" pitchFamily="34" charset="0"/>
              <a:ea typeface="Times New Roman" panose="02020603050405020304" pitchFamily="18" charset="0"/>
            </a:endParaRPr>
          </a:p>
          <a:p>
            <a:pPr marL="0" lvl="0" indent="0">
              <a:lnSpc>
                <a:spcPct val="115000"/>
              </a:lnSpc>
              <a:spcAft>
                <a:spcPts val="300"/>
              </a:spcAft>
              <a:buNone/>
            </a:pPr>
            <a:endParaRPr lang="pl-PL" sz="2000" dirty="0">
              <a:effectLst/>
              <a:latin typeface="Times New Roman" panose="02020603050405020304" pitchFamily="18" charset="0"/>
              <a:ea typeface="Times New Roman" panose="02020603050405020304" pitchFamily="18" charset="0"/>
            </a:endParaRPr>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Tree>
    <p:extLst>
      <p:ext uri="{BB962C8B-B14F-4D97-AF65-F5344CB8AC3E}">
        <p14:creationId xmlns:p14="http://schemas.microsoft.com/office/powerpoint/2010/main" val="36821099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Obraz 21">
            <a:extLst>
              <a:ext uri="{FF2B5EF4-FFF2-40B4-BE49-F238E27FC236}">
                <a16:creationId xmlns:a16="http://schemas.microsoft.com/office/drawing/2014/main" id="{44CF8B1A-47E1-5D3B-8025-7B056477D138}"/>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4573" cy="6858000"/>
          </a:xfrm>
          <a:prstGeom prst="rect">
            <a:avLst/>
          </a:prstGeom>
        </p:spPr>
      </p:pic>
      <p:sp>
        <p:nvSpPr>
          <p:cNvPr id="13" name="pole tekstowe 12">
            <a:extLst>
              <a:ext uri="{FF2B5EF4-FFF2-40B4-BE49-F238E27FC236}">
                <a16:creationId xmlns:a16="http://schemas.microsoft.com/office/drawing/2014/main" id="{E42790BC-FC6D-E939-27BE-64C73D482FE0}"/>
              </a:ext>
            </a:extLst>
          </p:cNvPr>
          <p:cNvSpPr txBox="1"/>
          <p:nvPr/>
        </p:nvSpPr>
        <p:spPr>
          <a:xfrm>
            <a:off x="1393372" y="2592354"/>
            <a:ext cx="8229600"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2400" b="1" i="0" u="none" strike="noStrike" kern="1200" cap="none" spc="0" normalizeH="0" baseline="0" noProof="0" dirty="0">
                <a:ln>
                  <a:noFill/>
                </a:ln>
                <a:solidFill>
                  <a:srgbClr val="002060"/>
                </a:solidFill>
                <a:effectLst/>
                <a:uLnTx/>
                <a:uFillTx/>
                <a:latin typeface="Open Sans" panose="020B0606030504020204" pitchFamily="34" charset="0"/>
                <a:ea typeface="Open Sans" panose="020B0606030504020204" pitchFamily="34" charset="0"/>
                <a:cs typeface="Open Sans" panose="020B0606030504020204" pitchFamily="34" charset="0"/>
              </a:rPr>
              <a:t>Specyfika naboru w kontekście </a:t>
            </a:r>
            <a:br>
              <a:rPr kumimoji="0" lang="pl-PL" sz="2400" b="1" i="0" u="none" strike="noStrike" kern="1200" cap="none" spc="0" normalizeH="0" baseline="0" noProof="0" dirty="0">
                <a:ln>
                  <a:noFill/>
                </a:ln>
                <a:solidFill>
                  <a:srgbClr val="002060"/>
                </a:solidFill>
                <a:effectLst/>
                <a:uLnTx/>
                <a:uFillTx/>
                <a:latin typeface="Open Sans" panose="020B0606030504020204" pitchFamily="34" charset="0"/>
                <a:ea typeface="Open Sans" panose="020B0606030504020204" pitchFamily="34" charset="0"/>
                <a:cs typeface="Open Sans" panose="020B0606030504020204" pitchFamily="34" charset="0"/>
              </a:rPr>
            </a:br>
            <a:r>
              <a:rPr kumimoji="0" lang="pl-PL" sz="2400" b="1" i="0" u="none" strike="noStrike" kern="1200" cap="none" spc="0" normalizeH="0" baseline="0" noProof="0" dirty="0">
                <a:ln>
                  <a:noFill/>
                </a:ln>
                <a:solidFill>
                  <a:srgbClr val="002060"/>
                </a:solidFill>
                <a:effectLst/>
                <a:uLnTx/>
                <a:uFillTx/>
                <a:latin typeface="Open Sans" panose="020B0606030504020204" pitchFamily="34" charset="0"/>
                <a:ea typeface="Open Sans" panose="020B0606030504020204" pitchFamily="34" charset="0"/>
                <a:cs typeface="Open Sans" panose="020B0606030504020204" pitchFamily="34" charset="0"/>
              </a:rPr>
              <a:t>Działania 8.8 Wsparcie rodziny i pieczy zastępczej</a:t>
            </a:r>
          </a:p>
        </p:txBody>
      </p:sp>
    </p:spTree>
    <p:extLst>
      <p:ext uri="{BB962C8B-B14F-4D97-AF65-F5344CB8AC3E}">
        <p14:creationId xmlns:p14="http://schemas.microsoft.com/office/powerpoint/2010/main" val="19717396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9D1E9A1-8357-6293-E367-DAD5B5FDE31E}"/>
              </a:ext>
              <a:ext uri="{C183D7F6-B498-43B3-948B-1728B52AA6E4}">
                <adec:decorative xmlns:adec="http://schemas.microsoft.com/office/drawing/2017/decorative" val="1"/>
              </a:ext>
            </a:extLst>
          </p:cNvPr>
          <p:cNvSpPr>
            <a:spLocks noGrp="1"/>
          </p:cNvSpPr>
          <p:nvPr>
            <p:ph type="ctrTitle"/>
          </p:nvPr>
        </p:nvSpPr>
        <p:spPr>
          <a:xfrm>
            <a:off x="1537855" y="-1468437"/>
            <a:ext cx="8728364" cy="305560"/>
          </a:xfrm>
        </p:spPr>
        <p:txBody>
          <a:bodyPr>
            <a:normAutofit fontScale="90000"/>
          </a:bodyPr>
          <a:lstStyle/>
          <a:p>
            <a:endParaRPr lang="pl-PL" sz="1800" dirty="0"/>
          </a:p>
        </p:txBody>
      </p:sp>
      <p:pic>
        <p:nvPicPr>
          <p:cNvPr id="22" name="Obraz 21">
            <a:extLst>
              <a:ext uri="{FF2B5EF4-FFF2-40B4-BE49-F238E27FC236}">
                <a16:creationId xmlns:a16="http://schemas.microsoft.com/office/drawing/2014/main" id="{44CF8B1A-47E1-5D3B-8025-7B056477D13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4573" cy="6858000"/>
          </a:xfrm>
          <a:prstGeom prst="rect">
            <a:avLst/>
          </a:prstGeom>
        </p:spPr>
      </p:pic>
      <p:sp>
        <p:nvSpPr>
          <p:cNvPr id="13" name="pole tekstowe 12">
            <a:extLst>
              <a:ext uri="{FF2B5EF4-FFF2-40B4-BE49-F238E27FC236}">
                <a16:creationId xmlns:a16="http://schemas.microsoft.com/office/drawing/2014/main" id="{E42790BC-FC6D-E939-27BE-64C73D482FE0}"/>
              </a:ext>
            </a:extLst>
          </p:cNvPr>
          <p:cNvSpPr txBox="1"/>
          <p:nvPr/>
        </p:nvSpPr>
        <p:spPr>
          <a:xfrm>
            <a:off x="1393372" y="2592354"/>
            <a:ext cx="8229600"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2400" b="1" i="0" u="none" strike="noStrike" kern="1200" cap="none" spc="0" normalizeH="0" baseline="0" noProof="0" dirty="0">
                <a:ln>
                  <a:noFill/>
                </a:ln>
                <a:solidFill>
                  <a:srgbClr val="002060"/>
                </a:solidFill>
                <a:effectLst/>
                <a:uLnTx/>
                <a:uFillTx/>
                <a:latin typeface="Open Sans" panose="020B0606030504020204" pitchFamily="34" charset="0"/>
                <a:ea typeface="Open Sans" panose="020B0606030504020204" pitchFamily="34" charset="0"/>
                <a:cs typeface="Open Sans" panose="020B0606030504020204" pitchFamily="34" charset="0"/>
              </a:rPr>
              <a:t>Ocena projektów w ramach naboru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2400" b="1" i="0" u="none" strike="noStrike" kern="1200" cap="none" spc="0" normalizeH="0" baseline="0" noProof="0" dirty="0">
                <a:ln>
                  <a:noFill/>
                </a:ln>
                <a:solidFill>
                  <a:srgbClr val="002060"/>
                </a:solidFill>
                <a:effectLst/>
                <a:uLnTx/>
                <a:uFillTx/>
                <a:latin typeface="Open Sans" panose="020B0606030504020204" pitchFamily="34" charset="0"/>
                <a:ea typeface="Open Sans" panose="020B0606030504020204" pitchFamily="34" charset="0"/>
                <a:cs typeface="Open Sans" panose="020B0606030504020204" pitchFamily="34" charset="0"/>
              </a:rPr>
              <a:t>nr FELU.</a:t>
            </a:r>
            <a:r>
              <a:rPr lang="pl-PL" sz="2400" b="1" dirty="0">
                <a:solidFill>
                  <a:srgbClr val="002060"/>
                </a:solidFill>
                <a:latin typeface="Open Sans" panose="020B0606030504020204" pitchFamily="34" charset="0"/>
                <a:ea typeface="Open Sans" panose="020B0606030504020204" pitchFamily="34" charset="0"/>
                <a:cs typeface="Open Sans" panose="020B0606030504020204" pitchFamily="34" charset="0"/>
              </a:rPr>
              <a:t>08</a:t>
            </a:r>
            <a:r>
              <a:rPr kumimoji="0" lang="pl-PL" sz="2400" b="1" i="0" u="none" strike="noStrike" kern="1200" cap="none" spc="0" normalizeH="0" baseline="0" noProof="0" dirty="0">
                <a:ln>
                  <a:noFill/>
                </a:ln>
                <a:solidFill>
                  <a:srgbClr val="002060"/>
                </a:solidFill>
                <a:effectLst/>
                <a:uLnTx/>
                <a:uFillTx/>
                <a:latin typeface="Open Sans" panose="020B0606030504020204" pitchFamily="34" charset="0"/>
                <a:ea typeface="Open Sans" panose="020B0606030504020204" pitchFamily="34" charset="0"/>
                <a:cs typeface="Open Sans" panose="020B0606030504020204" pitchFamily="34" charset="0"/>
              </a:rPr>
              <a:t>.08-IZ.00-001/24</a:t>
            </a:r>
          </a:p>
        </p:txBody>
      </p:sp>
    </p:spTree>
    <p:extLst>
      <p:ext uri="{BB962C8B-B14F-4D97-AF65-F5344CB8AC3E}">
        <p14:creationId xmlns:p14="http://schemas.microsoft.com/office/powerpoint/2010/main" val="37230330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5963667F-1751-DA36-D17A-9631EEDEE6AB}"/>
              </a:ext>
            </a:extLst>
          </p:cNvPr>
          <p:cNvSpPr>
            <a:spLocks noGrp="1"/>
          </p:cNvSpPr>
          <p:nvPr>
            <p:ph type="title"/>
          </p:nvPr>
        </p:nvSpPr>
        <p:spPr>
          <a:xfrm>
            <a:off x="1169986" y="563194"/>
            <a:ext cx="9852025" cy="979488"/>
          </a:xfrm>
        </p:spPr>
        <p:txBody>
          <a:bodyPr>
            <a:noAutofit/>
          </a:bodyPr>
          <a:lstStyle/>
          <a:p>
            <a:pPr algn="ctr">
              <a:lnSpc>
                <a:spcPct val="100000"/>
              </a:lnSpc>
            </a:pPr>
            <a:r>
              <a:rPr lang="pl-PL" sz="2000" dirty="0"/>
              <a:t>ZASADY NABORU PROJEKTÓW</a:t>
            </a:r>
            <a:br>
              <a:rPr lang="pl-PL" sz="2000" dirty="0"/>
            </a:br>
            <a:r>
              <a:rPr lang="pl-PL" sz="2000" dirty="0"/>
              <a:t>Fundusze Europejskie dla Lubelskiego 2021-2027 </a:t>
            </a:r>
          </a:p>
        </p:txBody>
      </p:sp>
      <p:sp>
        <p:nvSpPr>
          <p:cNvPr id="4" name="Symbol zastępczy zawartości 3">
            <a:extLst>
              <a:ext uri="{FF2B5EF4-FFF2-40B4-BE49-F238E27FC236}">
                <a16:creationId xmlns:a16="http://schemas.microsoft.com/office/drawing/2014/main" id="{EC6C09CA-6801-66DA-4F52-8B4FE666DDAA}"/>
              </a:ext>
            </a:extLst>
          </p:cNvPr>
          <p:cNvSpPr>
            <a:spLocks noGrp="1"/>
          </p:cNvSpPr>
          <p:nvPr>
            <p:ph idx="1"/>
          </p:nvPr>
        </p:nvSpPr>
        <p:spPr>
          <a:xfrm>
            <a:off x="923923" y="1542682"/>
            <a:ext cx="10344150" cy="3985080"/>
          </a:xfrm>
        </p:spPr>
        <p:txBody>
          <a:bodyPr>
            <a:noAutofit/>
          </a:bodyPr>
          <a:lstStyle/>
          <a:p>
            <a:pPr marL="342900" indent="-342900" algn="just">
              <a:lnSpc>
                <a:spcPts val="2700"/>
              </a:lnSpc>
              <a:buFont typeface="Wingdings" panose="05000000000000000000" pitchFamily="2" charset="2"/>
              <a:buChar char="ü"/>
            </a:pPr>
            <a:endParaRPr lang="pl-PL" sz="1800" b="1" dirty="0">
              <a:latin typeface="+mn-lt"/>
              <a:ea typeface="Open Sans" panose="020B0606030504020204" pitchFamily="34" charset="0"/>
              <a:cs typeface="Arial" panose="020B0604020202020204" pitchFamily="34" charset="0"/>
            </a:endParaRPr>
          </a:p>
          <a:p>
            <a:pPr marL="0" indent="0">
              <a:buNone/>
            </a:pPr>
            <a:endParaRPr lang="pl-PL" sz="1800" dirty="0">
              <a:latin typeface="+mn-lt"/>
            </a:endParaRPr>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6925" y="6197154"/>
            <a:ext cx="5465075" cy="359665"/>
          </a:xfrm>
          <a:prstGeom prst="rect">
            <a:avLst/>
          </a:prstGeom>
        </p:spPr>
      </p:pic>
      <p:sp>
        <p:nvSpPr>
          <p:cNvPr id="2" name="Prostokąt: zaokrąglone rogi 1">
            <a:extLst>
              <a:ext uri="{FF2B5EF4-FFF2-40B4-BE49-F238E27FC236}">
                <a16:creationId xmlns:a16="http://schemas.microsoft.com/office/drawing/2014/main" id="{2C642BCF-7830-35C2-E4B1-7EE13C3EDD53}"/>
              </a:ext>
            </a:extLst>
          </p:cNvPr>
          <p:cNvSpPr/>
          <p:nvPr/>
        </p:nvSpPr>
        <p:spPr>
          <a:xfrm>
            <a:off x="3533846" y="1695386"/>
            <a:ext cx="3193078" cy="61562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pole tekstowe 4">
            <a:extLst>
              <a:ext uri="{FF2B5EF4-FFF2-40B4-BE49-F238E27FC236}">
                <a16:creationId xmlns:a16="http://schemas.microsoft.com/office/drawing/2014/main" id="{3CA5C5BA-1847-B014-E883-D8CD8847AF15}"/>
              </a:ext>
            </a:extLst>
          </p:cNvPr>
          <p:cNvSpPr txBox="1"/>
          <p:nvPr/>
        </p:nvSpPr>
        <p:spPr>
          <a:xfrm>
            <a:off x="4148670" y="1785150"/>
            <a:ext cx="2474259" cy="369332"/>
          </a:xfrm>
          <a:prstGeom prst="rect">
            <a:avLst/>
          </a:prstGeom>
          <a:noFill/>
        </p:spPr>
        <p:txBody>
          <a:bodyPr wrap="square" rtlCol="0">
            <a:spAutoFit/>
          </a:bodyPr>
          <a:lstStyle/>
          <a:p>
            <a:r>
              <a:rPr lang="pl-PL" b="1" dirty="0"/>
              <a:t>ogłoszenie naboru</a:t>
            </a:r>
          </a:p>
        </p:txBody>
      </p:sp>
      <p:sp>
        <p:nvSpPr>
          <p:cNvPr id="6" name="Prostokąt: zaokrąglone rogi 5">
            <a:extLst>
              <a:ext uri="{FF2B5EF4-FFF2-40B4-BE49-F238E27FC236}">
                <a16:creationId xmlns:a16="http://schemas.microsoft.com/office/drawing/2014/main" id="{B953984D-7BD1-FF57-205C-1779F2CAEDAB}"/>
              </a:ext>
            </a:extLst>
          </p:cNvPr>
          <p:cNvSpPr/>
          <p:nvPr/>
        </p:nvSpPr>
        <p:spPr>
          <a:xfrm>
            <a:off x="3533846" y="2474983"/>
            <a:ext cx="3193078" cy="52489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Prostokąt: zaokrąglone rogi 7">
            <a:extLst>
              <a:ext uri="{FF2B5EF4-FFF2-40B4-BE49-F238E27FC236}">
                <a16:creationId xmlns:a16="http://schemas.microsoft.com/office/drawing/2014/main" id="{410E68BB-1018-8543-9DDD-5745CB207ADF}"/>
              </a:ext>
            </a:extLst>
          </p:cNvPr>
          <p:cNvSpPr/>
          <p:nvPr/>
        </p:nvSpPr>
        <p:spPr>
          <a:xfrm>
            <a:off x="3533845" y="3135615"/>
            <a:ext cx="3193079" cy="54474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pole tekstowe 8">
            <a:extLst>
              <a:ext uri="{FF2B5EF4-FFF2-40B4-BE49-F238E27FC236}">
                <a16:creationId xmlns:a16="http://schemas.microsoft.com/office/drawing/2014/main" id="{DA5FE746-8EA3-95F3-734F-8A501BACCCFB}"/>
              </a:ext>
            </a:extLst>
          </p:cNvPr>
          <p:cNvSpPr txBox="1"/>
          <p:nvPr/>
        </p:nvSpPr>
        <p:spPr>
          <a:xfrm>
            <a:off x="4675988" y="2524183"/>
            <a:ext cx="2474259" cy="369332"/>
          </a:xfrm>
          <a:prstGeom prst="rect">
            <a:avLst/>
          </a:prstGeom>
          <a:noFill/>
        </p:spPr>
        <p:txBody>
          <a:bodyPr wrap="square" rtlCol="0">
            <a:spAutoFit/>
          </a:bodyPr>
          <a:lstStyle/>
          <a:p>
            <a:r>
              <a:rPr lang="pl-PL" b="1" dirty="0"/>
              <a:t>nabór</a:t>
            </a:r>
          </a:p>
        </p:txBody>
      </p:sp>
      <p:sp>
        <p:nvSpPr>
          <p:cNvPr id="10" name="pole tekstowe 9">
            <a:extLst>
              <a:ext uri="{FF2B5EF4-FFF2-40B4-BE49-F238E27FC236}">
                <a16:creationId xmlns:a16="http://schemas.microsoft.com/office/drawing/2014/main" id="{B9B30424-DC21-757A-D46A-AF7749F3F0A0}"/>
              </a:ext>
            </a:extLst>
          </p:cNvPr>
          <p:cNvSpPr txBox="1"/>
          <p:nvPr/>
        </p:nvSpPr>
        <p:spPr>
          <a:xfrm>
            <a:off x="3596403" y="3238422"/>
            <a:ext cx="3193078" cy="369332"/>
          </a:xfrm>
          <a:prstGeom prst="rect">
            <a:avLst/>
          </a:prstGeom>
          <a:noFill/>
        </p:spPr>
        <p:txBody>
          <a:bodyPr wrap="square" rtlCol="0">
            <a:spAutoFit/>
          </a:bodyPr>
          <a:lstStyle/>
          <a:p>
            <a:r>
              <a:rPr lang="pl-PL" b="1" dirty="0"/>
              <a:t>ocena formalno-merytoryczna</a:t>
            </a:r>
          </a:p>
        </p:txBody>
      </p:sp>
      <p:sp>
        <p:nvSpPr>
          <p:cNvPr id="11" name="pole tekstowe 10">
            <a:extLst>
              <a:ext uri="{FF2B5EF4-FFF2-40B4-BE49-F238E27FC236}">
                <a16:creationId xmlns:a16="http://schemas.microsoft.com/office/drawing/2014/main" id="{178A5116-56F6-3FEA-4B82-F624D08E39ED}"/>
              </a:ext>
            </a:extLst>
          </p:cNvPr>
          <p:cNvSpPr txBox="1"/>
          <p:nvPr/>
        </p:nvSpPr>
        <p:spPr>
          <a:xfrm>
            <a:off x="4485939" y="3926541"/>
            <a:ext cx="1823224" cy="369332"/>
          </a:xfrm>
          <a:prstGeom prst="rect">
            <a:avLst/>
          </a:prstGeom>
          <a:noFill/>
        </p:spPr>
        <p:txBody>
          <a:bodyPr wrap="square" rtlCol="0">
            <a:spAutoFit/>
          </a:bodyPr>
          <a:lstStyle/>
          <a:p>
            <a:r>
              <a:rPr lang="pl-PL" b="1" dirty="0"/>
              <a:t>negocjacje</a:t>
            </a:r>
          </a:p>
        </p:txBody>
      </p:sp>
      <p:sp>
        <p:nvSpPr>
          <p:cNvPr id="12" name="Prostokąt: zaokrąglone rogi 11">
            <a:extLst>
              <a:ext uri="{FF2B5EF4-FFF2-40B4-BE49-F238E27FC236}">
                <a16:creationId xmlns:a16="http://schemas.microsoft.com/office/drawing/2014/main" id="{011DEA1D-5F61-18F2-F633-471D2EC4D756}"/>
              </a:ext>
            </a:extLst>
          </p:cNvPr>
          <p:cNvSpPr/>
          <p:nvPr/>
        </p:nvSpPr>
        <p:spPr>
          <a:xfrm>
            <a:off x="3521098" y="3824477"/>
            <a:ext cx="3193079" cy="54474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3" name="Prostokąt: zaokrąglone rogi 12">
            <a:extLst>
              <a:ext uri="{FF2B5EF4-FFF2-40B4-BE49-F238E27FC236}">
                <a16:creationId xmlns:a16="http://schemas.microsoft.com/office/drawing/2014/main" id="{9F5E4561-A948-C5DA-75E2-95A6E29D8F22}"/>
              </a:ext>
            </a:extLst>
          </p:cNvPr>
          <p:cNvSpPr/>
          <p:nvPr/>
        </p:nvSpPr>
        <p:spPr>
          <a:xfrm>
            <a:off x="3533845" y="4576470"/>
            <a:ext cx="3193079" cy="54474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4" name="pole tekstowe 13">
            <a:extLst>
              <a:ext uri="{FF2B5EF4-FFF2-40B4-BE49-F238E27FC236}">
                <a16:creationId xmlns:a16="http://schemas.microsoft.com/office/drawing/2014/main" id="{1F808604-89C0-164B-9D6D-1D0CC638B9B9}"/>
              </a:ext>
            </a:extLst>
          </p:cNvPr>
          <p:cNvSpPr txBox="1"/>
          <p:nvPr/>
        </p:nvSpPr>
        <p:spPr>
          <a:xfrm>
            <a:off x="3872536" y="4659851"/>
            <a:ext cx="3026526" cy="369332"/>
          </a:xfrm>
          <a:prstGeom prst="rect">
            <a:avLst/>
          </a:prstGeom>
          <a:noFill/>
        </p:spPr>
        <p:txBody>
          <a:bodyPr wrap="square" rtlCol="0">
            <a:spAutoFit/>
          </a:bodyPr>
          <a:lstStyle/>
          <a:p>
            <a:r>
              <a:rPr lang="pl-PL" b="1" dirty="0"/>
              <a:t>zakończenie postępowania</a:t>
            </a:r>
          </a:p>
        </p:txBody>
      </p:sp>
      <p:sp>
        <p:nvSpPr>
          <p:cNvPr id="15" name="Strzałka: w dół 14">
            <a:extLst>
              <a:ext uri="{FF2B5EF4-FFF2-40B4-BE49-F238E27FC236}">
                <a16:creationId xmlns:a16="http://schemas.microsoft.com/office/drawing/2014/main" id="{C24A9B3F-C7E0-D894-68CF-80EE85823F7B}"/>
              </a:ext>
            </a:extLst>
          </p:cNvPr>
          <p:cNvSpPr/>
          <p:nvPr/>
        </p:nvSpPr>
        <p:spPr>
          <a:xfrm>
            <a:off x="4937760" y="2311013"/>
            <a:ext cx="150607" cy="20724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6" name="Strzałka: w dół 15">
            <a:extLst>
              <a:ext uri="{FF2B5EF4-FFF2-40B4-BE49-F238E27FC236}">
                <a16:creationId xmlns:a16="http://schemas.microsoft.com/office/drawing/2014/main" id="{33AE52EC-A10F-920C-AC24-4C296792E28C}"/>
              </a:ext>
            </a:extLst>
          </p:cNvPr>
          <p:cNvSpPr/>
          <p:nvPr/>
        </p:nvSpPr>
        <p:spPr>
          <a:xfrm>
            <a:off x="4937760" y="3008338"/>
            <a:ext cx="150607" cy="2300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7" name="Strzałka: w dół 16">
            <a:extLst>
              <a:ext uri="{FF2B5EF4-FFF2-40B4-BE49-F238E27FC236}">
                <a16:creationId xmlns:a16="http://schemas.microsoft.com/office/drawing/2014/main" id="{03FB9627-127D-0485-A3F7-7A894560C939}"/>
              </a:ext>
            </a:extLst>
          </p:cNvPr>
          <p:cNvSpPr/>
          <p:nvPr/>
        </p:nvSpPr>
        <p:spPr>
          <a:xfrm>
            <a:off x="4916245" y="3689919"/>
            <a:ext cx="150607" cy="20724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8" name="Strzałka: w dół 17">
            <a:extLst>
              <a:ext uri="{FF2B5EF4-FFF2-40B4-BE49-F238E27FC236}">
                <a16:creationId xmlns:a16="http://schemas.microsoft.com/office/drawing/2014/main" id="{EB7E87BE-38BE-271A-C930-9738724A221B}"/>
              </a:ext>
            </a:extLst>
          </p:cNvPr>
          <p:cNvSpPr/>
          <p:nvPr/>
        </p:nvSpPr>
        <p:spPr>
          <a:xfrm>
            <a:off x="4916245" y="4348983"/>
            <a:ext cx="150607" cy="20724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9" name="pole tekstowe 18">
            <a:extLst>
              <a:ext uri="{FF2B5EF4-FFF2-40B4-BE49-F238E27FC236}">
                <a16:creationId xmlns:a16="http://schemas.microsoft.com/office/drawing/2014/main" id="{3088E3B4-5372-2FB0-37D5-F3B53602ABB6}"/>
              </a:ext>
            </a:extLst>
          </p:cNvPr>
          <p:cNvSpPr txBox="1"/>
          <p:nvPr/>
        </p:nvSpPr>
        <p:spPr>
          <a:xfrm>
            <a:off x="7169618" y="1785150"/>
            <a:ext cx="2616407" cy="369332"/>
          </a:xfrm>
          <a:prstGeom prst="rect">
            <a:avLst/>
          </a:prstGeom>
          <a:noFill/>
        </p:spPr>
        <p:txBody>
          <a:bodyPr wrap="square" rtlCol="0">
            <a:spAutoFit/>
          </a:bodyPr>
          <a:lstStyle/>
          <a:p>
            <a:r>
              <a:rPr lang="pl-PL" dirty="0">
                <a:latin typeface="Arial" panose="020B0604020202020204" pitchFamily="34" charset="0"/>
                <a:cs typeface="Arial" panose="020B0604020202020204" pitchFamily="34" charset="0"/>
              </a:rPr>
              <a:t>11 kwietnia 2024 r.</a:t>
            </a:r>
          </a:p>
        </p:txBody>
      </p:sp>
      <p:sp>
        <p:nvSpPr>
          <p:cNvPr id="20" name="pole tekstowe 19">
            <a:extLst>
              <a:ext uri="{FF2B5EF4-FFF2-40B4-BE49-F238E27FC236}">
                <a16:creationId xmlns:a16="http://schemas.microsoft.com/office/drawing/2014/main" id="{C9533EB0-ED11-BBF0-9F97-311B40783102}"/>
              </a:ext>
            </a:extLst>
          </p:cNvPr>
          <p:cNvSpPr txBox="1"/>
          <p:nvPr/>
        </p:nvSpPr>
        <p:spPr>
          <a:xfrm>
            <a:off x="7218897" y="2552764"/>
            <a:ext cx="4298652" cy="369332"/>
          </a:xfrm>
          <a:prstGeom prst="rect">
            <a:avLst/>
          </a:prstGeom>
          <a:noFill/>
        </p:spPr>
        <p:txBody>
          <a:bodyPr wrap="square" rtlCol="0">
            <a:spAutoFit/>
          </a:bodyPr>
          <a:lstStyle/>
          <a:p>
            <a:r>
              <a:rPr lang="pl-PL" dirty="0">
                <a:latin typeface="Arial" panose="020B0604020202020204" pitchFamily="34" charset="0"/>
                <a:cs typeface="Arial" panose="020B0604020202020204" pitchFamily="34" charset="0"/>
              </a:rPr>
              <a:t>18 kwietnia 2024 r. – 17 czerwca 2024 r.</a:t>
            </a:r>
          </a:p>
        </p:txBody>
      </p:sp>
      <p:sp>
        <p:nvSpPr>
          <p:cNvPr id="21" name="pole tekstowe 20">
            <a:extLst>
              <a:ext uri="{FF2B5EF4-FFF2-40B4-BE49-F238E27FC236}">
                <a16:creationId xmlns:a16="http://schemas.microsoft.com/office/drawing/2014/main" id="{1D832F90-F956-E3F2-CEEC-0C3522DB3D0C}"/>
              </a:ext>
            </a:extLst>
          </p:cNvPr>
          <p:cNvSpPr txBox="1"/>
          <p:nvPr/>
        </p:nvSpPr>
        <p:spPr>
          <a:xfrm>
            <a:off x="7259661" y="3222156"/>
            <a:ext cx="4552235" cy="369332"/>
          </a:xfrm>
          <a:prstGeom prst="rect">
            <a:avLst/>
          </a:prstGeom>
          <a:noFill/>
        </p:spPr>
        <p:txBody>
          <a:bodyPr wrap="square" rtlCol="0">
            <a:spAutoFit/>
          </a:bodyPr>
          <a:lstStyle/>
          <a:p>
            <a:r>
              <a:rPr lang="pl-PL" dirty="0">
                <a:latin typeface="Arial" panose="020B0604020202020204" pitchFamily="34" charset="0"/>
                <a:cs typeface="Arial" panose="020B0604020202020204" pitchFamily="34" charset="0"/>
              </a:rPr>
              <a:t>95 dni od dnia zwołania posiedzenia KOP</a:t>
            </a:r>
          </a:p>
        </p:txBody>
      </p:sp>
      <p:sp>
        <p:nvSpPr>
          <p:cNvPr id="22" name="pole tekstowe 21">
            <a:extLst>
              <a:ext uri="{FF2B5EF4-FFF2-40B4-BE49-F238E27FC236}">
                <a16:creationId xmlns:a16="http://schemas.microsoft.com/office/drawing/2014/main" id="{4278ECC3-0930-A16E-3A53-3116A0C0932D}"/>
              </a:ext>
            </a:extLst>
          </p:cNvPr>
          <p:cNvSpPr txBox="1"/>
          <p:nvPr/>
        </p:nvSpPr>
        <p:spPr>
          <a:xfrm>
            <a:off x="7259660" y="3853659"/>
            <a:ext cx="4552235" cy="646331"/>
          </a:xfrm>
          <a:prstGeom prst="rect">
            <a:avLst/>
          </a:prstGeom>
          <a:noFill/>
        </p:spPr>
        <p:txBody>
          <a:bodyPr wrap="square" rtlCol="0">
            <a:spAutoFit/>
          </a:bodyPr>
          <a:lstStyle/>
          <a:p>
            <a:r>
              <a:rPr lang="pl-PL" dirty="0">
                <a:latin typeface="Arial" panose="020B0604020202020204" pitchFamily="34" charset="0"/>
                <a:cs typeface="Arial" panose="020B0604020202020204" pitchFamily="34" charset="0"/>
              </a:rPr>
              <a:t>85 dni od zatwierdzenia wyników oceny formalno-merytorycznej</a:t>
            </a:r>
          </a:p>
        </p:txBody>
      </p:sp>
      <p:sp>
        <p:nvSpPr>
          <p:cNvPr id="24" name="pole tekstowe 23">
            <a:extLst>
              <a:ext uri="{FF2B5EF4-FFF2-40B4-BE49-F238E27FC236}">
                <a16:creationId xmlns:a16="http://schemas.microsoft.com/office/drawing/2014/main" id="{BEEFCF64-F290-6315-397A-33B0881CB4CC}"/>
              </a:ext>
            </a:extLst>
          </p:cNvPr>
          <p:cNvSpPr txBox="1"/>
          <p:nvPr/>
        </p:nvSpPr>
        <p:spPr>
          <a:xfrm>
            <a:off x="7259661" y="4671619"/>
            <a:ext cx="3710871" cy="369332"/>
          </a:xfrm>
          <a:prstGeom prst="rect">
            <a:avLst/>
          </a:prstGeom>
          <a:noFill/>
        </p:spPr>
        <p:txBody>
          <a:bodyPr wrap="square" rtlCol="0">
            <a:spAutoFit/>
          </a:bodyPr>
          <a:lstStyle/>
          <a:p>
            <a:r>
              <a:rPr lang="pl-PL" dirty="0">
                <a:latin typeface="Arial" panose="020B0604020202020204" pitchFamily="34" charset="0"/>
                <a:cs typeface="Arial" panose="020B0604020202020204" pitchFamily="34" charset="0"/>
              </a:rPr>
              <a:t>styczeń 2025 r.</a:t>
            </a:r>
          </a:p>
        </p:txBody>
      </p:sp>
      <p:cxnSp>
        <p:nvCxnSpPr>
          <p:cNvPr id="33" name="Łącznik: zakrzywiony 32">
            <a:extLst>
              <a:ext uri="{FF2B5EF4-FFF2-40B4-BE49-F238E27FC236}">
                <a16:creationId xmlns:a16="http://schemas.microsoft.com/office/drawing/2014/main" id="{BC91D022-7B31-CFF4-3BF7-A642CD1984C9}"/>
              </a:ext>
            </a:extLst>
          </p:cNvPr>
          <p:cNvCxnSpPr>
            <a:cxnSpLocks/>
          </p:cNvCxnSpPr>
          <p:nvPr/>
        </p:nvCxnSpPr>
        <p:spPr>
          <a:xfrm rot="10800000" flipV="1">
            <a:off x="2331337" y="3700605"/>
            <a:ext cx="1680046" cy="241166"/>
          </a:xfrm>
          <a:prstGeom prst="curved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37" name="pole tekstowe 36">
            <a:extLst>
              <a:ext uri="{FF2B5EF4-FFF2-40B4-BE49-F238E27FC236}">
                <a16:creationId xmlns:a16="http://schemas.microsoft.com/office/drawing/2014/main" id="{F8130F2D-170F-1DE3-8B0D-06635A27576F}"/>
              </a:ext>
            </a:extLst>
          </p:cNvPr>
          <p:cNvSpPr txBox="1"/>
          <p:nvPr/>
        </p:nvSpPr>
        <p:spPr>
          <a:xfrm>
            <a:off x="225852" y="3897164"/>
            <a:ext cx="2842815" cy="523220"/>
          </a:xfrm>
          <a:prstGeom prst="rect">
            <a:avLst/>
          </a:prstGeom>
          <a:noFill/>
        </p:spPr>
        <p:txBody>
          <a:bodyPr wrap="square" rtlCol="0">
            <a:spAutoFit/>
          </a:bodyPr>
          <a:lstStyle/>
          <a:p>
            <a:r>
              <a:rPr lang="pl-PL" sz="1400" dirty="0">
                <a:latin typeface="Arial" panose="020B0604020202020204" pitchFamily="34" charset="0"/>
                <a:cs typeface="Arial" panose="020B0604020202020204" pitchFamily="34" charset="0"/>
              </a:rPr>
              <a:t>Zatwierdzenie wyników przez ZWL</a:t>
            </a:r>
          </a:p>
        </p:txBody>
      </p:sp>
      <p:cxnSp>
        <p:nvCxnSpPr>
          <p:cNvPr id="38" name="Łącznik: zakrzywiony 37">
            <a:extLst>
              <a:ext uri="{FF2B5EF4-FFF2-40B4-BE49-F238E27FC236}">
                <a16:creationId xmlns:a16="http://schemas.microsoft.com/office/drawing/2014/main" id="{1116F052-15FF-201D-DFBA-D06609F7A214}"/>
              </a:ext>
            </a:extLst>
          </p:cNvPr>
          <p:cNvCxnSpPr>
            <a:cxnSpLocks/>
          </p:cNvCxnSpPr>
          <p:nvPr/>
        </p:nvCxnSpPr>
        <p:spPr>
          <a:xfrm rot="10800000" flipV="1">
            <a:off x="2462559" y="4369224"/>
            <a:ext cx="2142575" cy="328415"/>
          </a:xfrm>
          <a:prstGeom prst="curved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39" name="pole tekstowe 38">
            <a:extLst>
              <a:ext uri="{FF2B5EF4-FFF2-40B4-BE49-F238E27FC236}">
                <a16:creationId xmlns:a16="http://schemas.microsoft.com/office/drawing/2014/main" id="{9B16C58B-F6C4-623A-6198-BBEC84F0A4F1}"/>
              </a:ext>
            </a:extLst>
          </p:cNvPr>
          <p:cNvSpPr txBox="1"/>
          <p:nvPr/>
        </p:nvSpPr>
        <p:spPr>
          <a:xfrm>
            <a:off x="225851" y="4635463"/>
            <a:ext cx="2842815" cy="523220"/>
          </a:xfrm>
          <a:prstGeom prst="rect">
            <a:avLst/>
          </a:prstGeom>
          <a:noFill/>
        </p:spPr>
        <p:txBody>
          <a:bodyPr wrap="square" rtlCol="0">
            <a:spAutoFit/>
          </a:bodyPr>
          <a:lstStyle/>
          <a:p>
            <a:r>
              <a:rPr lang="pl-PL" sz="1400" dirty="0">
                <a:latin typeface="Arial" panose="020B0604020202020204" pitchFamily="34" charset="0"/>
                <a:cs typeface="Arial" panose="020B0604020202020204" pitchFamily="34" charset="0"/>
              </a:rPr>
              <a:t>Zatwierdzenie wyników przez </a:t>
            </a:r>
          </a:p>
          <a:p>
            <a:r>
              <a:rPr lang="pl-PL" sz="1400" dirty="0">
                <a:latin typeface="Arial" panose="020B0604020202020204" pitchFamily="34" charset="0"/>
                <a:cs typeface="Arial" panose="020B0604020202020204" pitchFamily="34" charset="0"/>
              </a:rPr>
              <a:t>ZWL i wybór do dofinansowania</a:t>
            </a:r>
          </a:p>
        </p:txBody>
      </p:sp>
    </p:spTree>
    <p:extLst>
      <p:ext uri="{BB962C8B-B14F-4D97-AF65-F5344CB8AC3E}">
        <p14:creationId xmlns:p14="http://schemas.microsoft.com/office/powerpoint/2010/main" val="27214716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descr="ZASADY NABORU PROJEKTÓW&#10;">
            <a:extLst>
              <a:ext uri="{FF2B5EF4-FFF2-40B4-BE49-F238E27FC236}">
                <a16:creationId xmlns:a16="http://schemas.microsoft.com/office/drawing/2014/main" id="{5963667F-1751-DA36-D17A-9631EEDEE6AB}"/>
              </a:ext>
            </a:extLst>
          </p:cNvPr>
          <p:cNvSpPr>
            <a:spLocks noGrp="1"/>
          </p:cNvSpPr>
          <p:nvPr>
            <p:ph type="title"/>
          </p:nvPr>
        </p:nvSpPr>
        <p:spPr>
          <a:xfrm>
            <a:off x="1169981" y="234731"/>
            <a:ext cx="9852025" cy="979488"/>
          </a:xfrm>
        </p:spPr>
        <p:txBody>
          <a:bodyPr>
            <a:noAutofit/>
          </a:bodyPr>
          <a:lstStyle/>
          <a:p>
            <a:pPr algn="ctr">
              <a:lnSpc>
                <a:spcPct val="100000"/>
              </a:lnSpc>
            </a:pPr>
            <a:r>
              <a:rPr lang="pl-PL" sz="2000" dirty="0"/>
              <a:t>ZASADY NABORU PROJEKTÓW </a:t>
            </a:r>
            <a:br>
              <a:rPr lang="pl-PL" sz="2000" dirty="0"/>
            </a:br>
            <a:r>
              <a:rPr lang="pl-PL" sz="2000" dirty="0"/>
              <a:t>Fundusze Europejskie dla Lubelskiego 2021-2027 </a:t>
            </a:r>
          </a:p>
        </p:txBody>
      </p:sp>
      <p:pic>
        <p:nvPicPr>
          <p:cNvPr id="3" name="Obraz 2" descr="ZASADY NABORU PROJEKTÓW">
            <a:extLst>
              <a:ext uri="{FF2B5EF4-FFF2-40B4-BE49-F238E27FC236}">
                <a16:creationId xmlns:a16="http://schemas.microsoft.com/office/drawing/2014/main" id="{E60AC9CC-7D60-3E3E-2158-0669442D93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
        <p:nvSpPr>
          <p:cNvPr id="4" name="Symbol zastępczy zawartości 3">
            <a:extLst>
              <a:ext uri="{FF2B5EF4-FFF2-40B4-BE49-F238E27FC236}">
                <a16:creationId xmlns:a16="http://schemas.microsoft.com/office/drawing/2014/main" id="{EC6C09CA-6801-66DA-4F52-8B4FE666DDAA}"/>
              </a:ext>
              <a:ext uri="{C183D7F6-B498-43B3-948B-1728B52AA6E4}">
                <adec:decorative xmlns:adec="http://schemas.microsoft.com/office/drawing/2017/decorative" val="1"/>
              </a:ext>
            </a:extLst>
          </p:cNvPr>
          <p:cNvSpPr>
            <a:spLocks noGrp="1"/>
          </p:cNvSpPr>
          <p:nvPr>
            <p:ph idx="1"/>
          </p:nvPr>
        </p:nvSpPr>
        <p:spPr>
          <a:xfrm>
            <a:off x="1169981" y="1400782"/>
            <a:ext cx="9588501" cy="4659550"/>
          </a:xfrm>
        </p:spPr>
        <p:txBody>
          <a:bodyPr>
            <a:noAutofit/>
          </a:bodyPr>
          <a:lstStyle/>
          <a:p>
            <a:pPr marL="342900" indent="-342900">
              <a:lnSpc>
                <a:spcPts val="2700"/>
              </a:lnSpc>
              <a:buFont typeface="Wingdings" panose="05000000000000000000" pitchFamily="2" charset="2"/>
              <a:buChar char="ü"/>
            </a:pPr>
            <a:r>
              <a:rPr lang="pl-PL" sz="1800" dirty="0">
                <a:latin typeface="Arial" panose="020B0604020202020204" pitchFamily="34" charset="0"/>
                <a:ea typeface="Open Sans" panose="020B0606030504020204" pitchFamily="34" charset="0"/>
                <a:cs typeface="Arial" panose="020B0604020202020204" pitchFamily="34" charset="0"/>
              </a:rPr>
              <a:t>odejście od sztywnego okresu 30 dni od ogłoszenia do rozpoczęcia naboru - nabór będzie trwał co najmniej 10 dni, w przypadku gdy projekty będą wybierane w sposób konkurencyjny, i nie będzie mógł skończyć się wcześniej niż 40 dni od publikacji ogłoszenia o naborze;</a:t>
            </a:r>
          </a:p>
          <a:p>
            <a:pPr marL="342900" indent="-342900">
              <a:lnSpc>
                <a:spcPts val="2700"/>
              </a:lnSpc>
              <a:buFont typeface="Wingdings" panose="05000000000000000000" pitchFamily="2" charset="2"/>
              <a:buChar char="ü"/>
            </a:pPr>
            <a:r>
              <a:rPr lang="pl-PL" sz="1800" dirty="0">
                <a:latin typeface="Arial" panose="020B0604020202020204" pitchFamily="34" charset="0"/>
                <a:ea typeface="Open Sans" panose="020B0606030504020204" pitchFamily="34" charset="0"/>
                <a:cs typeface="Arial" panose="020B0604020202020204" pitchFamily="34" charset="0"/>
              </a:rPr>
              <a:t>zniesienie podstawy prawnej dla wyróżniania rund konkursowych - rundy dotyczyły odrębnych postępowań, etapy dotyczą podziału oceny;</a:t>
            </a:r>
          </a:p>
          <a:p>
            <a:pPr marL="342900" indent="-342900">
              <a:lnSpc>
                <a:spcPts val="2700"/>
              </a:lnSpc>
              <a:buFont typeface="Wingdings" panose="05000000000000000000" pitchFamily="2" charset="2"/>
              <a:buChar char="ü"/>
            </a:pPr>
            <a:r>
              <a:rPr lang="pl-PL" sz="1800" dirty="0">
                <a:latin typeface="Arial" panose="020B0604020202020204" pitchFamily="34" charset="0"/>
                <a:ea typeface="Open Sans" panose="020B0606030504020204" pitchFamily="34" charset="0"/>
                <a:cs typeface="Arial" panose="020B0604020202020204" pitchFamily="34" charset="0"/>
              </a:rPr>
              <a:t>obowiązek aplikowania poprzez system teleinformatyczny SOWA EFS;</a:t>
            </a:r>
          </a:p>
          <a:p>
            <a:pPr marL="342900" indent="-342900">
              <a:lnSpc>
                <a:spcPts val="2700"/>
              </a:lnSpc>
              <a:buFont typeface="Wingdings" panose="05000000000000000000" pitchFamily="2" charset="2"/>
              <a:buChar char="ü"/>
            </a:pPr>
            <a:r>
              <a:rPr lang="pl-PL" sz="1800" dirty="0">
                <a:latin typeface="Arial" panose="020B0604020202020204" pitchFamily="34" charset="0"/>
                <a:ea typeface="Open Sans" panose="020B0606030504020204" pitchFamily="34" charset="0"/>
                <a:cs typeface="Arial" panose="020B0604020202020204" pitchFamily="34" charset="0"/>
              </a:rPr>
              <a:t>możliwości zmiany regulaminu toczącego się postępowania w zakresie kryteriów wyboru projektów wyłącznie w sytuacji, gdy nie wpłynęły jeszcze wnioski o dofinansowanie                                  i z obowiązkiem wydłużenia terminu na składanie wniosków.</a:t>
            </a:r>
            <a:endParaRPr lang="pl-PL" sz="1800" dirty="0">
              <a:latin typeface="+mn-lt"/>
              <a:ea typeface="Open Sans" panose="020B0606030504020204" pitchFamily="34" charset="0"/>
              <a:cs typeface="Arial" panose="020B0604020202020204" pitchFamily="34" charset="0"/>
            </a:endParaRPr>
          </a:p>
          <a:p>
            <a:pPr marL="342900" indent="-342900" algn="just">
              <a:lnSpc>
                <a:spcPts val="2700"/>
              </a:lnSpc>
              <a:buFont typeface="Wingdings" panose="05000000000000000000" pitchFamily="2" charset="2"/>
              <a:buChar char="ü"/>
            </a:pPr>
            <a:endParaRPr lang="pl-PL" sz="1800" dirty="0">
              <a:latin typeface="+mn-lt"/>
              <a:ea typeface="Open Sans" panose="020B0606030504020204" pitchFamily="34" charset="0"/>
              <a:cs typeface="Arial" panose="020B0604020202020204" pitchFamily="34" charset="0"/>
            </a:endParaRPr>
          </a:p>
          <a:p>
            <a:pPr marL="0" indent="0">
              <a:buNone/>
            </a:pPr>
            <a:endParaRPr lang="pl-PL" sz="1800" dirty="0">
              <a:latin typeface="+mn-lt"/>
            </a:endParaRPr>
          </a:p>
        </p:txBody>
      </p:sp>
    </p:spTree>
    <p:extLst>
      <p:ext uri="{BB962C8B-B14F-4D97-AF65-F5344CB8AC3E}">
        <p14:creationId xmlns:p14="http://schemas.microsoft.com/office/powerpoint/2010/main" val="24071626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
        <p:nvSpPr>
          <p:cNvPr id="4" name="Symbol zastępczy zawartości 3">
            <a:extLst>
              <a:ext uri="{FF2B5EF4-FFF2-40B4-BE49-F238E27FC236}">
                <a16:creationId xmlns:a16="http://schemas.microsoft.com/office/drawing/2014/main" id="{EC6C09CA-6801-66DA-4F52-8B4FE666DDAA}"/>
              </a:ext>
            </a:extLst>
          </p:cNvPr>
          <p:cNvSpPr>
            <a:spLocks noGrp="1"/>
          </p:cNvSpPr>
          <p:nvPr>
            <p:ph idx="1"/>
          </p:nvPr>
        </p:nvSpPr>
        <p:spPr>
          <a:xfrm>
            <a:off x="1276351" y="1009875"/>
            <a:ext cx="9745661" cy="3985080"/>
          </a:xfrm>
        </p:spPr>
        <p:txBody>
          <a:bodyPr>
            <a:noAutofit/>
          </a:bodyPr>
          <a:lstStyle/>
          <a:p>
            <a:pPr marL="342900" indent="-342900">
              <a:lnSpc>
                <a:spcPts val="2700"/>
              </a:lnSpc>
              <a:buFont typeface="Wingdings" panose="05000000000000000000" pitchFamily="2" charset="2"/>
              <a:buChar char="ü"/>
            </a:pPr>
            <a:r>
              <a:rPr lang="pl-PL" sz="1800" dirty="0">
                <a:latin typeface="Arial" panose="020B0604020202020204" pitchFamily="34" charset="0"/>
                <a:ea typeface="Open Sans" panose="020B0606030504020204" pitchFamily="34" charset="0"/>
                <a:cs typeface="Arial" panose="020B0604020202020204" pitchFamily="34" charset="0"/>
              </a:rPr>
              <a:t>wprowadzenie podstaw prawnych dla unieważnienia postępowania w zakresie wyboru projektów (brak złożonych wniosków o dofinansowanie, wybór projektów nie leży w interesie publicznym, postępowanie obarczone niemożliwą do usunięcia wadą prawną);</a:t>
            </a:r>
          </a:p>
          <a:p>
            <a:pPr marL="342900" indent="-342900">
              <a:lnSpc>
                <a:spcPts val="2700"/>
              </a:lnSpc>
              <a:buFont typeface="Wingdings" panose="05000000000000000000" pitchFamily="2" charset="2"/>
              <a:buChar char="ü"/>
            </a:pPr>
            <a:r>
              <a:rPr lang="pl-PL" sz="1800" dirty="0">
                <a:latin typeface="Arial" panose="020B0604020202020204" pitchFamily="34" charset="0"/>
                <a:ea typeface="Open Sans" panose="020B0606030504020204" pitchFamily="34" charset="0"/>
                <a:cs typeface="Arial" panose="020B0604020202020204" pitchFamily="34" charset="0"/>
              </a:rPr>
              <a:t>brak uzasadnienia ustawowego dla definiowania warunków formalnych;</a:t>
            </a:r>
          </a:p>
          <a:p>
            <a:pPr marL="342900" indent="-342900">
              <a:lnSpc>
                <a:spcPts val="2700"/>
              </a:lnSpc>
              <a:buFont typeface="Wingdings" panose="05000000000000000000" pitchFamily="2" charset="2"/>
              <a:buChar char="ü"/>
            </a:pPr>
            <a:r>
              <a:rPr lang="pl-PL" sz="1800" dirty="0">
                <a:latin typeface="Arial" panose="020B0604020202020204" pitchFamily="34" charset="0"/>
                <a:ea typeface="Open Sans" panose="020B0606030504020204" pitchFamily="34" charset="0"/>
                <a:cs typeface="Arial" panose="020B0604020202020204" pitchFamily="34" charset="0"/>
              </a:rPr>
              <a:t>właściwa instytucja zatwierdza wynik oceny za każdym razem gdy kończy ocenę projektu na danym etapie lub w danym postępowaniu (zakwalifikowanie projektu do kolejnego etapu oceny, wybranie projektu do dofinansowania, negatywna ocena projektu) - publikacja wyników oceny wszystkich projektów zarówno wybranych do dofinansowania jak </a:t>
            </a:r>
            <a:br>
              <a:rPr lang="pl-PL" sz="1800" dirty="0">
                <a:latin typeface="Arial" panose="020B0604020202020204" pitchFamily="34" charset="0"/>
                <a:ea typeface="Open Sans" panose="020B0606030504020204" pitchFamily="34" charset="0"/>
                <a:cs typeface="Arial" panose="020B0604020202020204" pitchFamily="34" charset="0"/>
              </a:rPr>
            </a:br>
            <a:r>
              <a:rPr lang="pl-PL" sz="1800" dirty="0">
                <a:latin typeface="Arial" panose="020B0604020202020204" pitchFamily="34" charset="0"/>
                <a:ea typeface="Open Sans" panose="020B0606030504020204" pitchFamily="34" charset="0"/>
                <a:cs typeface="Arial" panose="020B0604020202020204" pitchFamily="34" charset="0"/>
              </a:rPr>
              <a:t>i negatywnie ocenionych;  </a:t>
            </a:r>
          </a:p>
          <a:p>
            <a:pPr marL="342900" indent="-342900">
              <a:lnSpc>
                <a:spcPts val="2700"/>
              </a:lnSpc>
              <a:buFont typeface="Wingdings" panose="05000000000000000000" pitchFamily="2" charset="2"/>
              <a:buChar char="ü"/>
            </a:pPr>
            <a:r>
              <a:rPr lang="pl-PL" sz="1800" dirty="0">
                <a:latin typeface="Arial" panose="020B0604020202020204" pitchFamily="34" charset="0"/>
                <a:ea typeface="Open Sans" panose="020B0606030504020204" pitchFamily="34" charset="0"/>
                <a:cs typeface="Arial" panose="020B0604020202020204" pitchFamily="34" charset="0"/>
              </a:rPr>
              <a:t>wprowadzenie możliwości ponownego skierowania projektu do oceny, po jego wybraniu                             do dofinansowania a przed zawarciem umowy, gdy właściwa instytucja poweźmie wiedzę                                  o okolicznościach mogących mieć negatywny wpływ na wynik oceny (ponowne skierowanie                          do oceny, ocena w ramach KOP, potwierdzenie wyboru projektu do dofinansowania albo ocena negatywna).</a:t>
            </a:r>
          </a:p>
          <a:p>
            <a:pPr marL="342900" indent="-342900" algn="just">
              <a:lnSpc>
                <a:spcPts val="2700"/>
              </a:lnSpc>
              <a:buFont typeface="Wingdings" panose="05000000000000000000" pitchFamily="2" charset="2"/>
              <a:buChar char="ü"/>
            </a:pPr>
            <a:endParaRPr lang="pl-PL" sz="1800" dirty="0">
              <a:latin typeface="+mn-lt"/>
              <a:ea typeface="Open Sans" panose="020B0606030504020204" pitchFamily="34" charset="0"/>
              <a:cs typeface="Arial" panose="020B0604020202020204" pitchFamily="34" charset="0"/>
            </a:endParaRPr>
          </a:p>
          <a:p>
            <a:pPr marL="342900" indent="-342900" algn="just">
              <a:lnSpc>
                <a:spcPts val="2700"/>
              </a:lnSpc>
              <a:buFont typeface="Wingdings" panose="05000000000000000000" pitchFamily="2" charset="2"/>
              <a:buChar char="ü"/>
            </a:pPr>
            <a:endParaRPr lang="pl-PL" sz="1800" dirty="0">
              <a:latin typeface="+mn-lt"/>
              <a:ea typeface="Open Sans" panose="020B0606030504020204" pitchFamily="34" charset="0"/>
              <a:cs typeface="Arial" panose="020B0604020202020204" pitchFamily="34" charset="0"/>
            </a:endParaRPr>
          </a:p>
          <a:p>
            <a:pPr marL="342900" indent="-342900" algn="just">
              <a:lnSpc>
                <a:spcPts val="2700"/>
              </a:lnSpc>
              <a:buFont typeface="Wingdings" panose="05000000000000000000" pitchFamily="2" charset="2"/>
              <a:buChar char="ü"/>
            </a:pPr>
            <a:endParaRPr lang="pl-PL" sz="1800" dirty="0">
              <a:latin typeface="+mn-lt"/>
            </a:endParaRPr>
          </a:p>
        </p:txBody>
      </p:sp>
      <p:sp>
        <p:nvSpPr>
          <p:cNvPr id="7" name="Tytuł 6" descr="ZASADY OCENY PROJEKTÓW">
            <a:extLst>
              <a:ext uri="{FF2B5EF4-FFF2-40B4-BE49-F238E27FC236}">
                <a16:creationId xmlns:a16="http://schemas.microsoft.com/office/drawing/2014/main" id="{5963667F-1751-DA36-D17A-9631EEDEE6AB}"/>
              </a:ext>
            </a:extLst>
          </p:cNvPr>
          <p:cNvSpPr>
            <a:spLocks noGrp="1"/>
          </p:cNvSpPr>
          <p:nvPr>
            <p:ph type="title"/>
          </p:nvPr>
        </p:nvSpPr>
        <p:spPr>
          <a:xfrm>
            <a:off x="1169987" y="306552"/>
            <a:ext cx="9852025" cy="979488"/>
          </a:xfrm>
        </p:spPr>
        <p:txBody>
          <a:bodyPr>
            <a:noAutofit/>
          </a:bodyPr>
          <a:lstStyle/>
          <a:p>
            <a:pPr algn="ctr">
              <a:lnSpc>
                <a:spcPct val="100000"/>
              </a:lnSpc>
            </a:pPr>
            <a:r>
              <a:rPr lang="pl-PL" sz="2000" dirty="0"/>
              <a:t>ZASADY OCENY PROJEKTÓW</a:t>
            </a:r>
            <a:br>
              <a:rPr lang="pl-PL" sz="2000" dirty="0"/>
            </a:br>
            <a:r>
              <a:rPr lang="pl-PL" sz="2000" dirty="0"/>
              <a:t>Fundusze Europejskie dla Lubelskiego 2021-2027 </a:t>
            </a:r>
          </a:p>
        </p:txBody>
      </p:sp>
    </p:spTree>
    <p:extLst>
      <p:ext uri="{BB962C8B-B14F-4D97-AF65-F5344CB8AC3E}">
        <p14:creationId xmlns:p14="http://schemas.microsoft.com/office/powerpoint/2010/main" val="34137275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3B670482-4266-0221-211A-A1072158766D}"/>
              </a:ext>
            </a:extLst>
          </p:cNvPr>
          <p:cNvSpPr>
            <a:spLocks noGrp="1"/>
          </p:cNvSpPr>
          <p:nvPr>
            <p:ph type="title"/>
          </p:nvPr>
        </p:nvSpPr>
        <p:spPr>
          <a:xfrm>
            <a:off x="1198922" y="275113"/>
            <a:ext cx="10189057" cy="979757"/>
          </a:xfrm>
        </p:spPr>
        <p:txBody>
          <a:bodyPr>
            <a:noAutofit/>
          </a:bodyPr>
          <a:lstStyle/>
          <a:p>
            <a:pPr algn="ctr">
              <a:lnSpc>
                <a:spcPct val="100000"/>
              </a:lnSpc>
            </a:pPr>
            <a:r>
              <a:rPr lang="pl-PL" sz="2000" dirty="0"/>
              <a:t>METODYKA KRYTERIÓW </a:t>
            </a:r>
            <a:br>
              <a:rPr lang="pl-PL" sz="2000" dirty="0"/>
            </a:br>
            <a:r>
              <a:rPr lang="pl-PL" sz="2000" dirty="0"/>
              <a:t>Fundusze Europejskie dla Lubelskiego 2021-2027 </a:t>
            </a:r>
            <a:br>
              <a:rPr lang="pl-PL" sz="2000" dirty="0"/>
            </a:br>
            <a:r>
              <a:rPr lang="pl-PL" sz="2000" dirty="0"/>
              <a:t>Europejski Fundusz Społeczny Plus</a:t>
            </a:r>
            <a:br>
              <a:rPr lang="pl-PL" sz="2000" dirty="0"/>
            </a:br>
            <a:endParaRPr lang="pl-PL" sz="2000" dirty="0"/>
          </a:p>
        </p:txBody>
      </p:sp>
      <p:sp>
        <p:nvSpPr>
          <p:cNvPr id="13" name="Prostokąt 12">
            <a:extLst>
              <a:ext uri="{FF2B5EF4-FFF2-40B4-BE49-F238E27FC236}">
                <a16:creationId xmlns:a16="http://schemas.microsoft.com/office/drawing/2014/main" id="{BA7CCCF1-D0BA-929D-029D-5D6786DEBCBF}"/>
              </a:ext>
            </a:extLst>
          </p:cNvPr>
          <p:cNvSpPr/>
          <p:nvPr/>
        </p:nvSpPr>
        <p:spPr>
          <a:xfrm>
            <a:off x="1233104" y="1386173"/>
            <a:ext cx="10120695" cy="3275396"/>
          </a:xfrm>
          <a:prstGeom prst="rect">
            <a:avLst/>
          </a:prstGeom>
          <a:solidFill>
            <a:sysClr val="window" lastClr="FFFFFF">
              <a:hueOff val="0"/>
              <a:satOff val="0"/>
              <a:lumOff val="0"/>
              <a:alpha val="80000"/>
            </a:sysClr>
          </a:solidFill>
          <a:ln w="12700" cap="flat" cmpd="sng" algn="ctr">
            <a:solidFill>
              <a:srgbClr val="0070C0"/>
            </a:solidFill>
            <a:prstDash val="solid"/>
            <a:miter lim="8000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l-PL" b="1" i="0" u="none" strike="noStrike" kern="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W ramach etapu oceny formalno-merytorycznej wyróżniamy następujące kryteria</a:t>
            </a:r>
            <a:r>
              <a:rPr kumimoji="0" lang="pl-PL" b="0" i="0" u="none" strike="noStrike" kern="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a:t>
            </a:r>
          </a:p>
        </p:txBody>
      </p:sp>
      <p:sp>
        <p:nvSpPr>
          <p:cNvPr id="14" name="Prostokąt: zaokrąglone rogi 13">
            <a:extLst>
              <a:ext uri="{FF2B5EF4-FFF2-40B4-BE49-F238E27FC236}">
                <a16:creationId xmlns:a16="http://schemas.microsoft.com/office/drawing/2014/main" id="{7DEA7409-C4BD-13ED-5681-64B5771FCDFF}"/>
              </a:ext>
            </a:extLst>
          </p:cNvPr>
          <p:cNvSpPr/>
          <p:nvPr/>
        </p:nvSpPr>
        <p:spPr>
          <a:xfrm>
            <a:off x="1781258" y="1853052"/>
            <a:ext cx="2163097" cy="1018236"/>
          </a:xfrm>
          <a:prstGeom prst="roundRect">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l-PL" sz="2000" b="1" i="0" u="none" strike="noStrike" kern="0" cap="none" spc="0" normalizeH="0" baseline="0" noProof="0" dirty="0">
                <a:ln>
                  <a:noFill/>
                </a:ln>
                <a:solidFill>
                  <a:prstClr val="white"/>
                </a:solidFill>
                <a:effectLst/>
                <a:uLnTx/>
                <a:uFillTx/>
                <a:latin typeface="Calibri" panose="020F0502020204030204"/>
                <a:ea typeface="+mn-ea"/>
                <a:cs typeface="+mn-cs"/>
              </a:rPr>
              <a:t>kryteria ogólne</a:t>
            </a:r>
          </a:p>
        </p:txBody>
      </p:sp>
      <p:sp>
        <p:nvSpPr>
          <p:cNvPr id="17" name="Prostokąt 16">
            <a:extLst>
              <a:ext uri="{FF2B5EF4-FFF2-40B4-BE49-F238E27FC236}">
                <a16:creationId xmlns:a16="http://schemas.microsoft.com/office/drawing/2014/main" id="{510EC36A-5EAF-BD29-DA59-84D5A036E079}"/>
              </a:ext>
            </a:extLst>
          </p:cNvPr>
          <p:cNvSpPr/>
          <p:nvPr/>
        </p:nvSpPr>
        <p:spPr>
          <a:xfrm>
            <a:off x="1233104" y="4235541"/>
            <a:ext cx="10120695" cy="1642533"/>
          </a:xfrm>
          <a:prstGeom prst="rect">
            <a:avLst/>
          </a:prstGeom>
          <a:solidFill>
            <a:sysClr val="window" lastClr="FFFFFF">
              <a:hueOff val="0"/>
              <a:satOff val="0"/>
              <a:lumOff val="0"/>
              <a:alpha val="80000"/>
            </a:sysClr>
          </a:solidFill>
          <a:ln w="12700" cap="flat" cmpd="sng" algn="ctr">
            <a:solidFill>
              <a:srgbClr val="0070C0"/>
            </a:solidFill>
            <a:prstDash val="solid"/>
            <a:miter lim="8000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l-PL" b="1" i="0" u="none" strike="noStrike" kern="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W ramach etapu negocjacji zastosowanie będzie miało kryterium negocjacyjne:</a:t>
            </a:r>
          </a:p>
          <a:p>
            <a:pPr marL="0" marR="0" lvl="0" indent="0" defTabSz="914400" eaLnBrk="1" fontAlgn="auto" latinLnBrk="0" hangingPunct="1">
              <a:lnSpc>
                <a:spcPct val="100000"/>
              </a:lnSpc>
              <a:spcBef>
                <a:spcPts val="0"/>
              </a:spcBef>
              <a:spcAft>
                <a:spcPts val="0"/>
              </a:spcAft>
              <a:buClrTx/>
              <a:buSzTx/>
              <a:buFontTx/>
              <a:buNone/>
              <a:tabLst/>
              <a:defRPr/>
            </a:pPr>
            <a:endParaRPr kumimoji="0" lang="pl-PL" b="0" i="0" u="none" strike="noStrike" kern="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15" name="Prostokąt: zaokrąglone rogi 14">
            <a:extLst>
              <a:ext uri="{FF2B5EF4-FFF2-40B4-BE49-F238E27FC236}">
                <a16:creationId xmlns:a16="http://schemas.microsoft.com/office/drawing/2014/main" id="{17201CE4-94F0-01A4-7589-7F56B59C34B1}"/>
              </a:ext>
              <a:ext uri="{C183D7F6-B498-43B3-948B-1728B52AA6E4}">
                <adec:decorative xmlns:adec="http://schemas.microsoft.com/office/drawing/2017/decorative" val="1"/>
              </a:ext>
            </a:extLst>
          </p:cNvPr>
          <p:cNvSpPr/>
          <p:nvPr/>
        </p:nvSpPr>
        <p:spPr>
          <a:xfrm>
            <a:off x="5403174" y="1794079"/>
            <a:ext cx="5289755" cy="1145351"/>
          </a:xfrm>
          <a:prstGeom prst="roundRect">
            <a:avLst/>
          </a:prstGeom>
          <a:solidFill>
            <a:srgbClr val="4472C4"/>
          </a:solidFill>
          <a:ln w="12700" cap="flat" cmpd="sng" algn="ctr">
            <a:solidFill>
              <a:srgbClr val="4472C4">
                <a:shade val="50000"/>
              </a:srgbClr>
            </a:solidFill>
            <a:prstDash val="solid"/>
            <a:miter lim="800000"/>
          </a:ln>
          <a:effectLst/>
        </p:spPr>
        <p:txBody>
          <a:bodyPr rtlCol="0" anchor="ctr"/>
          <a:lstStyle/>
          <a:p>
            <a:pPr marL="342900" marR="0" lvl="0" indent="-342900"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pl-PL" sz="2000" b="0" i="0" u="none" strike="noStrike" kern="0" cap="none" spc="0" normalizeH="0" baseline="0" noProof="0" dirty="0">
                <a:ln>
                  <a:noFill/>
                </a:ln>
                <a:solidFill>
                  <a:prstClr val="white"/>
                </a:solidFill>
                <a:effectLst/>
                <a:uLnTx/>
                <a:uFillTx/>
                <a:latin typeface="Calibri" panose="020F0502020204030204"/>
                <a:ea typeface="+mn-ea"/>
                <a:cs typeface="+mn-cs"/>
              </a:rPr>
              <a:t>kryteria formalne</a:t>
            </a:r>
          </a:p>
          <a:p>
            <a:pPr marL="342900" marR="0" lvl="0" indent="-342900"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pl-PL" sz="2000" b="0" i="0" u="none" strike="noStrike" kern="0" cap="none" spc="0" normalizeH="0" baseline="0" noProof="0" dirty="0">
                <a:ln>
                  <a:noFill/>
                </a:ln>
                <a:solidFill>
                  <a:prstClr val="white"/>
                </a:solidFill>
                <a:effectLst/>
                <a:uLnTx/>
                <a:uFillTx/>
                <a:latin typeface="Calibri" panose="020F0502020204030204"/>
                <a:ea typeface="+mn-ea"/>
                <a:cs typeface="+mn-cs"/>
              </a:rPr>
              <a:t>kryteria horyzontalne</a:t>
            </a:r>
          </a:p>
          <a:p>
            <a:pPr marL="342900" marR="0" lvl="0" indent="-342900"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pl-PL" sz="2000" b="0" i="0" u="none" strike="noStrike" kern="0" cap="none" spc="0" normalizeH="0" baseline="0" noProof="0" dirty="0">
                <a:ln>
                  <a:noFill/>
                </a:ln>
                <a:solidFill>
                  <a:prstClr val="white"/>
                </a:solidFill>
                <a:effectLst/>
                <a:uLnTx/>
                <a:uFillTx/>
                <a:latin typeface="Calibri" panose="020F0502020204030204"/>
                <a:ea typeface="+mn-ea"/>
                <a:cs typeface="+mn-cs"/>
              </a:rPr>
              <a:t>Kryteria merytoryczne</a:t>
            </a:r>
          </a:p>
        </p:txBody>
      </p:sp>
      <p:sp>
        <p:nvSpPr>
          <p:cNvPr id="16" name="Prostokąt: zaokrąglone rogi 15">
            <a:extLst>
              <a:ext uri="{FF2B5EF4-FFF2-40B4-BE49-F238E27FC236}">
                <a16:creationId xmlns:a16="http://schemas.microsoft.com/office/drawing/2014/main" id="{5CB93401-C81F-2931-1265-DC332C36D5F2}"/>
              </a:ext>
              <a:ext uri="{C183D7F6-B498-43B3-948B-1728B52AA6E4}">
                <adec:decorative xmlns:adec="http://schemas.microsoft.com/office/drawing/2017/decorative" val="1"/>
              </a:ext>
            </a:extLst>
          </p:cNvPr>
          <p:cNvSpPr/>
          <p:nvPr/>
        </p:nvSpPr>
        <p:spPr>
          <a:xfrm>
            <a:off x="5403174" y="3052176"/>
            <a:ext cx="5289755" cy="1052062"/>
          </a:xfrm>
          <a:prstGeom prst="roundRect">
            <a:avLst/>
          </a:prstGeom>
          <a:solidFill>
            <a:srgbClr val="4472C4"/>
          </a:solidFill>
          <a:ln w="12700" cap="flat" cmpd="sng" algn="ctr">
            <a:solidFill>
              <a:srgbClr val="4472C4">
                <a:shade val="50000"/>
              </a:srgbClr>
            </a:solidFill>
            <a:prstDash val="solid"/>
            <a:miter lim="800000"/>
          </a:ln>
          <a:effectLst/>
        </p:spPr>
        <p:txBody>
          <a:bodyPr rtlCol="0" anchor="ctr"/>
          <a:lstStyle/>
          <a:p>
            <a:pPr marL="342900" marR="0" lvl="0" indent="-342900"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pl-PL" sz="2000" b="0" i="0" u="none" strike="noStrike" kern="0" cap="none" spc="0" normalizeH="0" baseline="0" noProof="0" dirty="0">
                <a:ln>
                  <a:noFill/>
                </a:ln>
                <a:solidFill>
                  <a:prstClr val="white"/>
                </a:solidFill>
                <a:effectLst/>
                <a:uLnTx/>
                <a:uFillTx/>
                <a:latin typeface="Calibri" panose="020F0502020204030204"/>
                <a:ea typeface="+mn-ea"/>
                <a:cs typeface="+mn-cs"/>
              </a:rPr>
              <a:t>kryteria dostępu</a:t>
            </a:r>
          </a:p>
          <a:p>
            <a:pPr marL="342900" marR="0" lvl="0" indent="-342900"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pl-PL" sz="2000" b="0" i="0" u="none" strike="noStrike" kern="0" cap="none" spc="0" normalizeH="0" baseline="0" noProof="0" dirty="0">
                <a:ln>
                  <a:noFill/>
                </a:ln>
                <a:solidFill>
                  <a:prstClr val="white"/>
                </a:solidFill>
                <a:effectLst/>
                <a:uLnTx/>
                <a:uFillTx/>
                <a:latin typeface="Calibri" panose="020F0502020204030204"/>
                <a:ea typeface="+mn-ea"/>
                <a:cs typeface="+mn-cs"/>
              </a:rPr>
              <a:t>kryteria premiujące</a:t>
            </a:r>
          </a:p>
        </p:txBody>
      </p:sp>
      <p:sp>
        <p:nvSpPr>
          <p:cNvPr id="18" name="Prostokąt: zaokrąglone rogi 17">
            <a:extLst>
              <a:ext uri="{FF2B5EF4-FFF2-40B4-BE49-F238E27FC236}">
                <a16:creationId xmlns:a16="http://schemas.microsoft.com/office/drawing/2014/main" id="{8A01DFA5-B11C-65FF-276E-9067B764D1BF}"/>
              </a:ext>
              <a:ext uri="{C183D7F6-B498-43B3-948B-1728B52AA6E4}">
                <adec:decorative xmlns:adec="http://schemas.microsoft.com/office/drawing/2017/decorative" val="1"/>
              </a:ext>
            </a:extLst>
          </p:cNvPr>
          <p:cNvSpPr/>
          <p:nvPr/>
        </p:nvSpPr>
        <p:spPr>
          <a:xfrm>
            <a:off x="1795655" y="4661569"/>
            <a:ext cx="2163097" cy="1059087"/>
          </a:xfrm>
          <a:prstGeom prst="roundRect">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l-PL" sz="2000" b="1" i="0" u="none" strike="noStrike" kern="0" cap="none" spc="0" normalizeH="0" baseline="0" noProof="0" dirty="0">
                <a:ln>
                  <a:noFill/>
                </a:ln>
                <a:solidFill>
                  <a:prstClr val="white"/>
                </a:solidFill>
                <a:effectLst/>
                <a:uLnTx/>
                <a:uFillTx/>
                <a:latin typeface="Calibri" panose="020F0502020204030204"/>
                <a:ea typeface="+mn-ea"/>
                <a:cs typeface="+mn-cs"/>
              </a:rPr>
              <a:t>kryterium negocjacyjne</a:t>
            </a:r>
          </a:p>
        </p:txBody>
      </p:sp>
      <p:sp>
        <p:nvSpPr>
          <p:cNvPr id="4" name="Prostokąt: zaokrąglone rogi 3">
            <a:extLst>
              <a:ext uri="{FF2B5EF4-FFF2-40B4-BE49-F238E27FC236}">
                <a16:creationId xmlns:a16="http://schemas.microsoft.com/office/drawing/2014/main" id="{99603DBB-9F5D-091A-4478-6469748B04CC}"/>
              </a:ext>
              <a:ext uri="{C183D7F6-B498-43B3-948B-1728B52AA6E4}">
                <adec:decorative xmlns:adec="http://schemas.microsoft.com/office/drawing/2017/decorative" val="1"/>
              </a:ext>
            </a:extLst>
          </p:cNvPr>
          <p:cNvSpPr/>
          <p:nvPr/>
        </p:nvSpPr>
        <p:spPr>
          <a:xfrm>
            <a:off x="1781257" y="3002591"/>
            <a:ext cx="2163097" cy="1018236"/>
          </a:xfrm>
          <a:prstGeom prst="roundRect">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l-PL" sz="2000" b="1" i="0" u="none" strike="noStrike" kern="0" cap="none" spc="0" normalizeH="0" baseline="0" noProof="0" dirty="0">
                <a:ln>
                  <a:noFill/>
                </a:ln>
                <a:solidFill>
                  <a:prstClr val="white"/>
                </a:solidFill>
                <a:effectLst/>
                <a:uLnTx/>
                <a:uFillTx/>
                <a:latin typeface="Calibri" panose="020F0502020204030204"/>
                <a:ea typeface="+mn-ea"/>
                <a:cs typeface="+mn-cs"/>
              </a:rPr>
              <a:t>kryteria </a:t>
            </a:r>
            <a:r>
              <a:rPr lang="pl-PL" sz="2000" b="1" kern="0" dirty="0">
                <a:solidFill>
                  <a:prstClr val="white"/>
                </a:solidFill>
                <a:latin typeface="Calibri" panose="020F0502020204030204"/>
              </a:rPr>
              <a:t>specyficzne</a:t>
            </a:r>
            <a:endParaRPr kumimoji="0" lang="pl-PL" sz="2000" b="1"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Tree>
    <p:extLst>
      <p:ext uri="{BB962C8B-B14F-4D97-AF65-F5344CB8AC3E}">
        <p14:creationId xmlns:p14="http://schemas.microsoft.com/office/powerpoint/2010/main" val="34513304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5963667F-1751-DA36-D17A-9631EEDEE6AB}"/>
              </a:ext>
            </a:extLst>
          </p:cNvPr>
          <p:cNvSpPr>
            <a:spLocks noGrp="1"/>
          </p:cNvSpPr>
          <p:nvPr>
            <p:ph type="title"/>
          </p:nvPr>
        </p:nvSpPr>
        <p:spPr>
          <a:xfrm>
            <a:off x="1169987" y="452113"/>
            <a:ext cx="9852025" cy="979488"/>
          </a:xfrm>
        </p:spPr>
        <p:txBody>
          <a:bodyPr>
            <a:noAutofit/>
          </a:bodyPr>
          <a:lstStyle/>
          <a:p>
            <a:pPr algn="ctr">
              <a:lnSpc>
                <a:spcPct val="100000"/>
              </a:lnSpc>
            </a:pPr>
            <a:r>
              <a:rPr lang="pl-PL" sz="2000" dirty="0"/>
              <a:t>METODYKA KRYTERIÓW  </a:t>
            </a:r>
            <a:br>
              <a:rPr lang="pl-PL" sz="2000" dirty="0"/>
            </a:br>
            <a:r>
              <a:rPr lang="pl-PL" sz="2000" dirty="0"/>
              <a:t>Fundusze Europejskie dla Lubelskiego 2021-2027 </a:t>
            </a:r>
            <a:br>
              <a:rPr lang="pl-PL" sz="2000" dirty="0"/>
            </a:br>
            <a:r>
              <a:rPr lang="pl-PL" sz="2000" dirty="0"/>
              <a:t>Europejski Fundusz Społeczny Plus</a:t>
            </a:r>
            <a:br>
              <a:rPr lang="pl-PL" sz="2000" dirty="0"/>
            </a:br>
            <a:endParaRPr lang="pl-PL" sz="2000" dirty="0"/>
          </a:p>
        </p:txBody>
      </p:sp>
      <p:graphicFrame>
        <p:nvGraphicFramePr>
          <p:cNvPr id="2" name="Tabela 4">
            <a:extLst>
              <a:ext uri="{FF2B5EF4-FFF2-40B4-BE49-F238E27FC236}">
                <a16:creationId xmlns:a16="http://schemas.microsoft.com/office/drawing/2014/main" id="{B9BF8C84-4B35-6FA9-701B-5900E507C86E}"/>
              </a:ext>
            </a:extLst>
          </p:cNvPr>
          <p:cNvGraphicFramePr>
            <a:graphicFrameLocks noGrp="1"/>
          </p:cNvGraphicFramePr>
          <p:nvPr>
            <p:ph idx="1"/>
            <p:extLst>
              <p:ext uri="{D42A27DB-BD31-4B8C-83A1-F6EECF244321}">
                <p14:modId xmlns:p14="http://schemas.microsoft.com/office/powerpoint/2010/main" val="3801606777"/>
              </p:ext>
            </p:extLst>
          </p:nvPr>
        </p:nvGraphicFramePr>
        <p:xfrm>
          <a:off x="376518" y="1581376"/>
          <a:ext cx="11403105" cy="3871123"/>
        </p:xfrm>
        <a:graphic>
          <a:graphicData uri="http://schemas.openxmlformats.org/drawingml/2006/table">
            <a:tbl>
              <a:tblPr firstRow="1" bandRow="1">
                <a:tableStyleId>{5C22544A-7EE6-4342-B048-85BDC9FD1C3A}</a:tableStyleId>
              </a:tblPr>
              <a:tblGrid>
                <a:gridCol w="2280621">
                  <a:extLst>
                    <a:ext uri="{9D8B030D-6E8A-4147-A177-3AD203B41FA5}">
                      <a16:colId xmlns:a16="http://schemas.microsoft.com/office/drawing/2014/main" val="3688848728"/>
                    </a:ext>
                  </a:extLst>
                </a:gridCol>
                <a:gridCol w="1678027">
                  <a:extLst>
                    <a:ext uri="{9D8B030D-6E8A-4147-A177-3AD203B41FA5}">
                      <a16:colId xmlns:a16="http://schemas.microsoft.com/office/drawing/2014/main" val="2108147431"/>
                    </a:ext>
                  </a:extLst>
                </a:gridCol>
                <a:gridCol w="602594">
                  <a:extLst>
                    <a:ext uri="{9D8B030D-6E8A-4147-A177-3AD203B41FA5}">
                      <a16:colId xmlns:a16="http://schemas.microsoft.com/office/drawing/2014/main" val="1929178987"/>
                    </a:ext>
                  </a:extLst>
                </a:gridCol>
                <a:gridCol w="1277763">
                  <a:extLst>
                    <a:ext uri="{9D8B030D-6E8A-4147-A177-3AD203B41FA5}">
                      <a16:colId xmlns:a16="http://schemas.microsoft.com/office/drawing/2014/main" val="2445202300"/>
                    </a:ext>
                  </a:extLst>
                </a:gridCol>
                <a:gridCol w="2541202">
                  <a:extLst>
                    <a:ext uri="{9D8B030D-6E8A-4147-A177-3AD203B41FA5}">
                      <a16:colId xmlns:a16="http://schemas.microsoft.com/office/drawing/2014/main" val="2901268433"/>
                    </a:ext>
                  </a:extLst>
                </a:gridCol>
                <a:gridCol w="3022898">
                  <a:extLst>
                    <a:ext uri="{9D8B030D-6E8A-4147-A177-3AD203B41FA5}">
                      <a16:colId xmlns:a16="http://schemas.microsoft.com/office/drawing/2014/main" val="3796250229"/>
                    </a:ext>
                  </a:extLst>
                </a:gridCol>
              </a:tblGrid>
              <a:tr h="664476">
                <a:tc>
                  <a:txBody>
                    <a:bodyPr/>
                    <a:lstStyle/>
                    <a:p>
                      <a:r>
                        <a:rPr lang="pl-PL" dirty="0"/>
                        <a:t>Kryteria formalne</a:t>
                      </a:r>
                    </a:p>
                  </a:txBody>
                  <a:tcPr/>
                </a:tc>
                <a:tc>
                  <a:txBody>
                    <a:bodyPr/>
                    <a:lstStyle/>
                    <a:p>
                      <a:r>
                        <a:rPr lang="pl-PL" dirty="0"/>
                        <a:t>Kryteria horyzontalne</a:t>
                      </a:r>
                    </a:p>
                  </a:txBody>
                  <a:tcPr/>
                </a:tc>
                <a:tc gridSpan="2">
                  <a:txBody>
                    <a:bodyPr/>
                    <a:lstStyle/>
                    <a:p>
                      <a:r>
                        <a:rPr lang="pl-PL"/>
                        <a:t>Kryteria dostępu</a:t>
                      </a:r>
                      <a:endParaRPr lang="pl-PL" dirty="0"/>
                    </a:p>
                  </a:txBody>
                  <a:tcPr/>
                </a:tc>
                <a:tc hMerge="1">
                  <a:txBody>
                    <a:bodyPr/>
                    <a:lstStyle/>
                    <a:p>
                      <a:r>
                        <a:rPr lang="pl-PL" dirty="0"/>
                        <a:t>Kryteria dostępu</a:t>
                      </a:r>
                    </a:p>
                  </a:txBody>
                  <a:tcPr/>
                </a:tc>
                <a:tc>
                  <a:txBody>
                    <a:bodyPr/>
                    <a:lstStyle/>
                    <a:p>
                      <a:r>
                        <a:rPr lang="pl-PL" dirty="0"/>
                        <a:t>kryteria merytoryczne</a:t>
                      </a:r>
                    </a:p>
                  </a:txBody>
                  <a:tcPr/>
                </a:tc>
                <a:tc>
                  <a:txBody>
                    <a:bodyPr/>
                    <a:lstStyle/>
                    <a:p>
                      <a:pPr marL="0" marR="0" lvl="0" indent="0" algn="l" defTabSz="914406" rtl="0" eaLnBrk="1" fontAlgn="auto" latinLnBrk="0" hangingPunct="1">
                        <a:lnSpc>
                          <a:spcPct val="100000"/>
                        </a:lnSpc>
                        <a:spcBef>
                          <a:spcPts val="0"/>
                        </a:spcBef>
                        <a:spcAft>
                          <a:spcPts val="0"/>
                        </a:spcAft>
                        <a:buClrTx/>
                        <a:buSzTx/>
                        <a:buFontTx/>
                        <a:buNone/>
                        <a:tabLst/>
                        <a:defRPr/>
                      </a:pPr>
                      <a:r>
                        <a:rPr lang="pl-PL" dirty="0"/>
                        <a:t>kryteria premiujące</a:t>
                      </a:r>
                    </a:p>
                    <a:p>
                      <a:endParaRPr lang="pl-PL" dirty="0"/>
                    </a:p>
                  </a:txBody>
                  <a:tcPr/>
                </a:tc>
                <a:extLst>
                  <a:ext uri="{0D108BD9-81ED-4DB2-BD59-A6C34878D82A}">
                    <a16:rowId xmlns:a16="http://schemas.microsoft.com/office/drawing/2014/main" val="12648492"/>
                  </a:ext>
                </a:extLst>
              </a:tr>
              <a:tr h="637684">
                <a:tc>
                  <a:txBody>
                    <a:bodyPr/>
                    <a:lstStyle/>
                    <a:p>
                      <a:r>
                        <a:rPr lang="pl-PL" dirty="0"/>
                        <a:t>obligatoryjne</a:t>
                      </a:r>
                    </a:p>
                  </a:txBody>
                  <a:tcPr/>
                </a:tc>
                <a:tc>
                  <a:txBody>
                    <a:bodyPr/>
                    <a:lstStyle/>
                    <a:p>
                      <a:pPr marL="0" marR="0" lvl="0" indent="0" algn="l" defTabSz="914406" rtl="0" eaLnBrk="1" fontAlgn="auto" latinLnBrk="0" hangingPunct="1">
                        <a:lnSpc>
                          <a:spcPct val="100000"/>
                        </a:lnSpc>
                        <a:spcBef>
                          <a:spcPts val="0"/>
                        </a:spcBef>
                        <a:spcAft>
                          <a:spcPts val="0"/>
                        </a:spcAft>
                        <a:buClrTx/>
                        <a:buSzTx/>
                        <a:buFontTx/>
                        <a:buNone/>
                        <a:tabLst/>
                        <a:defRPr/>
                      </a:pPr>
                      <a:r>
                        <a:rPr lang="pl-PL" dirty="0"/>
                        <a:t>obligatoryjne</a:t>
                      </a:r>
                    </a:p>
                    <a:p>
                      <a:endParaRPr lang="pl-PL" dirty="0"/>
                    </a:p>
                  </a:txBody>
                  <a:tcPr/>
                </a:tc>
                <a:tc gridSpan="2">
                  <a:txBody>
                    <a:bodyPr/>
                    <a:lstStyle/>
                    <a:p>
                      <a:pPr marL="0" marR="0" lvl="0" indent="0" algn="l" defTabSz="914406" rtl="0" eaLnBrk="1" fontAlgn="auto" latinLnBrk="0" hangingPunct="1">
                        <a:lnSpc>
                          <a:spcPct val="100000"/>
                        </a:lnSpc>
                        <a:spcBef>
                          <a:spcPts val="0"/>
                        </a:spcBef>
                        <a:spcAft>
                          <a:spcPts val="0"/>
                        </a:spcAft>
                        <a:buClrTx/>
                        <a:buSzTx/>
                        <a:buFontTx/>
                        <a:buNone/>
                        <a:tabLst/>
                        <a:defRPr/>
                      </a:pPr>
                      <a:r>
                        <a:rPr lang="pl-PL" dirty="0"/>
                        <a:t>obligatoryjne</a:t>
                      </a:r>
                    </a:p>
                  </a:txBody>
                  <a:tcPr/>
                </a:tc>
                <a:tc hMerge="1">
                  <a:txBody>
                    <a:bodyPr/>
                    <a:lstStyle/>
                    <a:p>
                      <a:pPr marL="0" marR="0" lvl="0" indent="0" algn="l" defTabSz="914406" rtl="0" eaLnBrk="1" fontAlgn="auto" latinLnBrk="0" hangingPunct="1">
                        <a:lnSpc>
                          <a:spcPct val="100000"/>
                        </a:lnSpc>
                        <a:spcBef>
                          <a:spcPts val="0"/>
                        </a:spcBef>
                        <a:spcAft>
                          <a:spcPts val="0"/>
                        </a:spcAft>
                        <a:buClrTx/>
                        <a:buSzTx/>
                        <a:buFontTx/>
                        <a:buNone/>
                        <a:tabLst/>
                        <a:defRPr/>
                      </a:pPr>
                      <a:r>
                        <a:rPr lang="pl-PL" dirty="0"/>
                        <a:t>obligatoryjne</a:t>
                      </a:r>
                    </a:p>
                    <a:p>
                      <a:endParaRPr lang="pl-PL" dirty="0"/>
                    </a:p>
                  </a:txBody>
                  <a:tcPr/>
                </a:tc>
                <a:tc>
                  <a:txBody>
                    <a:bodyPr/>
                    <a:lstStyle/>
                    <a:p>
                      <a:pPr marL="0" marR="0" lvl="0" indent="0" algn="l" defTabSz="914406" rtl="0" eaLnBrk="1" fontAlgn="auto" latinLnBrk="0" hangingPunct="1">
                        <a:lnSpc>
                          <a:spcPct val="100000"/>
                        </a:lnSpc>
                        <a:spcBef>
                          <a:spcPts val="0"/>
                        </a:spcBef>
                        <a:spcAft>
                          <a:spcPts val="0"/>
                        </a:spcAft>
                        <a:buClrTx/>
                        <a:buSzTx/>
                        <a:buFontTx/>
                        <a:buNone/>
                        <a:tabLst/>
                        <a:defRPr/>
                      </a:pPr>
                      <a:r>
                        <a:rPr lang="pl-PL" dirty="0"/>
                        <a:t>obligatoryjne</a:t>
                      </a:r>
                    </a:p>
                    <a:p>
                      <a:endParaRPr lang="pl-PL" dirty="0"/>
                    </a:p>
                  </a:txBody>
                  <a:tcPr/>
                </a:tc>
                <a:tc>
                  <a:txBody>
                    <a:bodyPr/>
                    <a:lstStyle/>
                    <a:p>
                      <a:r>
                        <a:rPr lang="pl-PL" dirty="0"/>
                        <a:t>fakultatywne</a:t>
                      </a:r>
                    </a:p>
                  </a:txBody>
                  <a:tcPr/>
                </a:tc>
                <a:extLst>
                  <a:ext uri="{0D108BD9-81ED-4DB2-BD59-A6C34878D82A}">
                    <a16:rowId xmlns:a16="http://schemas.microsoft.com/office/drawing/2014/main" val="2981563667"/>
                  </a:ext>
                </a:extLst>
              </a:tr>
              <a:tr h="1791587">
                <a:tc gridSpan="4">
                  <a:txBody>
                    <a:bodyPr/>
                    <a:lstStyle/>
                    <a:p>
                      <a:pPr marR="0" lvl="0" algn="l" defTabSz="914400" rtl="0" eaLnBrk="1" fontAlgn="auto" latinLnBrk="0" hangingPunct="1">
                        <a:lnSpc>
                          <a:spcPct val="150000"/>
                        </a:lnSpc>
                        <a:spcBef>
                          <a:spcPts val="0"/>
                        </a:spcBef>
                        <a:spcAft>
                          <a:spcPts val="0"/>
                        </a:spcAft>
                        <a:buClr>
                          <a:schemeClr val="tx2"/>
                        </a:buClr>
                        <a:buSzTx/>
                        <a:buFont typeface="Wingdings" panose="05000000000000000000" pitchFamily="2" charset="2"/>
                        <a:buChar char="ü"/>
                        <a:tabLst/>
                        <a:defRPr/>
                      </a:pPr>
                      <a:r>
                        <a:rPr kumimoji="0" lang="pl-PL" sz="16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„TAK”</a:t>
                      </a:r>
                    </a:p>
                    <a:p>
                      <a:pPr marR="0" lvl="0" algn="l" defTabSz="914400" rtl="0" eaLnBrk="1" fontAlgn="auto" latinLnBrk="0" hangingPunct="1">
                        <a:lnSpc>
                          <a:spcPct val="150000"/>
                        </a:lnSpc>
                        <a:spcBef>
                          <a:spcPts val="0"/>
                        </a:spcBef>
                        <a:spcAft>
                          <a:spcPts val="0"/>
                        </a:spcAft>
                        <a:buClr>
                          <a:schemeClr val="tx2"/>
                        </a:buClr>
                        <a:buSzTx/>
                        <a:buFont typeface="Wingdings" panose="05000000000000000000" pitchFamily="2" charset="2"/>
                        <a:buChar char="ü"/>
                        <a:tabLst/>
                        <a:defRPr/>
                      </a:pPr>
                      <a:r>
                        <a:rPr kumimoji="0" lang="pl-PL" sz="16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„NIE – do uzupełnienia/poprawy na etapie negocjacji”*</a:t>
                      </a:r>
                    </a:p>
                    <a:p>
                      <a:pPr marR="0" lvl="0" algn="l" defTabSz="914400" rtl="0" eaLnBrk="1" fontAlgn="auto" latinLnBrk="0" hangingPunct="1">
                        <a:lnSpc>
                          <a:spcPct val="150000"/>
                        </a:lnSpc>
                        <a:spcBef>
                          <a:spcPts val="0"/>
                        </a:spcBef>
                        <a:spcAft>
                          <a:spcPts val="0"/>
                        </a:spcAft>
                        <a:buClr>
                          <a:schemeClr val="tx2"/>
                        </a:buClr>
                        <a:buSzTx/>
                        <a:buFont typeface="Wingdings" panose="05000000000000000000" pitchFamily="2" charset="2"/>
                        <a:buChar char="ü"/>
                        <a:tabLst/>
                        <a:defRPr/>
                      </a:pPr>
                      <a:r>
                        <a:rPr kumimoji="0" lang="pl-PL" sz="16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„NIE” </a:t>
                      </a:r>
                    </a:p>
                    <a:p>
                      <a:pPr marR="0" lvl="0" algn="l" defTabSz="914400" rtl="0" eaLnBrk="1" fontAlgn="auto" latinLnBrk="0" hangingPunct="1">
                        <a:lnSpc>
                          <a:spcPct val="150000"/>
                        </a:lnSpc>
                        <a:spcBef>
                          <a:spcPts val="0"/>
                        </a:spcBef>
                        <a:spcAft>
                          <a:spcPts val="0"/>
                        </a:spcAft>
                        <a:buClr>
                          <a:schemeClr val="tx2"/>
                        </a:buClr>
                        <a:buSzTx/>
                        <a:buFont typeface="Wingdings" panose="05000000000000000000" pitchFamily="2" charset="2"/>
                        <a:buChar char="ü"/>
                        <a:tabLst/>
                        <a:defRPr/>
                      </a:pPr>
                      <a:r>
                        <a:rPr kumimoji="0" lang="pl-PL" sz="16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„NIE DOTYCZY”*</a:t>
                      </a:r>
                      <a:endParaRPr kumimoji="0" lang="pl-PL" sz="1600" b="0" i="0" u="none" strike="noStrike" kern="1200" cap="none" spc="0" normalizeH="0" baseline="0" noProof="0" dirty="0">
                        <a:ln>
                          <a:noFill/>
                        </a:ln>
                        <a:effectLst/>
                        <a:uLnTx/>
                        <a:uFillTx/>
                        <a:latin typeface="Arial" panose="020B0604020202020204" pitchFamily="34" charset="0"/>
                        <a:ea typeface="Open Sans" panose="020B0606030504020204" pitchFamily="34" charset="0"/>
                        <a:cs typeface="Arial" panose="020B0604020202020204" pitchFamily="34" charset="0"/>
                      </a:endParaRPr>
                    </a:p>
                  </a:txBody>
                  <a:tcPr/>
                </a:tc>
                <a:tc hMerge="1">
                  <a:txBody>
                    <a:bodyPr/>
                    <a:lstStyle/>
                    <a:p>
                      <a:endParaRPr lang="pl-PL"/>
                    </a:p>
                  </a:txBody>
                  <a:tcPr/>
                </a:tc>
                <a:tc hMerge="1">
                  <a:txBody>
                    <a:bodyPr/>
                    <a:lstStyle/>
                    <a:p>
                      <a:endParaRPr lang="pl-PL"/>
                    </a:p>
                  </a:txBody>
                  <a:tcPr/>
                </a:tc>
                <a:tc hMerge="1">
                  <a:txBody>
                    <a:bodyPr/>
                    <a:lstStyle/>
                    <a:p>
                      <a:endParaRPr lang="pl-PL" dirty="0"/>
                    </a:p>
                  </a:txBody>
                  <a:tcPr/>
                </a:tc>
                <a:tc>
                  <a:txBody>
                    <a:bodyPr/>
                    <a:lstStyle/>
                    <a:p>
                      <a:r>
                        <a:rPr kumimoji="0" lang="pl-PL" sz="16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liczba punktów w ramach dopuszczalnych limitów wyznaczonych minimalną i maksymalną liczba punktów, które można uzyskać za dane kryterium</a:t>
                      </a:r>
                      <a:endParaRPr lang="pl-PL" sz="1600" dirty="0">
                        <a:latin typeface="Arial" panose="020B0604020202020204" pitchFamily="34" charset="0"/>
                        <a:cs typeface="Arial" panose="020B0604020202020204" pitchFamily="34" charset="0"/>
                      </a:endParaRPr>
                    </a:p>
                  </a:txBody>
                  <a:tcPr/>
                </a:tc>
                <a:tc>
                  <a:txBody>
                    <a:bodyPr/>
                    <a:lstStyle/>
                    <a:p>
                      <a:r>
                        <a:rPr lang="pl-PL" sz="1600" dirty="0">
                          <a:effectLst/>
                          <a:latin typeface="Arial" panose="020B0604020202020204" pitchFamily="34" charset="0"/>
                          <a:ea typeface="Arial" panose="020B0604020202020204" pitchFamily="34" charset="0"/>
                          <a:cs typeface="Arial" panose="020B0604020202020204" pitchFamily="34" charset="0"/>
                        </a:rPr>
                        <a:t>zdefiniowana                                     z góry liczby punktów zgodna z uchwałą KM – w przypadku spełnienia kryterium  albo przyznaniu 0 punktów – w przypadku niespełnienia kryterium</a:t>
                      </a:r>
                      <a:endParaRPr lang="pl-PL"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4268344"/>
                  </a:ext>
                </a:extLst>
              </a:tr>
              <a:tr h="768247">
                <a:tc>
                  <a:txBody>
                    <a:bodyPr/>
                    <a:lstStyle/>
                    <a:p>
                      <a:endParaRPr lang="pl-PL" dirty="0"/>
                    </a:p>
                  </a:txBody>
                  <a:tcPr/>
                </a:tc>
                <a:tc gridSpan="2">
                  <a:txBody>
                    <a:bodyPr/>
                    <a:lstStyle/>
                    <a:p>
                      <a:endParaRPr lang="pl-PL"/>
                    </a:p>
                  </a:txBody>
                  <a:tcPr/>
                </a:tc>
                <a:tc hMerge="1">
                  <a:txBody>
                    <a:bodyPr/>
                    <a:lstStyle/>
                    <a:p>
                      <a:endParaRPr lang="pl-PL"/>
                    </a:p>
                  </a:txBody>
                  <a:tcPr/>
                </a:tc>
                <a:tc>
                  <a:txBody>
                    <a:bodyPr/>
                    <a:lstStyle/>
                    <a:p>
                      <a:endParaRPr lang="pl-PL"/>
                    </a:p>
                  </a:txBody>
                  <a:tcPr/>
                </a:tc>
                <a:tc>
                  <a:txBody>
                    <a:bodyPr/>
                    <a:lstStyle/>
                    <a:p>
                      <a:r>
                        <a:rPr lang="pl-PL" dirty="0"/>
                        <a:t>max. 80 pkt;</a:t>
                      </a:r>
                    </a:p>
                    <a:p>
                      <a:r>
                        <a:rPr lang="pl-PL" dirty="0"/>
                        <a:t>rozstrzygające</a:t>
                      </a:r>
                    </a:p>
                  </a:txBody>
                  <a:tcPr/>
                </a:tc>
                <a:tc>
                  <a:txBody>
                    <a:bodyPr/>
                    <a:lstStyle/>
                    <a:p>
                      <a:r>
                        <a:rPr lang="pl-PL" dirty="0"/>
                        <a:t>max. 40 pkt</a:t>
                      </a:r>
                    </a:p>
                  </a:txBody>
                  <a:tcPr/>
                </a:tc>
                <a:extLst>
                  <a:ext uri="{0D108BD9-81ED-4DB2-BD59-A6C34878D82A}">
                    <a16:rowId xmlns:a16="http://schemas.microsoft.com/office/drawing/2014/main" val="1911959603"/>
                  </a:ext>
                </a:extLst>
              </a:tr>
            </a:tbl>
          </a:graphicData>
        </a:graphic>
      </p:graphicFrame>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
        <p:nvSpPr>
          <p:cNvPr id="5" name="pole tekstowe 4">
            <a:extLst>
              <a:ext uri="{FF2B5EF4-FFF2-40B4-BE49-F238E27FC236}">
                <a16:creationId xmlns:a16="http://schemas.microsoft.com/office/drawing/2014/main" id="{71CEF3A9-F619-EE65-7D68-BBEEA1699ABE}"/>
              </a:ext>
            </a:extLst>
          </p:cNvPr>
          <p:cNvSpPr txBox="1"/>
          <p:nvPr/>
        </p:nvSpPr>
        <p:spPr>
          <a:xfrm>
            <a:off x="537883" y="5512197"/>
            <a:ext cx="3743661" cy="369332"/>
          </a:xfrm>
          <a:prstGeom prst="rect">
            <a:avLst/>
          </a:prstGeom>
          <a:noFill/>
        </p:spPr>
        <p:txBody>
          <a:bodyPr wrap="square" rtlCol="0">
            <a:spAutoFit/>
          </a:bodyPr>
          <a:lstStyle/>
          <a:p>
            <a:r>
              <a:rPr lang="pl-PL" dirty="0"/>
              <a:t>*</a:t>
            </a:r>
            <a:r>
              <a:rPr lang="pl-PL" sz="1600" dirty="0">
                <a:latin typeface="Arial" panose="020B0604020202020204" pitchFamily="34" charset="0"/>
                <a:cs typeface="Arial" panose="020B0604020202020204" pitchFamily="34" charset="0"/>
              </a:rPr>
              <a:t>dotyczy wybranych kryteriów</a:t>
            </a:r>
            <a:endParaRPr lang="pl-PL"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172700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8D9802DD-77D5-A584-5B4F-1A4AAF31F03C}"/>
              </a:ext>
            </a:extLst>
          </p:cNvPr>
          <p:cNvSpPr>
            <a:spLocks noGrp="1"/>
          </p:cNvSpPr>
          <p:nvPr>
            <p:ph type="title"/>
          </p:nvPr>
        </p:nvSpPr>
        <p:spPr>
          <a:xfrm>
            <a:off x="469785" y="350304"/>
            <a:ext cx="11467750" cy="979757"/>
          </a:xfrm>
        </p:spPr>
        <p:txBody>
          <a:bodyPr>
            <a:noAutofit/>
          </a:bodyPr>
          <a:lstStyle/>
          <a:p>
            <a:pPr algn="ctr">
              <a:lnSpc>
                <a:spcPct val="100000"/>
              </a:lnSpc>
            </a:pPr>
            <a:br>
              <a:rPr lang="pl-PL" sz="2000" dirty="0"/>
            </a:br>
            <a:r>
              <a:rPr lang="pl-PL" sz="2000" dirty="0"/>
              <a:t>KRYTERIA OGÓLNE i SPECYFICZNE</a:t>
            </a:r>
            <a:br>
              <a:rPr lang="pl-PL" sz="2000" dirty="0"/>
            </a:br>
            <a:r>
              <a:rPr lang="pl-PL" sz="2000" dirty="0">
                <a:latin typeface="+mn-lt"/>
                <a:cs typeface="Arial" panose="020B0604020202020204" pitchFamily="34" charset="0"/>
              </a:rPr>
              <a:t>Kryteria oceniane na zasadzie zerojedynkowej</a:t>
            </a:r>
            <a:br>
              <a:rPr lang="pl-PL" sz="2000" dirty="0">
                <a:latin typeface="+mn-lt"/>
                <a:cs typeface="Arial" panose="020B0604020202020204" pitchFamily="34" charset="0"/>
              </a:rPr>
            </a:br>
            <a:br>
              <a:rPr lang="pl-PL" sz="2000" dirty="0"/>
            </a:br>
            <a:endParaRPr lang="pl-PL" sz="2000" dirty="0"/>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
        <p:nvSpPr>
          <p:cNvPr id="4" name="Symbol zastępczy zawartości 3">
            <a:extLst>
              <a:ext uri="{FF2B5EF4-FFF2-40B4-BE49-F238E27FC236}">
                <a16:creationId xmlns:a16="http://schemas.microsoft.com/office/drawing/2014/main" id="{EC6C09CA-6801-66DA-4F52-8B4FE666DDAA}"/>
              </a:ext>
            </a:extLst>
          </p:cNvPr>
          <p:cNvSpPr>
            <a:spLocks noGrp="1"/>
          </p:cNvSpPr>
          <p:nvPr>
            <p:ph idx="1"/>
          </p:nvPr>
        </p:nvSpPr>
        <p:spPr>
          <a:xfrm>
            <a:off x="1169636" y="1660692"/>
            <a:ext cx="9733714" cy="3985080"/>
          </a:xfrm>
        </p:spPr>
        <p:txBody>
          <a:bodyPr>
            <a:noAutofit/>
          </a:bodyPr>
          <a:lstStyle/>
          <a:p>
            <a:pPr marL="342900" indent="-342900">
              <a:lnSpc>
                <a:spcPts val="2700"/>
              </a:lnSpc>
              <a:buFont typeface="Wingdings" panose="05000000000000000000" pitchFamily="2" charset="2"/>
              <a:buChar char="ü"/>
            </a:pPr>
            <a:r>
              <a:rPr lang="pl-PL" sz="2000" dirty="0">
                <a:latin typeface="Arial" panose="020B0604020202020204" pitchFamily="34" charset="0"/>
                <a:ea typeface="Open Sans" panose="020B0606030504020204" pitchFamily="34" charset="0"/>
                <a:cs typeface="Arial" panose="020B0604020202020204" pitchFamily="34" charset="0"/>
              </a:rPr>
              <a:t>Przypisanie wartości logicznej „TAK”, oznacza, że zapisy we wniosku </a:t>
            </a:r>
            <a:br>
              <a:rPr lang="pl-PL" sz="2000" dirty="0">
                <a:latin typeface="Arial" panose="020B0604020202020204" pitchFamily="34" charset="0"/>
                <a:ea typeface="Open Sans" panose="020B0606030504020204" pitchFamily="34" charset="0"/>
                <a:cs typeface="Arial" panose="020B0604020202020204" pitchFamily="34" charset="0"/>
              </a:rPr>
            </a:br>
            <a:r>
              <a:rPr lang="pl-PL" sz="2000" dirty="0">
                <a:latin typeface="Arial" panose="020B0604020202020204" pitchFamily="34" charset="0"/>
                <a:ea typeface="Open Sans" panose="020B0606030504020204" pitchFamily="34" charset="0"/>
                <a:cs typeface="Arial" panose="020B0604020202020204" pitchFamily="34" charset="0"/>
              </a:rPr>
              <a:t>o dofinansowanie projektu jednoznacznie wskazują na spełnienie danego kryterium.</a:t>
            </a:r>
          </a:p>
          <a:p>
            <a:pPr marL="342900" indent="-342900">
              <a:lnSpc>
                <a:spcPts val="2700"/>
              </a:lnSpc>
              <a:buFont typeface="Wingdings" panose="05000000000000000000" pitchFamily="2" charset="2"/>
              <a:buChar char="ü"/>
            </a:pPr>
            <a:r>
              <a:rPr lang="pl-PL" sz="2000" dirty="0">
                <a:latin typeface="Arial" panose="020B0604020202020204" pitchFamily="34" charset="0"/>
                <a:ea typeface="Open Sans" panose="020B0606030504020204" pitchFamily="34" charset="0"/>
                <a:cs typeface="Arial" panose="020B0604020202020204" pitchFamily="34" charset="0"/>
              </a:rPr>
              <a:t>Przypisanie wartości logicznej „NIE – do uzupełnienia/poprawy na etapie negocjacji” ma zastosowanie w przypadku gdy zapisy we wniosku nie dają pewności, że kryterium jest spełnione.</a:t>
            </a:r>
          </a:p>
          <a:p>
            <a:pPr marL="342900" indent="-342900">
              <a:lnSpc>
                <a:spcPts val="2700"/>
              </a:lnSpc>
              <a:buFont typeface="Wingdings" panose="05000000000000000000" pitchFamily="2" charset="2"/>
              <a:buChar char="ü"/>
            </a:pPr>
            <a:r>
              <a:rPr lang="pl-PL" sz="2000" dirty="0">
                <a:latin typeface="Arial" panose="020B0604020202020204" pitchFamily="34" charset="0"/>
                <a:ea typeface="Open Sans" panose="020B0606030504020204" pitchFamily="34" charset="0"/>
                <a:cs typeface="Arial" panose="020B0604020202020204" pitchFamily="34" charset="0"/>
              </a:rPr>
              <a:t>Przypisanie wartości logicznej „NIE” oznacza, że zapisy wniosku o dofinansowanie projektu jednoznacznie </a:t>
            </a:r>
            <a:r>
              <a:rPr lang="pl-PL" sz="2000" dirty="0">
                <a:effectLst/>
                <a:latin typeface="Arial" panose="020B0604020202020204" pitchFamily="34" charset="0"/>
                <a:ea typeface="Times New Roman" panose="02020603050405020304" pitchFamily="18" charset="0"/>
                <a:cs typeface="Arial" panose="020B0604020202020204" pitchFamily="34" charset="0"/>
              </a:rPr>
              <a:t>wskazują, że dane kryterium nie jest spełnione.</a:t>
            </a:r>
            <a:endParaRPr lang="pl-PL"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704501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8D9802DD-77D5-A584-5B4F-1A4AAF31F03C}"/>
              </a:ext>
            </a:extLst>
          </p:cNvPr>
          <p:cNvSpPr>
            <a:spLocks noGrp="1"/>
          </p:cNvSpPr>
          <p:nvPr>
            <p:ph type="title"/>
          </p:nvPr>
        </p:nvSpPr>
        <p:spPr>
          <a:xfrm>
            <a:off x="469785" y="350304"/>
            <a:ext cx="11467750" cy="979757"/>
          </a:xfrm>
        </p:spPr>
        <p:txBody>
          <a:bodyPr>
            <a:noAutofit/>
          </a:bodyPr>
          <a:lstStyle/>
          <a:p>
            <a:pPr algn="ctr">
              <a:lnSpc>
                <a:spcPct val="100000"/>
              </a:lnSpc>
            </a:pPr>
            <a:br>
              <a:rPr lang="pl-PL" sz="2000" dirty="0"/>
            </a:br>
            <a:r>
              <a:rPr lang="pl-PL" sz="2000" dirty="0"/>
              <a:t>KRYTERIA OGÓLNE</a:t>
            </a:r>
            <a:br>
              <a:rPr lang="pl-PL" sz="2000" dirty="0"/>
            </a:br>
            <a:r>
              <a:rPr lang="pl-PL" sz="2000" dirty="0">
                <a:latin typeface="+mn-lt"/>
                <a:cs typeface="Arial" panose="020B0604020202020204" pitchFamily="34" charset="0"/>
              </a:rPr>
              <a:t>Kryteria formalne</a:t>
            </a:r>
            <a:br>
              <a:rPr lang="pl-PL" sz="2000" dirty="0">
                <a:latin typeface="+mn-lt"/>
                <a:cs typeface="Arial" panose="020B0604020202020204" pitchFamily="34" charset="0"/>
              </a:rPr>
            </a:br>
            <a:br>
              <a:rPr lang="pl-PL" sz="2000" dirty="0"/>
            </a:br>
            <a:endParaRPr lang="pl-PL" sz="2000" dirty="0"/>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
        <p:nvSpPr>
          <p:cNvPr id="4" name="Symbol zastępczy zawartości 3">
            <a:extLst>
              <a:ext uri="{FF2B5EF4-FFF2-40B4-BE49-F238E27FC236}">
                <a16:creationId xmlns:a16="http://schemas.microsoft.com/office/drawing/2014/main" id="{EC6C09CA-6801-66DA-4F52-8B4FE666DDAA}"/>
              </a:ext>
            </a:extLst>
          </p:cNvPr>
          <p:cNvSpPr>
            <a:spLocks noGrp="1"/>
          </p:cNvSpPr>
          <p:nvPr>
            <p:ph idx="1"/>
          </p:nvPr>
        </p:nvSpPr>
        <p:spPr>
          <a:xfrm>
            <a:off x="1169636" y="1660692"/>
            <a:ext cx="9733714" cy="3985080"/>
          </a:xfrm>
        </p:spPr>
        <p:txBody>
          <a:bodyPr>
            <a:noAutofit/>
          </a:bodyPr>
          <a:lstStyle/>
          <a:p>
            <a:pPr marL="457200" indent="-457200">
              <a:spcBef>
                <a:spcPct val="0"/>
              </a:spcBef>
              <a:spcAft>
                <a:spcPts val="1200"/>
              </a:spcAft>
              <a:buClrTx/>
              <a:buFont typeface="+mj-lt"/>
              <a:buAutoNum type="arabicPeriod"/>
              <a:defRPr/>
            </a:pPr>
            <a:r>
              <a:rPr lang="pl-PL" sz="1800" dirty="0">
                <a:latin typeface="Arial" panose="020B0604020202020204" pitchFamily="34" charset="0"/>
                <a:cs typeface="Arial" panose="020B0604020202020204" pitchFamily="34" charset="0"/>
              </a:rPr>
              <a:t>Wniosek został </a:t>
            </a:r>
            <a:r>
              <a:rPr lang="pl-PL" sz="1800" b="1" dirty="0">
                <a:latin typeface="Arial" panose="020B0604020202020204" pitchFamily="34" charset="0"/>
                <a:cs typeface="Arial" panose="020B0604020202020204" pitchFamily="34" charset="0"/>
              </a:rPr>
              <a:t>złożony w terminie </a:t>
            </a:r>
            <a:r>
              <a:rPr lang="pl-PL" sz="1800" dirty="0">
                <a:latin typeface="Arial" panose="020B0604020202020204" pitchFamily="34" charset="0"/>
                <a:cs typeface="Arial" panose="020B0604020202020204" pitchFamily="34" charset="0"/>
              </a:rPr>
              <a:t>określonym w Regulaminie wyboru projektów.</a:t>
            </a:r>
          </a:p>
          <a:p>
            <a:pPr marL="457200" indent="-457200">
              <a:spcBef>
                <a:spcPct val="0"/>
              </a:spcBef>
              <a:spcAft>
                <a:spcPts val="1200"/>
              </a:spcAft>
              <a:buClrTx/>
              <a:buFont typeface="+mj-lt"/>
              <a:buAutoNum type="arabicPeriod"/>
              <a:defRPr/>
            </a:pPr>
            <a:r>
              <a:rPr lang="pl-PL" sz="1800" dirty="0">
                <a:latin typeface="Arial" panose="020B0604020202020204" pitchFamily="34" charset="0"/>
                <a:cs typeface="Arial" panose="020B0604020202020204" pitchFamily="34" charset="0"/>
              </a:rPr>
              <a:t>W projekcie założono </a:t>
            </a:r>
            <a:r>
              <a:rPr lang="pl-PL" sz="1800" b="1" dirty="0">
                <a:latin typeface="Arial" panose="020B0604020202020204" pitchFamily="34" charset="0"/>
                <a:cs typeface="Arial" panose="020B0604020202020204" pitchFamily="34" charset="0"/>
              </a:rPr>
              <a:t>poziom kosztów pośrednich </a:t>
            </a:r>
            <a:r>
              <a:rPr lang="pl-PL" sz="1800" dirty="0">
                <a:latin typeface="Arial" panose="020B0604020202020204" pitchFamily="34" charset="0"/>
                <a:cs typeface="Arial" panose="020B0604020202020204" pitchFamily="34" charset="0"/>
              </a:rPr>
              <a:t>zgodnie z zapisami Regulaminu wyboru projektów.</a:t>
            </a:r>
          </a:p>
          <a:p>
            <a:pPr marL="457200" indent="-457200">
              <a:spcBef>
                <a:spcPct val="0"/>
              </a:spcBef>
              <a:spcAft>
                <a:spcPts val="1200"/>
              </a:spcAft>
              <a:buClrTx/>
              <a:buFont typeface="+mj-lt"/>
              <a:buAutoNum type="arabicPeriod"/>
              <a:defRPr/>
            </a:pPr>
            <a:r>
              <a:rPr lang="pl-PL" sz="1800" dirty="0">
                <a:latin typeface="Arial" panose="020B0604020202020204" pitchFamily="34" charset="0"/>
                <a:cs typeface="Arial" panose="020B0604020202020204" pitchFamily="34" charset="0"/>
              </a:rPr>
              <a:t>Projekt </a:t>
            </a:r>
            <a:r>
              <a:rPr lang="pl-PL" sz="1800" b="1" dirty="0">
                <a:latin typeface="Arial" panose="020B0604020202020204" pitchFamily="34" charset="0"/>
                <a:cs typeface="Arial" panose="020B0604020202020204" pitchFamily="34" charset="0"/>
              </a:rPr>
              <a:t>nie został fizycznie zakończony </a:t>
            </a:r>
            <a:r>
              <a:rPr lang="pl-PL" sz="1800" dirty="0">
                <a:latin typeface="Arial" panose="020B0604020202020204" pitchFamily="34" charset="0"/>
                <a:cs typeface="Arial" panose="020B0604020202020204" pitchFamily="34" charset="0"/>
              </a:rPr>
              <a:t>ani w pełni zrealizowany przed dniem złożenia wniosku aplikacyjnego (art. 63. ust. 6 rozporządzenia ogólnego).</a:t>
            </a:r>
          </a:p>
          <a:p>
            <a:pPr marL="457200" indent="-457200">
              <a:spcBef>
                <a:spcPct val="0"/>
              </a:spcBef>
              <a:spcAft>
                <a:spcPts val="1200"/>
              </a:spcAft>
              <a:buClrTx/>
              <a:buFont typeface="+mj-lt"/>
              <a:buAutoNum type="arabicPeriod"/>
              <a:defRPr/>
            </a:pPr>
            <a:r>
              <a:rPr lang="pl-PL" sz="1800" dirty="0">
                <a:latin typeface="Arial" panose="020B0604020202020204" pitchFamily="34" charset="0"/>
                <a:cs typeface="Arial" panose="020B0604020202020204" pitchFamily="34" charset="0"/>
              </a:rPr>
              <a:t>Roczny </a:t>
            </a:r>
            <a:r>
              <a:rPr lang="pl-PL" sz="1800" b="1" dirty="0">
                <a:latin typeface="Arial" panose="020B0604020202020204" pitchFamily="34" charset="0"/>
                <a:cs typeface="Arial" panose="020B0604020202020204" pitchFamily="34" charset="0"/>
              </a:rPr>
              <a:t>obrót wnioskodawcy </a:t>
            </a:r>
            <a:r>
              <a:rPr lang="pl-PL" sz="1800" dirty="0">
                <a:latin typeface="Arial" panose="020B0604020202020204" pitchFamily="34" charset="0"/>
                <a:cs typeface="Arial" panose="020B0604020202020204" pitchFamily="34" charset="0"/>
              </a:rPr>
              <a:t>jest równy lub wyższy od rocznych wydatków w projekcie złożonym przez wnioskodawcę w odpowiedzi na dany nabór wniosków o dofinansowanie projektu.</a:t>
            </a:r>
          </a:p>
          <a:p>
            <a:pPr marL="457200" indent="-457200">
              <a:spcBef>
                <a:spcPct val="0"/>
              </a:spcBef>
              <a:spcAft>
                <a:spcPts val="1200"/>
              </a:spcAft>
              <a:buClrTx/>
              <a:buFont typeface="+mj-lt"/>
              <a:buAutoNum type="arabicPeriod"/>
              <a:defRPr/>
            </a:pPr>
            <a:r>
              <a:rPr lang="pl-PL" sz="1800" dirty="0">
                <a:latin typeface="Arial" panose="020B0604020202020204" pitchFamily="34" charset="0"/>
                <a:cs typeface="Arial" panose="020B0604020202020204" pitchFamily="34" charset="0"/>
              </a:rPr>
              <a:t>Wsparcie polityki spójności będzie udzielane wyłącznie projektom i wnioskodawcom/partnerom, którzy przestrzegają </a:t>
            </a:r>
            <a:r>
              <a:rPr lang="pl-PL" sz="1800" b="1" dirty="0">
                <a:latin typeface="Arial" panose="020B0604020202020204" pitchFamily="34" charset="0"/>
                <a:cs typeface="Arial" panose="020B0604020202020204" pitchFamily="34" charset="0"/>
              </a:rPr>
              <a:t>przepisów antydyskryminacyjnych</a:t>
            </a:r>
            <a:r>
              <a:rPr lang="pl-PL" sz="1800" dirty="0">
                <a:latin typeface="Arial" panose="020B0604020202020204" pitchFamily="34" charset="0"/>
                <a:cs typeface="Arial" panose="020B0604020202020204" pitchFamily="34" charset="0"/>
              </a:rPr>
              <a:t>, </a:t>
            </a:r>
            <a:br>
              <a:rPr lang="pl-PL" sz="1800" dirty="0">
                <a:latin typeface="Arial" panose="020B0604020202020204" pitchFamily="34" charset="0"/>
                <a:cs typeface="Arial" panose="020B0604020202020204" pitchFamily="34" charset="0"/>
              </a:rPr>
            </a:br>
            <a:r>
              <a:rPr lang="pl-PL" sz="1800" dirty="0">
                <a:latin typeface="Arial" panose="020B0604020202020204" pitchFamily="34" charset="0"/>
                <a:cs typeface="Arial" panose="020B0604020202020204" pitchFamily="34" charset="0"/>
              </a:rPr>
              <a:t>o których mowa w art. 9 ust. 3 Rozporządzenia PE i Rady nr 2021/1060.</a:t>
            </a:r>
          </a:p>
          <a:p>
            <a:pPr marL="0" indent="0">
              <a:spcAft>
                <a:spcPts val="1200"/>
              </a:spcAft>
              <a:buNone/>
            </a:pPr>
            <a:endParaRPr lang="pl-PL" sz="1800" dirty="0"/>
          </a:p>
        </p:txBody>
      </p:sp>
    </p:spTree>
    <p:extLst>
      <p:ext uri="{BB962C8B-B14F-4D97-AF65-F5344CB8AC3E}">
        <p14:creationId xmlns:p14="http://schemas.microsoft.com/office/powerpoint/2010/main" val="36439090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8D9802DD-77D5-A584-5B4F-1A4AAF31F03C}"/>
              </a:ext>
            </a:extLst>
          </p:cNvPr>
          <p:cNvSpPr>
            <a:spLocks noGrp="1"/>
          </p:cNvSpPr>
          <p:nvPr>
            <p:ph type="title"/>
          </p:nvPr>
        </p:nvSpPr>
        <p:spPr>
          <a:xfrm>
            <a:off x="299207" y="68926"/>
            <a:ext cx="11593585" cy="979757"/>
          </a:xfrm>
        </p:spPr>
        <p:txBody>
          <a:bodyPr>
            <a:noAutofit/>
          </a:bodyPr>
          <a:lstStyle/>
          <a:p>
            <a:pPr algn="ctr">
              <a:lnSpc>
                <a:spcPct val="100000"/>
              </a:lnSpc>
            </a:pPr>
            <a:br>
              <a:rPr lang="pl-PL" altLang="pl-PL" sz="2000" b="1"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br>
            <a:r>
              <a:rPr lang="pl-PL" altLang="pl-PL" sz="2000" b="1"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KRYTERIA OGÓLNE</a:t>
            </a:r>
            <a:br>
              <a:rPr lang="pl-PL" sz="2000" dirty="0">
                <a:latin typeface="Open Sans" panose="020B0606030504020204" pitchFamily="34" charset="0"/>
                <a:ea typeface="Open Sans" panose="020B0606030504020204" pitchFamily="34" charset="0"/>
                <a:cs typeface="Open Sans" panose="020B0606030504020204" pitchFamily="34" charset="0"/>
              </a:rPr>
            </a:br>
            <a:r>
              <a:rPr lang="pl-PL" sz="2000" dirty="0">
                <a:latin typeface="+mn-lt"/>
                <a:cs typeface="Arial" panose="020B0604020202020204" pitchFamily="34" charset="0"/>
              </a:rPr>
              <a:t>Kryteria horyzontalne</a:t>
            </a:r>
            <a:br>
              <a:rPr lang="pl-PL" sz="2000" dirty="0">
                <a:latin typeface="+mn-lt"/>
                <a:cs typeface="Arial" panose="020B0604020202020204" pitchFamily="34" charset="0"/>
              </a:rPr>
            </a:br>
            <a:endParaRPr lang="pl-PL" sz="2000" dirty="0">
              <a:latin typeface="Open Sans" panose="020B0606030504020204" pitchFamily="34" charset="0"/>
              <a:ea typeface="Open Sans" panose="020B0606030504020204" pitchFamily="34" charset="0"/>
              <a:cs typeface="Open Sans" panose="020B0606030504020204" pitchFamily="34" charset="0"/>
            </a:endParaRPr>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5648" y="6498335"/>
            <a:ext cx="5465075" cy="359665"/>
          </a:xfrm>
          <a:prstGeom prst="rect">
            <a:avLst/>
          </a:prstGeom>
        </p:spPr>
      </p:pic>
      <p:sp>
        <p:nvSpPr>
          <p:cNvPr id="4" name="Symbol zastępczy zawartości 3">
            <a:extLst>
              <a:ext uri="{FF2B5EF4-FFF2-40B4-BE49-F238E27FC236}">
                <a16:creationId xmlns:a16="http://schemas.microsoft.com/office/drawing/2014/main" id="{EC6C09CA-6801-66DA-4F52-8B4FE666DDAA}"/>
              </a:ext>
            </a:extLst>
          </p:cNvPr>
          <p:cNvSpPr>
            <a:spLocks noGrp="1"/>
          </p:cNvSpPr>
          <p:nvPr>
            <p:ph idx="1"/>
          </p:nvPr>
        </p:nvSpPr>
        <p:spPr>
          <a:xfrm>
            <a:off x="775133" y="1122058"/>
            <a:ext cx="10489497" cy="5239832"/>
          </a:xfrm>
        </p:spPr>
        <p:txBody>
          <a:bodyPr>
            <a:noAutofit/>
          </a:bodyPr>
          <a:lstStyle/>
          <a:p>
            <a:pPr marL="342900" indent="-342900">
              <a:lnSpc>
                <a:spcPct val="100000"/>
              </a:lnSpc>
              <a:spcBef>
                <a:spcPct val="0"/>
              </a:spcBef>
              <a:spcAft>
                <a:spcPts val="600"/>
              </a:spcAft>
              <a:buClrTx/>
              <a:buFont typeface="+mj-lt"/>
              <a:buAutoNum type="arabicPeriod"/>
              <a:defRPr/>
            </a:pPr>
            <a:r>
              <a:rPr lang="pl-PL" sz="1800" dirty="0">
                <a:latin typeface="Arial" panose="020B0604020202020204" pitchFamily="34" charset="0"/>
                <a:cs typeface="Arial" panose="020B0604020202020204" pitchFamily="34" charset="0"/>
              </a:rPr>
              <a:t>  Projekt jest zgodny ze </a:t>
            </a:r>
            <a:r>
              <a:rPr lang="pl-PL" sz="1800" b="1" dirty="0">
                <a:latin typeface="Arial" panose="020B0604020202020204" pitchFamily="34" charset="0"/>
                <a:cs typeface="Arial" panose="020B0604020202020204" pitchFamily="34" charset="0"/>
              </a:rPr>
              <a:t>standardem minimum </a:t>
            </a:r>
            <a:r>
              <a:rPr lang="pl-PL" sz="1800" dirty="0">
                <a:latin typeface="Arial" panose="020B0604020202020204" pitchFamily="34" charset="0"/>
                <a:cs typeface="Arial" panose="020B0604020202020204" pitchFamily="34" charset="0"/>
              </a:rPr>
              <a:t>realizacji zasady równości kobiet i mężczyzn.</a:t>
            </a:r>
          </a:p>
          <a:p>
            <a:pPr marL="457200" indent="-457200">
              <a:lnSpc>
                <a:spcPct val="100000"/>
              </a:lnSpc>
              <a:spcBef>
                <a:spcPct val="0"/>
              </a:spcBef>
              <a:spcAft>
                <a:spcPts val="600"/>
              </a:spcAft>
              <a:buClrTx/>
              <a:buFont typeface="+mj-lt"/>
              <a:buAutoNum type="arabicPeriod"/>
              <a:defRPr/>
            </a:pPr>
            <a:r>
              <a:rPr lang="pl-PL" sz="1800" dirty="0">
                <a:latin typeface="Arial" panose="020B0604020202020204" pitchFamily="34" charset="0"/>
                <a:cs typeface="Arial" panose="020B0604020202020204" pitchFamily="34" charset="0"/>
              </a:rPr>
              <a:t>Projekt jest zgodny z </a:t>
            </a:r>
            <a:r>
              <a:rPr lang="pl-PL" sz="1800" b="1" dirty="0">
                <a:latin typeface="Arial" panose="020B0604020202020204" pitchFamily="34" charset="0"/>
                <a:cs typeface="Arial" panose="020B0604020202020204" pitchFamily="34" charset="0"/>
              </a:rPr>
              <a:t>zasadą równości szans i niedyskryminacji</a:t>
            </a:r>
            <a:r>
              <a:rPr lang="pl-PL" sz="1800" dirty="0">
                <a:latin typeface="Arial" panose="020B0604020202020204" pitchFamily="34" charset="0"/>
                <a:cs typeface="Arial" panose="020B0604020202020204" pitchFamily="34" charset="0"/>
              </a:rPr>
              <a:t>, w tym dostępności dla osób </a:t>
            </a:r>
            <a:br>
              <a:rPr lang="pl-PL" sz="1800" dirty="0">
                <a:latin typeface="Arial" panose="020B0604020202020204" pitchFamily="34" charset="0"/>
                <a:cs typeface="Arial" panose="020B0604020202020204" pitchFamily="34" charset="0"/>
              </a:rPr>
            </a:br>
            <a:r>
              <a:rPr lang="pl-PL" sz="1800" dirty="0">
                <a:latin typeface="Arial" panose="020B0604020202020204" pitchFamily="34" charset="0"/>
                <a:cs typeface="Arial" panose="020B0604020202020204" pitchFamily="34" charset="0"/>
              </a:rPr>
              <a:t>z niepełnosprawnościami.</a:t>
            </a:r>
          </a:p>
          <a:p>
            <a:pPr marL="457200" indent="-457200">
              <a:lnSpc>
                <a:spcPct val="100000"/>
              </a:lnSpc>
              <a:spcBef>
                <a:spcPct val="0"/>
              </a:spcBef>
              <a:spcAft>
                <a:spcPts val="600"/>
              </a:spcAft>
              <a:buClrTx/>
              <a:buFont typeface="+mj-lt"/>
              <a:buAutoNum type="arabicPeriod"/>
              <a:defRPr/>
            </a:pPr>
            <a:r>
              <a:rPr lang="pl-PL" sz="1800" dirty="0">
                <a:latin typeface="Arial" panose="020B0604020202020204" pitchFamily="34" charset="0"/>
                <a:cs typeface="Arial" panose="020B0604020202020204" pitchFamily="34" charset="0"/>
              </a:rPr>
              <a:t>Projekt jest zgodny z </a:t>
            </a:r>
            <a:r>
              <a:rPr lang="pl-PL" sz="1800" b="1" dirty="0">
                <a:latin typeface="Arial" panose="020B0604020202020204" pitchFamily="34" charset="0"/>
                <a:cs typeface="Arial" panose="020B0604020202020204" pitchFamily="34" charset="0"/>
              </a:rPr>
              <a:t>Kartą Praw Podstawowych </a:t>
            </a:r>
            <a:r>
              <a:rPr lang="pl-PL" sz="1800" dirty="0">
                <a:latin typeface="Arial" panose="020B0604020202020204" pitchFamily="34" charset="0"/>
                <a:cs typeface="Arial" panose="020B0604020202020204" pitchFamily="34" charset="0"/>
              </a:rPr>
              <a:t>Unii Europejskiej z dnia 26 października 2012 r. (Dz. Urz. UE C 326 z 26.10.2012, str. 391), w zakresie odnoszącym się do sposobu realizacji i zakresu projektu. </a:t>
            </a:r>
          </a:p>
          <a:p>
            <a:pPr marL="457200" indent="-457200">
              <a:lnSpc>
                <a:spcPct val="100000"/>
              </a:lnSpc>
              <a:spcBef>
                <a:spcPct val="0"/>
              </a:spcBef>
              <a:spcAft>
                <a:spcPts val="600"/>
              </a:spcAft>
              <a:buClrTx/>
              <a:buFont typeface="+mj-lt"/>
              <a:buAutoNum type="arabicPeriod"/>
              <a:defRPr/>
            </a:pPr>
            <a:r>
              <a:rPr lang="pl-PL" sz="1800" dirty="0">
                <a:latin typeface="Arial" panose="020B0604020202020204" pitchFamily="34" charset="0"/>
                <a:cs typeface="Arial" panose="020B0604020202020204" pitchFamily="34" charset="0"/>
              </a:rPr>
              <a:t>Projekt jest zgodny z </a:t>
            </a:r>
            <a:r>
              <a:rPr lang="pl-PL" sz="1800" b="1" dirty="0">
                <a:latin typeface="Arial" panose="020B0604020202020204" pitchFamily="34" charset="0"/>
                <a:cs typeface="Arial" panose="020B0604020202020204" pitchFamily="34" charset="0"/>
              </a:rPr>
              <a:t>Konwencją o Prawach Osób Niepełnosprawnych</a:t>
            </a:r>
            <a:r>
              <a:rPr lang="pl-PL" sz="1800" dirty="0">
                <a:latin typeface="Arial" panose="020B0604020202020204" pitchFamily="34" charset="0"/>
                <a:cs typeface="Arial" panose="020B0604020202020204" pitchFamily="34" charset="0"/>
              </a:rPr>
              <a:t>, sporządzoną w Nowym Jorku dnia 13 grudnia 2006 r. (Dz. U. z 2012 r. poz. 1169, z </a:t>
            </a:r>
            <a:r>
              <a:rPr lang="pl-PL" sz="1800" dirty="0" err="1">
                <a:latin typeface="Arial" panose="020B0604020202020204" pitchFamily="34" charset="0"/>
                <a:cs typeface="Arial" panose="020B0604020202020204" pitchFamily="34" charset="0"/>
              </a:rPr>
              <a:t>późn</a:t>
            </a:r>
            <a:r>
              <a:rPr lang="pl-PL" sz="1800" dirty="0">
                <a:latin typeface="Arial" panose="020B0604020202020204" pitchFamily="34" charset="0"/>
                <a:cs typeface="Arial" panose="020B0604020202020204" pitchFamily="34" charset="0"/>
              </a:rPr>
              <a:t>. zm.), w zakresie odnoszącym się do sposobu realizacji, zakresu projektu i wnioskodawcy. </a:t>
            </a:r>
          </a:p>
          <a:p>
            <a:pPr marL="457200" indent="-457200">
              <a:lnSpc>
                <a:spcPct val="100000"/>
              </a:lnSpc>
              <a:spcBef>
                <a:spcPct val="0"/>
              </a:spcBef>
              <a:spcAft>
                <a:spcPts val="600"/>
              </a:spcAft>
              <a:buClrTx/>
              <a:buFont typeface="+mj-lt"/>
              <a:buAutoNum type="arabicPeriod"/>
              <a:defRPr/>
            </a:pPr>
            <a:r>
              <a:rPr lang="pl-PL" sz="1800" dirty="0">
                <a:latin typeface="Arial" panose="020B0604020202020204" pitchFamily="34" charset="0"/>
                <a:cs typeface="Arial" panose="020B0604020202020204" pitchFamily="34" charset="0"/>
              </a:rPr>
              <a:t>Projekt jest zgodny z zasadą  </a:t>
            </a:r>
            <a:r>
              <a:rPr lang="pl-PL" sz="1800" b="1" dirty="0">
                <a:latin typeface="Arial" panose="020B0604020202020204" pitchFamily="34" charset="0"/>
                <a:cs typeface="Arial" panose="020B0604020202020204" pitchFamily="34" charset="0"/>
              </a:rPr>
              <a:t>zrównoważonego rozwoju</a:t>
            </a:r>
            <a:r>
              <a:rPr lang="pl-PL" sz="1800" dirty="0">
                <a:latin typeface="Arial" panose="020B0604020202020204" pitchFamily="34" charset="0"/>
                <a:cs typeface="Arial" panose="020B0604020202020204" pitchFamily="34" charset="0"/>
              </a:rPr>
              <a:t>.</a:t>
            </a:r>
          </a:p>
          <a:p>
            <a:pPr marL="457200" indent="-457200">
              <a:lnSpc>
                <a:spcPct val="100000"/>
              </a:lnSpc>
              <a:spcBef>
                <a:spcPct val="0"/>
              </a:spcBef>
              <a:spcAft>
                <a:spcPts val="600"/>
              </a:spcAft>
              <a:buClrTx/>
              <a:buFont typeface="+mj-lt"/>
              <a:buAutoNum type="arabicPeriod"/>
              <a:defRPr/>
            </a:pPr>
            <a:r>
              <a:rPr lang="pl-PL" sz="1800" dirty="0">
                <a:latin typeface="Arial" panose="020B0604020202020204" pitchFamily="34" charset="0"/>
                <a:cs typeface="Arial" panose="020B0604020202020204" pitchFamily="34" charset="0"/>
              </a:rPr>
              <a:t>Projekt jest zgodny z </a:t>
            </a:r>
            <a:r>
              <a:rPr lang="pl-PL" sz="1800" b="1" dirty="0">
                <a:latin typeface="Arial" panose="020B0604020202020204" pitchFamily="34" charset="0"/>
                <a:cs typeface="Arial" panose="020B0604020202020204" pitchFamily="34" charset="0"/>
              </a:rPr>
              <a:t>przepisami prawa krajowego i unijnego</a:t>
            </a:r>
            <a:r>
              <a:rPr lang="pl-PL" sz="1800" dirty="0">
                <a:latin typeface="Arial" panose="020B0604020202020204" pitchFamily="34" charset="0"/>
                <a:cs typeface="Arial" panose="020B0604020202020204" pitchFamily="34" charset="0"/>
              </a:rPr>
              <a:t>.</a:t>
            </a:r>
          </a:p>
          <a:p>
            <a:pPr marL="457200" indent="-457200">
              <a:lnSpc>
                <a:spcPct val="100000"/>
              </a:lnSpc>
              <a:spcBef>
                <a:spcPct val="0"/>
              </a:spcBef>
              <a:spcAft>
                <a:spcPts val="600"/>
              </a:spcAft>
              <a:buClrTx/>
              <a:buFont typeface="+mj-lt"/>
              <a:buAutoNum type="arabicPeriod"/>
              <a:defRPr/>
            </a:pPr>
            <a:r>
              <a:rPr lang="pl-PL" sz="1800" dirty="0">
                <a:latin typeface="Arial" panose="020B0604020202020204" pitchFamily="34" charset="0"/>
                <a:cs typeface="Arial" panose="020B0604020202020204" pitchFamily="34" charset="0"/>
              </a:rPr>
              <a:t>W projekcie, którego łączny koszt wyrażony w PLN nie przekracza równowartości 200 tys. EUR w dniu zawarcia umowy o dofinansowanie projektu, rozliczany jest obligatoryjnie za pomocą </a:t>
            </a:r>
            <a:r>
              <a:rPr lang="pl-PL" sz="1800" b="1" dirty="0">
                <a:latin typeface="Arial" panose="020B0604020202020204" pitchFamily="34" charset="0"/>
                <a:cs typeface="Arial" panose="020B0604020202020204" pitchFamily="34" charset="0"/>
              </a:rPr>
              <a:t>uproszczonych metod rozliczania wydatków</a:t>
            </a:r>
            <a:r>
              <a:rPr lang="pl-PL" sz="1800" dirty="0">
                <a:latin typeface="Arial" panose="020B0604020202020204" pitchFamily="34" charset="0"/>
                <a:cs typeface="Arial" panose="020B0604020202020204" pitchFamily="34" charset="0"/>
              </a:rPr>
              <a:t>, o których mowa w Regulaminie wyboru projektów.</a:t>
            </a:r>
          </a:p>
          <a:p>
            <a:pPr marL="457200" indent="-457200">
              <a:lnSpc>
                <a:spcPct val="100000"/>
              </a:lnSpc>
              <a:spcBef>
                <a:spcPct val="0"/>
              </a:spcBef>
              <a:spcAft>
                <a:spcPts val="600"/>
              </a:spcAft>
              <a:buClrTx/>
              <a:buFont typeface="+mj-lt"/>
              <a:buAutoNum type="arabicPeriod"/>
              <a:defRPr/>
            </a:pPr>
            <a:r>
              <a:rPr lang="pl-PL" sz="1800" dirty="0">
                <a:latin typeface="Arial" panose="020B0604020202020204" pitchFamily="34" charset="0"/>
                <a:cs typeface="Arial" panose="020B0604020202020204" pitchFamily="34" charset="0"/>
              </a:rPr>
              <a:t>W przypadku </a:t>
            </a:r>
            <a:r>
              <a:rPr lang="pl-PL" sz="1800" b="1" dirty="0">
                <a:latin typeface="Arial" panose="020B0604020202020204" pitchFamily="34" charset="0"/>
                <a:cs typeface="Arial" panose="020B0604020202020204" pitchFamily="34" charset="0"/>
              </a:rPr>
              <a:t>projektu partnerskiego</a:t>
            </a:r>
            <a:r>
              <a:rPr lang="pl-PL" sz="1800" dirty="0">
                <a:latin typeface="Arial" panose="020B0604020202020204" pitchFamily="34" charset="0"/>
                <a:cs typeface="Arial" panose="020B0604020202020204" pitchFamily="34" charset="0"/>
              </a:rPr>
              <a:t>, spełnione zostały wymogi, o których mowa w art. 39 ustawy o zasadach realizacji zadań finansowanych ze środków europejskich w perspektywie finansowej 2021-2027.</a:t>
            </a:r>
          </a:p>
          <a:p>
            <a:pPr marL="342900" indent="-342900">
              <a:spcAft>
                <a:spcPts val="600"/>
              </a:spcAft>
              <a:buClrTx/>
              <a:buFont typeface="+mj-lt"/>
              <a:buAutoNum type="arabicPeriod"/>
            </a:pPr>
            <a:endParaRPr lang="pl-PL" sz="1800" dirty="0"/>
          </a:p>
        </p:txBody>
      </p:sp>
    </p:spTree>
    <p:extLst>
      <p:ext uri="{BB962C8B-B14F-4D97-AF65-F5344CB8AC3E}">
        <p14:creationId xmlns:p14="http://schemas.microsoft.com/office/powerpoint/2010/main" val="10710787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8D9802DD-77D5-A584-5B4F-1A4AAF31F03C}"/>
              </a:ext>
            </a:extLst>
          </p:cNvPr>
          <p:cNvSpPr>
            <a:spLocks noGrp="1"/>
          </p:cNvSpPr>
          <p:nvPr>
            <p:ph type="title"/>
          </p:nvPr>
        </p:nvSpPr>
        <p:spPr>
          <a:xfrm>
            <a:off x="1169417" y="532134"/>
            <a:ext cx="9852728" cy="979757"/>
          </a:xfrm>
        </p:spPr>
        <p:txBody>
          <a:bodyPr>
            <a:normAutofit fontScale="90000"/>
          </a:bodyPr>
          <a:lstStyle/>
          <a:p>
            <a:pPr lvl="0" algn="ctr">
              <a:lnSpc>
                <a:spcPct val="115000"/>
              </a:lnSpc>
              <a:spcBef>
                <a:spcPts val="600"/>
              </a:spcBef>
              <a:spcAft>
                <a:spcPts val="0"/>
              </a:spcAft>
              <a:buSzPts val="1200"/>
              <a:tabLst>
                <a:tab pos="230505" algn="l"/>
                <a:tab pos="270510" algn="l"/>
              </a:tabLst>
            </a:pPr>
            <a:r>
              <a:rPr lang="pl-PL" sz="2200" b="1" kern="0" dirty="0">
                <a:effectLst/>
                <a:latin typeface="Arial" panose="020B0604020202020204" pitchFamily="34" charset="0"/>
                <a:ea typeface="MS Gothic" panose="020B0609070205080204" pitchFamily="49" charset="-128"/>
                <a:cs typeface="Arial" panose="020B0604020202020204" pitchFamily="34" charset="0"/>
              </a:rPr>
              <a:t>Działanie </a:t>
            </a:r>
            <a:r>
              <a:rPr lang="pl-PL" sz="2400" kern="0" dirty="0">
                <a:latin typeface="Arial" panose="020B0604020202020204" pitchFamily="34" charset="0"/>
                <a:ea typeface="MS Gothic" panose="020B0609070205080204" pitchFamily="49" charset="-128"/>
                <a:cs typeface="Arial" panose="020B0604020202020204" pitchFamily="34" charset="0"/>
              </a:rPr>
              <a:t>8</a:t>
            </a:r>
            <a:r>
              <a:rPr lang="pl-PL" sz="2400" b="1" dirty="0">
                <a:effectLst/>
                <a:latin typeface="Arial" panose="020B0604020202020204" pitchFamily="34" charset="0"/>
                <a:ea typeface="Calibri" panose="020F0502020204030204" pitchFamily="34" charset="0"/>
              </a:rPr>
              <a:t>.8 </a:t>
            </a:r>
            <a:r>
              <a:rPr lang="pl-PL" sz="2400" dirty="0">
                <a:latin typeface="Arial" panose="020B0604020202020204" pitchFamily="34" charset="0"/>
                <a:ea typeface="Calibri" panose="020F0502020204030204" pitchFamily="34" charset="0"/>
              </a:rPr>
              <a:t>Wsparcie rodziny i pieczy zastępczej </a:t>
            </a:r>
            <a:r>
              <a:rPr lang="pl-PL" sz="2200" b="1" kern="0" dirty="0">
                <a:effectLst/>
                <a:latin typeface="Arial" panose="020B0604020202020204" pitchFamily="34" charset="0"/>
                <a:ea typeface="MS Gothic" panose="020B0609070205080204" pitchFamily="49" charset="-128"/>
                <a:cs typeface="Arial" panose="020B0604020202020204" pitchFamily="34" charset="0"/>
              </a:rPr>
              <a:t>– kryteria specyficzne</a:t>
            </a:r>
            <a:br>
              <a:rPr lang="pl-PL" sz="1800" b="1" kern="0" dirty="0">
                <a:effectLst/>
                <a:latin typeface="Arial" panose="020B0604020202020204" pitchFamily="34" charset="0"/>
                <a:ea typeface="MS Gothic" panose="020B0609070205080204" pitchFamily="49" charset="-128"/>
                <a:cs typeface="Arial" panose="020B0604020202020204" pitchFamily="34" charset="0"/>
              </a:rPr>
            </a:br>
            <a:r>
              <a:rPr lang="pl-PL" sz="2000" b="0" dirty="0">
                <a:latin typeface="Arial" panose="020B0604020202020204" pitchFamily="34" charset="0"/>
              </a:rPr>
              <a:t>Typ projektu 1a-b, 2, 4, 5</a:t>
            </a:r>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
        <p:nvSpPr>
          <p:cNvPr id="4" name="Symbol zastępczy zawartości 3">
            <a:extLst>
              <a:ext uri="{FF2B5EF4-FFF2-40B4-BE49-F238E27FC236}">
                <a16:creationId xmlns:a16="http://schemas.microsoft.com/office/drawing/2014/main" id="{EC6C09CA-6801-66DA-4F52-8B4FE666DDAA}"/>
              </a:ext>
            </a:extLst>
          </p:cNvPr>
          <p:cNvSpPr>
            <a:spLocks noGrp="1"/>
          </p:cNvSpPr>
          <p:nvPr>
            <p:ph idx="1"/>
          </p:nvPr>
        </p:nvSpPr>
        <p:spPr>
          <a:xfrm>
            <a:off x="797667" y="1303506"/>
            <a:ext cx="10622605" cy="5330757"/>
          </a:xfrm>
        </p:spPr>
        <p:txBody>
          <a:bodyPr>
            <a:normAutofit fontScale="70000" lnSpcReduction="20000"/>
          </a:bodyPr>
          <a:lstStyle/>
          <a:p>
            <a:pPr marL="0" indent="0" algn="ctr">
              <a:spcBef>
                <a:spcPct val="0"/>
              </a:spcBef>
              <a:buNone/>
              <a:defRPr/>
            </a:pPr>
            <a:r>
              <a:rPr lang="pl-PL" sz="2200" b="1" kern="0" dirty="0">
                <a:solidFill>
                  <a:schemeClr val="tx2"/>
                </a:solidFill>
                <a:latin typeface="Arial" panose="020B0604020202020204" pitchFamily="34" charset="0"/>
                <a:ea typeface="MS Gothic" panose="020B0609070205080204" pitchFamily="49" charset="-128"/>
                <a:cs typeface="Arial" panose="020B0604020202020204" pitchFamily="34" charset="0"/>
              </a:rPr>
              <a:t>Kryteria dostępu</a:t>
            </a:r>
          </a:p>
          <a:p>
            <a:pPr marL="0" indent="0">
              <a:spcBef>
                <a:spcPct val="0"/>
              </a:spcBef>
              <a:buNone/>
              <a:defRPr/>
            </a:pPr>
            <a:r>
              <a:rPr lang="pl-PL" sz="2400" b="1" kern="0" dirty="0">
                <a:latin typeface="Arial" panose="020B0604020202020204" pitchFamily="34" charset="0"/>
                <a:ea typeface="MS Gothic" panose="020B0609070205080204" pitchFamily="49" charset="-128"/>
                <a:cs typeface="Arial" panose="020B0604020202020204" pitchFamily="34" charset="0"/>
              </a:rPr>
              <a:t>1. Wnioskodawca</a:t>
            </a:r>
          </a:p>
          <a:p>
            <a:pPr marL="0" indent="0">
              <a:spcBef>
                <a:spcPct val="0"/>
              </a:spcBef>
              <a:buNone/>
              <a:defRPr/>
            </a:pPr>
            <a:r>
              <a:rPr lang="pl-PL" sz="2400" kern="0" dirty="0">
                <a:latin typeface="Arial" panose="020B0604020202020204" pitchFamily="34" charset="0"/>
                <a:ea typeface="MS Gothic" panose="020B0609070205080204" pitchFamily="49" charset="-128"/>
                <a:cs typeface="Arial" panose="020B0604020202020204" pitchFamily="34" charset="0"/>
              </a:rPr>
              <a:t>Wnioskodawcą uprawnionym do ubiegania się o dofinansowanie jest:</a:t>
            </a:r>
          </a:p>
          <a:p>
            <a:pPr marL="0" indent="0">
              <a:spcBef>
                <a:spcPct val="0"/>
              </a:spcBef>
              <a:buNone/>
              <a:defRPr/>
            </a:pPr>
            <a:r>
              <a:rPr lang="pl-PL" sz="2400" kern="0" dirty="0">
                <a:latin typeface="Arial" panose="020B0604020202020204" pitchFamily="34" charset="0"/>
                <a:ea typeface="MS Gothic" panose="020B0609070205080204" pitchFamily="49" charset="-128"/>
                <a:cs typeface="Arial" panose="020B0604020202020204" pitchFamily="34" charset="0"/>
              </a:rPr>
              <a:t>a) jednostka samorządu terytorialnego lub jednostka organizacyjna działająca w imieniu tej jednostki;</a:t>
            </a:r>
          </a:p>
          <a:p>
            <a:pPr marL="0" indent="0">
              <a:spcBef>
                <a:spcPct val="0"/>
              </a:spcBef>
              <a:buNone/>
              <a:defRPr/>
            </a:pPr>
            <a:r>
              <a:rPr lang="pl-PL" sz="2400" kern="0" dirty="0">
                <a:latin typeface="Arial" panose="020B0604020202020204" pitchFamily="34" charset="0"/>
                <a:ea typeface="MS Gothic" panose="020B0609070205080204" pitchFamily="49" charset="-128"/>
                <a:cs typeface="Arial" panose="020B0604020202020204" pitchFamily="34" charset="0"/>
              </a:rPr>
              <a:t>albo</a:t>
            </a:r>
          </a:p>
          <a:p>
            <a:pPr marL="0" indent="0">
              <a:spcBef>
                <a:spcPct val="0"/>
              </a:spcBef>
              <a:buNone/>
              <a:defRPr/>
            </a:pPr>
            <a:r>
              <a:rPr lang="pl-PL" sz="2400" kern="0" dirty="0">
                <a:latin typeface="Arial" panose="020B0604020202020204" pitchFamily="34" charset="0"/>
                <a:ea typeface="MS Gothic" panose="020B0609070205080204" pitchFamily="49" charset="-128"/>
                <a:cs typeface="Arial" panose="020B0604020202020204" pitchFamily="34" charset="0"/>
              </a:rPr>
              <a:t>b) związek lub porozumienie lub stowarzyszenie jednostek samorządu terytorialnego;</a:t>
            </a:r>
          </a:p>
          <a:p>
            <a:pPr marL="0" indent="0">
              <a:spcBef>
                <a:spcPct val="0"/>
              </a:spcBef>
              <a:buNone/>
              <a:defRPr/>
            </a:pPr>
            <a:r>
              <a:rPr lang="pl-PL" sz="2400" kern="0" dirty="0">
                <a:latin typeface="Arial" panose="020B0604020202020204" pitchFamily="34" charset="0"/>
                <a:ea typeface="MS Gothic" panose="020B0609070205080204" pitchFamily="49" charset="-128"/>
                <a:cs typeface="Arial" panose="020B0604020202020204" pitchFamily="34" charset="0"/>
              </a:rPr>
              <a:t>albo</a:t>
            </a:r>
          </a:p>
          <a:p>
            <a:pPr marL="0" indent="0">
              <a:spcBef>
                <a:spcPct val="0"/>
              </a:spcBef>
              <a:buNone/>
              <a:defRPr/>
            </a:pPr>
            <a:r>
              <a:rPr lang="pl-PL" sz="2400" kern="0" dirty="0">
                <a:latin typeface="Arial" panose="020B0604020202020204" pitchFamily="34" charset="0"/>
                <a:ea typeface="MS Gothic" panose="020B0609070205080204" pitchFamily="49" charset="-128"/>
                <a:cs typeface="Arial" panose="020B0604020202020204" pitchFamily="34" charset="0"/>
              </a:rPr>
              <a:t>c) instytucja pomocy i integracji społecznej, instytucja prowadząca pracę z rodziną;</a:t>
            </a:r>
          </a:p>
          <a:p>
            <a:pPr marL="0" indent="0">
              <a:spcBef>
                <a:spcPct val="0"/>
              </a:spcBef>
              <a:buNone/>
              <a:defRPr/>
            </a:pPr>
            <a:r>
              <a:rPr lang="pl-PL" sz="2400" kern="0" dirty="0">
                <a:latin typeface="Arial" panose="020B0604020202020204" pitchFamily="34" charset="0"/>
                <a:ea typeface="MS Gothic" panose="020B0609070205080204" pitchFamily="49" charset="-128"/>
                <a:cs typeface="Arial" panose="020B0604020202020204" pitchFamily="34" charset="0"/>
              </a:rPr>
              <a:t>albo</a:t>
            </a:r>
          </a:p>
          <a:p>
            <a:pPr marL="0" indent="0">
              <a:spcBef>
                <a:spcPct val="0"/>
              </a:spcBef>
              <a:buNone/>
              <a:defRPr/>
            </a:pPr>
            <a:r>
              <a:rPr lang="pl-PL" sz="2400" kern="0" dirty="0">
                <a:latin typeface="Arial" panose="020B0604020202020204" pitchFamily="34" charset="0"/>
                <a:ea typeface="MS Gothic" panose="020B0609070205080204" pitchFamily="49" charset="-128"/>
                <a:cs typeface="Arial" panose="020B0604020202020204" pitchFamily="34" charset="0"/>
              </a:rPr>
              <a:t>d) podmiot ekonomii społecznej;</a:t>
            </a:r>
          </a:p>
          <a:p>
            <a:pPr marL="0" indent="0">
              <a:spcBef>
                <a:spcPct val="0"/>
              </a:spcBef>
              <a:buNone/>
              <a:defRPr/>
            </a:pPr>
            <a:r>
              <a:rPr lang="pl-PL" sz="2400" kern="0" dirty="0">
                <a:latin typeface="Arial" panose="020B0604020202020204" pitchFamily="34" charset="0"/>
                <a:ea typeface="MS Gothic" panose="020B0609070205080204" pitchFamily="49" charset="-128"/>
                <a:cs typeface="Arial" panose="020B0604020202020204" pitchFamily="34" charset="0"/>
              </a:rPr>
              <a:t>albo</a:t>
            </a:r>
          </a:p>
          <a:p>
            <a:pPr marL="0" indent="0">
              <a:spcBef>
                <a:spcPct val="0"/>
              </a:spcBef>
              <a:buNone/>
              <a:defRPr/>
            </a:pPr>
            <a:r>
              <a:rPr lang="pl-PL" sz="2400" kern="0" dirty="0">
                <a:latin typeface="Arial" panose="020B0604020202020204" pitchFamily="34" charset="0"/>
                <a:ea typeface="MS Gothic" panose="020B0609070205080204" pitchFamily="49" charset="-128"/>
                <a:cs typeface="Arial" panose="020B0604020202020204" pitchFamily="34" charset="0"/>
              </a:rPr>
              <a:t>e) podmiot świadczący usługi społeczne użyteczności publicznej, w tym m.in. ośrodek wsparcia (w tym specjalistyczny ośrodek wsparcia), instytucja  wspierania rodziny i systemu pieczy zastępczej, placówka wsparcia dziennego, jednostka specjalistycznego poradnictwa;</a:t>
            </a:r>
          </a:p>
          <a:p>
            <a:pPr marL="0" indent="0">
              <a:spcBef>
                <a:spcPct val="0"/>
              </a:spcBef>
              <a:buNone/>
              <a:defRPr/>
            </a:pPr>
            <a:r>
              <a:rPr lang="pl-PL" sz="2400" kern="0" dirty="0">
                <a:latin typeface="Arial" panose="020B0604020202020204" pitchFamily="34" charset="0"/>
                <a:ea typeface="MS Gothic" panose="020B0609070205080204" pitchFamily="49" charset="-128"/>
                <a:cs typeface="Arial" panose="020B0604020202020204" pitchFamily="34" charset="0"/>
              </a:rPr>
              <a:t>albo</a:t>
            </a:r>
          </a:p>
          <a:p>
            <a:pPr marL="0" indent="0">
              <a:spcBef>
                <a:spcPct val="0"/>
              </a:spcBef>
              <a:buNone/>
              <a:defRPr/>
            </a:pPr>
            <a:r>
              <a:rPr lang="pl-PL" sz="2400" kern="0" dirty="0">
                <a:latin typeface="Arial" panose="020B0604020202020204" pitchFamily="34" charset="0"/>
                <a:ea typeface="MS Gothic" panose="020B0609070205080204" pitchFamily="49" charset="-128"/>
                <a:cs typeface="Arial" panose="020B0604020202020204" pitchFamily="34" charset="0"/>
              </a:rPr>
              <a:t>f) podmiot wymieniony w art. 3 ust 2 i 3 ustawy o pożytku publicznym i o wolontariacie (Dz.U. z 2023 r. poz. 571) statutowo działający w obszarze pomocy i integracji społecznej.</a:t>
            </a:r>
          </a:p>
          <a:p>
            <a:pPr marL="0" indent="0">
              <a:spcBef>
                <a:spcPct val="0"/>
              </a:spcBef>
              <a:buNone/>
              <a:defRPr/>
            </a:pPr>
            <a:r>
              <a:rPr lang="pl-PL" sz="2400" kern="0" dirty="0">
                <a:latin typeface="Arial" panose="020B0604020202020204" pitchFamily="34" charset="0"/>
                <a:ea typeface="MS Gothic" panose="020B0609070205080204" pitchFamily="49" charset="-128"/>
                <a:cs typeface="Arial" panose="020B0604020202020204" pitchFamily="34" charset="0"/>
              </a:rPr>
              <a:t>albo</a:t>
            </a:r>
          </a:p>
          <a:p>
            <a:pPr marL="0" indent="0">
              <a:spcBef>
                <a:spcPct val="0"/>
              </a:spcBef>
              <a:buNone/>
              <a:defRPr/>
            </a:pPr>
            <a:r>
              <a:rPr lang="pl-PL" sz="2400" kern="0" dirty="0">
                <a:latin typeface="Arial" panose="020B0604020202020204" pitchFamily="34" charset="0"/>
                <a:ea typeface="MS Gothic" panose="020B0609070205080204" pitchFamily="49" charset="-128"/>
                <a:cs typeface="Arial" panose="020B0604020202020204" pitchFamily="34" charset="0"/>
              </a:rPr>
              <a:t>g) Ochotnicze Hufce Pracy.</a:t>
            </a:r>
          </a:p>
          <a:p>
            <a:pPr marL="0" indent="0">
              <a:spcBef>
                <a:spcPct val="0"/>
              </a:spcBef>
              <a:buNone/>
              <a:defRPr/>
            </a:pPr>
            <a:endParaRPr lang="pl-PL" sz="2400" b="1" kern="0" dirty="0">
              <a:solidFill>
                <a:schemeClr val="tx2"/>
              </a:solidFill>
              <a:latin typeface="Arial" panose="020B0604020202020204" pitchFamily="34" charset="0"/>
              <a:ea typeface="MS Gothic" panose="020B0609070205080204" pitchFamily="49" charset="-128"/>
              <a:cs typeface="Arial" panose="020B0604020202020204" pitchFamily="34" charset="0"/>
            </a:endParaRPr>
          </a:p>
          <a:p>
            <a:pPr marL="0" indent="0">
              <a:spcBef>
                <a:spcPct val="0"/>
              </a:spcBef>
              <a:buNone/>
              <a:defRPr/>
            </a:pPr>
            <a:endParaRPr lang="pl-PL" sz="1800" dirty="0">
              <a:latin typeface="Arial" panose="020B0604020202020204" pitchFamily="34" charset="0"/>
              <a:cs typeface="Arial" panose="020B0604020202020204" pitchFamily="34" charset="0"/>
            </a:endParaRPr>
          </a:p>
          <a:p>
            <a:pPr marL="342900" indent="-342900">
              <a:spcBef>
                <a:spcPct val="0"/>
              </a:spcBef>
              <a:buFont typeface="+mj-lt"/>
              <a:buAutoNum type="arabicPeriod"/>
              <a:defRPr/>
            </a:pPr>
            <a:endParaRPr lang="pl-PL" sz="1800" dirty="0">
              <a:latin typeface="Arial" panose="020B0604020202020204" pitchFamily="34" charset="0"/>
              <a:cs typeface="Arial" panose="020B0604020202020204" pitchFamily="34" charset="0"/>
            </a:endParaRPr>
          </a:p>
          <a:p>
            <a:pPr marL="0" indent="0">
              <a:spcBef>
                <a:spcPct val="0"/>
              </a:spcBef>
              <a:buNone/>
              <a:defRPr/>
            </a:pPr>
            <a:endParaRPr lang="pl-PL" sz="1800" b="1" dirty="0">
              <a:latin typeface="Arial" panose="020B0604020202020204" pitchFamily="34" charset="0"/>
              <a:cs typeface="Arial" panose="020B0604020202020204" pitchFamily="34" charset="0"/>
            </a:endParaRPr>
          </a:p>
          <a:p>
            <a:pPr marL="342900" indent="-342900" algn="just">
              <a:spcBef>
                <a:spcPct val="0"/>
              </a:spcBef>
              <a:buFont typeface="+mj-lt"/>
              <a:buAutoNum type="arabicPeriod"/>
              <a:defRPr/>
            </a:pPr>
            <a:endParaRPr lang="pl-PL" sz="1800" dirty="0">
              <a:latin typeface="Arial" panose="020B0604020202020204" pitchFamily="34" charset="0"/>
              <a:cs typeface="Arial" panose="020B0604020202020204" pitchFamily="34" charset="0"/>
            </a:endParaRPr>
          </a:p>
          <a:p>
            <a:pPr marL="342900" indent="-342900" algn="just">
              <a:spcBef>
                <a:spcPct val="0"/>
              </a:spcBef>
              <a:buFont typeface="+mj-lt"/>
              <a:buAutoNum type="arabicPeriod"/>
              <a:defRPr/>
            </a:pPr>
            <a:endParaRPr lang="pl-PL" sz="1600" dirty="0">
              <a:latin typeface="+mn-lt"/>
              <a:cs typeface="Arial" panose="020B0604020202020204" pitchFamily="34" charset="0"/>
            </a:endParaRPr>
          </a:p>
          <a:p>
            <a:pPr marL="342900" indent="-342900" algn="just">
              <a:spcBef>
                <a:spcPct val="0"/>
              </a:spcBef>
              <a:buFont typeface="+mj-lt"/>
              <a:buAutoNum type="arabicPeriod"/>
              <a:defRPr/>
            </a:pPr>
            <a:endParaRPr lang="pl-PL" sz="1600" dirty="0">
              <a:latin typeface="+mn-lt"/>
              <a:cs typeface="Arial" panose="020B0604020202020204" pitchFamily="34" charset="0"/>
            </a:endParaRPr>
          </a:p>
          <a:p>
            <a:pPr marL="457200" indent="-457200" algn="just">
              <a:spcBef>
                <a:spcPct val="0"/>
              </a:spcBef>
              <a:buFont typeface="+mj-lt"/>
              <a:buAutoNum type="arabicPeriod" startAt="6"/>
              <a:defRPr/>
            </a:pPr>
            <a:endParaRPr lang="pl-PL" sz="1600" dirty="0">
              <a:latin typeface="+mn-lt"/>
              <a:cs typeface="Arial" panose="020B0604020202020204" pitchFamily="34" charset="0"/>
            </a:endParaRPr>
          </a:p>
          <a:p>
            <a:pPr marL="457200" indent="-457200" algn="just">
              <a:spcBef>
                <a:spcPct val="0"/>
              </a:spcBef>
              <a:buFont typeface="+mj-lt"/>
              <a:buAutoNum type="arabicPeriod" startAt="6"/>
              <a:defRPr/>
            </a:pPr>
            <a:endParaRPr lang="pl-PL" sz="1600" dirty="0">
              <a:latin typeface="+mn-lt"/>
              <a:cs typeface="Arial" panose="020B0604020202020204" pitchFamily="34" charset="0"/>
            </a:endParaRPr>
          </a:p>
          <a:p>
            <a:pPr marL="457200" indent="-457200" algn="just">
              <a:spcBef>
                <a:spcPct val="0"/>
              </a:spcBef>
              <a:buFont typeface="+mj-lt"/>
              <a:buAutoNum type="arabicPeriod" startAt="6"/>
              <a:defRPr/>
            </a:pPr>
            <a:endParaRPr lang="pl-PL" sz="1600" dirty="0">
              <a:latin typeface="+mn-lt"/>
              <a:cs typeface="Arial" panose="020B0604020202020204" pitchFamily="34" charset="0"/>
            </a:endParaRPr>
          </a:p>
          <a:p>
            <a:pPr marL="457200" indent="-457200" algn="just">
              <a:spcBef>
                <a:spcPct val="0"/>
              </a:spcBef>
              <a:buFont typeface="+mj-lt"/>
              <a:buAutoNum type="arabicPeriod" startAt="6"/>
              <a:defRPr/>
            </a:pPr>
            <a:endParaRPr lang="pl-PL" sz="1600" dirty="0">
              <a:latin typeface="+mn-lt"/>
              <a:cs typeface="Arial" panose="020B0604020202020204" pitchFamily="34" charset="0"/>
            </a:endParaRPr>
          </a:p>
          <a:p>
            <a:pPr marL="457200" indent="-457200" algn="just">
              <a:spcBef>
                <a:spcPct val="0"/>
              </a:spcBef>
              <a:buFont typeface="+mj-lt"/>
              <a:buAutoNum type="arabicPeriod" startAt="6"/>
              <a:defRPr/>
            </a:pPr>
            <a:endParaRPr lang="pl-PL" sz="1600" dirty="0">
              <a:latin typeface="+mn-lt"/>
              <a:cs typeface="Arial" panose="020B0604020202020204" pitchFamily="34" charset="0"/>
            </a:endParaRPr>
          </a:p>
          <a:p>
            <a:pPr marL="0" indent="0">
              <a:buNone/>
            </a:pPr>
            <a:endParaRPr lang="pl-PL" dirty="0"/>
          </a:p>
        </p:txBody>
      </p:sp>
    </p:spTree>
    <p:extLst>
      <p:ext uri="{BB962C8B-B14F-4D97-AF65-F5344CB8AC3E}">
        <p14:creationId xmlns:p14="http://schemas.microsoft.com/office/powerpoint/2010/main" val="14120919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5963667F-1751-DA36-D17A-9631EEDEE6AB}"/>
              </a:ext>
            </a:extLst>
          </p:cNvPr>
          <p:cNvSpPr>
            <a:spLocks noGrp="1"/>
          </p:cNvSpPr>
          <p:nvPr>
            <p:ph type="title"/>
          </p:nvPr>
        </p:nvSpPr>
        <p:spPr>
          <a:xfrm>
            <a:off x="1169986" y="224331"/>
            <a:ext cx="9852025" cy="979488"/>
          </a:xfrm>
        </p:spPr>
        <p:txBody>
          <a:bodyPr>
            <a:noAutofit/>
          </a:bodyPr>
          <a:lstStyle/>
          <a:p>
            <a:pPr algn="ctr">
              <a:lnSpc>
                <a:spcPct val="100000"/>
              </a:lnSpc>
            </a:pPr>
            <a:r>
              <a:rPr lang="pl-PL" sz="2000" dirty="0"/>
              <a:t>Informacje ogólne</a:t>
            </a:r>
            <a:br>
              <a:rPr lang="pl-PL" sz="2000" dirty="0"/>
            </a:br>
            <a:br>
              <a:rPr lang="pl-PL" sz="2000" dirty="0"/>
            </a:br>
            <a:r>
              <a:rPr lang="pl-PL" sz="2000" dirty="0"/>
              <a:t>nabór wniosków</a:t>
            </a:r>
            <a:br>
              <a:rPr lang="pl-PL" sz="2000" dirty="0"/>
            </a:br>
            <a:endParaRPr lang="pl-PL" sz="2000" dirty="0"/>
          </a:p>
        </p:txBody>
      </p:sp>
      <p:sp>
        <p:nvSpPr>
          <p:cNvPr id="4" name="Symbol zastępczy zawartości 3">
            <a:extLst>
              <a:ext uri="{FF2B5EF4-FFF2-40B4-BE49-F238E27FC236}">
                <a16:creationId xmlns:a16="http://schemas.microsoft.com/office/drawing/2014/main" id="{EC6C09CA-6801-66DA-4F52-8B4FE666DDAA}"/>
              </a:ext>
            </a:extLst>
          </p:cNvPr>
          <p:cNvSpPr>
            <a:spLocks noGrp="1"/>
          </p:cNvSpPr>
          <p:nvPr>
            <p:ph idx="1"/>
          </p:nvPr>
        </p:nvSpPr>
        <p:spPr>
          <a:xfrm>
            <a:off x="787046" y="3947250"/>
            <a:ext cx="10222414" cy="2165314"/>
          </a:xfrm>
        </p:spPr>
        <p:txBody>
          <a:bodyPr>
            <a:normAutofit/>
          </a:bodyPr>
          <a:lstStyle/>
          <a:p>
            <a:pPr lvl="0">
              <a:lnSpc>
                <a:spcPct val="115000"/>
              </a:lnSpc>
              <a:buSzPts val="1200"/>
              <a:buFont typeface="Wingdings" panose="05000000000000000000" pitchFamily="2" charset="2"/>
              <a:buChar char="ü"/>
              <a:tabLst>
                <a:tab pos="90170" algn="l"/>
              </a:tabLst>
            </a:pPr>
            <a:r>
              <a:rPr lang="pl-PL" sz="1800" dirty="0">
                <a:effectLst/>
                <a:latin typeface="Arial" panose="020B0604020202020204" pitchFamily="34" charset="0"/>
                <a:ea typeface="Times New Roman" panose="02020603050405020304" pitchFamily="18" charset="0"/>
                <a:cs typeface="Times New Roman" panose="02020603050405020304" pitchFamily="18" charset="0"/>
              </a:rPr>
              <a:t>Nabór rozpoczyna się w dniu udostępnienia formularza wniosku o dofinansowanie projektu w SOWA EFS w sposób umożliwiający składanie wniosków o dofinansowanie projektu.</a:t>
            </a:r>
          </a:p>
          <a:p>
            <a:pPr lvl="0">
              <a:lnSpc>
                <a:spcPct val="115000"/>
              </a:lnSpc>
              <a:buSzPts val="1200"/>
              <a:buFont typeface="Wingdings" panose="05000000000000000000" pitchFamily="2" charset="2"/>
              <a:buChar char="ü"/>
              <a:tabLst>
                <a:tab pos="90170" algn="l"/>
              </a:tabLst>
            </a:pPr>
            <a:r>
              <a:rPr lang="pl-PL" sz="1800" dirty="0">
                <a:effectLst/>
                <a:latin typeface="Arial" panose="020B0604020202020204" pitchFamily="34" charset="0"/>
                <a:ea typeface="Times New Roman" panose="02020603050405020304" pitchFamily="18" charset="0"/>
                <a:cs typeface="Times New Roman" panose="02020603050405020304" pitchFamily="18" charset="0"/>
              </a:rPr>
              <a:t>Za dzień złożenia wniosku o dofinansowanie projektu należy uznać dzień wpływu wniosku do ION w formie elektronicznej w SOWA EFS.</a:t>
            </a:r>
          </a:p>
          <a:p>
            <a:pPr>
              <a:lnSpc>
                <a:spcPct val="115000"/>
              </a:lnSpc>
              <a:buSzPts val="1200"/>
              <a:buFont typeface="Wingdings" panose="05000000000000000000" pitchFamily="2" charset="2"/>
              <a:buChar char="ü"/>
              <a:tabLst>
                <a:tab pos="90170" algn="l"/>
              </a:tabLst>
            </a:pPr>
            <a:r>
              <a:rPr lang="x-none" sz="1800" dirty="0">
                <a:effectLst/>
                <a:latin typeface="Arial" panose="020B0604020202020204" pitchFamily="34" charset="0"/>
                <a:ea typeface="Times New Roman" panose="02020603050405020304" pitchFamily="18" charset="0"/>
                <a:cs typeface="Times New Roman" panose="02020603050405020304" pitchFamily="18" charset="0"/>
              </a:rPr>
              <a:t>Po </a:t>
            </a:r>
            <a:r>
              <a:rPr lang="pl-PL" sz="1800" dirty="0">
                <a:effectLst/>
                <a:latin typeface="Arial" panose="020B0604020202020204" pitchFamily="34" charset="0"/>
                <a:ea typeface="Times New Roman" panose="02020603050405020304" pitchFamily="18" charset="0"/>
                <a:cs typeface="Times New Roman" panose="02020603050405020304" pitchFamily="18" charset="0"/>
              </a:rPr>
              <a:t>ww. </a:t>
            </a:r>
            <a:r>
              <a:rPr lang="x-none" sz="1800" dirty="0">
                <a:effectLst/>
                <a:latin typeface="Arial" panose="020B0604020202020204" pitchFamily="34" charset="0"/>
                <a:ea typeface="Times New Roman" panose="02020603050405020304" pitchFamily="18" charset="0"/>
                <a:cs typeface="Times New Roman" panose="02020603050405020304" pitchFamily="18" charset="0"/>
              </a:rPr>
              <a:t>terminie nie jest możliwe utworzenie wersji elektronicznej wniosku w </a:t>
            </a:r>
            <a:r>
              <a:rPr lang="pl-PL" sz="1800" dirty="0">
                <a:effectLst/>
                <a:latin typeface="Arial" panose="020B0604020202020204" pitchFamily="34" charset="0"/>
                <a:ea typeface="Times New Roman" panose="02020603050405020304" pitchFamily="18" charset="0"/>
                <a:cs typeface="Times New Roman" panose="02020603050405020304" pitchFamily="18" charset="0"/>
              </a:rPr>
              <a:t>SOWA </a:t>
            </a:r>
            <a:r>
              <a:rPr lang="x-none" sz="1800" dirty="0">
                <a:effectLst/>
                <a:latin typeface="Arial" panose="020B0604020202020204" pitchFamily="34" charset="0"/>
                <a:ea typeface="Times New Roman" panose="02020603050405020304" pitchFamily="18" charset="0"/>
                <a:cs typeface="Times New Roman" panose="02020603050405020304" pitchFamily="18" charset="0"/>
              </a:rPr>
              <a:t>EFS i</a:t>
            </a:r>
            <a:r>
              <a:rPr lang="pl-PL" sz="1800" dirty="0">
                <a:effectLst/>
                <a:latin typeface="Arial" panose="020B0604020202020204" pitchFamily="34" charset="0"/>
                <a:ea typeface="Times New Roman" panose="02020603050405020304" pitchFamily="18" charset="0"/>
                <a:cs typeface="Times New Roman" panose="02020603050405020304" pitchFamily="18" charset="0"/>
              </a:rPr>
              <a:t> </a:t>
            </a:r>
            <a:r>
              <a:rPr lang="x-none" sz="1800" dirty="0">
                <a:effectLst/>
                <a:latin typeface="Arial" panose="020B0604020202020204" pitchFamily="34" charset="0"/>
                <a:ea typeface="Times New Roman" panose="02020603050405020304" pitchFamily="18" charset="0"/>
                <a:cs typeface="Times New Roman" panose="02020603050405020304" pitchFamily="18" charset="0"/>
              </a:rPr>
              <a:t>przesłanie jej do IO</a:t>
            </a:r>
            <a:r>
              <a:rPr lang="pl-PL" sz="1800" dirty="0">
                <a:effectLst/>
                <a:latin typeface="Arial" panose="020B0604020202020204" pitchFamily="34" charset="0"/>
                <a:ea typeface="Times New Roman" panose="02020603050405020304" pitchFamily="18" charset="0"/>
                <a:cs typeface="Times New Roman" panose="02020603050405020304" pitchFamily="18" charset="0"/>
              </a:rPr>
              <a:t>N</a:t>
            </a:r>
            <a:r>
              <a:rPr lang="x-none" sz="1800" dirty="0">
                <a:effectLst/>
                <a:latin typeface="Arial" panose="020B0604020202020204" pitchFamily="34" charset="0"/>
                <a:ea typeface="Times New Roman" panose="02020603050405020304" pitchFamily="18" charset="0"/>
                <a:cs typeface="Times New Roman" panose="02020603050405020304" pitchFamily="18" charset="0"/>
              </a:rPr>
              <a:t>.</a:t>
            </a:r>
            <a:endParaRPr lang="pl-PL"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lvl="0">
              <a:lnSpc>
                <a:spcPct val="115000"/>
              </a:lnSpc>
              <a:buSzPts val="1200"/>
              <a:buFont typeface="Wingdings" panose="05000000000000000000" pitchFamily="2" charset="2"/>
              <a:buChar char="ü"/>
              <a:tabLst>
                <a:tab pos="90170" algn="l"/>
              </a:tabLst>
            </a:pPr>
            <a:endParaRPr lang="pl-PL"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a:lnSpc>
                <a:spcPts val="2700"/>
              </a:lnSpc>
              <a:buNone/>
            </a:pPr>
            <a:endParaRPr lang="pl-PL" sz="1800" dirty="0">
              <a:latin typeface="+mn-lt"/>
            </a:endParaRPr>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
        <p:nvSpPr>
          <p:cNvPr id="2" name="Prostokąt: zaokrąglone rogi 1">
            <a:extLst>
              <a:ext uri="{FF2B5EF4-FFF2-40B4-BE49-F238E27FC236}">
                <a16:creationId xmlns:a16="http://schemas.microsoft.com/office/drawing/2014/main" id="{5ABE9FA8-5CDA-F518-C7C4-F98F397B7B39}"/>
              </a:ext>
            </a:extLst>
          </p:cNvPr>
          <p:cNvSpPr/>
          <p:nvPr/>
        </p:nvSpPr>
        <p:spPr>
          <a:xfrm>
            <a:off x="1974715" y="1601795"/>
            <a:ext cx="6638491" cy="18871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algn="ctr">
              <a:lnSpc>
                <a:spcPct val="115000"/>
              </a:lnSpc>
              <a:spcBef>
                <a:spcPts val="600"/>
              </a:spcBef>
              <a:spcAft>
                <a:spcPts val="200"/>
              </a:spcAft>
              <a:tabLst>
                <a:tab pos="270510" algn="l"/>
              </a:tabLst>
            </a:pPr>
            <a:r>
              <a:rPr lang="pl-PL" sz="1800" b="1" dirty="0">
                <a:effectLst/>
                <a:latin typeface="Arial" panose="020B0604020202020204" pitchFamily="34" charset="0"/>
                <a:ea typeface="Times New Roman" panose="02020603050405020304" pitchFamily="18" charset="0"/>
              </a:rPr>
              <a:t>Wnioski o dofinansowanie należy składać w terminie:</a:t>
            </a:r>
          </a:p>
          <a:p>
            <a:pPr marL="228600" algn="ctr">
              <a:lnSpc>
                <a:spcPct val="115000"/>
              </a:lnSpc>
              <a:spcBef>
                <a:spcPts val="600"/>
              </a:spcBef>
              <a:spcAft>
                <a:spcPts val="200"/>
              </a:spcAft>
              <a:tabLst>
                <a:tab pos="270510" algn="l"/>
              </a:tabLst>
            </a:pPr>
            <a:r>
              <a:rPr lang="pl-PL" sz="1800" b="1" dirty="0">
                <a:effectLst/>
                <a:latin typeface="Arial" panose="020B0604020202020204" pitchFamily="34" charset="0"/>
                <a:ea typeface="Times New Roman" panose="02020603050405020304" pitchFamily="18" charset="0"/>
              </a:rPr>
              <a:t>od dnia </a:t>
            </a:r>
            <a:r>
              <a:rPr lang="pl-PL" b="1" dirty="0">
                <a:latin typeface="Arial" panose="020B0604020202020204" pitchFamily="34" charset="0"/>
                <a:ea typeface="Times New Roman" panose="02020603050405020304" pitchFamily="18" charset="0"/>
              </a:rPr>
              <a:t>18 kwietnia</a:t>
            </a:r>
            <a:r>
              <a:rPr lang="pl-PL" sz="1800" b="1" dirty="0">
                <a:effectLst/>
                <a:latin typeface="Arial" panose="020B0604020202020204" pitchFamily="34" charset="0"/>
                <a:ea typeface="Times New Roman" panose="02020603050405020304" pitchFamily="18" charset="0"/>
              </a:rPr>
              <a:t> 2024 r.</a:t>
            </a:r>
            <a:endParaRPr lang="pl-PL" sz="1800" dirty="0">
              <a:effectLst/>
              <a:latin typeface="Times New Roman" panose="02020603050405020304" pitchFamily="18" charset="0"/>
              <a:ea typeface="Times New Roman" panose="02020603050405020304" pitchFamily="18" charset="0"/>
            </a:endParaRPr>
          </a:p>
          <a:p>
            <a:pPr marL="228600" algn="ctr">
              <a:lnSpc>
                <a:spcPct val="115000"/>
              </a:lnSpc>
              <a:tabLst>
                <a:tab pos="270510" algn="l"/>
              </a:tabLst>
            </a:pPr>
            <a:r>
              <a:rPr lang="pl-PL" sz="1800" b="1" dirty="0">
                <a:effectLst/>
                <a:latin typeface="Arial" panose="020B0604020202020204" pitchFamily="34" charset="0"/>
                <a:ea typeface="Times New Roman" panose="02020603050405020304" pitchFamily="18" charset="0"/>
              </a:rPr>
              <a:t>do dnia </a:t>
            </a:r>
            <a:r>
              <a:rPr lang="pl-PL" b="1" dirty="0">
                <a:latin typeface="Arial" panose="020B0604020202020204" pitchFamily="34" charset="0"/>
                <a:ea typeface="Times New Roman" panose="02020603050405020304" pitchFamily="18" charset="0"/>
              </a:rPr>
              <a:t>17 czerwca </a:t>
            </a:r>
            <a:r>
              <a:rPr lang="pl-PL" sz="1800" b="1" dirty="0">
                <a:effectLst/>
                <a:latin typeface="Arial" panose="020B0604020202020204" pitchFamily="34" charset="0"/>
                <a:ea typeface="Times New Roman" panose="02020603050405020304" pitchFamily="18" charset="0"/>
              </a:rPr>
              <a:t>2024 r.</a:t>
            </a:r>
            <a:r>
              <a:rPr lang="pl-PL" sz="1800" dirty="0">
                <a:effectLst/>
                <a:latin typeface="Arial" panose="020B0604020202020204" pitchFamily="34" charset="0"/>
                <a:ea typeface="Times New Roman" panose="02020603050405020304" pitchFamily="18" charset="0"/>
              </a:rPr>
              <a:t> </a:t>
            </a:r>
            <a:endParaRPr lang="pl-PL" sz="1800" dirty="0">
              <a:effectLst/>
              <a:latin typeface="Times New Roman" panose="02020603050405020304" pitchFamily="18" charset="0"/>
              <a:ea typeface="Times New Roman" panose="02020603050405020304" pitchFamily="18" charset="0"/>
            </a:endParaRPr>
          </a:p>
        </p:txBody>
      </p:sp>
      <p:sp>
        <p:nvSpPr>
          <p:cNvPr id="5" name="Prostokąt: zaokrąglone rogi 4">
            <a:extLst>
              <a:ext uri="{FF2B5EF4-FFF2-40B4-BE49-F238E27FC236}">
                <a16:creationId xmlns:a16="http://schemas.microsoft.com/office/drawing/2014/main" id="{E1650BF2-74FA-F2AE-59A3-433DF7F59DD2}"/>
              </a:ext>
            </a:extLst>
          </p:cNvPr>
          <p:cNvSpPr/>
          <p:nvPr/>
        </p:nvSpPr>
        <p:spPr>
          <a:xfrm>
            <a:off x="9769737" y="1783796"/>
            <a:ext cx="2080725" cy="59717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8" name="pole tekstowe 7">
            <a:extLst>
              <a:ext uri="{FF2B5EF4-FFF2-40B4-BE49-F238E27FC236}">
                <a16:creationId xmlns:a16="http://schemas.microsoft.com/office/drawing/2014/main" id="{3A3916A2-2658-7C94-0A2E-68DF2D43C43D}"/>
              </a:ext>
            </a:extLst>
          </p:cNvPr>
          <p:cNvSpPr txBox="1"/>
          <p:nvPr/>
        </p:nvSpPr>
        <p:spPr>
          <a:xfrm>
            <a:off x="9981648" y="1183102"/>
            <a:ext cx="2080725" cy="369332"/>
          </a:xfrm>
          <a:prstGeom prst="rect">
            <a:avLst/>
          </a:prstGeom>
          <a:noFill/>
        </p:spPr>
        <p:txBody>
          <a:bodyPr wrap="square" rtlCol="0">
            <a:spAutoFit/>
          </a:bodyPr>
          <a:lstStyle/>
          <a:p>
            <a:r>
              <a:rPr lang="pl-PL" b="1" dirty="0"/>
              <a:t>nabór zamknięty</a:t>
            </a:r>
          </a:p>
        </p:txBody>
      </p:sp>
      <p:sp>
        <p:nvSpPr>
          <p:cNvPr id="9" name="pole tekstowe 8">
            <a:extLst>
              <a:ext uri="{FF2B5EF4-FFF2-40B4-BE49-F238E27FC236}">
                <a16:creationId xmlns:a16="http://schemas.microsoft.com/office/drawing/2014/main" id="{95A391A3-5527-89AB-BCCB-6C73BE59A4EC}"/>
              </a:ext>
            </a:extLst>
          </p:cNvPr>
          <p:cNvSpPr txBox="1"/>
          <p:nvPr/>
        </p:nvSpPr>
        <p:spPr>
          <a:xfrm>
            <a:off x="9784083" y="2564792"/>
            <a:ext cx="2080725" cy="369332"/>
          </a:xfrm>
          <a:prstGeom prst="rect">
            <a:avLst/>
          </a:prstGeom>
          <a:noFill/>
        </p:spPr>
        <p:txBody>
          <a:bodyPr wrap="square" rtlCol="0">
            <a:spAutoFit/>
          </a:bodyPr>
          <a:lstStyle/>
          <a:p>
            <a:r>
              <a:rPr lang="pl-PL" b="1" dirty="0"/>
              <a:t>forma elektroniczna</a:t>
            </a:r>
          </a:p>
        </p:txBody>
      </p:sp>
      <p:sp>
        <p:nvSpPr>
          <p:cNvPr id="10" name="Prostokąt: zaokrąglone rogi 9">
            <a:extLst>
              <a:ext uri="{FF2B5EF4-FFF2-40B4-BE49-F238E27FC236}">
                <a16:creationId xmlns:a16="http://schemas.microsoft.com/office/drawing/2014/main" id="{2AC4859A-66F2-E7E9-1D57-6FAB8C0D0A2B}"/>
              </a:ext>
            </a:extLst>
          </p:cNvPr>
          <p:cNvSpPr/>
          <p:nvPr/>
        </p:nvSpPr>
        <p:spPr>
          <a:xfrm>
            <a:off x="9784083" y="2481455"/>
            <a:ext cx="2080724" cy="63241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11" name="Prostokąt: zaokrąglone rogi 10">
            <a:extLst>
              <a:ext uri="{FF2B5EF4-FFF2-40B4-BE49-F238E27FC236}">
                <a16:creationId xmlns:a16="http://schemas.microsoft.com/office/drawing/2014/main" id="{6C21A134-0C84-2894-547F-092B5B87D359}"/>
              </a:ext>
            </a:extLst>
          </p:cNvPr>
          <p:cNvSpPr/>
          <p:nvPr/>
        </p:nvSpPr>
        <p:spPr>
          <a:xfrm>
            <a:off x="9769737" y="1070688"/>
            <a:ext cx="2080725" cy="59717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12" name="pole tekstowe 11">
            <a:extLst>
              <a:ext uri="{FF2B5EF4-FFF2-40B4-BE49-F238E27FC236}">
                <a16:creationId xmlns:a16="http://schemas.microsoft.com/office/drawing/2014/main" id="{71BECA23-51E6-7752-41E7-86394B301869}"/>
              </a:ext>
            </a:extLst>
          </p:cNvPr>
          <p:cNvSpPr txBox="1"/>
          <p:nvPr/>
        </p:nvSpPr>
        <p:spPr>
          <a:xfrm>
            <a:off x="10258662" y="1904402"/>
            <a:ext cx="2059554" cy="369332"/>
          </a:xfrm>
          <a:prstGeom prst="rect">
            <a:avLst/>
          </a:prstGeom>
          <a:noFill/>
        </p:spPr>
        <p:txBody>
          <a:bodyPr wrap="square" rtlCol="0">
            <a:spAutoFit/>
          </a:bodyPr>
          <a:lstStyle/>
          <a:p>
            <a:r>
              <a:rPr lang="pl-PL" b="1" dirty="0"/>
              <a:t>SOWA EFS</a:t>
            </a:r>
          </a:p>
        </p:txBody>
      </p:sp>
      <p:sp>
        <p:nvSpPr>
          <p:cNvPr id="13" name="Prostokąt: zaokrąglone rogi 12">
            <a:extLst>
              <a:ext uri="{FF2B5EF4-FFF2-40B4-BE49-F238E27FC236}">
                <a16:creationId xmlns:a16="http://schemas.microsoft.com/office/drawing/2014/main" id="{D52365F9-8DC1-49EE-1D8D-22A969DAE881}"/>
              </a:ext>
            </a:extLst>
          </p:cNvPr>
          <p:cNvSpPr/>
          <p:nvPr/>
        </p:nvSpPr>
        <p:spPr>
          <a:xfrm>
            <a:off x="9784083" y="3214352"/>
            <a:ext cx="2080724" cy="63241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14" name="pole tekstowe 13">
            <a:extLst>
              <a:ext uri="{FF2B5EF4-FFF2-40B4-BE49-F238E27FC236}">
                <a16:creationId xmlns:a16="http://schemas.microsoft.com/office/drawing/2014/main" id="{40617043-61F1-ACC5-BFF1-777AEE53FB12}"/>
              </a:ext>
            </a:extLst>
          </p:cNvPr>
          <p:cNvSpPr txBox="1"/>
          <p:nvPr/>
        </p:nvSpPr>
        <p:spPr>
          <a:xfrm>
            <a:off x="10128657" y="3304295"/>
            <a:ext cx="2080725" cy="369332"/>
          </a:xfrm>
          <a:prstGeom prst="rect">
            <a:avLst/>
          </a:prstGeom>
          <a:noFill/>
        </p:spPr>
        <p:txBody>
          <a:bodyPr wrap="square" rtlCol="0">
            <a:spAutoFit/>
          </a:bodyPr>
          <a:lstStyle/>
          <a:p>
            <a:r>
              <a:rPr lang="pl-PL" b="1" dirty="0"/>
              <a:t>brak podpisu</a:t>
            </a:r>
          </a:p>
        </p:txBody>
      </p:sp>
    </p:spTree>
    <p:extLst>
      <p:ext uri="{BB962C8B-B14F-4D97-AF65-F5344CB8AC3E}">
        <p14:creationId xmlns:p14="http://schemas.microsoft.com/office/powerpoint/2010/main" val="14087440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8D9802DD-77D5-A584-5B4F-1A4AAF31F03C}"/>
              </a:ext>
            </a:extLst>
          </p:cNvPr>
          <p:cNvSpPr>
            <a:spLocks noGrp="1"/>
          </p:cNvSpPr>
          <p:nvPr>
            <p:ph type="title"/>
          </p:nvPr>
        </p:nvSpPr>
        <p:spPr>
          <a:xfrm>
            <a:off x="1169417" y="532134"/>
            <a:ext cx="9852728" cy="869133"/>
          </a:xfrm>
        </p:spPr>
        <p:txBody>
          <a:bodyPr>
            <a:normAutofit/>
          </a:bodyPr>
          <a:lstStyle/>
          <a:p>
            <a:pPr lvl="0" algn="ctr">
              <a:lnSpc>
                <a:spcPct val="115000"/>
              </a:lnSpc>
              <a:spcBef>
                <a:spcPts val="600"/>
              </a:spcBef>
              <a:spcAft>
                <a:spcPts val="0"/>
              </a:spcAft>
              <a:buSzPts val="1200"/>
              <a:tabLst>
                <a:tab pos="230505" algn="l"/>
                <a:tab pos="270510" algn="l"/>
              </a:tabLst>
            </a:pPr>
            <a:r>
              <a:rPr lang="pl-PL" sz="2000" b="1" kern="0" dirty="0">
                <a:effectLst/>
                <a:latin typeface="Arial" panose="020B0604020202020204" pitchFamily="34" charset="0"/>
                <a:ea typeface="MS Gothic" panose="020B0609070205080204" pitchFamily="49" charset="-128"/>
                <a:cs typeface="Arial" panose="020B0604020202020204" pitchFamily="34" charset="0"/>
              </a:rPr>
              <a:t>Działanie </a:t>
            </a:r>
            <a:r>
              <a:rPr lang="pl-PL" sz="2000" kern="0" dirty="0">
                <a:latin typeface="Arial" panose="020B0604020202020204" pitchFamily="34" charset="0"/>
                <a:ea typeface="MS Gothic" panose="020B0609070205080204" pitchFamily="49" charset="-128"/>
                <a:cs typeface="Arial" panose="020B0604020202020204" pitchFamily="34" charset="0"/>
              </a:rPr>
              <a:t>8</a:t>
            </a:r>
            <a:r>
              <a:rPr lang="pl-PL" sz="2000" b="1" dirty="0">
                <a:effectLst/>
                <a:latin typeface="Arial" panose="020B0604020202020204" pitchFamily="34" charset="0"/>
                <a:ea typeface="Calibri" panose="020F0502020204030204" pitchFamily="34" charset="0"/>
              </a:rPr>
              <a:t>.8 </a:t>
            </a:r>
            <a:r>
              <a:rPr lang="pl-PL" sz="2000" dirty="0">
                <a:latin typeface="Arial" panose="020B0604020202020204" pitchFamily="34" charset="0"/>
                <a:ea typeface="Calibri" panose="020F0502020204030204" pitchFamily="34" charset="0"/>
              </a:rPr>
              <a:t>Wsparcie rodziny i pieczy zastępczej </a:t>
            </a:r>
            <a:r>
              <a:rPr lang="pl-PL" sz="2000" b="1" kern="0" dirty="0">
                <a:effectLst/>
                <a:latin typeface="Arial" panose="020B0604020202020204" pitchFamily="34" charset="0"/>
                <a:ea typeface="MS Gothic" panose="020B0609070205080204" pitchFamily="49" charset="-128"/>
                <a:cs typeface="Arial" panose="020B0604020202020204" pitchFamily="34" charset="0"/>
              </a:rPr>
              <a:t>– kryteria specyficzne</a:t>
            </a:r>
            <a:br>
              <a:rPr lang="pl-PL" sz="1600" b="1" kern="0" dirty="0">
                <a:effectLst/>
                <a:latin typeface="Arial" panose="020B0604020202020204" pitchFamily="34" charset="0"/>
                <a:ea typeface="MS Gothic" panose="020B0609070205080204" pitchFamily="49" charset="-128"/>
                <a:cs typeface="Arial" panose="020B0604020202020204" pitchFamily="34" charset="0"/>
              </a:rPr>
            </a:br>
            <a:r>
              <a:rPr lang="pl-PL" sz="1800" b="0" dirty="0">
                <a:latin typeface="Arial" panose="020B0604020202020204" pitchFamily="34" charset="0"/>
              </a:rPr>
              <a:t>Typ projektu 1a-b, 2, 4, 5</a:t>
            </a:r>
            <a:endParaRPr lang="pl-PL" sz="2000" b="0" dirty="0">
              <a:latin typeface="Arial" panose="020B0604020202020204" pitchFamily="34" charset="0"/>
            </a:endParaRPr>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
        <p:nvSpPr>
          <p:cNvPr id="4" name="Symbol zastępczy zawartości 3">
            <a:extLst>
              <a:ext uri="{FF2B5EF4-FFF2-40B4-BE49-F238E27FC236}">
                <a16:creationId xmlns:a16="http://schemas.microsoft.com/office/drawing/2014/main" id="{EC6C09CA-6801-66DA-4F52-8B4FE666DDAA}"/>
              </a:ext>
            </a:extLst>
          </p:cNvPr>
          <p:cNvSpPr>
            <a:spLocks noGrp="1"/>
          </p:cNvSpPr>
          <p:nvPr>
            <p:ph idx="1"/>
          </p:nvPr>
        </p:nvSpPr>
        <p:spPr>
          <a:xfrm>
            <a:off x="797667" y="1322962"/>
            <a:ext cx="10437780" cy="4542817"/>
          </a:xfrm>
        </p:spPr>
        <p:txBody>
          <a:bodyPr>
            <a:normAutofit/>
          </a:bodyPr>
          <a:lstStyle/>
          <a:p>
            <a:pPr marL="0" indent="0" algn="ctr">
              <a:spcBef>
                <a:spcPct val="0"/>
              </a:spcBef>
              <a:buNone/>
              <a:defRPr/>
            </a:pPr>
            <a:r>
              <a:rPr lang="pl-PL" sz="1500" b="1" kern="0" dirty="0">
                <a:solidFill>
                  <a:schemeClr val="tx2"/>
                </a:solidFill>
                <a:latin typeface="Arial" panose="020B0604020202020204" pitchFamily="34" charset="0"/>
                <a:ea typeface="MS Gothic" panose="020B0609070205080204" pitchFamily="49" charset="-128"/>
                <a:cs typeface="Arial" panose="020B0604020202020204" pitchFamily="34" charset="0"/>
              </a:rPr>
              <a:t>Kryteria dostępu</a:t>
            </a:r>
          </a:p>
          <a:p>
            <a:pPr marL="0" indent="0">
              <a:spcBef>
                <a:spcPct val="0"/>
              </a:spcBef>
              <a:buNone/>
              <a:defRPr/>
            </a:pPr>
            <a:endParaRPr lang="pl-PL" sz="1700" dirty="0">
              <a:latin typeface="Arial" panose="020B0604020202020204" pitchFamily="34" charset="0"/>
              <a:cs typeface="Arial" panose="020B0604020202020204" pitchFamily="34" charset="0"/>
            </a:endParaRPr>
          </a:p>
          <a:p>
            <a:pPr marL="0" indent="0" algn="just">
              <a:spcBef>
                <a:spcPct val="0"/>
              </a:spcBef>
              <a:buNone/>
              <a:defRPr/>
            </a:pPr>
            <a:r>
              <a:rPr lang="pl-PL" sz="1700" b="1" dirty="0">
                <a:latin typeface="Arial" panose="020B0604020202020204" pitchFamily="34" charset="0"/>
                <a:cs typeface="Arial" panose="020B0604020202020204" pitchFamily="34" charset="0"/>
              </a:rPr>
              <a:t>2. Zgodność projektu z SZOP</a:t>
            </a:r>
          </a:p>
          <a:p>
            <a:pPr marL="0" indent="0" algn="just">
              <a:spcBef>
                <a:spcPct val="0"/>
              </a:spcBef>
              <a:buNone/>
              <a:defRPr/>
            </a:pPr>
            <a:endParaRPr lang="pl-PL" sz="1700" dirty="0">
              <a:latin typeface="Arial" panose="020B0604020202020204" pitchFamily="34" charset="0"/>
              <a:cs typeface="Arial" panose="020B0604020202020204" pitchFamily="34" charset="0"/>
            </a:endParaRPr>
          </a:p>
          <a:p>
            <a:pPr marL="0" indent="0" algn="just">
              <a:spcBef>
                <a:spcPct val="0"/>
              </a:spcBef>
              <a:buNone/>
              <a:defRPr/>
            </a:pPr>
            <a:r>
              <a:rPr lang="pl-PL" sz="1700" dirty="0">
                <a:latin typeface="Arial" panose="020B0604020202020204" pitchFamily="34" charset="0"/>
                <a:cs typeface="Arial" panose="020B0604020202020204" pitchFamily="34" charset="0"/>
              </a:rPr>
              <a:t>Projekt jest zgodny z zapisami Działania 8.8 Wsparcie rodziny i pieczy zastępczej Priorytetu VIII Zwiększenie spójności społecznej Szczegółowego Opisu Priorytetów programu Fundusze Europejskie dla Lubelskiego 2021-2027, przyjętego przez Zarząd Województwa Lubelskiego w dniu 13 lutego 2024 r.</a:t>
            </a:r>
          </a:p>
          <a:p>
            <a:pPr marL="0" indent="0" algn="just">
              <a:spcBef>
                <a:spcPct val="0"/>
              </a:spcBef>
              <a:buNone/>
              <a:defRPr/>
            </a:pPr>
            <a:endParaRPr lang="pl-PL" sz="1700" dirty="0">
              <a:latin typeface="Arial" panose="020B0604020202020204" pitchFamily="34" charset="0"/>
              <a:cs typeface="Arial" panose="020B0604020202020204" pitchFamily="34" charset="0"/>
            </a:endParaRPr>
          </a:p>
          <a:p>
            <a:pPr marL="0" indent="0" algn="just">
              <a:spcBef>
                <a:spcPct val="0"/>
              </a:spcBef>
              <a:buNone/>
              <a:defRPr/>
            </a:pPr>
            <a:endParaRPr lang="pl-PL" sz="1700" dirty="0">
              <a:latin typeface="Arial" panose="020B0604020202020204" pitchFamily="34" charset="0"/>
              <a:cs typeface="Arial" panose="020B0604020202020204" pitchFamily="34" charset="0"/>
            </a:endParaRPr>
          </a:p>
          <a:p>
            <a:pPr marL="0" indent="0" algn="just">
              <a:spcBef>
                <a:spcPct val="0"/>
              </a:spcBef>
              <a:buNone/>
              <a:defRPr/>
            </a:pPr>
            <a:endParaRPr lang="pl-PL" sz="1700" dirty="0">
              <a:latin typeface="Arial" panose="020B0604020202020204" pitchFamily="34" charset="0"/>
              <a:cs typeface="Arial" panose="020B0604020202020204" pitchFamily="34" charset="0"/>
            </a:endParaRPr>
          </a:p>
          <a:p>
            <a:pPr marL="0" indent="0" algn="just">
              <a:spcBef>
                <a:spcPct val="0"/>
              </a:spcBef>
              <a:buNone/>
              <a:defRPr/>
            </a:pPr>
            <a:r>
              <a:rPr lang="pl-PL" sz="1700" dirty="0">
                <a:latin typeface="Arial" panose="020B0604020202020204" pitchFamily="34" charset="0"/>
                <a:cs typeface="Arial" panose="020B0604020202020204" pitchFamily="34" charset="0"/>
              </a:rPr>
              <a:t>Kryterium ma na celu zapewnienie zgodności projektów z zapisami SZOP programu Fundusze Europejskie dla Lubelskiego 2021-2027.</a:t>
            </a:r>
          </a:p>
        </p:txBody>
      </p:sp>
    </p:spTree>
    <p:extLst>
      <p:ext uri="{BB962C8B-B14F-4D97-AF65-F5344CB8AC3E}">
        <p14:creationId xmlns:p14="http://schemas.microsoft.com/office/powerpoint/2010/main" val="13726081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8D9802DD-77D5-A584-5B4F-1A4AAF31F03C}"/>
              </a:ext>
            </a:extLst>
          </p:cNvPr>
          <p:cNvSpPr>
            <a:spLocks noGrp="1"/>
          </p:cNvSpPr>
          <p:nvPr>
            <p:ph type="title"/>
          </p:nvPr>
        </p:nvSpPr>
        <p:spPr>
          <a:xfrm>
            <a:off x="1169417" y="532134"/>
            <a:ext cx="9852728" cy="869133"/>
          </a:xfrm>
        </p:spPr>
        <p:txBody>
          <a:bodyPr>
            <a:normAutofit/>
          </a:bodyPr>
          <a:lstStyle/>
          <a:p>
            <a:pPr lvl="0" algn="ctr">
              <a:lnSpc>
                <a:spcPct val="115000"/>
              </a:lnSpc>
              <a:spcBef>
                <a:spcPts val="600"/>
              </a:spcBef>
              <a:spcAft>
                <a:spcPts val="0"/>
              </a:spcAft>
              <a:buSzPts val="1200"/>
              <a:tabLst>
                <a:tab pos="230505" algn="l"/>
                <a:tab pos="270510" algn="l"/>
              </a:tabLst>
            </a:pPr>
            <a:r>
              <a:rPr lang="pl-PL" sz="2000" b="1" kern="0" dirty="0">
                <a:effectLst/>
                <a:latin typeface="Arial" panose="020B0604020202020204" pitchFamily="34" charset="0"/>
                <a:ea typeface="MS Gothic" panose="020B0609070205080204" pitchFamily="49" charset="-128"/>
                <a:cs typeface="Arial" panose="020B0604020202020204" pitchFamily="34" charset="0"/>
              </a:rPr>
              <a:t>Działanie </a:t>
            </a:r>
            <a:r>
              <a:rPr lang="pl-PL" sz="2000" kern="0" dirty="0">
                <a:latin typeface="Arial" panose="020B0604020202020204" pitchFamily="34" charset="0"/>
                <a:ea typeface="MS Gothic" panose="020B0609070205080204" pitchFamily="49" charset="-128"/>
                <a:cs typeface="Arial" panose="020B0604020202020204" pitchFamily="34" charset="0"/>
              </a:rPr>
              <a:t>8</a:t>
            </a:r>
            <a:r>
              <a:rPr lang="pl-PL" sz="2000" b="1" dirty="0">
                <a:effectLst/>
                <a:latin typeface="Arial" panose="020B0604020202020204" pitchFamily="34" charset="0"/>
                <a:ea typeface="Calibri" panose="020F0502020204030204" pitchFamily="34" charset="0"/>
              </a:rPr>
              <a:t>.8 </a:t>
            </a:r>
            <a:r>
              <a:rPr lang="pl-PL" sz="2000" dirty="0">
                <a:latin typeface="Arial" panose="020B0604020202020204" pitchFamily="34" charset="0"/>
                <a:ea typeface="Calibri" panose="020F0502020204030204" pitchFamily="34" charset="0"/>
              </a:rPr>
              <a:t>Wsparcie rodziny i pieczy zastępczej </a:t>
            </a:r>
            <a:r>
              <a:rPr lang="pl-PL" sz="2000" b="1" kern="0" dirty="0">
                <a:effectLst/>
                <a:latin typeface="Arial" panose="020B0604020202020204" pitchFamily="34" charset="0"/>
                <a:ea typeface="MS Gothic" panose="020B0609070205080204" pitchFamily="49" charset="-128"/>
                <a:cs typeface="Arial" panose="020B0604020202020204" pitchFamily="34" charset="0"/>
              </a:rPr>
              <a:t>– kryteria specyficzne</a:t>
            </a:r>
            <a:br>
              <a:rPr lang="pl-PL" sz="1600" b="1" kern="0" dirty="0">
                <a:effectLst/>
                <a:latin typeface="Arial" panose="020B0604020202020204" pitchFamily="34" charset="0"/>
                <a:ea typeface="MS Gothic" panose="020B0609070205080204" pitchFamily="49" charset="-128"/>
                <a:cs typeface="Arial" panose="020B0604020202020204" pitchFamily="34" charset="0"/>
              </a:rPr>
            </a:br>
            <a:r>
              <a:rPr lang="pl-PL" sz="1800" b="0" dirty="0">
                <a:latin typeface="Arial" panose="020B0604020202020204" pitchFamily="34" charset="0"/>
              </a:rPr>
              <a:t>Typ projektu 1a-b, 2, 4, 5</a:t>
            </a:r>
            <a:endParaRPr lang="pl-PL" sz="2000" b="0" dirty="0">
              <a:latin typeface="Arial" panose="020B0604020202020204" pitchFamily="34" charset="0"/>
            </a:endParaRPr>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
        <p:nvSpPr>
          <p:cNvPr id="4" name="Symbol zastępczy zawartości 3">
            <a:extLst>
              <a:ext uri="{FF2B5EF4-FFF2-40B4-BE49-F238E27FC236}">
                <a16:creationId xmlns:a16="http://schemas.microsoft.com/office/drawing/2014/main" id="{EC6C09CA-6801-66DA-4F52-8B4FE666DDAA}"/>
              </a:ext>
            </a:extLst>
          </p:cNvPr>
          <p:cNvSpPr>
            <a:spLocks noGrp="1"/>
          </p:cNvSpPr>
          <p:nvPr>
            <p:ph idx="1"/>
          </p:nvPr>
        </p:nvSpPr>
        <p:spPr>
          <a:xfrm>
            <a:off x="797667" y="1511892"/>
            <a:ext cx="10437780" cy="4353887"/>
          </a:xfrm>
        </p:spPr>
        <p:txBody>
          <a:bodyPr>
            <a:normAutofit fontScale="40000" lnSpcReduction="20000"/>
          </a:bodyPr>
          <a:lstStyle/>
          <a:p>
            <a:pPr marL="0" indent="0" algn="ctr">
              <a:spcBef>
                <a:spcPct val="0"/>
              </a:spcBef>
              <a:buNone/>
              <a:defRPr/>
            </a:pPr>
            <a:r>
              <a:rPr lang="pl-PL" sz="3800" b="1" kern="0" dirty="0">
                <a:solidFill>
                  <a:schemeClr val="tx2"/>
                </a:solidFill>
                <a:latin typeface="Arial" panose="020B0604020202020204" pitchFamily="34" charset="0"/>
                <a:ea typeface="MS Gothic" panose="020B0609070205080204" pitchFamily="49" charset="-128"/>
                <a:cs typeface="Arial" panose="020B0604020202020204" pitchFamily="34" charset="0"/>
              </a:rPr>
              <a:t>Kryteria dostępu</a:t>
            </a:r>
          </a:p>
          <a:p>
            <a:pPr marL="0" indent="0">
              <a:spcBef>
                <a:spcPct val="0"/>
              </a:spcBef>
              <a:buNone/>
              <a:defRPr/>
            </a:pPr>
            <a:endParaRPr lang="pl-PL" sz="1800" dirty="0">
              <a:latin typeface="Arial" panose="020B0604020202020204" pitchFamily="34" charset="0"/>
              <a:cs typeface="Arial" panose="020B0604020202020204" pitchFamily="34" charset="0"/>
            </a:endParaRPr>
          </a:p>
          <a:p>
            <a:pPr marL="0" marR="0" lvl="0" indent="0" algn="just" defTabSz="914406" rtl="0" eaLnBrk="1" fontAlgn="auto" latinLnBrk="0" hangingPunct="1">
              <a:lnSpc>
                <a:spcPts val="2177"/>
              </a:lnSpc>
              <a:spcBef>
                <a:spcPct val="0"/>
              </a:spcBef>
              <a:spcAft>
                <a:spcPts val="0"/>
              </a:spcAft>
              <a:buClr>
                <a:srgbClr val="003399"/>
              </a:buClr>
              <a:buSzTx/>
              <a:buFontTx/>
              <a:buNone/>
              <a:tabLst/>
              <a:defRPr/>
            </a:pPr>
            <a:r>
              <a:rPr kumimoji="0" lang="pl-PL" sz="4300" b="1" i="0" u="none" strike="noStrike" kern="1200" cap="none" spc="0" normalizeH="0" baseline="0" noProof="0" dirty="0">
                <a:ln>
                  <a:noFill/>
                </a:ln>
                <a:solidFill>
                  <a:srgbClr val="000000"/>
                </a:solidFill>
                <a:effectLst/>
                <a:uLnTx/>
                <a:uFillTx/>
                <a:latin typeface="Arial" panose="020B0604020202020204" pitchFamily="34" charset="0"/>
                <a:ea typeface="Open Sans" pitchFamily="2" charset="0"/>
                <a:cs typeface="Arial" panose="020B0604020202020204" pitchFamily="34" charset="0"/>
              </a:rPr>
              <a:t>3. Doświadczenie wnioskodawcy (i partnera o ile dotyczy)</a:t>
            </a:r>
          </a:p>
          <a:p>
            <a:pPr marL="0" marR="0" lvl="0" indent="0" algn="just" defTabSz="914406" rtl="0" eaLnBrk="1" fontAlgn="auto" latinLnBrk="0" hangingPunct="1">
              <a:lnSpc>
                <a:spcPts val="2177"/>
              </a:lnSpc>
              <a:spcBef>
                <a:spcPct val="0"/>
              </a:spcBef>
              <a:spcAft>
                <a:spcPts val="0"/>
              </a:spcAft>
              <a:buClr>
                <a:srgbClr val="003399"/>
              </a:buClr>
              <a:buSzTx/>
              <a:buFontTx/>
              <a:buNone/>
              <a:tabLst/>
              <a:defRPr/>
            </a:pPr>
            <a:r>
              <a:rPr kumimoji="0" lang="pl-PL" sz="4300" b="0" i="0" u="none" strike="noStrike" kern="1200" cap="none" spc="0" normalizeH="0" baseline="0" noProof="0" dirty="0">
                <a:ln>
                  <a:noFill/>
                </a:ln>
                <a:solidFill>
                  <a:srgbClr val="000000"/>
                </a:solidFill>
                <a:effectLst/>
                <a:uLnTx/>
                <a:uFillTx/>
                <a:latin typeface="Arial" panose="020B0604020202020204" pitchFamily="34" charset="0"/>
                <a:ea typeface="Open Sans" pitchFamily="2" charset="0"/>
                <a:cs typeface="Arial" panose="020B0604020202020204" pitchFamily="34" charset="0"/>
              </a:rPr>
              <a:t>Wnioskodawca posiada co najmniej 2- letnie doświadczenie, a w przypadku projektu partnerskiego zarówno wnioskodawca jak i partner posiadają doświadczenie, które łącznie wynosi co najmniej 2 lata</a:t>
            </a:r>
          </a:p>
          <a:p>
            <a:pPr marL="0" marR="0" lvl="0" indent="0" algn="just" defTabSz="914406" rtl="0" eaLnBrk="1" fontAlgn="auto" latinLnBrk="0" hangingPunct="1">
              <a:lnSpc>
                <a:spcPts val="2177"/>
              </a:lnSpc>
              <a:spcBef>
                <a:spcPct val="0"/>
              </a:spcBef>
              <a:spcAft>
                <a:spcPts val="0"/>
              </a:spcAft>
              <a:buClr>
                <a:srgbClr val="003399"/>
              </a:buClr>
              <a:buSzTx/>
              <a:buFontTx/>
              <a:buNone/>
              <a:tabLst/>
              <a:defRPr/>
            </a:pPr>
            <a:r>
              <a:rPr kumimoji="0" lang="pl-PL" sz="4300" b="0" i="0" u="none" strike="noStrike" kern="1200" cap="none" spc="0" normalizeH="0" baseline="0" noProof="0" dirty="0">
                <a:ln>
                  <a:noFill/>
                </a:ln>
                <a:solidFill>
                  <a:srgbClr val="000000"/>
                </a:solidFill>
                <a:effectLst/>
                <a:uLnTx/>
                <a:uFillTx/>
                <a:latin typeface="Arial" panose="020B0604020202020204" pitchFamily="34" charset="0"/>
                <a:ea typeface="Open Sans" pitchFamily="2" charset="0"/>
                <a:cs typeface="Arial" panose="020B0604020202020204" pitchFamily="34" charset="0"/>
              </a:rPr>
              <a:t>a) w pracy z grupą docelową, którą zamierza objąć wsparciem</a:t>
            </a:r>
          </a:p>
          <a:p>
            <a:pPr marL="0" marR="0" lvl="0" indent="0" algn="just" defTabSz="914406" rtl="0" eaLnBrk="1" fontAlgn="auto" latinLnBrk="0" hangingPunct="1">
              <a:lnSpc>
                <a:spcPts val="2177"/>
              </a:lnSpc>
              <a:spcBef>
                <a:spcPct val="0"/>
              </a:spcBef>
              <a:spcAft>
                <a:spcPts val="0"/>
              </a:spcAft>
              <a:buClr>
                <a:srgbClr val="003399"/>
              </a:buClr>
              <a:buSzTx/>
              <a:buFontTx/>
              <a:buNone/>
              <a:tabLst/>
              <a:defRPr/>
            </a:pPr>
            <a:r>
              <a:rPr kumimoji="0" lang="pl-PL" sz="4300" b="0" i="0" u="none" strike="noStrike" kern="1200" cap="none" spc="0" normalizeH="0" baseline="0" noProof="0" dirty="0">
                <a:ln>
                  <a:noFill/>
                </a:ln>
                <a:solidFill>
                  <a:srgbClr val="000000"/>
                </a:solidFill>
                <a:effectLst/>
                <a:uLnTx/>
                <a:uFillTx/>
                <a:latin typeface="Arial" panose="020B0604020202020204" pitchFamily="34" charset="0"/>
                <a:ea typeface="Open Sans" pitchFamily="2" charset="0"/>
                <a:cs typeface="Arial" panose="020B0604020202020204" pitchFamily="34" charset="0"/>
              </a:rPr>
              <a:t>i/lub</a:t>
            </a:r>
          </a:p>
          <a:p>
            <a:pPr marL="0" marR="0" lvl="0" indent="0" algn="just" defTabSz="914406" rtl="0" eaLnBrk="1" fontAlgn="auto" latinLnBrk="0" hangingPunct="1">
              <a:lnSpc>
                <a:spcPts val="2177"/>
              </a:lnSpc>
              <a:spcBef>
                <a:spcPct val="0"/>
              </a:spcBef>
              <a:spcAft>
                <a:spcPts val="0"/>
              </a:spcAft>
              <a:buClr>
                <a:srgbClr val="003399"/>
              </a:buClr>
              <a:buSzTx/>
              <a:buFontTx/>
              <a:buNone/>
              <a:tabLst/>
              <a:defRPr/>
            </a:pPr>
            <a:r>
              <a:rPr kumimoji="0" lang="pl-PL" sz="4300" b="0" i="0" u="none" strike="noStrike" kern="1200" cap="none" spc="0" normalizeH="0" baseline="0" noProof="0" dirty="0">
                <a:ln>
                  <a:noFill/>
                </a:ln>
                <a:solidFill>
                  <a:srgbClr val="000000"/>
                </a:solidFill>
                <a:effectLst/>
                <a:uLnTx/>
                <a:uFillTx/>
                <a:latin typeface="Arial" panose="020B0604020202020204" pitchFamily="34" charset="0"/>
                <a:ea typeface="Open Sans" pitchFamily="2" charset="0"/>
                <a:cs typeface="Arial" panose="020B0604020202020204" pitchFamily="34" charset="0"/>
              </a:rPr>
              <a:t>b) w zakresie merytorycznym, którego dotyczy projekt.</a:t>
            </a:r>
          </a:p>
          <a:p>
            <a:pPr marL="0" marR="0" lvl="0" indent="0" algn="just" defTabSz="914406" rtl="0" eaLnBrk="1" fontAlgn="auto" latinLnBrk="0" hangingPunct="1">
              <a:lnSpc>
                <a:spcPts val="2177"/>
              </a:lnSpc>
              <a:spcBef>
                <a:spcPct val="0"/>
              </a:spcBef>
              <a:spcAft>
                <a:spcPts val="0"/>
              </a:spcAft>
              <a:buClr>
                <a:srgbClr val="003399"/>
              </a:buClr>
              <a:buSzTx/>
              <a:buFontTx/>
              <a:buNone/>
              <a:tabLst/>
              <a:defRPr/>
            </a:pPr>
            <a:endParaRPr kumimoji="0" lang="pl-PL" sz="4300" b="0" i="0" u="none" strike="noStrike" kern="1200" cap="none" spc="0" normalizeH="0" baseline="0" noProof="0" dirty="0">
              <a:ln>
                <a:noFill/>
              </a:ln>
              <a:solidFill>
                <a:srgbClr val="000000"/>
              </a:solidFill>
              <a:effectLst/>
              <a:uLnTx/>
              <a:uFillTx/>
              <a:latin typeface="Arial" panose="020B0604020202020204" pitchFamily="34" charset="0"/>
              <a:ea typeface="Open Sans" pitchFamily="2" charset="0"/>
              <a:cs typeface="Arial" panose="020B0604020202020204" pitchFamily="34" charset="0"/>
            </a:endParaRPr>
          </a:p>
          <a:p>
            <a:pPr marL="0" marR="0" lvl="0" indent="0" algn="just" defTabSz="914406" rtl="0" eaLnBrk="1" fontAlgn="auto" latinLnBrk="0" hangingPunct="1">
              <a:lnSpc>
                <a:spcPts val="2177"/>
              </a:lnSpc>
              <a:spcBef>
                <a:spcPct val="0"/>
              </a:spcBef>
              <a:spcAft>
                <a:spcPts val="0"/>
              </a:spcAft>
              <a:buClr>
                <a:srgbClr val="003399"/>
              </a:buClr>
              <a:buSzTx/>
              <a:buFontTx/>
              <a:buNone/>
              <a:tabLst/>
              <a:defRPr/>
            </a:pPr>
            <a:r>
              <a:rPr kumimoji="0" lang="pl-PL" sz="4300" b="0" i="0" u="none" strike="noStrike" kern="1200" cap="none" spc="0" normalizeH="0" baseline="0" noProof="0" dirty="0">
                <a:ln>
                  <a:noFill/>
                </a:ln>
                <a:solidFill>
                  <a:srgbClr val="000000"/>
                </a:solidFill>
                <a:effectLst/>
                <a:uLnTx/>
                <a:uFillTx/>
                <a:latin typeface="Arial" panose="020B0604020202020204" pitchFamily="34" charset="0"/>
                <a:ea typeface="Open Sans" pitchFamily="2" charset="0"/>
                <a:cs typeface="Arial" panose="020B0604020202020204" pitchFamily="34" charset="0"/>
              </a:rPr>
              <a:t>Kryterium ma na celu zapewnienie prawidłowej realizacji projektu przez podmioty posiadające niezbędne doświadczenie. Doświadczenie wnioskodawcy i partnera (o ile dotyczy) pochodzi z okresu maksymalnie 5 lat przed dniem złożenia wniosku o dofinansowanie projektu. </a:t>
            </a:r>
          </a:p>
          <a:p>
            <a:pPr marL="0" marR="0" lvl="0" indent="0" algn="just" defTabSz="914406" rtl="0" eaLnBrk="1" fontAlgn="auto" latinLnBrk="0" hangingPunct="1">
              <a:lnSpc>
                <a:spcPts val="2177"/>
              </a:lnSpc>
              <a:spcBef>
                <a:spcPct val="0"/>
              </a:spcBef>
              <a:spcAft>
                <a:spcPts val="0"/>
              </a:spcAft>
              <a:buClr>
                <a:srgbClr val="003399"/>
              </a:buClr>
              <a:buSzTx/>
              <a:buFontTx/>
              <a:buNone/>
              <a:tabLst/>
              <a:defRPr/>
            </a:pPr>
            <a:r>
              <a:rPr lang="pl-PL" sz="4300" dirty="0">
                <a:solidFill>
                  <a:srgbClr val="000000"/>
                </a:solidFill>
                <a:latin typeface="Arial" panose="020B0604020202020204" pitchFamily="34" charset="0"/>
                <a:cs typeface="Arial" panose="020B0604020202020204" pitchFamily="34" charset="0"/>
              </a:rPr>
              <a:t>Kryterium nie ma zastosowania do projektów, gdzie wnioskodawcą jest jednostka samorządu terytorialnego, która jest ustawowo zobowiązana do realizacji zadań z zakresu wspierania rodziny i systemu pieczy zastępczej.</a:t>
            </a:r>
            <a:endParaRPr kumimoji="0" lang="pl-PL" sz="4300" b="0" i="0" u="none" strike="noStrike" kern="1200" cap="none" spc="0" normalizeH="0" baseline="0" noProof="0" dirty="0">
              <a:ln>
                <a:noFill/>
              </a:ln>
              <a:solidFill>
                <a:srgbClr val="000000"/>
              </a:solidFill>
              <a:effectLst/>
              <a:uLnTx/>
              <a:uFillTx/>
              <a:latin typeface="Arial" panose="020B0604020202020204" pitchFamily="34" charset="0"/>
              <a:ea typeface="Open Sans" pitchFamily="2" charset="0"/>
              <a:cs typeface="Arial" panose="020B0604020202020204" pitchFamily="34" charset="0"/>
            </a:endParaRPr>
          </a:p>
          <a:p>
            <a:pPr marL="457200" indent="-457200" algn="just">
              <a:spcBef>
                <a:spcPct val="0"/>
              </a:spcBef>
              <a:buFont typeface="+mj-lt"/>
              <a:buAutoNum type="arabicPeriod" startAt="6"/>
              <a:defRPr/>
            </a:pPr>
            <a:endParaRPr lang="pl-PL" sz="1600" dirty="0">
              <a:latin typeface="+mn-lt"/>
              <a:cs typeface="Arial" panose="020B0604020202020204" pitchFamily="34" charset="0"/>
            </a:endParaRPr>
          </a:p>
          <a:p>
            <a:pPr marL="457200" indent="-457200" algn="just">
              <a:spcBef>
                <a:spcPct val="0"/>
              </a:spcBef>
              <a:buFont typeface="+mj-lt"/>
              <a:buAutoNum type="arabicPeriod" startAt="6"/>
              <a:defRPr/>
            </a:pPr>
            <a:endParaRPr lang="pl-PL" sz="1600" dirty="0">
              <a:latin typeface="+mn-lt"/>
              <a:cs typeface="Arial" panose="020B0604020202020204" pitchFamily="34" charset="0"/>
            </a:endParaRPr>
          </a:p>
          <a:p>
            <a:pPr marL="0" indent="0" algn="just">
              <a:spcBef>
                <a:spcPct val="0"/>
              </a:spcBef>
              <a:buNone/>
              <a:defRPr/>
            </a:pPr>
            <a:endParaRPr lang="pl-PL" sz="1600" dirty="0">
              <a:latin typeface="+mn-lt"/>
              <a:cs typeface="Arial" panose="020B0604020202020204" pitchFamily="34" charset="0"/>
            </a:endParaRPr>
          </a:p>
          <a:p>
            <a:pPr marL="0" indent="0">
              <a:buNone/>
            </a:pPr>
            <a:endParaRPr lang="pl-PL" dirty="0"/>
          </a:p>
        </p:txBody>
      </p:sp>
    </p:spTree>
    <p:extLst>
      <p:ext uri="{BB962C8B-B14F-4D97-AF65-F5344CB8AC3E}">
        <p14:creationId xmlns:p14="http://schemas.microsoft.com/office/powerpoint/2010/main" val="20449275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1B0722-346B-BEB6-FCD9-BDD06A1F75E0}"/>
            </a:ext>
          </a:extLst>
        </p:cNvPr>
        <p:cNvGrpSpPr/>
        <p:nvPr/>
      </p:nvGrpSpPr>
      <p:grpSpPr>
        <a:xfrm>
          <a:off x="0" y="0"/>
          <a:ext cx="0" cy="0"/>
          <a:chOff x="0" y="0"/>
          <a:chExt cx="0" cy="0"/>
        </a:xfrm>
      </p:grpSpPr>
      <p:sp>
        <p:nvSpPr>
          <p:cNvPr id="5" name="Tytuł 4">
            <a:extLst>
              <a:ext uri="{FF2B5EF4-FFF2-40B4-BE49-F238E27FC236}">
                <a16:creationId xmlns:a16="http://schemas.microsoft.com/office/drawing/2014/main" id="{EABF3F25-31D9-0D92-3584-13F8C22CD2C0}"/>
              </a:ext>
            </a:extLst>
          </p:cNvPr>
          <p:cNvSpPr>
            <a:spLocks noGrp="1"/>
          </p:cNvSpPr>
          <p:nvPr>
            <p:ph type="title"/>
          </p:nvPr>
        </p:nvSpPr>
        <p:spPr>
          <a:xfrm>
            <a:off x="1169417" y="532134"/>
            <a:ext cx="9852728" cy="979757"/>
          </a:xfrm>
        </p:spPr>
        <p:txBody>
          <a:bodyPr>
            <a:normAutofit/>
          </a:bodyPr>
          <a:lstStyle/>
          <a:p>
            <a:pPr lvl="0" algn="ctr">
              <a:lnSpc>
                <a:spcPct val="115000"/>
              </a:lnSpc>
              <a:spcBef>
                <a:spcPts val="600"/>
              </a:spcBef>
              <a:spcAft>
                <a:spcPts val="0"/>
              </a:spcAft>
              <a:buSzPts val="1200"/>
              <a:tabLst>
                <a:tab pos="230505" algn="l"/>
                <a:tab pos="270510" algn="l"/>
              </a:tabLst>
            </a:pPr>
            <a:r>
              <a:rPr kumimoji="0" lang="pl-PL" sz="2000" b="1" i="0" u="none" strike="noStrike" kern="0" cap="none" spc="0" normalizeH="0" baseline="0" noProof="0" dirty="0">
                <a:ln>
                  <a:noFill/>
                </a:ln>
                <a:solidFill>
                  <a:srgbClr val="002073"/>
                </a:solidFill>
                <a:effectLst/>
                <a:uLnTx/>
                <a:uFillTx/>
                <a:latin typeface="Arial" panose="020B0604020202020204" pitchFamily="34" charset="0"/>
                <a:ea typeface="MS Gothic" panose="020B0609070205080204" pitchFamily="49" charset="-128"/>
                <a:cs typeface="Arial" panose="020B0604020202020204" pitchFamily="34" charset="0"/>
              </a:rPr>
              <a:t>Działanie 8</a:t>
            </a:r>
            <a:r>
              <a:rPr kumimoji="0" lang="pl-PL" sz="2000" b="1" i="0" u="none" strike="noStrike" kern="1200" cap="none" spc="0" normalizeH="0" baseline="0" noProof="0" dirty="0">
                <a:ln>
                  <a:noFill/>
                </a:ln>
                <a:solidFill>
                  <a:srgbClr val="002073"/>
                </a:solidFill>
                <a:effectLst/>
                <a:uLnTx/>
                <a:uFillTx/>
                <a:latin typeface="Arial" panose="020B0604020202020204" pitchFamily="34" charset="0"/>
                <a:ea typeface="Calibri" panose="020F0502020204030204" pitchFamily="34" charset="0"/>
                <a:cs typeface="Open Sans" pitchFamily="2" charset="0"/>
              </a:rPr>
              <a:t>.8 Wsparcie rodziny i pieczy zastępczej </a:t>
            </a:r>
            <a:r>
              <a:rPr kumimoji="0" lang="pl-PL" sz="2000" b="1" i="0" u="none" strike="noStrike" kern="0" cap="none" spc="0" normalizeH="0" baseline="0" noProof="0" dirty="0">
                <a:ln>
                  <a:noFill/>
                </a:ln>
                <a:solidFill>
                  <a:srgbClr val="002073"/>
                </a:solidFill>
                <a:effectLst/>
                <a:uLnTx/>
                <a:uFillTx/>
                <a:latin typeface="Arial" panose="020B0604020202020204" pitchFamily="34" charset="0"/>
                <a:ea typeface="MS Gothic" panose="020B0609070205080204" pitchFamily="49" charset="-128"/>
                <a:cs typeface="Arial" panose="020B0604020202020204" pitchFamily="34" charset="0"/>
              </a:rPr>
              <a:t>– kryteria specyficzne</a:t>
            </a:r>
            <a:br>
              <a:rPr kumimoji="0" lang="pl-PL" sz="1600" b="1" i="0" u="none" strike="noStrike" kern="0" cap="none" spc="0" normalizeH="0" baseline="0" noProof="0" dirty="0">
                <a:ln>
                  <a:noFill/>
                </a:ln>
                <a:solidFill>
                  <a:srgbClr val="002073"/>
                </a:solidFill>
                <a:effectLst/>
                <a:uLnTx/>
                <a:uFillTx/>
                <a:latin typeface="Arial" panose="020B0604020202020204" pitchFamily="34" charset="0"/>
                <a:ea typeface="MS Gothic" panose="020B0609070205080204" pitchFamily="49" charset="-128"/>
                <a:cs typeface="Arial" panose="020B0604020202020204" pitchFamily="34" charset="0"/>
              </a:rPr>
            </a:br>
            <a:r>
              <a:rPr kumimoji="0" lang="pl-PL" sz="1800" b="0" i="0" u="none" strike="noStrike" kern="1200" cap="none" spc="0" normalizeH="0" baseline="0" noProof="0" dirty="0">
                <a:ln>
                  <a:noFill/>
                </a:ln>
                <a:solidFill>
                  <a:srgbClr val="002073"/>
                </a:solidFill>
                <a:effectLst/>
                <a:uLnTx/>
                <a:uFillTx/>
                <a:latin typeface="Arial" panose="020B0604020202020204" pitchFamily="34" charset="0"/>
                <a:ea typeface="Open Sans" pitchFamily="2" charset="0"/>
                <a:cs typeface="Open Sans" pitchFamily="2" charset="0"/>
              </a:rPr>
              <a:t>Typ projektu 1a-b, 2, 4, 5</a:t>
            </a:r>
            <a:endParaRPr lang="pl-PL" sz="2000" b="0" dirty="0">
              <a:latin typeface="Arial" panose="020B0604020202020204" pitchFamily="34" charset="0"/>
            </a:endParaRPr>
          </a:p>
        </p:txBody>
      </p:sp>
      <p:pic>
        <p:nvPicPr>
          <p:cNvPr id="3" name="Obraz 2">
            <a:extLst>
              <a:ext uri="{FF2B5EF4-FFF2-40B4-BE49-F238E27FC236}">
                <a16:creationId xmlns:a16="http://schemas.microsoft.com/office/drawing/2014/main" id="{FF3187F9-5A60-922F-1031-8720D19BBECA}"/>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
        <p:nvSpPr>
          <p:cNvPr id="4" name="Symbol zastępczy zawartości 3">
            <a:extLst>
              <a:ext uri="{FF2B5EF4-FFF2-40B4-BE49-F238E27FC236}">
                <a16:creationId xmlns:a16="http://schemas.microsoft.com/office/drawing/2014/main" id="{817EC4E1-E173-5BE0-4225-C779E0508640}"/>
              </a:ext>
            </a:extLst>
          </p:cNvPr>
          <p:cNvSpPr>
            <a:spLocks noGrp="1"/>
          </p:cNvSpPr>
          <p:nvPr>
            <p:ph idx="1"/>
          </p:nvPr>
        </p:nvSpPr>
        <p:spPr>
          <a:xfrm>
            <a:off x="1011676" y="1511892"/>
            <a:ext cx="10010469" cy="5122372"/>
          </a:xfrm>
        </p:spPr>
        <p:txBody>
          <a:bodyPr>
            <a:normAutofit/>
          </a:bodyPr>
          <a:lstStyle/>
          <a:p>
            <a:pPr marL="0" indent="0" algn="ctr">
              <a:spcBef>
                <a:spcPct val="0"/>
              </a:spcBef>
              <a:buNone/>
              <a:defRPr/>
            </a:pPr>
            <a:r>
              <a:rPr lang="pl-PL" sz="1500" b="1" kern="0" dirty="0">
                <a:solidFill>
                  <a:schemeClr val="tx2"/>
                </a:solidFill>
                <a:latin typeface="Arial" panose="020B0604020202020204" pitchFamily="34" charset="0"/>
                <a:ea typeface="MS Gothic" panose="020B0609070205080204" pitchFamily="49" charset="-128"/>
                <a:cs typeface="Arial" panose="020B0604020202020204" pitchFamily="34" charset="0"/>
              </a:rPr>
              <a:t>Kryteria dostępu</a:t>
            </a:r>
          </a:p>
          <a:p>
            <a:pPr marL="0" indent="0" algn="just">
              <a:spcBef>
                <a:spcPct val="0"/>
              </a:spcBef>
              <a:buNone/>
              <a:defRPr/>
            </a:pPr>
            <a:endParaRPr lang="pl-PL" sz="1600" dirty="0">
              <a:latin typeface="+mn-lt"/>
              <a:cs typeface="Arial" panose="020B0604020202020204" pitchFamily="34" charset="0"/>
            </a:endParaRPr>
          </a:p>
          <a:p>
            <a:pPr marL="0" indent="0" algn="just">
              <a:spcBef>
                <a:spcPct val="0"/>
              </a:spcBef>
              <a:buNone/>
              <a:defRPr/>
            </a:pPr>
            <a:r>
              <a:rPr lang="pl-PL" sz="1700" b="1" dirty="0">
                <a:latin typeface="Arial" panose="020B0604020202020204" pitchFamily="34" charset="0"/>
                <a:cs typeface="Arial" panose="020B0604020202020204" pitchFamily="34" charset="0"/>
              </a:rPr>
              <a:t>4. Grupa docelowa</a:t>
            </a:r>
          </a:p>
          <a:p>
            <a:pPr marL="0" indent="0" algn="just">
              <a:spcBef>
                <a:spcPct val="0"/>
              </a:spcBef>
              <a:buNone/>
              <a:defRPr/>
            </a:pPr>
            <a:endParaRPr lang="pl-PL" sz="1700" dirty="0">
              <a:effectLst/>
              <a:latin typeface="Arial" panose="020B0604020202020204" pitchFamily="34" charset="0"/>
              <a:ea typeface="Calibri" panose="020F0502020204030204" pitchFamily="34" charset="0"/>
              <a:cs typeface="Arial" panose="020B0604020202020204" pitchFamily="34" charset="0"/>
            </a:endParaRPr>
          </a:p>
          <a:p>
            <a:pPr marL="0" indent="0" algn="just">
              <a:spcBef>
                <a:spcPct val="0"/>
              </a:spcBef>
              <a:buNone/>
              <a:defRPr/>
            </a:pPr>
            <a:r>
              <a:rPr lang="pl-PL" sz="1700" dirty="0">
                <a:effectLst/>
                <a:latin typeface="Arial" panose="020B0604020202020204" pitchFamily="34" charset="0"/>
                <a:ea typeface="Calibri" panose="020F0502020204030204" pitchFamily="34" charset="0"/>
                <a:cs typeface="Arial" panose="020B0604020202020204" pitchFamily="34" charset="0"/>
              </a:rPr>
              <a:t>Projekt skierowany jest wyłącznie do osób zamieszkujących, pracujących lub uczących się na obszarze województwa lubelskiego w rozumieniu przepisów Kodeksu Cywilnego lub do podmiotów posiadających siedzibę na obszarze województwa lubelskiego w rozumieniu przepisów Kodeksu Cywilnego.</a:t>
            </a:r>
          </a:p>
          <a:p>
            <a:pPr marL="0" indent="0" algn="just">
              <a:spcBef>
                <a:spcPct val="0"/>
              </a:spcBef>
              <a:buNone/>
              <a:defRPr/>
            </a:pPr>
            <a:endParaRPr lang="pl-PL" sz="1700" dirty="0">
              <a:latin typeface="Arial" panose="020B0604020202020204" pitchFamily="34" charset="0"/>
              <a:ea typeface="Calibri" panose="020F0502020204030204" pitchFamily="34" charset="0"/>
              <a:cs typeface="Arial" panose="020B0604020202020204" pitchFamily="34" charset="0"/>
            </a:endParaRPr>
          </a:p>
          <a:p>
            <a:pPr marL="0" indent="0" algn="just">
              <a:spcBef>
                <a:spcPct val="0"/>
              </a:spcBef>
              <a:buNone/>
              <a:defRPr/>
            </a:pPr>
            <a:r>
              <a:rPr lang="pl-PL" sz="1700" dirty="0">
                <a:latin typeface="Arial" panose="020B0604020202020204" pitchFamily="34" charset="0"/>
                <a:ea typeface="Calibri" panose="020F0502020204030204" pitchFamily="34" charset="0"/>
                <a:cs typeface="Arial" panose="020B0604020202020204" pitchFamily="34" charset="0"/>
              </a:rPr>
              <a:t>Kryterium ma na celu zapewnienie prawidłowej realizacji założeń programu FEL 2021-2027.</a:t>
            </a:r>
            <a:endParaRPr lang="pl-PL" sz="1800" dirty="0">
              <a:effectLst/>
              <a:latin typeface="Arial" panose="020B0604020202020204" pitchFamily="34" charset="0"/>
              <a:ea typeface="Calibri" panose="020F0502020204030204" pitchFamily="34" charset="0"/>
            </a:endParaRPr>
          </a:p>
          <a:p>
            <a:pPr marL="0" indent="0" algn="just">
              <a:spcBef>
                <a:spcPct val="0"/>
              </a:spcBef>
              <a:buNone/>
              <a:defRPr/>
            </a:pPr>
            <a:endParaRPr lang="pl-PL" sz="1600" dirty="0">
              <a:latin typeface="+mn-lt"/>
              <a:cs typeface="Arial" panose="020B0604020202020204" pitchFamily="34" charset="0"/>
            </a:endParaRPr>
          </a:p>
          <a:p>
            <a:pPr marL="0" indent="0">
              <a:buNone/>
            </a:pPr>
            <a:endParaRPr lang="pl-PL" dirty="0"/>
          </a:p>
        </p:txBody>
      </p:sp>
    </p:spTree>
    <p:extLst>
      <p:ext uri="{BB962C8B-B14F-4D97-AF65-F5344CB8AC3E}">
        <p14:creationId xmlns:p14="http://schemas.microsoft.com/office/powerpoint/2010/main" val="39258394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1B0722-346B-BEB6-FCD9-BDD06A1F75E0}"/>
            </a:ext>
          </a:extLst>
        </p:cNvPr>
        <p:cNvGrpSpPr/>
        <p:nvPr/>
      </p:nvGrpSpPr>
      <p:grpSpPr>
        <a:xfrm>
          <a:off x="0" y="0"/>
          <a:ext cx="0" cy="0"/>
          <a:chOff x="0" y="0"/>
          <a:chExt cx="0" cy="0"/>
        </a:xfrm>
      </p:grpSpPr>
      <p:sp>
        <p:nvSpPr>
          <p:cNvPr id="5" name="Tytuł 4">
            <a:extLst>
              <a:ext uri="{FF2B5EF4-FFF2-40B4-BE49-F238E27FC236}">
                <a16:creationId xmlns:a16="http://schemas.microsoft.com/office/drawing/2014/main" id="{EABF3F25-31D9-0D92-3584-13F8C22CD2C0}"/>
              </a:ext>
            </a:extLst>
          </p:cNvPr>
          <p:cNvSpPr>
            <a:spLocks noGrp="1"/>
          </p:cNvSpPr>
          <p:nvPr>
            <p:ph type="title"/>
          </p:nvPr>
        </p:nvSpPr>
        <p:spPr>
          <a:xfrm>
            <a:off x="1169417" y="532134"/>
            <a:ext cx="9852728" cy="979757"/>
          </a:xfrm>
        </p:spPr>
        <p:txBody>
          <a:bodyPr>
            <a:normAutofit/>
          </a:bodyPr>
          <a:lstStyle/>
          <a:p>
            <a:pPr lvl="0" algn="ctr">
              <a:lnSpc>
                <a:spcPct val="115000"/>
              </a:lnSpc>
              <a:spcBef>
                <a:spcPts val="600"/>
              </a:spcBef>
              <a:spcAft>
                <a:spcPts val="0"/>
              </a:spcAft>
              <a:buSzPts val="1200"/>
              <a:tabLst>
                <a:tab pos="230505" algn="l"/>
                <a:tab pos="270510" algn="l"/>
              </a:tabLst>
            </a:pPr>
            <a:r>
              <a:rPr kumimoji="0" lang="pl-PL" sz="2000" b="1" i="0" u="none" strike="noStrike" kern="0" cap="none" spc="0" normalizeH="0" baseline="0" noProof="0" dirty="0">
                <a:ln>
                  <a:noFill/>
                </a:ln>
                <a:solidFill>
                  <a:srgbClr val="002073"/>
                </a:solidFill>
                <a:effectLst/>
                <a:uLnTx/>
                <a:uFillTx/>
                <a:latin typeface="Arial" panose="020B0604020202020204" pitchFamily="34" charset="0"/>
                <a:ea typeface="MS Gothic" panose="020B0609070205080204" pitchFamily="49" charset="-128"/>
                <a:cs typeface="Arial" panose="020B0604020202020204" pitchFamily="34" charset="0"/>
              </a:rPr>
              <a:t>Działanie 8</a:t>
            </a:r>
            <a:r>
              <a:rPr kumimoji="0" lang="pl-PL" sz="2000" b="1" i="0" u="none" strike="noStrike" kern="1200" cap="none" spc="0" normalizeH="0" baseline="0" noProof="0" dirty="0">
                <a:ln>
                  <a:noFill/>
                </a:ln>
                <a:solidFill>
                  <a:srgbClr val="002073"/>
                </a:solidFill>
                <a:effectLst/>
                <a:uLnTx/>
                <a:uFillTx/>
                <a:latin typeface="Arial" panose="020B0604020202020204" pitchFamily="34" charset="0"/>
                <a:ea typeface="Calibri" panose="020F0502020204030204" pitchFamily="34" charset="0"/>
                <a:cs typeface="Open Sans" pitchFamily="2" charset="0"/>
              </a:rPr>
              <a:t>.8 Wsparcie rodziny i pieczy zastępczej </a:t>
            </a:r>
            <a:r>
              <a:rPr kumimoji="0" lang="pl-PL" sz="2000" b="1" i="0" u="none" strike="noStrike" kern="0" cap="none" spc="0" normalizeH="0" baseline="0" noProof="0" dirty="0">
                <a:ln>
                  <a:noFill/>
                </a:ln>
                <a:solidFill>
                  <a:srgbClr val="002073"/>
                </a:solidFill>
                <a:effectLst/>
                <a:uLnTx/>
                <a:uFillTx/>
                <a:latin typeface="Arial" panose="020B0604020202020204" pitchFamily="34" charset="0"/>
                <a:ea typeface="MS Gothic" panose="020B0609070205080204" pitchFamily="49" charset="-128"/>
                <a:cs typeface="Arial" panose="020B0604020202020204" pitchFamily="34" charset="0"/>
              </a:rPr>
              <a:t>– kryteria specyficzne</a:t>
            </a:r>
            <a:br>
              <a:rPr kumimoji="0" lang="pl-PL" sz="1600" b="1" i="0" u="none" strike="noStrike" kern="0" cap="none" spc="0" normalizeH="0" baseline="0" noProof="0" dirty="0">
                <a:ln>
                  <a:noFill/>
                </a:ln>
                <a:solidFill>
                  <a:srgbClr val="002073"/>
                </a:solidFill>
                <a:effectLst/>
                <a:uLnTx/>
                <a:uFillTx/>
                <a:latin typeface="Arial" panose="020B0604020202020204" pitchFamily="34" charset="0"/>
                <a:ea typeface="MS Gothic" panose="020B0609070205080204" pitchFamily="49" charset="-128"/>
                <a:cs typeface="Arial" panose="020B0604020202020204" pitchFamily="34" charset="0"/>
              </a:rPr>
            </a:br>
            <a:r>
              <a:rPr kumimoji="0" lang="pl-PL" sz="1800" b="0" i="0" u="none" strike="noStrike" kern="1200" cap="none" spc="0" normalizeH="0" baseline="0" noProof="0" dirty="0">
                <a:ln>
                  <a:noFill/>
                </a:ln>
                <a:solidFill>
                  <a:srgbClr val="002073"/>
                </a:solidFill>
                <a:effectLst/>
                <a:uLnTx/>
                <a:uFillTx/>
                <a:latin typeface="Arial" panose="020B0604020202020204" pitchFamily="34" charset="0"/>
                <a:ea typeface="Open Sans" pitchFamily="2" charset="0"/>
                <a:cs typeface="Open Sans" pitchFamily="2" charset="0"/>
              </a:rPr>
              <a:t>Typ projektu 1a, 2</a:t>
            </a:r>
            <a:endParaRPr lang="pl-PL" sz="2000" b="0" dirty="0">
              <a:latin typeface="Arial" panose="020B0604020202020204" pitchFamily="34" charset="0"/>
            </a:endParaRPr>
          </a:p>
        </p:txBody>
      </p:sp>
      <p:pic>
        <p:nvPicPr>
          <p:cNvPr id="3" name="Obraz 2">
            <a:extLst>
              <a:ext uri="{FF2B5EF4-FFF2-40B4-BE49-F238E27FC236}">
                <a16:creationId xmlns:a16="http://schemas.microsoft.com/office/drawing/2014/main" id="{FF3187F9-5A60-922F-1031-8720D19BBECA}"/>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
        <p:nvSpPr>
          <p:cNvPr id="4" name="Symbol zastępczy zawartości 3">
            <a:extLst>
              <a:ext uri="{FF2B5EF4-FFF2-40B4-BE49-F238E27FC236}">
                <a16:creationId xmlns:a16="http://schemas.microsoft.com/office/drawing/2014/main" id="{817EC4E1-E173-5BE0-4225-C779E0508640}"/>
              </a:ext>
            </a:extLst>
          </p:cNvPr>
          <p:cNvSpPr>
            <a:spLocks noGrp="1"/>
          </p:cNvSpPr>
          <p:nvPr>
            <p:ph idx="1"/>
          </p:nvPr>
        </p:nvSpPr>
        <p:spPr>
          <a:xfrm>
            <a:off x="1011676" y="1511892"/>
            <a:ext cx="10010469" cy="5122372"/>
          </a:xfrm>
        </p:spPr>
        <p:txBody>
          <a:bodyPr>
            <a:normAutofit/>
          </a:bodyPr>
          <a:lstStyle/>
          <a:p>
            <a:pPr marL="0" indent="0" algn="ctr">
              <a:spcBef>
                <a:spcPct val="0"/>
              </a:spcBef>
              <a:buNone/>
              <a:defRPr/>
            </a:pPr>
            <a:r>
              <a:rPr lang="pl-PL" sz="1500" b="1" kern="0" dirty="0">
                <a:solidFill>
                  <a:schemeClr val="tx2"/>
                </a:solidFill>
                <a:latin typeface="Arial" panose="020B0604020202020204" pitchFamily="34" charset="0"/>
                <a:ea typeface="MS Gothic" panose="020B0609070205080204" pitchFamily="49" charset="-128"/>
                <a:cs typeface="Arial" panose="020B0604020202020204" pitchFamily="34" charset="0"/>
              </a:rPr>
              <a:t>Kryteria dostępu</a:t>
            </a:r>
          </a:p>
          <a:p>
            <a:pPr marL="0" indent="0" algn="just">
              <a:spcBef>
                <a:spcPct val="0"/>
              </a:spcBef>
              <a:buNone/>
              <a:defRPr/>
            </a:pPr>
            <a:endParaRPr lang="pl-PL" sz="1600" dirty="0">
              <a:latin typeface="+mn-lt"/>
              <a:cs typeface="Arial" panose="020B0604020202020204" pitchFamily="34" charset="0"/>
            </a:endParaRPr>
          </a:p>
          <a:p>
            <a:pPr marL="0" indent="0" algn="just">
              <a:spcBef>
                <a:spcPct val="0"/>
              </a:spcBef>
              <a:buNone/>
              <a:defRPr/>
            </a:pPr>
            <a:r>
              <a:rPr lang="pl-PL" sz="1700" b="1" dirty="0">
                <a:latin typeface="Arial" panose="020B0604020202020204" pitchFamily="34" charset="0"/>
                <a:cs typeface="Arial" panose="020B0604020202020204" pitchFamily="34" charset="0"/>
              </a:rPr>
              <a:t>5. Kompleksowość wsparcia w projekcie</a:t>
            </a:r>
            <a:endParaRPr lang="pl-PL" sz="1700" dirty="0">
              <a:effectLst/>
              <a:latin typeface="Arial" panose="020B0604020202020204" pitchFamily="34" charset="0"/>
              <a:ea typeface="Calibri" panose="020F0502020204030204" pitchFamily="34" charset="0"/>
            </a:endParaRPr>
          </a:p>
          <a:p>
            <a:pPr marL="0" indent="0" algn="just">
              <a:spcBef>
                <a:spcPct val="0"/>
              </a:spcBef>
              <a:buNone/>
              <a:defRPr/>
            </a:pPr>
            <a:endParaRPr lang="pl-PL" sz="1800" dirty="0">
              <a:effectLst/>
              <a:latin typeface="Arial" panose="020B0604020202020204" pitchFamily="34" charset="0"/>
              <a:ea typeface="Calibri" panose="020F0502020204030204" pitchFamily="34" charset="0"/>
            </a:endParaRPr>
          </a:p>
          <a:p>
            <a:pPr marL="0" indent="0" algn="just">
              <a:lnSpc>
                <a:spcPct val="114000"/>
              </a:lnSpc>
              <a:spcBef>
                <a:spcPct val="0"/>
              </a:spcBef>
              <a:buNone/>
              <a:defRPr/>
            </a:pPr>
            <a:r>
              <a:rPr lang="pl-PL" sz="1700" dirty="0">
                <a:solidFill>
                  <a:srgbClr val="000000"/>
                </a:solidFill>
                <a:effectLst/>
                <a:latin typeface="Arial" panose="020B0604020202020204" pitchFamily="34" charset="0"/>
                <a:ea typeface="Calibri" panose="020F0502020204030204" pitchFamily="34" charset="0"/>
              </a:rPr>
              <a:t>Wsparcie na rzecz upowszechniania działań asystentów rodziny, działań rodzin wspierających (typ projektu 1a) oraz na rzecz upowszechniania działań koordynatorów rodzinnej pieczy zastępczej (typ projektu 2) może być realizowane wyłącznie jako działanie uzupełniające kompleksową ofertę usług wsparcia rodziny lub pieczy zastępczej, realizowaną we wskazanych typach projektu.</a:t>
            </a:r>
          </a:p>
          <a:p>
            <a:pPr marL="0" indent="0" algn="just">
              <a:lnSpc>
                <a:spcPct val="114000"/>
              </a:lnSpc>
              <a:spcBef>
                <a:spcPct val="0"/>
              </a:spcBef>
              <a:buNone/>
              <a:defRPr/>
            </a:pPr>
            <a:endParaRPr lang="pl-PL" sz="1700" dirty="0">
              <a:latin typeface="Arial" panose="020B0604020202020204" pitchFamily="34" charset="0"/>
              <a:cs typeface="Arial" panose="020B0604020202020204" pitchFamily="34" charset="0"/>
            </a:endParaRPr>
          </a:p>
          <a:p>
            <a:pPr marL="0" indent="0" algn="just">
              <a:lnSpc>
                <a:spcPct val="114000"/>
              </a:lnSpc>
              <a:spcBef>
                <a:spcPct val="0"/>
              </a:spcBef>
              <a:buNone/>
              <a:defRPr/>
            </a:pPr>
            <a:r>
              <a:rPr lang="pl-PL" sz="1700" dirty="0">
                <a:latin typeface="Arial" panose="020B0604020202020204" pitchFamily="34" charset="0"/>
                <a:cs typeface="Arial" panose="020B0604020202020204" pitchFamily="34" charset="0"/>
              </a:rPr>
              <a:t>Kryterium na celu zapewnienie kompleksowych i zintegrowanych usług wsparcia rodziny i pieczy zastępczej w regionie.</a:t>
            </a:r>
          </a:p>
          <a:p>
            <a:pPr marL="0" indent="0" algn="just">
              <a:spcBef>
                <a:spcPct val="0"/>
              </a:spcBef>
              <a:buNone/>
              <a:defRPr/>
            </a:pPr>
            <a:endParaRPr lang="pl-PL" sz="1600" dirty="0">
              <a:latin typeface="+mn-lt"/>
              <a:cs typeface="Arial" panose="020B0604020202020204" pitchFamily="34" charset="0"/>
            </a:endParaRPr>
          </a:p>
          <a:p>
            <a:pPr marL="0" indent="0">
              <a:buNone/>
            </a:pPr>
            <a:endParaRPr lang="pl-PL" dirty="0"/>
          </a:p>
        </p:txBody>
      </p:sp>
    </p:spTree>
    <p:extLst>
      <p:ext uri="{BB962C8B-B14F-4D97-AF65-F5344CB8AC3E}">
        <p14:creationId xmlns:p14="http://schemas.microsoft.com/office/powerpoint/2010/main" val="9410734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1B0722-346B-BEB6-FCD9-BDD06A1F75E0}"/>
            </a:ext>
          </a:extLst>
        </p:cNvPr>
        <p:cNvGrpSpPr/>
        <p:nvPr/>
      </p:nvGrpSpPr>
      <p:grpSpPr>
        <a:xfrm>
          <a:off x="0" y="0"/>
          <a:ext cx="0" cy="0"/>
          <a:chOff x="0" y="0"/>
          <a:chExt cx="0" cy="0"/>
        </a:xfrm>
      </p:grpSpPr>
      <p:sp>
        <p:nvSpPr>
          <p:cNvPr id="5" name="Tytuł 4">
            <a:extLst>
              <a:ext uri="{FF2B5EF4-FFF2-40B4-BE49-F238E27FC236}">
                <a16:creationId xmlns:a16="http://schemas.microsoft.com/office/drawing/2014/main" id="{EABF3F25-31D9-0D92-3584-13F8C22CD2C0}"/>
              </a:ext>
            </a:extLst>
          </p:cNvPr>
          <p:cNvSpPr>
            <a:spLocks noGrp="1"/>
          </p:cNvSpPr>
          <p:nvPr>
            <p:ph type="title"/>
          </p:nvPr>
        </p:nvSpPr>
        <p:spPr>
          <a:xfrm>
            <a:off x="1169417" y="532134"/>
            <a:ext cx="9852728" cy="979757"/>
          </a:xfrm>
        </p:spPr>
        <p:txBody>
          <a:bodyPr>
            <a:normAutofit/>
          </a:bodyPr>
          <a:lstStyle/>
          <a:p>
            <a:pPr lvl="0" algn="ctr">
              <a:lnSpc>
                <a:spcPct val="115000"/>
              </a:lnSpc>
              <a:spcBef>
                <a:spcPts val="600"/>
              </a:spcBef>
              <a:spcAft>
                <a:spcPts val="0"/>
              </a:spcAft>
              <a:buSzPts val="1200"/>
              <a:tabLst>
                <a:tab pos="230505" algn="l"/>
                <a:tab pos="270510" algn="l"/>
              </a:tabLst>
            </a:pPr>
            <a:r>
              <a:rPr kumimoji="0" lang="pl-PL" sz="2000" b="1" i="0" u="none" strike="noStrike" kern="0" cap="none" spc="0" normalizeH="0" baseline="0" noProof="0" dirty="0">
                <a:ln>
                  <a:noFill/>
                </a:ln>
                <a:solidFill>
                  <a:srgbClr val="002073"/>
                </a:solidFill>
                <a:effectLst/>
                <a:uLnTx/>
                <a:uFillTx/>
                <a:latin typeface="Arial" panose="020B0604020202020204" pitchFamily="34" charset="0"/>
                <a:ea typeface="MS Gothic" panose="020B0609070205080204" pitchFamily="49" charset="-128"/>
                <a:cs typeface="Arial" panose="020B0604020202020204" pitchFamily="34" charset="0"/>
              </a:rPr>
              <a:t>Działanie 8</a:t>
            </a:r>
            <a:r>
              <a:rPr kumimoji="0" lang="pl-PL" sz="2000" b="1" i="0" u="none" strike="noStrike" kern="1200" cap="none" spc="0" normalizeH="0" baseline="0" noProof="0" dirty="0">
                <a:ln>
                  <a:noFill/>
                </a:ln>
                <a:solidFill>
                  <a:srgbClr val="002073"/>
                </a:solidFill>
                <a:effectLst/>
                <a:uLnTx/>
                <a:uFillTx/>
                <a:latin typeface="Arial" panose="020B0604020202020204" pitchFamily="34" charset="0"/>
                <a:ea typeface="Calibri" panose="020F0502020204030204" pitchFamily="34" charset="0"/>
                <a:cs typeface="Open Sans" pitchFamily="2" charset="0"/>
              </a:rPr>
              <a:t>.8 Wsparcie rodziny i pieczy zastępczej </a:t>
            </a:r>
            <a:r>
              <a:rPr kumimoji="0" lang="pl-PL" sz="2000" b="1" i="0" u="none" strike="noStrike" kern="0" cap="none" spc="0" normalizeH="0" baseline="0" noProof="0" dirty="0">
                <a:ln>
                  <a:noFill/>
                </a:ln>
                <a:solidFill>
                  <a:srgbClr val="002073"/>
                </a:solidFill>
                <a:effectLst/>
                <a:uLnTx/>
                <a:uFillTx/>
                <a:latin typeface="Arial" panose="020B0604020202020204" pitchFamily="34" charset="0"/>
                <a:ea typeface="MS Gothic" panose="020B0609070205080204" pitchFamily="49" charset="-128"/>
                <a:cs typeface="Arial" panose="020B0604020202020204" pitchFamily="34" charset="0"/>
              </a:rPr>
              <a:t>– kryteria specyficzne</a:t>
            </a:r>
            <a:br>
              <a:rPr kumimoji="0" lang="pl-PL" sz="1600" b="1" i="0" u="none" strike="noStrike" kern="0" cap="none" spc="0" normalizeH="0" baseline="0" noProof="0" dirty="0">
                <a:ln>
                  <a:noFill/>
                </a:ln>
                <a:solidFill>
                  <a:srgbClr val="002073"/>
                </a:solidFill>
                <a:effectLst/>
                <a:uLnTx/>
                <a:uFillTx/>
                <a:latin typeface="Arial" panose="020B0604020202020204" pitchFamily="34" charset="0"/>
                <a:ea typeface="MS Gothic" panose="020B0609070205080204" pitchFamily="49" charset="-128"/>
                <a:cs typeface="Arial" panose="020B0604020202020204" pitchFamily="34" charset="0"/>
              </a:rPr>
            </a:br>
            <a:r>
              <a:rPr kumimoji="0" lang="pl-PL" sz="1800" b="0" i="0" u="none" strike="noStrike" kern="1200" cap="none" spc="0" normalizeH="0" baseline="0" noProof="0" dirty="0">
                <a:ln>
                  <a:noFill/>
                </a:ln>
                <a:solidFill>
                  <a:srgbClr val="002073"/>
                </a:solidFill>
                <a:effectLst/>
                <a:uLnTx/>
                <a:uFillTx/>
                <a:latin typeface="Arial" panose="020B0604020202020204" pitchFamily="34" charset="0"/>
                <a:ea typeface="Open Sans" pitchFamily="2" charset="0"/>
                <a:cs typeface="Open Sans" pitchFamily="2" charset="0"/>
              </a:rPr>
              <a:t>Typ projektu 1a-b, 2, 4, 5</a:t>
            </a:r>
            <a:endParaRPr lang="pl-PL" sz="2000" b="0" dirty="0">
              <a:latin typeface="Arial" panose="020B0604020202020204" pitchFamily="34" charset="0"/>
            </a:endParaRPr>
          </a:p>
        </p:txBody>
      </p:sp>
      <p:pic>
        <p:nvPicPr>
          <p:cNvPr id="3" name="Obraz 2">
            <a:extLst>
              <a:ext uri="{FF2B5EF4-FFF2-40B4-BE49-F238E27FC236}">
                <a16:creationId xmlns:a16="http://schemas.microsoft.com/office/drawing/2014/main" id="{FF3187F9-5A60-922F-1031-8720D19BBECA}"/>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
        <p:nvSpPr>
          <p:cNvPr id="4" name="Symbol zastępczy zawartości 3">
            <a:extLst>
              <a:ext uri="{FF2B5EF4-FFF2-40B4-BE49-F238E27FC236}">
                <a16:creationId xmlns:a16="http://schemas.microsoft.com/office/drawing/2014/main" id="{817EC4E1-E173-5BE0-4225-C779E0508640}"/>
              </a:ext>
            </a:extLst>
          </p:cNvPr>
          <p:cNvSpPr>
            <a:spLocks noGrp="1"/>
          </p:cNvSpPr>
          <p:nvPr>
            <p:ph idx="1"/>
          </p:nvPr>
        </p:nvSpPr>
        <p:spPr>
          <a:xfrm>
            <a:off x="1011676" y="1511892"/>
            <a:ext cx="10010469" cy="5122372"/>
          </a:xfrm>
        </p:spPr>
        <p:txBody>
          <a:bodyPr>
            <a:normAutofit/>
          </a:bodyPr>
          <a:lstStyle/>
          <a:p>
            <a:pPr marL="0" indent="0" algn="ctr">
              <a:spcBef>
                <a:spcPct val="0"/>
              </a:spcBef>
              <a:buNone/>
              <a:defRPr/>
            </a:pPr>
            <a:r>
              <a:rPr lang="pl-PL" sz="1500" b="1" kern="0" dirty="0">
                <a:solidFill>
                  <a:schemeClr val="tx2"/>
                </a:solidFill>
                <a:latin typeface="Arial" panose="020B0604020202020204" pitchFamily="34" charset="0"/>
                <a:ea typeface="MS Gothic" panose="020B0609070205080204" pitchFamily="49" charset="-128"/>
                <a:cs typeface="Arial" panose="020B0604020202020204" pitchFamily="34" charset="0"/>
              </a:rPr>
              <a:t>Kryteria dostępu</a:t>
            </a:r>
          </a:p>
          <a:p>
            <a:pPr marL="0" indent="0" algn="just">
              <a:spcBef>
                <a:spcPct val="0"/>
              </a:spcBef>
              <a:buNone/>
              <a:defRPr/>
            </a:pPr>
            <a:endParaRPr lang="pl-PL" sz="1600" dirty="0">
              <a:latin typeface="+mn-lt"/>
              <a:cs typeface="Arial" panose="020B0604020202020204" pitchFamily="34" charset="0"/>
            </a:endParaRPr>
          </a:p>
          <a:p>
            <a:pPr marL="0" indent="0" algn="just">
              <a:spcBef>
                <a:spcPct val="0"/>
              </a:spcBef>
              <a:buNone/>
              <a:defRPr/>
            </a:pPr>
            <a:r>
              <a:rPr lang="pl-PL" sz="1700" b="1" dirty="0">
                <a:latin typeface="Arial" panose="020B0604020202020204" pitchFamily="34" charset="0"/>
                <a:cs typeface="Arial" panose="020B0604020202020204" pitchFamily="34" charset="0"/>
              </a:rPr>
              <a:t>6. Diagnoza potrzeb </a:t>
            </a:r>
          </a:p>
          <a:p>
            <a:pPr marL="0" indent="0" algn="just">
              <a:spcBef>
                <a:spcPct val="0"/>
              </a:spcBef>
              <a:buNone/>
              <a:defRPr/>
            </a:pPr>
            <a:endParaRPr lang="pl-PL" sz="1700" b="1" dirty="0">
              <a:effectLst/>
              <a:latin typeface="Arial" panose="020B0604020202020204" pitchFamily="34" charset="0"/>
              <a:ea typeface="Calibri" panose="020F0502020204030204" pitchFamily="34" charset="0"/>
              <a:cs typeface="Arial" panose="020B0604020202020204" pitchFamily="34" charset="0"/>
            </a:endParaRPr>
          </a:p>
          <a:p>
            <a:pPr marL="0" indent="0" algn="just">
              <a:spcBef>
                <a:spcPct val="0"/>
              </a:spcBef>
              <a:buNone/>
              <a:defRPr/>
            </a:pPr>
            <a:r>
              <a:rPr lang="pl-PL" sz="1700" dirty="0">
                <a:effectLst/>
                <a:latin typeface="Arial" panose="020B0604020202020204" pitchFamily="34" charset="0"/>
                <a:ea typeface="Calibri" panose="020F0502020204030204" pitchFamily="34" charset="0"/>
              </a:rPr>
              <a:t>Projekt odpowiada na potrzeby i problemy grupy docelowej zidentyfikowane na obszarze jego realizacji.</a:t>
            </a:r>
          </a:p>
          <a:p>
            <a:pPr marL="0" indent="0" algn="just">
              <a:spcBef>
                <a:spcPct val="0"/>
              </a:spcBef>
              <a:buNone/>
              <a:defRPr/>
            </a:pPr>
            <a:endParaRPr lang="pl-PL" sz="1800" dirty="0">
              <a:effectLst/>
              <a:latin typeface="Arial" panose="020B0604020202020204" pitchFamily="34" charset="0"/>
              <a:ea typeface="Calibri" panose="020F0502020204030204" pitchFamily="34" charset="0"/>
            </a:endParaRPr>
          </a:p>
          <a:p>
            <a:pPr marL="0" indent="0" algn="just">
              <a:spcBef>
                <a:spcPct val="0"/>
              </a:spcBef>
              <a:buNone/>
              <a:defRPr/>
            </a:pPr>
            <a:r>
              <a:rPr lang="pl-PL" sz="1700" dirty="0">
                <a:latin typeface="Arial" panose="020B0604020202020204" pitchFamily="34" charset="0"/>
                <a:cs typeface="Arial" panose="020B0604020202020204" pitchFamily="34" charset="0"/>
              </a:rPr>
              <a:t>Zgodnie z zapisami programu FEL 2021-2027 projekt powinien być skierowany do grup wymagających określonego wsparcia, zgodnie z uzasadnionymi potrzebami oraz na obszarze, na którym występuje ograniczona dostępność usług wynikająca z przeprowadzonej diagnozy.</a:t>
            </a:r>
          </a:p>
          <a:p>
            <a:pPr marL="0" indent="0">
              <a:buNone/>
            </a:pPr>
            <a:endParaRPr lang="pl-PL" dirty="0"/>
          </a:p>
        </p:txBody>
      </p:sp>
    </p:spTree>
    <p:extLst>
      <p:ext uri="{BB962C8B-B14F-4D97-AF65-F5344CB8AC3E}">
        <p14:creationId xmlns:p14="http://schemas.microsoft.com/office/powerpoint/2010/main" val="10204551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61EDF34C-4FFB-C88E-7C48-42101FF15D6F}"/>
              </a:ext>
            </a:extLst>
          </p:cNvPr>
          <p:cNvSpPr>
            <a:spLocks noGrp="1"/>
          </p:cNvSpPr>
          <p:nvPr>
            <p:ph type="title"/>
          </p:nvPr>
        </p:nvSpPr>
        <p:spPr>
          <a:xfrm>
            <a:off x="1098254" y="322133"/>
            <a:ext cx="10189057" cy="979757"/>
          </a:xfrm>
        </p:spPr>
        <p:txBody>
          <a:bodyPr>
            <a:noAutofit/>
          </a:bodyPr>
          <a:lstStyle/>
          <a:p>
            <a:pPr algn="ctr">
              <a:lnSpc>
                <a:spcPct val="100000"/>
              </a:lnSpc>
            </a:pPr>
            <a:r>
              <a:rPr lang="pl-PL" altLang="pl-PL" sz="2000" b="1"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KRYTERIA OGÓLNE</a:t>
            </a:r>
            <a:br>
              <a:rPr lang="pl-PL" sz="2000" dirty="0">
                <a:latin typeface="Open Sans" panose="020B0606030504020204" pitchFamily="34" charset="0"/>
                <a:ea typeface="Open Sans" panose="020B0606030504020204" pitchFamily="34" charset="0"/>
                <a:cs typeface="Open Sans" panose="020B0606030504020204" pitchFamily="34" charset="0"/>
              </a:rPr>
            </a:br>
            <a:r>
              <a:rPr lang="pl-PL" sz="2000" dirty="0">
                <a:latin typeface="+mn-lt"/>
                <a:cs typeface="Arial" panose="020B0604020202020204" pitchFamily="34" charset="0"/>
              </a:rPr>
              <a:t>Kryteria merytoryczne</a:t>
            </a:r>
            <a:br>
              <a:rPr lang="pl-PL" sz="2000" dirty="0"/>
            </a:br>
            <a:endParaRPr lang="pl-PL" sz="2000" dirty="0"/>
          </a:p>
        </p:txBody>
      </p:sp>
      <p:sp>
        <p:nvSpPr>
          <p:cNvPr id="4" name="Symbol zastępczy zawartości 3">
            <a:extLst>
              <a:ext uri="{FF2B5EF4-FFF2-40B4-BE49-F238E27FC236}">
                <a16:creationId xmlns:a16="http://schemas.microsoft.com/office/drawing/2014/main" id="{EC6C09CA-6801-66DA-4F52-8B4FE666DDAA}"/>
              </a:ext>
            </a:extLst>
          </p:cNvPr>
          <p:cNvSpPr>
            <a:spLocks noGrp="1"/>
          </p:cNvSpPr>
          <p:nvPr>
            <p:ph idx="1"/>
          </p:nvPr>
        </p:nvSpPr>
        <p:spPr>
          <a:xfrm>
            <a:off x="661480" y="1371599"/>
            <a:ext cx="10418323" cy="4604805"/>
          </a:xfrm>
        </p:spPr>
        <p:txBody>
          <a:bodyPr>
            <a:noAutofit/>
          </a:bodyPr>
          <a:lstStyle/>
          <a:p>
            <a:pPr lvl="0">
              <a:lnSpc>
                <a:spcPct val="115000"/>
              </a:lnSpc>
              <a:spcBef>
                <a:spcPts val="300"/>
              </a:spcBef>
              <a:spcAft>
                <a:spcPts val="300"/>
              </a:spcAft>
              <a:buFont typeface="Wingdings" panose="05000000000000000000" pitchFamily="2" charset="2"/>
              <a:buChar char="ü"/>
              <a:tabLst>
                <a:tab pos="228600" algn="l"/>
              </a:tabLst>
            </a:pPr>
            <a:r>
              <a:rPr lang="x-none" sz="1800" u="none" strike="noStrike" dirty="0">
                <a:effectLst/>
                <a:latin typeface="Arial" panose="020B0604020202020204" pitchFamily="34" charset="0"/>
                <a:ea typeface="Times New Roman" panose="02020603050405020304" pitchFamily="18" charset="0"/>
                <a:cs typeface="Arial" panose="020B0604020202020204" pitchFamily="34" charset="0"/>
              </a:rPr>
              <a:t>Wymagana liczba punktów pozwalająca na uwzględnienie projektu przy podejmowaniu decyzji w zakresie wybrania do dofinansowania wynosi </a:t>
            </a:r>
            <a:r>
              <a:rPr lang="x-none" sz="1800" b="1" u="none" strike="noStrike" dirty="0">
                <a:effectLst/>
                <a:latin typeface="Arial" panose="020B0604020202020204" pitchFamily="34" charset="0"/>
                <a:ea typeface="Times New Roman" panose="02020603050405020304" pitchFamily="18" charset="0"/>
                <a:cs typeface="Arial" panose="020B0604020202020204" pitchFamily="34" charset="0"/>
              </a:rPr>
              <a:t>minimum 60% ogółem za spełnienie kryteriów ogólnych </a:t>
            </a:r>
            <a:r>
              <a:rPr lang="pl-PL" sz="1800" b="1" u="none" strike="noStrike" dirty="0">
                <a:effectLst/>
                <a:latin typeface="Arial" panose="020B0604020202020204" pitchFamily="34" charset="0"/>
                <a:ea typeface="Times New Roman" panose="02020603050405020304" pitchFamily="18" charset="0"/>
                <a:cs typeface="Arial" panose="020B0604020202020204" pitchFamily="34" charset="0"/>
              </a:rPr>
              <a:t>merytorycznych</a:t>
            </a:r>
            <a:r>
              <a:rPr lang="x-none" sz="1800" b="1" u="none" strike="noStrike" dirty="0">
                <a:effectLst/>
                <a:latin typeface="Arial" panose="020B0604020202020204" pitchFamily="34" charset="0"/>
                <a:ea typeface="Times New Roman" panose="02020603050405020304" pitchFamily="18" charset="0"/>
                <a:cs typeface="Arial" panose="020B0604020202020204" pitchFamily="34" charset="0"/>
              </a:rPr>
              <a:t> (tj. minimum 48 punktów) oraz minimum 60% punktów możliwych do uzyskania w każdej części </a:t>
            </a:r>
            <a:r>
              <a:rPr lang="pl-PL" sz="1800" b="1" u="none" strike="noStrike" dirty="0">
                <a:effectLst/>
                <a:latin typeface="Arial" panose="020B0604020202020204" pitchFamily="34" charset="0"/>
                <a:ea typeface="Times New Roman" panose="02020603050405020304" pitchFamily="18" charset="0"/>
                <a:cs typeface="Arial" panose="020B0604020202020204" pitchFamily="34" charset="0"/>
              </a:rPr>
              <a:t>karty </a:t>
            </a:r>
            <a:r>
              <a:rPr lang="x-none" sz="1800" b="1" u="none" strike="noStrike" dirty="0">
                <a:effectLst/>
                <a:latin typeface="Arial" panose="020B0604020202020204" pitchFamily="34" charset="0"/>
                <a:ea typeface="Times New Roman" panose="02020603050405020304" pitchFamily="18" charset="0"/>
                <a:cs typeface="Arial" panose="020B0604020202020204" pitchFamily="34" charset="0"/>
              </a:rPr>
              <a:t>oceny</a:t>
            </a:r>
            <a:r>
              <a:rPr lang="x-none" sz="1800" u="none" strike="noStrike" dirty="0">
                <a:effectLst/>
                <a:latin typeface="Arial" panose="020B0604020202020204" pitchFamily="34" charset="0"/>
                <a:ea typeface="Times New Roman" panose="02020603050405020304" pitchFamily="18" charset="0"/>
                <a:cs typeface="Arial" panose="020B0604020202020204" pitchFamily="34" charset="0"/>
              </a:rPr>
              <a:t>, tj.:</a:t>
            </a:r>
            <a:endParaRPr lang="pl-PL" sz="1800" u="none" strike="noStrike" dirty="0">
              <a:effectLst/>
              <a:latin typeface="Arial" panose="020B0604020202020204" pitchFamily="34" charset="0"/>
              <a:ea typeface="Times New Roman" panose="02020603050405020304" pitchFamily="18" charset="0"/>
              <a:cs typeface="Arial" panose="020B0604020202020204" pitchFamily="34" charset="0"/>
            </a:endParaRPr>
          </a:p>
          <a:p>
            <a:pPr marL="1143000" lvl="2" indent="-228600">
              <a:lnSpc>
                <a:spcPct val="115000"/>
              </a:lnSpc>
              <a:spcBef>
                <a:spcPts val="300"/>
              </a:spcBef>
              <a:spcAft>
                <a:spcPts val="300"/>
              </a:spcAft>
              <a:buFont typeface="+mj-lt"/>
              <a:buAutoNum type="alphaLcParenR"/>
            </a:pPr>
            <a:r>
              <a:rPr lang="x-none" sz="1800" dirty="0">
                <a:effectLst/>
                <a:latin typeface="Arial" panose="020B0604020202020204" pitchFamily="34" charset="0"/>
                <a:ea typeface="Times New Roman" panose="02020603050405020304" pitchFamily="18" charset="0"/>
                <a:cs typeface="Arial" panose="020B0604020202020204" pitchFamily="34" charset="0"/>
              </a:rPr>
              <a:t>część </a:t>
            </a:r>
            <a:r>
              <a:rPr lang="pl-PL" sz="1800" dirty="0">
                <a:effectLst/>
                <a:latin typeface="Arial" panose="020B0604020202020204" pitchFamily="34" charset="0"/>
                <a:ea typeface="Times New Roman" panose="02020603050405020304" pitchFamily="18" charset="0"/>
                <a:cs typeface="Arial" panose="020B0604020202020204" pitchFamily="34" charset="0"/>
              </a:rPr>
              <a:t>D.</a:t>
            </a:r>
            <a:r>
              <a:rPr lang="x-none" sz="1800" dirty="0">
                <a:effectLst/>
                <a:latin typeface="Arial" panose="020B0604020202020204" pitchFamily="34" charset="0"/>
                <a:ea typeface="Times New Roman" panose="02020603050405020304" pitchFamily="18" charset="0"/>
                <a:cs typeface="Arial" panose="020B0604020202020204" pitchFamily="34" charset="0"/>
              </a:rPr>
              <a:t>I </a:t>
            </a:r>
            <a:r>
              <a:rPr lang="pl-PL" sz="1800" dirty="0">
                <a:effectLst/>
                <a:latin typeface="Arial" panose="020B0604020202020204" pitchFamily="34" charset="0"/>
                <a:ea typeface="Times New Roman" panose="02020603050405020304" pitchFamily="18" charset="0"/>
                <a:cs typeface="Arial" panose="020B0604020202020204" pitchFamily="34" charset="0"/>
              </a:rPr>
              <a:t>K</a:t>
            </a:r>
            <a:r>
              <a:rPr lang="x-none" sz="1800" dirty="0">
                <a:effectLst/>
                <a:latin typeface="Arial" panose="020B0604020202020204" pitchFamily="34" charset="0"/>
                <a:ea typeface="Times New Roman" panose="02020603050405020304" pitchFamily="18" charset="0"/>
                <a:cs typeface="Arial" panose="020B0604020202020204" pitchFamily="34" charset="0"/>
              </a:rPr>
              <a:t>arty oceny formalno-merytorycznej: Charakterystyka projektu,</a:t>
            </a:r>
            <a:endParaRPr lang="pl-PL" sz="1800" dirty="0">
              <a:effectLst/>
              <a:latin typeface="Arial" panose="020B0604020202020204" pitchFamily="34" charset="0"/>
              <a:ea typeface="Times New Roman" panose="02020603050405020304" pitchFamily="18" charset="0"/>
              <a:cs typeface="Arial" panose="020B0604020202020204" pitchFamily="34" charset="0"/>
            </a:endParaRPr>
          </a:p>
          <a:p>
            <a:pPr marL="1143000" lvl="2" indent="-228600">
              <a:lnSpc>
                <a:spcPct val="115000"/>
              </a:lnSpc>
              <a:spcBef>
                <a:spcPts val="300"/>
              </a:spcBef>
              <a:spcAft>
                <a:spcPts val="300"/>
              </a:spcAft>
              <a:buFont typeface="+mj-lt"/>
              <a:buAutoNum type="alphaLcParenR"/>
            </a:pPr>
            <a:r>
              <a:rPr lang="x-none" sz="1800" dirty="0">
                <a:effectLst/>
                <a:latin typeface="Arial" panose="020B0604020202020204" pitchFamily="34" charset="0"/>
                <a:ea typeface="Times New Roman" panose="02020603050405020304" pitchFamily="18" charset="0"/>
                <a:cs typeface="Arial" panose="020B0604020202020204" pitchFamily="34" charset="0"/>
              </a:rPr>
              <a:t>część </a:t>
            </a:r>
            <a:r>
              <a:rPr lang="pl-PL" sz="1800" dirty="0">
                <a:effectLst/>
                <a:latin typeface="Arial" panose="020B0604020202020204" pitchFamily="34" charset="0"/>
                <a:ea typeface="Times New Roman" panose="02020603050405020304" pitchFamily="18" charset="0"/>
                <a:cs typeface="Arial" panose="020B0604020202020204" pitchFamily="34" charset="0"/>
              </a:rPr>
              <a:t>D</a:t>
            </a:r>
            <a:r>
              <a:rPr lang="x-none" sz="1800" dirty="0">
                <a:effectLst/>
                <a:latin typeface="Arial" panose="020B0604020202020204" pitchFamily="34" charset="0"/>
                <a:ea typeface="Times New Roman" panose="02020603050405020304" pitchFamily="18" charset="0"/>
                <a:cs typeface="Arial" panose="020B0604020202020204" pitchFamily="34" charset="0"/>
              </a:rPr>
              <a:t>.II </a:t>
            </a:r>
            <a:r>
              <a:rPr lang="pl-PL" sz="1800" dirty="0">
                <a:effectLst/>
                <a:latin typeface="Arial" panose="020B0604020202020204" pitchFamily="34" charset="0"/>
                <a:ea typeface="Times New Roman" panose="02020603050405020304" pitchFamily="18" charset="0"/>
                <a:cs typeface="Arial" panose="020B0604020202020204" pitchFamily="34" charset="0"/>
              </a:rPr>
              <a:t>K</a:t>
            </a:r>
            <a:r>
              <a:rPr lang="x-none" sz="1800" dirty="0">
                <a:effectLst/>
                <a:latin typeface="Arial" panose="020B0604020202020204" pitchFamily="34" charset="0"/>
                <a:ea typeface="Times New Roman" panose="02020603050405020304" pitchFamily="18" charset="0"/>
                <a:cs typeface="Arial" panose="020B0604020202020204" pitchFamily="34" charset="0"/>
              </a:rPr>
              <a:t>arty oceny formalno-merytorycznej: Sposób realizacji projektu,</a:t>
            </a:r>
            <a:endParaRPr lang="pl-PL" sz="1800" dirty="0">
              <a:effectLst/>
              <a:latin typeface="Arial" panose="020B0604020202020204" pitchFamily="34" charset="0"/>
              <a:ea typeface="Times New Roman" panose="02020603050405020304" pitchFamily="18" charset="0"/>
              <a:cs typeface="Arial" panose="020B0604020202020204" pitchFamily="34" charset="0"/>
            </a:endParaRPr>
          </a:p>
          <a:p>
            <a:pPr marL="1143000" lvl="2" indent="-228600">
              <a:lnSpc>
                <a:spcPct val="115000"/>
              </a:lnSpc>
              <a:spcBef>
                <a:spcPts val="300"/>
              </a:spcBef>
              <a:spcAft>
                <a:spcPts val="300"/>
              </a:spcAft>
              <a:buFont typeface="+mj-lt"/>
              <a:buAutoNum type="alphaLcParenR"/>
            </a:pPr>
            <a:r>
              <a:rPr lang="x-none" sz="1800" dirty="0">
                <a:effectLst/>
                <a:latin typeface="Arial" panose="020B0604020202020204" pitchFamily="34" charset="0"/>
                <a:ea typeface="Times New Roman" panose="02020603050405020304" pitchFamily="18" charset="0"/>
                <a:cs typeface="Arial" panose="020B0604020202020204" pitchFamily="34" charset="0"/>
              </a:rPr>
              <a:t>część </a:t>
            </a:r>
            <a:r>
              <a:rPr lang="pl-PL" sz="1800" dirty="0">
                <a:effectLst/>
                <a:latin typeface="Arial" panose="020B0604020202020204" pitchFamily="34" charset="0"/>
                <a:ea typeface="Times New Roman" panose="02020603050405020304" pitchFamily="18" charset="0"/>
                <a:cs typeface="Arial" panose="020B0604020202020204" pitchFamily="34" charset="0"/>
              </a:rPr>
              <a:t>D</a:t>
            </a:r>
            <a:r>
              <a:rPr lang="x-none" sz="1800" dirty="0">
                <a:effectLst/>
                <a:latin typeface="Arial" panose="020B0604020202020204" pitchFamily="34" charset="0"/>
                <a:ea typeface="Times New Roman" panose="02020603050405020304" pitchFamily="18" charset="0"/>
                <a:cs typeface="Arial" panose="020B0604020202020204" pitchFamily="34" charset="0"/>
              </a:rPr>
              <a:t>.III </a:t>
            </a:r>
            <a:r>
              <a:rPr lang="pl-PL" sz="1800" dirty="0">
                <a:effectLst/>
                <a:latin typeface="Arial" panose="020B0604020202020204" pitchFamily="34" charset="0"/>
                <a:ea typeface="Times New Roman" panose="02020603050405020304" pitchFamily="18" charset="0"/>
                <a:cs typeface="Arial" panose="020B0604020202020204" pitchFamily="34" charset="0"/>
              </a:rPr>
              <a:t>K</a:t>
            </a:r>
            <a:r>
              <a:rPr lang="x-none" sz="1800" dirty="0">
                <a:effectLst/>
                <a:latin typeface="Arial" panose="020B0604020202020204" pitchFamily="34" charset="0"/>
                <a:ea typeface="Times New Roman" panose="02020603050405020304" pitchFamily="18" charset="0"/>
                <a:cs typeface="Arial" panose="020B0604020202020204" pitchFamily="34" charset="0"/>
              </a:rPr>
              <a:t>arty oceny formalno-merytorycznej: Potencjał i doświadczenie projektodawcy  (w tym partnerów),</a:t>
            </a:r>
            <a:endParaRPr lang="pl-PL" sz="1800" dirty="0">
              <a:effectLst/>
              <a:latin typeface="Arial" panose="020B0604020202020204" pitchFamily="34" charset="0"/>
              <a:ea typeface="Times New Roman" panose="02020603050405020304" pitchFamily="18" charset="0"/>
              <a:cs typeface="Arial" panose="020B0604020202020204" pitchFamily="34" charset="0"/>
            </a:endParaRPr>
          </a:p>
          <a:p>
            <a:pPr marL="1143000" lvl="2" indent="-228600">
              <a:lnSpc>
                <a:spcPct val="115000"/>
              </a:lnSpc>
              <a:spcBef>
                <a:spcPts val="300"/>
              </a:spcBef>
              <a:spcAft>
                <a:spcPts val="300"/>
              </a:spcAft>
              <a:buFont typeface="+mj-lt"/>
              <a:buAutoNum type="alphaLcParenR"/>
            </a:pPr>
            <a:r>
              <a:rPr lang="x-none" sz="1800" dirty="0">
                <a:effectLst/>
                <a:latin typeface="Arial" panose="020B0604020202020204" pitchFamily="34" charset="0"/>
                <a:ea typeface="Times New Roman" panose="02020603050405020304" pitchFamily="18" charset="0"/>
                <a:cs typeface="Arial" panose="020B0604020202020204" pitchFamily="34" charset="0"/>
              </a:rPr>
              <a:t>część </a:t>
            </a:r>
            <a:r>
              <a:rPr lang="pl-PL" sz="1800" dirty="0">
                <a:effectLst/>
                <a:latin typeface="Arial" panose="020B0604020202020204" pitchFamily="34" charset="0"/>
                <a:ea typeface="Times New Roman" panose="02020603050405020304" pitchFamily="18" charset="0"/>
                <a:cs typeface="Arial" panose="020B0604020202020204" pitchFamily="34" charset="0"/>
              </a:rPr>
              <a:t>D</a:t>
            </a:r>
            <a:r>
              <a:rPr lang="x-none" sz="1800" dirty="0">
                <a:effectLst/>
                <a:latin typeface="Arial" panose="020B0604020202020204" pitchFamily="34" charset="0"/>
                <a:ea typeface="Times New Roman" panose="02020603050405020304" pitchFamily="18" charset="0"/>
                <a:cs typeface="Arial" panose="020B0604020202020204" pitchFamily="34" charset="0"/>
              </a:rPr>
              <a:t>.IV </a:t>
            </a:r>
            <a:r>
              <a:rPr lang="pl-PL" sz="1800" dirty="0">
                <a:effectLst/>
                <a:latin typeface="Arial" panose="020B0604020202020204" pitchFamily="34" charset="0"/>
                <a:ea typeface="Times New Roman" panose="02020603050405020304" pitchFamily="18" charset="0"/>
                <a:cs typeface="Arial" panose="020B0604020202020204" pitchFamily="34" charset="0"/>
              </a:rPr>
              <a:t>K</a:t>
            </a:r>
            <a:r>
              <a:rPr lang="x-none" sz="1800" dirty="0">
                <a:effectLst/>
                <a:latin typeface="Arial" panose="020B0604020202020204" pitchFamily="34" charset="0"/>
                <a:ea typeface="Times New Roman" panose="02020603050405020304" pitchFamily="18" charset="0"/>
                <a:cs typeface="Arial" panose="020B0604020202020204" pitchFamily="34" charset="0"/>
              </a:rPr>
              <a:t>arty oceny formalno-merytorycznej: Budżet projektu.</a:t>
            </a:r>
            <a:endParaRPr lang="pl-PL" sz="1800" dirty="0">
              <a:latin typeface="Arial" panose="020B0604020202020204" pitchFamily="34" charset="0"/>
              <a:ea typeface="Times New Roman" panose="02020603050405020304" pitchFamily="18" charset="0"/>
              <a:cs typeface="Arial" panose="020B0604020202020204" pitchFamily="34" charset="0"/>
            </a:endParaRPr>
          </a:p>
          <a:p>
            <a:pPr marL="285744" indent="-285750">
              <a:lnSpc>
                <a:spcPct val="115000"/>
              </a:lnSpc>
              <a:spcBef>
                <a:spcPts val="300"/>
              </a:spcBef>
              <a:spcAft>
                <a:spcPts val="300"/>
              </a:spcAft>
              <a:buFont typeface="Wingdings" panose="05000000000000000000" pitchFamily="2" charset="2"/>
              <a:buChar char="ü"/>
            </a:pPr>
            <a:r>
              <a:rPr lang="pl-PL" sz="1800" u="none" strike="noStrike" dirty="0">
                <a:effectLst/>
                <a:latin typeface="Arial" panose="020B0604020202020204" pitchFamily="34" charset="0"/>
                <a:ea typeface="Times New Roman" panose="02020603050405020304" pitchFamily="18" charset="0"/>
                <a:cs typeface="Arial" panose="020B0604020202020204" pitchFamily="34" charset="0"/>
              </a:rPr>
              <a:t>Każdorazowo, w każdej części </a:t>
            </a:r>
            <a:r>
              <a:rPr lang="x-none" sz="1800" u="none" strike="noStrike" dirty="0">
                <a:effectLst/>
                <a:latin typeface="Arial" panose="020B0604020202020204" pitchFamily="34" charset="0"/>
                <a:ea typeface="Times New Roman" panose="02020603050405020304" pitchFamily="18" charset="0"/>
                <a:cs typeface="Arial" panose="020B0604020202020204" pitchFamily="34" charset="0"/>
              </a:rPr>
              <a:t>Kar</a:t>
            </a:r>
            <a:r>
              <a:rPr lang="pl-PL" sz="1800" u="none" strike="noStrike" dirty="0">
                <a:effectLst/>
                <a:latin typeface="Arial" panose="020B0604020202020204" pitchFamily="34" charset="0"/>
                <a:ea typeface="Times New Roman" panose="02020603050405020304" pitchFamily="18" charset="0"/>
                <a:cs typeface="Arial" panose="020B0604020202020204" pitchFamily="34" charset="0"/>
              </a:rPr>
              <a:t>ty</a:t>
            </a:r>
            <a:r>
              <a:rPr lang="x-none" sz="1800" u="none" strike="noStrike" dirty="0">
                <a:effectLst/>
                <a:latin typeface="Arial" panose="020B0604020202020204" pitchFamily="34" charset="0"/>
                <a:ea typeface="Times New Roman" panose="02020603050405020304" pitchFamily="18" charset="0"/>
                <a:cs typeface="Arial" panose="020B0604020202020204" pitchFamily="34" charset="0"/>
              </a:rPr>
              <a:t> oceny formalno-merytorycznej</a:t>
            </a:r>
            <a:r>
              <a:rPr lang="pl-PL" sz="1800" u="none" strike="noStrike" dirty="0">
                <a:effectLst/>
                <a:latin typeface="Arial" panose="020B0604020202020204" pitchFamily="34" charset="0"/>
                <a:ea typeface="Times New Roman" panose="02020603050405020304" pitchFamily="18" charset="0"/>
                <a:cs typeface="Arial" panose="020B0604020202020204" pitchFamily="34" charset="0"/>
              </a:rPr>
              <a:t>, oceniający uzasadnia ocenę kryterium ogólnego merytorycznego.</a:t>
            </a:r>
          </a:p>
          <a:p>
            <a:pPr marL="914400" lvl="2" indent="0">
              <a:lnSpc>
                <a:spcPct val="115000"/>
              </a:lnSpc>
              <a:spcBef>
                <a:spcPts val="300"/>
              </a:spcBef>
              <a:spcAft>
                <a:spcPts val="300"/>
              </a:spcAft>
              <a:buNone/>
            </a:pPr>
            <a:endParaRPr lang="pl-PL" sz="1600" dirty="0">
              <a:effectLst/>
              <a:latin typeface="Arial" panose="020B0604020202020204" pitchFamily="34" charset="0"/>
              <a:ea typeface="Times New Roman" panose="02020603050405020304" pitchFamily="18" charset="0"/>
              <a:cs typeface="Arial" panose="020B0604020202020204" pitchFamily="34" charset="0"/>
            </a:endParaRPr>
          </a:p>
          <a:p>
            <a:pPr marL="0" indent="0">
              <a:spcAft>
                <a:spcPts val="600"/>
              </a:spcAft>
              <a:buClr>
                <a:srgbClr val="002060"/>
              </a:buClr>
              <a:buNone/>
            </a:pPr>
            <a:endParaRPr lang="pl-PL" sz="1800" dirty="0">
              <a:latin typeface="+mn-lt"/>
            </a:endParaRPr>
          </a:p>
          <a:p>
            <a:pPr marL="0" indent="0">
              <a:spcAft>
                <a:spcPts val="600"/>
              </a:spcAft>
              <a:buClr>
                <a:srgbClr val="002060"/>
              </a:buClr>
              <a:buNone/>
            </a:pPr>
            <a:endParaRPr lang="pl-PL" sz="1800" dirty="0">
              <a:latin typeface="+mn-lt"/>
            </a:endParaRPr>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Tree>
    <p:extLst>
      <p:ext uri="{BB962C8B-B14F-4D97-AF65-F5344CB8AC3E}">
        <p14:creationId xmlns:p14="http://schemas.microsoft.com/office/powerpoint/2010/main" val="2100415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8D9802DD-77D5-A584-5B4F-1A4AAF31F03C}"/>
              </a:ext>
            </a:extLst>
          </p:cNvPr>
          <p:cNvSpPr>
            <a:spLocks noGrp="1"/>
          </p:cNvSpPr>
          <p:nvPr>
            <p:ph type="title"/>
          </p:nvPr>
        </p:nvSpPr>
        <p:spPr>
          <a:xfrm>
            <a:off x="528506" y="448591"/>
            <a:ext cx="11434195" cy="833076"/>
          </a:xfrm>
        </p:spPr>
        <p:txBody>
          <a:bodyPr>
            <a:noAutofit/>
          </a:bodyPr>
          <a:lstStyle/>
          <a:p>
            <a:pPr algn="ctr">
              <a:lnSpc>
                <a:spcPct val="100000"/>
              </a:lnSpc>
            </a:pPr>
            <a:r>
              <a:rPr lang="pl-PL" altLang="pl-PL" sz="2000" b="1"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KRYTERIA OGÓLNE</a:t>
            </a:r>
            <a:br>
              <a:rPr lang="pl-PL" sz="2000" dirty="0">
                <a:latin typeface="Open Sans" panose="020B0606030504020204" pitchFamily="34" charset="0"/>
                <a:ea typeface="Open Sans" panose="020B0606030504020204" pitchFamily="34" charset="0"/>
                <a:cs typeface="Open Sans" panose="020B0606030504020204" pitchFamily="34" charset="0"/>
              </a:rPr>
            </a:br>
            <a:r>
              <a:rPr lang="pl-PL" sz="2000" dirty="0">
                <a:latin typeface="+mn-lt"/>
                <a:cs typeface="Arial" panose="020B0604020202020204" pitchFamily="34" charset="0"/>
              </a:rPr>
              <a:t>Kryteria merytoryczne</a:t>
            </a:r>
            <a:br>
              <a:rPr lang="pl-PL" sz="2000" dirty="0">
                <a:latin typeface="+mn-lt"/>
                <a:cs typeface="Arial" panose="020B0604020202020204" pitchFamily="34" charset="0"/>
              </a:rPr>
            </a:br>
            <a:r>
              <a:rPr lang="pl-PL" sz="2000" dirty="0">
                <a:latin typeface="Open Sans" panose="020B0606030504020204" pitchFamily="34" charset="0"/>
                <a:ea typeface="Open Sans" panose="020B0606030504020204" pitchFamily="34" charset="0"/>
                <a:cs typeface="Open Sans" panose="020B0606030504020204" pitchFamily="34" charset="0"/>
              </a:rPr>
              <a:t> </a:t>
            </a:r>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
        <p:nvSpPr>
          <p:cNvPr id="4" name="Symbol zastępczy zawartości 3">
            <a:extLst>
              <a:ext uri="{FF2B5EF4-FFF2-40B4-BE49-F238E27FC236}">
                <a16:creationId xmlns:a16="http://schemas.microsoft.com/office/drawing/2014/main" id="{EC6C09CA-6801-66DA-4F52-8B4FE666DDAA}"/>
              </a:ext>
            </a:extLst>
          </p:cNvPr>
          <p:cNvSpPr>
            <a:spLocks noGrp="1"/>
          </p:cNvSpPr>
          <p:nvPr>
            <p:ph idx="1"/>
          </p:nvPr>
        </p:nvSpPr>
        <p:spPr>
          <a:xfrm>
            <a:off x="1169635" y="1340467"/>
            <a:ext cx="9852729" cy="3958954"/>
          </a:xfrm>
        </p:spPr>
        <p:txBody>
          <a:bodyPr>
            <a:noAutofit/>
          </a:bodyPr>
          <a:lstStyle/>
          <a:p>
            <a:pPr marL="457200" indent="-457200" algn="just">
              <a:spcBef>
                <a:spcPct val="0"/>
              </a:spcBef>
              <a:spcAft>
                <a:spcPts val="600"/>
              </a:spcAft>
              <a:buClrTx/>
              <a:buFont typeface="+mj-lt"/>
              <a:buAutoNum type="arabicPeriod"/>
              <a:defRPr/>
            </a:pPr>
            <a:r>
              <a:rPr lang="pl-PL" sz="1800" dirty="0">
                <a:latin typeface="Arial" panose="020B0604020202020204" pitchFamily="34" charset="0"/>
                <a:cs typeface="Arial" panose="020B0604020202020204" pitchFamily="34" charset="0"/>
              </a:rPr>
              <a:t>Adekwatność</a:t>
            </a:r>
            <a:r>
              <a:rPr lang="pl-PL" sz="1800" b="1" dirty="0">
                <a:latin typeface="Arial" panose="020B0604020202020204" pitchFamily="34" charset="0"/>
                <a:cs typeface="Arial" panose="020B0604020202020204" pitchFamily="34" charset="0"/>
              </a:rPr>
              <a:t> celu </a:t>
            </a:r>
            <a:r>
              <a:rPr lang="pl-PL" sz="1800" dirty="0">
                <a:latin typeface="Arial" panose="020B0604020202020204" pitchFamily="34" charset="0"/>
                <a:cs typeface="Arial" panose="020B0604020202020204" pitchFamily="34" charset="0"/>
              </a:rPr>
              <a:t>głównego projektu do celu szczegółowego wskazanego w Programie Fundusze Europejskie dla Lubelskiego 2021-2027 oraz opisanych w nim problemów.</a:t>
            </a:r>
          </a:p>
          <a:p>
            <a:pPr marL="457200" indent="-457200" algn="just">
              <a:spcBef>
                <a:spcPct val="0"/>
              </a:spcBef>
              <a:spcAft>
                <a:spcPts val="600"/>
              </a:spcAft>
              <a:buClrTx/>
              <a:buFont typeface="+mj-lt"/>
              <a:buAutoNum type="arabicPeriod"/>
              <a:defRPr/>
            </a:pPr>
            <a:r>
              <a:rPr lang="pl-PL" sz="1800" dirty="0">
                <a:latin typeface="Arial" panose="020B0604020202020204" pitchFamily="34" charset="0"/>
                <a:cs typeface="Arial" panose="020B0604020202020204" pitchFamily="34" charset="0"/>
              </a:rPr>
              <a:t>Prawidłowość opisu </a:t>
            </a:r>
            <a:r>
              <a:rPr lang="pl-PL" sz="1800" b="1" dirty="0">
                <a:latin typeface="Arial" panose="020B0604020202020204" pitchFamily="34" charset="0"/>
                <a:cs typeface="Arial" panose="020B0604020202020204" pitchFamily="34" charset="0"/>
              </a:rPr>
              <a:t>grupy docelowej</a:t>
            </a:r>
            <a:r>
              <a:rPr lang="pl-PL" sz="1800" dirty="0">
                <a:latin typeface="Arial" panose="020B0604020202020204" pitchFamily="34" charset="0"/>
                <a:cs typeface="Arial" panose="020B0604020202020204" pitchFamily="34" charset="0"/>
              </a:rPr>
              <a:t>.</a:t>
            </a:r>
          </a:p>
          <a:p>
            <a:pPr marL="457200" indent="-457200" algn="just">
              <a:spcBef>
                <a:spcPct val="0"/>
              </a:spcBef>
              <a:spcAft>
                <a:spcPts val="600"/>
              </a:spcAft>
              <a:buClrTx/>
              <a:buFont typeface="+mj-lt"/>
              <a:buAutoNum type="arabicPeriod"/>
              <a:defRPr/>
            </a:pPr>
            <a:r>
              <a:rPr lang="pl-PL" sz="1800" dirty="0">
                <a:latin typeface="Arial" panose="020B0604020202020204" pitchFamily="34" charset="0"/>
                <a:cs typeface="Arial" panose="020B0604020202020204" pitchFamily="34" charset="0"/>
              </a:rPr>
              <a:t>Trafność doboru i opisu </a:t>
            </a:r>
            <a:r>
              <a:rPr lang="pl-PL" sz="1800" b="1" dirty="0">
                <a:latin typeface="Arial" panose="020B0604020202020204" pitchFamily="34" charset="0"/>
                <a:cs typeface="Arial" panose="020B0604020202020204" pitchFamily="34" charset="0"/>
              </a:rPr>
              <a:t>zadań</a:t>
            </a:r>
            <a:r>
              <a:rPr lang="pl-PL" sz="1800" dirty="0">
                <a:latin typeface="Arial" panose="020B0604020202020204" pitchFamily="34" charset="0"/>
                <a:cs typeface="Arial" panose="020B0604020202020204" pitchFamily="34" charset="0"/>
              </a:rPr>
              <a:t>.</a:t>
            </a:r>
          </a:p>
          <a:p>
            <a:pPr marL="457200" indent="-457200" algn="just">
              <a:spcBef>
                <a:spcPct val="0"/>
              </a:spcBef>
              <a:spcAft>
                <a:spcPts val="600"/>
              </a:spcAft>
              <a:buClrTx/>
              <a:buFont typeface="+mj-lt"/>
              <a:buAutoNum type="arabicPeriod"/>
              <a:defRPr/>
            </a:pPr>
            <a:r>
              <a:rPr lang="pl-PL" sz="1800" dirty="0">
                <a:latin typeface="Arial" panose="020B0604020202020204" pitchFamily="34" charset="0"/>
                <a:cs typeface="Arial" panose="020B0604020202020204" pitchFamily="34" charset="0"/>
              </a:rPr>
              <a:t>Racjonalność </a:t>
            </a:r>
            <a:r>
              <a:rPr lang="pl-PL" sz="1800" b="1" dirty="0">
                <a:latin typeface="Arial" panose="020B0604020202020204" pitchFamily="34" charset="0"/>
                <a:cs typeface="Arial" panose="020B0604020202020204" pitchFamily="34" charset="0"/>
              </a:rPr>
              <a:t>harmonogramu</a:t>
            </a:r>
            <a:r>
              <a:rPr lang="pl-PL" sz="1800" dirty="0">
                <a:latin typeface="Arial" panose="020B0604020202020204" pitchFamily="34" charset="0"/>
                <a:cs typeface="Arial" panose="020B0604020202020204" pitchFamily="34" charset="0"/>
              </a:rPr>
              <a:t> realizacji projektu.</a:t>
            </a:r>
          </a:p>
          <a:p>
            <a:pPr marL="457200" indent="-457200" algn="just">
              <a:spcBef>
                <a:spcPct val="0"/>
              </a:spcBef>
              <a:spcAft>
                <a:spcPts val="600"/>
              </a:spcAft>
              <a:buClrTx/>
              <a:buFont typeface="+mj-lt"/>
              <a:buAutoNum type="arabicPeriod"/>
              <a:defRPr/>
            </a:pPr>
            <a:r>
              <a:rPr lang="pl-PL" sz="1800" dirty="0">
                <a:latin typeface="Arial" panose="020B0604020202020204" pitchFamily="34" charset="0"/>
                <a:cs typeface="Arial" panose="020B0604020202020204" pitchFamily="34" charset="0"/>
              </a:rPr>
              <a:t>Prawidłowość założonych </a:t>
            </a:r>
            <a:r>
              <a:rPr lang="pl-PL" sz="1800" b="1" dirty="0">
                <a:latin typeface="Arial" panose="020B0604020202020204" pitchFamily="34" charset="0"/>
                <a:cs typeface="Arial" panose="020B0604020202020204" pitchFamily="34" charset="0"/>
              </a:rPr>
              <a:t>wskaźników</a:t>
            </a:r>
            <a:r>
              <a:rPr lang="pl-PL" sz="1800" dirty="0">
                <a:latin typeface="Arial" panose="020B0604020202020204" pitchFamily="34" charset="0"/>
                <a:cs typeface="Arial" panose="020B0604020202020204" pitchFamily="34" charset="0"/>
              </a:rPr>
              <a:t> i trwałość rezultatów.</a:t>
            </a:r>
          </a:p>
          <a:p>
            <a:pPr marL="457200" indent="-457200" algn="just">
              <a:spcBef>
                <a:spcPct val="0"/>
              </a:spcBef>
              <a:spcAft>
                <a:spcPts val="600"/>
              </a:spcAft>
              <a:buClrTx/>
              <a:buFont typeface="+mj-lt"/>
              <a:buAutoNum type="arabicPeriod"/>
              <a:defRPr/>
            </a:pPr>
            <a:r>
              <a:rPr lang="pl-PL" sz="1800" dirty="0">
                <a:latin typeface="Arial" panose="020B0604020202020204" pitchFamily="34" charset="0"/>
                <a:cs typeface="Arial" panose="020B0604020202020204" pitchFamily="34" charset="0"/>
              </a:rPr>
              <a:t>Prawidłowość opisu </a:t>
            </a:r>
            <a:r>
              <a:rPr lang="pl-PL" sz="1800" b="1" dirty="0">
                <a:latin typeface="Arial" panose="020B0604020202020204" pitchFamily="34" charset="0"/>
                <a:cs typeface="Arial" panose="020B0604020202020204" pitchFamily="34" charset="0"/>
              </a:rPr>
              <a:t>ryzyka</a:t>
            </a:r>
            <a:r>
              <a:rPr lang="pl-PL" sz="1800" dirty="0">
                <a:latin typeface="Arial" panose="020B0604020202020204" pitchFamily="34" charset="0"/>
                <a:cs typeface="Arial" panose="020B0604020202020204" pitchFamily="34" charset="0"/>
              </a:rPr>
              <a:t> w projekcie.</a:t>
            </a:r>
          </a:p>
          <a:p>
            <a:pPr marL="457200" indent="-457200" algn="just">
              <a:spcBef>
                <a:spcPct val="0"/>
              </a:spcBef>
              <a:spcAft>
                <a:spcPts val="600"/>
              </a:spcAft>
              <a:buClrTx/>
              <a:buFont typeface="+mj-lt"/>
              <a:buAutoNum type="arabicPeriod"/>
              <a:defRPr/>
            </a:pPr>
            <a:r>
              <a:rPr lang="pl-PL" sz="1800" dirty="0">
                <a:latin typeface="Arial" panose="020B0604020202020204" pitchFamily="34" charset="0"/>
                <a:cs typeface="Arial" panose="020B0604020202020204" pitchFamily="34" charset="0"/>
              </a:rPr>
              <a:t>Efektywność sposobu </a:t>
            </a:r>
            <a:r>
              <a:rPr lang="pl-PL" sz="1800" b="1" dirty="0">
                <a:latin typeface="Arial" panose="020B0604020202020204" pitchFamily="34" charset="0"/>
                <a:cs typeface="Arial" panose="020B0604020202020204" pitchFamily="34" charset="0"/>
              </a:rPr>
              <a:t>zarządzania</a:t>
            </a:r>
            <a:r>
              <a:rPr lang="pl-PL" sz="1800" dirty="0">
                <a:latin typeface="Arial" panose="020B0604020202020204" pitchFamily="34" charset="0"/>
                <a:cs typeface="Arial" panose="020B0604020202020204" pitchFamily="34" charset="0"/>
              </a:rPr>
              <a:t> projektem.</a:t>
            </a:r>
          </a:p>
          <a:p>
            <a:pPr marL="457200" indent="-457200" algn="just">
              <a:spcBef>
                <a:spcPct val="0"/>
              </a:spcBef>
              <a:spcAft>
                <a:spcPts val="600"/>
              </a:spcAft>
              <a:buClrTx/>
              <a:buFont typeface="+mj-lt"/>
              <a:buAutoNum type="arabicPeriod"/>
              <a:defRPr/>
            </a:pPr>
            <a:r>
              <a:rPr lang="pl-PL" sz="1800" b="1" dirty="0">
                <a:latin typeface="Arial" panose="020B0604020202020204" pitchFamily="34" charset="0"/>
                <a:cs typeface="Arial" panose="020B0604020202020204" pitchFamily="34" charset="0"/>
              </a:rPr>
              <a:t>Doświadczenie</a:t>
            </a:r>
            <a:r>
              <a:rPr lang="pl-PL" sz="1800" dirty="0">
                <a:latin typeface="Arial" panose="020B0604020202020204" pitchFamily="34" charset="0"/>
                <a:cs typeface="Arial" panose="020B0604020202020204" pitchFamily="34" charset="0"/>
              </a:rPr>
              <a:t> wnioskodawcy i partnerów (o ile dotyczy).</a:t>
            </a:r>
          </a:p>
          <a:p>
            <a:pPr marL="457200" indent="-457200" algn="just">
              <a:spcBef>
                <a:spcPct val="0"/>
              </a:spcBef>
              <a:spcAft>
                <a:spcPts val="600"/>
              </a:spcAft>
              <a:buClrTx/>
              <a:buFont typeface="+mj-lt"/>
              <a:buAutoNum type="arabicPeriod"/>
              <a:defRPr/>
            </a:pPr>
            <a:r>
              <a:rPr lang="pl-PL" sz="1800" b="1" dirty="0">
                <a:latin typeface="Arial" panose="020B0604020202020204" pitchFamily="34" charset="0"/>
                <a:cs typeface="Arial" panose="020B0604020202020204" pitchFamily="34" charset="0"/>
              </a:rPr>
              <a:t>Potencjał</a:t>
            </a:r>
            <a:r>
              <a:rPr lang="pl-PL" sz="1800" dirty="0">
                <a:latin typeface="Arial" panose="020B0604020202020204" pitchFamily="34" charset="0"/>
                <a:cs typeface="Arial" panose="020B0604020202020204" pitchFamily="34" charset="0"/>
              </a:rPr>
              <a:t> wnioskodawcy i partnerów (o ile dotyczy).</a:t>
            </a:r>
          </a:p>
          <a:p>
            <a:pPr marL="457200" indent="-457200" algn="just">
              <a:spcBef>
                <a:spcPct val="0"/>
              </a:spcBef>
              <a:spcAft>
                <a:spcPts val="600"/>
              </a:spcAft>
              <a:buClrTx/>
              <a:buFont typeface="+mj-lt"/>
              <a:buAutoNum type="arabicPeriod"/>
              <a:defRPr/>
            </a:pPr>
            <a:r>
              <a:rPr lang="pl-PL" sz="1800" b="1" dirty="0">
                <a:latin typeface="Arial" panose="020B0604020202020204" pitchFamily="34" charset="0"/>
                <a:cs typeface="Arial" panose="020B0604020202020204" pitchFamily="34" charset="0"/>
              </a:rPr>
              <a:t>Kwalifikowalność </a:t>
            </a:r>
            <a:r>
              <a:rPr lang="pl-PL" sz="1800" dirty="0">
                <a:latin typeface="Arial" panose="020B0604020202020204" pitchFamily="34" charset="0"/>
                <a:cs typeface="Arial" panose="020B0604020202020204" pitchFamily="34" charset="0"/>
              </a:rPr>
              <a:t>wydatków.</a:t>
            </a:r>
          </a:p>
          <a:p>
            <a:pPr marL="457200" indent="-457200" algn="just">
              <a:spcBef>
                <a:spcPct val="0"/>
              </a:spcBef>
              <a:spcAft>
                <a:spcPts val="600"/>
              </a:spcAft>
              <a:buClrTx/>
              <a:buFont typeface="+mj-lt"/>
              <a:buAutoNum type="arabicPeriod"/>
              <a:defRPr/>
            </a:pPr>
            <a:r>
              <a:rPr lang="pl-PL" sz="1800" b="1" dirty="0">
                <a:latin typeface="Arial" panose="020B0604020202020204" pitchFamily="34" charset="0"/>
                <a:cs typeface="Arial" panose="020B0604020202020204" pitchFamily="34" charset="0"/>
              </a:rPr>
              <a:t>Efektywność</a:t>
            </a:r>
            <a:r>
              <a:rPr lang="pl-PL" sz="1800" dirty="0">
                <a:latin typeface="Arial" panose="020B0604020202020204" pitchFamily="34" charset="0"/>
                <a:cs typeface="Arial" panose="020B0604020202020204" pitchFamily="34" charset="0"/>
              </a:rPr>
              <a:t> wydatków.</a:t>
            </a:r>
          </a:p>
          <a:p>
            <a:pPr marL="457200" indent="-457200" algn="just">
              <a:spcBef>
                <a:spcPct val="0"/>
              </a:spcBef>
              <a:spcAft>
                <a:spcPts val="600"/>
              </a:spcAft>
              <a:buClrTx/>
              <a:buFont typeface="+mj-lt"/>
              <a:buAutoNum type="arabicPeriod"/>
              <a:defRPr/>
            </a:pPr>
            <a:r>
              <a:rPr lang="pl-PL" sz="1800" dirty="0">
                <a:latin typeface="Arial" panose="020B0604020202020204" pitchFamily="34" charset="0"/>
                <a:cs typeface="Arial" panose="020B0604020202020204" pitchFamily="34" charset="0"/>
              </a:rPr>
              <a:t>Prawidłowość sporządzenia </a:t>
            </a:r>
            <a:r>
              <a:rPr lang="pl-PL" sz="1800" b="1" dirty="0">
                <a:latin typeface="Arial" panose="020B0604020202020204" pitchFamily="34" charset="0"/>
                <a:cs typeface="Arial" panose="020B0604020202020204" pitchFamily="34" charset="0"/>
              </a:rPr>
              <a:t>budżetu</a:t>
            </a:r>
            <a:r>
              <a:rPr lang="pl-PL" sz="1800" dirty="0">
                <a:latin typeface="Arial" panose="020B0604020202020204" pitchFamily="34" charset="0"/>
                <a:cs typeface="Arial" panose="020B0604020202020204" pitchFamily="34" charset="0"/>
              </a:rPr>
              <a:t>.</a:t>
            </a:r>
          </a:p>
          <a:p>
            <a:pPr marL="0" indent="0">
              <a:spcAft>
                <a:spcPts val="600"/>
              </a:spcAft>
              <a:buClrTx/>
              <a:buNone/>
            </a:pPr>
            <a:endParaRPr lang="pl-PL" sz="1800" dirty="0"/>
          </a:p>
        </p:txBody>
      </p:sp>
    </p:spTree>
    <p:extLst>
      <p:ext uri="{BB962C8B-B14F-4D97-AF65-F5344CB8AC3E}">
        <p14:creationId xmlns:p14="http://schemas.microsoft.com/office/powerpoint/2010/main" val="37010601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61EDF34C-4FFB-C88E-7C48-42101FF15D6F}"/>
              </a:ext>
            </a:extLst>
          </p:cNvPr>
          <p:cNvSpPr>
            <a:spLocks noGrp="1"/>
          </p:cNvSpPr>
          <p:nvPr>
            <p:ph type="title"/>
          </p:nvPr>
        </p:nvSpPr>
        <p:spPr>
          <a:xfrm>
            <a:off x="1098254" y="322133"/>
            <a:ext cx="10189057" cy="979757"/>
          </a:xfrm>
        </p:spPr>
        <p:txBody>
          <a:bodyPr>
            <a:noAutofit/>
          </a:bodyPr>
          <a:lstStyle/>
          <a:p>
            <a:pPr algn="ctr">
              <a:lnSpc>
                <a:spcPct val="100000"/>
              </a:lnSpc>
            </a:pPr>
            <a:r>
              <a:rPr lang="pl-PL" altLang="pl-PL" sz="2000" b="1" dirty="0">
                <a:solidFill>
                  <a:schemeClr val="accent1">
                    <a:lumMod val="75000"/>
                  </a:schemeClr>
                </a:solidFill>
                <a:latin typeface="Arial" panose="020B0604020202020204" pitchFamily="34" charset="0"/>
                <a:ea typeface="Open Sans" panose="020B0606030504020204" pitchFamily="34" charset="0"/>
                <a:cs typeface="Arial" panose="020B0604020202020204" pitchFamily="34" charset="0"/>
              </a:rPr>
              <a:t>KRYTERIA SPECYFICZNE</a:t>
            </a:r>
            <a:br>
              <a:rPr lang="pl-PL" sz="2000" dirty="0">
                <a:latin typeface="Arial" panose="020B0604020202020204" pitchFamily="34" charset="0"/>
                <a:ea typeface="Open Sans" panose="020B0606030504020204" pitchFamily="34" charset="0"/>
                <a:cs typeface="Arial" panose="020B0604020202020204" pitchFamily="34" charset="0"/>
              </a:rPr>
            </a:br>
            <a:r>
              <a:rPr lang="pl-PL" sz="2000" dirty="0">
                <a:latin typeface="Arial" panose="020B0604020202020204" pitchFamily="34" charset="0"/>
                <a:cs typeface="Arial" panose="020B0604020202020204" pitchFamily="34" charset="0"/>
              </a:rPr>
              <a:t>Kryteria premiujące</a:t>
            </a:r>
            <a:br>
              <a:rPr lang="pl-PL" sz="2000" dirty="0"/>
            </a:br>
            <a:endParaRPr lang="pl-PL" sz="2000" dirty="0"/>
          </a:p>
        </p:txBody>
      </p:sp>
      <p:sp>
        <p:nvSpPr>
          <p:cNvPr id="4" name="Symbol zastępczy zawartości 3">
            <a:extLst>
              <a:ext uri="{FF2B5EF4-FFF2-40B4-BE49-F238E27FC236}">
                <a16:creationId xmlns:a16="http://schemas.microsoft.com/office/drawing/2014/main" id="{EC6C09CA-6801-66DA-4F52-8B4FE666DDAA}"/>
              </a:ext>
            </a:extLst>
          </p:cNvPr>
          <p:cNvSpPr>
            <a:spLocks noGrp="1"/>
          </p:cNvSpPr>
          <p:nvPr>
            <p:ph idx="1"/>
          </p:nvPr>
        </p:nvSpPr>
        <p:spPr>
          <a:xfrm>
            <a:off x="1229143" y="1360612"/>
            <a:ext cx="9724202" cy="4417617"/>
          </a:xfrm>
        </p:spPr>
        <p:txBody>
          <a:bodyPr>
            <a:noAutofit/>
          </a:bodyPr>
          <a:lstStyle/>
          <a:p>
            <a:pPr lvl="0">
              <a:lnSpc>
                <a:spcPct val="115000"/>
              </a:lnSpc>
              <a:spcBef>
                <a:spcPts val="300"/>
              </a:spcBef>
              <a:spcAft>
                <a:spcPts val="300"/>
              </a:spcAft>
              <a:buFont typeface="Wingdings" panose="05000000000000000000" pitchFamily="2" charset="2"/>
              <a:buChar char="ü"/>
              <a:tabLst>
                <a:tab pos="228600" algn="l"/>
              </a:tabLst>
            </a:pPr>
            <a:r>
              <a:rPr lang="x-none" sz="2000" u="none" strike="noStrike" dirty="0">
                <a:effectLst/>
                <a:latin typeface="Arial" panose="020B0604020202020204" pitchFamily="34" charset="0"/>
                <a:ea typeface="Times New Roman" panose="02020603050405020304" pitchFamily="18" charset="0"/>
                <a:cs typeface="Arial" panose="020B0604020202020204" pitchFamily="34" charset="0"/>
              </a:rPr>
              <a:t>Każdorazowo w ramach oceny formalno-merytorycznej oceniający dokonuje sprawdzenia spełnienia przez projekt </a:t>
            </a:r>
            <a:r>
              <a:rPr lang="x-none" sz="2000" b="1" u="none" strike="noStrike" dirty="0">
                <a:effectLst/>
                <a:latin typeface="Arial" panose="020B0604020202020204" pitchFamily="34" charset="0"/>
                <a:ea typeface="Times New Roman" panose="02020603050405020304" pitchFamily="18" charset="0"/>
                <a:cs typeface="Arial" panose="020B0604020202020204" pitchFamily="34" charset="0"/>
              </a:rPr>
              <a:t>wszystkich kryteriów</a:t>
            </a:r>
            <a:r>
              <a:rPr lang="pl-PL" sz="2000" b="1" u="none" strike="noStrike" dirty="0">
                <a:effectLst/>
                <a:latin typeface="Arial" panose="020B0604020202020204" pitchFamily="34" charset="0"/>
                <a:ea typeface="Times New Roman" panose="02020603050405020304" pitchFamily="18" charset="0"/>
                <a:cs typeface="Arial" panose="020B0604020202020204" pitchFamily="34" charset="0"/>
              </a:rPr>
              <a:t> specyficznych premiujących</a:t>
            </a:r>
            <a:r>
              <a:rPr lang="x-none" sz="2000" u="none" strike="noStrike" dirty="0">
                <a:effectLst/>
                <a:latin typeface="Arial" panose="020B0604020202020204" pitchFamily="34" charset="0"/>
                <a:ea typeface="Times New Roman" panose="02020603050405020304" pitchFamily="18" charset="0"/>
                <a:cs typeface="Arial" panose="020B0604020202020204" pitchFamily="34" charset="0"/>
              </a:rPr>
              <a:t>.</a:t>
            </a:r>
            <a:endParaRPr lang="pl-PL" sz="2000" u="none" strike="noStrike" dirty="0">
              <a:effectLst/>
              <a:latin typeface="Arial" panose="020B0604020202020204" pitchFamily="34" charset="0"/>
              <a:ea typeface="Times New Roman" panose="02020603050405020304" pitchFamily="18" charset="0"/>
              <a:cs typeface="Arial" panose="020B0604020202020204" pitchFamily="34" charset="0"/>
            </a:endParaRPr>
          </a:p>
          <a:p>
            <a:pPr>
              <a:lnSpc>
                <a:spcPct val="115000"/>
              </a:lnSpc>
              <a:spcBef>
                <a:spcPts val="300"/>
              </a:spcBef>
              <a:spcAft>
                <a:spcPts val="300"/>
              </a:spcAft>
              <a:buFont typeface="Wingdings" panose="05000000000000000000" pitchFamily="2" charset="2"/>
              <a:buChar char="ü"/>
              <a:tabLst>
                <a:tab pos="228600" algn="l"/>
              </a:tabLst>
            </a:pPr>
            <a:r>
              <a:rPr lang="pl-PL" sz="2000" dirty="0">
                <a:latin typeface="Arial" panose="020B0604020202020204" pitchFamily="34" charset="0"/>
                <a:cs typeface="Arial" panose="020B0604020202020204" pitchFamily="34" charset="0"/>
              </a:rPr>
              <a:t>Przyznanie 0 punktów nie dyskwalifikuje z możliwości uzyskania dofinansowania.</a:t>
            </a:r>
            <a:endParaRPr lang="pl-PL" sz="2000" dirty="0">
              <a:latin typeface="Arial" panose="020B0604020202020204" pitchFamily="34" charset="0"/>
              <a:ea typeface="Times New Roman" panose="02020603050405020304" pitchFamily="18" charset="0"/>
              <a:cs typeface="Arial" panose="020B0604020202020204" pitchFamily="34" charset="0"/>
            </a:endParaRPr>
          </a:p>
          <a:p>
            <a:pPr lvl="0">
              <a:lnSpc>
                <a:spcPct val="115000"/>
              </a:lnSpc>
              <a:spcBef>
                <a:spcPts val="300"/>
              </a:spcBef>
              <a:spcAft>
                <a:spcPts val="300"/>
              </a:spcAft>
              <a:buFont typeface="Wingdings" panose="05000000000000000000" pitchFamily="2" charset="2"/>
              <a:buChar char="ü"/>
              <a:tabLst>
                <a:tab pos="228600" algn="l"/>
              </a:tabLst>
            </a:pPr>
            <a:r>
              <a:rPr lang="x-none" sz="2000" dirty="0">
                <a:effectLst/>
                <a:latin typeface="Arial" panose="020B0604020202020204" pitchFamily="34" charset="0"/>
                <a:ea typeface="Times New Roman" panose="02020603050405020304" pitchFamily="18" charset="0"/>
                <a:cs typeface="Arial" panose="020B0604020202020204" pitchFamily="34" charset="0"/>
              </a:rPr>
              <a:t>Kryteria </a:t>
            </a:r>
            <a:r>
              <a:rPr lang="pl-PL" sz="2000" dirty="0">
                <a:effectLst/>
                <a:latin typeface="Arial" panose="020B0604020202020204" pitchFamily="34" charset="0"/>
                <a:ea typeface="Times New Roman" panose="02020603050405020304" pitchFamily="18" charset="0"/>
                <a:cs typeface="Arial" panose="020B0604020202020204" pitchFamily="34" charset="0"/>
              </a:rPr>
              <a:t>specyficzne </a:t>
            </a:r>
            <a:r>
              <a:rPr lang="x-none" sz="2000" dirty="0">
                <a:effectLst/>
                <a:latin typeface="Arial" panose="020B0604020202020204" pitchFamily="34" charset="0"/>
                <a:ea typeface="Times New Roman" panose="02020603050405020304" pitchFamily="18" charset="0"/>
                <a:cs typeface="Arial" panose="020B0604020202020204" pitchFamily="34" charset="0"/>
              </a:rPr>
              <a:t>premiujące są doliczane do ostatecznej liczby punktów wyłącznie w sytuacji, gdy projekt uzyskał co najmniej 60% punktów w</a:t>
            </a:r>
            <a:r>
              <a:rPr lang="pl-PL" sz="2000" dirty="0">
                <a:effectLst/>
                <a:latin typeface="Arial" panose="020B0604020202020204" pitchFamily="34" charset="0"/>
                <a:ea typeface="Times New Roman" panose="02020603050405020304" pitchFamily="18" charset="0"/>
                <a:cs typeface="Arial" panose="020B0604020202020204" pitchFamily="34" charset="0"/>
              </a:rPr>
              <a:t> </a:t>
            </a:r>
            <a:r>
              <a:rPr lang="x-none" sz="2000" dirty="0">
                <a:effectLst/>
                <a:latin typeface="Arial" panose="020B0604020202020204" pitchFamily="34" charset="0"/>
                <a:ea typeface="Times New Roman" panose="02020603050405020304" pitchFamily="18" charset="0"/>
                <a:cs typeface="Arial" panose="020B0604020202020204" pitchFamily="34" charset="0"/>
              </a:rPr>
              <a:t>poszczególnych częściach oceny kryteriów ogólnych </a:t>
            </a:r>
            <a:r>
              <a:rPr lang="pl-PL" sz="2000" dirty="0">
                <a:effectLst/>
                <a:latin typeface="Arial" panose="020B0604020202020204" pitchFamily="34" charset="0"/>
                <a:ea typeface="Times New Roman" panose="02020603050405020304" pitchFamily="18" charset="0"/>
                <a:cs typeface="Arial" panose="020B0604020202020204" pitchFamily="34" charset="0"/>
              </a:rPr>
              <a:t>merytorycznych</a:t>
            </a:r>
            <a:r>
              <a:rPr lang="x-none" sz="2000" dirty="0">
                <a:effectLst/>
                <a:latin typeface="Arial" panose="020B0604020202020204" pitchFamily="34" charset="0"/>
                <a:ea typeface="Times New Roman" panose="02020603050405020304" pitchFamily="18" charset="0"/>
                <a:cs typeface="Arial" panose="020B0604020202020204" pitchFamily="34" charset="0"/>
              </a:rPr>
              <a:t> oraz spełnia wszystkie kryteria </a:t>
            </a:r>
            <a:r>
              <a:rPr lang="pl-PL" sz="2000" dirty="0">
                <a:effectLst/>
                <a:latin typeface="Arial" panose="020B0604020202020204" pitchFamily="34" charset="0"/>
                <a:ea typeface="Times New Roman" panose="02020603050405020304" pitchFamily="18" charset="0"/>
                <a:cs typeface="Arial" panose="020B0604020202020204" pitchFamily="34" charset="0"/>
              </a:rPr>
              <a:t>ogólne formalne</a:t>
            </a:r>
            <a:r>
              <a:rPr lang="x-none" sz="2000" dirty="0">
                <a:effectLst/>
                <a:latin typeface="Arial" panose="020B0604020202020204" pitchFamily="34" charset="0"/>
                <a:ea typeface="Times New Roman" panose="02020603050405020304" pitchFamily="18" charset="0"/>
                <a:cs typeface="Arial" panose="020B0604020202020204" pitchFamily="34" charset="0"/>
              </a:rPr>
              <a:t>, kryteria </a:t>
            </a:r>
            <a:r>
              <a:rPr lang="pl-PL" sz="2000" dirty="0">
                <a:effectLst/>
                <a:latin typeface="Arial" panose="020B0604020202020204" pitchFamily="34" charset="0"/>
                <a:ea typeface="Times New Roman" panose="02020603050405020304" pitchFamily="18" charset="0"/>
                <a:cs typeface="Arial" panose="020B0604020202020204" pitchFamily="34" charset="0"/>
              </a:rPr>
              <a:t>ogólne horyzontalne </a:t>
            </a:r>
            <a:r>
              <a:rPr lang="x-none" sz="2000" dirty="0">
                <a:effectLst/>
                <a:latin typeface="Arial" panose="020B0604020202020204" pitchFamily="34" charset="0"/>
                <a:ea typeface="Times New Roman" panose="02020603050405020304" pitchFamily="18" charset="0"/>
                <a:cs typeface="Arial" panose="020B0604020202020204" pitchFamily="34" charset="0"/>
              </a:rPr>
              <a:t>oraz kryteria </a:t>
            </a:r>
            <a:r>
              <a:rPr lang="pl-PL" sz="2000" dirty="0">
                <a:effectLst/>
                <a:latin typeface="Arial" panose="020B0604020202020204" pitchFamily="34" charset="0"/>
                <a:ea typeface="Times New Roman" panose="02020603050405020304" pitchFamily="18" charset="0"/>
                <a:cs typeface="Arial" panose="020B0604020202020204" pitchFamily="34" charset="0"/>
              </a:rPr>
              <a:t>specyficzne dostępu</a:t>
            </a:r>
            <a:r>
              <a:rPr lang="x-none" sz="2000" dirty="0">
                <a:effectLst/>
                <a:latin typeface="Arial" panose="020B0604020202020204" pitchFamily="34" charset="0"/>
                <a:ea typeface="Times New Roman" panose="02020603050405020304" pitchFamily="18" charset="0"/>
                <a:cs typeface="Arial" panose="020B0604020202020204" pitchFamily="34" charset="0"/>
              </a:rPr>
              <a:t> lub istnieje możliwość uzupełnienia/poprawy projektu w zakresie spełnienia tych kryteriów na etapie negocjacji.</a:t>
            </a:r>
            <a:endParaRPr lang="pl-PL" sz="2000" dirty="0">
              <a:effectLst/>
              <a:latin typeface="Arial" panose="020B0604020202020204" pitchFamily="34" charset="0"/>
              <a:ea typeface="Times New Roman" panose="02020603050405020304" pitchFamily="18" charset="0"/>
              <a:cs typeface="Arial" panose="020B0604020202020204" pitchFamily="34" charset="0"/>
            </a:endParaRPr>
          </a:p>
          <a:p>
            <a:pPr marL="914400" lvl="2" indent="0">
              <a:lnSpc>
                <a:spcPct val="115000"/>
              </a:lnSpc>
              <a:spcBef>
                <a:spcPts val="300"/>
              </a:spcBef>
              <a:spcAft>
                <a:spcPts val="300"/>
              </a:spcAft>
              <a:buNone/>
            </a:pPr>
            <a:endParaRPr lang="pl-PL" sz="1600" dirty="0">
              <a:effectLst/>
              <a:latin typeface="Arial" panose="020B0604020202020204" pitchFamily="34" charset="0"/>
              <a:ea typeface="Times New Roman" panose="02020603050405020304" pitchFamily="18" charset="0"/>
              <a:cs typeface="Arial" panose="020B0604020202020204" pitchFamily="34" charset="0"/>
            </a:endParaRPr>
          </a:p>
          <a:p>
            <a:pPr marL="0" indent="0">
              <a:spcAft>
                <a:spcPts val="600"/>
              </a:spcAft>
              <a:buClr>
                <a:srgbClr val="002060"/>
              </a:buClr>
              <a:buNone/>
            </a:pPr>
            <a:endParaRPr lang="pl-PL" sz="1800" dirty="0">
              <a:latin typeface="+mn-lt"/>
            </a:endParaRPr>
          </a:p>
          <a:p>
            <a:pPr marL="0" indent="0">
              <a:spcAft>
                <a:spcPts val="600"/>
              </a:spcAft>
              <a:buClr>
                <a:srgbClr val="002060"/>
              </a:buClr>
              <a:buNone/>
            </a:pPr>
            <a:endParaRPr lang="pl-PL" sz="1800" dirty="0">
              <a:latin typeface="+mn-lt"/>
            </a:endParaRPr>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Tree>
    <p:extLst>
      <p:ext uri="{BB962C8B-B14F-4D97-AF65-F5344CB8AC3E}">
        <p14:creationId xmlns:p14="http://schemas.microsoft.com/office/powerpoint/2010/main" val="417444625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8D9802DD-77D5-A584-5B4F-1A4AAF31F03C}"/>
              </a:ext>
            </a:extLst>
          </p:cNvPr>
          <p:cNvSpPr>
            <a:spLocks noGrp="1"/>
          </p:cNvSpPr>
          <p:nvPr>
            <p:ph type="title"/>
          </p:nvPr>
        </p:nvSpPr>
        <p:spPr>
          <a:xfrm>
            <a:off x="1169636" y="521931"/>
            <a:ext cx="9852728" cy="979757"/>
          </a:xfrm>
        </p:spPr>
        <p:txBody>
          <a:bodyPr>
            <a:normAutofit/>
          </a:bodyPr>
          <a:lstStyle/>
          <a:p>
            <a:pPr algn="ctr">
              <a:lnSpc>
                <a:spcPct val="100000"/>
              </a:lnSpc>
            </a:pPr>
            <a:r>
              <a:rPr lang="pl-PL" sz="2000" b="1" kern="0" dirty="0">
                <a:effectLst/>
                <a:latin typeface="Arial" panose="020B0604020202020204" pitchFamily="34" charset="0"/>
                <a:ea typeface="MS Gothic" panose="020B0609070205080204" pitchFamily="49" charset="-128"/>
                <a:cs typeface="Arial" panose="020B0604020202020204" pitchFamily="34" charset="0"/>
              </a:rPr>
              <a:t>Działanie </a:t>
            </a:r>
            <a:r>
              <a:rPr lang="pl-PL" sz="2000" kern="0" dirty="0">
                <a:latin typeface="Arial" panose="020B0604020202020204" pitchFamily="34" charset="0"/>
                <a:ea typeface="MS Gothic" panose="020B0609070205080204" pitchFamily="49" charset="-128"/>
                <a:cs typeface="Arial" panose="020B0604020202020204" pitchFamily="34" charset="0"/>
              </a:rPr>
              <a:t>8</a:t>
            </a:r>
            <a:r>
              <a:rPr lang="pl-PL" sz="2000" b="1" kern="0" dirty="0">
                <a:effectLst/>
                <a:latin typeface="Arial" panose="020B0604020202020204" pitchFamily="34" charset="0"/>
                <a:ea typeface="MS Gothic" panose="020B0609070205080204" pitchFamily="49" charset="-128"/>
                <a:cs typeface="Arial" panose="020B0604020202020204" pitchFamily="34" charset="0"/>
              </a:rPr>
              <a:t>.8 </a:t>
            </a:r>
            <a:r>
              <a:rPr lang="pl-PL" sz="2000" dirty="0">
                <a:latin typeface="Arial" panose="020B0604020202020204" pitchFamily="34" charset="0"/>
                <a:ea typeface="Calibri" panose="020F0502020204030204" pitchFamily="34" charset="0"/>
              </a:rPr>
              <a:t>Wsparcie rodziny i pieczy zastępczej </a:t>
            </a:r>
            <a:r>
              <a:rPr lang="pl-PL" sz="2000" b="1" kern="0" dirty="0">
                <a:effectLst/>
                <a:latin typeface="Arial" panose="020B0604020202020204" pitchFamily="34" charset="0"/>
                <a:ea typeface="MS Gothic" panose="020B0609070205080204" pitchFamily="49" charset="-128"/>
                <a:cs typeface="Arial" panose="020B0604020202020204" pitchFamily="34" charset="0"/>
              </a:rPr>
              <a:t>– kryteria specyficzne</a:t>
            </a:r>
            <a:endParaRPr lang="pl-PL" sz="2000" b="0" dirty="0"/>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
        <p:nvSpPr>
          <p:cNvPr id="4" name="Symbol zastępczy zawartości 3">
            <a:extLst>
              <a:ext uri="{FF2B5EF4-FFF2-40B4-BE49-F238E27FC236}">
                <a16:creationId xmlns:a16="http://schemas.microsoft.com/office/drawing/2014/main" id="{EC6C09CA-6801-66DA-4F52-8B4FE666DDAA}"/>
              </a:ext>
            </a:extLst>
          </p:cNvPr>
          <p:cNvSpPr>
            <a:spLocks noGrp="1"/>
          </p:cNvSpPr>
          <p:nvPr>
            <p:ph idx="1"/>
          </p:nvPr>
        </p:nvSpPr>
        <p:spPr>
          <a:xfrm>
            <a:off x="800912" y="1361872"/>
            <a:ext cx="9520132" cy="4542817"/>
          </a:xfrm>
        </p:spPr>
        <p:txBody>
          <a:bodyPr>
            <a:normAutofit/>
          </a:bodyPr>
          <a:lstStyle/>
          <a:p>
            <a:pPr marL="0" indent="0" algn="just">
              <a:spcBef>
                <a:spcPct val="0"/>
              </a:spcBef>
              <a:buNone/>
              <a:defRPr/>
            </a:pPr>
            <a:r>
              <a:rPr lang="pl-PL" sz="1800" b="1" dirty="0">
                <a:solidFill>
                  <a:schemeClr val="accent1"/>
                </a:solidFill>
                <a:latin typeface="Arial" panose="020B0604020202020204" pitchFamily="34" charset="0"/>
                <a:cs typeface="Arial" panose="020B0604020202020204" pitchFamily="34" charset="0"/>
              </a:rPr>
              <a:t>Kryteria premiujące:</a:t>
            </a:r>
          </a:p>
          <a:p>
            <a:pPr marL="0" indent="0" algn="just">
              <a:spcBef>
                <a:spcPct val="0"/>
              </a:spcBef>
              <a:buNone/>
              <a:defRPr/>
            </a:pPr>
            <a:endParaRPr lang="pl-PL" sz="2200" b="1" dirty="0">
              <a:solidFill>
                <a:schemeClr val="accent1"/>
              </a:solidFill>
              <a:latin typeface="Arial" panose="020B0604020202020204" pitchFamily="34" charset="0"/>
              <a:cs typeface="Arial" panose="020B0604020202020204" pitchFamily="34" charset="0"/>
            </a:endParaRPr>
          </a:p>
          <a:p>
            <a:pPr marL="342900" indent="-342900">
              <a:lnSpc>
                <a:spcPct val="120000"/>
              </a:lnSpc>
              <a:spcBef>
                <a:spcPct val="0"/>
              </a:spcBef>
              <a:spcAft>
                <a:spcPts val="3000"/>
              </a:spcAft>
              <a:buAutoNum type="arabicPeriod"/>
              <a:defRPr/>
            </a:pPr>
            <a:r>
              <a:rPr lang="pl-PL" sz="2000" b="1" dirty="0">
                <a:effectLst/>
                <a:latin typeface="Arial" panose="020B0604020202020204" pitchFamily="34" charset="0"/>
                <a:ea typeface="Times New Roman" panose="02020603050405020304" pitchFamily="18" charset="0"/>
              </a:rPr>
              <a:t>Zakres wsparcia (typ projektu 1a,2):</a:t>
            </a:r>
            <a:r>
              <a:rPr lang="pl-PL" sz="2000" b="1" i="1" dirty="0">
                <a:effectLst/>
                <a:latin typeface="Arial" panose="020B0604020202020204" pitchFamily="34" charset="0"/>
                <a:ea typeface="Times New Roman" panose="02020603050405020304" pitchFamily="18" charset="0"/>
              </a:rPr>
              <a:t> </a:t>
            </a:r>
            <a:r>
              <a:rPr lang="pl-PL" sz="2000" dirty="0">
                <a:effectLst/>
                <a:latin typeface="Arial" panose="020B0604020202020204" pitchFamily="34" charset="0"/>
                <a:ea typeface="Times New Roman" panose="02020603050405020304" pitchFamily="18" charset="0"/>
              </a:rPr>
              <a:t>Projekt zakłada powstanie nowej środowiskowej placówki wsparcia dziennego ukierunkowanej na pracę z rodziną, w tym wsparcie dla rodzin przeżywających trudności opiekuńczo-wychowawcze oraz pomoc w opiece i wychowaniu dzieci na obszarze powiatu/miasta na prawach powiatu, w którym nie funkcjonują tego typu placówki.</a:t>
            </a:r>
            <a:endParaRPr lang="pl-PL" sz="2000" dirty="0">
              <a:latin typeface="Arial" panose="020B0604020202020204" pitchFamily="34" charset="0"/>
              <a:ea typeface="Times New Roman" panose="02020603050405020304" pitchFamily="18" charset="0"/>
            </a:endParaRPr>
          </a:p>
          <a:p>
            <a:pPr marL="342900" indent="-342900">
              <a:lnSpc>
                <a:spcPct val="120000"/>
              </a:lnSpc>
              <a:spcBef>
                <a:spcPts val="600"/>
              </a:spcBef>
              <a:buAutoNum type="arabicPeriod"/>
              <a:defRPr/>
            </a:pPr>
            <a:r>
              <a:rPr lang="pl-PL" sz="2000" b="1" dirty="0">
                <a:effectLst/>
                <a:latin typeface="Arial" panose="020B0604020202020204" pitchFamily="34" charset="0"/>
                <a:ea typeface="Times New Roman" panose="02020603050405020304" pitchFamily="18" charset="0"/>
              </a:rPr>
              <a:t>Komplementarność wsparcia</a:t>
            </a:r>
            <a:r>
              <a:rPr lang="pl-PL" sz="2000" b="1" dirty="0">
                <a:latin typeface="Arial" panose="020B0604020202020204" pitchFamily="34" charset="0"/>
                <a:cs typeface="Arial" panose="020B0604020202020204" pitchFamily="34" charset="0"/>
              </a:rPr>
              <a:t>: </a:t>
            </a:r>
            <a:r>
              <a:rPr lang="pl-PL" sz="2000" dirty="0">
                <a:effectLst/>
                <a:latin typeface="Arial" panose="020B0604020202020204" pitchFamily="34" charset="0"/>
                <a:ea typeface="Times New Roman" panose="02020603050405020304" pitchFamily="18" charset="0"/>
              </a:rPr>
              <a:t>Projekt zakłada komplementarność wsparcia z konkretnym projektem, współfinansowanym ze środków UE, ze środków krajowych lub z innych źródeł, zrealizowanym przez beneficjenta lub partnera projektu, w tym z Europejskiego Funduszu Rozwoju Regionalnego.</a:t>
            </a:r>
            <a:endParaRPr lang="pl-PL" sz="2400" dirty="0">
              <a:latin typeface="Arial" panose="020B0604020202020204" pitchFamily="34" charset="0"/>
              <a:cs typeface="Arial" panose="020B0604020202020204" pitchFamily="34" charset="0"/>
            </a:endParaRPr>
          </a:p>
          <a:p>
            <a:pPr marL="0" indent="0">
              <a:lnSpc>
                <a:spcPct val="120000"/>
              </a:lnSpc>
              <a:spcBef>
                <a:spcPct val="0"/>
              </a:spcBef>
              <a:buNone/>
              <a:defRPr/>
            </a:pPr>
            <a:endParaRPr lang="pl-PL" sz="2000" dirty="0">
              <a:latin typeface="Arial" panose="020B0604020202020204" pitchFamily="34" charset="0"/>
              <a:cs typeface="Arial" panose="020B0604020202020204" pitchFamily="34" charset="0"/>
            </a:endParaRPr>
          </a:p>
          <a:p>
            <a:pPr marL="0" indent="0" algn="just">
              <a:lnSpc>
                <a:spcPct val="120000"/>
              </a:lnSpc>
              <a:spcBef>
                <a:spcPct val="0"/>
              </a:spcBef>
              <a:buNone/>
              <a:defRPr/>
            </a:pPr>
            <a:endParaRPr lang="pl-PL" sz="2000" dirty="0">
              <a:latin typeface="Arial" panose="020B0604020202020204" pitchFamily="34" charset="0"/>
              <a:cs typeface="Arial" panose="020B0604020202020204" pitchFamily="34" charset="0"/>
            </a:endParaRPr>
          </a:p>
          <a:p>
            <a:pPr marL="342900" indent="-342900" algn="just">
              <a:lnSpc>
                <a:spcPct val="120000"/>
              </a:lnSpc>
              <a:spcBef>
                <a:spcPct val="0"/>
              </a:spcBef>
              <a:buFont typeface="+mj-lt"/>
              <a:buAutoNum type="arabicPeriod"/>
              <a:defRPr/>
            </a:pPr>
            <a:endParaRPr lang="pl-PL" sz="2000" b="1" dirty="0">
              <a:latin typeface="Arial" panose="020B0604020202020204" pitchFamily="34" charset="0"/>
              <a:cs typeface="Arial" panose="020B0604020202020204" pitchFamily="34" charset="0"/>
            </a:endParaRPr>
          </a:p>
          <a:p>
            <a:pPr marL="457200" indent="-457200" algn="just">
              <a:spcBef>
                <a:spcPct val="0"/>
              </a:spcBef>
              <a:buFont typeface="+mj-lt"/>
              <a:buAutoNum type="arabicPeriod" startAt="6"/>
              <a:defRPr/>
            </a:pPr>
            <a:endParaRPr lang="pl-PL" sz="1600" dirty="0">
              <a:latin typeface="Arial" panose="020B0604020202020204" pitchFamily="34" charset="0"/>
              <a:cs typeface="Arial" panose="020B0604020202020204" pitchFamily="34" charset="0"/>
            </a:endParaRPr>
          </a:p>
          <a:p>
            <a:pPr marL="457200" indent="-457200" algn="just">
              <a:spcBef>
                <a:spcPct val="0"/>
              </a:spcBef>
              <a:buFont typeface="+mj-lt"/>
              <a:buAutoNum type="arabicPeriod" startAt="6"/>
              <a:defRPr/>
            </a:pPr>
            <a:endParaRPr lang="pl-PL" sz="1600" dirty="0">
              <a:latin typeface="Arial" panose="020B0604020202020204" pitchFamily="34" charset="0"/>
              <a:cs typeface="Arial" panose="020B0604020202020204" pitchFamily="34" charset="0"/>
            </a:endParaRPr>
          </a:p>
          <a:p>
            <a:pPr marL="0" indent="0">
              <a:buNone/>
            </a:pPr>
            <a:endParaRPr lang="pl-PL" dirty="0"/>
          </a:p>
        </p:txBody>
      </p:sp>
      <p:sp>
        <p:nvSpPr>
          <p:cNvPr id="18" name="pole tekstowe 17">
            <a:extLst>
              <a:ext uri="{FF2B5EF4-FFF2-40B4-BE49-F238E27FC236}">
                <a16:creationId xmlns:a16="http://schemas.microsoft.com/office/drawing/2014/main" id="{C898C12C-5FBC-7B00-FC11-844423029D74}"/>
              </a:ext>
            </a:extLst>
          </p:cNvPr>
          <p:cNvSpPr txBox="1"/>
          <p:nvPr/>
        </p:nvSpPr>
        <p:spPr>
          <a:xfrm>
            <a:off x="10107039" y="2088710"/>
            <a:ext cx="818050" cy="369332"/>
          </a:xfrm>
          <a:prstGeom prst="rect">
            <a:avLst/>
          </a:prstGeom>
          <a:noFill/>
        </p:spPr>
        <p:txBody>
          <a:bodyPr wrap="square" rtlCol="0">
            <a:spAutoFit/>
          </a:bodyPr>
          <a:lstStyle/>
          <a:p>
            <a:pPr algn="r"/>
            <a:r>
              <a:rPr lang="pl-PL" b="1" dirty="0">
                <a:solidFill>
                  <a:schemeClr val="accent4"/>
                </a:solidFill>
                <a:latin typeface="Arial" panose="020B0604020202020204" pitchFamily="34" charset="0"/>
                <a:cs typeface="Arial" panose="020B0604020202020204" pitchFamily="34" charset="0"/>
              </a:rPr>
              <a:t>5 pkt</a:t>
            </a:r>
          </a:p>
        </p:txBody>
      </p:sp>
      <p:pic>
        <p:nvPicPr>
          <p:cNvPr id="6" name="Obraz 5">
            <a:extLst>
              <a:ext uri="{FF2B5EF4-FFF2-40B4-BE49-F238E27FC236}">
                <a16:creationId xmlns:a16="http://schemas.microsoft.com/office/drawing/2014/main" id="{82F0E134-D8F4-0744-7976-1FB827E917A3}"/>
              </a:ext>
            </a:extLst>
          </p:cNvPr>
          <p:cNvPicPr>
            <a:picLocks noChangeAspect="1"/>
          </p:cNvPicPr>
          <p:nvPr/>
        </p:nvPicPr>
        <p:blipFill>
          <a:blip r:embed="rId4"/>
          <a:stretch>
            <a:fillRect/>
          </a:stretch>
        </p:blipFill>
        <p:spPr>
          <a:xfrm>
            <a:off x="10266394" y="3633280"/>
            <a:ext cx="1511939" cy="493819"/>
          </a:xfrm>
          <a:prstGeom prst="rect">
            <a:avLst/>
          </a:prstGeom>
        </p:spPr>
      </p:pic>
    </p:spTree>
    <p:extLst>
      <p:ext uri="{BB962C8B-B14F-4D97-AF65-F5344CB8AC3E}">
        <p14:creationId xmlns:p14="http://schemas.microsoft.com/office/powerpoint/2010/main" val="41799826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8D9802DD-77D5-A584-5B4F-1A4AAF31F03C}"/>
              </a:ext>
            </a:extLst>
          </p:cNvPr>
          <p:cNvSpPr>
            <a:spLocks noGrp="1"/>
          </p:cNvSpPr>
          <p:nvPr>
            <p:ph type="title"/>
          </p:nvPr>
        </p:nvSpPr>
        <p:spPr>
          <a:xfrm>
            <a:off x="1169636" y="521931"/>
            <a:ext cx="9852728" cy="979757"/>
          </a:xfrm>
        </p:spPr>
        <p:txBody>
          <a:bodyPr>
            <a:normAutofit/>
          </a:bodyPr>
          <a:lstStyle/>
          <a:p>
            <a:pPr algn="ctr">
              <a:lnSpc>
                <a:spcPct val="100000"/>
              </a:lnSpc>
            </a:pPr>
            <a:r>
              <a:rPr kumimoji="0" lang="pl-PL" sz="2000" b="1" i="0" u="none" strike="noStrike" kern="0" cap="none" spc="0" normalizeH="0" baseline="0" noProof="0" dirty="0">
                <a:ln>
                  <a:noFill/>
                </a:ln>
                <a:solidFill>
                  <a:srgbClr val="002073"/>
                </a:solidFill>
                <a:effectLst/>
                <a:uLnTx/>
                <a:uFillTx/>
                <a:latin typeface="Arial" panose="020B0604020202020204" pitchFamily="34" charset="0"/>
                <a:ea typeface="MS Gothic" panose="020B0609070205080204" pitchFamily="49" charset="-128"/>
                <a:cs typeface="Arial" panose="020B0604020202020204" pitchFamily="34" charset="0"/>
              </a:rPr>
              <a:t>Działanie 8.8 </a:t>
            </a:r>
            <a:r>
              <a:rPr kumimoji="0" lang="pl-PL" sz="2000" b="1" i="0" u="none" strike="noStrike" kern="1200" cap="none" spc="0" normalizeH="0" baseline="0" noProof="0" dirty="0">
                <a:ln>
                  <a:noFill/>
                </a:ln>
                <a:solidFill>
                  <a:srgbClr val="002073"/>
                </a:solidFill>
                <a:effectLst/>
                <a:uLnTx/>
                <a:uFillTx/>
                <a:latin typeface="Arial" panose="020B0604020202020204" pitchFamily="34" charset="0"/>
                <a:ea typeface="Calibri" panose="020F0502020204030204" pitchFamily="34" charset="0"/>
                <a:cs typeface="Open Sans" pitchFamily="2" charset="0"/>
              </a:rPr>
              <a:t>Wsparcie rodziny i pieczy zastępczej </a:t>
            </a:r>
            <a:r>
              <a:rPr kumimoji="0" lang="pl-PL" sz="2000" b="1" i="0" u="none" strike="noStrike" kern="0" cap="none" spc="0" normalizeH="0" baseline="0" noProof="0" dirty="0">
                <a:ln>
                  <a:noFill/>
                </a:ln>
                <a:solidFill>
                  <a:srgbClr val="002073"/>
                </a:solidFill>
                <a:effectLst/>
                <a:uLnTx/>
                <a:uFillTx/>
                <a:latin typeface="Arial" panose="020B0604020202020204" pitchFamily="34" charset="0"/>
                <a:ea typeface="MS Gothic" panose="020B0609070205080204" pitchFamily="49" charset="-128"/>
                <a:cs typeface="Arial" panose="020B0604020202020204" pitchFamily="34" charset="0"/>
              </a:rPr>
              <a:t>– kryteria specyficzne</a:t>
            </a:r>
            <a:endParaRPr lang="pl-PL" sz="2000" b="0" kern="0" dirty="0">
              <a:latin typeface="Arial" panose="020B0604020202020204" pitchFamily="34" charset="0"/>
              <a:ea typeface="MS Gothic" panose="020B0609070205080204" pitchFamily="49" charset="-128"/>
              <a:cs typeface="Arial" panose="020B0604020202020204" pitchFamily="34" charset="0"/>
            </a:endParaRPr>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
        <p:nvSpPr>
          <p:cNvPr id="4" name="Symbol zastępczy zawartości 3">
            <a:extLst>
              <a:ext uri="{FF2B5EF4-FFF2-40B4-BE49-F238E27FC236}">
                <a16:creationId xmlns:a16="http://schemas.microsoft.com/office/drawing/2014/main" id="{EC6C09CA-6801-66DA-4F52-8B4FE666DDAA}"/>
              </a:ext>
            </a:extLst>
          </p:cNvPr>
          <p:cNvSpPr>
            <a:spLocks noGrp="1"/>
          </p:cNvSpPr>
          <p:nvPr>
            <p:ph idx="1"/>
          </p:nvPr>
        </p:nvSpPr>
        <p:spPr>
          <a:xfrm>
            <a:off x="800912" y="1361872"/>
            <a:ext cx="9520132" cy="4542817"/>
          </a:xfrm>
        </p:spPr>
        <p:txBody>
          <a:bodyPr>
            <a:normAutofit/>
          </a:bodyPr>
          <a:lstStyle/>
          <a:p>
            <a:pPr marL="0" indent="0" algn="just">
              <a:spcBef>
                <a:spcPct val="0"/>
              </a:spcBef>
              <a:buNone/>
              <a:defRPr/>
            </a:pPr>
            <a:r>
              <a:rPr lang="pl-PL" sz="1800" b="1" dirty="0">
                <a:solidFill>
                  <a:schemeClr val="accent1"/>
                </a:solidFill>
                <a:latin typeface="Arial" panose="020B0604020202020204" pitchFamily="34" charset="0"/>
                <a:cs typeface="Arial" panose="020B0604020202020204" pitchFamily="34" charset="0"/>
              </a:rPr>
              <a:t>Kryteria premiujące:</a:t>
            </a:r>
          </a:p>
          <a:p>
            <a:pPr marL="0" indent="0" algn="just">
              <a:lnSpc>
                <a:spcPct val="120000"/>
              </a:lnSpc>
              <a:spcBef>
                <a:spcPct val="0"/>
              </a:spcBef>
              <a:buNone/>
              <a:defRPr/>
            </a:pPr>
            <a:endParaRPr lang="pl-PL" sz="2000" dirty="0">
              <a:latin typeface="Arial" panose="020B0604020202020204" pitchFamily="34" charset="0"/>
              <a:cs typeface="Arial" panose="020B0604020202020204" pitchFamily="34" charset="0"/>
            </a:endParaRPr>
          </a:p>
          <a:p>
            <a:pPr marL="0" indent="0" algn="just">
              <a:lnSpc>
                <a:spcPct val="120000"/>
              </a:lnSpc>
              <a:spcBef>
                <a:spcPct val="0"/>
              </a:spcBef>
              <a:buNone/>
              <a:defRPr/>
            </a:pPr>
            <a:r>
              <a:rPr lang="pl-PL" sz="2000" b="1" dirty="0">
                <a:solidFill>
                  <a:schemeClr val="accent1"/>
                </a:solidFill>
                <a:latin typeface="Arial" panose="020B0604020202020204" pitchFamily="34" charset="0"/>
                <a:cs typeface="Arial" panose="020B0604020202020204" pitchFamily="34" charset="0"/>
              </a:rPr>
              <a:t>3</a:t>
            </a:r>
            <a:r>
              <a:rPr lang="pl-PL" sz="2000" b="1" dirty="0">
                <a:solidFill>
                  <a:schemeClr val="tx2"/>
                </a:solidFill>
                <a:latin typeface="Arial" panose="020B0604020202020204" pitchFamily="34" charset="0"/>
                <a:cs typeface="Arial" panose="020B0604020202020204" pitchFamily="34" charset="0"/>
              </a:rPr>
              <a:t>.</a:t>
            </a:r>
            <a:r>
              <a:rPr lang="pl-PL" sz="2000" b="1" dirty="0">
                <a:latin typeface="Arial" panose="020B0604020202020204" pitchFamily="34" charset="0"/>
                <a:cs typeface="Arial" panose="020B0604020202020204" pitchFamily="34" charset="0"/>
              </a:rPr>
              <a:t> </a:t>
            </a:r>
            <a:r>
              <a:rPr lang="pl-PL" sz="2000" b="1" dirty="0">
                <a:effectLst/>
                <a:latin typeface="Arial" panose="020B0604020202020204" pitchFamily="34" charset="0"/>
                <a:ea typeface="Times New Roman" panose="02020603050405020304" pitchFamily="18" charset="0"/>
              </a:rPr>
              <a:t>Partnerstwo</a:t>
            </a:r>
            <a:endParaRPr lang="pl-PL" sz="2000" dirty="0">
              <a:latin typeface="Arial" panose="020B0604020202020204" pitchFamily="34" charset="0"/>
              <a:cs typeface="Arial" panose="020B0604020202020204" pitchFamily="34" charset="0"/>
            </a:endParaRPr>
          </a:p>
          <a:p>
            <a:pPr marL="0" indent="0">
              <a:lnSpc>
                <a:spcPct val="120000"/>
              </a:lnSpc>
              <a:spcBef>
                <a:spcPct val="0"/>
              </a:spcBef>
              <a:buNone/>
              <a:defRPr/>
            </a:pPr>
            <a:r>
              <a:rPr lang="pl-PL" sz="1800" dirty="0">
                <a:effectLst/>
                <a:latin typeface="Arial" panose="020B0604020202020204" pitchFamily="34" charset="0"/>
                <a:ea typeface="Times New Roman" panose="02020603050405020304" pitchFamily="18" charset="0"/>
              </a:rPr>
              <a:t>Projekt będzie realizowany w partnerstwie składającym się z jednostki samorządu terytorialnego/jednostki organizacyjnej działającej w imieniu jednostki samorządu terytorialnego oraz organizacji samorządowej.</a:t>
            </a:r>
            <a:endParaRPr lang="pl-PL" sz="1800" dirty="0">
              <a:latin typeface="Arial" panose="020B0604020202020204" pitchFamily="34" charset="0"/>
              <a:cs typeface="Arial" panose="020B0604020202020204" pitchFamily="34" charset="0"/>
            </a:endParaRPr>
          </a:p>
          <a:p>
            <a:pPr marL="0" indent="0" algn="just">
              <a:lnSpc>
                <a:spcPct val="120000"/>
              </a:lnSpc>
              <a:spcBef>
                <a:spcPct val="0"/>
              </a:spcBef>
              <a:buNone/>
              <a:defRPr/>
            </a:pPr>
            <a:endParaRPr lang="pl-PL" sz="1800" dirty="0">
              <a:latin typeface="Arial" panose="020B0604020202020204" pitchFamily="34" charset="0"/>
              <a:cs typeface="Arial" panose="020B0604020202020204" pitchFamily="34" charset="0"/>
            </a:endParaRPr>
          </a:p>
          <a:p>
            <a:pPr marL="0" indent="0">
              <a:lnSpc>
                <a:spcPct val="120000"/>
              </a:lnSpc>
              <a:spcBef>
                <a:spcPct val="0"/>
              </a:spcBef>
              <a:buNone/>
              <a:defRPr/>
            </a:pPr>
            <a:r>
              <a:rPr lang="pl-PL" sz="1800" dirty="0">
                <a:effectLst/>
                <a:latin typeface="Arial" panose="020B0604020202020204" pitchFamily="34" charset="0"/>
                <a:ea typeface="Times New Roman" panose="02020603050405020304" pitchFamily="18" charset="0"/>
              </a:rPr>
              <a:t>Kryterium ma na celu zapewnienie odpowiedniej jakości oferowanego wsparcia, przy zachowaniu oddolnego charakteru inicjatywy a przede wszystkim stabilności i trwałości jego udzielania. </a:t>
            </a:r>
          </a:p>
          <a:p>
            <a:pPr marL="0" indent="0">
              <a:lnSpc>
                <a:spcPct val="120000"/>
              </a:lnSpc>
              <a:spcBef>
                <a:spcPct val="0"/>
              </a:spcBef>
              <a:buNone/>
              <a:defRPr/>
            </a:pPr>
            <a:endParaRPr lang="pl-PL" sz="1800" dirty="0">
              <a:latin typeface="Arial" panose="020B0604020202020204" pitchFamily="34" charset="0"/>
              <a:cs typeface="Arial" panose="020B0604020202020204" pitchFamily="34" charset="0"/>
            </a:endParaRPr>
          </a:p>
          <a:p>
            <a:pPr marL="0" indent="0" algn="just">
              <a:lnSpc>
                <a:spcPct val="120000"/>
              </a:lnSpc>
              <a:spcBef>
                <a:spcPct val="0"/>
              </a:spcBef>
              <a:buNone/>
              <a:defRPr/>
            </a:pPr>
            <a:endParaRPr lang="pl-PL" sz="2000" dirty="0">
              <a:latin typeface="Arial" panose="020B0604020202020204" pitchFamily="34" charset="0"/>
              <a:cs typeface="Arial" panose="020B0604020202020204" pitchFamily="34" charset="0"/>
            </a:endParaRPr>
          </a:p>
          <a:p>
            <a:pPr marL="342900" indent="-342900" algn="just">
              <a:lnSpc>
                <a:spcPct val="120000"/>
              </a:lnSpc>
              <a:spcBef>
                <a:spcPct val="0"/>
              </a:spcBef>
              <a:buFont typeface="+mj-lt"/>
              <a:buAutoNum type="arabicPeriod"/>
              <a:defRPr/>
            </a:pPr>
            <a:endParaRPr lang="pl-PL" sz="2000" b="1" dirty="0">
              <a:latin typeface="Arial" panose="020B0604020202020204" pitchFamily="34" charset="0"/>
              <a:cs typeface="Arial" panose="020B0604020202020204" pitchFamily="34" charset="0"/>
            </a:endParaRPr>
          </a:p>
          <a:p>
            <a:pPr marL="0" indent="0" algn="just">
              <a:spcBef>
                <a:spcPct val="0"/>
              </a:spcBef>
              <a:buNone/>
              <a:defRPr/>
            </a:pPr>
            <a:endParaRPr lang="pl-PL" sz="1600" dirty="0">
              <a:latin typeface="Arial" panose="020B0604020202020204" pitchFamily="34" charset="0"/>
              <a:cs typeface="Arial" panose="020B0604020202020204" pitchFamily="34" charset="0"/>
            </a:endParaRPr>
          </a:p>
          <a:p>
            <a:pPr marL="457200" indent="-457200" algn="just">
              <a:spcBef>
                <a:spcPct val="0"/>
              </a:spcBef>
              <a:buFont typeface="+mj-lt"/>
              <a:buAutoNum type="arabicPeriod" startAt="6"/>
              <a:defRPr/>
            </a:pPr>
            <a:endParaRPr lang="pl-PL" sz="1600" dirty="0">
              <a:latin typeface="Arial" panose="020B0604020202020204" pitchFamily="34" charset="0"/>
              <a:cs typeface="Arial" panose="020B0604020202020204" pitchFamily="34" charset="0"/>
            </a:endParaRPr>
          </a:p>
          <a:p>
            <a:pPr marL="0" indent="0">
              <a:buNone/>
            </a:pPr>
            <a:endParaRPr lang="pl-PL" dirty="0"/>
          </a:p>
        </p:txBody>
      </p:sp>
      <p:sp>
        <p:nvSpPr>
          <p:cNvPr id="6" name="pole tekstowe 5">
            <a:extLst>
              <a:ext uri="{FF2B5EF4-FFF2-40B4-BE49-F238E27FC236}">
                <a16:creationId xmlns:a16="http://schemas.microsoft.com/office/drawing/2014/main" id="{23B6BBEC-FA84-706A-940C-0ED6717BD61A}"/>
              </a:ext>
            </a:extLst>
          </p:cNvPr>
          <p:cNvSpPr txBox="1"/>
          <p:nvPr/>
        </p:nvSpPr>
        <p:spPr>
          <a:xfrm>
            <a:off x="10398870" y="2378412"/>
            <a:ext cx="145914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b="1" dirty="0">
                <a:solidFill>
                  <a:srgbClr val="0051B0"/>
                </a:solidFill>
                <a:latin typeface="Arial" panose="020B0604020202020204" pitchFamily="34" charset="0"/>
                <a:cs typeface="Arial" panose="020B0604020202020204" pitchFamily="34" charset="0"/>
              </a:rPr>
              <a:t>5</a:t>
            </a:r>
            <a:r>
              <a:rPr kumimoji="0" lang="pl-PL" b="1" i="0" u="none" strike="noStrike" kern="1200" cap="none" spc="0" normalizeH="0" baseline="0" noProof="0" dirty="0">
                <a:ln>
                  <a:noFill/>
                </a:ln>
                <a:solidFill>
                  <a:srgbClr val="0051B0"/>
                </a:solidFill>
                <a:effectLst/>
                <a:uLnTx/>
                <a:uFillTx/>
                <a:latin typeface="Arial" panose="020B0604020202020204" pitchFamily="34" charset="0"/>
                <a:ea typeface="+mn-ea"/>
                <a:cs typeface="Arial" panose="020B0604020202020204" pitchFamily="34" charset="0"/>
              </a:rPr>
              <a:t> pkt</a:t>
            </a:r>
          </a:p>
        </p:txBody>
      </p:sp>
    </p:spTree>
    <p:extLst>
      <p:ext uri="{BB962C8B-B14F-4D97-AF65-F5344CB8AC3E}">
        <p14:creationId xmlns:p14="http://schemas.microsoft.com/office/powerpoint/2010/main" val="1852273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5963667F-1751-DA36-D17A-9631EEDEE6AB}"/>
              </a:ext>
            </a:extLst>
          </p:cNvPr>
          <p:cNvSpPr>
            <a:spLocks noGrp="1"/>
          </p:cNvSpPr>
          <p:nvPr>
            <p:ph type="title"/>
          </p:nvPr>
        </p:nvSpPr>
        <p:spPr>
          <a:xfrm>
            <a:off x="1169986" y="224331"/>
            <a:ext cx="9852025" cy="979488"/>
          </a:xfrm>
        </p:spPr>
        <p:txBody>
          <a:bodyPr>
            <a:noAutofit/>
          </a:bodyPr>
          <a:lstStyle/>
          <a:p>
            <a:pPr algn="ctr">
              <a:lnSpc>
                <a:spcPct val="100000"/>
              </a:lnSpc>
            </a:pPr>
            <a:r>
              <a:rPr lang="pl-PL" sz="2000" dirty="0"/>
              <a:t>Informacje ogólne</a:t>
            </a:r>
            <a:br>
              <a:rPr lang="pl-PL" sz="2000" dirty="0"/>
            </a:br>
            <a:br>
              <a:rPr lang="pl-PL" sz="2000" dirty="0"/>
            </a:br>
            <a:r>
              <a:rPr lang="pl-PL" sz="2000" dirty="0"/>
              <a:t>nabór wniosków</a:t>
            </a:r>
            <a:br>
              <a:rPr lang="pl-PL" sz="2000" dirty="0"/>
            </a:br>
            <a:endParaRPr lang="pl-PL" sz="2000" dirty="0"/>
          </a:p>
        </p:txBody>
      </p:sp>
      <p:sp>
        <p:nvSpPr>
          <p:cNvPr id="4" name="Symbol zastępczy zawartości 3">
            <a:extLst>
              <a:ext uri="{FF2B5EF4-FFF2-40B4-BE49-F238E27FC236}">
                <a16:creationId xmlns:a16="http://schemas.microsoft.com/office/drawing/2014/main" id="{EC6C09CA-6801-66DA-4F52-8B4FE666DDAA}"/>
              </a:ext>
            </a:extLst>
          </p:cNvPr>
          <p:cNvSpPr>
            <a:spLocks noGrp="1"/>
          </p:cNvSpPr>
          <p:nvPr>
            <p:ph idx="1"/>
          </p:nvPr>
        </p:nvSpPr>
        <p:spPr>
          <a:xfrm>
            <a:off x="419548" y="3559701"/>
            <a:ext cx="9298384" cy="2743822"/>
          </a:xfrm>
        </p:spPr>
        <p:txBody>
          <a:bodyPr>
            <a:normAutofit/>
          </a:bodyPr>
          <a:lstStyle/>
          <a:p>
            <a:pPr lvl="0">
              <a:lnSpc>
                <a:spcPct val="115000"/>
              </a:lnSpc>
              <a:spcBef>
                <a:spcPts val="300"/>
              </a:spcBef>
              <a:spcAft>
                <a:spcPts val="300"/>
              </a:spcAft>
              <a:buSzPts val="1200"/>
              <a:buFont typeface="Wingdings" panose="05000000000000000000" pitchFamily="2" charset="2"/>
              <a:buChar char="ü"/>
            </a:pPr>
            <a:r>
              <a:rPr lang="pl-PL" sz="2000" b="1" dirty="0">
                <a:effectLst/>
                <a:latin typeface="Arial" panose="020B0604020202020204" pitchFamily="34" charset="0"/>
                <a:ea typeface="Times New Roman" panose="02020603050405020304" pitchFamily="18" charset="0"/>
                <a:cs typeface="Arial" panose="020B0604020202020204" pitchFamily="34" charset="0"/>
              </a:rPr>
              <a:t>Wsparcie polityki spójności będzie udzielane wyłącznie projektom i Wnioskodawcom i/lub Partnerom, którzy przestrzegają przepisów antydyskryminacyjnych, o których mowa w art. 9 ust. 3 Rozporządzenia PE i Rady nr 2021/1060.</a:t>
            </a:r>
          </a:p>
          <a:p>
            <a:pPr>
              <a:lnSpc>
                <a:spcPct val="115000"/>
              </a:lnSpc>
              <a:spcBef>
                <a:spcPts val="300"/>
              </a:spcBef>
              <a:spcAft>
                <a:spcPts val="300"/>
              </a:spcAft>
              <a:buSzPts val="1200"/>
              <a:buFont typeface="Wingdings" panose="05000000000000000000" pitchFamily="2" charset="2"/>
              <a:buChar char="ü"/>
            </a:pPr>
            <a:r>
              <a:rPr lang="pl-PL" sz="2000" dirty="0">
                <a:effectLst/>
                <a:latin typeface="Arial" panose="020B0604020202020204" pitchFamily="34" charset="0"/>
                <a:ea typeface="Times New Roman" panose="02020603050405020304" pitchFamily="18" charset="0"/>
                <a:cs typeface="Times New Roman" panose="02020603050405020304" pitchFamily="18" charset="0"/>
              </a:rPr>
              <a:t>Wnioskodawca, niebędący jednostką samorządu terytorialnego i jej jednostką organizacyjną, składając do ION wniosek o dofinansowanie projektu nie jest zobligowany do składania wraz z nim załączników. </a:t>
            </a:r>
            <a:endParaRPr lang="pl-PL"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lvl="0">
              <a:lnSpc>
                <a:spcPct val="115000"/>
              </a:lnSpc>
              <a:spcBef>
                <a:spcPts val="300"/>
              </a:spcBef>
              <a:spcAft>
                <a:spcPts val="300"/>
              </a:spcAft>
              <a:buSzPts val="1200"/>
              <a:buFont typeface="Wingdings" panose="05000000000000000000" pitchFamily="2" charset="2"/>
              <a:buChar char="ü"/>
            </a:pPr>
            <a:endParaRPr lang="pl-PL" sz="1600" dirty="0">
              <a:effectLst/>
              <a:latin typeface="Arial" panose="020B0604020202020204" pitchFamily="34" charset="0"/>
              <a:ea typeface="Times New Roman" panose="02020603050405020304" pitchFamily="18" charset="0"/>
              <a:cs typeface="Arial" panose="020B0604020202020204" pitchFamily="34" charset="0"/>
            </a:endParaRPr>
          </a:p>
          <a:p>
            <a:pPr lvl="0">
              <a:lnSpc>
                <a:spcPct val="115000"/>
              </a:lnSpc>
              <a:buSzPts val="1200"/>
              <a:buFont typeface="Wingdings" panose="05000000000000000000" pitchFamily="2" charset="2"/>
              <a:buChar char="ü"/>
              <a:tabLst>
                <a:tab pos="90170" algn="l"/>
              </a:tabLst>
            </a:pPr>
            <a:endParaRPr lang="pl-PL" sz="1600" dirty="0">
              <a:effectLst/>
              <a:latin typeface="Arial" panose="020B0604020202020204" pitchFamily="34" charset="0"/>
              <a:ea typeface="Times New Roman" panose="02020603050405020304" pitchFamily="18" charset="0"/>
              <a:cs typeface="Arial" panose="020B0604020202020204" pitchFamily="34" charset="0"/>
            </a:endParaRPr>
          </a:p>
          <a:p>
            <a:pPr marL="0" indent="0" algn="just">
              <a:lnSpc>
                <a:spcPts val="2700"/>
              </a:lnSpc>
              <a:buNone/>
            </a:pPr>
            <a:endParaRPr lang="pl-PL" sz="1600" dirty="0">
              <a:latin typeface="Arial" panose="020B0604020202020204" pitchFamily="34" charset="0"/>
              <a:cs typeface="Arial" panose="020B0604020202020204" pitchFamily="34" charset="0"/>
            </a:endParaRPr>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
        <p:nvSpPr>
          <p:cNvPr id="2" name="Prostokąt: zaokrąglone rogi 1">
            <a:extLst>
              <a:ext uri="{FF2B5EF4-FFF2-40B4-BE49-F238E27FC236}">
                <a16:creationId xmlns:a16="http://schemas.microsoft.com/office/drawing/2014/main" id="{5ABE9FA8-5CDA-F518-C7C4-F98F397B7B39}"/>
              </a:ext>
            </a:extLst>
          </p:cNvPr>
          <p:cNvSpPr/>
          <p:nvPr/>
        </p:nvSpPr>
        <p:spPr>
          <a:xfrm>
            <a:off x="3221475" y="1314870"/>
            <a:ext cx="6001966" cy="18871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algn="ctr">
              <a:lnSpc>
                <a:spcPct val="115000"/>
              </a:lnSpc>
              <a:spcBef>
                <a:spcPts val="600"/>
              </a:spcBef>
              <a:spcAft>
                <a:spcPts val="200"/>
              </a:spcAft>
              <a:tabLst>
                <a:tab pos="270510" algn="l"/>
              </a:tabLst>
            </a:pPr>
            <a:r>
              <a:rPr lang="pl-PL" sz="1800" b="1" dirty="0">
                <a:effectLst/>
                <a:latin typeface="Arial" panose="020B0604020202020204" pitchFamily="34" charset="0"/>
                <a:ea typeface="Times New Roman" panose="02020603050405020304" pitchFamily="18" charset="0"/>
              </a:rPr>
              <a:t>Czy wymagane są załączniki do wniosku o dofinansowanie?</a:t>
            </a:r>
            <a:endParaRPr lang="pl-PL" sz="1800" dirty="0">
              <a:effectLst/>
              <a:latin typeface="Times New Roman" panose="02020603050405020304" pitchFamily="18" charset="0"/>
              <a:ea typeface="Times New Roman" panose="02020603050405020304" pitchFamily="18" charset="0"/>
            </a:endParaRPr>
          </a:p>
        </p:txBody>
      </p:sp>
      <p:sp>
        <p:nvSpPr>
          <p:cNvPr id="5" name="Prostokąt: zaokrąglone rogi 4">
            <a:extLst>
              <a:ext uri="{FF2B5EF4-FFF2-40B4-BE49-F238E27FC236}">
                <a16:creationId xmlns:a16="http://schemas.microsoft.com/office/drawing/2014/main" id="{E1650BF2-74FA-F2AE-59A3-433DF7F59DD2}"/>
              </a:ext>
            </a:extLst>
          </p:cNvPr>
          <p:cNvSpPr/>
          <p:nvPr/>
        </p:nvSpPr>
        <p:spPr>
          <a:xfrm>
            <a:off x="9784083" y="1256983"/>
            <a:ext cx="2080725" cy="59717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8" name="pole tekstowe 7">
            <a:extLst>
              <a:ext uri="{FF2B5EF4-FFF2-40B4-BE49-F238E27FC236}">
                <a16:creationId xmlns:a16="http://schemas.microsoft.com/office/drawing/2014/main" id="{3A3916A2-2658-7C94-0A2E-68DF2D43C43D}"/>
              </a:ext>
            </a:extLst>
          </p:cNvPr>
          <p:cNvSpPr txBox="1"/>
          <p:nvPr/>
        </p:nvSpPr>
        <p:spPr>
          <a:xfrm>
            <a:off x="10111275" y="3429000"/>
            <a:ext cx="2080725" cy="646331"/>
          </a:xfrm>
          <a:prstGeom prst="rect">
            <a:avLst/>
          </a:prstGeom>
          <a:noFill/>
        </p:spPr>
        <p:txBody>
          <a:bodyPr wrap="square" rtlCol="0">
            <a:spAutoFit/>
          </a:bodyPr>
          <a:lstStyle/>
          <a:p>
            <a:r>
              <a:rPr lang="pl-PL" b="1" dirty="0"/>
              <a:t>Wnioskodawca/</a:t>
            </a:r>
          </a:p>
          <a:p>
            <a:r>
              <a:rPr lang="pl-PL" b="1" dirty="0"/>
              <a:t>Partner</a:t>
            </a:r>
          </a:p>
        </p:txBody>
      </p:sp>
      <p:sp>
        <p:nvSpPr>
          <p:cNvPr id="9" name="pole tekstowe 8">
            <a:extLst>
              <a:ext uri="{FF2B5EF4-FFF2-40B4-BE49-F238E27FC236}">
                <a16:creationId xmlns:a16="http://schemas.microsoft.com/office/drawing/2014/main" id="{95A391A3-5527-89AB-BCCB-6C73BE59A4EC}"/>
              </a:ext>
            </a:extLst>
          </p:cNvPr>
          <p:cNvSpPr txBox="1"/>
          <p:nvPr/>
        </p:nvSpPr>
        <p:spPr>
          <a:xfrm>
            <a:off x="10639888" y="2040164"/>
            <a:ext cx="764246" cy="381080"/>
          </a:xfrm>
          <a:prstGeom prst="rect">
            <a:avLst/>
          </a:prstGeom>
          <a:noFill/>
        </p:spPr>
        <p:txBody>
          <a:bodyPr wrap="square" rtlCol="0">
            <a:spAutoFit/>
          </a:bodyPr>
          <a:lstStyle/>
          <a:p>
            <a:r>
              <a:rPr lang="pl-PL" b="1" dirty="0" err="1"/>
              <a:t>jst</a:t>
            </a:r>
            <a:endParaRPr lang="pl-PL" b="1" dirty="0"/>
          </a:p>
        </p:txBody>
      </p:sp>
      <p:sp>
        <p:nvSpPr>
          <p:cNvPr id="10" name="Prostokąt: zaokrąglone rogi 9">
            <a:extLst>
              <a:ext uri="{FF2B5EF4-FFF2-40B4-BE49-F238E27FC236}">
                <a16:creationId xmlns:a16="http://schemas.microsoft.com/office/drawing/2014/main" id="{2AC4859A-66F2-E7E9-1D57-6FAB8C0D0A2B}"/>
              </a:ext>
            </a:extLst>
          </p:cNvPr>
          <p:cNvSpPr/>
          <p:nvPr/>
        </p:nvSpPr>
        <p:spPr>
          <a:xfrm>
            <a:off x="9832666" y="1964933"/>
            <a:ext cx="2080724" cy="63241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Prostokąt: zaokrąglone rogi 10">
            <a:extLst>
              <a:ext uri="{FF2B5EF4-FFF2-40B4-BE49-F238E27FC236}">
                <a16:creationId xmlns:a16="http://schemas.microsoft.com/office/drawing/2014/main" id="{6C21A134-0C84-2894-547F-092B5B87D359}"/>
              </a:ext>
            </a:extLst>
          </p:cNvPr>
          <p:cNvSpPr/>
          <p:nvPr/>
        </p:nvSpPr>
        <p:spPr>
          <a:xfrm>
            <a:off x="9832665" y="3429001"/>
            <a:ext cx="2133885" cy="62733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 name="pole tekstowe 11">
            <a:extLst>
              <a:ext uri="{FF2B5EF4-FFF2-40B4-BE49-F238E27FC236}">
                <a16:creationId xmlns:a16="http://schemas.microsoft.com/office/drawing/2014/main" id="{71BECA23-51E6-7752-41E7-86394B301869}"/>
              </a:ext>
            </a:extLst>
          </p:cNvPr>
          <p:cNvSpPr txBox="1"/>
          <p:nvPr/>
        </p:nvSpPr>
        <p:spPr>
          <a:xfrm>
            <a:off x="10226389" y="1369275"/>
            <a:ext cx="2059554" cy="369332"/>
          </a:xfrm>
          <a:prstGeom prst="rect">
            <a:avLst/>
          </a:prstGeom>
          <a:noFill/>
        </p:spPr>
        <p:txBody>
          <a:bodyPr wrap="square" rtlCol="0">
            <a:spAutoFit/>
          </a:bodyPr>
          <a:lstStyle/>
          <a:p>
            <a:r>
              <a:rPr lang="pl-PL" b="1" dirty="0"/>
              <a:t>SOWA EFS</a:t>
            </a:r>
          </a:p>
        </p:txBody>
      </p:sp>
      <p:sp>
        <p:nvSpPr>
          <p:cNvPr id="13" name="Prostokąt: zaokrąglone rogi 12">
            <a:extLst>
              <a:ext uri="{FF2B5EF4-FFF2-40B4-BE49-F238E27FC236}">
                <a16:creationId xmlns:a16="http://schemas.microsoft.com/office/drawing/2014/main" id="{D52365F9-8DC1-49EE-1D8D-22A969DAE881}"/>
              </a:ext>
            </a:extLst>
          </p:cNvPr>
          <p:cNvSpPr/>
          <p:nvPr/>
        </p:nvSpPr>
        <p:spPr>
          <a:xfrm>
            <a:off x="9802400" y="2740010"/>
            <a:ext cx="2080724" cy="63241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4" name="pole tekstowe 13">
            <a:extLst>
              <a:ext uri="{FF2B5EF4-FFF2-40B4-BE49-F238E27FC236}">
                <a16:creationId xmlns:a16="http://schemas.microsoft.com/office/drawing/2014/main" id="{40617043-61F1-ACC5-BFF1-777AEE53FB12}"/>
              </a:ext>
            </a:extLst>
          </p:cNvPr>
          <p:cNvSpPr txBox="1"/>
          <p:nvPr/>
        </p:nvSpPr>
        <p:spPr>
          <a:xfrm>
            <a:off x="9896131" y="2691489"/>
            <a:ext cx="1986994" cy="646331"/>
          </a:xfrm>
          <a:prstGeom prst="rect">
            <a:avLst/>
          </a:prstGeom>
          <a:noFill/>
        </p:spPr>
        <p:txBody>
          <a:bodyPr wrap="square" rtlCol="0">
            <a:spAutoFit/>
          </a:bodyPr>
          <a:lstStyle/>
          <a:p>
            <a:pPr algn="ctr"/>
            <a:r>
              <a:rPr lang="pl-PL" b="1" dirty="0"/>
              <a:t>Jednostki </a:t>
            </a:r>
          </a:p>
          <a:p>
            <a:pPr algn="ctr"/>
            <a:r>
              <a:rPr lang="pl-PL" b="1" dirty="0"/>
              <a:t>organizacyjne </a:t>
            </a:r>
            <a:r>
              <a:rPr lang="pl-PL" b="1" dirty="0" err="1"/>
              <a:t>jst</a:t>
            </a:r>
            <a:endParaRPr lang="pl-PL" b="1" dirty="0"/>
          </a:p>
        </p:txBody>
      </p:sp>
      <p:sp>
        <p:nvSpPr>
          <p:cNvPr id="6" name="Prostokąt: zaokrąglone rogi 5">
            <a:extLst>
              <a:ext uri="{FF2B5EF4-FFF2-40B4-BE49-F238E27FC236}">
                <a16:creationId xmlns:a16="http://schemas.microsoft.com/office/drawing/2014/main" id="{A88A5D10-D1F1-5246-380B-E7123B5ABADF}"/>
              </a:ext>
            </a:extLst>
          </p:cNvPr>
          <p:cNvSpPr/>
          <p:nvPr/>
        </p:nvSpPr>
        <p:spPr>
          <a:xfrm>
            <a:off x="7395202" y="2597350"/>
            <a:ext cx="1710465" cy="76357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5" name="pole tekstowe 14">
            <a:extLst>
              <a:ext uri="{FF2B5EF4-FFF2-40B4-BE49-F238E27FC236}">
                <a16:creationId xmlns:a16="http://schemas.microsoft.com/office/drawing/2014/main" id="{6050E0C4-529A-C05B-5593-0D9C3A1F0EDA}"/>
              </a:ext>
            </a:extLst>
          </p:cNvPr>
          <p:cNvSpPr txBox="1"/>
          <p:nvPr/>
        </p:nvSpPr>
        <p:spPr>
          <a:xfrm>
            <a:off x="7721674" y="2866140"/>
            <a:ext cx="2080725" cy="369332"/>
          </a:xfrm>
          <a:prstGeom prst="rect">
            <a:avLst/>
          </a:prstGeom>
          <a:noFill/>
        </p:spPr>
        <p:txBody>
          <a:bodyPr wrap="square" rtlCol="0">
            <a:spAutoFit/>
          </a:bodyPr>
          <a:lstStyle/>
          <a:p>
            <a:r>
              <a:rPr lang="pl-PL" b="1" dirty="0"/>
              <a:t>TAK, ale…</a:t>
            </a:r>
          </a:p>
        </p:txBody>
      </p:sp>
      <p:sp>
        <p:nvSpPr>
          <p:cNvPr id="16" name="pole tekstowe 15">
            <a:extLst>
              <a:ext uri="{FF2B5EF4-FFF2-40B4-BE49-F238E27FC236}">
                <a16:creationId xmlns:a16="http://schemas.microsoft.com/office/drawing/2014/main" id="{08B6E3BC-25E6-624A-ADFF-21FA814C8691}"/>
              </a:ext>
            </a:extLst>
          </p:cNvPr>
          <p:cNvSpPr txBox="1"/>
          <p:nvPr/>
        </p:nvSpPr>
        <p:spPr>
          <a:xfrm>
            <a:off x="9686029" y="4199882"/>
            <a:ext cx="2439645" cy="646331"/>
          </a:xfrm>
          <a:prstGeom prst="rect">
            <a:avLst/>
          </a:prstGeom>
          <a:noFill/>
        </p:spPr>
        <p:txBody>
          <a:bodyPr wrap="square" rtlCol="0">
            <a:spAutoFit/>
          </a:bodyPr>
          <a:lstStyle/>
          <a:p>
            <a:pPr algn="ctr"/>
            <a:r>
              <a:rPr lang="pl-PL" b="1" dirty="0"/>
              <a:t>Ważny podpis kwalifikowany</a:t>
            </a:r>
          </a:p>
        </p:txBody>
      </p:sp>
      <p:sp>
        <p:nvSpPr>
          <p:cNvPr id="17" name="Prostokąt: zaokrąglone rogi 16">
            <a:extLst>
              <a:ext uri="{FF2B5EF4-FFF2-40B4-BE49-F238E27FC236}">
                <a16:creationId xmlns:a16="http://schemas.microsoft.com/office/drawing/2014/main" id="{5FF82567-8CA4-3C95-A5C5-2AF1C63BC35D}"/>
              </a:ext>
            </a:extLst>
          </p:cNvPr>
          <p:cNvSpPr/>
          <p:nvPr/>
        </p:nvSpPr>
        <p:spPr>
          <a:xfrm>
            <a:off x="9885825" y="4138437"/>
            <a:ext cx="2080725" cy="87561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8" name="Prostokąt: zaokrąglone rogi 17">
            <a:extLst>
              <a:ext uri="{FF2B5EF4-FFF2-40B4-BE49-F238E27FC236}">
                <a16:creationId xmlns:a16="http://schemas.microsoft.com/office/drawing/2014/main" id="{24109A04-C8CD-D466-6FA9-29E641BBA8DF}"/>
              </a:ext>
            </a:extLst>
          </p:cNvPr>
          <p:cNvSpPr/>
          <p:nvPr/>
        </p:nvSpPr>
        <p:spPr>
          <a:xfrm>
            <a:off x="9903755" y="5095100"/>
            <a:ext cx="2080724" cy="63241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9" name="pole tekstowe 18">
            <a:extLst>
              <a:ext uri="{FF2B5EF4-FFF2-40B4-BE49-F238E27FC236}">
                <a16:creationId xmlns:a16="http://schemas.microsoft.com/office/drawing/2014/main" id="{35EFDF68-0CB5-2025-CAFE-E2AEF5B84AF7}"/>
              </a:ext>
            </a:extLst>
          </p:cNvPr>
          <p:cNvSpPr txBox="1"/>
          <p:nvPr/>
        </p:nvSpPr>
        <p:spPr>
          <a:xfrm>
            <a:off x="10106489" y="5231685"/>
            <a:ext cx="1831043" cy="369332"/>
          </a:xfrm>
          <a:prstGeom prst="rect">
            <a:avLst/>
          </a:prstGeom>
          <a:noFill/>
        </p:spPr>
        <p:txBody>
          <a:bodyPr wrap="square" rtlCol="0">
            <a:spAutoFit/>
          </a:bodyPr>
          <a:lstStyle/>
          <a:p>
            <a:r>
              <a:rPr lang="pl-PL" b="1" dirty="0"/>
              <a:t>wzór- zał. nr 9</a:t>
            </a:r>
          </a:p>
        </p:txBody>
      </p:sp>
    </p:spTree>
    <p:extLst>
      <p:ext uri="{BB962C8B-B14F-4D97-AF65-F5344CB8AC3E}">
        <p14:creationId xmlns:p14="http://schemas.microsoft.com/office/powerpoint/2010/main" val="392419457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8D9802DD-77D5-A584-5B4F-1A4AAF31F03C}"/>
              </a:ext>
            </a:extLst>
          </p:cNvPr>
          <p:cNvSpPr>
            <a:spLocks noGrp="1"/>
          </p:cNvSpPr>
          <p:nvPr>
            <p:ph type="title"/>
          </p:nvPr>
        </p:nvSpPr>
        <p:spPr>
          <a:xfrm>
            <a:off x="1169636" y="521931"/>
            <a:ext cx="9852728" cy="979757"/>
          </a:xfrm>
        </p:spPr>
        <p:txBody>
          <a:bodyPr>
            <a:normAutofit/>
          </a:bodyPr>
          <a:lstStyle/>
          <a:p>
            <a:pPr algn="ctr">
              <a:lnSpc>
                <a:spcPct val="100000"/>
              </a:lnSpc>
            </a:pPr>
            <a:r>
              <a:rPr kumimoji="0" lang="pl-PL" sz="2000" b="1" i="0" u="none" strike="noStrike" kern="0" cap="none" spc="0" normalizeH="0" baseline="0" noProof="0" dirty="0">
                <a:ln>
                  <a:noFill/>
                </a:ln>
                <a:solidFill>
                  <a:srgbClr val="002073"/>
                </a:solidFill>
                <a:effectLst/>
                <a:uLnTx/>
                <a:uFillTx/>
                <a:latin typeface="Arial" panose="020B0604020202020204" pitchFamily="34" charset="0"/>
                <a:ea typeface="MS Gothic" panose="020B0609070205080204" pitchFamily="49" charset="-128"/>
                <a:cs typeface="Arial" panose="020B0604020202020204" pitchFamily="34" charset="0"/>
              </a:rPr>
              <a:t>Działanie 8.8 </a:t>
            </a:r>
            <a:r>
              <a:rPr kumimoji="0" lang="pl-PL" sz="2000" b="1" i="0" u="none" strike="noStrike" kern="1200" cap="none" spc="0" normalizeH="0" baseline="0" noProof="0" dirty="0">
                <a:ln>
                  <a:noFill/>
                </a:ln>
                <a:solidFill>
                  <a:srgbClr val="002073"/>
                </a:solidFill>
                <a:effectLst/>
                <a:uLnTx/>
                <a:uFillTx/>
                <a:latin typeface="Arial" panose="020B0604020202020204" pitchFamily="34" charset="0"/>
                <a:ea typeface="Calibri" panose="020F0502020204030204" pitchFamily="34" charset="0"/>
                <a:cs typeface="Open Sans" pitchFamily="2" charset="0"/>
              </a:rPr>
              <a:t>Wsparcie rodziny i pieczy zastępczej </a:t>
            </a:r>
            <a:r>
              <a:rPr kumimoji="0" lang="pl-PL" sz="2000" b="1" i="0" u="none" strike="noStrike" kern="0" cap="none" spc="0" normalizeH="0" baseline="0" noProof="0" dirty="0">
                <a:ln>
                  <a:noFill/>
                </a:ln>
                <a:solidFill>
                  <a:srgbClr val="002073"/>
                </a:solidFill>
                <a:effectLst/>
                <a:uLnTx/>
                <a:uFillTx/>
                <a:latin typeface="Arial" panose="020B0604020202020204" pitchFamily="34" charset="0"/>
                <a:ea typeface="MS Gothic" panose="020B0609070205080204" pitchFamily="49" charset="-128"/>
                <a:cs typeface="Arial" panose="020B0604020202020204" pitchFamily="34" charset="0"/>
              </a:rPr>
              <a:t>– kryteria specyficzne</a:t>
            </a:r>
            <a:endParaRPr lang="pl-PL" sz="2000" b="0" kern="0" dirty="0">
              <a:latin typeface="Arial" panose="020B0604020202020204" pitchFamily="34" charset="0"/>
              <a:ea typeface="MS Gothic" panose="020B0609070205080204" pitchFamily="49" charset="-128"/>
              <a:cs typeface="Arial" panose="020B0604020202020204" pitchFamily="34" charset="0"/>
            </a:endParaRPr>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
        <p:nvSpPr>
          <p:cNvPr id="4" name="Symbol zastępczy zawartości 3">
            <a:extLst>
              <a:ext uri="{FF2B5EF4-FFF2-40B4-BE49-F238E27FC236}">
                <a16:creationId xmlns:a16="http://schemas.microsoft.com/office/drawing/2014/main" id="{EC6C09CA-6801-66DA-4F52-8B4FE666DDAA}"/>
              </a:ext>
            </a:extLst>
          </p:cNvPr>
          <p:cNvSpPr>
            <a:spLocks noGrp="1"/>
          </p:cNvSpPr>
          <p:nvPr>
            <p:ph idx="1"/>
          </p:nvPr>
        </p:nvSpPr>
        <p:spPr>
          <a:xfrm>
            <a:off x="800912" y="1361872"/>
            <a:ext cx="9520132" cy="4542817"/>
          </a:xfrm>
        </p:spPr>
        <p:txBody>
          <a:bodyPr>
            <a:normAutofit/>
          </a:bodyPr>
          <a:lstStyle/>
          <a:p>
            <a:pPr marL="0" indent="0" algn="just">
              <a:spcBef>
                <a:spcPct val="0"/>
              </a:spcBef>
              <a:buNone/>
              <a:defRPr/>
            </a:pPr>
            <a:r>
              <a:rPr lang="pl-PL" sz="1800" b="1" dirty="0">
                <a:solidFill>
                  <a:schemeClr val="accent1"/>
                </a:solidFill>
                <a:latin typeface="Arial" panose="020B0604020202020204" pitchFamily="34" charset="0"/>
                <a:cs typeface="Arial" panose="020B0604020202020204" pitchFamily="34" charset="0"/>
              </a:rPr>
              <a:t>Kryteria premiujące:</a:t>
            </a:r>
          </a:p>
          <a:p>
            <a:pPr marL="0" indent="0" algn="just">
              <a:lnSpc>
                <a:spcPct val="120000"/>
              </a:lnSpc>
              <a:spcBef>
                <a:spcPct val="0"/>
              </a:spcBef>
              <a:buNone/>
              <a:defRPr/>
            </a:pPr>
            <a:endParaRPr lang="pl-PL" sz="2000" dirty="0">
              <a:latin typeface="Arial" panose="020B0604020202020204" pitchFamily="34" charset="0"/>
              <a:cs typeface="Arial" panose="020B0604020202020204" pitchFamily="34" charset="0"/>
            </a:endParaRPr>
          </a:p>
          <a:p>
            <a:pPr marL="0" indent="0" algn="just">
              <a:lnSpc>
                <a:spcPct val="120000"/>
              </a:lnSpc>
              <a:spcBef>
                <a:spcPct val="0"/>
              </a:spcBef>
              <a:buNone/>
              <a:defRPr/>
            </a:pPr>
            <a:r>
              <a:rPr lang="pl-PL" sz="2000" b="1" dirty="0">
                <a:solidFill>
                  <a:schemeClr val="accent1"/>
                </a:solidFill>
                <a:latin typeface="Arial" panose="020B0604020202020204" pitchFamily="34" charset="0"/>
                <a:cs typeface="Arial" panose="020B0604020202020204" pitchFamily="34" charset="0"/>
              </a:rPr>
              <a:t>4</a:t>
            </a:r>
            <a:r>
              <a:rPr lang="pl-PL" sz="2000" b="1" dirty="0">
                <a:solidFill>
                  <a:schemeClr val="tx2"/>
                </a:solidFill>
                <a:latin typeface="Arial" panose="020B0604020202020204" pitchFamily="34" charset="0"/>
                <a:cs typeface="Arial" panose="020B0604020202020204" pitchFamily="34" charset="0"/>
              </a:rPr>
              <a:t>.</a:t>
            </a:r>
            <a:r>
              <a:rPr lang="pl-PL" sz="2000" b="1" dirty="0">
                <a:latin typeface="Arial" panose="020B0604020202020204" pitchFamily="34" charset="0"/>
                <a:cs typeface="Arial" panose="020B0604020202020204" pitchFamily="34" charset="0"/>
              </a:rPr>
              <a:t> </a:t>
            </a:r>
            <a:r>
              <a:rPr lang="pl-PL" sz="2000" b="1" dirty="0">
                <a:effectLst/>
                <a:latin typeface="Arial" panose="020B0604020202020204" pitchFamily="34" charset="0"/>
                <a:ea typeface="Times New Roman" panose="02020603050405020304" pitchFamily="18" charset="0"/>
              </a:rPr>
              <a:t>Wsparcie rodzinnych form pieczy zastępczej (typ projektu 2)</a:t>
            </a:r>
            <a:endParaRPr lang="pl-PL" sz="2000" dirty="0">
              <a:latin typeface="Arial" panose="020B0604020202020204" pitchFamily="34" charset="0"/>
              <a:cs typeface="Arial" panose="020B0604020202020204" pitchFamily="34" charset="0"/>
            </a:endParaRPr>
          </a:p>
          <a:p>
            <a:pPr marL="0" indent="0">
              <a:lnSpc>
                <a:spcPct val="120000"/>
              </a:lnSpc>
              <a:spcBef>
                <a:spcPct val="0"/>
              </a:spcBef>
              <a:buNone/>
              <a:defRPr/>
            </a:pPr>
            <a:endParaRPr lang="pl-PL" sz="1800" dirty="0">
              <a:effectLst/>
              <a:latin typeface="Arial" panose="020B0604020202020204" pitchFamily="34" charset="0"/>
              <a:ea typeface="Times New Roman" panose="02020603050405020304" pitchFamily="18" charset="0"/>
            </a:endParaRPr>
          </a:p>
          <a:p>
            <a:pPr marL="0" indent="0">
              <a:lnSpc>
                <a:spcPct val="120000"/>
              </a:lnSpc>
              <a:spcBef>
                <a:spcPct val="0"/>
              </a:spcBef>
              <a:buNone/>
              <a:defRPr/>
            </a:pPr>
            <a:r>
              <a:rPr lang="pl-PL" sz="1800" dirty="0">
                <a:effectLst/>
                <a:latin typeface="Arial" panose="020B0604020202020204" pitchFamily="34" charset="0"/>
                <a:ea typeface="Times New Roman" panose="02020603050405020304" pitchFamily="18" charset="0"/>
              </a:rPr>
              <a:t>Projekt zakłada realizację działań w zakresie wsparcia rozwoju rodzinnych form pieczy zastępczej, tj. rodzin zastępczych i/lub rodzinnych domów dziecka.</a:t>
            </a:r>
            <a:endParaRPr lang="pl-PL" sz="1800" dirty="0">
              <a:latin typeface="Arial" panose="020B0604020202020204" pitchFamily="34" charset="0"/>
              <a:cs typeface="Arial" panose="020B0604020202020204" pitchFamily="34" charset="0"/>
            </a:endParaRPr>
          </a:p>
          <a:p>
            <a:pPr marL="0" indent="0" algn="just">
              <a:lnSpc>
                <a:spcPct val="120000"/>
              </a:lnSpc>
              <a:spcBef>
                <a:spcPct val="0"/>
              </a:spcBef>
              <a:buNone/>
              <a:defRPr/>
            </a:pPr>
            <a:endParaRPr lang="pl-PL" sz="1800" dirty="0">
              <a:latin typeface="Arial" panose="020B0604020202020204" pitchFamily="34" charset="0"/>
              <a:cs typeface="Arial" panose="020B0604020202020204" pitchFamily="34" charset="0"/>
            </a:endParaRPr>
          </a:p>
          <a:p>
            <a:pPr marL="0" indent="0">
              <a:lnSpc>
                <a:spcPct val="120000"/>
              </a:lnSpc>
              <a:spcBef>
                <a:spcPct val="0"/>
              </a:spcBef>
              <a:buNone/>
              <a:defRPr/>
            </a:pPr>
            <a:endParaRPr lang="pl-PL" sz="1800" dirty="0">
              <a:latin typeface="Arial" panose="020B0604020202020204" pitchFamily="34" charset="0"/>
              <a:cs typeface="Arial" panose="020B0604020202020204" pitchFamily="34" charset="0"/>
            </a:endParaRPr>
          </a:p>
          <a:p>
            <a:pPr marL="0" indent="0" algn="just">
              <a:lnSpc>
                <a:spcPct val="120000"/>
              </a:lnSpc>
              <a:spcBef>
                <a:spcPct val="0"/>
              </a:spcBef>
              <a:buNone/>
              <a:defRPr/>
            </a:pPr>
            <a:endParaRPr lang="pl-PL" sz="2000" dirty="0">
              <a:latin typeface="Arial" panose="020B0604020202020204" pitchFamily="34" charset="0"/>
              <a:cs typeface="Arial" panose="020B0604020202020204" pitchFamily="34" charset="0"/>
            </a:endParaRPr>
          </a:p>
          <a:p>
            <a:pPr marL="342900" indent="-342900" algn="just">
              <a:lnSpc>
                <a:spcPct val="120000"/>
              </a:lnSpc>
              <a:spcBef>
                <a:spcPct val="0"/>
              </a:spcBef>
              <a:buFont typeface="+mj-lt"/>
              <a:buAutoNum type="arabicPeriod"/>
              <a:defRPr/>
            </a:pPr>
            <a:endParaRPr lang="pl-PL" sz="2000" b="1" dirty="0">
              <a:latin typeface="Arial" panose="020B0604020202020204" pitchFamily="34" charset="0"/>
              <a:cs typeface="Arial" panose="020B0604020202020204" pitchFamily="34" charset="0"/>
            </a:endParaRPr>
          </a:p>
          <a:p>
            <a:pPr marL="0" indent="0" algn="just">
              <a:spcBef>
                <a:spcPct val="0"/>
              </a:spcBef>
              <a:buNone/>
              <a:defRPr/>
            </a:pPr>
            <a:endParaRPr lang="pl-PL" sz="1600" dirty="0">
              <a:latin typeface="Arial" panose="020B0604020202020204" pitchFamily="34" charset="0"/>
              <a:cs typeface="Arial" panose="020B0604020202020204" pitchFamily="34" charset="0"/>
            </a:endParaRPr>
          </a:p>
          <a:p>
            <a:pPr marL="457200" indent="-457200" algn="just">
              <a:spcBef>
                <a:spcPct val="0"/>
              </a:spcBef>
              <a:buFont typeface="+mj-lt"/>
              <a:buAutoNum type="arabicPeriod" startAt="6"/>
              <a:defRPr/>
            </a:pPr>
            <a:endParaRPr lang="pl-PL" sz="1600" dirty="0">
              <a:latin typeface="Arial" panose="020B0604020202020204" pitchFamily="34" charset="0"/>
              <a:cs typeface="Arial" panose="020B0604020202020204" pitchFamily="34" charset="0"/>
            </a:endParaRPr>
          </a:p>
          <a:p>
            <a:pPr marL="0" indent="0">
              <a:buNone/>
            </a:pPr>
            <a:endParaRPr lang="pl-PL" dirty="0"/>
          </a:p>
        </p:txBody>
      </p:sp>
      <p:sp>
        <p:nvSpPr>
          <p:cNvPr id="6" name="pole tekstowe 5">
            <a:extLst>
              <a:ext uri="{FF2B5EF4-FFF2-40B4-BE49-F238E27FC236}">
                <a16:creationId xmlns:a16="http://schemas.microsoft.com/office/drawing/2014/main" id="{23B6BBEC-FA84-706A-940C-0ED6717BD61A}"/>
              </a:ext>
            </a:extLst>
          </p:cNvPr>
          <p:cNvSpPr txBox="1"/>
          <p:nvPr/>
        </p:nvSpPr>
        <p:spPr>
          <a:xfrm>
            <a:off x="10398870" y="2378412"/>
            <a:ext cx="145914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b="1" dirty="0">
                <a:solidFill>
                  <a:srgbClr val="0051B0"/>
                </a:solidFill>
                <a:latin typeface="Arial" panose="020B0604020202020204" pitchFamily="34" charset="0"/>
                <a:cs typeface="Arial" panose="020B0604020202020204" pitchFamily="34" charset="0"/>
              </a:rPr>
              <a:t>5</a:t>
            </a:r>
            <a:r>
              <a:rPr kumimoji="0" lang="pl-PL" b="1" i="0" u="none" strike="noStrike" kern="1200" cap="none" spc="0" normalizeH="0" baseline="0" noProof="0" dirty="0">
                <a:ln>
                  <a:noFill/>
                </a:ln>
                <a:solidFill>
                  <a:srgbClr val="0051B0"/>
                </a:solidFill>
                <a:effectLst/>
                <a:uLnTx/>
                <a:uFillTx/>
                <a:latin typeface="Arial" panose="020B0604020202020204" pitchFamily="34" charset="0"/>
                <a:ea typeface="+mn-ea"/>
                <a:cs typeface="Arial" panose="020B0604020202020204" pitchFamily="34" charset="0"/>
              </a:rPr>
              <a:t> pkt</a:t>
            </a:r>
          </a:p>
        </p:txBody>
      </p:sp>
    </p:spTree>
    <p:extLst>
      <p:ext uri="{BB962C8B-B14F-4D97-AF65-F5344CB8AC3E}">
        <p14:creationId xmlns:p14="http://schemas.microsoft.com/office/powerpoint/2010/main" val="284860311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8D9802DD-77D5-A584-5B4F-1A4AAF31F03C}"/>
              </a:ext>
            </a:extLst>
          </p:cNvPr>
          <p:cNvSpPr>
            <a:spLocks noGrp="1"/>
          </p:cNvSpPr>
          <p:nvPr>
            <p:ph type="title"/>
          </p:nvPr>
        </p:nvSpPr>
        <p:spPr>
          <a:xfrm>
            <a:off x="1169636" y="521931"/>
            <a:ext cx="9852728" cy="979757"/>
          </a:xfrm>
        </p:spPr>
        <p:txBody>
          <a:bodyPr>
            <a:normAutofit/>
          </a:bodyPr>
          <a:lstStyle/>
          <a:p>
            <a:pPr algn="ctr">
              <a:lnSpc>
                <a:spcPct val="100000"/>
              </a:lnSpc>
            </a:pPr>
            <a:r>
              <a:rPr kumimoji="0" lang="pl-PL" sz="2000" b="1" i="0" u="none" strike="noStrike" kern="0" cap="none" spc="0" normalizeH="0" baseline="0" noProof="0" dirty="0">
                <a:ln>
                  <a:noFill/>
                </a:ln>
                <a:solidFill>
                  <a:srgbClr val="002073"/>
                </a:solidFill>
                <a:effectLst/>
                <a:uLnTx/>
                <a:uFillTx/>
                <a:latin typeface="Arial" panose="020B0604020202020204" pitchFamily="34" charset="0"/>
                <a:ea typeface="MS Gothic" panose="020B0609070205080204" pitchFamily="49" charset="-128"/>
                <a:cs typeface="Arial" panose="020B0604020202020204" pitchFamily="34" charset="0"/>
              </a:rPr>
              <a:t>Działanie 8.8 </a:t>
            </a:r>
            <a:r>
              <a:rPr kumimoji="0" lang="pl-PL" sz="2000" b="1" i="0" u="none" strike="noStrike" kern="1200" cap="none" spc="0" normalizeH="0" baseline="0" noProof="0" dirty="0">
                <a:ln>
                  <a:noFill/>
                </a:ln>
                <a:solidFill>
                  <a:srgbClr val="002073"/>
                </a:solidFill>
                <a:effectLst/>
                <a:uLnTx/>
                <a:uFillTx/>
                <a:latin typeface="Arial" panose="020B0604020202020204" pitchFamily="34" charset="0"/>
                <a:ea typeface="Calibri" panose="020F0502020204030204" pitchFamily="34" charset="0"/>
                <a:cs typeface="Open Sans" pitchFamily="2" charset="0"/>
              </a:rPr>
              <a:t>Wsparcie rodziny i pieczy zastępczej </a:t>
            </a:r>
            <a:r>
              <a:rPr kumimoji="0" lang="pl-PL" sz="2000" b="1" i="0" u="none" strike="noStrike" kern="0" cap="none" spc="0" normalizeH="0" baseline="0" noProof="0" dirty="0">
                <a:ln>
                  <a:noFill/>
                </a:ln>
                <a:solidFill>
                  <a:srgbClr val="002073"/>
                </a:solidFill>
                <a:effectLst/>
                <a:uLnTx/>
                <a:uFillTx/>
                <a:latin typeface="Arial" panose="020B0604020202020204" pitchFamily="34" charset="0"/>
                <a:ea typeface="MS Gothic" panose="020B0609070205080204" pitchFamily="49" charset="-128"/>
                <a:cs typeface="Arial" panose="020B0604020202020204" pitchFamily="34" charset="0"/>
              </a:rPr>
              <a:t>– kryteria specyficzne</a:t>
            </a:r>
            <a:endParaRPr lang="pl-PL" sz="2000" b="0" kern="0" dirty="0">
              <a:latin typeface="Arial" panose="020B0604020202020204" pitchFamily="34" charset="0"/>
              <a:ea typeface="MS Gothic" panose="020B0609070205080204" pitchFamily="49" charset="-128"/>
              <a:cs typeface="Arial" panose="020B0604020202020204" pitchFamily="34" charset="0"/>
            </a:endParaRPr>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
        <p:nvSpPr>
          <p:cNvPr id="4" name="Symbol zastępczy zawartości 3">
            <a:extLst>
              <a:ext uri="{FF2B5EF4-FFF2-40B4-BE49-F238E27FC236}">
                <a16:creationId xmlns:a16="http://schemas.microsoft.com/office/drawing/2014/main" id="{EC6C09CA-6801-66DA-4F52-8B4FE666DDAA}"/>
              </a:ext>
            </a:extLst>
          </p:cNvPr>
          <p:cNvSpPr>
            <a:spLocks noGrp="1"/>
          </p:cNvSpPr>
          <p:nvPr>
            <p:ph idx="1"/>
          </p:nvPr>
        </p:nvSpPr>
        <p:spPr>
          <a:xfrm>
            <a:off x="800912" y="1361872"/>
            <a:ext cx="9520132" cy="4542817"/>
          </a:xfrm>
        </p:spPr>
        <p:txBody>
          <a:bodyPr>
            <a:normAutofit/>
          </a:bodyPr>
          <a:lstStyle/>
          <a:p>
            <a:pPr marL="0" indent="0" algn="just">
              <a:spcBef>
                <a:spcPct val="0"/>
              </a:spcBef>
              <a:buNone/>
              <a:defRPr/>
            </a:pPr>
            <a:r>
              <a:rPr lang="pl-PL" sz="1800" b="1" dirty="0">
                <a:solidFill>
                  <a:schemeClr val="accent1"/>
                </a:solidFill>
                <a:latin typeface="Arial" panose="020B0604020202020204" pitchFamily="34" charset="0"/>
                <a:cs typeface="Arial" panose="020B0604020202020204" pitchFamily="34" charset="0"/>
              </a:rPr>
              <a:t>Kryteria premiujące:</a:t>
            </a:r>
          </a:p>
          <a:p>
            <a:pPr marL="0" indent="0" algn="just">
              <a:lnSpc>
                <a:spcPct val="120000"/>
              </a:lnSpc>
              <a:spcBef>
                <a:spcPct val="0"/>
              </a:spcBef>
              <a:buNone/>
              <a:defRPr/>
            </a:pPr>
            <a:endParaRPr lang="pl-PL" sz="2000" dirty="0">
              <a:latin typeface="Arial" panose="020B0604020202020204" pitchFamily="34" charset="0"/>
              <a:cs typeface="Arial" panose="020B0604020202020204" pitchFamily="34" charset="0"/>
            </a:endParaRPr>
          </a:p>
          <a:p>
            <a:pPr marL="0" indent="0" algn="just">
              <a:lnSpc>
                <a:spcPct val="120000"/>
              </a:lnSpc>
              <a:spcBef>
                <a:spcPct val="0"/>
              </a:spcBef>
              <a:buNone/>
              <a:defRPr/>
            </a:pPr>
            <a:r>
              <a:rPr lang="pl-PL" sz="2000" b="1" dirty="0">
                <a:solidFill>
                  <a:schemeClr val="accent1"/>
                </a:solidFill>
                <a:latin typeface="Arial" panose="020B0604020202020204" pitchFamily="34" charset="0"/>
                <a:cs typeface="Arial" panose="020B0604020202020204" pitchFamily="34" charset="0"/>
              </a:rPr>
              <a:t>5</a:t>
            </a:r>
            <a:r>
              <a:rPr lang="pl-PL" sz="2000" b="1" dirty="0">
                <a:solidFill>
                  <a:schemeClr val="tx2"/>
                </a:solidFill>
                <a:latin typeface="Arial" panose="020B0604020202020204" pitchFamily="34" charset="0"/>
                <a:cs typeface="Arial" panose="020B0604020202020204" pitchFamily="34" charset="0"/>
              </a:rPr>
              <a:t>.</a:t>
            </a:r>
            <a:r>
              <a:rPr lang="pl-PL" sz="2000" b="1" dirty="0">
                <a:latin typeface="Arial" panose="020B0604020202020204" pitchFamily="34" charset="0"/>
                <a:cs typeface="Arial" panose="020B0604020202020204" pitchFamily="34" charset="0"/>
              </a:rPr>
              <a:t> </a:t>
            </a:r>
            <a:r>
              <a:rPr lang="pl-PL" sz="2000" b="1" dirty="0">
                <a:effectLst/>
                <a:latin typeface="Arial" panose="020B0604020202020204" pitchFamily="34" charset="0"/>
                <a:ea typeface="Times New Roman" panose="02020603050405020304" pitchFamily="18" charset="0"/>
              </a:rPr>
              <a:t>Wsparcie systemu adopcji (typ projektu 5)</a:t>
            </a:r>
            <a:endParaRPr lang="pl-PL" sz="2000" dirty="0">
              <a:latin typeface="Arial" panose="020B0604020202020204" pitchFamily="34" charset="0"/>
              <a:cs typeface="Arial" panose="020B0604020202020204" pitchFamily="34" charset="0"/>
            </a:endParaRPr>
          </a:p>
          <a:p>
            <a:pPr marL="0" indent="0">
              <a:lnSpc>
                <a:spcPct val="120000"/>
              </a:lnSpc>
              <a:spcBef>
                <a:spcPct val="0"/>
              </a:spcBef>
              <a:buNone/>
              <a:defRPr/>
            </a:pPr>
            <a:endParaRPr lang="pl-PL" sz="1800" dirty="0">
              <a:effectLst/>
              <a:latin typeface="Arial" panose="020B0604020202020204" pitchFamily="34" charset="0"/>
              <a:ea typeface="Times New Roman" panose="02020603050405020304" pitchFamily="18" charset="0"/>
            </a:endParaRPr>
          </a:p>
          <a:p>
            <a:pPr marL="0" indent="0">
              <a:lnSpc>
                <a:spcPct val="120000"/>
              </a:lnSpc>
              <a:spcBef>
                <a:spcPct val="0"/>
              </a:spcBef>
              <a:buNone/>
              <a:defRPr/>
            </a:pPr>
            <a:r>
              <a:rPr lang="pl-PL" sz="1800" dirty="0">
                <a:effectLst/>
                <a:latin typeface="Arial" panose="020B0604020202020204" pitchFamily="34" charset="0"/>
                <a:ea typeface="Times New Roman" panose="02020603050405020304" pitchFamily="18" charset="0"/>
              </a:rPr>
              <a:t>Projekt zakłada realizację działań wspierających system adopcji (w tym wsparcie rodziców adopcyjnych) oraz działania na rzecz wsparcia </a:t>
            </a:r>
            <a:r>
              <a:rPr lang="pl-PL" sz="1800" dirty="0" err="1">
                <a:effectLst/>
                <a:latin typeface="Arial" panose="020B0604020202020204" pitchFamily="34" charset="0"/>
                <a:ea typeface="Times New Roman" panose="02020603050405020304" pitchFamily="18" charset="0"/>
              </a:rPr>
              <a:t>preadopcyjnego</a:t>
            </a:r>
            <a:r>
              <a:rPr lang="pl-PL" sz="1800" dirty="0">
                <a:effectLst/>
                <a:latin typeface="Arial" panose="020B0604020202020204" pitchFamily="34" charset="0"/>
                <a:ea typeface="Times New Roman" panose="02020603050405020304" pitchFamily="18" charset="0"/>
              </a:rPr>
              <a:t> i </a:t>
            </a:r>
            <a:r>
              <a:rPr lang="pl-PL" sz="1800" dirty="0" err="1">
                <a:effectLst/>
                <a:latin typeface="Arial" panose="020B0604020202020204" pitchFamily="34" charset="0"/>
                <a:ea typeface="Times New Roman" panose="02020603050405020304" pitchFamily="18" charset="0"/>
              </a:rPr>
              <a:t>postadopcyjnego</a:t>
            </a:r>
            <a:r>
              <a:rPr lang="pl-PL" sz="1800" dirty="0">
                <a:effectLst/>
                <a:latin typeface="Arial" panose="020B0604020202020204" pitchFamily="34" charset="0"/>
                <a:ea typeface="Times New Roman" panose="02020603050405020304" pitchFamily="18" charset="0"/>
              </a:rPr>
              <a:t>.</a:t>
            </a:r>
            <a:endParaRPr lang="pl-PL" sz="1800" dirty="0">
              <a:latin typeface="Arial" panose="020B0604020202020204" pitchFamily="34" charset="0"/>
              <a:cs typeface="Arial" panose="020B0604020202020204" pitchFamily="34" charset="0"/>
            </a:endParaRPr>
          </a:p>
          <a:p>
            <a:pPr marL="0" indent="0" algn="just">
              <a:lnSpc>
                <a:spcPct val="120000"/>
              </a:lnSpc>
              <a:spcBef>
                <a:spcPct val="0"/>
              </a:spcBef>
              <a:buNone/>
              <a:defRPr/>
            </a:pPr>
            <a:endParaRPr lang="pl-PL" sz="1800" dirty="0">
              <a:latin typeface="Arial" panose="020B0604020202020204" pitchFamily="34" charset="0"/>
              <a:cs typeface="Arial" panose="020B0604020202020204" pitchFamily="34" charset="0"/>
            </a:endParaRPr>
          </a:p>
          <a:p>
            <a:pPr marL="0" indent="0">
              <a:lnSpc>
                <a:spcPct val="120000"/>
              </a:lnSpc>
              <a:spcBef>
                <a:spcPct val="0"/>
              </a:spcBef>
              <a:buNone/>
              <a:defRPr/>
            </a:pPr>
            <a:r>
              <a:rPr lang="pl-PL" sz="1800" dirty="0">
                <a:latin typeface="Arial" panose="020B0604020202020204" pitchFamily="34" charset="0"/>
                <a:cs typeface="Arial" panose="020B0604020202020204" pitchFamily="34" charset="0"/>
              </a:rPr>
              <a:t>Kryterium umożliwi realizację zintegrowanego wsparcia procesu </a:t>
            </a:r>
            <a:r>
              <a:rPr lang="pl-PL" sz="1800" dirty="0" err="1">
                <a:latin typeface="Arial" panose="020B0604020202020204" pitchFamily="34" charset="0"/>
                <a:cs typeface="Arial" panose="020B0604020202020204" pitchFamily="34" charset="0"/>
              </a:rPr>
              <a:t>deinstytucjonalizacji</a:t>
            </a:r>
            <a:r>
              <a:rPr lang="pl-PL" sz="1800" dirty="0">
                <a:latin typeface="Arial" panose="020B0604020202020204" pitchFamily="34" charset="0"/>
                <a:cs typeface="Arial" panose="020B0604020202020204" pitchFamily="34" charset="0"/>
              </a:rPr>
              <a:t> pieczy zastępczej poprzez działania wspierające system adopcji.</a:t>
            </a:r>
          </a:p>
          <a:p>
            <a:pPr marL="0" indent="0" algn="just">
              <a:lnSpc>
                <a:spcPct val="120000"/>
              </a:lnSpc>
              <a:spcBef>
                <a:spcPct val="0"/>
              </a:spcBef>
              <a:buNone/>
              <a:defRPr/>
            </a:pPr>
            <a:endParaRPr lang="pl-PL" sz="2000" dirty="0">
              <a:latin typeface="Arial" panose="020B0604020202020204" pitchFamily="34" charset="0"/>
              <a:cs typeface="Arial" panose="020B0604020202020204" pitchFamily="34" charset="0"/>
            </a:endParaRPr>
          </a:p>
          <a:p>
            <a:pPr marL="342900" indent="-342900" algn="just">
              <a:lnSpc>
                <a:spcPct val="120000"/>
              </a:lnSpc>
              <a:spcBef>
                <a:spcPct val="0"/>
              </a:spcBef>
              <a:buFont typeface="+mj-lt"/>
              <a:buAutoNum type="arabicPeriod"/>
              <a:defRPr/>
            </a:pPr>
            <a:endParaRPr lang="pl-PL" sz="2000" b="1" dirty="0">
              <a:latin typeface="Arial" panose="020B0604020202020204" pitchFamily="34" charset="0"/>
              <a:cs typeface="Arial" panose="020B0604020202020204" pitchFamily="34" charset="0"/>
            </a:endParaRPr>
          </a:p>
          <a:p>
            <a:pPr marL="0" indent="0" algn="just">
              <a:spcBef>
                <a:spcPct val="0"/>
              </a:spcBef>
              <a:buNone/>
              <a:defRPr/>
            </a:pPr>
            <a:endParaRPr lang="pl-PL" sz="1600" dirty="0">
              <a:latin typeface="Arial" panose="020B0604020202020204" pitchFamily="34" charset="0"/>
              <a:cs typeface="Arial" panose="020B0604020202020204" pitchFamily="34" charset="0"/>
            </a:endParaRPr>
          </a:p>
          <a:p>
            <a:pPr marL="457200" indent="-457200" algn="just">
              <a:spcBef>
                <a:spcPct val="0"/>
              </a:spcBef>
              <a:buFont typeface="+mj-lt"/>
              <a:buAutoNum type="arabicPeriod" startAt="6"/>
              <a:defRPr/>
            </a:pPr>
            <a:endParaRPr lang="pl-PL" sz="1600" dirty="0">
              <a:latin typeface="Arial" panose="020B0604020202020204" pitchFamily="34" charset="0"/>
              <a:cs typeface="Arial" panose="020B0604020202020204" pitchFamily="34" charset="0"/>
            </a:endParaRPr>
          </a:p>
          <a:p>
            <a:pPr marL="0" indent="0">
              <a:buNone/>
            </a:pPr>
            <a:endParaRPr lang="pl-PL" dirty="0"/>
          </a:p>
        </p:txBody>
      </p:sp>
      <p:sp>
        <p:nvSpPr>
          <p:cNvPr id="6" name="pole tekstowe 5">
            <a:extLst>
              <a:ext uri="{FF2B5EF4-FFF2-40B4-BE49-F238E27FC236}">
                <a16:creationId xmlns:a16="http://schemas.microsoft.com/office/drawing/2014/main" id="{23B6BBEC-FA84-706A-940C-0ED6717BD61A}"/>
              </a:ext>
            </a:extLst>
          </p:cNvPr>
          <p:cNvSpPr txBox="1"/>
          <p:nvPr/>
        </p:nvSpPr>
        <p:spPr>
          <a:xfrm>
            <a:off x="10398870" y="2378412"/>
            <a:ext cx="145914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b="1" dirty="0">
                <a:solidFill>
                  <a:srgbClr val="0051B0"/>
                </a:solidFill>
                <a:latin typeface="Arial" panose="020B0604020202020204" pitchFamily="34" charset="0"/>
                <a:cs typeface="Arial" panose="020B0604020202020204" pitchFamily="34" charset="0"/>
              </a:rPr>
              <a:t>5</a:t>
            </a:r>
            <a:r>
              <a:rPr kumimoji="0" lang="pl-PL" b="1" i="0" u="none" strike="noStrike" kern="1200" cap="none" spc="0" normalizeH="0" baseline="0" noProof="0" dirty="0">
                <a:ln>
                  <a:noFill/>
                </a:ln>
                <a:solidFill>
                  <a:srgbClr val="0051B0"/>
                </a:solidFill>
                <a:effectLst/>
                <a:uLnTx/>
                <a:uFillTx/>
                <a:latin typeface="Arial" panose="020B0604020202020204" pitchFamily="34" charset="0"/>
                <a:ea typeface="+mn-ea"/>
                <a:cs typeface="Arial" panose="020B0604020202020204" pitchFamily="34" charset="0"/>
              </a:rPr>
              <a:t> pkt</a:t>
            </a:r>
          </a:p>
        </p:txBody>
      </p:sp>
    </p:spTree>
    <p:extLst>
      <p:ext uri="{BB962C8B-B14F-4D97-AF65-F5344CB8AC3E}">
        <p14:creationId xmlns:p14="http://schemas.microsoft.com/office/powerpoint/2010/main" val="331651884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8D9802DD-77D5-A584-5B4F-1A4AAF31F03C}"/>
              </a:ext>
            </a:extLst>
          </p:cNvPr>
          <p:cNvSpPr>
            <a:spLocks noGrp="1"/>
          </p:cNvSpPr>
          <p:nvPr>
            <p:ph type="title"/>
          </p:nvPr>
        </p:nvSpPr>
        <p:spPr>
          <a:xfrm>
            <a:off x="1169636" y="521931"/>
            <a:ext cx="9852728" cy="979757"/>
          </a:xfrm>
        </p:spPr>
        <p:txBody>
          <a:bodyPr>
            <a:normAutofit/>
          </a:bodyPr>
          <a:lstStyle/>
          <a:p>
            <a:pPr algn="ctr">
              <a:lnSpc>
                <a:spcPct val="100000"/>
              </a:lnSpc>
            </a:pPr>
            <a:r>
              <a:rPr kumimoji="0" lang="pl-PL" sz="2000" b="1" i="0" u="none" strike="noStrike" kern="0" cap="none" spc="0" normalizeH="0" baseline="0" noProof="0" dirty="0">
                <a:ln>
                  <a:noFill/>
                </a:ln>
                <a:solidFill>
                  <a:srgbClr val="002073"/>
                </a:solidFill>
                <a:effectLst/>
                <a:uLnTx/>
                <a:uFillTx/>
                <a:latin typeface="Arial" panose="020B0604020202020204" pitchFamily="34" charset="0"/>
                <a:ea typeface="MS Gothic" panose="020B0609070205080204" pitchFamily="49" charset="-128"/>
                <a:cs typeface="Arial" panose="020B0604020202020204" pitchFamily="34" charset="0"/>
              </a:rPr>
              <a:t>Działanie 8.8 </a:t>
            </a:r>
            <a:r>
              <a:rPr kumimoji="0" lang="pl-PL" sz="2000" b="1" i="0" u="none" strike="noStrike" kern="1200" cap="none" spc="0" normalizeH="0" baseline="0" noProof="0" dirty="0">
                <a:ln>
                  <a:noFill/>
                </a:ln>
                <a:solidFill>
                  <a:srgbClr val="002073"/>
                </a:solidFill>
                <a:effectLst/>
                <a:uLnTx/>
                <a:uFillTx/>
                <a:latin typeface="Arial" panose="020B0604020202020204" pitchFamily="34" charset="0"/>
                <a:ea typeface="Calibri" panose="020F0502020204030204" pitchFamily="34" charset="0"/>
                <a:cs typeface="Open Sans" pitchFamily="2" charset="0"/>
              </a:rPr>
              <a:t>Wsparcie rodziny i pieczy zastępczej </a:t>
            </a:r>
            <a:r>
              <a:rPr kumimoji="0" lang="pl-PL" sz="2000" b="1" i="0" u="none" strike="noStrike" kern="0" cap="none" spc="0" normalizeH="0" baseline="0" noProof="0" dirty="0">
                <a:ln>
                  <a:noFill/>
                </a:ln>
                <a:solidFill>
                  <a:srgbClr val="002073"/>
                </a:solidFill>
                <a:effectLst/>
                <a:uLnTx/>
                <a:uFillTx/>
                <a:latin typeface="Arial" panose="020B0604020202020204" pitchFamily="34" charset="0"/>
                <a:ea typeface="MS Gothic" panose="020B0609070205080204" pitchFamily="49" charset="-128"/>
                <a:cs typeface="Arial" panose="020B0604020202020204" pitchFamily="34" charset="0"/>
              </a:rPr>
              <a:t>– kryteria specyficzne</a:t>
            </a:r>
            <a:endParaRPr lang="pl-PL" sz="2000" b="0" kern="0" dirty="0">
              <a:latin typeface="Arial" panose="020B0604020202020204" pitchFamily="34" charset="0"/>
              <a:ea typeface="MS Gothic" panose="020B0609070205080204" pitchFamily="49" charset="-128"/>
              <a:cs typeface="Arial" panose="020B0604020202020204" pitchFamily="34" charset="0"/>
            </a:endParaRPr>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
        <p:nvSpPr>
          <p:cNvPr id="4" name="Symbol zastępczy zawartości 3">
            <a:extLst>
              <a:ext uri="{FF2B5EF4-FFF2-40B4-BE49-F238E27FC236}">
                <a16:creationId xmlns:a16="http://schemas.microsoft.com/office/drawing/2014/main" id="{EC6C09CA-6801-66DA-4F52-8B4FE666DDAA}"/>
              </a:ext>
            </a:extLst>
          </p:cNvPr>
          <p:cNvSpPr>
            <a:spLocks noGrp="1"/>
          </p:cNvSpPr>
          <p:nvPr>
            <p:ph idx="1"/>
          </p:nvPr>
        </p:nvSpPr>
        <p:spPr>
          <a:xfrm>
            <a:off x="800912" y="1361872"/>
            <a:ext cx="9520132" cy="4542817"/>
          </a:xfrm>
        </p:spPr>
        <p:txBody>
          <a:bodyPr>
            <a:normAutofit/>
          </a:bodyPr>
          <a:lstStyle/>
          <a:p>
            <a:pPr marL="0" indent="0" algn="just">
              <a:spcBef>
                <a:spcPct val="0"/>
              </a:spcBef>
              <a:buNone/>
              <a:defRPr/>
            </a:pPr>
            <a:r>
              <a:rPr lang="pl-PL" sz="1800" b="1" dirty="0">
                <a:solidFill>
                  <a:schemeClr val="accent1"/>
                </a:solidFill>
                <a:latin typeface="Arial" panose="020B0604020202020204" pitchFamily="34" charset="0"/>
                <a:cs typeface="Arial" panose="020B0604020202020204" pitchFamily="34" charset="0"/>
              </a:rPr>
              <a:t>Kryteria premiujące:</a:t>
            </a:r>
          </a:p>
          <a:p>
            <a:pPr marL="0" indent="0" algn="just">
              <a:lnSpc>
                <a:spcPct val="120000"/>
              </a:lnSpc>
              <a:spcBef>
                <a:spcPct val="0"/>
              </a:spcBef>
              <a:buNone/>
              <a:defRPr/>
            </a:pPr>
            <a:endParaRPr lang="pl-PL" sz="2000" dirty="0">
              <a:latin typeface="Arial" panose="020B0604020202020204" pitchFamily="34" charset="0"/>
              <a:cs typeface="Arial" panose="020B0604020202020204" pitchFamily="34" charset="0"/>
            </a:endParaRPr>
          </a:p>
          <a:p>
            <a:pPr marL="0" indent="0" algn="just">
              <a:lnSpc>
                <a:spcPct val="120000"/>
              </a:lnSpc>
              <a:spcBef>
                <a:spcPct val="0"/>
              </a:spcBef>
              <a:buNone/>
              <a:defRPr/>
            </a:pPr>
            <a:r>
              <a:rPr lang="pl-PL" sz="2000" b="1" dirty="0">
                <a:solidFill>
                  <a:schemeClr val="accent1"/>
                </a:solidFill>
                <a:latin typeface="Arial" panose="020B0604020202020204" pitchFamily="34" charset="0"/>
                <a:cs typeface="Arial" panose="020B0604020202020204" pitchFamily="34" charset="0"/>
              </a:rPr>
              <a:t>6</a:t>
            </a:r>
            <a:r>
              <a:rPr lang="pl-PL" sz="2000" b="1" dirty="0">
                <a:solidFill>
                  <a:schemeClr val="tx2"/>
                </a:solidFill>
                <a:latin typeface="Arial" panose="020B0604020202020204" pitchFamily="34" charset="0"/>
                <a:cs typeface="Arial" panose="020B0604020202020204" pitchFamily="34" charset="0"/>
              </a:rPr>
              <a:t>.</a:t>
            </a:r>
            <a:r>
              <a:rPr lang="pl-PL" sz="2000" b="1" dirty="0">
                <a:latin typeface="Arial" panose="020B0604020202020204" pitchFamily="34" charset="0"/>
                <a:cs typeface="Arial" panose="020B0604020202020204" pitchFamily="34" charset="0"/>
              </a:rPr>
              <a:t> </a:t>
            </a:r>
            <a:r>
              <a:rPr lang="pl-PL" sz="2000" b="1" dirty="0">
                <a:effectLst/>
                <a:latin typeface="Arial" panose="020B0604020202020204" pitchFamily="34" charset="0"/>
                <a:ea typeface="Times New Roman" panose="02020603050405020304" pitchFamily="18" charset="0"/>
              </a:rPr>
              <a:t>Wsparcie mieszkaniowe dla osób usamodzielnianych opuszczających pieczę zastępczą oraz inne instytucje opieki całodobowej (typ projektu 4)</a:t>
            </a:r>
            <a:endParaRPr lang="pl-PL" sz="2000" dirty="0">
              <a:latin typeface="Arial" panose="020B0604020202020204" pitchFamily="34" charset="0"/>
              <a:cs typeface="Arial" panose="020B0604020202020204" pitchFamily="34" charset="0"/>
            </a:endParaRPr>
          </a:p>
          <a:p>
            <a:pPr marL="0" indent="0">
              <a:lnSpc>
                <a:spcPct val="120000"/>
              </a:lnSpc>
              <a:spcBef>
                <a:spcPct val="0"/>
              </a:spcBef>
              <a:buNone/>
              <a:defRPr/>
            </a:pPr>
            <a:endParaRPr lang="pl-PL" sz="1800" dirty="0">
              <a:effectLst/>
              <a:latin typeface="Arial" panose="020B0604020202020204" pitchFamily="34" charset="0"/>
              <a:ea typeface="Times New Roman" panose="02020603050405020304" pitchFamily="18" charset="0"/>
            </a:endParaRPr>
          </a:p>
          <a:p>
            <a:pPr marL="0" indent="0">
              <a:lnSpc>
                <a:spcPct val="120000"/>
              </a:lnSpc>
              <a:spcBef>
                <a:spcPct val="0"/>
              </a:spcBef>
              <a:buNone/>
              <a:defRPr/>
            </a:pPr>
            <a:r>
              <a:rPr lang="pl-PL" sz="1800" dirty="0">
                <a:effectLst/>
                <a:latin typeface="Arial" panose="020B0604020202020204" pitchFamily="34" charset="0"/>
                <a:ea typeface="Times New Roman" panose="02020603050405020304" pitchFamily="18" charset="0"/>
              </a:rPr>
              <a:t>Projekt zakłada utworzenie co najmniej 5 miejsc w nowo tworzonych lub istniejących mieszkaniach treningowych i/lub mieszkaniach wspomaganych.</a:t>
            </a:r>
          </a:p>
          <a:p>
            <a:pPr marL="0" indent="0">
              <a:lnSpc>
                <a:spcPct val="120000"/>
              </a:lnSpc>
              <a:spcBef>
                <a:spcPct val="0"/>
              </a:spcBef>
              <a:buNone/>
              <a:defRPr/>
            </a:pPr>
            <a:endParaRPr lang="pl-PL" sz="1800" dirty="0">
              <a:latin typeface="Arial" panose="020B0604020202020204" pitchFamily="34" charset="0"/>
              <a:cs typeface="Arial" panose="020B0604020202020204" pitchFamily="34" charset="0"/>
            </a:endParaRPr>
          </a:p>
          <a:p>
            <a:pPr marL="0" indent="0" algn="just">
              <a:lnSpc>
                <a:spcPct val="120000"/>
              </a:lnSpc>
              <a:spcBef>
                <a:spcPct val="0"/>
              </a:spcBef>
              <a:buNone/>
              <a:defRPr/>
            </a:pPr>
            <a:endParaRPr lang="pl-PL" sz="2000" dirty="0">
              <a:latin typeface="Arial" panose="020B0604020202020204" pitchFamily="34" charset="0"/>
              <a:cs typeface="Arial" panose="020B0604020202020204" pitchFamily="34" charset="0"/>
            </a:endParaRPr>
          </a:p>
          <a:p>
            <a:pPr marL="342900" indent="-342900" algn="just">
              <a:lnSpc>
                <a:spcPct val="120000"/>
              </a:lnSpc>
              <a:spcBef>
                <a:spcPct val="0"/>
              </a:spcBef>
              <a:buFont typeface="+mj-lt"/>
              <a:buAutoNum type="arabicPeriod"/>
              <a:defRPr/>
            </a:pPr>
            <a:endParaRPr lang="pl-PL" sz="2000" b="1" dirty="0">
              <a:latin typeface="Arial" panose="020B0604020202020204" pitchFamily="34" charset="0"/>
              <a:cs typeface="Arial" panose="020B0604020202020204" pitchFamily="34" charset="0"/>
            </a:endParaRPr>
          </a:p>
          <a:p>
            <a:pPr marL="0" indent="0" algn="just">
              <a:spcBef>
                <a:spcPct val="0"/>
              </a:spcBef>
              <a:buNone/>
              <a:defRPr/>
            </a:pPr>
            <a:endParaRPr lang="pl-PL" sz="1600" dirty="0">
              <a:latin typeface="Arial" panose="020B0604020202020204" pitchFamily="34" charset="0"/>
              <a:cs typeface="Arial" panose="020B0604020202020204" pitchFamily="34" charset="0"/>
            </a:endParaRPr>
          </a:p>
          <a:p>
            <a:pPr marL="457200" indent="-457200" algn="just">
              <a:spcBef>
                <a:spcPct val="0"/>
              </a:spcBef>
              <a:buFont typeface="+mj-lt"/>
              <a:buAutoNum type="arabicPeriod" startAt="6"/>
              <a:defRPr/>
            </a:pPr>
            <a:endParaRPr lang="pl-PL" sz="1600" dirty="0">
              <a:latin typeface="Arial" panose="020B0604020202020204" pitchFamily="34" charset="0"/>
              <a:cs typeface="Arial" panose="020B0604020202020204" pitchFamily="34" charset="0"/>
            </a:endParaRPr>
          </a:p>
          <a:p>
            <a:pPr marL="0" indent="0">
              <a:buNone/>
            </a:pPr>
            <a:endParaRPr lang="pl-PL" dirty="0"/>
          </a:p>
        </p:txBody>
      </p:sp>
      <p:sp>
        <p:nvSpPr>
          <p:cNvPr id="6" name="pole tekstowe 5">
            <a:extLst>
              <a:ext uri="{FF2B5EF4-FFF2-40B4-BE49-F238E27FC236}">
                <a16:creationId xmlns:a16="http://schemas.microsoft.com/office/drawing/2014/main" id="{23B6BBEC-FA84-706A-940C-0ED6717BD61A}"/>
              </a:ext>
            </a:extLst>
          </p:cNvPr>
          <p:cNvSpPr txBox="1"/>
          <p:nvPr/>
        </p:nvSpPr>
        <p:spPr>
          <a:xfrm>
            <a:off x="10398870" y="2378412"/>
            <a:ext cx="145914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b="1" i="0" u="none" strike="noStrike" kern="1200" cap="none" spc="0" normalizeH="0" baseline="0" noProof="0" dirty="0">
                <a:ln>
                  <a:noFill/>
                </a:ln>
                <a:solidFill>
                  <a:srgbClr val="0051B0"/>
                </a:solidFill>
                <a:effectLst/>
                <a:uLnTx/>
                <a:uFillTx/>
                <a:latin typeface="Arial" panose="020B0604020202020204" pitchFamily="34" charset="0"/>
                <a:ea typeface="+mn-ea"/>
                <a:cs typeface="Arial" panose="020B0604020202020204" pitchFamily="34" charset="0"/>
              </a:rPr>
              <a:t>10 pkt</a:t>
            </a:r>
          </a:p>
        </p:txBody>
      </p:sp>
    </p:spTree>
    <p:extLst>
      <p:ext uri="{BB962C8B-B14F-4D97-AF65-F5344CB8AC3E}">
        <p14:creationId xmlns:p14="http://schemas.microsoft.com/office/powerpoint/2010/main" val="351550688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8D9802DD-77D5-A584-5B4F-1A4AAF31F03C}"/>
              </a:ext>
            </a:extLst>
          </p:cNvPr>
          <p:cNvSpPr>
            <a:spLocks noGrp="1"/>
          </p:cNvSpPr>
          <p:nvPr>
            <p:ph type="title"/>
          </p:nvPr>
        </p:nvSpPr>
        <p:spPr>
          <a:xfrm>
            <a:off x="1169636" y="521931"/>
            <a:ext cx="9852728" cy="979757"/>
          </a:xfrm>
        </p:spPr>
        <p:txBody>
          <a:bodyPr>
            <a:normAutofit/>
          </a:bodyPr>
          <a:lstStyle/>
          <a:p>
            <a:pPr algn="ctr">
              <a:lnSpc>
                <a:spcPct val="100000"/>
              </a:lnSpc>
            </a:pPr>
            <a:r>
              <a:rPr kumimoji="0" lang="pl-PL" sz="2000" b="1" i="0" u="none" strike="noStrike" kern="0" cap="none" spc="0" normalizeH="0" baseline="0" noProof="0" dirty="0">
                <a:ln>
                  <a:noFill/>
                </a:ln>
                <a:solidFill>
                  <a:srgbClr val="002073"/>
                </a:solidFill>
                <a:effectLst/>
                <a:uLnTx/>
                <a:uFillTx/>
                <a:latin typeface="Arial" panose="020B0604020202020204" pitchFamily="34" charset="0"/>
                <a:ea typeface="MS Gothic" panose="020B0609070205080204" pitchFamily="49" charset="-128"/>
                <a:cs typeface="Arial" panose="020B0604020202020204" pitchFamily="34" charset="0"/>
              </a:rPr>
              <a:t>Działanie 8.8 </a:t>
            </a:r>
            <a:r>
              <a:rPr kumimoji="0" lang="pl-PL" sz="2000" b="1" i="0" u="none" strike="noStrike" kern="1200" cap="none" spc="0" normalizeH="0" baseline="0" noProof="0" dirty="0">
                <a:ln>
                  <a:noFill/>
                </a:ln>
                <a:solidFill>
                  <a:srgbClr val="002073"/>
                </a:solidFill>
                <a:effectLst/>
                <a:uLnTx/>
                <a:uFillTx/>
                <a:latin typeface="Arial" panose="020B0604020202020204" pitchFamily="34" charset="0"/>
                <a:ea typeface="Calibri" panose="020F0502020204030204" pitchFamily="34" charset="0"/>
                <a:cs typeface="Open Sans" pitchFamily="2" charset="0"/>
              </a:rPr>
              <a:t>Wsparcie rodziny i pieczy zastępczej </a:t>
            </a:r>
            <a:r>
              <a:rPr kumimoji="0" lang="pl-PL" sz="2000" b="1" i="0" u="none" strike="noStrike" kern="0" cap="none" spc="0" normalizeH="0" baseline="0" noProof="0" dirty="0">
                <a:ln>
                  <a:noFill/>
                </a:ln>
                <a:solidFill>
                  <a:srgbClr val="002073"/>
                </a:solidFill>
                <a:effectLst/>
                <a:uLnTx/>
                <a:uFillTx/>
                <a:latin typeface="Arial" panose="020B0604020202020204" pitchFamily="34" charset="0"/>
                <a:ea typeface="MS Gothic" panose="020B0609070205080204" pitchFamily="49" charset="-128"/>
                <a:cs typeface="Arial" panose="020B0604020202020204" pitchFamily="34" charset="0"/>
              </a:rPr>
              <a:t>– kryteria specyficzne</a:t>
            </a:r>
            <a:endParaRPr lang="pl-PL" sz="2000" b="0" kern="0" dirty="0">
              <a:latin typeface="Arial" panose="020B0604020202020204" pitchFamily="34" charset="0"/>
              <a:ea typeface="MS Gothic" panose="020B0609070205080204" pitchFamily="49" charset="-128"/>
              <a:cs typeface="Arial" panose="020B0604020202020204" pitchFamily="34" charset="0"/>
            </a:endParaRPr>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
        <p:nvSpPr>
          <p:cNvPr id="4" name="Symbol zastępczy zawartości 3">
            <a:extLst>
              <a:ext uri="{FF2B5EF4-FFF2-40B4-BE49-F238E27FC236}">
                <a16:creationId xmlns:a16="http://schemas.microsoft.com/office/drawing/2014/main" id="{EC6C09CA-6801-66DA-4F52-8B4FE666DDAA}"/>
              </a:ext>
            </a:extLst>
          </p:cNvPr>
          <p:cNvSpPr>
            <a:spLocks noGrp="1"/>
          </p:cNvSpPr>
          <p:nvPr>
            <p:ph idx="1"/>
          </p:nvPr>
        </p:nvSpPr>
        <p:spPr>
          <a:xfrm>
            <a:off x="800912" y="1361872"/>
            <a:ext cx="9520132" cy="4542817"/>
          </a:xfrm>
        </p:spPr>
        <p:txBody>
          <a:bodyPr>
            <a:normAutofit/>
          </a:bodyPr>
          <a:lstStyle/>
          <a:p>
            <a:pPr marL="0" indent="0" algn="just">
              <a:spcBef>
                <a:spcPct val="0"/>
              </a:spcBef>
              <a:buNone/>
              <a:defRPr/>
            </a:pPr>
            <a:r>
              <a:rPr lang="pl-PL" sz="1800" b="1" dirty="0">
                <a:solidFill>
                  <a:schemeClr val="accent1"/>
                </a:solidFill>
                <a:latin typeface="Arial" panose="020B0604020202020204" pitchFamily="34" charset="0"/>
                <a:cs typeface="Arial" panose="020B0604020202020204" pitchFamily="34" charset="0"/>
              </a:rPr>
              <a:t>Kryteria premiujące:</a:t>
            </a:r>
          </a:p>
          <a:p>
            <a:pPr marL="0" indent="0" algn="just">
              <a:lnSpc>
                <a:spcPct val="120000"/>
              </a:lnSpc>
              <a:spcBef>
                <a:spcPct val="0"/>
              </a:spcBef>
              <a:buNone/>
              <a:defRPr/>
            </a:pPr>
            <a:endParaRPr lang="pl-PL" sz="2000" dirty="0">
              <a:latin typeface="Arial" panose="020B0604020202020204" pitchFamily="34" charset="0"/>
              <a:cs typeface="Arial" panose="020B0604020202020204" pitchFamily="34" charset="0"/>
            </a:endParaRPr>
          </a:p>
          <a:p>
            <a:pPr marL="0" indent="0" algn="just">
              <a:lnSpc>
                <a:spcPct val="120000"/>
              </a:lnSpc>
              <a:spcBef>
                <a:spcPct val="0"/>
              </a:spcBef>
              <a:buNone/>
              <a:defRPr/>
            </a:pPr>
            <a:r>
              <a:rPr lang="pl-PL" sz="2000" b="1" dirty="0">
                <a:solidFill>
                  <a:schemeClr val="accent1"/>
                </a:solidFill>
                <a:latin typeface="Arial" panose="020B0604020202020204" pitchFamily="34" charset="0"/>
                <a:cs typeface="Arial" panose="020B0604020202020204" pitchFamily="34" charset="0"/>
              </a:rPr>
              <a:t>7</a:t>
            </a:r>
            <a:r>
              <a:rPr lang="pl-PL" sz="2000" b="1" dirty="0">
                <a:solidFill>
                  <a:schemeClr val="tx2"/>
                </a:solidFill>
                <a:latin typeface="Arial" panose="020B0604020202020204" pitchFamily="34" charset="0"/>
                <a:cs typeface="Arial" panose="020B0604020202020204" pitchFamily="34" charset="0"/>
              </a:rPr>
              <a:t>.</a:t>
            </a:r>
            <a:r>
              <a:rPr lang="pl-PL" sz="2000" b="1" dirty="0">
                <a:latin typeface="Arial" panose="020B0604020202020204" pitchFamily="34" charset="0"/>
                <a:cs typeface="Arial" panose="020B0604020202020204" pitchFamily="34" charset="0"/>
              </a:rPr>
              <a:t> </a:t>
            </a:r>
            <a:r>
              <a:rPr lang="pl-PL" sz="2000" b="1" dirty="0">
                <a:effectLst/>
                <a:latin typeface="Arial" panose="020B0604020202020204" pitchFamily="34" charset="0"/>
                <a:ea typeface="Times New Roman" panose="02020603050405020304" pitchFamily="18" charset="0"/>
              </a:rPr>
              <a:t>Grupa docelowa (typ projektu 2 i 5)</a:t>
            </a:r>
            <a:endParaRPr lang="pl-PL" sz="2000" dirty="0">
              <a:latin typeface="Arial" panose="020B0604020202020204" pitchFamily="34" charset="0"/>
              <a:cs typeface="Arial" panose="020B0604020202020204" pitchFamily="34" charset="0"/>
            </a:endParaRPr>
          </a:p>
          <a:p>
            <a:pPr marL="0" indent="0">
              <a:lnSpc>
                <a:spcPct val="120000"/>
              </a:lnSpc>
              <a:spcBef>
                <a:spcPct val="0"/>
              </a:spcBef>
              <a:buNone/>
              <a:defRPr/>
            </a:pPr>
            <a:endParaRPr lang="pl-PL" sz="1800" dirty="0">
              <a:effectLst/>
              <a:latin typeface="Arial" panose="020B0604020202020204" pitchFamily="34" charset="0"/>
              <a:ea typeface="Times New Roman" panose="02020603050405020304" pitchFamily="18" charset="0"/>
            </a:endParaRPr>
          </a:p>
          <a:p>
            <a:pPr marL="0" indent="0">
              <a:lnSpc>
                <a:spcPct val="120000"/>
              </a:lnSpc>
              <a:spcBef>
                <a:spcPct val="0"/>
              </a:spcBef>
              <a:buNone/>
              <a:defRPr/>
            </a:pPr>
            <a:r>
              <a:rPr lang="pl-PL" sz="1800" dirty="0">
                <a:effectLst/>
                <a:latin typeface="Arial" panose="020B0604020202020204" pitchFamily="34" charset="0"/>
                <a:ea typeface="Times New Roman" panose="02020603050405020304" pitchFamily="18" charset="0"/>
              </a:rPr>
              <a:t>Co najmniej 20% grupy docelowej stanowią dzieci z niepełnosprawnością wychowujące się poza rodzina biologiczną.</a:t>
            </a:r>
          </a:p>
          <a:p>
            <a:pPr marL="0" indent="0">
              <a:lnSpc>
                <a:spcPct val="120000"/>
              </a:lnSpc>
              <a:spcBef>
                <a:spcPct val="0"/>
              </a:spcBef>
              <a:buNone/>
              <a:defRPr/>
            </a:pPr>
            <a:endParaRPr lang="pl-PL" sz="1800" dirty="0">
              <a:latin typeface="Arial" panose="020B0604020202020204" pitchFamily="34" charset="0"/>
              <a:cs typeface="Arial" panose="020B0604020202020204" pitchFamily="34" charset="0"/>
            </a:endParaRPr>
          </a:p>
          <a:p>
            <a:pPr marL="0" indent="0" algn="just">
              <a:lnSpc>
                <a:spcPct val="120000"/>
              </a:lnSpc>
              <a:spcBef>
                <a:spcPct val="0"/>
              </a:spcBef>
              <a:buNone/>
              <a:defRPr/>
            </a:pPr>
            <a:endParaRPr lang="pl-PL" sz="2000" dirty="0">
              <a:latin typeface="Arial" panose="020B0604020202020204" pitchFamily="34" charset="0"/>
              <a:cs typeface="Arial" panose="020B0604020202020204" pitchFamily="34" charset="0"/>
            </a:endParaRPr>
          </a:p>
          <a:p>
            <a:pPr marL="342900" indent="-342900" algn="just">
              <a:lnSpc>
                <a:spcPct val="120000"/>
              </a:lnSpc>
              <a:spcBef>
                <a:spcPct val="0"/>
              </a:spcBef>
              <a:buFont typeface="+mj-lt"/>
              <a:buAutoNum type="arabicPeriod"/>
              <a:defRPr/>
            </a:pPr>
            <a:endParaRPr lang="pl-PL" sz="2000" b="1" dirty="0">
              <a:latin typeface="Arial" panose="020B0604020202020204" pitchFamily="34" charset="0"/>
              <a:cs typeface="Arial" panose="020B0604020202020204" pitchFamily="34" charset="0"/>
            </a:endParaRPr>
          </a:p>
          <a:p>
            <a:pPr marL="0" indent="0" algn="just">
              <a:spcBef>
                <a:spcPct val="0"/>
              </a:spcBef>
              <a:buNone/>
              <a:defRPr/>
            </a:pPr>
            <a:endParaRPr lang="pl-PL" sz="1600" dirty="0">
              <a:latin typeface="Arial" panose="020B0604020202020204" pitchFamily="34" charset="0"/>
              <a:cs typeface="Arial" panose="020B0604020202020204" pitchFamily="34" charset="0"/>
            </a:endParaRPr>
          </a:p>
          <a:p>
            <a:pPr marL="457200" indent="-457200" algn="just">
              <a:spcBef>
                <a:spcPct val="0"/>
              </a:spcBef>
              <a:buFont typeface="+mj-lt"/>
              <a:buAutoNum type="arabicPeriod" startAt="6"/>
              <a:defRPr/>
            </a:pPr>
            <a:endParaRPr lang="pl-PL" sz="1600" dirty="0">
              <a:latin typeface="Arial" panose="020B0604020202020204" pitchFamily="34" charset="0"/>
              <a:cs typeface="Arial" panose="020B0604020202020204" pitchFamily="34" charset="0"/>
            </a:endParaRPr>
          </a:p>
          <a:p>
            <a:pPr marL="0" indent="0">
              <a:buNone/>
            </a:pPr>
            <a:endParaRPr lang="pl-PL" dirty="0"/>
          </a:p>
        </p:txBody>
      </p:sp>
      <p:sp>
        <p:nvSpPr>
          <p:cNvPr id="6" name="pole tekstowe 5">
            <a:extLst>
              <a:ext uri="{FF2B5EF4-FFF2-40B4-BE49-F238E27FC236}">
                <a16:creationId xmlns:a16="http://schemas.microsoft.com/office/drawing/2014/main" id="{23B6BBEC-FA84-706A-940C-0ED6717BD61A}"/>
              </a:ext>
            </a:extLst>
          </p:cNvPr>
          <p:cNvSpPr txBox="1"/>
          <p:nvPr/>
        </p:nvSpPr>
        <p:spPr>
          <a:xfrm>
            <a:off x="10398870" y="2378412"/>
            <a:ext cx="145914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b="1" i="0" u="none" strike="noStrike" kern="1200" cap="none" spc="0" normalizeH="0" baseline="0" noProof="0" dirty="0">
                <a:ln>
                  <a:noFill/>
                </a:ln>
                <a:solidFill>
                  <a:srgbClr val="0051B0"/>
                </a:solidFill>
                <a:effectLst/>
                <a:uLnTx/>
                <a:uFillTx/>
                <a:latin typeface="Arial" panose="020B0604020202020204" pitchFamily="34" charset="0"/>
                <a:ea typeface="+mn-ea"/>
                <a:cs typeface="Arial" panose="020B0604020202020204" pitchFamily="34" charset="0"/>
              </a:rPr>
              <a:t>5 pkt</a:t>
            </a:r>
          </a:p>
        </p:txBody>
      </p:sp>
    </p:spTree>
    <p:extLst>
      <p:ext uri="{BB962C8B-B14F-4D97-AF65-F5344CB8AC3E}">
        <p14:creationId xmlns:p14="http://schemas.microsoft.com/office/powerpoint/2010/main" val="241703073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8D9802DD-77D5-A584-5B4F-1A4AAF31F03C}"/>
              </a:ext>
            </a:extLst>
          </p:cNvPr>
          <p:cNvSpPr>
            <a:spLocks noGrp="1"/>
          </p:cNvSpPr>
          <p:nvPr>
            <p:ph type="title"/>
          </p:nvPr>
        </p:nvSpPr>
        <p:spPr>
          <a:xfrm>
            <a:off x="1169636" y="521931"/>
            <a:ext cx="9852728" cy="979757"/>
          </a:xfrm>
        </p:spPr>
        <p:txBody>
          <a:bodyPr>
            <a:normAutofit/>
          </a:bodyPr>
          <a:lstStyle/>
          <a:p>
            <a:pPr algn="ctr">
              <a:lnSpc>
                <a:spcPct val="100000"/>
              </a:lnSpc>
            </a:pPr>
            <a:r>
              <a:rPr kumimoji="0" lang="pl-PL" sz="2000" b="1" i="0" u="none" strike="noStrike" kern="0" cap="none" spc="0" normalizeH="0" baseline="0" noProof="0" dirty="0">
                <a:ln>
                  <a:noFill/>
                </a:ln>
                <a:solidFill>
                  <a:srgbClr val="002073"/>
                </a:solidFill>
                <a:effectLst/>
                <a:uLnTx/>
                <a:uFillTx/>
                <a:latin typeface="Arial" panose="020B0604020202020204" pitchFamily="34" charset="0"/>
                <a:ea typeface="MS Gothic" panose="020B0609070205080204" pitchFamily="49" charset="-128"/>
                <a:cs typeface="Arial" panose="020B0604020202020204" pitchFamily="34" charset="0"/>
              </a:rPr>
              <a:t>Działanie 8.8 </a:t>
            </a:r>
            <a:r>
              <a:rPr kumimoji="0" lang="pl-PL" sz="2000" b="1" i="0" u="none" strike="noStrike" kern="1200" cap="none" spc="0" normalizeH="0" baseline="0" noProof="0" dirty="0">
                <a:ln>
                  <a:noFill/>
                </a:ln>
                <a:solidFill>
                  <a:srgbClr val="002073"/>
                </a:solidFill>
                <a:effectLst/>
                <a:uLnTx/>
                <a:uFillTx/>
                <a:latin typeface="Arial" panose="020B0604020202020204" pitchFamily="34" charset="0"/>
                <a:ea typeface="Calibri" panose="020F0502020204030204" pitchFamily="34" charset="0"/>
                <a:cs typeface="Open Sans" pitchFamily="2" charset="0"/>
              </a:rPr>
              <a:t>Wsparcie rodziny i pieczy zastępczej - wskaźniki</a:t>
            </a:r>
            <a:endParaRPr lang="pl-PL" sz="2000" b="0" kern="0" dirty="0">
              <a:latin typeface="Arial" panose="020B0604020202020204" pitchFamily="34" charset="0"/>
              <a:ea typeface="MS Gothic" panose="020B0609070205080204" pitchFamily="49" charset="-128"/>
              <a:cs typeface="Arial" panose="020B0604020202020204" pitchFamily="34" charset="0"/>
            </a:endParaRPr>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
        <p:nvSpPr>
          <p:cNvPr id="4" name="Symbol zastępczy zawartości 3">
            <a:extLst>
              <a:ext uri="{FF2B5EF4-FFF2-40B4-BE49-F238E27FC236}">
                <a16:creationId xmlns:a16="http://schemas.microsoft.com/office/drawing/2014/main" id="{EC6C09CA-6801-66DA-4F52-8B4FE666DDAA}"/>
              </a:ext>
            </a:extLst>
          </p:cNvPr>
          <p:cNvSpPr>
            <a:spLocks noGrp="1"/>
          </p:cNvSpPr>
          <p:nvPr>
            <p:ph idx="1"/>
          </p:nvPr>
        </p:nvSpPr>
        <p:spPr>
          <a:xfrm>
            <a:off x="953946" y="1361872"/>
            <a:ext cx="10603148" cy="4974197"/>
          </a:xfrm>
        </p:spPr>
        <p:txBody>
          <a:bodyPr>
            <a:normAutofit/>
          </a:bodyPr>
          <a:lstStyle/>
          <a:p>
            <a:pPr marL="0" indent="0" algn="just">
              <a:spcBef>
                <a:spcPts val="600"/>
              </a:spcBef>
              <a:spcAft>
                <a:spcPts val="600"/>
              </a:spcAft>
              <a:buNone/>
              <a:defRPr/>
            </a:pPr>
            <a:r>
              <a:rPr lang="pl-PL" sz="2000" b="1" dirty="0">
                <a:solidFill>
                  <a:schemeClr val="accent1"/>
                </a:solidFill>
                <a:latin typeface="Arial" panose="020B0604020202020204" pitchFamily="34" charset="0"/>
                <a:cs typeface="Arial" panose="020B0604020202020204" pitchFamily="34" charset="0"/>
              </a:rPr>
              <a:t>Wskaźnik produktu:</a:t>
            </a:r>
            <a:endParaRPr lang="pl-PL" sz="1600" dirty="0">
              <a:latin typeface="Arial" panose="020B0604020202020204" pitchFamily="34" charset="0"/>
              <a:cs typeface="Arial" panose="020B0604020202020204" pitchFamily="34" charset="0"/>
            </a:endParaRPr>
          </a:p>
          <a:p>
            <a:pPr marL="0" indent="0" algn="just">
              <a:spcBef>
                <a:spcPts val="600"/>
              </a:spcBef>
              <a:spcAft>
                <a:spcPts val="600"/>
              </a:spcAft>
              <a:buNone/>
              <a:defRPr/>
            </a:pPr>
            <a:r>
              <a:rPr lang="pl-PL" sz="1800" dirty="0">
                <a:effectLst/>
                <a:latin typeface="Arial" panose="020B0604020202020204" pitchFamily="34" charset="0"/>
                <a:ea typeface="Calibri" panose="020F0502020204030204" pitchFamily="34" charset="0"/>
              </a:rPr>
              <a:t>Całkowita liczba osób objętych wsparciem</a:t>
            </a:r>
          </a:p>
          <a:p>
            <a:pPr marL="0" indent="0" algn="just">
              <a:spcBef>
                <a:spcPts val="600"/>
              </a:spcBef>
              <a:spcAft>
                <a:spcPts val="600"/>
              </a:spcAft>
              <a:buNone/>
              <a:defRPr/>
            </a:pPr>
            <a:r>
              <a:rPr lang="pl-PL" sz="1800" dirty="0">
                <a:effectLst/>
                <a:latin typeface="Arial" panose="020B0604020202020204" pitchFamily="34" charset="0"/>
                <a:ea typeface="Calibri" panose="020F0502020204030204" pitchFamily="34" charset="0"/>
              </a:rPr>
              <a:t>Liczba osób objętych usługami w zakresie wspierania rodziny i pieczy zastępczej</a:t>
            </a:r>
          </a:p>
          <a:p>
            <a:pPr marL="0" indent="0" algn="just">
              <a:spcBef>
                <a:spcPts val="600"/>
              </a:spcBef>
              <a:spcAft>
                <a:spcPts val="600"/>
              </a:spcAft>
              <a:buNone/>
              <a:defRPr/>
            </a:pPr>
            <a:r>
              <a:rPr lang="pl-PL" sz="2000" b="1" dirty="0">
                <a:solidFill>
                  <a:schemeClr val="accent1"/>
                </a:solidFill>
                <a:latin typeface="Arial" panose="020B0604020202020204" pitchFamily="34" charset="0"/>
                <a:cs typeface="Arial" panose="020B0604020202020204" pitchFamily="34" charset="0"/>
              </a:rPr>
              <a:t>Wskaźnik rezultatu bezpośredniego:</a:t>
            </a:r>
          </a:p>
          <a:p>
            <a:pPr marL="0" indent="0" algn="just">
              <a:spcBef>
                <a:spcPts val="600"/>
              </a:spcBef>
              <a:spcAft>
                <a:spcPts val="600"/>
              </a:spcAft>
              <a:buNone/>
              <a:defRPr/>
            </a:pPr>
            <a:r>
              <a:rPr lang="pl-PL" sz="1800" dirty="0">
                <a:effectLst/>
                <a:latin typeface="Arial" panose="020B0604020202020204" pitchFamily="34" charset="0"/>
                <a:ea typeface="Calibri" panose="020F0502020204030204" pitchFamily="34" charset="0"/>
                <a:cs typeface="Segoe UI" panose="020B0502040204020203" pitchFamily="34" charset="0"/>
              </a:rPr>
              <a:t>Liczba dzieci i młodzieży, które opuściły opiekę instytucjonalną dzięki wsparciu w programie</a:t>
            </a:r>
          </a:p>
          <a:p>
            <a:pPr marL="0" indent="0" algn="just">
              <a:spcBef>
                <a:spcPts val="600"/>
              </a:spcBef>
              <a:spcAft>
                <a:spcPts val="600"/>
              </a:spcAft>
              <a:buNone/>
              <a:defRPr/>
            </a:pPr>
            <a:r>
              <a:rPr lang="pl-PL" sz="1800" dirty="0">
                <a:effectLst/>
                <a:latin typeface="Arial" panose="020B0604020202020204" pitchFamily="34" charset="0"/>
                <a:ea typeface="Times New Roman" panose="02020603050405020304" pitchFamily="18" charset="0"/>
              </a:rPr>
              <a:t>Liczba osób, które opuściły opiekę instytucjonalną dzięki wsparciu w programie</a:t>
            </a:r>
          </a:p>
          <a:p>
            <a:pPr marL="0" indent="0" algn="just">
              <a:spcBef>
                <a:spcPts val="600"/>
              </a:spcBef>
              <a:spcAft>
                <a:spcPts val="600"/>
              </a:spcAft>
              <a:buNone/>
              <a:defRPr/>
            </a:pPr>
            <a:r>
              <a:rPr lang="pl-PL" sz="1800" dirty="0">
                <a:effectLst/>
                <a:latin typeface="Arial" panose="020B0604020202020204" pitchFamily="34" charset="0"/>
                <a:ea typeface="Calibri" panose="020F0502020204030204" pitchFamily="34" charset="0"/>
              </a:rPr>
              <a:t>Liczba osób, które uzyskały kwalifikacje po opuszczeniu programu</a:t>
            </a:r>
          </a:p>
          <a:p>
            <a:pPr marL="0" indent="0" algn="just">
              <a:spcBef>
                <a:spcPts val="600"/>
              </a:spcBef>
              <a:spcAft>
                <a:spcPts val="600"/>
              </a:spcAft>
              <a:buNone/>
              <a:defRPr/>
            </a:pPr>
            <a:r>
              <a:rPr lang="pl-PL" sz="1800" dirty="0">
                <a:effectLst/>
                <a:latin typeface="Arial" panose="020B0604020202020204" pitchFamily="34" charset="0"/>
                <a:ea typeface="Calibri" panose="020F0502020204030204" pitchFamily="34" charset="0"/>
              </a:rPr>
              <a:t>Liczba podmiotów, które rozszerzyły ofertę wsparcia lub podniosły jakość oferowanych usług</a:t>
            </a:r>
          </a:p>
          <a:p>
            <a:pPr marL="0" indent="0" algn="just">
              <a:spcBef>
                <a:spcPts val="600"/>
              </a:spcBef>
              <a:spcAft>
                <a:spcPts val="600"/>
              </a:spcAft>
              <a:buNone/>
              <a:defRPr/>
            </a:pPr>
            <a:r>
              <a:rPr lang="pl-PL" sz="1800" dirty="0">
                <a:effectLst/>
                <a:latin typeface="Arial" panose="020B0604020202020204" pitchFamily="34" charset="0"/>
                <a:ea typeface="Calibri" panose="020F0502020204030204" pitchFamily="34" charset="0"/>
              </a:rPr>
              <a:t>Liczba utworzonych miejsc świadczenia usług w społeczności lokalnej</a:t>
            </a:r>
          </a:p>
          <a:p>
            <a:pPr marL="0" indent="0" algn="just">
              <a:spcBef>
                <a:spcPts val="600"/>
              </a:spcBef>
              <a:spcAft>
                <a:spcPts val="600"/>
              </a:spcAft>
              <a:buNone/>
              <a:defRPr/>
            </a:pPr>
            <a:r>
              <a:rPr lang="pl-PL" sz="1800" dirty="0">
                <a:effectLst/>
                <a:latin typeface="Arial" panose="020B0604020202020204" pitchFamily="34" charset="0"/>
                <a:ea typeface="Calibri" panose="020F0502020204030204" pitchFamily="34" charset="0"/>
              </a:rPr>
              <a:t>Liczba utworzonych w programie miejsc świadczenia usług wspierania rodziny i pieczy zastępczej istniejących po zakończeniu projektu</a:t>
            </a:r>
            <a:endParaRPr lang="pl-PL" sz="1800" dirty="0">
              <a:effectLst/>
              <a:latin typeface="Arial" panose="020B0604020202020204" pitchFamily="34" charset="0"/>
              <a:ea typeface="Times New Roman" panose="02020603050405020304" pitchFamily="18" charset="0"/>
            </a:endParaRPr>
          </a:p>
          <a:p>
            <a:pPr marL="0" indent="0" algn="just">
              <a:spcBef>
                <a:spcPct val="0"/>
              </a:spcBef>
              <a:buNone/>
              <a:defRPr/>
            </a:pPr>
            <a:endParaRPr lang="pl-PL" sz="1800" dirty="0">
              <a:effectLst/>
              <a:latin typeface="Arial" panose="020B0604020202020204" pitchFamily="34" charset="0"/>
              <a:ea typeface="Times New Roman" panose="02020603050405020304" pitchFamily="18" charset="0"/>
            </a:endParaRPr>
          </a:p>
          <a:p>
            <a:pPr marL="0" indent="0" algn="just">
              <a:spcBef>
                <a:spcPct val="0"/>
              </a:spcBef>
              <a:buNone/>
              <a:defRPr/>
            </a:pPr>
            <a:endParaRPr lang="pl-PL" sz="1800" b="1" dirty="0">
              <a:solidFill>
                <a:schemeClr val="accent1"/>
              </a:solidFill>
              <a:latin typeface="Arial" panose="020B0604020202020204" pitchFamily="34" charset="0"/>
              <a:cs typeface="Arial" panose="020B0604020202020204" pitchFamily="34" charset="0"/>
            </a:endParaRPr>
          </a:p>
          <a:p>
            <a:pPr marL="0" indent="0" algn="just">
              <a:spcBef>
                <a:spcPct val="0"/>
              </a:spcBef>
              <a:buNone/>
              <a:defRPr/>
            </a:pPr>
            <a:endParaRPr lang="pl-PL" sz="1800" b="1" dirty="0">
              <a:solidFill>
                <a:schemeClr val="accent1"/>
              </a:solidFill>
              <a:latin typeface="Arial" panose="020B0604020202020204" pitchFamily="34" charset="0"/>
              <a:cs typeface="Arial" panose="020B0604020202020204" pitchFamily="34" charset="0"/>
            </a:endParaRPr>
          </a:p>
          <a:p>
            <a:pPr marL="0" indent="0" algn="just">
              <a:spcBef>
                <a:spcPct val="0"/>
              </a:spcBef>
              <a:buNone/>
              <a:defRPr/>
            </a:pPr>
            <a:endParaRPr lang="pl-PL" sz="1800" dirty="0">
              <a:effectLst/>
              <a:latin typeface="Arial" panose="020B0604020202020204" pitchFamily="34" charset="0"/>
              <a:ea typeface="Times New Roman" panose="02020603050405020304" pitchFamily="18" charset="0"/>
            </a:endParaRPr>
          </a:p>
          <a:p>
            <a:pPr marL="0" indent="0" algn="just">
              <a:spcBef>
                <a:spcPct val="0"/>
              </a:spcBef>
              <a:buNone/>
              <a:defRPr/>
            </a:pPr>
            <a:endParaRPr lang="pl-PL" sz="1600" b="1" dirty="0"/>
          </a:p>
        </p:txBody>
      </p:sp>
    </p:spTree>
    <p:extLst>
      <p:ext uri="{BB962C8B-B14F-4D97-AF65-F5344CB8AC3E}">
        <p14:creationId xmlns:p14="http://schemas.microsoft.com/office/powerpoint/2010/main" val="421141895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8D9802DD-77D5-A584-5B4F-1A4AAF31F03C}"/>
              </a:ext>
            </a:extLst>
          </p:cNvPr>
          <p:cNvSpPr>
            <a:spLocks noGrp="1"/>
          </p:cNvSpPr>
          <p:nvPr>
            <p:ph type="title"/>
          </p:nvPr>
        </p:nvSpPr>
        <p:spPr>
          <a:xfrm>
            <a:off x="1169636" y="521931"/>
            <a:ext cx="9852728" cy="979757"/>
          </a:xfrm>
        </p:spPr>
        <p:txBody>
          <a:bodyPr>
            <a:normAutofit/>
          </a:bodyPr>
          <a:lstStyle/>
          <a:p>
            <a:pPr algn="ctr">
              <a:lnSpc>
                <a:spcPct val="100000"/>
              </a:lnSpc>
            </a:pPr>
            <a:r>
              <a:rPr kumimoji="0" lang="pl-PL" sz="2000" b="1" i="0" u="none" strike="noStrike" kern="0" cap="none" spc="0" normalizeH="0" baseline="0" noProof="0" dirty="0">
                <a:ln>
                  <a:noFill/>
                </a:ln>
                <a:solidFill>
                  <a:srgbClr val="002073"/>
                </a:solidFill>
                <a:effectLst/>
                <a:uLnTx/>
                <a:uFillTx/>
                <a:latin typeface="Arial" panose="020B0604020202020204" pitchFamily="34" charset="0"/>
                <a:ea typeface="MS Gothic" panose="020B0609070205080204" pitchFamily="49" charset="-128"/>
                <a:cs typeface="Arial" panose="020B0604020202020204" pitchFamily="34" charset="0"/>
              </a:rPr>
              <a:t>Działanie 8.8 </a:t>
            </a:r>
            <a:r>
              <a:rPr kumimoji="0" lang="pl-PL" sz="2000" b="1" i="0" u="none" strike="noStrike" kern="1200" cap="none" spc="0" normalizeH="0" baseline="0" noProof="0" dirty="0">
                <a:ln>
                  <a:noFill/>
                </a:ln>
                <a:solidFill>
                  <a:srgbClr val="002073"/>
                </a:solidFill>
                <a:effectLst/>
                <a:uLnTx/>
                <a:uFillTx/>
                <a:latin typeface="Arial" panose="020B0604020202020204" pitchFamily="34" charset="0"/>
                <a:ea typeface="Calibri" panose="020F0502020204030204" pitchFamily="34" charset="0"/>
                <a:cs typeface="Open Sans" pitchFamily="2" charset="0"/>
              </a:rPr>
              <a:t>Wsparcie rodziny i pieczy zastępczej - wskaźniki</a:t>
            </a:r>
            <a:endParaRPr lang="pl-PL" sz="2000" b="0" kern="0" dirty="0">
              <a:latin typeface="Arial" panose="020B0604020202020204" pitchFamily="34" charset="0"/>
              <a:ea typeface="MS Gothic" panose="020B0609070205080204" pitchFamily="49" charset="-128"/>
              <a:cs typeface="Arial" panose="020B0604020202020204" pitchFamily="34" charset="0"/>
            </a:endParaRPr>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
        <p:nvSpPr>
          <p:cNvPr id="4" name="Symbol zastępczy zawartości 3">
            <a:extLst>
              <a:ext uri="{FF2B5EF4-FFF2-40B4-BE49-F238E27FC236}">
                <a16:creationId xmlns:a16="http://schemas.microsoft.com/office/drawing/2014/main" id="{EC6C09CA-6801-66DA-4F52-8B4FE666DDAA}"/>
              </a:ext>
            </a:extLst>
          </p:cNvPr>
          <p:cNvSpPr>
            <a:spLocks noGrp="1"/>
          </p:cNvSpPr>
          <p:nvPr>
            <p:ph idx="1"/>
          </p:nvPr>
        </p:nvSpPr>
        <p:spPr>
          <a:xfrm>
            <a:off x="953946" y="1361872"/>
            <a:ext cx="10603148" cy="4974197"/>
          </a:xfrm>
        </p:spPr>
        <p:txBody>
          <a:bodyPr>
            <a:normAutofit/>
          </a:bodyPr>
          <a:lstStyle/>
          <a:p>
            <a:pPr>
              <a:lnSpc>
                <a:spcPct val="115000"/>
              </a:lnSpc>
              <a:spcBef>
                <a:spcPts val="1200"/>
              </a:spcBef>
              <a:spcAft>
                <a:spcPts val="1000"/>
              </a:spcAft>
            </a:pPr>
            <a:r>
              <a:rPr lang="pl-PL" sz="2000" dirty="0">
                <a:latin typeface="Arial" panose="020B0604020202020204" pitchFamily="34" charset="0"/>
                <a:ea typeface="Calibri" panose="020F0502020204030204" pitchFamily="34" charset="0"/>
                <a:cs typeface="Times New Roman" panose="02020603050405020304" pitchFamily="18" charset="0"/>
              </a:rPr>
              <a:t>W</a:t>
            </a:r>
            <a:r>
              <a:rPr lang="pl-PL" sz="2000" dirty="0">
                <a:effectLst/>
                <a:latin typeface="Arial" panose="020B0604020202020204" pitchFamily="34" charset="0"/>
                <a:ea typeface="Calibri" panose="020F0502020204030204" pitchFamily="34" charset="0"/>
                <a:cs typeface="Times New Roman" panose="02020603050405020304" pitchFamily="18" charset="0"/>
              </a:rPr>
              <a:t>nioskodawca zobowiązany jest wskazać we wniosku o dofinansowanie projektu na etapie aplikowania (wraz ze wskazaniem sposobu pomiaru i źródła pomiaru wskaźnika), a następnie monitorować na podstawie składanych wniosków o płatność (zgodnie z Wytycznymi dotyczącymi monitorowania postępu rzeczowego realizacji programów operacyjnych na lata 2021-2027) na etapie realizacji projektu wszystkie wymienione poniżej wskaźniki kluczowe określone dla wszystkich celów szczegółowych tj.: </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spcBef>
                <a:spcPct val="0"/>
              </a:spcBef>
              <a:buNone/>
              <a:defRPr/>
            </a:pPr>
            <a:endParaRPr lang="pl-PL" sz="1800" dirty="0">
              <a:effectLst/>
              <a:latin typeface="Arial" panose="020B0604020202020204" pitchFamily="34" charset="0"/>
              <a:ea typeface="Times New Roman" panose="02020603050405020304" pitchFamily="18" charset="0"/>
            </a:endParaRPr>
          </a:p>
          <a:p>
            <a:pPr marL="342900" lvl="0" indent="-342900">
              <a:lnSpc>
                <a:spcPct val="115000"/>
              </a:lnSpc>
              <a:buFont typeface="Symbol" panose="05050102010706020507" pitchFamily="18" charset="2"/>
              <a:buChar char=""/>
            </a:pPr>
            <a:r>
              <a:rPr lang="pl-PL" sz="1800" dirty="0">
                <a:effectLst/>
                <a:latin typeface="Arial" panose="020B0604020202020204" pitchFamily="34" charset="0"/>
                <a:ea typeface="Calibri" panose="020F0502020204030204" pitchFamily="34" charset="0"/>
                <a:cs typeface="Times New Roman" panose="02020603050405020304" pitchFamily="18" charset="0"/>
              </a:rPr>
              <a:t>Liczba obiektów dostosowanych do potrzeb osób z niepełnosprawnościami;</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pl-PL" sz="1800" dirty="0">
                <a:effectLst/>
                <a:latin typeface="Arial" panose="020B0604020202020204" pitchFamily="34" charset="0"/>
                <a:ea typeface="Calibri" panose="020F0502020204030204" pitchFamily="34" charset="0"/>
                <a:cs typeface="Times New Roman" panose="02020603050405020304" pitchFamily="18" charset="0"/>
              </a:rPr>
              <a:t>Liczba projektów, w których sfinansowano koszty racjonalnych usprawnień dla osób z niepełnosprawnościami;</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spcBef>
                <a:spcPct val="0"/>
              </a:spcBef>
              <a:buNone/>
              <a:defRPr/>
            </a:pPr>
            <a:endParaRPr lang="pl-PL" sz="1800" b="1" dirty="0">
              <a:solidFill>
                <a:schemeClr val="accent1"/>
              </a:solidFill>
              <a:latin typeface="Arial" panose="020B0604020202020204" pitchFamily="34" charset="0"/>
              <a:cs typeface="Arial" panose="020B0604020202020204" pitchFamily="34" charset="0"/>
            </a:endParaRPr>
          </a:p>
          <a:p>
            <a:pPr marL="0" indent="0" algn="just">
              <a:spcBef>
                <a:spcPct val="0"/>
              </a:spcBef>
              <a:buNone/>
              <a:defRPr/>
            </a:pPr>
            <a:endParaRPr lang="pl-PL" sz="1800" b="1" dirty="0">
              <a:solidFill>
                <a:schemeClr val="accent1"/>
              </a:solidFill>
              <a:latin typeface="Arial" panose="020B0604020202020204" pitchFamily="34" charset="0"/>
              <a:cs typeface="Arial" panose="020B0604020202020204" pitchFamily="34" charset="0"/>
            </a:endParaRPr>
          </a:p>
          <a:p>
            <a:pPr marL="0" indent="0" algn="just">
              <a:spcBef>
                <a:spcPct val="0"/>
              </a:spcBef>
              <a:buNone/>
              <a:defRPr/>
            </a:pPr>
            <a:endParaRPr lang="pl-PL" sz="1800" dirty="0">
              <a:effectLst/>
              <a:latin typeface="Arial" panose="020B0604020202020204" pitchFamily="34" charset="0"/>
              <a:ea typeface="Times New Roman" panose="02020603050405020304" pitchFamily="18" charset="0"/>
            </a:endParaRPr>
          </a:p>
          <a:p>
            <a:pPr marL="0" indent="0" algn="just">
              <a:spcBef>
                <a:spcPct val="0"/>
              </a:spcBef>
              <a:buNone/>
              <a:defRPr/>
            </a:pPr>
            <a:endParaRPr lang="pl-PL" sz="1600" b="1" dirty="0"/>
          </a:p>
        </p:txBody>
      </p:sp>
    </p:spTree>
    <p:extLst>
      <p:ext uri="{BB962C8B-B14F-4D97-AF65-F5344CB8AC3E}">
        <p14:creationId xmlns:p14="http://schemas.microsoft.com/office/powerpoint/2010/main" val="16936601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8D9802DD-77D5-A584-5B4F-1A4AAF31F03C}"/>
              </a:ext>
            </a:extLst>
          </p:cNvPr>
          <p:cNvSpPr>
            <a:spLocks noGrp="1"/>
          </p:cNvSpPr>
          <p:nvPr>
            <p:ph type="title"/>
          </p:nvPr>
        </p:nvSpPr>
        <p:spPr>
          <a:xfrm>
            <a:off x="1169636" y="521931"/>
            <a:ext cx="9852728" cy="979757"/>
          </a:xfrm>
        </p:spPr>
        <p:txBody>
          <a:bodyPr>
            <a:normAutofit/>
          </a:bodyPr>
          <a:lstStyle/>
          <a:p>
            <a:pPr algn="ctr">
              <a:lnSpc>
                <a:spcPct val="100000"/>
              </a:lnSpc>
            </a:pPr>
            <a:r>
              <a:rPr kumimoji="0" lang="pl-PL" sz="2000" b="1" i="0" u="none" strike="noStrike" kern="0" cap="none" spc="0" normalizeH="0" baseline="0" noProof="0" dirty="0">
                <a:ln>
                  <a:noFill/>
                </a:ln>
                <a:solidFill>
                  <a:srgbClr val="002073"/>
                </a:solidFill>
                <a:effectLst/>
                <a:uLnTx/>
                <a:uFillTx/>
                <a:latin typeface="Arial" panose="020B0604020202020204" pitchFamily="34" charset="0"/>
                <a:ea typeface="MS Gothic" panose="020B0609070205080204" pitchFamily="49" charset="-128"/>
                <a:cs typeface="Arial" panose="020B0604020202020204" pitchFamily="34" charset="0"/>
              </a:rPr>
              <a:t>Działanie 8.8 </a:t>
            </a:r>
            <a:r>
              <a:rPr kumimoji="0" lang="pl-PL" sz="2000" b="1" i="0" u="none" strike="noStrike" kern="1200" cap="none" spc="0" normalizeH="0" baseline="0" noProof="0" dirty="0">
                <a:ln>
                  <a:noFill/>
                </a:ln>
                <a:solidFill>
                  <a:srgbClr val="002073"/>
                </a:solidFill>
                <a:effectLst/>
                <a:uLnTx/>
                <a:uFillTx/>
                <a:latin typeface="Arial" panose="020B0604020202020204" pitchFamily="34" charset="0"/>
                <a:ea typeface="Calibri" panose="020F0502020204030204" pitchFamily="34" charset="0"/>
                <a:cs typeface="Open Sans" pitchFamily="2" charset="0"/>
              </a:rPr>
              <a:t>Wsparcie rodziny i pieczy zastępczej - wskaźniki</a:t>
            </a:r>
            <a:endParaRPr lang="pl-PL" sz="2000" b="0" kern="0" dirty="0">
              <a:latin typeface="Arial" panose="020B0604020202020204" pitchFamily="34" charset="0"/>
              <a:ea typeface="MS Gothic" panose="020B0609070205080204" pitchFamily="49" charset="-128"/>
              <a:cs typeface="Arial" panose="020B0604020202020204" pitchFamily="34" charset="0"/>
            </a:endParaRPr>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
        <p:nvSpPr>
          <p:cNvPr id="4" name="Symbol zastępczy zawartości 3">
            <a:extLst>
              <a:ext uri="{FF2B5EF4-FFF2-40B4-BE49-F238E27FC236}">
                <a16:creationId xmlns:a16="http://schemas.microsoft.com/office/drawing/2014/main" id="{EC6C09CA-6801-66DA-4F52-8B4FE666DDAA}"/>
              </a:ext>
            </a:extLst>
          </p:cNvPr>
          <p:cNvSpPr>
            <a:spLocks noGrp="1"/>
          </p:cNvSpPr>
          <p:nvPr>
            <p:ph idx="1"/>
          </p:nvPr>
        </p:nvSpPr>
        <p:spPr>
          <a:xfrm>
            <a:off x="953946" y="1361872"/>
            <a:ext cx="10603148" cy="4974197"/>
          </a:xfrm>
        </p:spPr>
        <p:txBody>
          <a:bodyPr>
            <a:normAutofit/>
          </a:bodyPr>
          <a:lstStyle/>
          <a:p>
            <a:pPr>
              <a:lnSpc>
                <a:spcPct val="115000"/>
              </a:lnSpc>
              <a:spcAft>
                <a:spcPts val="1000"/>
              </a:spcAft>
            </a:pPr>
            <a:r>
              <a:rPr lang="pl-PL" sz="2000" dirty="0">
                <a:effectLst/>
                <a:latin typeface="Arial" panose="020B0604020202020204" pitchFamily="34" charset="0"/>
                <a:ea typeface="Calibri" panose="020F0502020204030204" pitchFamily="34" charset="0"/>
                <a:cs typeface="Times New Roman" panose="02020603050405020304" pitchFamily="18" charset="0"/>
              </a:rPr>
              <a:t>inne wspólne wskaźniki produktu tj.</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pl-PL" sz="2000" dirty="0">
                <a:effectLst/>
                <a:latin typeface="Arial" panose="020B0604020202020204" pitchFamily="34" charset="0"/>
                <a:ea typeface="Calibri" panose="020F0502020204030204" pitchFamily="34" charset="0"/>
                <a:cs typeface="Times New Roman" panose="02020603050405020304" pitchFamily="18" charset="0"/>
              </a:rPr>
              <a:t>Liczba osób z niepełnosprawnościami objętych wsparciem w programie;</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pl-PL" sz="2000" dirty="0">
                <a:effectLst/>
                <a:latin typeface="Arial" panose="020B0604020202020204" pitchFamily="34" charset="0"/>
                <a:ea typeface="Calibri" panose="020F0502020204030204" pitchFamily="34" charset="0"/>
                <a:cs typeface="Times New Roman" panose="02020603050405020304" pitchFamily="18" charset="0"/>
              </a:rPr>
              <a:t>Liczba osób z krajów trzecich objętych wsparciem w programie;</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pl-PL" sz="2000" dirty="0">
                <a:effectLst/>
                <a:latin typeface="Arial" panose="020B0604020202020204" pitchFamily="34" charset="0"/>
                <a:ea typeface="Calibri" panose="020F0502020204030204" pitchFamily="34" charset="0"/>
                <a:cs typeface="Times New Roman" panose="02020603050405020304" pitchFamily="18" charset="0"/>
              </a:rPr>
              <a:t>Liczba osób obcego pochodzenia objętych wsparciem w programie;</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pl-PL" sz="2000" dirty="0">
                <a:effectLst/>
                <a:latin typeface="Arial" panose="020B0604020202020204" pitchFamily="34" charset="0"/>
                <a:ea typeface="Calibri" panose="020F0502020204030204" pitchFamily="34" charset="0"/>
                <a:cs typeface="Times New Roman" panose="02020603050405020304" pitchFamily="18" charset="0"/>
              </a:rPr>
              <a:t>Liczba osób należących do mniejszości, w tym społeczności marginalizowanych takich jak Romowie, objętych wsparciem w programie;</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pl-PL" sz="2000" dirty="0">
                <a:effectLst/>
                <a:latin typeface="Arial" panose="020B0604020202020204" pitchFamily="34" charset="0"/>
                <a:ea typeface="Calibri" panose="020F0502020204030204" pitchFamily="34" charset="0"/>
                <a:cs typeface="Times New Roman" panose="02020603050405020304" pitchFamily="18" charset="0"/>
              </a:rPr>
              <a:t>Liczba osób w kryzysie bezdomności lub dotkniętych wykluczeniem z dostępu do mieszkań, objętych wsparciem w programie;</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spcBef>
                <a:spcPct val="0"/>
              </a:spcBef>
              <a:buNone/>
              <a:defRPr/>
            </a:pPr>
            <a:endParaRPr lang="pl-PL" sz="1800" b="1" dirty="0">
              <a:solidFill>
                <a:schemeClr val="accent1"/>
              </a:solidFill>
              <a:latin typeface="Arial" panose="020B0604020202020204" pitchFamily="34" charset="0"/>
              <a:cs typeface="Arial" panose="020B0604020202020204" pitchFamily="34" charset="0"/>
            </a:endParaRPr>
          </a:p>
          <a:p>
            <a:pPr marL="0" indent="0" algn="just">
              <a:spcBef>
                <a:spcPct val="0"/>
              </a:spcBef>
              <a:buNone/>
              <a:defRPr/>
            </a:pPr>
            <a:endParaRPr lang="pl-PL" sz="1800" b="1" dirty="0">
              <a:solidFill>
                <a:schemeClr val="accent1"/>
              </a:solidFill>
              <a:latin typeface="Arial" panose="020B0604020202020204" pitchFamily="34" charset="0"/>
              <a:cs typeface="Arial" panose="020B0604020202020204" pitchFamily="34" charset="0"/>
            </a:endParaRPr>
          </a:p>
          <a:p>
            <a:pPr marL="0" indent="0" algn="just">
              <a:spcBef>
                <a:spcPct val="0"/>
              </a:spcBef>
              <a:buNone/>
              <a:defRPr/>
            </a:pPr>
            <a:endParaRPr lang="pl-PL" sz="1800" dirty="0">
              <a:effectLst/>
              <a:latin typeface="Arial" panose="020B0604020202020204" pitchFamily="34" charset="0"/>
              <a:ea typeface="Times New Roman" panose="02020603050405020304" pitchFamily="18" charset="0"/>
            </a:endParaRPr>
          </a:p>
          <a:p>
            <a:pPr marL="0" indent="0" algn="just">
              <a:spcBef>
                <a:spcPct val="0"/>
              </a:spcBef>
              <a:buNone/>
              <a:defRPr/>
            </a:pPr>
            <a:endParaRPr lang="pl-PL" sz="1600" b="1" dirty="0"/>
          </a:p>
        </p:txBody>
      </p:sp>
    </p:spTree>
    <p:extLst>
      <p:ext uri="{BB962C8B-B14F-4D97-AF65-F5344CB8AC3E}">
        <p14:creationId xmlns:p14="http://schemas.microsoft.com/office/powerpoint/2010/main" val="150849323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8D9802DD-77D5-A584-5B4F-1A4AAF31F03C}"/>
              </a:ext>
            </a:extLst>
          </p:cNvPr>
          <p:cNvSpPr>
            <a:spLocks noGrp="1"/>
          </p:cNvSpPr>
          <p:nvPr>
            <p:ph type="title"/>
          </p:nvPr>
        </p:nvSpPr>
        <p:spPr>
          <a:xfrm>
            <a:off x="1169636" y="521931"/>
            <a:ext cx="9852728" cy="979757"/>
          </a:xfrm>
        </p:spPr>
        <p:txBody>
          <a:bodyPr>
            <a:normAutofit/>
          </a:bodyPr>
          <a:lstStyle/>
          <a:p>
            <a:pPr algn="ctr">
              <a:lnSpc>
                <a:spcPct val="100000"/>
              </a:lnSpc>
            </a:pPr>
            <a:r>
              <a:rPr kumimoji="0" lang="pl-PL" sz="2000" b="1" i="0" u="none" strike="noStrike" kern="0" cap="none" spc="0" normalizeH="0" baseline="0" noProof="0" dirty="0">
                <a:ln>
                  <a:noFill/>
                </a:ln>
                <a:solidFill>
                  <a:srgbClr val="002073"/>
                </a:solidFill>
                <a:effectLst/>
                <a:uLnTx/>
                <a:uFillTx/>
                <a:latin typeface="Arial" panose="020B0604020202020204" pitchFamily="34" charset="0"/>
                <a:ea typeface="MS Gothic" panose="020B0609070205080204" pitchFamily="49" charset="-128"/>
                <a:cs typeface="Arial" panose="020B0604020202020204" pitchFamily="34" charset="0"/>
              </a:rPr>
              <a:t>Działanie 8.8 </a:t>
            </a:r>
            <a:r>
              <a:rPr kumimoji="0" lang="pl-PL" sz="2000" b="1" i="0" u="none" strike="noStrike" kern="1200" cap="none" spc="0" normalizeH="0" baseline="0" noProof="0" dirty="0">
                <a:ln>
                  <a:noFill/>
                </a:ln>
                <a:solidFill>
                  <a:srgbClr val="002073"/>
                </a:solidFill>
                <a:effectLst/>
                <a:uLnTx/>
                <a:uFillTx/>
                <a:latin typeface="Arial" panose="020B0604020202020204" pitchFamily="34" charset="0"/>
                <a:ea typeface="Calibri" panose="020F0502020204030204" pitchFamily="34" charset="0"/>
                <a:cs typeface="Open Sans" pitchFamily="2" charset="0"/>
              </a:rPr>
              <a:t>Wsparcie rodziny i pieczy zastępczej - wskaźniki</a:t>
            </a:r>
            <a:endParaRPr lang="pl-PL" sz="2000" b="0" kern="0" dirty="0">
              <a:latin typeface="Arial" panose="020B0604020202020204" pitchFamily="34" charset="0"/>
              <a:ea typeface="MS Gothic" panose="020B0609070205080204" pitchFamily="49" charset="-128"/>
              <a:cs typeface="Arial" panose="020B0604020202020204" pitchFamily="34" charset="0"/>
            </a:endParaRPr>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
        <p:nvSpPr>
          <p:cNvPr id="4" name="Symbol zastępczy zawartości 3">
            <a:extLst>
              <a:ext uri="{FF2B5EF4-FFF2-40B4-BE49-F238E27FC236}">
                <a16:creationId xmlns:a16="http://schemas.microsoft.com/office/drawing/2014/main" id="{EC6C09CA-6801-66DA-4F52-8B4FE666DDAA}"/>
              </a:ext>
            </a:extLst>
          </p:cNvPr>
          <p:cNvSpPr>
            <a:spLocks noGrp="1"/>
          </p:cNvSpPr>
          <p:nvPr>
            <p:ph idx="1"/>
          </p:nvPr>
        </p:nvSpPr>
        <p:spPr>
          <a:xfrm>
            <a:off x="953946" y="1361872"/>
            <a:ext cx="10603148" cy="4974197"/>
          </a:xfrm>
        </p:spPr>
        <p:txBody>
          <a:bodyPr>
            <a:normAutofit/>
          </a:bodyPr>
          <a:lstStyle/>
          <a:p>
            <a:pPr>
              <a:lnSpc>
                <a:spcPct val="115000"/>
              </a:lnSpc>
              <a:spcAft>
                <a:spcPts val="1000"/>
              </a:spcAft>
            </a:pPr>
            <a:r>
              <a:rPr lang="pl-PL" sz="2000" dirty="0">
                <a:effectLst/>
                <a:latin typeface="Arial" panose="020B0604020202020204" pitchFamily="34" charset="0"/>
                <a:ea typeface="Calibri" panose="020F0502020204030204" pitchFamily="34" charset="0"/>
                <a:cs typeface="Times New Roman" panose="02020603050405020304" pitchFamily="18" charset="0"/>
              </a:rPr>
              <a:t>oraz wspólne wskaźniki produktu dotyczące podmiotów tj.</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pl-PL" sz="2000" dirty="0">
                <a:effectLst/>
                <a:latin typeface="Arial" panose="020B0604020202020204" pitchFamily="34" charset="0"/>
                <a:ea typeface="Calibri" panose="020F0502020204030204" pitchFamily="34" charset="0"/>
                <a:cs typeface="Times New Roman" panose="02020603050405020304" pitchFamily="18" charset="0"/>
              </a:rPr>
              <a:t>Liczba objętych wsparciem podmiotów administracji publicznej lub służb publicznych na szczeblu krajowym, regionalnym lub lokalnym;</a:t>
            </a:r>
            <a:endParaRPr lang="pl-PL" sz="1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pl-PL" sz="2000" dirty="0">
                <a:effectLst/>
                <a:latin typeface="Arial" panose="020B0604020202020204" pitchFamily="34" charset="0"/>
                <a:ea typeface="Calibri" panose="020F0502020204030204" pitchFamily="34" charset="0"/>
              </a:rPr>
              <a:t>Liczba objętych wsparciem mikro-, małych i średnich przedsiębiorstw (w tym spółdzielni i przedsiębiorstw społecznych).</a:t>
            </a:r>
            <a:endParaRPr lang="pl-PL" sz="1800" b="1" dirty="0">
              <a:solidFill>
                <a:schemeClr val="accent1"/>
              </a:solidFill>
              <a:latin typeface="Arial" panose="020B0604020202020204" pitchFamily="34" charset="0"/>
              <a:cs typeface="Arial" panose="020B0604020202020204" pitchFamily="34" charset="0"/>
            </a:endParaRPr>
          </a:p>
          <a:p>
            <a:pPr marL="0" indent="0" algn="just">
              <a:spcBef>
                <a:spcPct val="0"/>
              </a:spcBef>
              <a:buNone/>
              <a:defRPr/>
            </a:pPr>
            <a:endParaRPr lang="pl-PL" sz="1800" b="1" dirty="0">
              <a:solidFill>
                <a:schemeClr val="accent1"/>
              </a:solidFill>
              <a:latin typeface="Arial" panose="020B0604020202020204" pitchFamily="34" charset="0"/>
              <a:cs typeface="Arial" panose="020B0604020202020204" pitchFamily="34" charset="0"/>
            </a:endParaRPr>
          </a:p>
          <a:p>
            <a:pPr marL="0" indent="0" algn="just">
              <a:spcBef>
                <a:spcPct val="0"/>
              </a:spcBef>
              <a:buNone/>
              <a:defRPr/>
            </a:pPr>
            <a:endParaRPr lang="pl-PL" sz="1800" dirty="0">
              <a:effectLst/>
              <a:latin typeface="Arial" panose="020B0604020202020204" pitchFamily="34" charset="0"/>
              <a:ea typeface="Times New Roman" panose="02020603050405020304" pitchFamily="18" charset="0"/>
            </a:endParaRPr>
          </a:p>
          <a:p>
            <a:pPr marL="0" indent="0" algn="just">
              <a:spcBef>
                <a:spcPct val="0"/>
              </a:spcBef>
              <a:buNone/>
              <a:defRPr/>
            </a:pPr>
            <a:endParaRPr lang="pl-PL" sz="1600" b="1" dirty="0"/>
          </a:p>
        </p:txBody>
      </p:sp>
    </p:spTree>
    <p:extLst>
      <p:ext uri="{BB962C8B-B14F-4D97-AF65-F5344CB8AC3E}">
        <p14:creationId xmlns:p14="http://schemas.microsoft.com/office/powerpoint/2010/main" val="217739238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8D9802DD-77D5-A584-5B4F-1A4AAF31F03C}"/>
              </a:ext>
            </a:extLst>
          </p:cNvPr>
          <p:cNvSpPr>
            <a:spLocks noGrp="1"/>
          </p:cNvSpPr>
          <p:nvPr>
            <p:ph type="title"/>
          </p:nvPr>
        </p:nvSpPr>
        <p:spPr>
          <a:xfrm>
            <a:off x="1169636" y="521931"/>
            <a:ext cx="9852728" cy="979757"/>
          </a:xfrm>
        </p:spPr>
        <p:txBody>
          <a:bodyPr>
            <a:normAutofit/>
          </a:bodyPr>
          <a:lstStyle/>
          <a:p>
            <a:pPr algn="ctr">
              <a:lnSpc>
                <a:spcPct val="100000"/>
              </a:lnSpc>
            </a:pPr>
            <a:r>
              <a:rPr kumimoji="0" lang="pl-PL" sz="2000" b="1" i="0" u="none" strike="noStrike" kern="0" cap="none" spc="0" normalizeH="0" baseline="0" noProof="0" dirty="0">
                <a:ln>
                  <a:noFill/>
                </a:ln>
                <a:solidFill>
                  <a:srgbClr val="002073"/>
                </a:solidFill>
                <a:effectLst/>
                <a:uLnTx/>
                <a:uFillTx/>
                <a:latin typeface="Arial" panose="020B0604020202020204" pitchFamily="34" charset="0"/>
                <a:ea typeface="MS Gothic" panose="020B0609070205080204" pitchFamily="49" charset="-128"/>
                <a:cs typeface="Arial" panose="020B0604020202020204" pitchFamily="34" charset="0"/>
              </a:rPr>
              <a:t>Działanie 8.8 </a:t>
            </a:r>
            <a:r>
              <a:rPr kumimoji="0" lang="pl-PL" sz="2000" b="1" i="0" u="none" strike="noStrike" kern="1200" cap="none" spc="0" normalizeH="0" baseline="0" noProof="0" dirty="0">
                <a:ln>
                  <a:noFill/>
                </a:ln>
                <a:solidFill>
                  <a:srgbClr val="002073"/>
                </a:solidFill>
                <a:effectLst/>
                <a:uLnTx/>
                <a:uFillTx/>
                <a:latin typeface="Arial" panose="020B0604020202020204" pitchFamily="34" charset="0"/>
                <a:ea typeface="Calibri" panose="020F0502020204030204" pitchFamily="34" charset="0"/>
                <a:cs typeface="Open Sans" pitchFamily="2" charset="0"/>
              </a:rPr>
              <a:t>Wsparcie rodziny i pieczy zastępczej - wskaźniki</a:t>
            </a:r>
            <a:endParaRPr lang="pl-PL" sz="2000" b="0" kern="0" dirty="0">
              <a:latin typeface="Arial" panose="020B0604020202020204" pitchFamily="34" charset="0"/>
              <a:ea typeface="MS Gothic" panose="020B0609070205080204" pitchFamily="49" charset="-128"/>
              <a:cs typeface="Arial" panose="020B0604020202020204" pitchFamily="34" charset="0"/>
            </a:endParaRPr>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
        <p:nvSpPr>
          <p:cNvPr id="4" name="Symbol zastępczy zawartości 3">
            <a:extLst>
              <a:ext uri="{FF2B5EF4-FFF2-40B4-BE49-F238E27FC236}">
                <a16:creationId xmlns:a16="http://schemas.microsoft.com/office/drawing/2014/main" id="{EC6C09CA-6801-66DA-4F52-8B4FE666DDAA}"/>
              </a:ext>
            </a:extLst>
          </p:cNvPr>
          <p:cNvSpPr>
            <a:spLocks noGrp="1"/>
          </p:cNvSpPr>
          <p:nvPr>
            <p:ph idx="1"/>
          </p:nvPr>
        </p:nvSpPr>
        <p:spPr>
          <a:xfrm>
            <a:off x="953946" y="1361872"/>
            <a:ext cx="10603148" cy="4974197"/>
          </a:xfrm>
        </p:spPr>
        <p:txBody>
          <a:bodyPr>
            <a:normAutofit/>
          </a:bodyPr>
          <a:lstStyle/>
          <a:p>
            <a:pPr marL="0" indent="0" algn="just">
              <a:spcBef>
                <a:spcPct val="0"/>
              </a:spcBef>
              <a:buNone/>
              <a:defRPr/>
            </a:pPr>
            <a:endParaRPr lang="pl-PL" sz="1800" b="1" dirty="0">
              <a:solidFill>
                <a:schemeClr val="accent1"/>
              </a:solidFill>
              <a:latin typeface="Arial" panose="020B0604020202020204" pitchFamily="34" charset="0"/>
              <a:cs typeface="Arial" panose="020B0604020202020204" pitchFamily="34" charset="0"/>
            </a:endParaRPr>
          </a:p>
          <a:p>
            <a:pPr marL="0" indent="0" algn="just">
              <a:spcBef>
                <a:spcPct val="0"/>
              </a:spcBef>
              <a:buNone/>
              <a:defRPr/>
            </a:pPr>
            <a:endParaRPr lang="pl-PL" sz="1800" dirty="0">
              <a:effectLst/>
              <a:latin typeface="Arial" panose="020B0604020202020204" pitchFamily="34" charset="0"/>
              <a:ea typeface="Times New Roman" panose="02020603050405020304" pitchFamily="18" charset="0"/>
            </a:endParaRPr>
          </a:p>
          <a:p>
            <a:pPr>
              <a:lnSpc>
                <a:spcPct val="115000"/>
              </a:lnSpc>
              <a:spcAft>
                <a:spcPts val="1200"/>
              </a:spcAft>
            </a:pPr>
            <a:r>
              <a:rPr lang="pl-PL" sz="2000" dirty="0">
                <a:effectLst/>
                <a:latin typeface="Arial" panose="020B0604020202020204" pitchFamily="34" charset="0"/>
                <a:ea typeface="Calibri" panose="020F0502020204030204" pitchFamily="34" charset="0"/>
                <a:cs typeface="Arial" panose="020B0604020202020204" pitchFamily="34" charset="0"/>
              </a:rPr>
              <a:t>Wartość docelowa powyższych wskaźników może wynosić 0, co nie zwalnia z obowiązku ich monitorowania.</a:t>
            </a:r>
          </a:p>
          <a:p>
            <a:pPr>
              <a:lnSpc>
                <a:spcPct val="115000"/>
              </a:lnSpc>
              <a:spcAft>
                <a:spcPts val="1200"/>
              </a:spcAft>
            </a:pPr>
            <a:r>
              <a:rPr lang="pl-PL" sz="2000" dirty="0">
                <a:effectLst/>
                <a:latin typeface="Arial" panose="020B0604020202020204" pitchFamily="34" charset="0"/>
                <a:ea typeface="Calibri" panose="020F0502020204030204" pitchFamily="34" charset="0"/>
                <a:cs typeface="Arial" panose="020B0604020202020204" pitchFamily="34" charset="0"/>
              </a:rPr>
              <a:t>W przypadku innych wspólnych wskaźników produktu IZ zobowiązuje Beneficjentów do zbierania danych osobowych dotyczących wskaźników; nie ma możliwości wykorzystywania szacunków.  </a:t>
            </a:r>
          </a:p>
          <a:p>
            <a:pPr marL="0" indent="0" algn="just">
              <a:spcBef>
                <a:spcPct val="0"/>
              </a:spcBef>
              <a:buNone/>
              <a:defRPr/>
            </a:pPr>
            <a:endParaRPr lang="pl-PL" sz="1600" b="1" dirty="0"/>
          </a:p>
        </p:txBody>
      </p:sp>
    </p:spTree>
    <p:extLst>
      <p:ext uri="{BB962C8B-B14F-4D97-AF65-F5344CB8AC3E}">
        <p14:creationId xmlns:p14="http://schemas.microsoft.com/office/powerpoint/2010/main" val="96106369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FCFF9B2A-B9EA-35DC-DEAB-E8FCD1AE5775}"/>
              </a:ext>
            </a:extLst>
          </p:cNvPr>
          <p:cNvSpPr>
            <a:spLocks noGrp="1"/>
          </p:cNvSpPr>
          <p:nvPr>
            <p:ph type="title"/>
          </p:nvPr>
        </p:nvSpPr>
        <p:spPr>
          <a:xfrm>
            <a:off x="1169635" y="459271"/>
            <a:ext cx="10189057" cy="979757"/>
          </a:xfrm>
        </p:spPr>
        <p:txBody>
          <a:bodyPr>
            <a:noAutofit/>
          </a:bodyPr>
          <a:lstStyle/>
          <a:p>
            <a:pPr algn="ctr">
              <a:lnSpc>
                <a:spcPct val="100000"/>
              </a:lnSpc>
            </a:pPr>
            <a:r>
              <a:rPr lang="pl-PL" sz="2000" dirty="0"/>
              <a:t>Negocjacje</a:t>
            </a:r>
            <a:br>
              <a:rPr lang="pl-PL" sz="2000" dirty="0"/>
            </a:br>
            <a:r>
              <a:rPr lang="pl-PL" sz="2000" dirty="0"/>
              <a:t>kryterium negocjacyjne</a:t>
            </a:r>
            <a:br>
              <a:rPr lang="pl-PL" sz="2000" dirty="0"/>
            </a:br>
            <a:endParaRPr lang="pl-PL" sz="2000" dirty="0"/>
          </a:p>
        </p:txBody>
      </p:sp>
      <p:sp>
        <p:nvSpPr>
          <p:cNvPr id="6" name="Symbol zastępczy zawartości 5">
            <a:extLst>
              <a:ext uri="{FF2B5EF4-FFF2-40B4-BE49-F238E27FC236}">
                <a16:creationId xmlns:a16="http://schemas.microsoft.com/office/drawing/2014/main" id="{1D79F7C2-0D86-E326-0A1B-0804EF6090AE}"/>
              </a:ext>
            </a:extLst>
          </p:cNvPr>
          <p:cNvSpPr>
            <a:spLocks noGrp="1"/>
          </p:cNvSpPr>
          <p:nvPr>
            <p:ph idx="1"/>
          </p:nvPr>
        </p:nvSpPr>
        <p:spPr>
          <a:xfrm>
            <a:off x="1169635" y="1563325"/>
            <a:ext cx="9852729" cy="4897041"/>
          </a:xfrm>
        </p:spPr>
        <p:txBody>
          <a:bodyPr>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pl-PL" sz="2000" b="1" dirty="0">
                <a:solidFill>
                  <a:schemeClr val="tx2"/>
                </a:solidFill>
              </a:rPr>
              <a:t>Kryterium negocjacyjne</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pl-PL" sz="1800" b="1"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Projekt po negocjacjach:</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pl-PL"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Negocjacje zakończyły się wynikiem pozytywnym, tj.:</a:t>
            </a:r>
          </a:p>
          <a:p>
            <a:pPr marL="342900" marR="0" lvl="0" indent="-342900" algn="l" defTabSz="914400" rtl="0" eaLnBrk="1" fontAlgn="auto" latinLnBrk="0" hangingPunct="1">
              <a:lnSpc>
                <a:spcPct val="100000"/>
              </a:lnSpc>
              <a:spcBef>
                <a:spcPts val="0"/>
              </a:spcBef>
              <a:spcAft>
                <a:spcPts val="600"/>
              </a:spcAft>
              <a:buClrTx/>
              <a:buSzTx/>
              <a:buFont typeface="+mj-lt"/>
              <a:buAutoNum type="alphaLcParenR"/>
              <a:tabLst/>
              <a:defRPr/>
            </a:pPr>
            <a:r>
              <a:rPr kumimoji="0" lang="pl-PL"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projekt po negocjacjach został prawidłowo poprawiony/uzupełniony w zakresie spełniania kryteriów obligatoryjnych w terminie określonym przez Instytucję Organizującej Nabór (o ile dotyczy) </a:t>
            </a:r>
            <a:br>
              <a:rPr lang="pl-PL" sz="1800" dirty="0">
                <a:solidFill>
                  <a:prstClr val="black"/>
                </a:solidFill>
                <a:latin typeface="Arial" panose="020B0604020202020204" pitchFamily="34" charset="0"/>
                <a:ea typeface="+mn-ea"/>
                <a:cs typeface="Arial" panose="020B0604020202020204" pitchFamily="34" charset="0"/>
              </a:rPr>
            </a:br>
            <a:r>
              <a:rPr kumimoji="0" lang="pl-PL"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oraz</a:t>
            </a:r>
          </a:p>
          <a:p>
            <a:pPr marL="342900" marR="0" lvl="0" indent="-342900" algn="l" defTabSz="914400" rtl="0" eaLnBrk="1" fontAlgn="auto" latinLnBrk="0" hangingPunct="1">
              <a:lnSpc>
                <a:spcPct val="100000"/>
              </a:lnSpc>
              <a:spcBef>
                <a:spcPts val="0"/>
              </a:spcBef>
              <a:spcAft>
                <a:spcPts val="600"/>
              </a:spcAft>
              <a:buClrTx/>
              <a:buSzTx/>
              <a:buFont typeface="+mj-lt"/>
              <a:buAutoNum type="alphaLcParenR"/>
              <a:tabLst/>
              <a:defRPr/>
            </a:pPr>
            <a:r>
              <a:rPr kumimoji="0" lang="pl-PL"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zostały udzielone informacje i wyjaśnienia wymagane podczas negocjacji lub spełnione zostały warunki określone przez oceniających podczas negocjacji   w terminie określonym przez Instytucję Organizującej Nabór (o ile dotyczy) oraz</a:t>
            </a:r>
          </a:p>
          <a:p>
            <a:pPr marL="342900" marR="0" lvl="0" indent="-342900" algn="l" defTabSz="914400" rtl="0" eaLnBrk="1" fontAlgn="auto" latinLnBrk="0" hangingPunct="1">
              <a:lnSpc>
                <a:spcPct val="100000"/>
              </a:lnSpc>
              <a:spcBef>
                <a:spcPts val="0"/>
              </a:spcBef>
              <a:spcAft>
                <a:spcPts val="600"/>
              </a:spcAft>
              <a:buClrTx/>
              <a:buSzTx/>
              <a:buFont typeface="+mj-lt"/>
              <a:buAutoNum type="alphaLcParenR"/>
              <a:tabLst/>
              <a:defRPr/>
            </a:pPr>
            <a:r>
              <a:rPr kumimoji="0" lang="pl-PL"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do projektu nie wprowadzono innych nieuzgodnionych w ramach negocjacji zmian.</a:t>
            </a:r>
          </a:p>
          <a:p>
            <a:pPr marL="0" marR="0" lvl="0" indent="0" algn="l" defTabSz="914400" rtl="0" eaLnBrk="1" fontAlgn="auto" latinLnBrk="0" hangingPunct="1">
              <a:lnSpc>
                <a:spcPct val="100000"/>
              </a:lnSpc>
              <a:spcBef>
                <a:spcPts val="0"/>
              </a:spcBef>
              <a:spcAft>
                <a:spcPts val="600"/>
              </a:spcAft>
              <a:buClr>
                <a:srgbClr val="002060"/>
              </a:buClr>
              <a:buSzTx/>
              <a:buNone/>
              <a:tabLst/>
              <a:defRPr/>
            </a:pPr>
            <a:endParaRPr kumimoji="0" lang="pl-PL" sz="1800" b="0" i="0" u="none" strike="noStrike" kern="1200" cap="none" spc="0" normalizeH="0" baseline="0" noProof="0" dirty="0">
              <a:ln>
                <a:noFill/>
              </a:ln>
              <a:effectLst/>
              <a:uLnTx/>
              <a:uFillTx/>
              <a:latin typeface="+mn-lt"/>
              <a:ea typeface="+mn-ea"/>
              <a:cs typeface="Arial" panose="020B0604020202020204" pitchFamily="34" charset="0"/>
            </a:endParaRPr>
          </a:p>
          <a:p>
            <a:pPr defTabSz="914400">
              <a:lnSpc>
                <a:spcPct val="100000"/>
              </a:lnSpc>
              <a:spcBef>
                <a:spcPts val="0"/>
              </a:spcBef>
              <a:spcAft>
                <a:spcPts val="600"/>
              </a:spcAft>
              <a:buClr>
                <a:srgbClr val="002060"/>
              </a:buClr>
              <a:buFont typeface="Wingdings" panose="05000000000000000000" pitchFamily="2" charset="2"/>
              <a:buChar char="ü"/>
              <a:defRPr/>
            </a:pPr>
            <a:r>
              <a:rPr lang="pl-PL" sz="1800" dirty="0">
                <a:effectLst/>
                <a:latin typeface="Arial" panose="020B0604020202020204" pitchFamily="34" charset="0"/>
                <a:ea typeface="Times New Roman" panose="02020603050405020304" pitchFamily="18" charset="0"/>
                <a:cs typeface="Times New Roman" panose="02020603050405020304" pitchFamily="18" charset="0"/>
              </a:rPr>
              <a:t>Negocjacje prowadzone są </a:t>
            </a:r>
            <a:r>
              <a:rPr lang="pl-PL" sz="1800" b="1" dirty="0">
                <a:effectLst/>
                <a:latin typeface="Arial" panose="020B0604020202020204" pitchFamily="34" charset="0"/>
                <a:ea typeface="Times New Roman" panose="02020603050405020304" pitchFamily="18" charset="0"/>
                <a:cs typeface="Times New Roman" panose="02020603050405020304" pitchFamily="18" charset="0"/>
              </a:rPr>
              <a:t>drogą elektroniczną w SOWA EFS</a:t>
            </a:r>
            <a:r>
              <a:rPr lang="pl-PL" sz="1800" dirty="0">
                <a:effectLst/>
                <a:latin typeface="Arial" panose="020B0604020202020204" pitchFamily="34" charset="0"/>
                <a:ea typeface="Times New Roman" panose="02020603050405020304" pitchFamily="18" charset="0"/>
                <a:cs typeface="Times New Roman" panose="02020603050405020304" pitchFamily="18" charset="0"/>
              </a:rPr>
              <a:t>.</a:t>
            </a:r>
            <a:endParaRPr lang="pl-PL"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R="0" lvl="0" algn="l" defTabSz="914400" rtl="0" eaLnBrk="1" fontAlgn="auto" latinLnBrk="0" hangingPunct="1">
              <a:lnSpc>
                <a:spcPct val="100000"/>
              </a:lnSpc>
              <a:spcBef>
                <a:spcPts val="0"/>
              </a:spcBef>
              <a:spcAft>
                <a:spcPts val="600"/>
              </a:spcAft>
              <a:buClr>
                <a:srgbClr val="002060"/>
              </a:buClr>
              <a:buSzTx/>
              <a:buFont typeface="Wingdings" panose="05000000000000000000" pitchFamily="2" charset="2"/>
              <a:buChar char="ü"/>
              <a:tabLst/>
              <a:defRPr/>
            </a:pPr>
            <a:endParaRPr kumimoji="0" lang="pl-PL" sz="1800" b="0" i="0" u="none" strike="noStrike" kern="1200" cap="none" spc="0" normalizeH="0" baseline="0" noProof="0" dirty="0">
              <a:ln>
                <a:noFill/>
              </a:ln>
              <a:effectLst/>
              <a:uLnTx/>
              <a:uFillTx/>
              <a:latin typeface="+mn-lt"/>
              <a:ea typeface="+mn-ea"/>
              <a:cs typeface="Arial" panose="020B0604020202020204" pitchFamily="34" charset="0"/>
            </a:endParaRPr>
          </a:p>
          <a:p>
            <a:pPr>
              <a:lnSpc>
                <a:spcPct val="100000"/>
              </a:lnSpc>
              <a:spcAft>
                <a:spcPts val="600"/>
              </a:spcAft>
            </a:pPr>
            <a:endParaRPr lang="pl-PL" sz="1800" dirty="0">
              <a:latin typeface="+mn-lt"/>
            </a:endParaRPr>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Tree>
    <p:extLst>
      <p:ext uri="{BB962C8B-B14F-4D97-AF65-F5344CB8AC3E}">
        <p14:creationId xmlns:p14="http://schemas.microsoft.com/office/powerpoint/2010/main" val="12831038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5963667F-1751-DA36-D17A-9631EEDEE6AB}"/>
              </a:ext>
            </a:extLst>
          </p:cNvPr>
          <p:cNvSpPr>
            <a:spLocks noGrp="1"/>
          </p:cNvSpPr>
          <p:nvPr>
            <p:ph type="title"/>
          </p:nvPr>
        </p:nvSpPr>
        <p:spPr>
          <a:xfrm>
            <a:off x="1169986" y="224331"/>
            <a:ext cx="9852025" cy="979488"/>
          </a:xfrm>
        </p:spPr>
        <p:txBody>
          <a:bodyPr>
            <a:noAutofit/>
          </a:bodyPr>
          <a:lstStyle/>
          <a:p>
            <a:pPr algn="ctr">
              <a:lnSpc>
                <a:spcPct val="100000"/>
              </a:lnSpc>
            </a:pPr>
            <a:r>
              <a:rPr lang="pl-PL" sz="2000" dirty="0"/>
              <a:t>Informacje ogólne</a:t>
            </a:r>
            <a:br>
              <a:rPr lang="pl-PL" sz="2000" dirty="0"/>
            </a:br>
            <a:br>
              <a:rPr lang="pl-PL" sz="2000" dirty="0"/>
            </a:br>
            <a:r>
              <a:rPr lang="pl-PL" sz="2000" dirty="0"/>
              <a:t>źródła finansowania i kwota przeznaczona na postępowanie</a:t>
            </a:r>
            <a:br>
              <a:rPr lang="pl-PL" sz="2000" dirty="0"/>
            </a:br>
            <a:endParaRPr lang="pl-PL" sz="2000" dirty="0"/>
          </a:p>
        </p:txBody>
      </p:sp>
      <p:sp>
        <p:nvSpPr>
          <p:cNvPr id="4" name="Symbol zastępczy zawartości 3">
            <a:extLst>
              <a:ext uri="{FF2B5EF4-FFF2-40B4-BE49-F238E27FC236}">
                <a16:creationId xmlns:a16="http://schemas.microsoft.com/office/drawing/2014/main" id="{EC6C09CA-6801-66DA-4F52-8B4FE666DDAA}"/>
              </a:ext>
            </a:extLst>
          </p:cNvPr>
          <p:cNvSpPr>
            <a:spLocks noGrp="1"/>
          </p:cNvSpPr>
          <p:nvPr>
            <p:ph idx="1"/>
          </p:nvPr>
        </p:nvSpPr>
        <p:spPr>
          <a:xfrm>
            <a:off x="1065005" y="2049308"/>
            <a:ext cx="10326084" cy="3927096"/>
          </a:xfrm>
        </p:spPr>
        <p:txBody>
          <a:bodyPr>
            <a:normAutofit fontScale="92500"/>
          </a:bodyPr>
          <a:lstStyle/>
          <a:p>
            <a:pPr lvl="0">
              <a:lnSpc>
                <a:spcPct val="115000"/>
              </a:lnSpc>
              <a:spcBef>
                <a:spcPts val="600"/>
              </a:spcBef>
              <a:spcAft>
                <a:spcPts val="300"/>
              </a:spcAft>
              <a:buFont typeface="Wingdings" panose="05000000000000000000" pitchFamily="2" charset="2"/>
              <a:buChar char="ü"/>
            </a:pPr>
            <a:r>
              <a:rPr lang="pl-PL" sz="2200" dirty="0">
                <a:effectLst/>
                <a:latin typeface="Arial" panose="020B0604020202020204" pitchFamily="34" charset="0"/>
                <a:ea typeface="Times New Roman" panose="02020603050405020304" pitchFamily="18" charset="0"/>
                <a:cs typeface="Arial" panose="020B0604020202020204" pitchFamily="34" charset="0"/>
              </a:rPr>
              <a:t>Kwota przeznaczona na dofinansowanie projektów w ramach postępowania – kwota dofinansowania publicznego </a:t>
            </a:r>
            <a:r>
              <a:rPr lang="pl-PL" sz="2200" b="1" dirty="0">
                <a:effectLst/>
                <a:latin typeface="Arial" panose="020B0604020202020204" pitchFamily="34" charset="0"/>
                <a:ea typeface="Times New Roman" panose="02020603050405020304" pitchFamily="18" charset="0"/>
                <a:cs typeface="Arial" panose="020B0604020202020204" pitchFamily="34" charset="0"/>
              </a:rPr>
              <a:t>wynosi </a:t>
            </a:r>
            <a:r>
              <a:rPr lang="pl-PL" sz="2200" b="1" dirty="0">
                <a:latin typeface="Arial" panose="020B0604020202020204" pitchFamily="34" charset="0"/>
                <a:ea typeface="Times New Roman" panose="02020603050405020304" pitchFamily="18" charset="0"/>
                <a:cs typeface="Arial" panose="020B0604020202020204" pitchFamily="34" charset="0"/>
              </a:rPr>
              <a:t>8 930 000,00 EUR</a:t>
            </a:r>
            <a:r>
              <a:rPr lang="pl-PL" sz="2200" b="1" dirty="0">
                <a:effectLst/>
                <a:latin typeface="Arial" panose="020B0604020202020204" pitchFamily="34" charset="0"/>
                <a:ea typeface="Times New Roman" panose="02020603050405020304" pitchFamily="18" charset="0"/>
                <a:cs typeface="Arial" panose="020B0604020202020204" pitchFamily="34" charset="0"/>
              </a:rPr>
              <a:t>, tj. </a:t>
            </a:r>
            <a:r>
              <a:rPr lang="pl-PL" sz="2200" b="1" dirty="0">
                <a:latin typeface="Arial" panose="020B0604020202020204" pitchFamily="34" charset="0"/>
                <a:ea typeface="Times New Roman" panose="02020603050405020304" pitchFamily="18" charset="0"/>
                <a:cs typeface="Arial" panose="020B0604020202020204" pitchFamily="34" charset="0"/>
              </a:rPr>
              <a:t>38 482 049,00 </a:t>
            </a:r>
            <a:r>
              <a:rPr lang="pl-PL" sz="2200" b="1" dirty="0">
                <a:effectLst/>
                <a:latin typeface="Arial" panose="020B0604020202020204" pitchFamily="34" charset="0"/>
                <a:ea typeface="Times New Roman" panose="02020603050405020304" pitchFamily="18" charset="0"/>
                <a:cs typeface="Arial" panose="020B0604020202020204" pitchFamily="34" charset="0"/>
              </a:rPr>
              <a:t>PLN</a:t>
            </a:r>
            <a:r>
              <a:rPr lang="pl-PL" sz="2200" dirty="0">
                <a:latin typeface="Arial" panose="020B0604020202020204" pitchFamily="34" charset="0"/>
                <a:ea typeface="Times New Roman" panose="02020603050405020304" pitchFamily="18" charset="0"/>
                <a:cs typeface="Arial" panose="020B0604020202020204" pitchFamily="34" charset="0"/>
              </a:rPr>
              <a:t>.</a:t>
            </a:r>
            <a:endParaRPr lang="pl-PL" sz="2200" b="1" dirty="0">
              <a:effectLst/>
              <a:latin typeface="Arial" panose="020B0604020202020204" pitchFamily="34" charset="0"/>
              <a:ea typeface="Times New Roman" panose="02020603050405020304" pitchFamily="18" charset="0"/>
              <a:cs typeface="Arial" panose="020B0604020202020204" pitchFamily="34" charset="0"/>
            </a:endParaRPr>
          </a:p>
          <a:p>
            <a:pPr marL="0" indent="0">
              <a:lnSpc>
                <a:spcPct val="115000"/>
              </a:lnSpc>
              <a:spcBef>
                <a:spcPts val="600"/>
              </a:spcBef>
              <a:spcAft>
                <a:spcPts val="300"/>
              </a:spcAft>
              <a:buNone/>
            </a:pPr>
            <a:r>
              <a:rPr lang="pl-PL" sz="2200" dirty="0">
                <a:effectLst/>
                <a:latin typeface="Arial" panose="020B0604020202020204" pitchFamily="34" charset="0"/>
                <a:ea typeface="Times New Roman" panose="02020603050405020304" pitchFamily="18" charset="0"/>
                <a:cs typeface="Arial" panose="020B0604020202020204" pitchFamily="34" charset="0"/>
              </a:rPr>
              <a:t>Kwota przeliczona wg kursu </a:t>
            </a:r>
            <a:r>
              <a:rPr lang="pl-PL" sz="2400" dirty="0">
                <a:effectLst/>
                <a:latin typeface="Arial" panose="020B0604020202020204" pitchFamily="34" charset="0"/>
                <a:ea typeface="Times New Roman" panose="02020603050405020304" pitchFamily="18" charset="0"/>
              </a:rPr>
              <a:t>obowiązującego w kwietniu 2024 r. - </a:t>
            </a:r>
            <a:r>
              <a:rPr lang="pl-PL" sz="2200" dirty="0">
                <a:effectLst/>
                <a:latin typeface="Arial" panose="020B0604020202020204" pitchFamily="34" charset="0"/>
                <a:ea typeface="Times New Roman" panose="02020603050405020304" pitchFamily="18" charset="0"/>
                <a:cs typeface="Arial" panose="020B0604020202020204" pitchFamily="34" charset="0"/>
              </a:rPr>
              <a:t>1 EUR </a:t>
            </a:r>
            <a:r>
              <a:rPr lang="pl-PL" sz="2200" dirty="0">
                <a:latin typeface="Arial" panose="020B0604020202020204" pitchFamily="34" charset="0"/>
                <a:ea typeface="Times New Roman" panose="02020603050405020304" pitchFamily="18" charset="0"/>
                <a:cs typeface="Arial" panose="020B0604020202020204" pitchFamily="34" charset="0"/>
              </a:rPr>
              <a:t>=</a:t>
            </a:r>
            <a:r>
              <a:rPr lang="pl-PL" sz="2200" dirty="0">
                <a:effectLst/>
                <a:latin typeface="Arial" panose="020B0604020202020204" pitchFamily="34" charset="0"/>
                <a:ea typeface="Times New Roman" panose="02020603050405020304" pitchFamily="18" charset="0"/>
                <a:cs typeface="Arial" panose="020B0604020202020204" pitchFamily="34" charset="0"/>
              </a:rPr>
              <a:t> 4,3093 PLN.</a:t>
            </a:r>
            <a:endParaRPr lang="pl-PL" sz="2200" b="1" dirty="0">
              <a:latin typeface="Arial" panose="020B0604020202020204" pitchFamily="34" charset="0"/>
              <a:ea typeface="Times New Roman" panose="02020603050405020304" pitchFamily="18" charset="0"/>
              <a:cs typeface="Arial" panose="020B0604020202020204" pitchFamily="34" charset="0"/>
            </a:endParaRPr>
          </a:p>
          <a:p>
            <a:pPr lvl="0">
              <a:lnSpc>
                <a:spcPct val="115000"/>
              </a:lnSpc>
              <a:spcBef>
                <a:spcPts val="600"/>
              </a:spcBef>
              <a:spcAft>
                <a:spcPts val="300"/>
              </a:spcAft>
              <a:buFont typeface="Wingdings" panose="05000000000000000000" pitchFamily="2" charset="2"/>
              <a:buChar char="ü"/>
            </a:pPr>
            <a:r>
              <a:rPr lang="pl-PL" sz="2200" dirty="0">
                <a:effectLst/>
                <a:latin typeface="Arial" panose="020B0604020202020204" pitchFamily="34" charset="0"/>
                <a:ea typeface="Times New Roman" panose="02020603050405020304" pitchFamily="18" charset="0"/>
                <a:cs typeface="Arial" panose="020B0604020202020204" pitchFamily="34" charset="0"/>
              </a:rPr>
              <a:t>Maksymalne współfinansowanie ze środków EFS+ to 85</a:t>
            </a:r>
            <a:r>
              <a:rPr lang="pl-PL" sz="2200" b="1" dirty="0">
                <a:effectLst/>
                <a:latin typeface="Arial" panose="020B0604020202020204" pitchFamily="34" charset="0"/>
                <a:ea typeface="Times New Roman" panose="02020603050405020304" pitchFamily="18" charset="0"/>
                <a:cs typeface="Arial" panose="020B0604020202020204" pitchFamily="34" charset="0"/>
              </a:rPr>
              <a:t>%</a:t>
            </a:r>
            <a:r>
              <a:rPr lang="pl-PL" sz="2200" dirty="0">
                <a:effectLst/>
                <a:latin typeface="Arial" panose="020B0604020202020204" pitchFamily="34" charset="0"/>
                <a:ea typeface="Times New Roman" panose="02020603050405020304" pitchFamily="18" charset="0"/>
                <a:cs typeface="Arial" panose="020B0604020202020204" pitchFamily="34" charset="0"/>
              </a:rPr>
              <a:t> wartości projektów, tj. </a:t>
            </a:r>
            <a:r>
              <a:rPr lang="pl-PL" sz="2200" b="1" dirty="0">
                <a:effectLst/>
                <a:latin typeface="Arial" panose="020B0604020202020204" pitchFamily="34" charset="0"/>
                <a:ea typeface="Times New Roman" panose="02020603050405020304" pitchFamily="18" charset="0"/>
                <a:cs typeface="Arial" panose="020B0604020202020204" pitchFamily="34" charset="0"/>
              </a:rPr>
              <a:t>34 431 307,00 PLN.</a:t>
            </a:r>
          </a:p>
          <a:p>
            <a:pPr lvl="0">
              <a:lnSpc>
                <a:spcPct val="115000"/>
              </a:lnSpc>
              <a:spcBef>
                <a:spcPts val="600"/>
              </a:spcBef>
              <a:spcAft>
                <a:spcPts val="300"/>
              </a:spcAft>
              <a:buFont typeface="Wingdings" panose="05000000000000000000" pitchFamily="2" charset="2"/>
              <a:buChar char="ü"/>
            </a:pPr>
            <a:r>
              <a:rPr lang="pl-PL" sz="2200" dirty="0">
                <a:latin typeface="Arial" panose="020B0604020202020204" pitchFamily="34" charset="0"/>
                <a:ea typeface="Times New Roman" panose="02020603050405020304" pitchFamily="18" charset="0"/>
                <a:cs typeface="Arial" panose="020B0604020202020204" pitchFamily="34" charset="0"/>
              </a:rPr>
              <a:t>Maksymalny udział budżetu państwa (10% wartości projektów) wynosi: </a:t>
            </a:r>
            <a:r>
              <a:rPr lang="pl-PL" sz="2200" b="1" dirty="0">
                <a:latin typeface="Arial" panose="020B0604020202020204" pitchFamily="34" charset="0"/>
                <a:ea typeface="Times New Roman" panose="02020603050405020304" pitchFamily="18" charset="0"/>
                <a:cs typeface="Arial" panose="020B0604020202020204" pitchFamily="34" charset="0"/>
              </a:rPr>
              <a:t>4 050 742,00 PLN.</a:t>
            </a:r>
          </a:p>
          <a:p>
            <a:pPr lvl="0">
              <a:lnSpc>
                <a:spcPct val="115000"/>
              </a:lnSpc>
              <a:spcBef>
                <a:spcPts val="600"/>
              </a:spcBef>
              <a:spcAft>
                <a:spcPts val="300"/>
              </a:spcAft>
              <a:buFont typeface="Wingdings" panose="05000000000000000000" pitchFamily="2" charset="2"/>
              <a:buChar char="ü"/>
            </a:pPr>
            <a:r>
              <a:rPr lang="pl-PL" sz="2200" dirty="0">
                <a:effectLst/>
                <a:latin typeface="Arial" panose="020B0604020202020204" pitchFamily="34" charset="0"/>
                <a:ea typeface="Times New Roman" panose="02020603050405020304" pitchFamily="18" charset="0"/>
                <a:cs typeface="Arial" panose="020B0604020202020204" pitchFamily="34" charset="0"/>
              </a:rPr>
              <a:t>Minimalna wartość projektu wynosi </a:t>
            </a:r>
            <a:r>
              <a:rPr lang="pl-PL" sz="2200" b="1" dirty="0">
                <a:effectLst/>
                <a:latin typeface="Arial" panose="020B0604020202020204" pitchFamily="34" charset="0"/>
                <a:ea typeface="Times New Roman" panose="02020603050405020304" pitchFamily="18" charset="0"/>
                <a:cs typeface="Arial" panose="020B0604020202020204" pitchFamily="34" charset="0"/>
              </a:rPr>
              <a:t>100 000,00 PLN. </a:t>
            </a:r>
          </a:p>
          <a:p>
            <a:pPr lvl="0">
              <a:lnSpc>
                <a:spcPct val="115000"/>
              </a:lnSpc>
              <a:spcBef>
                <a:spcPts val="600"/>
              </a:spcBef>
              <a:spcAft>
                <a:spcPts val="300"/>
              </a:spcAft>
              <a:buFont typeface="Wingdings" panose="05000000000000000000" pitchFamily="2" charset="2"/>
              <a:buChar char="ü"/>
            </a:pPr>
            <a:r>
              <a:rPr lang="pl-PL" sz="2200" dirty="0">
                <a:effectLst/>
                <a:latin typeface="Arial" panose="020B0604020202020204" pitchFamily="34" charset="0"/>
                <a:ea typeface="Times New Roman" panose="02020603050405020304" pitchFamily="18" charset="0"/>
                <a:cs typeface="Arial" panose="020B0604020202020204" pitchFamily="34" charset="0"/>
              </a:rPr>
              <a:t>Minimalny wymagany wk</a:t>
            </a:r>
            <a:r>
              <a:rPr lang="pl-PL" sz="2200" dirty="0">
                <a:latin typeface="Arial" panose="020B0604020202020204" pitchFamily="34" charset="0"/>
                <a:ea typeface="Times New Roman" panose="02020603050405020304" pitchFamily="18" charset="0"/>
                <a:cs typeface="Arial" panose="020B0604020202020204" pitchFamily="34" charset="0"/>
              </a:rPr>
              <a:t>ład własny:</a:t>
            </a:r>
            <a:r>
              <a:rPr lang="pl-PL" sz="2200" b="1" dirty="0">
                <a:latin typeface="Arial" panose="020B0604020202020204" pitchFamily="34" charset="0"/>
                <a:ea typeface="Times New Roman" panose="02020603050405020304" pitchFamily="18" charset="0"/>
                <a:cs typeface="Arial" panose="020B0604020202020204" pitchFamily="34" charset="0"/>
              </a:rPr>
              <a:t> 5% wartości projektu.</a:t>
            </a:r>
            <a:endParaRPr lang="pl-PL" sz="1600" dirty="0">
              <a:effectLst/>
              <a:latin typeface="Arial" panose="020B0604020202020204" pitchFamily="34" charset="0"/>
              <a:ea typeface="Times New Roman" panose="02020603050405020304" pitchFamily="18" charset="0"/>
              <a:cs typeface="Arial" panose="020B0604020202020204" pitchFamily="34" charset="0"/>
            </a:endParaRPr>
          </a:p>
          <a:p>
            <a:pPr lvl="0">
              <a:lnSpc>
                <a:spcPct val="115000"/>
              </a:lnSpc>
              <a:buSzPts val="1200"/>
              <a:buFont typeface="Wingdings" panose="05000000000000000000" pitchFamily="2" charset="2"/>
              <a:buChar char="ü"/>
              <a:tabLst>
                <a:tab pos="90170" algn="l"/>
              </a:tabLst>
            </a:pPr>
            <a:endParaRPr lang="pl-PL" sz="1600" dirty="0">
              <a:effectLst/>
              <a:latin typeface="Arial" panose="020B0604020202020204" pitchFamily="34" charset="0"/>
              <a:ea typeface="Times New Roman" panose="02020603050405020304" pitchFamily="18" charset="0"/>
              <a:cs typeface="Arial" panose="020B0604020202020204" pitchFamily="34" charset="0"/>
            </a:endParaRPr>
          </a:p>
          <a:p>
            <a:pPr marL="0" indent="0" algn="just">
              <a:lnSpc>
                <a:spcPts val="2700"/>
              </a:lnSpc>
              <a:buNone/>
            </a:pPr>
            <a:endParaRPr lang="pl-PL" sz="1600" dirty="0">
              <a:latin typeface="Arial" panose="020B0604020202020204" pitchFamily="34" charset="0"/>
              <a:cs typeface="Arial" panose="020B0604020202020204" pitchFamily="34" charset="0"/>
            </a:endParaRPr>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Tree>
    <p:extLst>
      <p:ext uri="{BB962C8B-B14F-4D97-AF65-F5344CB8AC3E}">
        <p14:creationId xmlns:p14="http://schemas.microsoft.com/office/powerpoint/2010/main" val="412856920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FCFF9B2A-B9EA-35DC-DEAB-E8FCD1AE5775}"/>
              </a:ext>
            </a:extLst>
          </p:cNvPr>
          <p:cNvSpPr>
            <a:spLocks noGrp="1"/>
          </p:cNvSpPr>
          <p:nvPr>
            <p:ph type="title"/>
          </p:nvPr>
        </p:nvSpPr>
        <p:spPr>
          <a:xfrm>
            <a:off x="1169635" y="459271"/>
            <a:ext cx="10189057" cy="979757"/>
          </a:xfrm>
        </p:spPr>
        <p:txBody>
          <a:bodyPr>
            <a:noAutofit/>
          </a:bodyPr>
          <a:lstStyle/>
          <a:p>
            <a:pPr algn="ctr">
              <a:lnSpc>
                <a:spcPct val="100000"/>
              </a:lnSpc>
            </a:pPr>
            <a:r>
              <a:rPr lang="pl-PL" sz="2000" dirty="0"/>
              <a:t>Negocjacje</a:t>
            </a:r>
            <a:br>
              <a:rPr lang="pl-PL" sz="2000" dirty="0"/>
            </a:br>
            <a:br>
              <a:rPr lang="pl-PL" sz="2000" dirty="0"/>
            </a:br>
            <a:endParaRPr lang="pl-PL" sz="2000" dirty="0"/>
          </a:p>
        </p:txBody>
      </p:sp>
      <p:sp>
        <p:nvSpPr>
          <p:cNvPr id="6" name="Symbol zastępczy zawartości 5">
            <a:extLst>
              <a:ext uri="{FF2B5EF4-FFF2-40B4-BE49-F238E27FC236}">
                <a16:creationId xmlns:a16="http://schemas.microsoft.com/office/drawing/2014/main" id="{1D79F7C2-0D86-E326-0A1B-0804EF6090AE}"/>
              </a:ext>
            </a:extLst>
          </p:cNvPr>
          <p:cNvSpPr>
            <a:spLocks noGrp="1"/>
          </p:cNvSpPr>
          <p:nvPr>
            <p:ph idx="1"/>
          </p:nvPr>
        </p:nvSpPr>
        <p:spPr>
          <a:xfrm>
            <a:off x="1169635" y="2236634"/>
            <a:ext cx="9637795" cy="3306130"/>
          </a:xfrm>
        </p:spPr>
        <p:txBody>
          <a:bodyPr>
            <a:noAutofit/>
          </a:bodyPr>
          <a:lstStyle/>
          <a:p>
            <a:pPr marL="0" marR="0" lvl="0" indent="0" algn="l" defTabSz="914400" rtl="0" eaLnBrk="1" fontAlgn="auto" latinLnBrk="0" hangingPunct="1">
              <a:lnSpc>
                <a:spcPct val="150000"/>
              </a:lnSpc>
              <a:spcBef>
                <a:spcPts val="0"/>
              </a:spcBef>
              <a:spcAft>
                <a:spcPts val="600"/>
              </a:spcAft>
              <a:buClrTx/>
              <a:buSzTx/>
              <a:buFontTx/>
              <a:buNone/>
              <a:tabLst/>
              <a:defRPr/>
            </a:pPr>
            <a:r>
              <a:rPr lang="pl-PL" sz="2000" dirty="0">
                <a:effectLst/>
                <a:latin typeface="Arial" panose="020B0604020202020204" pitchFamily="34" charset="0"/>
                <a:ea typeface="Times New Roman" panose="02020603050405020304" pitchFamily="18" charset="0"/>
                <a:cs typeface="Arial" panose="020B0604020202020204" pitchFamily="34" charset="0"/>
              </a:rPr>
              <a:t>Negocjacje obejmują wszystkie kwestie wskazane przez oceniających w Kartach oceny formalno-merytorycznej związane z oceną kryteriów wyboru projektów. </a:t>
            </a:r>
            <a:r>
              <a:rPr lang="pl-PL" sz="2000" b="1" dirty="0">
                <a:effectLst/>
                <a:latin typeface="Arial" panose="020B0604020202020204" pitchFamily="34" charset="0"/>
                <a:ea typeface="Times New Roman" panose="02020603050405020304" pitchFamily="18" charset="0"/>
                <a:cs typeface="Arial" panose="020B0604020202020204" pitchFamily="34" charset="0"/>
              </a:rPr>
              <a:t>Warunki negocjacyjne mogą objąć dodatkowe ustalenia podjęte już w toku negocjacji. </a:t>
            </a:r>
            <a:r>
              <a:rPr lang="pl-PL" sz="2000" dirty="0">
                <a:effectLst/>
                <a:latin typeface="Arial" panose="020B0604020202020204" pitchFamily="34" charset="0"/>
                <a:ea typeface="Times New Roman" panose="02020603050405020304" pitchFamily="18" charset="0"/>
                <a:cs typeface="Arial" panose="020B0604020202020204" pitchFamily="34" charset="0"/>
              </a:rPr>
              <a:t>W ustalaniu warunków negocjacyjnych może również uczestniczyć Przewodniczący KOP.</a:t>
            </a:r>
            <a:endParaRPr kumimoji="0" lang="pl-PL" sz="20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Tree>
    <p:extLst>
      <p:ext uri="{BB962C8B-B14F-4D97-AF65-F5344CB8AC3E}">
        <p14:creationId xmlns:p14="http://schemas.microsoft.com/office/powerpoint/2010/main" val="207156037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FCFF9B2A-B9EA-35DC-DEAB-E8FCD1AE5775}"/>
              </a:ext>
            </a:extLst>
          </p:cNvPr>
          <p:cNvSpPr>
            <a:spLocks noGrp="1"/>
          </p:cNvSpPr>
          <p:nvPr>
            <p:ph type="title"/>
          </p:nvPr>
        </p:nvSpPr>
        <p:spPr>
          <a:xfrm>
            <a:off x="1169635" y="459271"/>
            <a:ext cx="10189057" cy="979757"/>
          </a:xfrm>
        </p:spPr>
        <p:txBody>
          <a:bodyPr>
            <a:noAutofit/>
          </a:bodyPr>
          <a:lstStyle/>
          <a:p>
            <a:pPr algn="ctr">
              <a:lnSpc>
                <a:spcPct val="100000"/>
              </a:lnSpc>
            </a:pPr>
            <a:r>
              <a:rPr lang="pl-PL" sz="2000" dirty="0"/>
              <a:t>Negocjacje</a:t>
            </a:r>
            <a:br>
              <a:rPr lang="pl-PL" sz="2000" dirty="0"/>
            </a:br>
            <a:br>
              <a:rPr lang="pl-PL" sz="2000" dirty="0"/>
            </a:br>
            <a:endParaRPr lang="pl-PL" sz="2000" dirty="0"/>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
        <p:nvSpPr>
          <p:cNvPr id="5" name="Prostokąt: zaokrąglone rogi 4">
            <a:extLst>
              <a:ext uri="{FF2B5EF4-FFF2-40B4-BE49-F238E27FC236}">
                <a16:creationId xmlns:a16="http://schemas.microsoft.com/office/drawing/2014/main" id="{7CA73601-16FA-816D-055A-1A73FE018D84}"/>
              </a:ext>
            </a:extLst>
          </p:cNvPr>
          <p:cNvSpPr/>
          <p:nvPr/>
        </p:nvSpPr>
        <p:spPr>
          <a:xfrm>
            <a:off x="673658" y="1330516"/>
            <a:ext cx="7787296" cy="68032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pole tekstowe 7">
            <a:extLst>
              <a:ext uri="{FF2B5EF4-FFF2-40B4-BE49-F238E27FC236}">
                <a16:creationId xmlns:a16="http://schemas.microsoft.com/office/drawing/2014/main" id="{DA580BD5-33BE-609A-CF65-DCF447C36BA2}"/>
              </a:ext>
            </a:extLst>
          </p:cNvPr>
          <p:cNvSpPr txBox="1"/>
          <p:nvPr/>
        </p:nvSpPr>
        <p:spPr>
          <a:xfrm>
            <a:off x="1510940" y="1456317"/>
            <a:ext cx="6950014" cy="369332"/>
          </a:xfrm>
          <a:prstGeom prst="rect">
            <a:avLst/>
          </a:prstGeom>
          <a:noFill/>
        </p:spPr>
        <p:txBody>
          <a:bodyPr wrap="square" rtlCol="0">
            <a:spAutoFit/>
          </a:bodyPr>
          <a:lstStyle/>
          <a:p>
            <a:r>
              <a:rPr lang="pl-PL" dirty="0">
                <a:latin typeface="Arial" panose="020B0604020202020204" pitchFamily="34" charset="0"/>
                <a:cs typeface="Arial" panose="020B0604020202020204" pitchFamily="34" charset="0"/>
              </a:rPr>
              <a:t>Wysłanie informacji o zakwalifikowaniu projektu do negocjacji</a:t>
            </a:r>
          </a:p>
        </p:txBody>
      </p:sp>
      <p:sp>
        <p:nvSpPr>
          <p:cNvPr id="9" name="Prostokąt: zaokrąglone rogi 8">
            <a:extLst>
              <a:ext uri="{FF2B5EF4-FFF2-40B4-BE49-F238E27FC236}">
                <a16:creationId xmlns:a16="http://schemas.microsoft.com/office/drawing/2014/main" id="{A1E384B8-E87D-78BC-2F93-7E02DD15EF68}"/>
              </a:ext>
            </a:extLst>
          </p:cNvPr>
          <p:cNvSpPr/>
          <p:nvPr/>
        </p:nvSpPr>
        <p:spPr>
          <a:xfrm>
            <a:off x="5266061" y="2175165"/>
            <a:ext cx="4704203" cy="81416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 name="pole tekstowe 9">
            <a:extLst>
              <a:ext uri="{FF2B5EF4-FFF2-40B4-BE49-F238E27FC236}">
                <a16:creationId xmlns:a16="http://schemas.microsoft.com/office/drawing/2014/main" id="{66867A14-0E6F-D8BC-8605-7978924D2C2B}"/>
              </a:ext>
            </a:extLst>
          </p:cNvPr>
          <p:cNvSpPr txBox="1"/>
          <p:nvPr/>
        </p:nvSpPr>
        <p:spPr>
          <a:xfrm>
            <a:off x="5244028" y="2252627"/>
            <a:ext cx="5183293" cy="646331"/>
          </a:xfrm>
          <a:prstGeom prst="rect">
            <a:avLst/>
          </a:prstGeom>
          <a:noFill/>
        </p:spPr>
        <p:txBody>
          <a:bodyPr wrap="square" rtlCol="0">
            <a:spAutoFit/>
          </a:bodyPr>
          <a:lstStyle/>
          <a:p>
            <a:r>
              <a:rPr lang="pl-PL" dirty="0">
                <a:latin typeface="Arial" panose="020B0604020202020204" pitchFamily="34" charset="0"/>
                <a:cs typeface="Arial" panose="020B0604020202020204" pitchFamily="34" charset="0"/>
              </a:rPr>
              <a:t>Wnioskodawca przesyła wyjaśnienia </a:t>
            </a:r>
          </a:p>
          <a:p>
            <a:r>
              <a:rPr lang="pl-PL" dirty="0">
                <a:latin typeface="Arial" panose="020B0604020202020204" pitchFamily="34" charset="0"/>
                <a:cs typeface="Arial" panose="020B0604020202020204" pitchFamily="34" charset="0"/>
              </a:rPr>
              <a:t>dotyczące kwestii skierowanych do negocjacji</a:t>
            </a:r>
          </a:p>
        </p:txBody>
      </p:sp>
      <p:sp>
        <p:nvSpPr>
          <p:cNvPr id="11" name="Prostokąt: zaokrąglone rogi 10">
            <a:extLst>
              <a:ext uri="{FF2B5EF4-FFF2-40B4-BE49-F238E27FC236}">
                <a16:creationId xmlns:a16="http://schemas.microsoft.com/office/drawing/2014/main" id="{CA319CA3-A243-98D9-566A-AA9CEBD8676C}"/>
              </a:ext>
            </a:extLst>
          </p:cNvPr>
          <p:cNvSpPr/>
          <p:nvPr/>
        </p:nvSpPr>
        <p:spPr>
          <a:xfrm>
            <a:off x="5266062" y="3144833"/>
            <a:ext cx="4704202" cy="72383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 name="pole tekstowe 11">
            <a:extLst>
              <a:ext uri="{FF2B5EF4-FFF2-40B4-BE49-F238E27FC236}">
                <a16:creationId xmlns:a16="http://schemas.microsoft.com/office/drawing/2014/main" id="{F84DD52C-49C3-6F45-B4D6-430042CE2F61}"/>
              </a:ext>
            </a:extLst>
          </p:cNvPr>
          <p:cNvSpPr txBox="1"/>
          <p:nvPr/>
        </p:nvSpPr>
        <p:spPr>
          <a:xfrm>
            <a:off x="5566127" y="3140740"/>
            <a:ext cx="4194818" cy="646331"/>
          </a:xfrm>
          <a:prstGeom prst="rect">
            <a:avLst/>
          </a:prstGeom>
          <a:noFill/>
        </p:spPr>
        <p:txBody>
          <a:bodyPr wrap="square" rtlCol="0">
            <a:spAutoFit/>
          </a:bodyPr>
          <a:lstStyle/>
          <a:p>
            <a:r>
              <a:rPr lang="pl-PL" dirty="0">
                <a:latin typeface="Arial" panose="020B0604020202020204" pitchFamily="34" charset="0"/>
                <a:cs typeface="Arial" panose="020B0604020202020204" pitchFamily="34" charset="0"/>
              </a:rPr>
              <a:t>ION odnosi się do przedstawionych wyjaśnień -&gt; ostateczny zakres korekt</a:t>
            </a:r>
          </a:p>
        </p:txBody>
      </p:sp>
      <p:sp>
        <p:nvSpPr>
          <p:cNvPr id="13" name="pole tekstowe 12">
            <a:extLst>
              <a:ext uri="{FF2B5EF4-FFF2-40B4-BE49-F238E27FC236}">
                <a16:creationId xmlns:a16="http://schemas.microsoft.com/office/drawing/2014/main" id="{DC1F5100-11A0-12C5-9D65-E6039494707B}"/>
              </a:ext>
            </a:extLst>
          </p:cNvPr>
          <p:cNvSpPr txBox="1"/>
          <p:nvPr/>
        </p:nvSpPr>
        <p:spPr>
          <a:xfrm>
            <a:off x="965115" y="4342162"/>
            <a:ext cx="4389514" cy="369332"/>
          </a:xfrm>
          <a:prstGeom prst="rect">
            <a:avLst/>
          </a:prstGeom>
          <a:noFill/>
        </p:spPr>
        <p:txBody>
          <a:bodyPr wrap="square" rtlCol="0">
            <a:spAutoFit/>
          </a:bodyPr>
          <a:lstStyle/>
          <a:p>
            <a:r>
              <a:rPr lang="pl-PL" dirty="0">
                <a:latin typeface="Arial" panose="020B0604020202020204" pitchFamily="34" charset="0"/>
                <a:cs typeface="Arial" panose="020B0604020202020204" pitchFamily="34" charset="0"/>
              </a:rPr>
              <a:t>Złożenie skorygowanego wniosku</a:t>
            </a:r>
          </a:p>
        </p:txBody>
      </p:sp>
      <p:sp>
        <p:nvSpPr>
          <p:cNvPr id="14" name="Prostokąt: zaokrąglone rogi 13">
            <a:extLst>
              <a:ext uri="{FF2B5EF4-FFF2-40B4-BE49-F238E27FC236}">
                <a16:creationId xmlns:a16="http://schemas.microsoft.com/office/drawing/2014/main" id="{9CC57D94-5D51-4974-3CCB-F94D3175F22D}"/>
              </a:ext>
            </a:extLst>
          </p:cNvPr>
          <p:cNvSpPr/>
          <p:nvPr/>
        </p:nvSpPr>
        <p:spPr>
          <a:xfrm>
            <a:off x="673658" y="4186663"/>
            <a:ext cx="4019528" cy="68032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5" name="Prostokąt: zaokrąglone rogi 14">
            <a:extLst>
              <a:ext uri="{FF2B5EF4-FFF2-40B4-BE49-F238E27FC236}">
                <a16:creationId xmlns:a16="http://schemas.microsoft.com/office/drawing/2014/main" id="{71A5EACD-3E12-D435-DACD-302C0DB7BF53}"/>
              </a:ext>
            </a:extLst>
          </p:cNvPr>
          <p:cNvSpPr/>
          <p:nvPr/>
        </p:nvSpPr>
        <p:spPr>
          <a:xfrm>
            <a:off x="673658" y="5187319"/>
            <a:ext cx="4019528" cy="68032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6" name="pole tekstowe 15">
            <a:extLst>
              <a:ext uri="{FF2B5EF4-FFF2-40B4-BE49-F238E27FC236}">
                <a16:creationId xmlns:a16="http://schemas.microsoft.com/office/drawing/2014/main" id="{3396DC27-39DB-83C1-22ED-2BB4100D3628}"/>
              </a:ext>
            </a:extLst>
          </p:cNvPr>
          <p:cNvSpPr txBox="1"/>
          <p:nvPr/>
        </p:nvSpPr>
        <p:spPr>
          <a:xfrm>
            <a:off x="965115" y="5217016"/>
            <a:ext cx="3597157" cy="369332"/>
          </a:xfrm>
          <a:prstGeom prst="rect">
            <a:avLst/>
          </a:prstGeom>
          <a:noFill/>
        </p:spPr>
        <p:txBody>
          <a:bodyPr wrap="square" rtlCol="0">
            <a:spAutoFit/>
          </a:bodyPr>
          <a:lstStyle/>
          <a:p>
            <a:r>
              <a:rPr lang="pl-PL" dirty="0">
                <a:latin typeface="Arial" panose="020B0604020202020204" pitchFamily="34" charset="0"/>
                <a:cs typeface="Arial" panose="020B0604020202020204" pitchFamily="34" charset="0"/>
              </a:rPr>
              <a:t>Ocena kryterium negocjacyjnego</a:t>
            </a:r>
          </a:p>
        </p:txBody>
      </p:sp>
      <p:sp>
        <p:nvSpPr>
          <p:cNvPr id="17" name="Strzałka: w dół 16">
            <a:extLst>
              <a:ext uri="{FF2B5EF4-FFF2-40B4-BE49-F238E27FC236}">
                <a16:creationId xmlns:a16="http://schemas.microsoft.com/office/drawing/2014/main" id="{C5C91283-FC90-8327-512D-C6F7636A660E}"/>
              </a:ext>
            </a:extLst>
          </p:cNvPr>
          <p:cNvSpPr/>
          <p:nvPr/>
        </p:nvSpPr>
        <p:spPr>
          <a:xfrm>
            <a:off x="1972019" y="2010845"/>
            <a:ext cx="264405" cy="21758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8" name="Strzałka: w dół 17">
            <a:extLst>
              <a:ext uri="{FF2B5EF4-FFF2-40B4-BE49-F238E27FC236}">
                <a16:creationId xmlns:a16="http://schemas.microsoft.com/office/drawing/2014/main" id="{F0A1FADA-2674-16EE-FD76-5B31C9CC9239}"/>
              </a:ext>
            </a:extLst>
          </p:cNvPr>
          <p:cNvSpPr/>
          <p:nvPr/>
        </p:nvSpPr>
        <p:spPr>
          <a:xfrm>
            <a:off x="1972019" y="4866992"/>
            <a:ext cx="165253" cy="32052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9" name="Strzałka: w dół 18">
            <a:extLst>
              <a:ext uri="{FF2B5EF4-FFF2-40B4-BE49-F238E27FC236}">
                <a16:creationId xmlns:a16="http://schemas.microsoft.com/office/drawing/2014/main" id="{D90B48C8-0E45-DE71-E518-D9CE6A671F22}"/>
              </a:ext>
            </a:extLst>
          </p:cNvPr>
          <p:cNvSpPr/>
          <p:nvPr/>
        </p:nvSpPr>
        <p:spPr>
          <a:xfrm>
            <a:off x="6726925" y="2020175"/>
            <a:ext cx="169634" cy="2541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0" name="Strzałka: w dół 19">
            <a:extLst>
              <a:ext uri="{FF2B5EF4-FFF2-40B4-BE49-F238E27FC236}">
                <a16:creationId xmlns:a16="http://schemas.microsoft.com/office/drawing/2014/main" id="{924228A6-692D-C26F-9F6B-1C67127B82FA}"/>
              </a:ext>
            </a:extLst>
          </p:cNvPr>
          <p:cNvSpPr/>
          <p:nvPr/>
        </p:nvSpPr>
        <p:spPr>
          <a:xfrm>
            <a:off x="6709691" y="2979552"/>
            <a:ext cx="169634" cy="2541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23" name="Łącznik prosty ze strzałką 22">
            <a:extLst>
              <a:ext uri="{FF2B5EF4-FFF2-40B4-BE49-F238E27FC236}">
                <a16:creationId xmlns:a16="http://schemas.microsoft.com/office/drawing/2014/main" id="{664C8E87-B810-4C89-DA2D-FE1D2E36045A}"/>
              </a:ext>
            </a:extLst>
          </p:cNvPr>
          <p:cNvCxnSpPr>
            <a:cxnSpLocks/>
            <a:stCxn id="11" idx="1"/>
          </p:cNvCxnSpPr>
          <p:nvPr/>
        </p:nvCxnSpPr>
        <p:spPr>
          <a:xfrm flipH="1">
            <a:off x="4313918" y="3506750"/>
            <a:ext cx="952144" cy="630346"/>
          </a:xfrm>
          <a:prstGeom prst="straightConnector1">
            <a:avLst/>
          </a:prstGeom>
          <a:ln w="69850">
            <a:tailEnd type="triangle"/>
          </a:ln>
        </p:spPr>
        <p:style>
          <a:lnRef idx="1">
            <a:schemeClr val="accent1"/>
          </a:lnRef>
          <a:fillRef idx="0">
            <a:schemeClr val="accent1"/>
          </a:fillRef>
          <a:effectRef idx="0">
            <a:schemeClr val="accent1"/>
          </a:effectRef>
          <a:fontRef idx="minor">
            <a:schemeClr val="tx1"/>
          </a:fontRef>
        </p:style>
      </p:cxnSp>
      <p:sp>
        <p:nvSpPr>
          <p:cNvPr id="26" name="pole tekstowe 25">
            <a:extLst>
              <a:ext uri="{FF2B5EF4-FFF2-40B4-BE49-F238E27FC236}">
                <a16:creationId xmlns:a16="http://schemas.microsoft.com/office/drawing/2014/main" id="{CBB6B149-5538-773B-AC83-528E44E4F810}"/>
              </a:ext>
            </a:extLst>
          </p:cNvPr>
          <p:cNvSpPr txBox="1"/>
          <p:nvPr/>
        </p:nvSpPr>
        <p:spPr>
          <a:xfrm>
            <a:off x="10289754" y="1330516"/>
            <a:ext cx="1849722" cy="738664"/>
          </a:xfrm>
          <a:prstGeom prst="rect">
            <a:avLst/>
          </a:prstGeom>
          <a:noFill/>
        </p:spPr>
        <p:txBody>
          <a:bodyPr wrap="square" rtlCol="0">
            <a:spAutoFit/>
          </a:bodyPr>
          <a:lstStyle/>
          <a:p>
            <a:r>
              <a:rPr lang="pl-PL" sz="1400" b="1" dirty="0">
                <a:latin typeface="Arial" panose="020B0604020202020204" pitchFamily="34" charset="0"/>
                <a:cs typeface="Arial" panose="020B0604020202020204" pitchFamily="34" charset="0"/>
              </a:rPr>
              <a:t>14 dni </a:t>
            </a:r>
            <a:r>
              <a:rPr lang="pl-PL" sz="1400" dirty="0">
                <a:latin typeface="Arial" panose="020B0604020202020204" pitchFamily="34" charset="0"/>
                <a:cs typeface="Arial" panose="020B0604020202020204" pitchFamily="34" charset="0"/>
              </a:rPr>
              <a:t>od zatwierdzenia wyników</a:t>
            </a:r>
          </a:p>
        </p:txBody>
      </p:sp>
      <p:sp>
        <p:nvSpPr>
          <p:cNvPr id="27" name="pole tekstowe 26">
            <a:extLst>
              <a:ext uri="{FF2B5EF4-FFF2-40B4-BE49-F238E27FC236}">
                <a16:creationId xmlns:a16="http://schemas.microsoft.com/office/drawing/2014/main" id="{13EFEA7A-7167-A363-6C7E-6B2C5C006590}"/>
              </a:ext>
            </a:extLst>
          </p:cNvPr>
          <p:cNvSpPr txBox="1"/>
          <p:nvPr/>
        </p:nvSpPr>
        <p:spPr>
          <a:xfrm>
            <a:off x="10256703" y="2274345"/>
            <a:ext cx="1882773" cy="523220"/>
          </a:xfrm>
          <a:prstGeom prst="rect">
            <a:avLst/>
          </a:prstGeom>
          <a:noFill/>
        </p:spPr>
        <p:txBody>
          <a:bodyPr wrap="square" rtlCol="0">
            <a:spAutoFit/>
          </a:bodyPr>
          <a:lstStyle/>
          <a:p>
            <a:r>
              <a:rPr lang="pl-PL" sz="1400" b="1" dirty="0">
                <a:latin typeface="Arial" panose="020B0604020202020204" pitchFamily="34" charset="0"/>
                <a:cs typeface="Arial" panose="020B0604020202020204" pitchFamily="34" charset="0"/>
              </a:rPr>
              <a:t>7 dni </a:t>
            </a:r>
            <a:r>
              <a:rPr lang="pl-PL" sz="1400" dirty="0">
                <a:latin typeface="Arial" panose="020B0604020202020204" pitchFamily="34" charset="0"/>
                <a:cs typeface="Arial" panose="020B0604020202020204" pitchFamily="34" charset="0"/>
              </a:rPr>
              <a:t>od przekazania informacji</a:t>
            </a:r>
          </a:p>
        </p:txBody>
      </p:sp>
      <p:sp>
        <p:nvSpPr>
          <p:cNvPr id="30" name="pole tekstowe 29">
            <a:extLst>
              <a:ext uri="{FF2B5EF4-FFF2-40B4-BE49-F238E27FC236}">
                <a16:creationId xmlns:a16="http://schemas.microsoft.com/office/drawing/2014/main" id="{F9D951CC-681E-DF99-873F-33491951CA2C}"/>
              </a:ext>
            </a:extLst>
          </p:cNvPr>
          <p:cNvSpPr txBox="1"/>
          <p:nvPr/>
        </p:nvSpPr>
        <p:spPr>
          <a:xfrm>
            <a:off x="10256702" y="3233722"/>
            <a:ext cx="1729649" cy="523220"/>
          </a:xfrm>
          <a:prstGeom prst="rect">
            <a:avLst/>
          </a:prstGeom>
          <a:noFill/>
        </p:spPr>
        <p:txBody>
          <a:bodyPr wrap="square" rtlCol="0">
            <a:spAutoFit/>
          </a:bodyPr>
          <a:lstStyle/>
          <a:p>
            <a:r>
              <a:rPr lang="pl-PL" sz="1400" b="1" dirty="0">
                <a:latin typeface="Arial" panose="020B0604020202020204" pitchFamily="34" charset="0"/>
                <a:cs typeface="Arial" panose="020B0604020202020204" pitchFamily="34" charset="0"/>
              </a:rPr>
              <a:t>7 dni </a:t>
            </a:r>
            <a:r>
              <a:rPr lang="pl-PL" sz="1400" dirty="0">
                <a:latin typeface="Arial" panose="020B0604020202020204" pitchFamily="34" charset="0"/>
                <a:cs typeface="Arial" panose="020B0604020202020204" pitchFamily="34" charset="0"/>
              </a:rPr>
              <a:t>od wpływu wyjaśnień</a:t>
            </a:r>
          </a:p>
        </p:txBody>
      </p:sp>
      <p:sp>
        <p:nvSpPr>
          <p:cNvPr id="31" name="pole tekstowe 30">
            <a:extLst>
              <a:ext uri="{FF2B5EF4-FFF2-40B4-BE49-F238E27FC236}">
                <a16:creationId xmlns:a16="http://schemas.microsoft.com/office/drawing/2014/main" id="{DE279054-3D35-059B-9BD5-D88385EAFF50}"/>
              </a:ext>
            </a:extLst>
          </p:cNvPr>
          <p:cNvSpPr txBox="1"/>
          <p:nvPr/>
        </p:nvSpPr>
        <p:spPr>
          <a:xfrm>
            <a:off x="10256702" y="4106094"/>
            <a:ext cx="1882774" cy="523220"/>
          </a:xfrm>
          <a:prstGeom prst="rect">
            <a:avLst/>
          </a:prstGeom>
          <a:noFill/>
        </p:spPr>
        <p:txBody>
          <a:bodyPr wrap="square" rtlCol="0">
            <a:spAutoFit/>
          </a:bodyPr>
          <a:lstStyle/>
          <a:p>
            <a:r>
              <a:rPr lang="pl-PL" sz="1400" b="1" dirty="0">
                <a:latin typeface="Arial" panose="020B0604020202020204" pitchFamily="34" charset="0"/>
                <a:cs typeface="Arial" panose="020B0604020202020204" pitchFamily="34" charset="0"/>
              </a:rPr>
              <a:t>7 dni </a:t>
            </a:r>
            <a:r>
              <a:rPr lang="pl-PL" sz="1400" dirty="0">
                <a:latin typeface="Arial" panose="020B0604020202020204" pitchFamily="34" charset="0"/>
                <a:cs typeface="Arial" panose="020B0604020202020204" pitchFamily="34" charset="0"/>
              </a:rPr>
              <a:t>od przekazania wezwania</a:t>
            </a:r>
          </a:p>
        </p:txBody>
      </p:sp>
      <p:sp>
        <p:nvSpPr>
          <p:cNvPr id="32" name="pole tekstowe 31">
            <a:extLst>
              <a:ext uri="{FF2B5EF4-FFF2-40B4-BE49-F238E27FC236}">
                <a16:creationId xmlns:a16="http://schemas.microsoft.com/office/drawing/2014/main" id="{ACF2346F-36C2-82D5-A91E-079C0C2F2979}"/>
              </a:ext>
            </a:extLst>
          </p:cNvPr>
          <p:cNvSpPr txBox="1"/>
          <p:nvPr/>
        </p:nvSpPr>
        <p:spPr>
          <a:xfrm>
            <a:off x="10289754" y="5004264"/>
            <a:ext cx="1882774" cy="307777"/>
          </a:xfrm>
          <a:prstGeom prst="rect">
            <a:avLst/>
          </a:prstGeom>
          <a:noFill/>
        </p:spPr>
        <p:txBody>
          <a:bodyPr wrap="square" rtlCol="0">
            <a:spAutoFit/>
          </a:bodyPr>
          <a:lstStyle/>
          <a:p>
            <a:r>
              <a:rPr lang="pl-PL" sz="1400" dirty="0">
                <a:latin typeface="Arial" panose="020B0604020202020204" pitchFamily="34" charset="0"/>
                <a:cs typeface="Arial" panose="020B0604020202020204" pitchFamily="34" charset="0"/>
              </a:rPr>
              <a:t>niezwłocznie</a:t>
            </a:r>
          </a:p>
        </p:txBody>
      </p:sp>
    </p:spTree>
    <p:extLst>
      <p:ext uri="{BB962C8B-B14F-4D97-AF65-F5344CB8AC3E}">
        <p14:creationId xmlns:p14="http://schemas.microsoft.com/office/powerpoint/2010/main" val="337572337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FCFF9B2A-B9EA-35DC-DEAB-E8FCD1AE5775}"/>
              </a:ext>
            </a:extLst>
          </p:cNvPr>
          <p:cNvSpPr>
            <a:spLocks noGrp="1"/>
          </p:cNvSpPr>
          <p:nvPr>
            <p:ph type="title"/>
          </p:nvPr>
        </p:nvSpPr>
        <p:spPr>
          <a:xfrm>
            <a:off x="1169635" y="459271"/>
            <a:ext cx="10189057" cy="979757"/>
          </a:xfrm>
        </p:spPr>
        <p:txBody>
          <a:bodyPr>
            <a:noAutofit/>
          </a:bodyPr>
          <a:lstStyle/>
          <a:p>
            <a:pPr algn="ctr">
              <a:lnSpc>
                <a:spcPct val="100000"/>
              </a:lnSpc>
            </a:pPr>
            <a:r>
              <a:rPr lang="pl-PL" sz="2000" dirty="0"/>
              <a:t>Negocjacje</a:t>
            </a:r>
            <a:br>
              <a:rPr lang="pl-PL" sz="2000" dirty="0"/>
            </a:br>
            <a:br>
              <a:rPr lang="pl-PL" sz="2000" dirty="0"/>
            </a:br>
            <a:endParaRPr lang="pl-PL" sz="2000" dirty="0"/>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
        <p:nvSpPr>
          <p:cNvPr id="5" name="Prostokąt: zaokrąglone rogi 4">
            <a:extLst>
              <a:ext uri="{FF2B5EF4-FFF2-40B4-BE49-F238E27FC236}">
                <a16:creationId xmlns:a16="http://schemas.microsoft.com/office/drawing/2014/main" id="{7CA73601-16FA-816D-055A-1A73FE018D84}"/>
              </a:ext>
            </a:extLst>
          </p:cNvPr>
          <p:cNvSpPr/>
          <p:nvPr/>
        </p:nvSpPr>
        <p:spPr>
          <a:xfrm>
            <a:off x="2993268" y="858983"/>
            <a:ext cx="6466901" cy="67694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pole tekstowe 7">
            <a:extLst>
              <a:ext uri="{FF2B5EF4-FFF2-40B4-BE49-F238E27FC236}">
                <a16:creationId xmlns:a16="http://schemas.microsoft.com/office/drawing/2014/main" id="{DA580BD5-33BE-609A-CF65-DCF447C36BA2}"/>
              </a:ext>
            </a:extLst>
          </p:cNvPr>
          <p:cNvSpPr txBox="1"/>
          <p:nvPr/>
        </p:nvSpPr>
        <p:spPr>
          <a:xfrm>
            <a:off x="3306688" y="944979"/>
            <a:ext cx="6950014" cy="369332"/>
          </a:xfrm>
          <a:prstGeom prst="rect">
            <a:avLst/>
          </a:prstGeom>
          <a:noFill/>
        </p:spPr>
        <p:txBody>
          <a:bodyPr wrap="square" rtlCol="0">
            <a:spAutoFit/>
          </a:bodyPr>
          <a:lstStyle/>
          <a:p>
            <a:r>
              <a:rPr lang="pl-PL" dirty="0">
                <a:latin typeface="Arial" panose="020B0604020202020204" pitchFamily="34" charset="0"/>
                <a:cs typeface="Arial" panose="020B0604020202020204" pitchFamily="34" charset="0"/>
              </a:rPr>
              <a:t>Weryfikacja przez członków KOP skorygowanego wniosku</a:t>
            </a:r>
          </a:p>
        </p:txBody>
      </p:sp>
      <p:sp>
        <p:nvSpPr>
          <p:cNvPr id="9" name="Prostokąt: zaokrąglone rogi 8">
            <a:extLst>
              <a:ext uri="{FF2B5EF4-FFF2-40B4-BE49-F238E27FC236}">
                <a16:creationId xmlns:a16="http://schemas.microsoft.com/office/drawing/2014/main" id="{A1E384B8-E87D-78BC-2F93-7E02DD15EF68}"/>
              </a:ext>
            </a:extLst>
          </p:cNvPr>
          <p:cNvSpPr/>
          <p:nvPr/>
        </p:nvSpPr>
        <p:spPr>
          <a:xfrm>
            <a:off x="3029461" y="1691933"/>
            <a:ext cx="6394514" cy="69513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 name="pole tekstowe 9">
            <a:extLst>
              <a:ext uri="{FF2B5EF4-FFF2-40B4-BE49-F238E27FC236}">
                <a16:creationId xmlns:a16="http://schemas.microsoft.com/office/drawing/2014/main" id="{66867A14-0E6F-D8BC-8605-7978924D2C2B}"/>
              </a:ext>
            </a:extLst>
          </p:cNvPr>
          <p:cNvSpPr txBox="1"/>
          <p:nvPr/>
        </p:nvSpPr>
        <p:spPr>
          <a:xfrm>
            <a:off x="3426246" y="1733071"/>
            <a:ext cx="5845930" cy="646331"/>
          </a:xfrm>
          <a:prstGeom prst="rect">
            <a:avLst/>
          </a:prstGeom>
          <a:noFill/>
        </p:spPr>
        <p:txBody>
          <a:bodyPr wrap="square" rtlCol="0">
            <a:spAutoFit/>
          </a:bodyPr>
          <a:lstStyle/>
          <a:p>
            <a:r>
              <a:rPr lang="pl-PL" dirty="0">
                <a:latin typeface="Arial" panose="020B0604020202020204" pitchFamily="34" charset="0"/>
                <a:cs typeface="Arial" panose="020B0604020202020204" pitchFamily="34" charset="0"/>
              </a:rPr>
              <a:t>Czy wniosek posiada uchybienia, które nie zostały dostrzeżone na etapie oceny formalno-merytorycznej?</a:t>
            </a:r>
          </a:p>
        </p:txBody>
      </p:sp>
      <p:sp>
        <p:nvSpPr>
          <p:cNvPr id="12" name="pole tekstowe 11">
            <a:extLst>
              <a:ext uri="{FF2B5EF4-FFF2-40B4-BE49-F238E27FC236}">
                <a16:creationId xmlns:a16="http://schemas.microsoft.com/office/drawing/2014/main" id="{F84DD52C-49C3-6F45-B4D6-430042CE2F61}"/>
              </a:ext>
            </a:extLst>
          </p:cNvPr>
          <p:cNvSpPr txBox="1"/>
          <p:nvPr/>
        </p:nvSpPr>
        <p:spPr>
          <a:xfrm>
            <a:off x="3586094" y="2444861"/>
            <a:ext cx="878676" cy="382763"/>
          </a:xfrm>
          <a:prstGeom prst="rect">
            <a:avLst/>
          </a:prstGeom>
          <a:noFill/>
        </p:spPr>
        <p:txBody>
          <a:bodyPr wrap="square" rtlCol="0">
            <a:spAutoFit/>
          </a:bodyPr>
          <a:lstStyle/>
          <a:p>
            <a:r>
              <a:rPr lang="pl-PL" dirty="0"/>
              <a:t>TAK</a:t>
            </a:r>
          </a:p>
        </p:txBody>
      </p:sp>
      <p:sp>
        <p:nvSpPr>
          <p:cNvPr id="13" name="pole tekstowe 12">
            <a:extLst>
              <a:ext uri="{FF2B5EF4-FFF2-40B4-BE49-F238E27FC236}">
                <a16:creationId xmlns:a16="http://schemas.microsoft.com/office/drawing/2014/main" id="{DC1F5100-11A0-12C5-9D65-E6039494707B}"/>
              </a:ext>
            </a:extLst>
          </p:cNvPr>
          <p:cNvSpPr txBox="1"/>
          <p:nvPr/>
        </p:nvSpPr>
        <p:spPr>
          <a:xfrm>
            <a:off x="1299990" y="2978432"/>
            <a:ext cx="3677034" cy="584775"/>
          </a:xfrm>
          <a:prstGeom prst="rect">
            <a:avLst/>
          </a:prstGeom>
          <a:noFill/>
        </p:spPr>
        <p:txBody>
          <a:bodyPr wrap="square" rtlCol="0">
            <a:spAutoFit/>
          </a:bodyPr>
          <a:lstStyle/>
          <a:p>
            <a:pPr algn="ctr"/>
            <a:r>
              <a:rPr lang="pl-PL" sz="1600" dirty="0">
                <a:latin typeface="Arial" panose="020B0604020202020204" pitchFamily="34" charset="0"/>
                <a:cs typeface="Arial" panose="020B0604020202020204" pitchFamily="34" charset="0"/>
              </a:rPr>
              <a:t>Zwrot wniosku do oceny formalno-merytorycznej</a:t>
            </a:r>
          </a:p>
        </p:txBody>
      </p:sp>
      <p:sp>
        <p:nvSpPr>
          <p:cNvPr id="14" name="Prostokąt: zaokrąglone rogi 13">
            <a:extLst>
              <a:ext uri="{FF2B5EF4-FFF2-40B4-BE49-F238E27FC236}">
                <a16:creationId xmlns:a16="http://schemas.microsoft.com/office/drawing/2014/main" id="{9CC57D94-5D51-4974-3CCB-F94D3175F22D}"/>
              </a:ext>
            </a:extLst>
          </p:cNvPr>
          <p:cNvSpPr/>
          <p:nvPr/>
        </p:nvSpPr>
        <p:spPr>
          <a:xfrm>
            <a:off x="1087761" y="2944113"/>
            <a:ext cx="4019528" cy="69513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5" name="Prostokąt: zaokrąglone rogi 14">
            <a:extLst>
              <a:ext uri="{FF2B5EF4-FFF2-40B4-BE49-F238E27FC236}">
                <a16:creationId xmlns:a16="http://schemas.microsoft.com/office/drawing/2014/main" id="{71A5EACD-3E12-D435-DACD-302C0DB7BF53}"/>
              </a:ext>
            </a:extLst>
          </p:cNvPr>
          <p:cNvSpPr/>
          <p:nvPr/>
        </p:nvSpPr>
        <p:spPr>
          <a:xfrm>
            <a:off x="1087761" y="4016847"/>
            <a:ext cx="4019528" cy="68032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6" name="pole tekstowe 15">
            <a:extLst>
              <a:ext uri="{FF2B5EF4-FFF2-40B4-BE49-F238E27FC236}">
                <a16:creationId xmlns:a16="http://schemas.microsoft.com/office/drawing/2014/main" id="{3396DC27-39DB-83C1-22ED-2BB4100D3628}"/>
              </a:ext>
            </a:extLst>
          </p:cNvPr>
          <p:cNvSpPr txBox="1"/>
          <p:nvPr/>
        </p:nvSpPr>
        <p:spPr>
          <a:xfrm>
            <a:off x="1087761" y="4172345"/>
            <a:ext cx="4389514" cy="338554"/>
          </a:xfrm>
          <a:prstGeom prst="rect">
            <a:avLst/>
          </a:prstGeom>
          <a:noFill/>
        </p:spPr>
        <p:txBody>
          <a:bodyPr wrap="square" rtlCol="0">
            <a:spAutoFit/>
          </a:bodyPr>
          <a:lstStyle/>
          <a:p>
            <a:r>
              <a:rPr lang="pl-PL" sz="1600" dirty="0">
                <a:latin typeface="Arial" panose="020B0604020202020204" pitchFamily="34" charset="0"/>
                <a:cs typeface="Arial" panose="020B0604020202020204" pitchFamily="34" charset="0"/>
              </a:rPr>
              <a:t>Ponowna ocena formalno-merytoryczna</a:t>
            </a:r>
          </a:p>
        </p:txBody>
      </p:sp>
      <p:sp>
        <p:nvSpPr>
          <p:cNvPr id="18" name="Strzałka: w dół 17">
            <a:extLst>
              <a:ext uri="{FF2B5EF4-FFF2-40B4-BE49-F238E27FC236}">
                <a16:creationId xmlns:a16="http://schemas.microsoft.com/office/drawing/2014/main" id="{F0A1FADA-2674-16EE-FD76-5B31C9CC9239}"/>
              </a:ext>
            </a:extLst>
          </p:cNvPr>
          <p:cNvSpPr/>
          <p:nvPr/>
        </p:nvSpPr>
        <p:spPr>
          <a:xfrm>
            <a:off x="3387695" y="3644317"/>
            <a:ext cx="165253" cy="3725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9" name="Strzałka: w dół 18">
            <a:extLst>
              <a:ext uri="{FF2B5EF4-FFF2-40B4-BE49-F238E27FC236}">
                <a16:creationId xmlns:a16="http://schemas.microsoft.com/office/drawing/2014/main" id="{D90B48C8-0E45-DE71-E518-D9CE6A671F22}"/>
              </a:ext>
            </a:extLst>
          </p:cNvPr>
          <p:cNvSpPr/>
          <p:nvPr/>
        </p:nvSpPr>
        <p:spPr>
          <a:xfrm>
            <a:off x="6155109" y="1421070"/>
            <a:ext cx="169634" cy="2541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pole tekstowe 3">
            <a:extLst>
              <a:ext uri="{FF2B5EF4-FFF2-40B4-BE49-F238E27FC236}">
                <a16:creationId xmlns:a16="http://schemas.microsoft.com/office/drawing/2014/main" id="{6C5C6E91-D54D-109E-15BC-5DACCA0A0DDE}"/>
              </a:ext>
            </a:extLst>
          </p:cNvPr>
          <p:cNvSpPr txBox="1"/>
          <p:nvPr/>
        </p:nvSpPr>
        <p:spPr>
          <a:xfrm>
            <a:off x="9392041" y="3302904"/>
            <a:ext cx="806270" cy="382763"/>
          </a:xfrm>
          <a:prstGeom prst="rect">
            <a:avLst/>
          </a:prstGeom>
          <a:noFill/>
        </p:spPr>
        <p:txBody>
          <a:bodyPr wrap="square" rtlCol="0">
            <a:spAutoFit/>
          </a:bodyPr>
          <a:lstStyle/>
          <a:p>
            <a:r>
              <a:rPr lang="pl-PL" dirty="0"/>
              <a:t>NIE</a:t>
            </a:r>
          </a:p>
        </p:txBody>
      </p:sp>
      <p:sp>
        <p:nvSpPr>
          <p:cNvPr id="24" name="Prostokąt: zaokrąglone rogi 23">
            <a:extLst>
              <a:ext uri="{FF2B5EF4-FFF2-40B4-BE49-F238E27FC236}">
                <a16:creationId xmlns:a16="http://schemas.microsoft.com/office/drawing/2014/main" id="{571280A5-DFA4-7829-72A8-A26E823447F6}"/>
              </a:ext>
            </a:extLst>
          </p:cNvPr>
          <p:cNvSpPr/>
          <p:nvPr/>
        </p:nvSpPr>
        <p:spPr>
          <a:xfrm>
            <a:off x="6324742" y="2923690"/>
            <a:ext cx="4920693" cy="41374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5" name="pole tekstowe 24">
            <a:extLst>
              <a:ext uri="{FF2B5EF4-FFF2-40B4-BE49-F238E27FC236}">
                <a16:creationId xmlns:a16="http://schemas.microsoft.com/office/drawing/2014/main" id="{B8965781-DF9F-0C58-E540-A23711C0B971}"/>
              </a:ext>
            </a:extLst>
          </p:cNvPr>
          <p:cNvSpPr txBox="1"/>
          <p:nvPr/>
        </p:nvSpPr>
        <p:spPr>
          <a:xfrm>
            <a:off x="6411265" y="2966971"/>
            <a:ext cx="4803350" cy="369332"/>
          </a:xfrm>
          <a:prstGeom prst="rect">
            <a:avLst/>
          </a:prstGeom>
          <a:noFill/>
        </p:spPr>
        <p:txBody>
          <a:bodyPr wrap="square" rtlCol="0">
            <a:spAutoFit/>
          </a:bodyPr>
          <a:lstStyle/>
          <a:p>
            <a:r>
              <a:rPr lang="pl-PL" dirty="0">
                <a:latin typeface="Arial" panose="020B0604020202020204" pitchFamily="34" charset="0"/>
                <a:cs typeface="Arial" panose="020B0604020202020204" pitchFamily="34" charset="0"/>
              </a:rPr>
              <a:t>Czy wniosek spełnia kryterium negocjacyjne</a:t>
            </a:r>
            <a:r>
              <a:rPr lang="pl-PL" dirty="0"/>
              <a:t>?</a:t>
            </a:r>
          </a:p>
        </p:txBody>
      </p:sp>
      <p:sp>
        <p:nvSpPr>
          <p:cNvPr id="28" name="Prostokąt: zaokrąglone rogi 27">
            <a:extLst>
              <a:ext uri="{FF2B5EF4-FFF2-40B4-BE49-F238E27FC236}">
                <a16:creationId xmlns:a16="http://schemas.microsoft.com/office/drawing/2014/main" id="{B5605FE0-E344-FDE1-39CD-326C72E55F00}"/>
              </a:ext>
            </a:extLst>
          </p:cNvPr>
          <p:cNvSpPr/>
          <p:nvPr/>
        </p:nvSpPr>
        <p:spPr>
          <a:xfrm>
            <a:off x="6375918" y="3629893"/>
            <a:ext cx="1885682" cy="52587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9" name="pole tekstowe 28">
            <a:extLst>
              <a:ext uri="{FF2B5EF4-FFF2-40B4-BE49-F238E27FC236}">
                <a16:creationId xmlns:a16="http://schemas.microsoft.com/office/drawing/2014/main" id="{FC598DB5-419A-8C36-3FE3-9F4851C54650}"/>
              </a:ext>
            </a:extLst>
          </p:cNvPr>
          <p:cNvSpPr txBox="1"/>
          <p:nvPr/>
        </p:nvSpPr>
        <p:spPr>
          <a:xfrm>
            <a:off x="7382924" y="3305679"/>
            <a:ext cx="878676" cy="382763"/>
          </a:xfrm>
          <a:prstGeom prst="rect">
            <a:avLst/>
          </a:prstGeom>
          <a:noFill/>
        </p:spPr>
        <p:txBody>
          <a:bodyPr wrap="square" rtlCol="0">
            <a:spAutoFit/>
          </a:bodyPr>
          <a:lstStyle/>
          <a:p>
            <a:r>
              <a:rPr lang="pl-PL" dirty="0"/>
              <a:t>TAK</a:t>
            </a:r>
          </a:p>
        </p:txBody>
      </p:sp>
      <p:sp>
        <p:nvSpPr>
          <p:cNvPr id="33" name="Prostokąt: zaokrąglone rogi 32">
            <a:extLst>
              <a:ext uri="{FF2B5EF4-FFF2-40B4-BE49-F238E27FC236}">
                <a16:creationId xmlns:a16="http://schemas.microsoft.com/office/drawing/2014/main" id="{71DB306D-B589-7209-CEA6-D0AAE7915550}"/>
              </a:ext>
            </a:extLst>
          </p:cNvPr>
          <p:cNvSpPr/>
          <p:nvPr/>
        </p:nvSpPr>
        <p:spPr>
          <a:xfrm>
            <a:off x="8653650" y="3608794"/>
            <a:ext cx="2584428" cy="52587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4" name="pole tekstowe 33">
            <a:extLst>
              <a:ext uri="{FF2B5EF4-FFF2-40B4-BE49-F238E27FC236}">
                <a16:creationId xmlns:a16="http://schemas.microsoft.com/office/drawing/2014/main" id="{6DD20D8D-5194-6FD4-8CD7-35875E559FAE}"/>
              </a:ext>
            </a:extLst>
          </p:cNvPr>
          <p:cNvSpPr txBox="1"/>
          <p:nvPr/>
        </p:nvSpPr>
        <p:spPr>
          <a:xfrm>
            <a:off x="6821628" y="2503515"/>
            <a:ext cx="878676" cy="382763"/>
          </a:xfrm>
          <a:prstGeom prst="rect">
            <a:avLst/>
          </a:prstGeom>
          <a:noFill/>
        </p:spPr>
        <p:txBody>
          <a:bodyPr wrap="square" rtlCol="0">
            <a:spAutoFit/>
          </a:bodyPr>
          <a:lstStyle/>
          <a:p>
            <a:r>
              <a:rPr lang="pl-PL" dirty="0"/>
              <a:t>NIE</a:t>
            </a:r>
          </a:p>
        </p:txBody>
      </p:sp>
      <p:sp>
        <p:nvSpPr>
          <p:cNvPr id="36" name="pole tekstowe 35">
            <a:extLst>
              <a:ext uri="{FF2B5EF4-FFF2-40B4-BE49-F238E27FC236}">
                <a16:creationId xmlns:a16="http://schemas.microsoft.com/office/drawing/2014/main" id="{6422294D-8F07-ECE8-9D31-CD07461F7A8B}"/>
              </a:ext>
            </a:extLst>
          </p:cNvPr>
          <p:cNvSpPr txBox="1"/>
          <p:nvPr/>
        </p:nvSpPr>
        <p:spPr>
          <a:xfrm>
            <a:off x="8766774" y="3558378"/>
            <a:ext cx="2779256" cy="584775"/>
          </a:xfrm>
          <a:prstGeom prst="rect">
            <a:avLst/>
          </a:prstGeom>
          <a:noFill/>
        </p:spPr>
        <p:txBody>
          <a:bodyPr wrap="square" rtlCol="0">
            <a:spAutoFit/>
          </a:bodyPr>
          <a:lstStyle/>
          <a:p>
            <a:pPr algn="ctr"/>
            <a:r>
              <a:rPr lang="pl-PL" sz="1600" dirty="0">
                <a:latin typeface="Arial" panose="020B0604020202020204" pitchFamily="34" charset="0"/>
                <a:cs typeface="Arial" panose="020B0604020202020204" pitchFamily="34" charset="0"/>
              </a:rPr>
              <a:t>Skierowanie wniosku do ponownej poprawy</a:t>
            </a:r>
          </a:p>
        </p:txBody>
      </p:sp>
      <p:sp>
        <p:nvSpPr>
          <p:cNvPr id="37" name="pole tekstowe 36">
            <a:extLst>
              <a:ext uri="{FF2B5EF4-FFF2-40B4-BE49-F238E27FC236}">
                <a16:creationId xmlns:a16="http://schemas.microsoft.com/office/drawing/2014/main" id="{A0ACD888-3575-361C-0CDA-1740DD4FBFDD}"/>
              </a:ext>
            </a:extLst>
          </p:cNvPr>
          <p:cNvSpPr txBox="1"/>
          <p:nvPr/>
        </p:nvSpPr>
        <p:spPr>
          <a:xfrm>
            <a:off x="8765404" y="4348179"/>
            <a:ext cx="2909154" cy="615553"/>
          </a:xfrm>
          <a:prstGeom prst="rect">
            <a:avLst/>
          </a:prstGeom>
          <a:noFill/>
        </p:spPr>
        <p:txBody>
          <a:bodyPr wrap="square" rtlCol="0">
            <a:spAutoFit/>
          </a:bodyPr>
          <a:lstStyle/>
          <a:p>
            <a:r>
              <a:rPr lang="pl-PL" sz="1600" dirty="0">
                <a:latin typeface="Arial" panose="020B0604020202020204" pitchFamily="34" charset="0"/>
                <a:cs typeface="Arial" panose="020B0604020202020204" pitchFamily="34" charset="0"/>
              </a:rPr>
              <a:t>Czy wniosek spełnia kryterium negocjacyjne</a:t>
            </a:r>
            <a:r>
              <a:rPr lang="pl-PL" dirty="0"/>
              <a:t>?</a:t>
            </a:r>
          </a:p>
        </p:txBody>
      </p:sp>
      <p:sp>
        <p:nvSpPr>
          <p:cNvPr id="38" name="Strzałka: w dół 37">
            <a:extLst>
              <a:ext uri="{FF2B5EF4-FFF2-40B4-BE49-F238E27FC236}">
                <a16:creationId xmlns:a16="http://schemas.microsoft.com/office/drawing/2014/main" id="{122A3611-E4B5-E5E6-59C7-1E701282FBFE}"/>
              </a:ext>
            </a:extLst>
          </p:cNvPr>
          <p:cNvSpPr/>
          <p:nvPr/>
        </p:nvSpPr>
        <p:spPr>
          <a:xfrm>
            <a:off x="6623488" y="2403765"/>
            <a:ext cx="206874" cy="55833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9" name="Strzałka: w dół 38">
            <a:extLst>
              <a:ext uri="{FF2B5EF4-FFF2-40B4-BE49-F238E27FC236}">
                <a16:creationId xmlns:a16="http://schemas.microsoft.com/office/drawing/2014/main" id="{E5A5BDA0-CD9F-37F0-F59A-1A648EDFE413}"/>
              </a:ext>
            </a:extLst>
          </p:cNvPr>
          <p:cNvSpPr/>
          <p:nvPr/>
        </p:nvSpPr>
        <p:spPr>
          <a:xfrm>
            <a:off x="7244179" y="3337429"/>
            <a:ext cx="138746" cy="3068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0" name="Strzałka: w dół 39">
            <a:extLst>
              <a:ext uri="{FF2B5EF4-FFF2-40B4-BE49-F238E27FC236}">
                <a16:creationId xmlns:a16="http://schemas.microsoft.com/office/drawing/2014/main" id="{27AFEBFB-B866-1A86-45F2-79CCF61DE092}"/>
              </a:ext>
            </a:extLst>
          </p:cNvPr>
          <p:cNvSpPr/>
          <p:nvPr/>
        </p:nvSpPr>
        <p:spPr>
          <a:xfrm>
            <a:off x="9083661" y="3333850"/>
            <a:ext cx="169634" cy="2541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41" name="Strzałka: w dół 40">
            <a:extLst>
              <a:ext uri="{FF2B5EF4-FFF2-40B4-BE49-F238E27FC236}">
                <a16:creationId xmlns:a16="http://schemas.microsoft.com/office/drawing/2014/main" id="{88FF6D11-ECB6-3213-AAA3-FB2530DEDD8F}"/>
              </a:ext>
            </a:extLst>
          </p:cNvPr>
          <p:cNvSpPr/>
          <p:nvPr/>
        </p:nvSpPr>
        <p:spPr>
          <a:xfrm>
            <a:off x="9118179" y="4915937"/>
            <a:ext cx="165253" cy="30821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2" name="pole tekstowe 41">
            <a:extLst>
              <a:ext uri="{FF2B5EF4-FFF2-40B4-BE49-F238E27FC236}">
                <a16:creationId xmlns:a16="http://schemas.microsoft.com/office/drawing/2014/main" id="{8DE70552-1544-505A-4DAC-D694129A3AD4}"/>
              </a:ext>
            </a:extLst>
          </p:cNvPr>
          <p:cNvSpPr txBox="1"/>
          <p:nvPr/>
        </p:nvSpPr>
        <p:spPr>
          <a:xfrm>
            <a:off x="6457799" y="3561439"/>
            <a:ext cx="1850249" cy="584775"/>
          </a:xfrm>
          <a:prstGeom prst="rect">
            <a:avLst/>
          </a:prstGeom>
          <a:noFill/>
        </p:spPr>
        <p:txBody>
          <a:bodyPr wrap="square" rtlCol="0">
            <a:spAutoFit/>
          </a:bodyPr>
          <a:lstStyle/>
          <a:p>
            <a:pPr algn="ctr"/>
            <a:r>
              <a:rPr lang="pl-PL" sz="1600" dirty="0">
                <a:latin typeface="Arial" panose="020B0604020202020204" pitchFamily="34" charset="0"/>
                <a:cs typeface="Arial" panose="020B0604020202020204" pitchFamily="34" charset="0"/>
              </a:rPr>
              <a:t>Pozytywna ocena kryterium</a:t>
            </a:r>
          </a:p>
        </p:txBody>
      </p:sp>
      <p:sp>
        <p:nvSpPr>
          <p:cNvPr id="43" name="Prostokąt: zaokrąglone rogi 42">
            <a:extLst>
              <a:ext uri="{FF2B5EF4-FFF2-40B4-BE49-F238E27FC236}">
                <a16:creationId xmlns:a16="http://schemas.microsoft.com/office/drawing/2014/main" id="{57AFB2B7-8C29-096B-61BF-590F852FEDE3}"/>
              </a:ext>
            </a:extLst>
          </p:cNvPr>
          <p:cNvSpPr/>
          <p:nvPr/>
        </p:nvSpPr>
        <p:spPr>
          <a:xfrm>
            <a:off x="8661008" y="4365950"/>
            <a:ext cx="2584428" cy="52587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4" name="Strzałka: w dół 43">
            <a:extLst>
              <a:ext uri="{FF2B5EF4-FFF2-40B4-BE49-F238E27FC236}">
                <a16:creationId xmlns:a16="http://schemas.microsoft.com/office/drawing/2014/main" id="{481AE359-9910-7B2D-CD62-7D52081D8B52}"/>
              </a:ext>
            </a:extLst>
          </p:cNvPr>
          <p:cNvSpPr/>
          <p:nvPr/>
        </p:nvSpPr>
        <p:spPr>
          <a:xfrm>
            <a:off x="10493555" y="4909600"/>
            <a:ext cx="149185" cy="31033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6" name="pole tekstowe 45">
            <a:extLst>
              <a:ext uri="{FF2B5EF4-FFF2-40B4-BE49-F238E27FC236}">
                <a16:creationId xmlns:a16="http://schemas.microsoft.com/office/drawing/2014/main" id="{9DE310A5-B534-57D9-1B96-1E9040951258}"/>
              </a:ext>
            </a:extLst>
          </p:cNvPr>
          <p:cNvSpPr txBox="1"/>
          <p:nvPr/>
        </p:nvSpPr>
        <p:spPr>
          <a:xfrm>
            <a:off x="8095615" y="5177238"/>
            <a:ext cx="1850249" cy="584775"/>
          </a:xfrm>
          <a:prstGeom prst="rect">
            <a:avLst/>
          </a:prstGeom>
          <a:noFill/>
        </p:spPr>
        <p:txBody>
          <a:bodyPr wrap="square" rtlCol="0">
            <a:spAutoFit/>
          </a:bodyPr>
          <a:lstStyle/>
          <a:p>
            <a:pPr algn="ctr"/>
            <a:r>
              <a:rPr lang="pl-PL" sz="1600" dirty="0">
                <a:latin typeface="Arial" panose="020B0604020202020204" pitchFamily="34" charset="0"/>
                <a:cs typeface="Arial" panose="020B0604020202020204" pitchFamily="34" charset="0"/>
              </a:rPr>
              <a:t>Pozytywna ocena kryterium</a:t>
            </a:r>
          </a:p>
        </p:txBody>
      </p:sp>
      <p:sp>
        <p:nvSpPr>
          <p:cNvPr id="49" name="Prostokąt: zaokrąglone rogi 48">
            <a:extLst>
              <a:ext uri="{FF2B5EF4-FFF2-40B4-BE49-F238E27FC236}">
                <a16:creationId xmlns:a16="http://schemas.microsoft.com/office/drawing/2014/main" id="{EB88832F-419B-F2E2-3C6D-258F7072A9F2}"/>
              </a:ext>
            </a:extLst>
          </p:cNvPr>
          <p:cNvSpPr/>
          <p:nvPr/>
        </p:nvSpPr>
        <p:spPr>
          <a:xfrm>
            <a:off x="10183701" y="5227666"/>
            <a:ext cx="1885682" cy="52587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0" name="Prostokąt: zaokrąglone rogi 49">
            <a:extLst>
              <a:ext uri="{FF2B5EF4-FFF2-40B4-BE49-F238E27FC236}">
                <a16:creationId xmlns:a16="http://schemas.microsoft.com/office/drawing/2014/main" id="{B1368D1D-3BFB-A416-880C-A9C2338D3F0E}"/>
              </a:ext>
            </a:extLst>
          </p:cNvPr>
          <p:cNvSpPr/>
          <p:nvPr/>
        </p:nvSpPr>
        <p:spPr>
          <a:xfrm>
            <a:off x="8039733" y="5217017"/>
            <a:ext cx="1885682" cy="52587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1" name="pole tekstowe 50">
            <a:extLst>
              <a:ext uri="{FF2B5EF4-FFF2-40B4-BE49-F238E27FC236}">
                <a16:creationId xmlns:a16="http://schemas.microsoft.com/office/drawing/2014/main" id="{68DF08EA-C4ED-7A2A-B750-167C1CBD2E9B}"/>
              </a:ext>
            </a:extLst>
          </p:cNvPr>
          <p:cNvSpPr txBox="1"/>
          <p:nvPr/>
        </p:nvSpPr>
        <p:spPr>
          <a:xfrm>
            <a:off x="10188402" y="5191477"/>
            <a:ext cx="1850249" cy="584775"/>
          </a:xfrm>
          <a:prstGeom prst="rect">
            <a:avLst/>
          </a:prstGeom>
          <a:noFill/>
        </p:spPr>
        <p:txBody>
          <a:bodyPr wrap="square" rtlCol="0">
            <a:spAutoFit/>
          </a:bodyPr>
          <a:lstStyle/>
          <a:p>
            <a:pPr algn="ctr"/>
            <a:r>
              <a:rPr lang="pl-PL" sz="1600" dirty="0">
                <a:latin typeface="Arial" panose="020B0604020202020204" pitchFamily="34" charset="0"/>
                <a:cs typeface="Arial" panose="020B0604020202020204" pitchFamily="34" charset="0"/>
              </a:rPr>
              <a:t>Negatywna ocena kryterium</a:t>
            </a:r>
          </a:p>
        </p:txBody>
      </p:sp>
      <p:sp>
        <p:nvSpPr>
          <p:cNvPr id="52" name="Strzałka: w dół 51">
            <a:extLst>
              <a:ext uri="{FF2B5EF4-FFF2-40B4-BE49-F238E27FC236}">
                <a16:creationId xmlns:a16="http://schemas.microsoft.com/office/drawing/2014/main" id="{27884709-D77B-16F4-FA30-6CB187A7FA8D}"/>
              </a:ext>
            </a:extLst>
          </p:cNvPr>
          <p:cNvSpPr/>
          <p:nvPr/>
        </p:nvSpPr>
        <p:spPr>
          <a:xfrm>
            <a:off x="9102542" y="4146214"/>
            <a:ext cx="169634" cy="2541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53" name="pole tekstowe 52">
            <a:extLst>
              <a:ext uri="{FF2B5EF4-FFF2-40B4-BE49-F238E27FC236}">
                <a16:creationId xmlns:a16="http://schemas.microsoft.com/office/drawing/2014/main" id="{4E837325-BDCD-0140-194C-54957A095C22}"/>
              </a:ext>
            </a:extLst>
          </p:cNvPr>
          <p:cNvSpPr txBox="1"/>
          <p:nvPr/>
        </p:nvSpPr>
        <p:spPr>
          <a:xfrm>
            <a:off x="9212462" y="4846642"/>
            <a:ext cx="878676" cy="382763"/>
          </a:xfrm>
          <a:prstGeom prst="rect">
            <a:avLst/>
          </a:prstGeom>
          <a:noFill/>
        </p:spPr>
        <p:txBody>
          <a:bodyPr wrap="square" rtlCol="0">
            <a:spAutoFit/>
          </a:bodyPr>
          <a:lstStyle/>
          <a:p>
            <a:r>
              <a:rPr lang="pl-PL" dirty="0"/>
              <a:t>TAK</a:t>
            </a:r>
          </a:p>
        </p:txBody>
      </p:sp>
      <p:sp>
        <p:nvSpPr>
          <p:cNvPr id="54" name="pole tekstowe 53">
            <a:extLst>
              <a:ext uri="{FF2B5EF4-FFF2-40B4-BE49-F238E27FC236}">
                <a16:creationId xmlns:a16="http://schemas.microsoft.com/office/drawing/2014/main" id="{69F112F5-5760-EC5A-F452-B438E9FB02CC}"/>
              </a:ext>
            </a:extLst>
          </p:cNvPr>
          <p:cNvSpPr txBox="1"/>
          <p:nvPr/>
        </p:nvSpPr>
        <p:spPr>
          <a:xfrm>
            <a:off x="10642740" y="4891829"/>
            <a:ext cx="878676" cy="382763"/>
          </a:xfrm>
          <a:prstGeom prst="rect">
            <a:avLst/>
          </a:prstGeom>
          <a:noFill/>
        </p:spPr>
        <p:txBody>
          <a:bodyPr wrap="square" rtlCol="0">
            <a:spAutoFit/>
          </a:bodyPr>
          <a:lstStyle/>
          <a:p>
            <a:r>
              <a:rPr lang="pl-PL" dirty="0"/>
              <a:t>NIE</a:t>
            </a:r>
          </a:p>
        </p:txBody>
      </p:sp>
      <p:sp>
        <p:nvSpPr>
          <p:cNvPr id="55" name="Strzałka: w dół 54">
            <a:extLst>
              <a:ext uri="{FF2B5EF4-FFF2-40B4-BE49-F238E27FC236}">
                <a16:creationId xmlns:a16="http://schemas.microsoft.com/office/drawing/2014/main" id="{3AB4510E-6CF7-AFB6-B3C0-839E3175C8BA}"/>
              </a:ext>
            </a:extLst>
          </p:cNvPr>
          <p:cNvSpPr/>
          <p:nvPr/>
        </p:nvSpPr>
        <p:spPr>
          <a:xfrm>
            <a:off x="3346074" y="2390589"/>
            <a:ext cx="206874" cy="55833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300468157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FCFF9B2A-B9EA-35DC-DEAB-E8FCD1AE5775}"/>
              </a:ext>
            </a:extLst>
          </p:cNvPr>
          <p:cNvSpPr>
            <a:spLocks noGrp="1"/>
          </p:cNvSpPr>
          <p:nvPr>
            <p:ph type="title"/>
          </p:nvPr>
        </p:nvSpPr>
        <p:spPr>
          <a:xfrm>
            <a:off x="1169635" y="459271"/>
            <a:ext cx="10189057" cy="979757"/>
          </a:xfrm>
        </p:spPr>
        <p:txBody>
          <a:bodyPr>
            <a:noAutofit/>
          </a:bodyPr>
          <a:lstStyle/>
          <a:p>
            <a:pPr algn="ctr">
              <a:lnSpc>
                <a:spcPct val="100000"/>
              </a:lnSpc>
            </a:pPr>
            <a:r>
              <a:rPr lang="pl-PL" sz="2000" dirty="0"/>
              <a:t>Negocjacje</a:t>
            </a:r>
            <a:br>
              <a:rPr lang="pl-PL" sz="2000" dirty="0"/>
            </a:br>
            <a:r>
              <a:rPr lang="pl-PL" sz="2000" dirty="0"/>
              <a:t>skorygowany wniosek</a:t>
            </a:r>
            <a:br>
              <a:rPr lang="pl-PL" sz="2000" dirty="0"/>
            </a:br>
            <a:endParaRPr lang="pl-PL" sz="2000" dirty="0"/>
          </a:p>
        </p:txBody>
      </p:sp>
      <p:sp>
        <p:nvSpPr>
          <p:cNvPr id="6" name="Symbol zastępczy zawartości 5">
            <a:extLst>
              <a:ext uri="{FF2B5EF4-FFF2-40B4-BE49-F238E27FC236}">
                <a16:creationId xmlns:a16="http://schemas.microsoft.com/office/drawing/2014/main" id="{1D79F7C2-0D86-E326-0A1B-0804EF6090AE}"/>
              </a:ext>
            </a:extLst>
          </p:cNvPr>
          <p:cNvSpPr>
            <a:spLocks noGrp="1"/>
          </p:cNvSpPr>
          <p:nvPr>
            <p:ph idx="1"/>
          </p:nvPr>
        </p:nvSpPr>
        <p:spPr>
          <a:xfrm>
            <a:off x="1169635" y="1695527"/>
            <a:ext cx="9852729" cy="4897041"/>
          </a:xfrm>
        </p:spPr>
        <p:txBody>
          <a:bodyPr>
            <a:noAutofit/>
          </a:bodyPr>
          <a:lstStyle/>
          <a:p>
            <a:pPr marL="0" lvl="0" indent="0">
              <a:lnSpc>
                <a:spcPct val="115000"/>
              </a:lnSpc>
              <a:spcBef>
                <a:spcPts val="300"/>
              </a:spcBef>
              <a:spcAft>
                <a:spcPts val="300"/>
              </a:spcAft>
              <a:buSzPts val="1200"/>
              <a:buNone/>
            </a:pPr>
            <a:r>
              <a:rPr lang="pl-PL" sz="2000" dirty="0">
                <a:effectLst/>
                <a:latin typeface="Arial" panose="020B0604020202020204" pitchFamily="34" charset="0"/>
                <a:ea typeface="Times New Roman" panose="02020603050405020304" pitchFamily="18" charset="0"/>
                <a:cs typeface="Arial" panose="020B0604020202020204" pitchFamily="34" charset="0"/>
              </a:rPr>
              <a:t>Skorygowany wniosek o dofinansowanie projektu </a:t>
            </a:r>
            <a:r>
              <a:rPr lang="pl-PL" sz="2000" b="1" dirty="0">
                <a:effectLst/>
                <a:latin typeface="Arial" panose="020B0604020202020204" pitchFamily="34" charset="0"/>
                <a:ea typeface="Times New Roman" panose="02020603050405020304" pitchFamily="18" charset="0"/>
                <a:cs typeface="Arial" panose="020B0604020202020204" pitchFamily="34" charset="0"/>
              </a:rPr>
              <a:t>musi zostać złożony w sposób określony w Rozdziale 2.5 Regulaminu w terminie określonym przez ION</a:t>
            </a:r>
            <a:r>
              <a:rPr lang="pl-PL" sz="2000" dirty="0">
                <a:effectLst/>
                <a:latin typeface="Arial" panose="020B0604020202020204" pitchFamily="34" charset="0"/>
                <a:ea typeface="Times New Roman" panose="02020603050405020304" pitchFamily="18" charset="0"/>
                <a:cs typeface="Arial" panose="020B0604020202020204" pitchFamily="34" charset="0"/>
              </a:rPr>
              <a:t>. Ponadto nie należy zmieniać zapisów w innych częściach wniosku aniżeli zmiany wskazane w wezwaniu dotyczącym warunków negocjacyjnych (w przypadku braku przesłania przez wnioskodawcę wyjaśnień, o których mowa w pkt 9 lit. b)/ lub w wezwaniu zawierającym ostateczny zakres korekt niezbędnych do wprowadzenia w projekcie.  </a:t>
            </a:r>
          </a:p>
          <a:p>
            <a:pPr marR="0" lvl="0" algn="l" defTabSz="914400" rtl="0" eaLnBrk="1" fontAlgn="auto" latinLnBrk="0" hangingPunct="1">
              <a:lnSpc>
                <a:spcPct val="100000"/>
              </a:lnSpc>
              <a:spcBef>
                <a:spcPts val="0"/>
              </a:spcBef>
              <a:spcAft>
                <a:spcPts val="600"/>
              </a:spcAft>
              <a:buClr>
                <a:srgbClr val="002060"/>
              </a:buClr>
              <a:buSzTx/>
              <a:buFont typeface="Wingdings" panose="05000000000000000000" pitchFamily="2" charset="2"/>
              <a:buChar char="ü"/>
              <a:tabLst/>
              <a:defRPr/>
            </a:pPr>
            <a:endParaRPr kumimoji="0" lang="pl-PL" sz="1800" b="0" i="0" u="none" strike="noStrike" kern="1200" cap="none" spc="0" normalizeH="0" baseline="0" noProof="0" dirty="0">
              <a:ln>
                <a:noFill/>
              </a:ln>
              <a:effectLst/>
              <a:uLnTx/>
              <a:uFillTx/>
              <a:latin typeface="+mn-lt"/>
              <a:ea typeface="+mn-ea"/>
              <a:cs typeface="Arial" panose="020B0604020202020204" pitchFamily="34" charset="0"/>
            </a:endParaRPr>
          </a:p>
          <a:p>
            <a:pPr>
              <a:lnSpc>
                <a:spcPct val="100000"/>
              </a:lnSpc>
              <a:spcAft>
                <a:spcPts val="600"/>
              </a:spcAft>
            </a:pPr>
            <a:endParaRPr lang="pl-PL" sz="1800" dirty="0">
              <a:latin typeface="+mn-lt"/>
            </a:endParaRPr>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Tree>
    <p:extLst>
      <p:ext uri="{BB962C8B-B14F-4D97-AF65-F5344CB8AC3E}">
        <p14:creationId xmlns:p14="http://schemas.microsoft.com/office/powerpoint/2010/main" val="56495247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FCFF9B2A-B9EA-35DC-DEAB-E8FCD1AE5775}"/>
              </a:ext>
            </a:extLst>
          </p:cNvPr>
          <p:cNvSpPr>
            <a:spLocks noGrp="1"/>
          </p:cNvSpPr>
          <p:nvPr>
            <p:ph type="title"/>
          </p:nvPr>
        </p:nvSpPr>
        <p:spPr>
          <a:xfrm>
            <a:off x="1169635" y="459271"/>
            <a:ext cx="10189057" cy="979757"/>
          </a:xfrm>
        </p:spPr>
        <p:txBody>
          <a:bodyPr>
            <a:noAutofit/>
          </a:bodyPr>
          <a:lstStyle/>
          <a:p>
            <a:pPr algn="ctr">
              <a:lnSpc>
                <a:spcPct val="100000"/>
              </a:lnSpc>
            </a:pPr>
            <a:r>
              <a:rPr lang="pl-PL" sz="2000" dirty="0"/>
              <a:t>Zakończenie oceny</a:t>
            </a:r>
            <a:br>
              <a:rPr lang="pl-PL" sz="2000" dirty="0"/>
            </a:br>
            <a:endParaRPr lang="pl-PL" sz="2000" dirty="0"/>
          </a:p>
        </p:txBody>
      </p:sp>
      <p:sp>
        <p:nvSpPr>
          <p:cNvPr id="6" name="Symbol zastępczy zawartości 5">
            <a:extLst>
              <a:ext uri="{FF2B5EF4-FFF2-40B4-BE49-F238E27FC236}">
                <a16:creationId xmlns:a16="http://schemas.microsoft.com/office/drawing/2014/main" id="{1D79F7C2-0D86-E326-0A1B-0804EF6090AE}"/>
              </a:ext>
            </a:extLst>
          </p:cNvPr>
          <p:cNvSpPr>
            <a:spLocks noGrp="1"/>
          </p:cNvSpPr>
          <p:nvPr>
            <p:ph idx="1"/>
          </p:nvPr>
        </p:nvSpPr>
        <p:spPr>
          <a:xfrm>
            <a:off x="1160465" y="1079363"/>
            <a:ext cx="9852729" cy="4897041"/>
          </a:xfrm>
        </p:spPr>
        <p:txBody>
          <a:bodyPr>
            <a:noAutofit/>
          </a:bodyPr>
          <a:lstStyle/>
          <a:p>
            <a:pPr marL="0" lvl="0" indent="0">
              <a:lnSpc>
                <a:spcPct val="115000"/>
              </a:lnSpc>
              <a:spcBef>
                <a:spcPts val="600"/>
              </a:spcBef>
              <a:spcAft>
                <a:spcPts val="300"/>
              </a:spcAft>
              <a:buNone/>
              <a:tabLst>
                <a:tab pos="270510" algn="l"/>
              </a:tabLst>
            </a:pPr>
            <a:r>
              <a:rPr lang="pl-PL" sz="2000" dirty="0">
                <a:effectLst/>
                <a:latin typeface="Arial" panose="020B0604020202020204" pitchFamily="34" charset="0"/>
                <a:ea typeface="Times New Roman" panose="02020603050405020304" pitchFamily="18" charset="0"/>
                <a:cs typeface="Times New Roman" panose="02020603050405020304" pitchFamily="18" charset="0"/>
              </a:rPr>
              <a:t>Przez </a:t>
            </a:r>
            <a:r>
              <a:rPr lang="pl-PL" sz="2000" b="1" dirty="0">
                <a:effectLst/>
                <a:latin typeface="Arial" panose="020B0604020202020204" pitchFamily="34" charset="0"/>
                <a:ea typeface="Times New Roman" panose="02020603050405020304" pitchFamily="18" charset="0"/>
                <a:cs typeface="Times New Roman" panose="02020603050405020304" pitchFamily="18" charset="0"/>
              </a:rPr>
              <a:t>zakończenie oceny projektu</a:t>
            </a:r>
            <a:r>
              <a:rPr lang="pl-PL" sz="2000" dirty="0">
                <a:effectLst/>
                <a:latin typeface="Arial" panose="020B0604020202020204" pitchFamily="34" charset="0"/>
                <a:ea typeface="Times New Roman" panose="02020603050405020304" pitchFamily="18" charset="0"/>
                <a:cs typeface="Times New Roman" panose="02020603050405020304" pitchFamily="18" charset="0"/>
              </a:rPr>
              <a:t> należy rozumieć sytuację, w której:</a:t>
            </a:r>
            <a:endParaRPr lang="pl-PL"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15000"/>
              </a:lnSpc>
              <a:spcBef>
                <a:spcPts val="300"/>
              </a:spcBef>
              <a:spcAft>
                <a:spcPts val="300"/>
              </a:spcAft>
              <a:buFont typeface="+mj-lt"/>
              <a:buAutoNum type="alphaLcParenR"/>
              <a:tabLst>
                <a:tab pos="630555" algn="l"/>
              </a:tabLst>
            </a:pPr>
            <a:r>
              <a:rPr lang="pl-PL" sz="2000" dirty="0">
                <a:effectLst/>
                <a:latin typeface="Arial" panose="020B0604020202020204" pitchFamily="34" charset="0"/>
                <a:ea typeface="Times New Roman" panose="02020603050405020304" pitchFamily="18" charset="0"/>
                <a:cs typeface="Times New Roman" panose="02020603050405020304" pitchFamily="18" charset="0"/>
              </a:rPr>
              <a:t>projekt został wybrany do dofinansowania;</a:t>
            </a:r>
            <a:endParaRPr lang="pl-PL"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15000"/>
              </a:lnSpc>
              <a:spcBef>
                <a:spcPts val="300"/>
              </a:spcBef>
              <a:spcAft>
                <a:spcPts val="300"/>
              </a:spcAft>
              <a:buFont typeface="+mj-lt"/>
              <a:buAutoNum type="alphaLcParenR"/>
              <a:tabLst>
                <a:tab pos="630555" algn="l"/>
              </a:tabLst>
            </a:pPr>
            <a:r>
              <a:rPr lang="pl-PL" sz="2000" dirty="0">
                <a:effectLst/>
                <a:latin typeface="Arial" panose="020B0604020202020204" pitchFamily="34" charset="0"/>
                <a:ea typeface="Times New Roman" panose="02020603050405020304" pitchFamily="18" charset="0"/>
                <a:cs typeface="Times New Roman" panose="02020603050405020304" pitchFamily="18" charset="0"/>
              </a:rPr>
              <a:t>projekt został negatywnie oceniony.</a:t>
            </a:r>
          </a:p>
          <a:p>
            <a:pPr marL="342900" lvl="0" indent="-342900">
              <a:lnSpc>
                <a:spcPct val="115000"/>
              </a:lnSpc>
              <a:spcBef>
                <a:spcPts val="300"/>
              </a:spcBef>
              <a:spcAft>
                <a:spcPts val="300"/>
              </a:spcAft>
              <a:buFont typeface="+mj-lt"/>
              <a:buAutoNum type="alphaLcParenR"/>
              <a:tabLst>
                <a:tab pos="630555" algn="l"/>
              </a:tabLst>
            </a:pPr>
            <a:endParaRPr lang="pl-PL"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83183" indent="0">
              <a:lnSpc>
                <a:spcPct val="115000"/>
              </a:lnSpc>
              <a:spcBef>
                <a:spcPts val="300"/>
              </a:spcBef>
              <a:spcAft>
                <a:spcPts val="300"/>
              </a:spcAft>
              <a:buNone/>
            </a:pPr>
            <a:r>
              <a:rPr lang="pl-PL" sz="1800" b="1" dirty="0">
                <a:effectLst/>
                <a:latin typeface="Arial" panose="020B0604020202020204" pitchFamily="34" charset="0"/>
                <a:ea typeface="Times New Roman" panose="02020603050405020304" pitchFamily="18" charset="0"/>
              </a:rPr>
              <a:t>Negatywna ocena projektu</a:t>
            </a:r>
            <a:r>
              <a:rPr lang="pl-PL" sz="1800" dirty="0">
                <a:effectLst/>
                <a:latin typeface="Arial" panose="020B0604020202020204" pitchFamily="34" charset="0"/>
                <a:ea typeface="Times New Roman" panose="02020603050405020304" pitchFamily="18" charset="0"/>
              </a:rPr>
              <a:t>, w rozumieniu art. 56 ust. 5 i 6 ustawy wdrożeniowej, oznacza:</a:t>
            </a:r>
            <a:endParaRPr lang="pl-PL" sz="1800" dirty="0">
              <a:latin typeface="Times New Roman" panose="02020603050405020304" pitchFamily="18" charset="0"/>
              <a:ea typeface="Times New Roman" panose="02020603050405020304" pitchFamily="18" charset="0"/>
            </a:endParaRPr>
          </a:p>
          <a:p>
            <a:pPr marL="368933" indent="-285750">
              <a:lnSpc>
                <a:spcPct val="115000"/>
              </a:lnSpc>
              <a:spcBef>
                <a:spcPts val="300"/>
              </a:spcBef>
              <a:spcAft>
                <a:spcPts val="300"/>
              </a:spcAft>
              <a:buFont typeface="Wingdings" panose="05000000000000000000" pitchFamily="2" charset="2"/>
              <a:buChar char="ü"/>
            </a:pPr>
            <a:r>
              <a:rPr lang="pl-PL" sz="1800" dirty="0">
                <a:effectLst/>
                <a:latin typeface="Arial" panose="020B0604020202020204" pitchFamily="34" charset="0"/>
                <a:ea typeface="Times New Roman" panose="02020603050405020304" pitchFamily="18" charset="0"/>
              </a:rPr>
              <a:t>ocenę w zakresie spełniania przez projekt kryteriów wyboru projektów, na skutek której projekt nie może być wybrany do dofinansowania,</a:t>
            </a:r>
            <a:endParaRPr lang="pl-PL" sz="1800" dirty="0">
              <a:latin typeface="Times New Roman" panose="02020603050405020304" pitchFamily="18" charset="0"/>
              <a:ea typeface="Times New Roman" panose="02020603050405020304" pitchFamily="18" charset="0"/>
            </a:endParaRPr>
          </a:p>
          <a:p>
            <a:pPr marL="368933" indent="-285750">
              <a:lnSpc>
                <a:spcPct val="115000"/>
              </a:lnSpc>
              <a:spcBef>
                <a:spcPts val="300"/>
              </a:spcBef>
              <a:spcAft>
                <a:spcPts val="300"/>
              </a:spcAft>
              <a:buFont typeface="Wingdings" panose="05000000000000000000" pitchFamily="2" charset="2"/>
              <a:buChar char="ü"/>
            </a:pPr>
            <a:r>
              <a:rPr lang="pl-PL" sz="1800" dirty="0">
                <a:effectLst/>
                <a:latin typeface="Arial" panose="020B0604020202020204" pitchFamily="34" charset="0"/>
                <a:ea typeface="Times New Roman" panose="02020603050405020304" pitchFamily="18" charset="0"/>
              </a:rPr>
              <a:t>sytuację, gdy projekt nie może być wybrany do dofinansowania z uwagi na wyczerpanie kwoty przeznaczonej na dofinansowanie projektów w danym naborze.</a:t>
            </a:r>
          </a:p>
          <a:p>
            <a:pPr marL="342900" lvl="0" indent="-342900">
              <a:lnSpc>
                <a:spcPct val="115000"/>
              </a:lnSpc>
              <a:spcBef>
                <a:spcPts val="300"/>
              </a:spcBef>
              <a:spcAft>
                <a:spcPts val="300"/>
              </a:spcAft>
              <a:buFont typeface="Symbol" panose="05050102010706020507" pitchFamily="18" charset="2"/>
              <a:buChar char=""/>
            </a:pPr>
            <a:endParaRPr lang="pl-PL" sz="1800" dirty="0">
              <a:effectLst/>
              <a:latin typeface="Times New Roman" panose="02020603050405020304" pitchFamily="18" charset="0"/>
              <a:ea typeface="Times New Roman" panose="02020603050405020304" pitchFamily="18" charset="0"/>
            </a:endParaRPr>
          </a:p>
          <a:p>
            <a:pPr marL="0" lvl="0" indent="0">
              <a:lnSpc>
                <a:spcPct val="115000"/>
              </a:lnSpc>
              <a:spcBef>
                <a:spcPts val="300"/>
              </a:spcBef>
              <a:spcAft>
                <a:spcPts val="300"/>
              </a:spcAft>
              <a:buNone/>
              <a:tabLst>
                <a:tab pos="270510" algn="l"/>
              </a:tabLst>
            </a:pPr>
            <a:r>
              <a:rPr lang="pl-PL" sz="1800" dirty="0">
                <a:effectLst/>
                <a:latin typeface="Arial" panose="020B0604020202020204" pitchFamily="34" charset="0"/>
                <a:ea typeface="Times New Roman" panose="02020603050405020304" pitchFamily="18" charset="0"/>
                <a:cs typeface="Times New Roman" panose="02020603050405020304" pitchFamily="18" charset="0"/>
              </a:rPr>
              <a:t>Wybór do dofinansowania może zostać dokonany dopiero po ocenie, pod kątem spełnienia kryteriów formalno-merytorycznych oraz kryterium negocjacyjnego, wszystkich projektów.</a:t>
            </a:r>
            <a:endParaRPr lang="pl-PL"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R="0" lvl="0" algn="l" defTabSz="914400" rtl="0" eaLnBrk="1" fontAlgn="auto" latinLnBrk="0" hangingPunct="1">
              <a:lnSpc>
                <a:spcPct val="100000"/>
              </a:lnSpc>
              <a:spcBef>
                <a:spcPts val="0"/>
              </a:spcBef>
              <a:spcAft>
                <a:spcPts val="600"/>
              </a:spcAft>
              <a:buClr>
                <a:srgbClr val="002060"/>
              </a:buClr>
              <a:buSzTx/>
              <a:buFont typeface="Wingdings" panose="05000000000000000000" pitchFamily="2" charset="2"/>
              <a:buChar char="ü"/>
              <a:tabLst/>
              <a:defRPr/>
            </a:pPr>
            <a:endParaRPr kumimoji="0" lang="pl-PL" sz="1800" b="0" i="0" u="none" strike="noStrike" kern="1200" cap="none" spc="0" normalizeH="0" baseline="0" noProof="0" dirty="0">
              <a:ln>
                <a:noFill/>
              </a:ln>
              <a:effectLst/>
              <a:uLnTx/>
              <a:uFillTx/>
              <a:latin typeface="+mn-lt"/>
              <a:ea typeface="+mn-ea"/>
              <a:cs typeface="Arial" panose="020B0604020202020204" pitchFamily="34" charset="0"/>
            </a:endParaRPr>
          </a:p>
          <a:p>
            <a:pPr>
              <a:lnSpc>
                <a:spcPct val="100000"/>
              </a:lnSpc>
              <a:spcAft>
                <a:spcPts val="600"/>
              </a:spcAft>
            </a:pPr>
            <a:endParaRPr lang="pl-PL" sz="1800" dirty="0">
              <a:latin typeface="+mn-lt"/>
            </a:endParaRPr>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Tree>
    <p:extLst>
      <p:ext uri="{BB962C8B-B14F-4D97-AF65-F5344CB8AC3E}">
        <p14:creationId xmlns:p14="http://schemas.microsoft.com/office/powerpoint/2010/main" val="96060350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FCFF9B2A-B9EA-35DC-DEAB-E8FCD1AE5775}"/>
              </a:ext>
            </a:extLst>
          </p:cNvPr>
          <p:cNvSpPr>
            <a:spLocks noGrp="1"/>
          </p:cNvSpPr>
          <p:nvPr>
            <p:ph type="title"/>
          </p:nvPr>
        </p:nvSpPr>
        <p:spPr>
          <a:xfrm>
            <a:off x="1169635" y="459271"/>
            <a:ext cx="10189057" cy="979757"/>
          </a:xfrm>
        </p:spPr>
        <p:txBody>
          <a:bodyPr>
            <a:noAutofit/>
          </a:bodyPr>
          <a:lstStyle/>
          <a:p>
            <a:pPr algn="ctr">
              <a:lnSpc>
                <a:spcPct val="100000"/>
              </a:lnSpc>
            </a:pPr>
            <a:r>
              <a:rPr lang="pl-PL" sz="2000" dirty="0"/>
              <a:t>Możliwość poprawy wniosku po zakończeniu oceny</a:t>
            </a:r>
            <a:r>
              <a:rPr lang="pl-PL" sz="2000"/>
              <a:t>? </a:t>
            </a:r>
            <a:br>
              <a:rPr lang="pl-PL" sz="2000" dirty="0"/>
            </a:br>
            <a:endParaRPr lang="pl-PL" sz="2000" dirty="0"/>
          </a:p>
        </p:txBody>
      </p:sp>
      <p:sp>
        <p:nvSpPr>
          <p:cNvPr id="6" name="Symbol zastępczy zawartości 5">
            <a:extLst>
              <a:ext uri="{FF2B5EF4-FFF2-40B4-BE49-F238E27FC236}">
                <a16:creationId xmlns:a16="http://schemas.microsoft.com/office/drawing/2014/main" id="{1D79F7C2-0D86-E326-0A1B-0804EF6090AE}"/>
              </a:ext>
            </a:extLst>
          </p:cNvPr>
          <p:cNvSpPr>
            <a:spLocks noGrp="1"/>
          </p:cNvSpPr>
          <p:nvPr>
            <p:ph idx="1"/>
          </p:nvPr>
        </p:nvSpPr>
        <p:spPr>
          <a:xfrm>
            <a:off x="728960" y="949149"/>
            <a:ext cx="9852729" cy="4897041"/>
          </a:xfrm>
        </p:spPr>
        <p:txBody>
          <a:bodyPr>
            <a:noAutofit/>
          </a:bodyPr>
          <a:lstStyle/>
          <a:p>
            <a:pPr marL="0" lvl="0" indent="0">
              <a:lnSpc>
                <a:spcPct val="115000"/>
              </a:lnSpc>
              <a:spcBef>
                <a:spcPts val="300"/>
              </a:spcBef>
              <a:spcAft>
                <a:spcPts val="300"/>
              </a:spcAft>
              <a:buNone/>
            </a:pPr>
            <a:r>
              <a:rPr lang="pl-PL" sz="1800" dirty="0">
                <a:effectLst/>
                <a:latin typeface="Arial" panose="020B0604020202020204" pitchFamily="34" charset="0"/>
                <a:ea typeface="Times New Roman" panose="02020603050405020304" pitchFamily="18" charset="0"/>
              </a:rPr>
              <a:t>Co do zasady, po wybraniu projektu do dofinansowania, a przed zawarciem umowy o dofinansowanie nie jest dopuszczalne dokonywanie jakichkolwiek zmian w projekcie. Projekt objęty dofinansowaniem może być zmieniony za zgodą ION, jeżeli:</a:t>
            </a:r>
            <a:endParaRPr lang="pl-PL" sz="1800" dirty="0">
              <a:effectLst/>
              <a:latin typeface="Times New Roman" panose="02020603050405020304" pitchFamily="18" charset="0"/>
              <a:ea typeface="Times New Roman" panose="02020603050405020304" pitchFamily="18" charset="0"/>
            </a:endParaRPr>
          </a:p>
          <a:p>
            <a:pPr marL="342900" lvl="0" indent="-342900">
              <a:lnSpc>
                <a:spcPct val="115000"/>
              </a:lnSpc>
              <a:spcBef>
                <a:spcPts val="300"/>
              </a:spcBef>
              <a:spcAft>
                <a:spcPts val="300"/>
              </a:spcAft>
              <a:buFont typeface="+mj-lt"/>
              <a:buAutoNum type="alphaLcParenR"/>
            </a:pPr>
            <a:r>
              <a:rPr lang="pl-PL" sz="1800" dirty="0">
                <a:effectLst/>
                <a:latin typeface="Arial" panose="020B0604020202020204" pitchFamily="34" charset="0"/>
                <a:ea typeface="Times New Roman" panose="02020603050405020304" pitchFamily="18" charset="0"/>
              </a:rPr>
              <a:t>zmiany nie wpłynęłyby na wynik oceny projektu w sposób, który skutkowałby negatywną oceną projektu, albo</a:t>
            </a:r>
            <a:endParaRPr lang="pl-PL" sz="1800" dirty="0">
              <a:effectLst/>
              <a:latin typeface="Times New Roman" panose="02020603050405020304" pitchFamily="18" charset="0"/>
              <a:ea typeface="Times New Roman" panose="02020603050405020304" pitchFamily="18" charset="0"/>
            </a:endParaRPr>
          </a:p>
          <a:p>
            <a:pPr marL="342900" lvl="0" indent="-342900">
              <a:lnSpc>
                <a:spcPct val="115000"/>
              </a:lnSpc>
              <a:buFont typeface="+mj-lt"/>
              <a:buAutoNum type="alphaLcParenR"/>
            </a:pPr>
            <a:r>
              <a:rPr lang="pl-PL" sz="1800" dirty="0">
                <a:effectLst/>
                <a:latin typeface="Arial" panose="020B0604020202020204" pitchFamily="34" charset="0"/>
                <a:ea typeface="Times New Roman" panose="02020603050405020304" pitchFamily="18" charset="0"/>
              </a:rPr>
              <a:t>zmiany wynikają z wystąpienia okoliczności niezależnych od beneficjenta, których nie mógł przewidzieć działając z należytą starannością, oraz zmieniony projekt w wystarczającym stopniu będzie przyczyniał się do realizacji celów Programu.</a:t>
            </a:r>
            <a:endParaRPr lang="pl-PL" sz="1800" dirty="0">
              <a:effectLst/>
              <a:latin typeface="Times New Roman" panose="02020603050405020304" pitchFamily="18" charset="0"/>
              <a:ea typeface="Times New Roman" panose="02020603050405020304" pitchFamily="18" charset="0"/>
            </a:endParaRPr>
          </a:p>
          <a:p>
            <a:pPr marL="0" indent="0">
              <a:lnSpc>
                <a:spcPct val="115000"/>
              </a:lnSpc>
              <a:buNone/>
            </a:pPr>
            <a:r>
              <a:rPr lang="pl-PL" sz="1800" dirty="0">
                <a:effectLst/>
                <a:latin typeface="Arial" panose="020B0604020202020204" pitchFamily="34" charset="0"/>
                <a:ea typeface="Times New Roman" panose="02020603050405020304" pitchFamily="18" charset="0"/>
              </a:rPr>
              <a:t>W szczególnych przypadkach ION dopuszcza możliwość </a:t>
            </a:r>
            <a:r>
              <a:rPr lang="pl-PL" sz="1800" b="1" dirty="0">
                <a:effectLst/>
                <a:latin typeface="Arial" panose="020B0604020202020204" pitchFamily="34" charset="0"/>
                <a:ea typeface="Times New Roman" panose="02020603050405020304" pitchFamily="18" charset="0"/>
              </a:rPr>
              <a:t>aktualizacji</a:t>
            </a:r>
            <a:r>
              <a:rPr lang="pl-PL" sz="1800" dirty="0">
                <a:effectLst/>
                <a:latin typeface="Arial" panose="020B0604020202020204" pitchFamily="34" charset="0"/>
                <a:ea typeface="Times New Roman" panose="02020603050405020304" pitchFamily="18" charset="0"/>
              </a:rPr>
              <a:t> wniosku o dofinansowanie projektu wyłącznie w zakresie danych dotyczących wnioskodawcy (beneficjenta) i/lub partnera, zawartych w formularzu wniosku o dofinansowanie projektu, o ile zmiany te nie dotyczą</a:t>
            </a:r>
            <a:r>
              <a:rPr lang="pl-PL" sz="1800" b="1" dirty="0">
                <a:effectLst/>
                <a:latin typeface="Arial" panose="020B0604020202020204" pitchFamily="34" charset="0"/>
                <a:ea typeface="Times New Roman" panose="02020603050405020304" pitchFamily="18" charset="0"/>
              </a:rPr>
              <a:t> zapisów/elementów we wniosku o dofinansowanie projektu, które podlegały ocenie przez kryteria</a:t>
            </a:r>
            <a:r>
              <a:rPr lang="pl-PL" sz="1800" dirty="0">
                <a:effectLst/>
                <a:latin typeface="Arial" panose="020B0604020202020204" pitchFamily="34" charset="0"/>
                <a:ea typeface="Times New Roman" panose="02020603050405020304" pitchFamily="18" charset="0"/>
              </a:rPr>
              <a:t>.</a:t>
            </a:r>
            <a:r>
              <a:rPr lang="pl-PL" sz="1800" b="1" dirty="0">
                <a:effectLst/>
                <a:latin typeface="Arial" panose="020B0604020202020204" pitchFamily="34" charset="0"/>
                <a:ea typeface="Times New Roman" panose="02020603050405020304" pitchFamily="18" charset="0"/>
              </a:rPr>
              <a:t> </a:t>
            </a:r>
            <a:endParaRPr lang="pl-PL" sz="1800" dirty="0">
              <a:effectLst/>
              <a:latin typeface="Times New Roman" panose="02020603050405020304" pitchFamily="18" charset="0"/>
              <a:ea typeface="Times New Roman" panose="02020603050405020304" pitchFamily="18" charset="0"/>
            </a:endParaRPr>
          </a:p>
          <a:p>
            <a:pPr marL="0" indent="0">
              <a:lnSpc>
                <a:spcPct val="115000"/>
              </a:lnSpc>
              <a:buNone/>
            </a:pPr>
            <a:r>
              <a:rPr lang="pl-PL" sz="1800" b="1" dirty="0">
                <a:effectLst/>
                <a:latin typeface="Arial" panose="020B0604020202020204" pitchFamily="34" charset="0"/>
                <a:ea typeface="Times New Roman" panose="02020603050405020304" pitchFamily="18" charset="0"/>
              </a:rPr>
              <a:t>W ramach aktualizacji wnioskodawca nie może dokonywać modyfikacji zapisów we wniosku w innym zakresie niż wskazanym przez ION.</a:t>
            </a:r>
            <a:endParaRPr lang="pl-PL" sz="1800" dirty="0">
              <a:effectLst/>
              <a:latin typeface="Times New Roman" panose="02020603050405020304" pitchFamily="18" charset="0"/>
              <a:ea typeface="Times New Roman" panose="02020603050405020304" pitchFamily="18" charset="0"/>
            </a:endParaRPr>
          </a:p>
          <a:p>
            <a:pPr marR="0" lvl="0" algn="l" defTabSz="914400" rtl="0" eaLnBrk="1" fontAlgn="auto" latinLnBrk="0" hangingPunct="1">
              <a:lnSpc>
                <a:spcPct val="100000"/>
              </a:lnSpc>
              <a:spcBef>
                <a:spcPts val="0"/>
              </a:spcBef>
              <a:spcAft>
                <a:spcPts val="600"/>
              </a:spcAft>
              <a:buClr>
                <a:srgbClr val="002060"/>
              </a:buClr>
              <a:buSzTx/>
              <a:buFont typeface="Wingdings" panose="05000000000000000000" pitchFamily="2" charset="2"/>
              <a:buChar char="ü"/>
              <a:tabLst/>
              <a:defRPr/>
            </a:pPr>
            <a:endParaRPr kumimoji="0" lang="pl-PL" sz="1800" b="0" i="0" u="none" strike="noStrike" kern="1200" cap="none" spc="0" normalizeH="0" baseline="0" noProof="0" dirty="0">
              <a:ln>
                <a:noFill/>
              </a:ln>
              <a:effectLst/>
              <a:uLnTx/>
              <a:uFillTx/>
              <a:latin typeface="+mn-lt"/>
              <a:ea typeface="+mn-ea"/>
              <a:cs typeface="Arial" panose="020B0604020202020204" pitchFamily="34" charset="0"/>
            </a:endParaRPr>
          </a:p>
          <a:p>
            <a:pPr>
              <a:lnSpc>
                <a:spcPct val="100000"/>
              </a:lnSpc>
              <a:spcAft>
                <a:spcPts val="600"/>
              </a:spcAft>
            </a:pPr>
            <a:endParaRPr lang="pl-PL" sz="1800" dirty="0">
              <a:latin typeface="+mn-lt"/>
            </a:endParaRPr>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Tree>
    <p:extLst>
      <p:ext uri="{BB962C8B-B14F-4D97-AF65-F5344CB8AC3E}">
        <p14:creationId xmlns:p14="http://schemas.microsoft.com/office/powerpoint/2010/main" val="126884056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FCFF9B2A-B9EA-35DC-DEAB-E8FCD1AE5775}"/>
              </a:ext>
            </a:extLst>
          </p:cNvPr>
          <p:cNvSpPr>
            <a:spLocks noGrp="1"/>
          </p:cNvSpPr>
          <p:nvPr>
            <p:ph type="title"/>
          </p:nvPr>
        </p:nvSpPr>
        <p:spPr>
          <a:xfrm>
            <a:off x="1169635" y="459271"/>
            <a:ext cx="10189057" cy="979757"/>
          </a:xfrm>
        </p:spPr>
        <p:txBody>
          <a:bodyPr>
            <a:noAutofit/>
          </a:bodyPr>
          <a:lstStyle/>
          <a:p>
            <a:pPr algn="ctr">
              <a:lnSpc>
                <a:spcPct val="100000"/>
              </a:lnSpc>
            </a:pPr>
            <a:r>
              <a:rPr lang="pl-PL" sz="2000" dirty="0"/>
              <a:t>Zwrot wniosku do ponownej oceny</a:t>
            </a:r>
            <a:br>
              <a:rPr lang="pl-PL" sz="2000" dirty="0"/>
            </a:br>
            <a:endParaRPr lang="pl-PL" sz="2000" dirty="0"/>
          </a:p>
        </p:txBody>
      </p:sp>
      <p:sp>
        <p:nvSpPr>
          <p:cNvPr id="6" name="Symbol zastępczy zawartości 5">
            <a:extLst>
              <a:ext uri="{FF2B5EF4-FFF2-40B4-BE49-F238E27FC236}">
                <a16:creationId xmlns:a16="http://schemas.microsoft.com/office/drawing/2014/main" id="{1D79F7C2-0D86-E326-0A1B-0804EF6090AE}"/>
              </a:ext>
            </a:extLst>
          </p:cNvPr>
          <p:cNvSpPr>
            <a:spLocks noGrp="1"/>
          </p:cNvSpPr>
          <p:nvPr>
            <p:ph idx="1"/>
          </p:nvPr>
        </p:nvSpPr>
        <p:spPr>
          <a:xfrm>
            <a:off x="1337798" y="2242927"/>
            <a:ext cx="9852729" cy="4897041"/>
          </a:xfrm>
        </p:spPr>
        <p:txBody>
          <a:bodyPr>
            <a:noAutofit/>
          </a:bodyPr>
          <a:lstStyle/>
          <a:p>
            <a:pPr marL="0" lvl="0" indent="0">
              <a:lnSpc>
                <a:spcPct val="115000"/>
              </a:lnSpc>
              <a:buNone/>
            </a:pPr>
            <a:r>
              <a:rPr lang="pl-PL" sz="2400" u="none" strike="noStrike" dirty="0">
                <a:effectLst/>
                <a:latin typeface="Arial" panose="020B0604020202020204" pitchFamily="34" charset="0"/>
                <a:ea typeface="Times New Roman" panose="02020603050405020304" pitchFamily="18" charset="0"/>
                <a:cs typeface="Arial" panose="020B0604020202020204" pitchFamily="34" charset="0"/>
              </a:rPr>
              <a:t>Jeżeli ION po wybraniu projektu do dofinansowania, a przed zawarciem umowy o dofinansowanie projektu albo podjęciem decyzji o dofinansowaniu projektu poweźmie wiedzę o okolicznościach mogących mieć negatywny wpływ na wynik oceny projektu</a:t>
            </a:r>
            <a:r>
              <a:rPr lang="pl-PL" sz="2400" b="1" u="none" strike="noStrike" dirty="0">
                <a:effectLst/>
                <a:latin typeface="Arial" panose="020B0604020202020204" pitchFamily="34" charset="0"/>
                <a:ea typeface="Times New Roman" panose="02020603050405020304" pitchFamily="18" charset="0"/>
                <a:cs typeface="Arial" panose="020B0604020202020204" pitchFamily="34" charset="0"/>
              </a:rPr>
              <a:t>, ponownie kieruje projekt do oceny w stosownym zakresie</a:t>
            </a:r>
            <a:r>
              <a:rPr lang="pl-PL" sz="2400" u="none" strike="noStrike" dirty="0">
                <a:effectLst/>
                <a:latin typeface="Arial" panose="020B0604020202020204" pitchFamily="34" charset="0"/>
                <a:ea typeface="Times New Roman" panose="02020603050405020304" pitchFamily="18" charset="0"/>
                <a:cs typeface="Arial" panose="020B0604020202020204" pitchFamily="34" charset="0"/>
              </a:rPr>
              <a:t>, o czym informuje pisemnie wnioskodawcę. </a:t>
            </a:r>
          </a:p>
          <a:p>
            <a:pPr marL="0" indent="0">
              <a:lnSpc>
                <a:spcPct val="115000"/>
              </a:lnSpc>
              <a:buNone/>
            </a:pPr>
            <a:endParaRPr lang="pl-PL" sz="1800" dirty="0">
              <a:effectLst/>
              <a:latin typeface="Times New Roman" panose="02020603050405020304" pitchFamily="18" charset="0"/>
              <a:ea typeface="Times New Roman" panose="02020603050405020304" pitchFamily="18" charset="0"/>
            </a:endParaRPr>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Tree>
    <p:extLst>
      <p:ext uri="{BB962C8B-B14F-4D97-AF65-F5344CB8AC3E}">
        <p14:creationId xmlns:p14="http://schemas.microsoft.com/office/powerpoint/2010/main" val="328544582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FCFF9B2A-B9EA-35DC-DEAB-E8FCD1AE5775}"/>
              </a:ext>
            </a:extLst>
          </p:cNvPr>
          <p:cNvSpPr>
            <a:spLocks noGrp="1"/>
          </p:cNvSpPr>
          <p:nvPr>
            <p:ph type="title"/>
          </p:nvPr>
        </p:nvSpPr>
        <p:spPr>
          <a:xfrm>
            <a:off x="1169635" y="459271"/>
            <a:ext cx="10189057" cy="979757"/>
          </a:xfrm>
        </p:spPr>
        <p:txBody>
          <a:bodyPr>
            <a:noAutofit/>
          </a:bodyPr>
          <a:lstStyle/>
          <a:p>
            <a:pPr algn="ctr">
              <a:lnSpc>
                <a:spcPct val="100000"/>
              </a:lnSpc>
            </a:pPr>
            <a:r>
              <a:rPr lang="pl-PL" sz="2000" dirty="0"/>
              <a:t>Zmiana Regulaminu wyboru projektów</a:t>
            </a:r>
            <a:br>
              <a:rPr lang="pl-PL" sz="2000" dirty="0"/>
            </a:br>
            <a:r>
              <a:rPr lang="pl-PL" sz="2000" b="0" i="1" dirty="0"/>
              <a:t>[ustawa wdrożeniowa]</a:t>
            </a:r>
            <a:endParaRPr lang="pl-PL" sz="2000" i="1" dirty="0"/>
          </a:p>
        </p:txBody>
      </p:sp>
      <p:sp>
        <p:nvSpPr>
          <p:cNvPr id="6" name="Symbol zastępczy zawartości 5">
            <a:extLst>
              <a:ext uri="{FF2B5EF4-FFF2-40B4-BE49-F238E27FC236}">
                <a16:creationId xmlns:a16="http://schemas.microsoft.com/office/drawing/2014/main" id="{1D79F7C2-0D86-E326-0A1B-0804EF6090AE}"/>
              </a:ext>
            </a:extLst>
          </p:cNvPr>
          <p:cNvSpPr>
            <a:spLocks noGrp="1"/>
          </p:cNvSpPr>
          <p:nvPr>
            <p:ph idx="1"/>
          </p:nvPr>
        </p:nvSpPr>
        <p:spPr>
          <a:xfrm>
            <a:off x="829334" y="1259195"/>
            <a:ext cx="9852729" cy="4897041"/>
          </a:xfrm>
        </p:spPr>
        <p:txBody>
          <a:bodyPr>
            <a:noAutofit/>
          </a:bodyPr>
          <a:lstStyle/>
          <a:p>
            <a:pPr indent="0" algn="just">
              <a:buNone/>
            </a:pPr>
            <a:r>
              <a:rPr lang="pl-PL" sz="1800" b="0" i="0" dirty="0">
                <a:solidFill>
                  <a:srgbClr val="000000"/>
                </a:solidFill>
                <a:effectLst/>
                <a:latin typeface="Arial" panose="020B0604020202020204" pitchFamily="34" charset="0"/>
                <a:cs typeface="Arial" panose="020B0604020202020204" pitchFamily="34" charset="0"/>
              </a:rPr>
              <a:t>ION może zmieniać regulamin wyboru projektów, z zastrzeżeniami:</a:t>
            </a:r>
            <a:endParaRPr lang="pl-PL" sz="1800" dirty="0">
              <a:solidFill>
                <a:srgbClr val="000000"/>
              </a:solidFill>
              <a:latin typeface="Arial" panose="020B0604020202020204" pitchFamily="34" charset="0"/>
              <a:cs typeface="Arial" panose="020B0604020202020204" pitchFamily="34" charset="0"/>
            </a:endParaRPr>
          </a:p>
          <a:p>
            <a:pPr marL="514352" indent="-285750" algn="just">
              <a:buFont typeface="Wingdings" panose="05000000000000000000" pitchFamily="2" charset="2"/>
              <a:buChar char="ü"/>
            </a:pPr>
            <a:r>
              <a:rPr lang="pl-PL" sz="1800" b="0" i="0" dirty="0">
                <a:solidFill>
                  <a:srgbClr val="000000"/>
                </a:solidFill>
                <a:effectLst/>
                <a:latin typeface="Arial" panose="020B0604020202020204" pitchFamily="34" charset="0"/>
                <a:cs typeface="Arial" panose="020B0604020202020204" pitchFamily="34" charset="0"/>
              </a:rPr>
              <a:t>ION nie może zmieniać regulaminu wyboru projektów w zakresie wskazanego sposobu wyboru projektów do dofinansowania i jego opisu;*</a:t>
            </a:r>
            <a:endParaRPr lang="pl-PL" sz="1800" dirty="0">
              <a:solidFill>
                <a:srgbClr val="000000"/>
              </a:solidFill>
              <a:latin typeface="Arial" panose="020B0604020202020204" pitchFamily="34" charset="0"/>
              <a:cs typeface="Arial" panose="020B0604020202020204" pitchFamily="34" charset="0"/>
            </a:endParaRPr>
          </a:p>
          <a:p>
            <a:pPr marL="514352" indent="-285750" algn="just">
              <a:buFont typeface="Wingdings" panose="05000000000000000000" pitchFamily="2" charset="2"/>
              <a:buChar char="ü"/>
            </a:pPr>
            <a:r>
              <a:rPr lang="pl-PL" sz="1800" b="0" i="0" dirty="0">
                <a:solidFill>
                  <a:srgbClr val="000000"/>
                </a:solidFill>
                <a:effectLst/>
                <a:latin typeface="Arial" panose="020B0604020202020204" pitchFamily="34" charset="0"/>
                <a:cs typeface="Arial" panose="020B0604020202020204" pitchFamily="34" charset="0"/>
              </a:rPr>
              <a:t>w zakresie, kryteriów wyboru projektów, wyłącznie w sytuacji, w której w ramach danego postępowania w zakresie wyboru projektów do dofinansowania nie złożono jeszcze wniosku o dofinansowanie projektu. Zmiana ta skutkuje odpowiednim wydłużeniem terminu składania wniosków o dofinansowanie projektu;*</a:t>
            </a:r>
          </a:p>
          <a:p>
            <a:pPr marL="514352" indent="-285750" algn="just">
              <a:buFont typeface="Wingdings" panose="05000000000000000000" pitchFamily="2" charset="2"/>
              <a:buChar char="ü"/>
            </a:pPr>
            <a:r>
              <a:rPr lang="pl-PL" sz="1800" dirty="0">
                <a:solidFill>
                  <a:srgbClr val="000000"/>
                </a:solidFill>
                <a:latin typeface="Arial" panose="020B0604020202020204" pitchFamily="34" charset="0"/>
                <a:cs typeface="Arial" panose="020B0604020202020204" pitchFamily="34" charset="0"/>
              </a:rPr>
              <a:t>p</a:t>
            </a:r>
            <a:r>
              <a:rPr lang="pl-PL" sz="1800" b="0" i="0" dirty="0">
                <a:solidFill>
                  <a:srgbClr val="000000"/>
                </a:solidFill>
                <a:effectLst/>
                <a:latin typeface="Arial" panose="020B0604020202020204" pitchFamily="34" charset="0"/>
                <a:cs typeface="Arial" panose="020B0604020202020204" pitchFamily="34" charset="0"/>
              </a:rPr>
              <a:t>o zakończeniu postępowania w zakresie wyboru projektów do dofinansowania ION nie może zmieniać regulaminu wyboru projektów.</a:t>
            </a:r>
          </a:p>
          <a:p>
            <a:pPr indent="0" algn="just">
              <a:buNone/>
            </a:pPr>
            <a:r>
              <a:rPr lang="pl-PL" sz="1800" i="1" dirty="0">
                <a:solidFill>
                  <a:srgbClr val="000000"/>
                </a:solidFill>
                <a:latin typeface="Arial" panose="020B0604020202020204" pitchFamily="34" charset="0"/>
                <a:cs typeface="Arial" panose="020B0604020202020204" pitchFamily="34" charset="0"/>
              </a:rPr>
              <a:t>*Chyba, że </a:t>
            </a:r>
            <a:r>
              <a:rPr lang="pl-PL" sz="1800" b="0" i="1" dirty="0">
                <a:solidFill>
                  <a:srgbClr val="000000"/>
                </a:solidFill>
                <a:effectLst/>
                <a:latin typeface="Arial" panose="020B0604020202020204" pitchFamily="34" charset="0"/>
                <a:cs typeface="Arial" panose="020B0604020202020204" pitchFamily="34" charset="0"/>
              </a:rPr>
              <a:t>konieczność dokonania zmian wynika z przepisów odrębnych.</a:t>
            </a:r>
          </a:p>
          <a:p>
            <a:pPr indent="0" algn="just">
              <a:buNone/>
            </a:pPr>
            <a:endParaRPr lang="pl-PL" sz="1800" i="1" dirty="0">
              <a:solidFill>
                <a:srgbClr val="000000"/>
              </a:solidFill>
              <a:latin typeface="Arial" panose="020B0604020202020204" pitchFamily="34" charset="0"/>
              <a:cs typeface="Arial" panose="020B0604020202020204" pitchFamily="34" charset="0"/>
            </a:endParaRPr>
          </a:p>
          <a:p>
            <a:pPr indent="0" algn="just">
              <a:buNone/>
            </a:pPr>
            <a:r>
              <a:rPr lang="pl-PL" sz="1800" b="0" i="0" dirty="0">
                <a:solidFill>
                  <a:srgbClr val="000000"/>
                </a:solidFill>
                <a:effectLst/>
                <a:latin typeface="Arial" panose="020B0604020202020204" pitchFamily="34" charset="0"/>
                <a:cs typeface="Arial" panose="020B0604020202020204" pitchFamily="34" charset="0"/>
              </a:rPr>
              <a:t>ION udostępnia zmiany regulaminu wyboru projektów wraz z ich uzasadnieniem i terminem, od którego są stosowane, w taki sam sposób jak regulamin wyboru projektów.</a:t>
            </a:r>
          </a:p>
          <a:p>
            <a:pPr marR="0" lvl="0" algn="l" defTabSz="914400" rtl="0" eaLnBrk="1" fontAlgn="auto" latinLnBrk="0" hangingPunct="1">
              <a:lnSpc>
                <a:spcPct val="100000"/>
              </a:lnSpc>
              <a:spcBef>
                <a:spcPts val="0"/>
              </a:spcBef>
              <a:spcAft>
                <a:spcPts val="600"/>
              </a:spcAft>
              <a:buClr>
                <a:srgbClr val="002060"/>
              </a:buClr>
              <a:buSzTx/>
              <a:buFont typeface="Wingdings" panose="05000000000000000000" pitchFamily="2" charset="2"/>
              <a:buChar char="ü"/>
              <a:tabLst/>
              <a:defRPr/>
            </a:pPr>
            <a:endParaRPr kumimoji="0" lang="pl-PL" sz="1800" b="0" i="0" u="none" strike="noStrike" kern="1200" cap="none" spc="0" normalizeH="0" baseline="0" noProof="0" dirty="0">
              <a:ln>
                <a:noFill/>
              </a:ln>
              <a:effectLst/>
              <a:uLnTx/>
              <a:uFillTx/>
              <a:latin typeface="+mn-lt"/>
              <a:ea typeface="+mn-ea"/>
              <a:cs typeface="Arial" panose="020B0604020202020204" pitchFamily="34" charset="0"/>
            </a:endParaRPr>
          </a:p>
          <a:p>
            <a:pPr>
              <a:lnSpc>
                <a:spcPct val="100000"/>
              </a:lnSpc>
              <a:spcAft>
                <a:spcPts val="600"/>
              </a:spcAft>
            </a:pPr>
            <a:endParaRPr lang="pl-PL" sz="1800" dirty="0">
              <a:latin typeface="+mn-lt"/>
            </a:endParaRPr>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Tree>
    <p:extLst>
      <p:ext uri="{BB962C8B-B14F-4D97-AF65-F5344CB8AC3E}">
        <p14:creationId xmlns:p14="http://schemas.microsoft.com/office/powerpoint/2010/main" val="254456125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FCFF9B2A-B9EA-35DC-DEAB-E8FCD1AE5775}"/>
              </a:ext>
            </a:extLst>
          </p:cNvPr>
          <p:cNvSpPr>
            <a:spLocks noGrp="1"/>
          </p:cNvSpPr>
          <p:nvPr>
            <p:ph type="title"/>
          </p:nvPr>
        </p:nvSpPr>
        <p:spPr>
          <a:xfrm>
            <a:off x="1169635" y="459271"/>
            <a:ext cx="10189057" cy="979757"/>
          </a:xfrm>
        </p:spPr>
        <p:txBody>
          <a:bodyPr>
            <a:noAutofit/>
          </a:bodyPr>
          <a:lstStyle/>
          <a:p>
            <a:pPr algn="ctr">
              <a:lnSpc>
                <a:spcPct val="100000"/>
              </a:lnSpc>
            </a:pPr>
            <a:r>
              <a:rPr lang="pl-PL" sz="2000" dirty="0"/>
              <a:t>Udzielanie wyjaśnień</a:t>
            </a:r>
            <a:br>
              <a:rPr lang="pl-PL" sz="2000" dirty="0"/>
            </a:br>
            <a:r>
              <a:rPr lang="pl-PL" sz="2000" b="0" i="1" dirty="0"/>
              <a:t>[Wytyczne dotyczące wyboru projektów na lata 2021-2027]</a:t>
            </a:r>
          </a:p>
        </p:txBody>
      </p:sp>
      <p:sp>
        <p:nvSpPr>
          <p:cNvPr id="6" name="Symbol zastępczy zawartości 5">
            <a:extLst>
              <a:ext uri="{FF2B5EF4-FFF2-40B4-BE49-F238E27FC236}">
                <a16:creationId xmlns:a16="http://schemas.microsoft.com/office/drawing/2014/main" id="{1D79F7C2-0D86-E326-0A1B-0804EF6090AE}"/>
              </a:ext>
            </a:extLst>
          </p:cNvPr>
          <p:cNvSpPr>
            <a:spLocks noGrp="1"/>
          </p:cNvSpPr>
          <p:nvPr>
            <p:ph idx="1"/>
          </p:nvPr>
        </p:nvSpPr>
        <p:spPr>
          <a:xfrm>
            <a:off x="833308" y="1079363"/>
            <a:ext cx="9852729" cy="4897041"/>
          </a:xfrm>
        </p:spPr>
        <p:txBody>
          <a:bodyPr>
            <a:noAutofit/>
          </a:bodyPr>
          <a:lstStyle/>
          <a:p>
            <a:pPr>
              <a:lnSpc>
                <a:spcPct val="100000"/>
              </a:lnSpc>
              <a:spcAft>
                <a:spcPts val="600"/>
              </a:spcAft>
            </a:pPr>
            <a:endParaRPr lang="pl-PL" sz="1800" dirty="0">
              <a:latin typeface="+mn-lt"/>
            </a:endParaRPr>
          </a:p>
          <a:p>
            <a:pPr>
              <a:lnSpc>
                <a:spcPct val="100000"/>
              </a:lnSpc>
              <a:spcAft>
                <a:spcPts val="600"/>
              </a:spcAft>
            </a:pPr>
            <a:endParaRPr lang="pl-PL" sz="1800" dirty="0">
              <a:latin typeface="+mn-lt"/>
            </a:endParaRPr>
          </a:p>
          <a:p>
            <a:pPr marL="0" indent="0">
              <a:lnSpc>
                <a:spcPct val="100000"/>
              </a:lnSpc>
              <a:spcAft>
                <a:spcPts val="600"/>
              </a:spcAft>
              <a:buNone/>
            </a:pPr>
            <a:endParaRPr lang="pl-PL" sz="1800" dirty="0">
              <a:latin typeface="+mn-lt"/>
            </a:endParaRPr>
          </a:p>
          <a:p>
            <a:pPr marL="0" indent="0">
              <a:lnSpc>
                <a:spcPct val="100000"/>
              </a:lnSpc>
              <a:spcAft>
                <a:spcPts val="600"/>
              </a:spcAft>
              <a:buNone/>
            </a:pPr>
            <a:endParaRPr lang="pl-PL" sz="1800" dirty="0">
              <a:latin typeface="+mn-lt"/>
            </a:endParaRPr>
          </a:p>
          <a:p>
            <a:pPr marL="0" indent="0">
              <a:lnSpc>
                <a:spcPct val="100000"/>
              </a:lnSpc>
              <a:spcAft>
                <a:spcPts val="600"/>
              </a:spcAft>
              <a:buNone/>
            </a:pPr>
            <a:r>
              <a:rPr lang="pl-PL" sz="1800" dirty="0">
                <a:latin typeface="Arial" panose="020B0604020202020204" pitchFamily="34" charset="0"/>
                <a:cs typeface="Arial" panose="020B0604020202020204" pitchFamily="34" charset="0"/>
              </a:rPr>
              <a:t>Udzielanie wyjaśnień Wnioskodawcom</a:t>
            </a:r>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
        <p:nvSpPr>
          <p:cNvPr id="2" name="Prostokąt: zaokrąglone rogi 1">
            <a:extLst>
              <a:ext uri="{FF2B5EF4-FFF2-40B4-BE49-F238E27FC236}">
                <a16:creationId xmlns:a16="http://schemas.microsoft.com/office/drawing/2014/main" id="{97480196-1D2C-5732-D0F0-084633199399}"/>
              </a:ext>
            </a:extLst>
          </p:cNvPr>
          <p:cNvSpPr/>
          <p:nvPr/>
        </p:nvSpPr>
        <p:spPr>
          <a:xfrm>
            <a:off x="5906082" y="2488778"/>
            <a:ext cx="2710150" cy="56731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pole tekstowe 3">
            <a:extLst>
              <a:ext uri="{FF2B5EF4-FFF2-40B4-BE49-F238E27FC236}">
                <a16:creationId xmlns:a16="http://schemas.microsoft.com/office/drawing/2014/main" id="{5566AC83-01AE-9EC5-3C09-BB40D71F36B4}"/>
              </a:ext>
            </a:extLst>
          </p:cNvPr>
          <p:cNvSpPr txBox="1"/>
          <p:nvPr/>
        </p:nvSpPr>
        <p:spPr>
          <a:xfrm>
            <a:off x="5883007" y="2610998"/>
            <a:ext cx="2324559" cy="369332"/>
          </a:xfrm>
          <a:prstGeom prst="rect">
            <a:avLst/>
          </a:prstGeom>
          <a:noFill/>
        </p:spPr>
        <p:txBody>
          <a:bodyPr wrap="square" rtlCol="0">
            <a:spAutoFit/>
          </a:bodyPr>
          <a:lstStyle/>
          <a:p>
            <a:r>
              <a:rPr lang="pl-PL" dirty="0"/>
              <a:t>Podrozdział 3.1, pkt 7</a:t>
            </a:r>
          </a:p>
        </p:txBody>
      </p:sp>
      <p:sp>
        <p:nvSpPr>
          <p:cNvPr id="5" name="pole tekstowe 4">
            <a:extLst>
              <a:ext uri="{FF2B5EF4-FFF2-40B4-BE49-F238E27FC236}">
                <a16:creationId xmlns:a16="http://schemas.microsoft.com/office/drawing/2014/main" id="{50A923D1-C5DF-887B-3A18-753AD6FA2AE3}"/>
              </a:ext>
            </a:extLst>
          </p:cNvPr>
          <p:cNvSpPr txBox="1"/>
          <p:nvPr/>
        </p:nvSpPr>
        <p:spPr>
          <a:xfrm>
            <a:off x="5883007" y="3415756"/>
            <a:ext cx="2434729" cy="369332"/>
          </a:xfrm>
          <a:prstGeom prst="rect">
            <a:avLst/>
          </a:prstGeom>
          <a:noFill/>
        </p:spPr>
        <p:txBody>
          <a:bodyPr wrap="square" rtlCol="0">
            <a:spAutoFit/>
          </a:bodyPr>
          <a:lstStyle/>
          <a:p>
            <a:r>
              <a:rPr lang="pl-PL" dirty="0"/>
              <a:t>Podrozdział 3.4, pkt. 2-5</a:t>
            </a:r>
          </a:p>
        </p:txBody>
      </p:sp>
      <p:sp>
        <p:nvSpPr>
          <p:cNvPr id="9" name="Prostokąt: zaokrąglone rogi 8">
            <a:extLst>
              <a:ext uri="{FF2B5EF4-FFF2-40B4-BE49-F238E27FC236}">
                <a16:creationId xmlns:a16="http://schemas.microsoft.com/office/drawing/2014/main" id="{E99A52C1-0B11-DDF1-8590-EB2FB5266A67}"/>
              </a:ext>
            </a:extLst>
          </p:cNvPr>
          <p:cNvSpPr/>
          <p:nvPr/>
        </p:nvSpPr>
        <p:spPr>
          <a:xfrm>
            <a:off x="5883007" y="3346687"/>
            <a:ext cx="2710150" cy="56731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pole tekstowe 10">
            <a:extLst>
              <a:ext uri="{FF2B5EF4-FFF2-40B4-BE49-F238E27FC236}">
                <a16:creationId xmlns:a16="http://schemas.microsoft.com/office/drawing/2014/main" id="{561F6034-E300-78E2-2CF1-1E34B877CBBF}"/>
              </a:ext>
            </a:extLst>
          </p:cNvPr>
          <p:cNvSpPr txBox="1"/>
          <p:nvPr/>
        </p:nvSpPr>
        <p:spPr>
          <a:xfrm>
            <a:off x="8692309" y="2488778"/>
            <a:ext cx="3062689" cy="707886"/>
          </a:xfrm>
          <a:prstGeom prst="rect">
            <a:avLst/>
          </a:prstGeom>
          <a:noFill/>
        </p:spPr>
        <p:txBody>
          <a:bodyPr wrap="square" rtlCol="0">
            <a:spAutoFit/>
          </a:bodyPr>
          <a:lstStyle/>
          <a:p>
            <a:pPr algn="ctr"/>
            <a:r>
              <a:rPr lang="pl-PL" sz="2000" dirty="0"/>
              <a:t>ogólne informacje o postępowaniu</a:t>
            </a:r>
          </a:p>
        </p:txBody>
      </p:sp>
      <p:sp>
        <p:nvSpPr>
          <p:cNvPr id="12" name="pole tekstowe 11">
            <a:extLst>
              <a:ext uri="{FF2B5EF4-FFF2-40B4-BE49-F238E27FC236}">
                <a16:creationId xmlns:a16="http://schemas.microsoft.com/office/drawing/2014/main" id="{0237E41D-C902-595D-6726-1055F57B4CFC}"/>
              </a:ext>
            </a:extLst>
          </p:cNvPr>
          <p:cNvSpPr txBox="1"/>
          <p:nvPr/>
        </p:nvSpPr>
        <p:spPr>
          <a:xfrm>
            <a:off x="8851567" y="3512976"/>
            <a:ext cx="3062689" cy="400110"/>
          </a:xfrm>
          <a:prstGeom prst="rect">
            <a:avLst/>
          </a:prstGeom>
          <a:noFill/>
        </p:spPr>
        <p:txBody>
          <a:bodyPr wrap="square" rtlCol="0">
            <a:spAutoFit/>
          </a:bodyPr>
          <a:lstStyle/>
          <a:p>
            <a:pPr algn="ctr"/>
            <a:r>
              <a:rPr lang="pl-PL" sz="2000" dirty="0"/>
              <a:t>dodatkowe wyjaśnienia</a:t>
            </a:r>
          </a:p>
        </p:txBody>
      </p:sp>
      <p:cxnSp>
        <p:nvCxnSpPr>
          <p:cNvPr id="14" name="Łącznik prosty ze strzałką 13">
            <a:extLst>
              <a:ext uri="{FF2B5EF4-FFF2-40B4-BE49-F238E27FC236}">
                <a16:creationId xmlns:a16="http://schemas.microsoft.com/office/drawing/2014/main" id="{3C1EBC68-045E-590B-14B0-A9A527BD6FD8}"/>
              </a:ext>
            </a:extLst>
          </p:cNvPr>
          <p:cNvCxnSpPr>
            <a:cxnSpLocks/>
          </p:cNvCxnSpPr>
          <p:nvPr/>
        </p:nvCxnSpPr>
        <p:spPr>
          <a:xfrm flipV="1">
            <a:off x="4839238" y="2821254"/>
            <a:ext cx="1007881" cy="207895"/>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cxnSp>
        <p:nvCxnSpPr>
          <p:cNvPr id="16" name="Łącznik prosty ze strzałką 15">
            <a:extLst>
              <a:ext uri="{FF2B5EF4-FFF2-40B4-BE49-F238E27FC236}">
                <a16:creationId xmlns:a16="http://schemas.microsoft.com/office/drawing/2014/main" id="{24057589-B9D6-E360-B66B-FC2886F80C0A}"/>
              </a:ext>
            </a:extLst>
          </p:cNvPr>
          <p:cNvCxnSpPr>
            <a:cxnSpLocks/>
          </p:cNvCxnSpPr>
          <p:nvPr/>
        </p:nvCxnSpPr>
        <p:spPr>
          <a:xfrm>
            <a:off x="4763569" y="3317762"/>
            <a:ext cx="1011962" cy="420242"/>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821825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ole tekstowe 5">
            <a:extLst>
              <a:ext uri="{FF2B5EF4-FFF2-40B4-BE49-F238E27FC236}">
                <a16:creationId xmlns:a16="http://schemas.microsoft.com/office/drawing/2014/main" id="{44C57BAA-8E55-0569-4860-AB7E0A69E3E9}"/>
              </a:ext>
            </a:extLst>
          </p:cNvPr>
          <p:cNvSpPr txBox="1"/>
          <p:nvPr/>
        </p:nvSpPr>
        <p:spPr>
          <a:xfrm>
            <a:off x="315465" y="4117099"/>
            <a:ext cx="4581427" cy="646331"/>
          </a:xfrm>
          <a:prstGeom prst="rect">
            <a:avLst/>
          </a:prstGeom>
          <a:noFill/>
        </p:spPr>
        <p:txBody>
          <a:bodyPr wrap="square" rtlCol="0">
            <a:spAutoFit/>
          </a:bodyPr>
          <a:lstStyle/>
          <a:p>
            <a:r>
              <a:rPr lang="pl-PL" sz="3600" b="1" dirty="0">
                <a:solidFill>
                  <a:srgbClr val="002060"/>
                </a:solidFill>
                <a:latin typeface="Open Sans" panose="020B0606030504020204" pitchFamily="34" charset="0"/>
                <a:ea typeface="Open Sans" panose="020B0606030504020204" pitchFamily="34" charset="0"/>
                <a:cs typeface="Open Sans" panose="020B0606030504020204" pitchFamily="34" charset="0"/>
              </a:rPr>
              <a:t>Dziękuję za uwagę.</a:t>
            </a:r>
          </a:p>
        </p:txBody>
      </p:sp>
      <p:sp>
        <p:nvSpPr>
          <p:cNvPr id="4" name="pole tekstowe 3">
            <a:extLst>
              <a:ext uri="{FF2B5EF4-FFF2-40B4-BE49-F238E27FC236}">
                <a16:creationId xmlns:a16="http://schemas.microsoft.com/office/drawing/2014/main" id="{D35F7253-29C0-6707-7E20-0B3303FAD51F}"/>
              </a:ext>
            </a:extLst>
          </p:cNvPr>
          <p:cNvSpPr txBox="1"/>
          <p:nvPr/>
        </p:nvSpPr>
        <p:spPr>
          <a:xfrm>
            <a:off x="5242931" y="1949052"/>
            <a:ext cx="6359559" cy="1891287"/>
          </a:xfrm>
          <a:prstGeom prst="rect">
            <a:avLst/>
          </a:prstGeom>
          <a:noFill/>
        </p:spPr>
        <p:txBody>
          <a:bodyPr wrap="square" rtlCol="0">
            <a:spAutoFit/>
          </a:bodyPr>
          <a:lstStyle/>
          <a:p>
            <a:pPr algn="ctr">
              <a:lnSpc>
                <a:spcPct val="150000"/>
              </a:lnSpc>
            </a:pPr>
            <a:r>
              <a:rPr lang="pl-PL" sz="2000" b="1" dirty="0">
                <a:solidFill>
                  <a:srgbClr val="0070C0"/>
                </a:solidFill>
              </a:rPr>
              <a:t>Departament Wdrażania EFS w UMWL</a:t>
            </a:r>
          </a:p>
          <a:p>
            <a:pPr algn="ctr">
              <a:lnSpc>
                <a:spcPct val="150000"/>
              </a:lnSpc>
            </a:pPr>
            <a:r>
              <a:rPr lang="pl-PL" sz="2000" dirty="0">
                <a:solidFill>
                  <a:srgbClr val="0070C0"/>
                </a:solidFill>
              </a:rPr>
              <a:t>ul. Czechowska 19, pok. nr 1, 20-072 Lublin</a:t>
            </a:r>
          </a:p>
          <a:p>
            <a:pPr algn="ctr">
              <a:lnSpc>
                <a:spcPct val="150000"/>
              </a:lnSpc>
            </a:pPr>
            <a:r>
              <a:rPr lang="pl-PL" sz="2000" dirty="0">
                <a:solidFill>
                  <a:srgbClr val="0070C0"/>
                </a:solidFill>
              </a:rPr>
              <a:t>efs@lubelskie.pl</a:t>
            </a:r>
          </a:p>
          <a:p>
            <a:pPr algn="ctr">
              <a:lnSpc>
                <a:spcPct val="150000"/>
              </a:lnSpc>
            </a:pPr>
            <a:r>
              <a:rPr lang="pl-PL" sz="2000" dirty="0">
                <a:solidFill>
                  <a:srgbClr val="0070C0"/>
                </a:solidFill>
              </a:rPr>
              <a:t>tel. (81) 441 68 43, 800 888 337</a:t>
            </a:r>
          </a:p>
        </p:txBody>
      </p:sp>
      <p:pic>
        <p:nvPicPr>
          <p:cNvPr id="8" name="Obraz 7">
            <a:extLst>
              <a:ext uri="{FF2B5EF4-FFF2-40B4-BE49-F238E27FC236}">
                <a16:creationId xmlns:a16="http://schemas.microsoft.com/office/drawing/2014/main" id="{6CE62E79-8BF6-7D2B-DED5-DE206B47CBD8}"/>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721" y="10856"/>
            <a:ext cx="12192000" cy="6847144"/>
          </a:xfrm>
          <a:prstGeom prst="rect">
            <a:avLst/>
          </a:prstGeom>
        </p:spPr>
      </p:pic>
      <p:sp>
        <p:nvSpPr>
          <p:cNvPr id="2" name="Prostokąt: zaokrąglone rogi 1">
            <a:extLst>
              <a:ext uri="{FF2B5EF4-FFF2-40B4-BE49-F238E27FC236}">
                <a16:creationId xmlns:a16="http://schemas.microsoft.com/office/drawing/2014/main" id="{1FCDACC8-06CC-17E7-0965-98FA6EBD11A4}"/>
              </a:ext>
              <a:ext uri="{C183D7F6-B498-43B3-948B-1728B52AA6E4}">
                <adec:decorative xmlns:adec="http://schemas.microsoft.com/office/drawing/2017/decorative" val="1"/>
              </a:ext>
            </a:extLst>
          </p:cNvPr>
          <p:cNvSpPr/>
          <p:nvPr/>
        </p:nvSpPr>
        <p:spPr>
          <a:xfrm>
            <a:off x="5036084" y="1890169"/>
            <a:ext cx="6653713" cy="2226930"/>
          </a:xfrm>
          <a:prstGeom prst="roundRect">
            <a:avLst>
              <a:gd name="adj" fmla="val 10000"/>
            </a:avLst>
          </a:pr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1">
              <a:alpha val="80000"/>
              <a:hueOff val="0"/>
              <a:satOff val="0"/>
              <a:lumOff val="0"/>
              <a:alphaOff val="0"/>
            </a:schemeClr>
          </a:fillRef>
          <a:effectRef idx="0">
            <a:schemeClr val="accent1">
              <a:alpha val="80000"/>
              <a:hueOff val="0"/>
              <a:satOff val="0"/>
              <a:lumOff val="0"/>
              <a:alphaOff val="0"/>
            </a:schemeClr>
          </a:effectRef>
          <a:fontRef idx="minor">
            <a:schemeClr val="lt1"/>
          </a:fontRef>
        </p:style>
        <p:txBody>
          <a:bodyPr/>
          <a:lstStyle/>
          <a:p>
            <a:endParaRPr lang="pl-PL"/>
          </a:p>
        </p:txBody>
      </p:sp>
      <p:sp>
        <p:nvSpPr>
          <p:cNvPr id="3" name="Prostokąt: zaokrąglone rogi 2">
            <a:extLst>
              <a:ext uri="{FF2B5EF4-FFF2-40B4-BE49-F238E27FC236}">
                <a16:creationId xmlns:a16="http://schemas.microsoft.com/office/drawing/2014/main" id="{E6D9BFC7-D772-F2FD-43D3-ADB411EDDEAD}"/>
              </a:ext>
              <a:ext uri="{C183D7F6-B498-43B3-948B-1728B52AA6E4}">
                <adec:decorative xmlns:adec="http://schemas.microsoft.com/office/drawing/2017/decorative" val="1"/>
              </a:ext>
            </a:extLst>
          </p:cNvPr>
          <p:cNvSpPr/>
          <p:nvPr/>
        </p:nvSpPr>
        <p:spPr>
          <a:xfrm>
            <a:off x="5123393" y="2087432"/>
            <a:ext cx="6479097" cy="1891287"/>
          </a:xfrm>
          <a:prstGeom prst="roundRect">
            <a:avLst>
              <a:gd name="adj" fmla="val 10000"/>
            </a:avLst>
          </a:prstGeom>
          <a:scene3d>
            <a:camera prst="orthographicFront"/>
            <a:lightRig rig="chilly" dir="t"/>
          </a:scene3d>
          <a:sp3d z="12700" extrusionH="1700" prstMaterial="dkEdge">
            <a:bevelT w="25400" h="6350" prst="softRound"/>
            <a:bevelB w="0" h="0" prst="convex"/>
          </a:sp3d>
        </p:spPr>
        <p:style>
          <a:lnRef idx="1">
            <a:schemeClr val="accent1">
              <a:shade val="8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pl-PL" dirty="0"/>
          </a:p>
        </p:txBody>
      </p:sp>
      <p:pic>
        <p:nvPicPr>
          <p:cNvPr id="11" name="Obraz 10">
            <a:extLst>
              <a:ext uri="{FF2B5EF4-FFF2-40B4-BE49-F238E27FC236}">
                <a16:creationId xmlns:a16="http://schemas.microsoft.com/office/drawing/2014/main" id="{7A564037-B62D-C8D4-3919-BD2842C0AB1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52721" y="4365838"/>
            <a:ext cx="4865030" cy="963251"/>
          </a:xfrm>
          <a:prstGeom prst="rect">
            <a:avLst/>
          </a:prstGeom>
        </p:spPr>
      </p:pic>
      <p:pic>
        <p:nvPicPr>
          <p:cNvPr id="13" name="Obraz 12">
            <a:extLst>
              <a:ext uri="{FF2B5EF4-FFF2-40B4-BE49-F238E27FC236}">
                <a16:creationId xmlns:a16="http://schemas.microsoft.com/office/drawing/2014/main" id="{EB5986DF-6E60-7E01-86A9-8335B31C943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800138" y="2109856"/>
            <a:ext cx="4737003" cy="1868863"/>
          </a:xfrm>
          <a:prstGeom prst="rect">
            <a:avLst/>
          </a:prstGeom>
        </p:spPr>
      </p:pic>
    </p:spTree>
    <p:extLst>
      <p:ext uri="{BB962C8B-B14F-4D97-AF65-F5344CB8AC3E}">
        <p14:creationId xmlns:p14="http://schemas.microsoft.com/office/powerpoint/2010/main" val="9801896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5963667F-1751-DA36-D17A-9631EEDEE6AB}"/>
              </a:ext>
            </a:extLst>
          </p:cNvPr>
          <p:cNvSpPr>
            <a:spLocks noGrp="1"/>
          </p:cNvSpPr>
          <p:nvPr>
            <p:ph type="title"/>
          </p:nvPr>
        </p:nvSpPr>
        <p:spPr>
          <a:xfrm>
            <a:off x="1169986" y="224331"/>
            <a:ext cx="9852025" cy="979488"/>
          </a:xfrm>
        </p:spPr>
        <p:txBody>
          <a:bodyPr>
            <a:noAutofit/>
          </a:bodyPr>
          <a:lstStyle/>
          <a:p>
            <a:pPr algn="ctr">
              <a:lnSpc>
                <a:spcPct val="100000"/>
              </a:lnSpc>
            </a:pPr>
            <a:r>
              <a:rPr lang="pl-PL" sz="2000" dirty="0"/>
              <a:t>Informacje ogólne</a:t>
            </a:r>
            <a:br>
              <a:rPr lang="pl-PL" sz="2000" dirty="0"/>
            </a:br>
            <a:br>
              <a:rPr lang="pl-PL" sz="2000" dirty="0"/>
            </a:br>
            <a:r>
              <a:rPr lang="pl-PL" sz="2000" dirty="0"/>
              <a:t>cel postępowania</a:t>
            </a:r>
            <a:br>
              <a:rPr lang="pl-PL" sz="2000" dirty="0"/>
            </a:br>
            <a:endParaRPr lang="pl-PL" sz="2000" dirty="0"/>
          </a:p>
        </p:txBody>
      </p:sp>
      <p:sp>
        <p:nvSpPr>
          <p:cNvPr id="4" name="Symbol zastępczy zawartości 3">
            <a:extLst>
              <a:ext uri="{FF2B5EF4-FFF2-40B4-BE49-F238E27FC236}">
                <a16:creationId xmlns:a16="http://schemas.microsoft.com/office/drawing/2014/main" id="{EC6C09CA-6801-66DA-4F52-8B4FE666DDAA}"/>
              </a:ext>
            </a:extLst>
          </p:cNvPr>
          <p:cNvSpPr>
            <a:spLocks noGrp="1"/>
          </p:cNvSpPr>
          <p:nvPr>
            <p:ph idx="1"/>
          </p:nvPr>
        </p:nvSpPr>
        <p:spPr>
          <a:xfrm>
            <a:off x="877584" y="1750979"/>
            <a:ext cx="10270313" cy="4225425"/>
          </a:xfrm>
        </p:spPr>
        <p:txBody>
          <a:bodyPr>
            <a:normAutofit/>
          </a:bodyPr>
          <a:lstStyle/>
          <a:p>
            <a:pPr marL="0" indent="0">
              <a:lnSpc>
                <a:spcPct val="120000"/>
              </a:lnSpc>
              <a:spcBef>
                <a:spcPts val="600"/>
              </a:spcBef>
              <a:buNone/>
            </a:pPr>
            <a:r>
              <a:rPr lang="pl-PL" sz="2000" dirty="0">
                <a:effectLst/>
                <a:latin typeface="Arial" panose="020B0604020202020204" pitchFamily="34" charset="0"/>
                <a:ea typeface="Times New Roman" panose="02020603050405020304" pitchFamily="18" charset="0"/>
                <a:cs typeface="Arial" panose="020B0604020202020204" pitchFamily="34" charset="0"/>
              </a:rPr>
              <a:t>Celem postępowania jest wybór projektów do dofinansowania, o których mowa w Regulaminie, zgodnych z:</a:t>
            </a:r>
          </a:p>
          <a:p>
            <a:pPr marL="342900" lvl="0" indent="-342900">
              <a:lnSpc>
                <a:spcPct val="120000"/>
              </a:lnSpc>
              <a:spcBef>
                <a:spcPts val="600"/>
              </a:spcBef>
              <a:spcAft>
                <a:spcPts val="0"/>
              </a:spcAft>
              <a:buFont typeface="+mj-lt"/>
              <a:buAutoNum type="alphaLcParenR"/>
            </a:pPr>
            <a:r>
              <a:rPr lang="pl-PL" sz="2000" b="1" dirty="0">
                <a:effectLst/>
                <a:latin typeface="Arial" panose="020B0604020202020204" pitchFamily="34" charset="0"/>
                <a:ea typeface="Times New Roman" panose="02020603050405020304" pitchFamily="18" charset="0"/>
                <a:cs typeface="Arial" panose="020B0604020202020204" pitchFamily="34" charset="0"/>
              </a:rPr>
              <a:t>Celem Polityki 4. </a:t>
            </a:r>
            <a:r>
              <a:rPr lang="pl-PL" sz="2000" dirty="0">
                <a:effectLst/>
                <a:latin typeface="Arial" panose="020B0604020202020204" pitchFamily="34" charset="0"/>
                <a:ea typeface="Times New Roman" panose="02020603050405020304" pitchFamily="18" charset="0"/>
                <a:cs typeface="Arial" panose="020B0604020202020204" pitchFamily="34" charset="0"/>
              </a:rPr>
              <a:t>Europa o silniejszym wymiarze społecznym, bardziej sprzyjająca włączeniu społecznemu i wdrażająca Europejski filar praw socjalnych;</a:t>
            </a:r>
          </a:p>
          <a:p>
            <a:pPr marL="342900" lvl="0" indent="-342900">
              <a:lnSpc>
                <a:spcPct val="115000"/>
              </a:lnSpc>
              <a:spcBef>
                <a:spcPts val="600"/>
              </a:spcBef>
              <a:spcAft>
                <a:spcPts val="0"/>
              </a:spcAft>
              <a:buFont typeface="+mj-lt"/>
              <a:buAutoNum type="alphaLcParenR"/>
            </a:pPr>
            <a:r>
              <a:rPr lang="pl-PL" sz="2000" b="1" dirty="0">
                <a:effectLst/>
                <a:latin typeface="Arial" panose="020B0604020202020204" pitchFamily="34" charset="0"/>
                <a:ea typeface="Times New Roman" panose="02020603050405020304" pitchFamily="18" charset="0"/>
              </a:rPr>
              <a:t>Celem szczegółowym 4 </a:t>
            </a:r>
            <a:r>
              <a:rPr lang="pl-PL" sz="2000" b="1" dirty="0">
                <a:latin typeface="Arial" panose="020B0604020202020204" pitchFamily="34" charset="0"/>
                <a:ea typeface="Times New Roman" panose="02020603050405020304" pitchFamily="18" charset="0"/>
              </a:rPr>
              <a:t>l</a:t>
            </a:r>
            <a:r>
              <a:rPr lang="pl-PL" sz="2000" dirty="0">
                <a:latin typeface="Arial" panose="020B0604020202020204" pitchFamily="34" charset="0"/>
                <a:ea typeface="Times New Roman" panose="02020603050405020304" pitchFamily="18" charset="0"/>
              </a:rPr>
              <a:t>:</a:t>
            </a:r>
            <a:r>
              <a:rPr lang="pl-PL" sz="2000" dirty="0">
                <a:effectLst/>
                <a:latin typeface="Arial" panose="020B0604020202020204" pitchFamily="34" charset="0"/>
                <a:ea typeface="Times New Roman" panose="02020603050405020304" pitchFamily="18" charset="0"/>
              </a:rPr>
              <a:t> Wspieranie integracji społecznej osób zagrożonych ubóstwem lub wykluczeniem społecznym, w tym osób najbardziej potrzebujących i dzieci.</a:t>
            </a:r>
          </a:p>
          <a:p>
            <a:pPr marL="0" lvl="0" indent="0">
              <a:lnSpc>
                <a:spcPct val="115000"/>
              </a:lnSpc>
              <a:spcBef>
                <a:spcPts val="600"/>
              </a:spcBef>
              <a:spcAft>
                <a:spcPts val="0"/>
              </a:spcAft>
              <a:buNone/>
            </a:pPr>
            <a:endParaRPr lang="pl-PL" sz="2000" dirty="0">
              <a:effectLst/>
              <a:latin typeface="Arial" panose="020B0604020202020204" pitchFamily="34" charset="0"/>
              <a:ea typeface="Times New Roman" panose="02020603050405020304" pitchFamily="18" charset="0"/>
              <a:cs typeface="Arial" panose="020B0604020202020204" pitchFamily="34" charset="0"/>
            </a:endParaRPr>
          </a:p>
          <a:p>
            <a:pPr marL="0" lvl="0" indent="0">
              <a:lnSpc>
                <a:spcPct val="115000"/>
              </a:lnSpc>
              <a:buSzPts val="1200"/>
              <a:buNone/>
              <a:tabLst>
                <a:tab pos="90170" algn="l"/>
              </a:tabLst>
            </a:pPr>
            <a:endParaRPr lang="pl-PL" sz="1600" dirty="0">
              <a:effectLst/>
              <a:latin typeface="Arial" panose="020B0604020202020204" pitchFamily="34" charset="0"/>
              <a:ea typeface="Times New Roman" panose="02020603050405020304" pitchFamily="18" charset="0"/>
              <a:cs typeface="Arial" panose="020B0604020202020204" pitchFamily="34" charset="0"/>
            </a:endParaRPr>
          </a:p>
          <a:p>
            <a:pPr marL="0" indent="0" algn="just">
              <a:lnSpc>
                <a:spcPts val="2700"/>
              </a:lnSpc>
              <a:buNone/>
            </a:pPr>
            <a:endParaRPr lang="pl-PL" sz="1600" dirty="0">
              <a:latin typeface="Arial" panose="020B0604020202020204" pitchFamily="34" charset="0"/>
              <a:cs typeface="Arial" panose="020B0604020202020204" pitchFamily="34" charset="0"/>
            </a:endParaRPr>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Tree>
    <p:extLst>
      <p:ext uri="{BB962C8B-B14F-4D97-AF65-F5344CB8AC3E}">
        <p14:creationId xmlns:p14="http://schemas.microsoft.com/office/powerpoint/2010/main" val="3118929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5963667F-1751-DA36-D17A-9631EEDEE6AB}"/>
              </a:ext>
            </a:extLst>
          </p:cNvPr>
          <p:cNvSpPr>
            <a:spLocks noGrp="1"/>
          </p:cNvSpPr>
          <p:nvPr>
            <p:ph type="title"/>
          </p:nvPr>
        </p:nvSpPr>
        <p:spPr>
          <a:xfrm>
            <a:off x="1169986" y="224331"/>
            <a:ext cx="9852025" cy="979488"/>
          </a:xfrm>
        </p:spPr>
        <p:txBody>
          <a:bodyPr>
            <a:noAutofit/>
          </a:bodyPr>
          <a:lstStyle/>
          <a:p>
            <a:pPr algn="ctr">
              <a:lnSpc>
                <a:spcPct val="100000"/>
              </a:lnSpc>
            </a:pPr>
            <a:r>
              <a:rPr lang="pl-PL" sz="2000" dirty="0"/>
              <a:t>Typ projektu</a:t>
            </a:r>
            <a:br>
              <a:rPr lang="pl-PL" sz="2000" dirty="0"/>
            </a:br>
            <a:br>
              <a:rPr lang="pl-PL" sz="2000" dirty="0"/>
            </a:br>
            <a:br>
              <a:rPr lang="pl-PL" sz="2000" dirty="0"/>
            </a:br>
            <a:endParaRPr lang="pl-PL" sz="2000" dirty="0"/>
          </a:p>
        </p:txBody>
      </p:sp>
      <p:sp>
        <p:nvSpPr>
          <p:cNvPr id="4" name="Symbol zastępczy zawartości 3">
            <a:extLst>
              <a:ext uri="{FF2B5EF4-FFF2-40B4-BE49-F238E27FC236}">
                <a16:creationId xmlns:a16="http://schemas.microsoft.com/office/drawing/2014/main" id="{EC6C09CA-6801-66DA-4F52-8B4FE666DDAA}"/>
              </a:ext>
            </a:extLst>
          </p:cNvPr>
          <p:cNvSpPr>
            <a:spLocks noGrp="1"/>
          </p:cNvSpPr>
          <p:nvPr>
            <p:ph idx="1"/>
          </p:nvPr>
        </p:nvSpPr>
        <p:spPr>
          <a:xfrm>
            <a:off x="1169985" y="950899"/>
            <a:ext cx="9705538" cy="5025506"/>
          </a:xfrm>
        </p:spPr>
        <p:txBody>
          <a:bodyPr>
            <a:normAutofit fontScale="92500" lnSpcReduction="10000"/>
          </a:bodyPr>
          <a:lstStyle/>
          <a:p>
            <a:pPr marL="0" lvl="0" indent="0">
              <a:lnSpc>
                <a:spcPct val="115000"/>
              </a:lnSpc>
              <a:spcBef>
                <a:spcPts val="600"/>
              </a:spcBef>
              <a:spcAft>
                <a:spcPts val="300"/>
              </a:spcAft>
              <a:buSzPts val="1200"/>
              <a:buNone/>
              <a:tabLst>
                <a:tab pos="230505" algn="l"/>
                <a:tab pos="270510" algn="l"/>
              </a:tabLst>
            </a:pPr>
            <a:r>
              <a:rPr lang="pl-PL" sz="2100" dirty="0">
                <a:effectLst/>
                <a:latin typeface="Arial" panose="020B0604020202020204" pitchFamily="34" charset="0"/>
                <a:ea typeface="Times New Roman" panose="02020603050405020304" pitchFamily="18" charset="0"/>
                <a:cs typeface="Times New Roman" panose="02020603050405020304" pitchFamily="18" charset="0"/>
              </a:rPr>
              <a:t>W ramach postępowania wsparciem może zostać objęty wyłącznie następujące typy projektów określone w SZOP w ramach Działania 8.8, tj.:</a:t>
            </a:r>
          </a:p>
          <a:p>
            <a:pPr marL="0" lvl="0" indent="0">
              <a:lnSpc>
                <a:spcPct val="115000"/>
              </a:lnSpc>
              <a:spcBef>
                <a:spcPts val="600"/>
              </a:spcBef>
              <a:spcAft>
                <a:spcPts val="300"/>
              </a:spcAft>
              <a:buSzPts val="1200"/>
              <a:buNone/>
              <a:tabLst>
                <a:tab pos="230505" algn="l"/>
                <a:tab pos="270510" algn="l"/>
              </a:tabLst>
            </a:pPr>
            <a:r>
              <a:rPr lang="pl-PL" sz="2100" b="1" dirty="0">
                <a:effectLst/>
                <a:latin typeface="Arial" panose="020B0604020202020204" pitchFamily="34" charset="0"/>
                <a:ea typeface="Times New Roman" panose="02020603050405020304" pitchFamily="18" charset="0"/>
              </a:rPr>
              <a:t>1.</a:t>
            </a:r>
            <a:r>
              <a:rPr lang="pl-PL" sz="2100" dirty="0">
                <a:effectLst/>
                <a:latin typeface="Arial" panose="020B0604020202020204" pitchFamily="34" charset="0"/>
                <a:ea typeface="Times New Roman" panose="02020603050405020304" pitchFamily="18" charset="0"/>
              </a:rPr>
              <a:t> </a:t>
            </a:r>
            <a:r>
              <a:rPr lang="pl-PL" sz="2100" b="1" dirty="0">
                <a:effectLst/>
                <a:latin typeface="Arial" panose="020B0604020202020204" pitchFamily="34" charset="0"/>
                <a:ea typeface="Times New Roman" panose="02020603050405020304" pitchFamily="18" charset="0"/>
              </a:rPr>
              <a:t>Rozwój usług: </a:t>
            </a:r>
          </a:p>
          <a:p>
            <a:pPr marL="0" lvl="0" indent="0">
              <a:lnSpc>
                <a:spcPct val="115000"/>
              </a:lnSpc>
              <a:spcBef>
                <a:spcPts val="600"/>
              </a:spcBef>
              <a:spcAft>
                <a:spcPts val="300"/>
              </a:spcAft>
              <a:buSzPts val="1200"/>
              <a:buNone/>
              <a:tabLst>
                <a:tab pos="230505" algn="l"/>
                <a:tab pos="270510" algn="l"/>
              </a:tabLst>
            </a:pPr>
            <a:r>
              <a:rPr lang="pl-PL" sz="2100" b="1" dirty="0">
                <a:effectLst/>
                <a:latin typeface="Arial" panose="020B0604020202020204" pitchFamily="34" charset="0"/>
                <a:ea typeface="Times New Roman" panose="02020603050405020304" pitchFamily="18" charset="0"/>
              </a:rPr>
              <a:t>a)	dla rodzin wychowujących dzieci, w tym przeżywających trudności opiekuńczo-wychowawcze; </a:t>
            </a:r>
          </a:p>
          <a:p>
            <a:pPr marL="0" lvl="0" indent="0">
              <a:lnSpc>
                <a:spcPct val="115000"/>
              </a:lnSpc>
              <a:spcBef>
                <a:spcPts val="600"/>
              </a:spcBef>
              <a:spcAft>
                <a:spcPts val="300"/>
              </a:spcAft>
              <a:buSzPts val="1200"/>
              <a:buNone/>
              <a:tabLst>
                <a:tab pos="230505" algn="l"/>
                <a:tab pos="270510" algn="l"/>
              </a:tabLst>
            </a:pPr>
            <a:r>
              <a:rPr lang="pl-PL" sz="2100" b="1" dirty="0">
                <a:effectLst/>
                <a:latin typeface="Arial" panose="020B0604020202020204" pitchFamily="34" charset="0"/>
                <a:ea typeface="Times New Roman" panose="02020603050405020304" pitchFamily="18" charset="0"/>
              </a:rPr>
              <a:t>b)	w zakresie przeciwdziałania przemocy, w tym przemocy w rodzinie.</a:t>
            </a:r>
          </a:p>
          <a:p>
            <a:pPr marL="0" lvl="0" indent="0">
              <a:lnSpc>
                <a:spcPct val="115000"/>
              </a:lnSpc>
              <a:spcBef>
                <a:spcPts val="600"/>
              </a:spcBef>
              <a:spcAft>
                <a:spcPts val="300"/>
              </a:spcAft>
              <a:buSzPts val="1200"/>
              <a:buNone/>
              <a:tabLst>
                <a:tab pos="230505" algn="l"/>
                <a:tab pos="270510" algn="l"/>
              </a:tabLst>
            </a:pPr>
            <a:r>
              <a:rPr lang="pl-PL" sz="2100" b="1" dirty="0">
                <a:effectLst/>
                <a:latin typeface="Arial" panose="020B0604020202020204" pitchFamily="34" charset="0"/>
                <a:ea typeface="Times New Roman" panose="02020603050405020304" pitchFamily="18" charset="0"/>
              </a:rPr>
              <a:t>2. Wsparcie procesu </a:t>
            </a:r>
            <a:r>
              <a:rPr lang="pl-PL" sz="2100" b="1" dirty="0" err="1">
                <a:effectLst/>
                <a:latin typeface="Arial" panose="020B0604020202020204" pitchFamily="34" charset="0"/>
                <a:ea typeface="Times New Roman" panose="02020603050405020304" pitchFamily="18" charset="0"/>
              </a:rPr>
              <a:t>deinstytucjonalizacji</a:t>
            </a:r>
            <a:r>
              <a:rPr lang="pl-PL" sz="2100" b="1" dirty="0">
                <a:effectLst/>
                <a:latin typeface="Arial" panose="020B0604020202020204" pitchFamily="34" charset="0"/>
                <a:ea typeface="Times New Roman" panose="02020603050405020304" pitchFamily="18" charset="0"/>
              </a:rPr>
              <a:t> pieczy zastępczej oraz innych całodobowych instytucji opieki nad dziećmi i rodziną oraz szkolenie kadr.</a:t>
            </a:r>
          </a:p>
          <a:p>
            <a:pPr marL="0" lvl="0" indent="0">
              <a:lnSpc>
                <a:spcPct val="115000"/>
              </a:lnSpc>
              <a:spcBef>
                <a:spcPts val="600"/>
              </a:spcBef>
              <a:spcAft>
                <a:spcPts val="300"/>
              </a:spcAft>
              <a:buSzPts val="1200"/>
              <a:buNone/>
              <a:tabLst>
                <a:tab pos="230505" algn="l"/>
                <a:tab pos="270510" algn="l"/>
              </a:tabLst>
            </a:pPr>
            <a:r>
              <a:rPr lang="pl-PL" sz="2100" b="1" dirty="0">
                <a:effectLst/>
                <a:latin typeface="Arial" panose="020B0604020202020204" pitchFamily="34" charset="0"/>
                <a:ea typeface="Times New Roman" panose="02020603050405020304" pitchFamily="18" charset="0"/>
              </a:rPr>
              <a:t>4. Kompleksowe wsparcie osób usamodzielnianych i opuszczających pieczę zastępczą oraz inne instytucje opieki całodobowej, w których przebywają dzieci i młodzież.</a:t>
            </a:r>
          </a:p>
          <a:p>
            <a:pPr marL="0" lvl="0" indent="0">
              <a:lnSpc>
                <a:spcPct val="115000"/>
              </a:lnSpc>
              <a:spcBef>
                <a:spcPts val="600"/>
              </a:spcBef>
              <a:spcAft>
                <a:spcPts val="300"/>
              </a:spcAft>
              <a:buSzPts val="1200"/>
              <a:buNone/>
              <a:tabLst>
                <a:tab pos="230505" algn="l"/>
                <a:tab pos="270510" algn="l"/>
              </a:tabLst>
            </a:pPr>
            <a:r>
              <a:rPr lang="pl-PL" sz="2100" b="1" dirty="0">
                <a:effectLst/>
                <a:latin typeface="Arial" panose="020B0604020202020204" pitchFamily="34" charset="0"/>
                <a:ea typeface="Times New Roman" panose="02020603050405020304" pitchFamily="18" charset="0"/>
              </a:rPr>
              <a:t>5. Działania wspierające system adopcji (w tym wsparcie kandydatów na rodziców adopcyjnych) oraz działania na rzecz wsparcia </a:t>
            </a:r>
            <a:r>
              <a:rPr lang="pl-PL" sz="2100" b="1" dirty="0" err="1">
                <a:effectLst/>
                <a:latin typeface="Arial" panose="020B0604020202020204" pitchFamily="34" charset="0"/>
                <a:ea typeface="Times New Roman" panose="02020603050405020304" pitchFamily="18" charset="0"/>
              </a:rPr>
              <a:t>preadopcyjnego</a:t>
            </a:r>
            <a:r>
              <a:rPr lang="pl-PL" sz="2100" b="1" dirty="0">
                <a:effectLst/>
                <a:latin typeface="Arial" panose="020B0604020202020204" pitchFamily="34" charset="0"/>
                <a:ea typeface="Times New Roman" panose="02020603050405020304" pitchFamily="18" charset="0"/>
              </a:rPr>
              <a:t> i </a:t>
            </a:r>
            <a:r>
              <a:rPr lang="pl-PL" sz="2100" b="1" dirty="0" err="1">
                <a:effectLst/>
                <a:latin typeface="Arial" panose="020B0604020202020204" pitchFamily="34" charset="0"/>
                <a:ea typeface="Times New Roman" panose="02020603050405020304" pitchFamily="18" charset="0"/>
              </a:rPr>
              <a:t>postadopcyjnego</a:t>
            </a:r>
            <a:r>
              <a:rPr lang="pl-PL" sz="2100" b="1" dirty="0">
                <a:effectLst/>
                <a:latin typeface="Arial" panose="020B0604020202020204" pitchFamily="34" charset="0"/>
                <a:ea typeface="Times New Roman" panose="02020603050405020304" pitchFamily="18" charset="0"/>
              </a:rPr>
              <a:t>.</a:t>
            </a:r>
          </a:p>
          <a:p>
            <a:pPr marL="0" lvl="0" indent="0">
              <a:lnSpc>
                <a:spcPct val="115000"/>
              </a:lnSpc>
              <a:spcBef>
                <a:spcPts val="600"/>
              </a:spcBef>
              <a:spcAft>
                <a:spcPts val="300"/>
              </a:spcAft>
              <a:buSzPts val="1200"/>
              <a:buNone/>
              <a:tabLst>
                <a:tab pos="230505" algn="l"/>
                <a:tab pos="270510" algn="l"/>
              </a:tabLst>
            </a:pPr>
            <a:endParaRPr lang="pl-PL" sz="2100" b="1" dirty="0">
              <a:effectLst/>
              <a:latin typeface="Arial" panose="020B0604020202020204" pitchFamily="34" charset="0"/>
              <a:ea typeface="Times New Roman" panose="02020603050405020304" pitchFamily="18" charset="0"/>
            </a:endParaRPr>
          </a:p>
          <a:p>
            <a:pPr marL="0" lvl="0" indent="0">
              <a:lnSpc>
                <a:spcPct val="115000"/>
              </a:lnSpc>
              <a:spcBef>
                <a:spcPts val="600"/>
              </a:spcBef>
              <a:spcAft>
                <a:spcPts val="300"/>
              </a:spcAft>
              <a:buSzPts val="1200"/>
              <a:buNone/>
              <a:tabLst>
                <a:tab pos="230505" algn="l"/>
                <a:tab pos="270510" algn="l"/>
              </a:tabLst>
            </a:pPr>
            <a:endParaRPr lang="pl-PL" sz="2100" b="1" dirty="0">
              <a:effectLst/>
              <a:latin typeface="Arial" panose="020B0604020202020204" pitchFamily="34" charset="0"/>
              <a:ea typeface="Times New Roman" panose="02020603050405020304" pitchFamily="18" charset="0"/>
            </a:endParaRPr>
          </a:p>
          <a:p>
            <a:pPr marL="0" lvl="0" indent="0">
              <a:lnSpc>
                <a:spcPct val="115000"/>
              </a:lnSpc>
              <a:spcBef>
                <a:spcPts val="600"/>
              </a:spcBef>
              <a:spcAft>
                <a:spcPts val="300"/>
              </a:spcAft>
              <a:buSzPts val="1200"/>
              <a:buNone/>
              <a:tabLst>
                <a:tab pos="230505" algn="l"/>
                <a:tab pos="270510" algn="l"/>
              </a:tabLst>
            </a:pPr>
            <a:endParaRPr lang="pl-PL" sz="2100" b="1"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Tree>
    <p:extLst>
      <p:ext uri="{BB962C8B-B14F-4D97-AF65-F5344CB8AC3E}">
        <p14:creationId xmlns:p14="http://schemas.microsoft.com/office/powerpoint/2010/main" val="28518181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5963667F-1751-DA36-D17A-9631EEDEE6AB}"/>
              </a:ext>
            </a:extLst>
          </p:cNvPr>
          <p:cNvSpPr>
            <a:spLocks noGrp="1"/>
          </p:cNvSpPr>
          <p:nvPr>
            <p:ph type="title"/>
          </p:nvPr>
        </p:nvSpPr>
        <p:spPr>
          <a:xfrm>
            <a:off x="1169986" y="224331"/>
            <a:ext cx="9852025" cy="979488"/>
          </a:xfrm>
        </p:spPr>
        <p:txBody>
          <a:bodyPr>
            <a:noAutofit/>
          </a:bodyPr>
          <a:lstStyle/>
          <a:p>
            <a:pPr algn="ctr">
              <a:lnSpc>
                <a:spcPct val="100000"/>
              </a:lnSpc>
            </a:pPr>
            <a:r>
              <a:rPr lang="pl-PL" sz="2000" dirty="0"/>
              <a:t>Typ projektu</a:t>
            </a:r>
            <a:br>
              <a:rPr lang="pl-PL" sz="2000" dirty="0"/>
            </a:br>
            <a:br>
              <a:rPr lang="pl-PL" sz="2000" dirty="0"/>
            </a:br>
            <a:br>
              <a:rPr lang="pl-PL" sz="2000" dirty="0"/>
            </a:br>
            <a:endParaRPr lang="pl-PL" sz="2000" dirty="0"/>
          </a:p>
        </p:txBody>
      </p:sp>
      <p:sp>
        <p:nvSpPr>
          <p:cNvPr id="4" name="Symbol zastępczy zawartości 3">
            <a:extLst>
              <a:ext uri="{FF2B5EF4-FFF2-40B4-BE49-F238E27FC236}">
                <a16:creationId xmlns:a16="http://schemas.microsoft.com/office/drawing/2014/main" id="{EC6C09CA-6801-66DA-4F52-8B4FE666DDAA}"/>
              </a:ext>
            </a:extLst>
          </p:cNvPr>
          <p:cNvSpPr>
            <a:spLocks noGrp="1"/>
          </p:cNvSpPr>
          <p:nvPr>
            <p:ph idx="1"/>
          </p:nvPr>
        </p:nvSpPr>
        <p:spPr>
          <a:xfrm>
            <a:off x="1169985" y="950899"/>
            <a:ext cx="9705538" cy="5025506"/>
          </a:xfrm>
        </p:spPr>
        <p:txBody>
          <a:bodyPr>
            <a:normAutofit/>
          </a:bodyPr>
          <a:lstStyle/>
          <a:p>
            <a:pPr marL="0" lvl="0" indent="0">
              <a:lnSpc>
                <a:spcPct val="115000"/>
              </a:lnSpc>
              <a:spcBef>
                <a:spcPts val="600"/>
              </a:spcBef>
              <a:spcAft>
                <a:spcPts val="300"/>
              </a:spcAft>
              <a:buSzPts val="1200"/>
              <a:buNone/>
              <a:tabLst>
                <a:tab pos="230505" algn="l"/>
                <a:tab pos="270510" algn="l"/>
              </a:tabLst>
            </a:pPr>
            <a:r>
              <a:rPr lang="pl-PL" sz="2000" b="1" dirty="0">
                <a:effectLst/>
                <a:latin typeface="Arial" panose="020B0604020202020204" pitchFamily="34" charset="0"/>
                <a:ea typeface="Times New Roman" panose="02020603050405020304" pitchFamily="18" charset="0"/>
                <a:cs typeface="Times New Roman" panose="02020603050405020304" pitchFamily="18" charset="0"/>
              </a:rPr>
              <a:t>Zasady realizacji wsparcia w zakresie poszczególnych typów projektu:</a:t>
            </a:r>
          </a:p>
          <a:p>
            <a:pPr marL="0" lvl="0" indent="0">
              <a:lnSpc>
                <a:spcPct val="150000"/>
              </a:lnSpc>
              <a:spcBef>
                <a:spcPts val="600"/>
              </a:spcBef>
              <a:spcAft>
                <a:spcPts val="300"/>
              </a:spcAft>
              <a:buSzPts val="1200"/>
              <a:buNone/>
              <a:tabLst>
                <a:tab pos="230505" algn="l"/>
                <a:tab pos="270510" algn="l"/>
              </a:tabLst>
            </a:pPr>
            <a:r>
              <a:rPr lang="pl-PL" sz="1800" dirty="0">
                <a:effectLst/>
                <a:latin typeface="Arial" panose="020B0604020202020204" pitchFamily="34" charset="0"/>
                <a:ea typeface="Times New Roman" panose="02020603050405020304" pitchFamily="18" charset="0"/>
              </a:rPr>
              <a:t>1</a:t>
            </a:r>
            <a:r>
              <a:rPr lang="pl-PL" sz="1800" dirty="0">
                <a:latin typeface="Arial" panose="020B0604020202020204" pitchFamily="34" charset="0"/>
                <a:ea typeface="Times New Roman" panose="02020603050405020304" pitchFamily="18" charset="0"/>
              </a:rPr>
              <a:t>. Wsparcie dla rodziny i pieczy zastępczej odbywa się zgodnie z ustawą z dnia 9 </a:t>
            </a:r>
            <a:r>
              <a:rPr lang="pl-PL" sz="1800">
                <a:latin typeface="Arial" panose="020B0604020202020204" pitchFamily="34" charset="0"/>
                <a:ea typeface="Times New Roman" panose="02020603050405020304" pitchFamily="18" charset="0"/>
              </a:rPr>
              <a:t>czerwca </a:t>
            </a:r>
            <a:br>
              <a:rPr lang="pl-PL" sz="1800">
                <a:latin typeface="Arial" panose="020B0604020202020204" pitchFamily="34" charset="0"/>
                <a:ea typeface="Times New Roman" panose="02020603050405020304" pitchFamily="18" charset="0"/>
              </a:rPr>
            </a:br>
            <a:r>
              <a:rPr lang="pl-PL" sz="1800">
                <a:latin typeface="Arial" panose="020B0604020202020204" pitchFamily="34" charset="0"/>
                <a:ea typeface="Times New Roman" panose="02020603050405020304" pitchFamily="18" charset="0"/>
              </a:rPr>
              <a:t>2011 </a:t>
            </a:r>
            <a:r>
              <a:rPr lang="pl-PL" sz="1800" dirty="0">
                <a:latin typeface="Arial" panose="020B0604020202020204" pitchFamily="34" charset="0"/>
                <a:ea typeface="Times New Roman" panose="02020603050405020304" pitchFamily="18" charset="0"/>
              </a:rPr>
              <a:t>r. o wspieraniu rodziny i systemie pieczy zastępczej ( z zastrzeżeniem punktu 2). </a:t>
            </a:r>
          </a:p>
          <a:p>
            <a:pPr marL="0" lvl="0" indent="0">
              <a:lnSpc>
                <a:spcPct val="150000"/>
              </a:lnSpc>
              <a:spcBef>
                <a:spcPts val="600"/>
              </a:spcBef>
              <a:spcAft>
                <a:spcPts val="300"/>
              </a:spcAft>
              <a:buSzPts val="1200"/>
              <a:buNone/>
              <a:tabLst>
                <a:tab pos="230505" algn="l"/>
                <a:tab pos="270510" algn="l"/>
              </a:tabLst>
            </a:pPr>
            <a:r>
              <a:rPr lang="pl-PL" sz="1800" dirty="0">
                <a:latin typeface="Arial" panose="020B0604020202020204" pitchFamily="34" charset="0"/>
                <a:ea typeface="Times New Roman" panose="02020603050405020304" pitchFamily="18" charset="0"/>
              </a:rPr>
              <a:t>2. Z EFS+ nie są finansowane świadczenia wypłacane na podstawie ustawy</a:t>
            </a:r>
            <a:r>
              <a:rPr kumimoji="0" lang="pl-PL" sz="1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Open Sans" pitchFamily="2" charset="0"/>
              </a:rPr>
              <a:t> z dnia 9 czerwca 2011 r. o wspieraniu rodziny i systemie pieczy zastępczej. Świadczenia te mogą stanowić wkład własny – typ projektu 4.</a:t>
            </a:r>
            <a:endParaRPr lang="pl-PL" sz="1800" dirty="0">
              <a:latin typeface="Arial" panose="020B0604020202020204" pitchFamily="34" charset="0"/>
              <a:ea typeface="Times New Roman" panose="02020603050405020304" pitchFamily="18" charset="0"/>
            </a:endParaRPr>
          </a:p>
          <a:p>
            <a:pPr marL="0" lvl="0" indent="0">
              <a:lnSpc>
                <a:spcPct val="150000"/>
              </a:lnSpc>
              <a:spcBef>
                <a:spcPts val="600"/>
              </a:spcBef>
              <a:spcAft>
                <a:spcPts val="300"/>
              </a:spcAft>
              <a:buSzPts val="1200"/>
              <a:buNone/>
              <a:tabLst>
                <a:tab pos="230505" algn="l"/>
                <a:tab pos="270510" algn="l"/>
              </a:tabLst>
            </a:pPr>
            <a:r>
              <a:rPr lang="pl-PL" sz="1800" dirty="0">
                <a:latin typeface="Arial" panose="020B0604020202020204" pitchFamily="34" charset="0"/>
                <a:ea typeface="Times New Roman" panose="02020603050405020304" pitchFamily="18" charset="0"/>
              </a:rPr>
              <a:t>3. Usługi wsparcia rodziny</a:t>
            </a:r>
            <a:r>
              <a:rPr lang="pl-PL" sz="1800" dirty="0">
                <a:solidFill>
                  <a:srgbClr val="000000"/>
                </a:solidFill>
                <a:latin typeface="Arial" panose="020B0604020202020204" pitchFamily="34" charset="0"/>
                <a:ea typeface="Times New Roman" panose="02020603050405020304" pitchFamily="18" charset="0"/>
              </a:rPr>
              <a:t> w postaci pomocy w opiece i wychowaniu dzieci w formie placówek wsparcia dziennego polegają na tworzeniu nowych miejsc opieki i wychowania w ramach nowo tworzonych placówek wsparcia dziennego lub na wsparciu istniejących placówek – typ projektu 1a, 2.</a:t>
            </a:r>
          </a:p>
          <a:p>
            <a:pPr marL="0" lvl="0" indent="0">
              <a:lnSpc>
                <a:spcPct val="150000"/>
              </a:lnSpc>
              <a:spcBef>
                <a:spcPts val="600"/>
              </a:spcBef>
              <a:spcAft>
                <a:spcPts val="300"/>
              </a:spcAft>
              <a:buSzPts val="1200"/>
              <a:buNone/>
              <a:tabLst>
                <a:tab pos="230505" algn="l"/>
                <a:tab pos="270510" algn="l"/>
              </a:tabLst>
            </a:pPr>
            <a:endParaRPr lang="pl-PL" sz="1800" b="1" dirty="0">
              <a:effectLst/>
              <a:latin typeface="Arial" panose="020B0604020202020204" pitchFamily="34" charset="0"/>
              <a:ea typeface="Times New Roman" panose="02020603050405020304" pitchFamily="18" charset="0"/>
            </a:endParaRPr>
          </a:p>
          <a:p>
            <a:pPr marL="0" lvl="0" indent="0">
              <a:lnSpc>
                <a:spcPct val="115000"/>
              </a:lnSpc>
              <a:spcBef>
                <a:spcPts val="600"/>
              </a:spcBef>
              <a:spcAft>
                <a:spcPts val="300"/>
              </a:spcAft>
              <a:buSzPts val="1200"/>
              <a:buNone/>
              <a:tabLst>
                <a:tab pos="230505" algn="l"/>
                <a:tab pos="270510" algn="l"/>
              </a:tabLst>
            </a:pPr>
            <a:endParaRPr lang="pl-PL" sz="2100" b="1"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Tree>
    <p:extLst>
      <p:ext uri="{BB962C8B-B14F-4D97-AF65-F5344CB8AC3E}">
        <p14:creationId xmlns:p14="http://schemas.microsoft.com/office/powerpoint/2010/main" val="3904580493"/>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Motyw pakietu Office">
  <a:themeElements>
    <a:clrScheme name="Niestandardowy 8">
      <a:dk1>
        <a:srgbClr val="000000"/>
      </a:dk1>
      <a:lt1>
        <a:srgbClr val="FFFFFF"/>
      </a:lt1>
      <a:dk2>
        <a:srgbClr val="002073"/>
      </a:dk2>
      <a:lt2>
        <a:srgbClr val="FFFFFF"/>
      </a:lt2>
      <a:accent1>
        <a:srgbClr val="003399"/>
      </a:accent1>
      <a:accent2>
        <a:srgbClr val="A6D3FF"/>
      </a:accent2>
      <a:accent3>
        <a:srgbClr val="FFD618"/>
      </a:accent3>
      <a:accent4>
        <a:srgbClr val="0051B0"/>
      </a:accent4>
      <a:accent5>
        <a:srgbClr val="6BB1E2"/>
      </a:accent5>
      <a:accent6>
        <a:srgbClr val="FFE60B"/>
      </a:accent6>
      <a:hlink>
        <a:srgbClr val="0563C1"/>
      </a:hlink>
      <a:folHlink>
        <a:srgbClr val="954F72"/>
      </a:folHlink>
    </a:clrScheme>
    <a:fontScheme name="Motyw pakietu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zentacja1" id="{436F5452-C95B-4D43-A1C6-1CA5BE69C951}" vid="{ABE25C27-1E66-47F3-AA86-B88226738C33}"/>
    </a:ext>
  </a:ext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4.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8837</TotalTime>
  <Words>6371</Words>
  <Application>Microsoft Office PowerPoint</Application>
  <PresentationFormat>Panoramiczny</PresentationFormat>
  <Paragraphs>580</Paragraphs>
  <Slides>69</Slides>
  <Notes>41</Notes>
  <HiddenSlides>0</HiddenSlides>
  <MMClips>0</MMClips>
  <ScaleCrop>false</ScaleCrop>
  <HeadingPairs>
    <vt:vector size="6" baseType="variant">
      <vt:variant>
        <vt:lpstr>Używane czcionki</vt:lpstr>
      </vt:variant>
      <vt:variant>
        <vt:i4>7</vt:i4>
      </vt:variant>
      <vt:variant>
        <vt:lpstr>Motyw</vt:lpstr>
      </vt:variant>
      <vt:variant>
        <vt:i4>2</vt:i4>
      </vt:variant>
      <vt:variant>
        <vt:lpstr>Tytuły slajdów</vt:lpstr>
      </vt:variant>
      <vt:variant>
        <vt:i4>69</vt:i4>
      </vt:variant>
    </vt:vector>
  </HeadingPairs>
  <TitlesOfParts>
    <vt:vector size="78" baseType="lpstr">
      <vt:lpstr>Arial</vt:lpstr>
      <vt:lpstr>Calibri</vt:lpstr>
      <vt:lpstr>Calibri Light</vt:lpstr>
      <vt:lpstr>Open Sans</vt:lpstr>
      <vt:lpstr>Symbol</vt:lpstr>
      <vt:lpstr>Times New Roman</vt:lpstr>
      <vt:lpstr>Wingdings</vt:lpstr>
      <vt:lpstr>Motyw pakietu Office</vt:lpstr>
      <vt:lpstr>1_Motyw pakietu Office</vt:lpstr>
      <vt:lpstr>Fundusze Europejskie dla Lubelskiego 2021-2027 </vt:lpstr>
      <vt:lpstr>Prezentacja programu PowerPoint</vt:lpstr>
      <vt:lpstr>Prezentacja programu PowerPoint</vt:lpstr>
      <vt:lpstr>Informacje ogólne  nabór wniosków </vt:lpstr>
      <vt:lpstr>Informacje ogólne  nabór wniosków </vt:lpstr>
      <vt:lpstr>Informacje ogólne  źródła finansowania i kwota przeznaczona na postępowanie </vt:lpstr>
      <vt:lpstr>Informacje ogólne  cel postępowania </vt:lpstr>
      <vt:lpstr>Typ projektu   </vt:lpstr>
      <vt:lpstr>Typ projektu   </vt:lpstr>
      <vt:lpstr>Typ projektu   </vt:lpstr>
      <vt:lpstr>Typ projektu   </vt:lpstr>
      <vt:lpstr>Typ projektu   </vt:lpstr>
      <vt:lpstr>Typ projektu   </vt:lpstr>
      <vt:lpstr>Kryteria specyficzne dostępu  </vt:lpstr>
      <vt:lpstr>Kryteria specyficzne premiujące  </vt:lpstr>
      <vt:lpstr>Kryteria specyficzne premiujące  </vt:lpstr>
      <vt:lpstr>Wnioskodawca  </vt:lpstr>
      <vt:lpstr>Wnioskodawca   </vt:lpstr>
      <vt:lpstr>Wnioskodawca  </vt:lpstr>
      <vt:lpstr>Wnioskodawca  </vt:lpstr>
      <vt:lpstr>Kryteria specyficzne dostępu </vt:lpstr>
      <vt:lpstr>Kryteria specyficzne premiujące </vt:lpstr>
      <vt:lpstr>Grupa docelowa  </vt:lpstr>
      <vt:lpstr>Grupa docelowa  </vt:lpstr>
      <vt:lpstr>Grupa docelowa  </vt:lpstr>
      <vt:lpstr>Grupa docelowa  </vt:lpstr>
      <vt:lpstr> Grupa docelowa</vt:lpstr>
      <vt:lpstr>Grupa docelowa </vt:lpstr>
      <vt:lpstr>Grupa docelowa Kryterium specyficzne premiujące nr 7: Grupa docelowa (5 punktów) (kryterium ma zastosowanie do typów projektu nr 2 i 5) </vt:lpstr>
      <vt:lpstr>Prezentacja programu PowerPoint</vt:lpstr>
      <vt:lpstr>ZASADY NABORU PROJEKTÓW Fundusze Europejskie dla Lubelskiego 2021-2027 </vt:lpstr>
      <vt:lpstr>ZASADY NABORU PROJEKTÓW  Fundusze Europejskie dla Lubelskiego 2021-2027 </vt:lpstr>
      <vt:lpstr>ZASADY OCENY PROJEKTÓW Fundusze Europejskie dla Lubelskiego 2021-2027 </vt:lpstr>
      <vt:lpstr>METODYKA KRYTERIÓW  Fundusze Europejskie dla Lubelskiego 2021-2027  Europejski Fundusz Społeczny Plus </vt:lpstr>
      <vt:lpstr>METODYKA KRYTERIÓW   Fundusze Europejskie dla Lubelskiego 2021-2027  Europejski Fundusz Społeczny Plus </vt:lpstr>
      <vt:lpstr> KRYTERIA OGÓLNE i SPECYFICZNE Kryteria oceniane na zasadzie zerojedynkowej  </vt:lpstr>
      <vt:lpstr> KRYTERIA OGÓLNE Kryteria formalne  </vt:lpstr>
      <vt:lpstr> KRYTERIA OGÓLNE Kryteria horyzontalne </vt:lpstr>
      <vt:lpstr>Działanie 8.8 Wsparcie rodziny i pieczy zastępczej – kryteria specyficzne Typ projektu 1a-b, 2, 4, 5</vt:lpstr>
      <vt:lpstr>Działanie 8.8 Wsparcie rodziny i pieczy zastępczej – kryteria specyficzne Typ projektu 1a-b, 2, 4, 5</vt:lpstr>
      <vt:lpstr>Działanie 8.8 Wsparcie rodziny i pieczy zastępczej – kryteria specyficzne Typ projektu 1a-b, 2, 4, 5</vt:lpstr>
      <vt:lpstr>Działanie 8.8 Wsparcie rodziny i pieczy zastępczej – kryteria specyficzne Typ projektu 1a-b, 2, 4, 5</vt:lpstr>
      <vt:lpstr>Działanie 8.8 Wsparcie rodziny i pieczy zastępczej – kryteria specyficzne Typ projektu 1a, 2</vt:lpstr>
      <vt:lpstr>Działanie 8.8 Wsparcie rodziny i pieczy zastępczej – kryteria specyficzne Typ projektu 1a-b, 2, 4, 5</vt:lpstr>
      <vt:lpstr>KRYTERIA OGÓLNE Kryteria merytoryczne </vt:lpstr>
      <vt:lpstr>KRYTERIA OGÓLNE Kryteria merytoryczne  </vt:lpstr>
      <vt:lpstr>KRYTERIA SPECYFICZNE Kryteria premiujące </vt:lpstr>
      <vt:lpstr>Działanie 8.8 Wsparcie rodziny i pieczy zastępczej – kryteria specyficzne</vt:lpstr>
      <vt:lpstr>Działanie 8.8 Wsparcie rodziny i pieczy zastępczej – kryteria specyficzne</vt:lpstr>
      <vt:lpstr>Działanie 8.8 Wsparcie rodziny i pieczy zastępczej – kryteria specyficzne</vt:lpstr>
      <vt:lpstr>Działanie 8.8 Wsparcie rodziny i pieczy zastępczej – kryteria specyficzne</vt:lpstr>
      <vt:lpstr>Działanie 8.8 Wsparcie rodziny i pieczy zastępczej – kryteria specyficzne</vt:lpstr>
      <vt:lpstr>Działanie 8.8 Wsparcie rodziny i pieczy zastępczej – kryteria specyficzne</vt:lpstr>
      <vt:lpstr>Działanie 8.8 Wsparcie rodziny i pieczy zastępczej - wskaźniki</vt:lpstr>
      <vt:lpstr>Działanie 8.8 Wsparcie rodziny i pieczy zastępczej - wskaźniki</vt:lpstr>
      <vt:lpstr>Działanie 8.8 Wsparcie rodziny i pieczy zastępczej - wskaźniki</vt:lpstr>
      <vt:lpstr>Działanie 8.8 Wsparcie rodziny i pieczy zastępczej - wskaźniki</vt:lpstr>
      <vt:lpstr>Działanie 8.8 Wsparcie rodziny i pieczy zastępczej - wskaźniki</vt:lpstr>
      <vt:lpstr>Negocjacje kryterium negocjacyjne </vt:lpstr>
      <vt:lpstr>Negocjacje  </vt:lpstr>
      <vt:lpstr>Negocjacje  </vt:lpstr>
      <vt:lpstr>Negocjacje  </vt:lpstr>
      <vt:lpstr>Negocjacje skorygowany wniosek </vt:lpstr>
      <vt:lpstr>Zakończenie oceny </vt:lpstr>
      <vt:lpstr>Możliwość poprawy wniosku po zakończeniu oceny?  </vt:lpstr>
      <vt:lpstr>Zwrot wniosku do ponownej oceny </vt:lpstr>
      <vt:lpstr>Zmiana Regulaminu wyboru projektów [ustawa wdrożeniowa]</vt:lpstr>
      <vt:lpstr>Udzielanie wyjaśnień [Wytyczne dotyczące wyboru projektów na lata 2021-2027]</vt:lpstr>
      <vt:lpstr>Prezentacja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Adrianna Iwan</dc:creator>
  <cp:lastModifiedBy>DWEFS</cp:lastModifiedBy>
  <cp:revision>132</cp:revision>
  <cp:lastPrinted>2024-03-26T08:50:31Z</cp:lastPrinted>
  <dcterms:created xsi:type="dcterms:W3CDTF">2022-11-15T13:19:44Z</dcterms:created>
  <dcterms:modified xsi:type="dcterms:W3CDTF">2024-05-14T07:33:12Z</dcterms:modified>
</cp:coreProperties>
</file>