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0"/>
  </p:notesMasterIdLst>
  <p:handoutMasterIdLst>
    <p:handoutMasterId r:id="rId41"/>
  </p:handoutMasterIdLst>
  <p:sldIdLst>
    <p:sldId id="257" r:id="rId3"/>
    <p:sldId id="256" r:id="rId4"/>
    <p:sldId id="918" r:id="rId5"/>
    <p:sldId id="843" r:id="rId6"/>
    <p:sldId id="840" r:id="rId7"/>
    <p:sldId id="841" r:id="rId8"/>
    <p:sldId id="326" r:id="rId9"/>
    <p:sldId id="845" r:id="rId10"/>
    <p:sldId id="932" r:id="rId11"/>
    <p:sldId id="846" r:id="rId12"/>
    <p:sldId id="849" r:id="rId13"/>
    <p:sldId id="847" r:id="rId14"/>
    <p:sldId id="854" r:id="rId15"/>
    <p:sldId id="855" r:id="rId16"/>
    <p:sldId id="933" r:id="rId17"/>
    <p:sldId id="328" r:id="rId18"/>
    <p:sldId id="856" r:id="rId19"/>
    <p:sldId id="858" r:id="rId20"/>
    <p:sldId id="934" r:id="rId21"/>
    <p:sldId id="874" r:id="rId22"/>
    <p:sldId id="937" r:id="rId23"/>
    <p:sldId id="938" r:id="rId24"/>
    <p:sldId id="880" r:id="rId25"/>
    <p:sldId id="881" r:id="rId26"/>
    <p:sldId id="887" r:id="rId27"/>
    <p:sldId id="885" r:id="rId28"/>
    <p:sldId id="889" r:id="rId29"/>
    <p:sldId id="892" r:id="rId30"/>
    <p:sldId id="844" r:id="rId31"/>
    <p:sldId id="900" r:id="rId32"/>
    <p:sldId id="908" r:id="rId33"/>
    <p:sldId id="870" r:id="rId34"/>
    <p:sldId id="325" r:id="rId35"/>
    <p:sldId id="837" r:id="rId36"/>
    <p:sldId id="935" r:id="rId37"/>
    <p:sldId id="936" r:id="rId38"/>
    <p:sldId id="273" r:id="rId39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08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139DC8-7BAC-47A6-960D-85087AC85CBD}" v="2" dt="2024-05-14T05:45:49.1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7" autoAdjust="0"/>
    <p:restoredTop sz="86385" autoAdjust="0"/>
  </p:normalViewPr>
  <p:slideViewPr>
    <p:cSldViewPr snapToGrid="0">
      <p:cViewPr varScale="1">
        <p:scale>
          <a:sx n="95" d="100"/>
          <a:sy n="95" d="100"/>
        </p:scale>
        <p:origin x="39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87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47" Type="http://schemas.microsoft.com/office/2015/10/relationships/revisionInfo" Target="revisionInfo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microsoft.com/office/2016/11/relationships/changesInfo" Target="changesInfos/changesInfo1.xml"/><Relationship Id="rId20" Type="http://schemas.openxmlformats.org/officeDocument/2006/relationships/slide" Target="slides/slide18.xml"/><Relationship Id="rId41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na Marszalec" userId="ff4a3be3-419b-4aec-9b2b-cbe81b7668ac" providerId="ADAL" clId="{CF97117A-4A60-4547-8CFA-66C78B140B22}"/>
    <pc:docChg chg="undo custSel addSld delSld modSld">
      <pc:chgData name="Joanna Marszalec" userId="ff4a3be3-419b-4aec-9b2b-cbe81b7668ac" providerId="ADAL" clId="{CF97117A-4A60-4547-8CFA-66C78B140B22}" dt="2024-04-03T10:26:09.720" v="250" actId="2696"/>
      <pc:docMkLst>
        <pc:docMk/>
      </pc:docMkLst>
      <pc:sldChg chg="addSp delSp modSp new del mod modNotesTx">
        <pc:chgData name="Joanna Marszalec" userId="ff4a3be3-419b-4aec-9b2b-cbe81b7668ac" providerId="ADAL" clId="{CF97117A-4A60-4547-8CFA-66C78B140B22}" dt="2024-04-03T10:26:09.720" v="250" actId="2696"/>
        <pc:sldMkLst>
          <pc:docMk/>
          <pc:sldMk cId="3883027489" sldId="937"/>
        </pc:sldMkLst>
        <pc:spChg chg="del">
          <ac:chgData name="Joanna Marszalec" userId="ff4a3be3-419b-4aec-9b2b-cbe81b7668ac" providerId="ADAL" clId="{CF97117A-4A60-4547-8CFA-66C78B140B22}" dt="2024-04-03T10:18:00.326" v="1" actId="21"/>
          <ac:spMkLst>
            <pc:docMk/>
            <pc:sldMk cId="3883027489" sldId="937"/>
            <ac:spMk id="2" creationId="{5BE2B0B0-3ECB-2EB8-1028-2AAEB81D9702}"/>
          </ac:spMkLst>
        </pc:spChg>
        <pc:spChg chg="del">
          <ac:chgData name="Joanna Marszalec" userId="ff4a3be3-419b-4aec-9b2b-cbe81b7668ac" providerId="ADAL" clId="{CF97117A-4A60-4547-8CFA-66C78B140B22}" dt="2024-04-03T10:18:02.227" v="2" actId="21"/>
          <ac:spMkLst>
            <pc:docMk/>
            <pc:sldMk cId="3883027489" sldId="937"/>
            <ac:spMk id="3" creationId="{67DC7690-974D-6F0D-7CBD-B837F30400B8}"/>
          </ac:spMkLst>
        </pc:spChg>
        <pc:spChg chg="add mod">
          <ac:chgData name="Joanna Marszalec" userId="ff4a3be3-419b-4aec-9b2b-cbe81b7668ac" providerId="ADAL" clId="{CF97117A-4A60-4547-8CFA-66C78B140B22}" dt="2024-04-03T10:19:25.145" v="30" actId="1076"/>
          <ac:spMkLst>
            <pc:docMk/>
            <pc:sldMk cId="3883027489" sldId="937"/>
            <ac:spMk id="5" creationId="{9D6DD57C-0A1B-12FB-AD75-5AFFE7A26A0E}"/>
          </ac:spMkLst>
        </pc:spChg>
        <pc:spChg chg="add mod">
          <ac:chgData name="Joanna Marszalec" userId="ff4a3be3-419b-4aec-9b2b-cbe81b7668ac" providerId="ADAL" clId="{CF97117A-4A60-4547-8CFA-66C78B140B22}" dt="2024-04-03T10:19:59.363" v="67" actId="13822"/>
          <ac:spMkLst>
            <pc:docMk/>
            <pc:sldMk cId="3883027489" sldId="937"/>
            <ac:spMk id="8" creationId="{99164C14-84E9-8EC5-0A06-FC14153B9E40}"/>
          </ac:spMkLst>
        </pc:spChg>
        <pc:spChg chg="add mod">
          <ac:chgData name="Joanna Marszalec" userId="ff4a3be3-419b-4aec-9b2b-cbe81b7668ac" providerId="ADAL" clId="{CF97117A-4A60-4547-8CFA-66C78B140B22}" dt="2024-04-03T10:20:55.324" v="151" actId="20577"/>
          <ac:spMkLst>
            <pc:docMk/>
            <pc:sldMk cId="3883027489" sldId="937"/>
            <ac:spMk id="11" creationId="{9CE46448-3E56-CA96-D253-3A8410682D4A}"/>
          </ac:spMkLst>
        </pc:spChg>
        <pc:cxnChg chg="add">
          <ac:chgData name="Joanna Marszalec" userId="ff4a3be3-419b-4aec-9b2b-cbe81b7668ac" providerId="ADAL" clId="{CF97117A-4A60-4547-8CFA-66C78B140B22}" dt="2024-04-03T10:19:30.170" v="31" actId="11529"/>
          <ac:cxnSpMkLst>
            <pc:docMk/>
            <pc:sldMk cId="3883027489" sldId="937"/>
            <ac:cxnSpMk id="7" creationId="{A2E1E4A8-7946-35A9-13E9-69CE94BA98CE}"/>
          </ac:cxnSpMkLst>
        </pc:cxnChg>
        <pc:cxnChg chg="add">
          <ac:chgData name="Joanna Marszalec" userId="ff4a3be3-419b-4aec-9b2b-cbe81b7668ac" providerId="ADAL" clId="{CF97117A-4A60-4547-8CFA-66C78B140B22}" dt="2024-04-03T10:20:05.794" v="68" actId="11529"/>
          <ac:cxnSpMkLst>
            <pc:docMk/>
            <pc:sldMk cId="3883027489" sldId="937"/>
            <ac:cxnSpMk id="10" creationId="{9513AE2E-61C3-4C0D-9F74-08B71722FCA8}"/>
          </ac:cxnSpMkLst>
        </pc:cxnChg>
      </pc:sldChg>
    </pc:docChg>
  </pc:docChgLst>
  <pc:docChgLst>
    <pc:chgData name="Klaudia Moryc" userId="f657f03a-8394-4e5f-8566-953b381aa25c" providerId="ADAL" clId="{9B139DC8-7BAC-47A6-960D-85087AC85CBD}"/>
    <pc:docChg chg="modNotesMaster modHandout">
      <pc:chgData name="Klaudia Moryc" userId="f657f03a-8394-4e5f-8566-953b381aa25c" providerId="ADAL" clId="{9B139DC8-7BAC-47A6-960D-85087AC85CBD}" dt="2024-05-14T05:45:49.160" v="0"/>
      <pc:docMkLst>
        <pc:docMk/>
      </pc:docMkLst>
    </pc:docChg>
  </pc:docChgLst>
  <pc:docChgLst>
    <pc:chgData name="Joanna Marszalec" userId="ff4a3be3-419b-4aec-9b2b-cbe81b7668ac" providerId="ADAL" clId="{5203CE41-7E16-4F0C-ABEC-99D9ABC87774}"/>
    <pc:docChg chg="undo redo custSel addSld modSld">
      <pc:chgData name="Joanna Marszalec" userId="ff4a3be3-419b-4aec-9b2b-cbe81b7668ac" providerId="ADAL" clId="{5203CE41-7E16-4F0C-ABEC-99D9ABC87774}" dt="2024-04-26T07:30:22.035" v="984" actId="962"/>
      <pc:docMkLst>
        <pc:docMk/>
      </pc:docMkLst>
      <pc:sldChg chg="addSp delSp modSp mod">
        <pc:chgData name="Joanna Marszalec" userId="ff4a3be3-419b-4aec-9b2b-cbe81b7668ac" providerId="ADAL" clId="{5203CE41-7E16-4F0C-ABEC-99D9ABC87774}" dt="2024-04-26T07:30:22.035" v="984" actId="962"/>
        <pc:sldMkLst>
          <pc:docMk/>
          <pc:sldMk cId="980189636" sldId="273"/>
        </pc:sldMkLst>
        <pc:spChg chg="mod">
          <ac:chgData name="Joanna Marszalec" userId="ff4a3be3-419b-4aec-9b2b-cbe81b7668ac" providerId="ADAL" clId="{5203CE41-7E16-4F0C-ABEC-99D9ABC87774}" dt="2024-04-18T09:15:32.034" v="53" actId="1076"/>
          <ac:spMkLst>
            <pc:docMk/>
            <pc:sldMk cId="980189636" sldId="273"/>
            <ac:spMk id="2" creationId="{1FCDACC8-06CC-17E7-0965-98FA6EBD11A4}"/>
          </ac:spMkLst>
        </pc:spChg>
        <pc:spChg chg="mod">
          <ac:chgData name="Joanna Marszalec" userId="ff4a3be3-419b-4aec-9b2b-cbe81b7668ac" providerId="ADAL" clId="{5203CE41-7E16-4F0C-ABEC-99D9ABC87774}" dt="2024-04-18T09:15:37.502" v="54" actId="1076"/>
          <ac:spMkLst>
            <pc:docMk/>
            <pc:sldMk cId="980189636" sldId="273"/>
            <ac:spMk id="3" creationId="{E6D9BFC7-D772-F2FD-43D3-ADB411EDDEAD}"/>
          </ac:spMkLst>
        </pc:spChg>
        <pc:spChg chg="add del">
          <ac:chgData name="Joanna Marszalec" userId="ff4a3be3-419b-4aec-9b2b-cbe81b7668ac" providerId="ADAL" clId="{5203CE41-7E16-4F0C-ABEC-99D9ABC87774}" dt="2024-04-18T09:15:17.818" v="46" actId="478"/>
          <ac:spMkLst>
            <pc:docMk/>
            <pc:sldMk cId="980189636" sldId="273"/>
            <ac:spMk id="4" creationId="{D35F7253-29C0-6707-7E20-0B3303FAD51F}"/>
          </ac:spMkLst>
        </pc:spChg>
        <pc:spChg chg="mod">
          <ac:chgData name="Joanna Marszalec" userId="ff4a3be3-419b-4aec-9b2b-cbe81b7668ac" providerId="ADAL" clId="{5203CE41-7E16-4F0C-ABEC-99D9ABC87774}" dt="2024-04-18T09:15:45.094" v="56" actId="1076"/>
          <ac:spMkLst>
            <pc:docMk/>
            <pc:sldMk cId="980189636" sldId="273"/>
            <ac:spMk id="6" creationId="{44C57BAA-8E55-0569-4860-AB7E0A69E3E9}"/>
          </ac:spMkLst>
        </pc:spChg>
        <pc:spChg chg="mod">
          <ac:chgData name="Joanna Marszalec" userId="ff4a3be3-419b-4aec-9b2b-cbe81b7668ac" providerId="ADAL" clId="{5203CE41-7E16-4F0C-ABEC-99D9ABC87774}" dt="2024-04-18T09:15:40.735" v="55" actId="1076"/>
          <ac:spMkLst>
            <pc:docMk/>
            <pc:sldMk cId="980189636" sldId="273"/>
            <ac:spMk id="7" creationId="{615EC660-AC2A-1DD6-CAD1-D29BD08A74AF}"/>
          </ac:spMkLst>
        </pc:spChg>
        <pc:picChg chg="add del">
          <ac:chgData name="Joanna Marszalec" userId="ff4a3be3-419b-4aec-9b2b-cbe81b7668ac" providerId="ADAL" clId="{5203CE41-7E16-4F0C-ABEC-99D9ABC87774}" dt="2024-04-18T08:24:15.787" v="30" actId="478"/>
          <ac:picMkLst>
            <pc:docMk/>
            <pc:sldMk cId="980189636" sldId="273"/>
            <ac:picMk id="8" creationId="{6CE62E79-8BF6-7D2B-DED5-DE206B47CBD8}"/>
          </ac:picMkLst>
        </pc:picChg>
        <pc:picChg chg="add mod">
          <ac:chgData name="Joanna Marszalec" userId="ff4a3be3-419b-4aec-9b2b-cbe81b7668ac" providerId="ADAL" clId="{5203CE41-7E16-4F0C-ABEC-99D9ABC87774}" dt="2024-04-18T09:15:17.271" v="44" actId="931"/>
          <ac:picMkLst>
            <pc:docMk/>
            <pc:sldMk cId="980189636" sldId="273"/>
            <ac:picMk id="10" creationId="{78332AAA-91F2-4E03-14C9-36AF4A9C6E00}"/>
          </ac:picMkLst>
        </pc:picChg>
        <pc:picChg chg="add del">
          <ac:chgData name="Joanna Marszalec" userId="ff4a3be3-419b-4aec-9b2b-cbe81b7668ac" providerId="ADAL" clId="{5203CE41-7E16-4F0C-ABEC-99D9ABC87774}" dt="2024-04-18T08:24:16.974" v="31" actId="478"/>
          <ac:picMkLst>
            <pc:docMk/>
            <pc:sldMk cId="980189636" sldId="273"/>
            <ac:picMk id="11" creationId="{7A564037-B62D-C8D4-3919-BD2842C0AB19}"/>
          </ac:picMkLst>
        </pc:picChg>
        <pc:picChg chg="add mod">
          <ac:chgData name="Joanna Marszalec" userId="ff4a3be3-419b-4aec-9b2b-cbe81b7668ac" providerId="ADAL" clId="{5203CE41-7E16-4F0C-ABEC-99D9ABC87774}" dt="2024-04-18T09:15:27.566" v="52" actId="1076"/>
          <ac:picMkLst>
            <pc:docMk/>
            <pc:sldMk cId="980189636" sldId="273"/>
            <ac:picMk id="12" creationId="{222EFFF7-57E2-B581-9D23-4C5CBE298256}"/>
          </ac:picMkLst>
        </pc:picChg>
        <pc:picChg chg="add mod">
          <ac:chgData name="Joanna Marszalec" userId="ff4a3be3-419b-4aec-9b2b-cbe81b7668ac" providerId="ADAL" clId="{5203CE41-7E16-4F0C-ABEC-99D9ABC87774}" dt="2024-04-18T09:17:26.603" v="65" actId="1076"/>
          <ac:picMkLst>
            <pc:docMk/>
            <pc:sldMk cId="980189636" sldId="273"/>
            <ac:picMk id="13" creationId="{25A407A7-F8EE-33A3-F918-0EFD79E78FB4}"/>
          </ac:picMkLst>
        </pc:picChg>
        <pc:picChg chg="add mod">
          <ac:chgData name="Joanna Marszalec" userId="ff4a3be3-419b-4aec-9b2b-cbe81b7668ac" providerId="ADAL" clId="{5203CE41-7E16-4F0C-ABEC-99D9ABC87774}" dt="2024-04-26T07:30:22.035" v="984" actId="962"/>
          <ac:picMkLst>
            <pc:docMk/>
            <pc:sldMk cId="980189636" sldId="273"/>
            <ac:picMk id="15" creationId="{081BCF75-5628-AAFC-6BFA-8E967BAE30E4}"/>
          </ac:picMkLst>
        </pc:picChg>
        <pc:picChg chg="add del mod">
          <ac:chgData name="Joanna Marszalec" userId="ff4a3be3-419b-4aec-9b2b-cbe81b7668ac" providerId="ADAL" clId="{5203CE41-7E16-4F0C-ABEC-99D9ABC87774}" dt="2024-04-18T08:24:02.696" v="27" actId="1076"/>
          <ac:picMkLst>
            <pc:docMk/>
            <pc:sldMk cId="980189636" sldId="273"/>
            <ac:picMk id="1026" creationId="{D9C3302A-B76A-D0A6-6D74-F8FDFC30C818}"/>
          </ac:picMkLst>
        </pc:picChg>
        <pc:picChg chg="add del mod">
          <ac:chgData name="Joanna Marszalec" userId="ff4a3be3-419b-4aec-9b2b-cbe81b7668ac" providerId="ADAL" clId="{5203CE41-7E16-4F0C-ABEC-99D9ABC87774}" dt="2024-04-18T08:23:59.556" v="21" actId="1076"/>
          <ac:picMkLst>
            <pc:docMk/>
            <pc:sldMk cId="980189636" sldId="273"/>
            <ac:picMk id="1027" creationId="{50F5D76D-D550-4F3A-E438-CF1DD95E8453}"/>
          </ac:picMkLst>
        </pc:picChg>
      </pc:sldChg>
      <pc:sldChg chg="modSp mod">
        <pc:chgData name="Joanna Marszalec" userId="ff4a3be3-419b-4aec-9b2b-cbe81b7668ac" providerId="ADAL" clId="{5203CE41-7E16-4F0C-ABEC-99D9ABC87774}" dt="2024-04-26T07:14:13.711" v="93" actId="404"/>
        <pc:sldMkLst>
          <pc:docMk/>
          <pc:sldMk cId="26093143" sldId="854"/>
        </pc:sldMkLst>
        <pc:spChg chg="mod">
          <ac:chgData name="Joanna Marszalec" userId="ff4a3be3-419b-4aec-9b2b-cbe81b7668ac" providerId="ADAL" clId="{5203CE41-7E16-4F0C-ABEC-99D9ABC87774}" dt="2024-04-26T07:14:13.711" v="93" actId="404"/>
          <ac:spMkLst>
            <pc:docMk/>
            <pc:sldMk cId="26093143" sldId="854"/>
            <ac:spMk id="4" creationId="{EC6C09CA-6801-66DA-4F52-8B4FE666DDAA}"/>
          </ac:spMkLst>
        </pc:spChg>
      </pc:sldChg>
      <pc:sldChg chg="modSp mod">
        <pc:chgData name="Joanna Marszalec" userId="ff4a3be3-419b-4aec-9b2b-cbe81b7668ac" providerId="ADAL" clId="{5203CE41-7E16-4F0C-ABEC-99D9ABC87774}" dt="2024-04-26T07:14:31.379" v="94" actId="20577"/>
        <pc:sldMkLst>
          <pc:docMk/>
          <pc:sldMk cId="1155838229" sldId="856"/>
        </pc:sldMkLst>
        <pc:spChg chg="mod">
          <ac:chgData name="Joanna Marszalec" userId="ff4a3be3-419b-4aec-9b2b-cbe81b7668ac" providerId="ADAL" clId="{5203CE41-7E16-4F0C-ABEC-99D9ABC87774}" dt="2024-04-26T07:14:31.379" v="94" actId="20577"/>
          <ac:spMkLst>
            <pc:docMk/>
            <pc:sldMk cId="1155838229" sldId="856"/>
            <ac:spMk id="15" creationId="{00000000-0000-0000-0000-000000000000}"/>
          </ac:spMkLst>
        </pc:spChg>
      </pc:sldChg>
      <pc:sldChg chg="delSp modSp mod">
        <pc:chgData name="Joanna Marszalec" userId="ff4a3be3-419b-4aec-9b2b-cbe81b7668ac" providerId="ADAL" clId="{5203CE41-7E16-4F0C-ABEC-99D9ABC87774}" dt="2024-04-26T07:15:27.415" v="102" actId="1076"/>
        <pc:sldMkLst>
          <pc:docMk/>
          <pc:sldMk cId="1918240706" sldId="874"/>
        </pc:sldMkLst>
        <pc:spChg chg="del">
          <ac:chgData name="Joanna Marszalec" userId="ff4a3be3-419b-4aec-9b2b-cbe81b7668ac" providerId="ADAL" clId="{5203CE41-7E16-4F0C-ABEC-99D9ABC87774}" dt="2024-04-26T07:15:13.856" v="98" actId="478"/>
          <ac:spMkLst>
            <pc:docMk/>
            <pc:sldMk cId="1918240706" sldId="874"/>
            <ac:spMk id="9" creationId="{A1FF83F7-C691-B525-FA02-D5F4AAAA30FD}"/>
          </ac:spMkLst>
        </pc:spChg>
        <pc:spChg chg="del mod">
          <ac:chgData name="Joanna Marszalec" userId="ff4a3be3-419b-4aec-9b2b-cbe81b7668ac" providerId="ADAL" clId="{5203CE41-7E16-4F0C-ABEC-99D9ABC87774}" dt="2024-04-26T07:15:21.557" v="100" actId="21"/>
          <ac:spMkLst>
            <pc:docMk/>
            <pc:sldMk cId="1918240706" sldId="874"/>
            <ac:spMk id="11" creationId="{64BBAB71-5F8E-F022-33E9-BCF9F183AC39}"/>
          </ac:spMkLst>
        </pc:spChg>
        <pc:spChg chg="mod">
          <ac:chgData name="Joanna Marszalec" userId="ff4a3be3-419b-4aec-9b2b-cbe81b7668ac" providerId="ADAL" clId="{5203CE41-7E16-4F0C-ABEC-99D9ABC87774}" dt="2024-04-26T07:15:24.525" v="101" actId="1076"/>
          <ac:spMkLst>
            <pc:docMk/>
            <pc:sldMk cId="1918240706" sldId="874"/>
            <ac:spMk id="14" creationId="{4601BCD5-29D2-7C7A-BD8D-B9243A5F4E53}"/>
          </ac:spMkLst>
        </pc:spChg>
        <pc:spChg chg="mod">
          <ac:chgData name="Joanna Marszalec" userId="ff4a3be3-419b-4aec-9b2b-cbe81b7668ac" providerId="ADAL" clId="{5203CE41-7E16-4F0C-ABEC-99D9ABC87774}" dt="2024-04-26T07:15:27.415" v="102" actId="1076"/>
          <ac:spMkLst>
            <pc:docMk/>
            <pc:sldMk cId="1918240706" sldId="874"/>
            <ac:spMk id="17" creationId="{ED99B391-30EE-395C-D697-D058ED39EF35}"/>
          </ac:spMkLst>
        </pc:spChg>
      </pc:sldChg>
      <pc:sldChg chg="modSp mod">
        <pc:chgData name="Joanna Marszalec" userId="ff4a3be3-419b-4aec-9b2b-cbe81b7668ac" providerId="ADAL" clId="{5203CE41-7E16-4F0C-ABEC-99D9ABC87774}" dt="2024-04-26T07:26:01.720" v="866" actId="1076"/>
        <pc:sldMkLst>
          <pc:docMk/>
          <pc:sldMk cId="3300324551" sldId="887"/>
        </pc:sldMkLst>
        <pc:spChg chg="mod">
          <ac:chgData name="Joanna Marszalec" userId="ff4a3be3-419b-4aec-9b2b-cbe81b7668ac" providerId="ADAL" clId="{5203CE41-7E16-4F0C-ABEC-99D9ABC87774}" dt="2024-04-26T07:26:01.720" v="866" actId="1076"/>
          <ac:spMkLst>
            <pc:docMk/>
            <pc:sldMk cId="3300324551" sldId="887"/>
            <ac:spMk id="5" creationId="{BDB8B5CC-535F-9FCF-CA64-DE48DEE4F169}"/>
          </ac:spMkLst>
        </pc:spChg>
      </pc:sldChg>
      <pc:sldChg chg="modSp mod">
        <pc:chgData name="Joanna Marszalec" userId="ff4a3be3-419b-4aec-9b2b-cbe81b7668ac" providerId="ADAL" clId="{5203CE41-7E16-4F0C-ABEC-99D9ABC87774}" dt="2024-04-26T07:28:09.034" v="892" actId="20577"/>
        <pc:sldMkLst>
          <pc:docMk/>
          <pc:sldMk cId="1745858306" sldId="908"/>
        </pc:sldMkLst>
        <pc:spChg chg="mod">
          <ac:chgData name="Joanna Marszalec" userId="ff4a3be3-419b-4aec-9b2b-cbe81b7668ac" providerId="ADAL" clId="{5203CE41-7E16-4F0C-ABEC-99D9ABC87774}" dt="2024-04-26T07:28:09.034" v="892" actId="20577"/>
          <ac:spMkLst>
            <pc:docMk/>
            <pc:sldMk cId="1745858306" sldId="908"/>
            <ac:spMk id="13" creationId="{A33682A7-278C-8AEE-BA7D-14DAE79BD32D}"/>
          </ac:spMkLst>
        </pc:spChg>
        <pc:spChg chg="mod">
          <ac:chgData name="Joanna Marszalec" userId="ff4a3be3-419b-4aec-9b2b-cbe81b7668ac" providerId="ADAL" clId="{5203CE41-7E16-4F0C-ABEC-99D9ABC87774}" dt="2024-04-26T07:27:04.815" v="871" actId="1076"/>
          <ac:spMkLst>
            <pc:docMk/>
            <pc:sldMk cId="1745858306" sldId="908"/>
            <ac:spMk id="17" creationId="{6F9D8D9B-3696-658E-8E30-B7681F2DAC8A}"/>
          </ac:spMkLst>
        </pc:spChg>
        <pc:spChg chg="mod">
          <ac:chgData name="Joanna Marszalec" userId="ff4a3be3-419b-4aec-9b2b-cbe81b7668ac" providerId="ADAL" clId="{5203CE41-7E16-4F0C-ABEC-99D9ABC87774}" dt="2024-04-26T07:27:13.125" v="873" actId="1076"/>
          <ac:spMkLst>
            <pc:docMk/>
            <pc:sldMk cId="1745858306" sldId="908"/>
            <ac:spMk id="18" creationId="{88F8DCF3-C281-8724-D850-085C9DCDA413}"/>
          </ac:spMkLst>
        </pc:spChg>
        <pc:spChg chg="mod">
          <ac:chgData name="Joanna Marszalec" userId="ff4a3be3-419b-4aec-9b2b-cbe81b7668ac" providerId="ADAL" clId="{5203CE41-7E16-4F0C-ABEC-99D9ABC87774}" dt="2024-04-26T07:27:17.655" v="874" actId="1076"/>
          <ac:spMkLst>
            <pc:docMk/>
            <pc:sldMk cId="1745858306" sldId="908"/>
            <ac:spMk id="20" creationId="{A2BFF714-697B-876C-0061-A1B88F6E9F19}"/>
          </ac:spMkLst>
        </pc:spChg>
        <pc:spChg chg="mod">
          <ac:chgData name="Joanna Marszalec" userId="ff4a3be3-419b-4aec-9b2b-cbe81b7668ac" providerId="ADAL" clId="{5203CE41-7E16-4F0C-ABEC-99D9ABC87774}" dt="2024-04-26T07:27:08.829" v="872" actId="1076"/>
          <ac:spMkLst>
            <pc:docMk/>
            <pc:sldMk cId="1745858306" sldId="908"/>
            <ac:spMk id="22" creationId="{CA812091-F53C-8235-236D-055C26C4EAA1}"/>
          </ac:spMkLst>
        </pc:spChg>
      </pc:sldChg>
      <pc:sldChg chg="addSp delSp modSp new mod">
        <pc:chgData name="Joanna Marszalec" userId="ff4a3be3-419b-4aec-9b2b-cbe81b7668ac" providerId="ADAL" clId="{5203CE41-7E16-4F0C-ABEC-99D9ABC87774}" dt="2024-04-26T07:29:55.697" v="955" actId="20577"/>
        <pc:sldMkLst>
          <pc:docMk/>
          <pc:sldMk cId="3709513991" sldId="937"/>
        </pc:sldMkLst>
        <pc:spChg chg="del">
          <ac:chgData name="Joanna Marszalec" userId="ff4a3be3-419b-4aec-9b2b-cbe81b7668ac" providerId="ADAL" clId="{5203CE41-7E16-4F0C-ABEC-99D9ABC87774}" dt="2024-04-26T07:14:58.921" v="96" actId="21"/>
          <ac:spMkLst>
            <pc:docMk/>
            <pc:sldMk cId="3709513991" sldId="937"/>
            <ac:spMk id="2" creationId="{3687E417-CA55-3FC0-E74C-05D7CF30FBA8}"/>
          </ac:spMkLst>
        </pc:spChg>
        <pc:spChg chg="add mod">
          <ac:chgData name="Joanna Marszalec" userId="ff4a3be3-419b-4aec-9b2b-cbe81b7668ac" providerId="ADAL" clId="{5203CE41-7E16-4F0C-ABEC-99D9ABC87774}" dt="2024-04-26T07:29:55.697" v="955" actId="20577"/>
          <ac:spMkLst>
            <pc:docMk/>
            <pc:sldMk cId="3709513991" sldId="937"/>
            <ac:spMk id="2" creationId="{54040389-CD7A-4CE4-EDD2-4FA004659195}"/>
          </ac:spMkLst>
        </pc:spChg>
        <pc:spChg chg="del">
          <ac:chgData name="Joanna Marszalec" userId="ff4a3be3-419b-4aec-9b2b-cbe81b7668ac" providerId="ADAL" clId="{5203CE41-7E16-4F0C-ABEC-99D9ABC87774}" dt="2024-04-26T07:15:01.467" v="97" actId="21"/>
          <ac:spMkLst>
            <pc:docMk/>
            <pc:sldMk cId="3709513991" sldId="937"/>
            <ac:spMk id="3" creationId="{C85B50E5-3A27-2B20-41F9-87D38DAD3568}"/>
          </ac:spMkLst>
        </pc:spChg>
        <pc:spChg chg="add mod">
          <ac:chgData name="Joanna Marszalec" userId="ff4a3be3-419b-4aec-9b2b-cbe81b7668ac" providerId="ADAL" clId="{5203CE41-7E16-4F0C-ABEC-99D9ABC87774}" dt="2024-04-26T07:17:01.757" v="158" actId="113"/>
          <ac:spMkLst>
            <pc:docMk/>
            <pc:sldMk cId="3709513991" sldId="937"/>
            <ac:spMk id="5" creationId="{18C27719-D6FD-9BDB-4695-EB520AF4CE7C}"/>
          </ac:spMkLst>
        </pc:spChg>
        <pc:spChg chg="add mod">
          <ac:chgData name="Joanna Marszalec" userId="ff4a3be3-419b-4aec-9b2b-cbe81b7668ac" providerId="ADAL" clId="{5203CE41-7E16-4F0C-ABEC-99D9ABC87774}" dt="2024-04-26T07:17:31.376" v="187" actId="1076"/>
          <ac:spMkLst>
            <pc:docMk/>
            <pc:sldMk cId="3709513991" sldId="937"/>
            <ac:spMk id="6" creationId="{92319A62-D6AA-C0D3-4CFC-D3A3BA74125E}"/>
          </ac:spMkLst>
        </pc:spChg>
        <pc:spChg chg="add mod">
          <ac:chgData name="Joanna Marszalec" userId="ff4a3be3-419b-4aec-9b2b-cbe81b7668ac" providerId="ADAL" clId="{5203CE41-7E16-4F0C-ABEC-99D9ABC87774}" dt="2024-04-26T07:20:45.352" v="502" actId="1076"/>
          <ac:spMkLst>
            <pc:docMk/>
            <pc:sldMk cId="3709513991" sldId="937"/>
            <ac:spMk id="7" creationId="{094FC1B7-496F-0D1F-EBFD-54C581D326BF}"/>
          </ac:spMkLst>
        </pc:spChg>
        <pc:spChg chg="add mod">
          <ac:chgData name="Joanna Marszalec" userId="ff4a3be3-419b-4aec-9b2b-cbe81b7668ac" providerId="ADAL" clId="{5203CE41-7E16-4F0C-ABEC-99D9ABC87774}" dt="2024-04-26T07:18:42.143" v="327" actId="1076"/>
          <ac:spMkLst>
            <pc:docMk/>
            <pc:sldMk cId="3709513991" sldId="937"/>
            <ac:spMk id="8" creationId="{2D3E6B57-3833-F2CB-E5C0-D07734BE6E05}"/>
          </ac:spMkLst>
        </pc:spChg>
        <pc:spChg chg="add mod">
          <ac:chgData name="Joanna Marszalec" userId="ff4a3be3-419b-4aec-9b2b-cbe81b7668ac" providerId="ADAL" clId="{5203CE41-7E16-4F0C-ABEC-99D9ABC87774}" dt="2024-04-26T07:20:49.163" v="503" actId="1076"/>
          <ac:spMkLst>
            <pc:docMk/>
            <pc:sldMk cId="3709513991" sldId="937"/>
            <ac:spMk id="9" creationId="{9E77D7AC-1195-3F8E-5C63-2B013021716E}"/>
          </ac:spMkLst>
        </pc:spChg>
        <pc:spChg chg="add mod">
          <ac:chgData name="Joanna Marszalec" userId="ff4a3be3-419b-4aec-9b2b-cbe81b7668ac" providerId="ADAL" clId="{5203CE41-7E16-4F0C-ABEC-99D9ABC87774}" dt="2024-04-26T07:19:13.872" v="364" actId="1076"/>
          <ac:spMkLst>
            <pc:docMk/>
            <pc:sldMk cId="3709513991" sldId="937"/>
            <ac:spMk id="10" creationId="{1E374423-90E7-4030-CA17-3EEBA4077B2D}"/>
          </ac:spMkLst>
        </pc:spChg>
        <pc:spChg chg="add mod">
          <ac:chgData name="Joanna Marszalec" userId="ff4a3be3-419b-4aec-9b2b-cbe81b7668ac" providerId="ADAL" clId="{5203CE41-7E16-4F0C-ABEC-99D9ABC87774}" dt="2024-04-26T07:20:43.384" v="501" actId="1076"/>
          <ac:spMkLst>
            <pc:docMk/>
            <pc:sldMk cId="3709513991" sldId="937"/>
            <ac:spMk id="11" creationId="{A7A41544-9608-C163-0A75-8E3653E401EB}"/>
          </ac:spMkLst>
        </pc:spChg>
        <pc:spChg chg="add mod">
          <ac:chgData name="Joanna Marszalec" userId="ff4a3be3-419b-4aec-9b2b-cbe81b7668ac" providerId="ADAL" clId="{5203CE41-7E16-4F0C-ABEC-99D9ABC87774}" dt="2024-04-26T07:20:00.783" v="479" actId="20577"/>
          <ac:spMkLst>
            <pc:docMk/>
            <pc:sldMk cId="3709513991" sldId="937"/>
            <ac:spMk id="12" creationId="{832EBE76-2DA3-DE0A-0A4A-5C25F849ABE0}"/>
          </ac:spMkLst>
        </pc:spChg>
        <pc:spChg chg="add mod">
          <ac:chgData name="Joanna Marszalec" userId="ff4a3be3-419b-4aec-9b2b-cbe81b7668ac" providerId="ADAL" clId="{5203CE41-7E16-4F0C-ABEC-99D9ABC87774}" dt="2024-04-26T07:20:24.216" v="496" actId="1076"/>
          <ac:spMkLst>
            <pc:docMk/>
            <pc:sldMk cId="3709513991" sldId="937"/>
            <ac:spMk id="13" creationId="{0EE2638F-C919-FAE6-7F68-679C6A22A6B5}"/>
          </ac:spMkLst>
        </pc:spChg>
      </pc:sldChg>
      <pc:sldChg chg="addSp delSp modSp new mod">
        <pc:chgData name="Joanna Marszalec" userId="ff4a3be3-419b-4aec-9b2b-cbe81b7668ac" providerId="ADAL" clId="{5203CE41-7E16-4F0C-ABEC-99D9ABC87774}" dt="2024-04-26T07:30:07.148" v="981" actId="20577"/>
        <pc:sldMkLst>
          <pc:docMk/>
          <pc:sldMk cId="3459003248" sldId="938"/>
        </pc:sldMkLst>
        <pc:spChg chg="del">
          <ac:chgData name="Joanna Marszalec" userId="ff4a3be3-419b-4aec-9b2b-cbe81b7668ac" providerId="ADAL" clId="{5203CE41-7E16-4F0C-ABEC-99D9ABC87774}" dt="2024-04-26T07:20:38.541" v="499" actId="21"/>
          <ac:spMkLst>
            <pc:docMk/>
            <pc:sldMk cId="3459003248" sldId="938"/>
            <ac:spMk id="2" creationId="{1437806F-E719-4D65-76C1-FCC8D6724C11}"/>
          </ac:spMkLst>
        </pc:spChg>
        <pc:spChg chg="add mod">
          <ac:chgData name="Joanna Marszalec" userId="ff4a3be3-419b-4aec-9b2b-cbe81b7668ac" providerId="ADAL" clId="{5203CE41-7E16-4F0C-ABEC-99D9ABC87774}" dt="2024-04-26T07:30:07.148" v="981" actId="20577"/>
          <ac:spMkLst>
            <pc:docMk/>
            <pc:sldMk cId="3459003248" sldId="938"/>
            <ac:spMk id="2" creationId="{8D0B44C2-D59C-3CB0-9B4F-7721F121AE25}"/>
          </ac:spMkLst>
        </pc:spChg>
        <pc:spChg chg="del">
          <ac:chgData name="Joanna Marszalec" userId="ff4a3be3-419b-4aec-9b2b-cbe81b7668ac" providerId="ADAL" clId="{5203CE41-7E16-4F0C-ABEC-99D9ABC87774}" dt="2024-04-26T07:20:40.197" v="500" actId="21"/>
          <ac:spMkLst>
            <pc:docMk/>
            <pc:sldMk cId="3459003248" sldId="938"/>
            <ac:spMk id="3" creationId="{1DB85B40-72BC-3EDB-25F4-4308D6500D91}"/>
          </ac:spMkLst>
        </pc:spChg>
        <pc:spChg chg="add mod">
          <ac:chgData name="Joanna Marszalec" userId="ff4a3be3-419b-4aec-9b2b-cbe81b7668ac" providerId="ADAL" clId="{5203CE41-7E16-4F0C-ABEC-99D9ABC87774}" dt="2024-04-26T07:21:22.047" v="532" actId="1076"/>
          <ac:spMkLst>
            <pc:docMk/>
            <pc:sldMk cId="3459003248" sldId="938"/>
            <ac:spMk id="5" creationId="{3E42BE08-37D6-8CE4-72FE-EACED24C5E97}"/>
          </ac:spMkLst>
        </pc:spChg>
        <pc:spChg chg="add mod">
          <ac:chgData name="Joanna Marszalec" userId="ff4a3be3-419b-4aec-9b2b-cbe81b7668ac" providerId="ADAL" clId="{5203CE41-7E16-4F0C-ABEC-99D9ABC87774}" dt="2024-04-26T07:29:09.349" v="893" actId="962"/>
          <ac:spMkLst>
            <pc:docMk/>
            <pc:sldMk cId="3459003248" sldId="938"/>
            <ac:spMk id="6" creationId="{7848C7A3-A9B6-3CAD-1ACE-106709E1DA1E}"/>
          </ac:spMkLst>
        </pc:spChg>
        <pc:spChg chg="add mod">
          <ac:chgData name="Joanna Marszalec" userId="ff4a3be3-419b-4aec-9b2b-cbe81b7668ac" providerId="ADAL" clId="{5203CE41-7E16-4F0C-ABEC-99D9ABC87774}" dt="2024-04-26T07:22:43.154" v="583" actId="1076"/>
          <ac:spMkLst>
            <pc:docMk/>
            <pc:sldMk cId="3459003248" sldId="938"/>
            <ac:spMk id="7" creationId="{C7E6816D-9CD1-97C4-A8F7-0D226606048F}"/>
          </ac:spMkLst>
        </pc:spChg>
        <pc:spChg chg="add mod">
          <ac:chgData name="Joanna Marszalec" userId="ff4a3be3-419b-4aec-9b2b-cbe81b7668ac" providerId="ADAL" clId="{5203CE41-7E16-4F0C-ABEC-99D9ABC87774}" dt="2024-04-26T07:29:10.724" v="894" actId="962"/>
          <ac:spMkLst>
            <pc:docMk/>
            <pc:sldMk cId="3459003248" sldId="938"/>
            <ac:spMk id="8" creationId="{E41CDEF5-BF80-A1C7-B6B9-FE752C4B5E50}"/>
          </ac:spMkLst>
        </pc:spChg>
        <pc:spChg chg="add mod">
          <ac:chgData name="Joanna Marszalec" userId="ff4a3be3-419b-4aec-9b2b-cbe81b7668ac" providerId="ADAL" clId="{5203CE41-7E16-4F0C-ABEC-99D9ABC87774}" dt="2024-04-26T07:29:11.989" v="895" actId="962"/>
          <ac:spMkLst>
            <pc:docMk/>
            <pc:sldMk cId="3459003248" sldId="938"/>
            <ac:spMk id="9" creationId="{B96588D8-5D1A-8666-461C-2650258CE253}"/>
          </ac:spMkLst>
        </pc:spChg>
        <pc:spChg chg="add mod">
          <ac:chgData name="Joanna Marszalec" userId="ff4a3be3-419b-4aec-9b2b-cbe81b7668ac" providerId="ADAL" clId="{5203CE41-7E16-4F0C-ABEC-99D9ABC87774}" dt="2024-04-26T07:29:13.270" v="896" actId="962"/>
          <ac:spMkLst>
            <pc:docMk/>
            <pc:sldMk cId="3459003248" sldId="938"/>
            <ac:spMk id="10" creationId="{5F4A656E-873F-6D9C-113C-C5C5914F942E}"/>
          </ac:spMkLst>
        </pc:spChg>
        <pc:spChg chg="add mod">
          <ac:chgData name="Joanna Marszalec" userId="ff4a3be3-419b-4aec-9b2b-cbe81b7668ac" providerId="ADAL" clId="{5203CE41-7E16-4F0C-ABEC-99D9ABC87774}" dt="2024-04-26T07:29:14.473" v="897" actId="962"/>
          <ac:spMkLst>
            <pc:docMk/>
            <pc:sldMk cId="3459003248" sldId="938"/>
            <ac:spMk id="11" creationId="{97D369AE-9313-6063-8F25-C8E028079F5D}"/>
          </ac:spMkLst>
        </pc:spChg>
        <pc:spChg chg="add mod">
          <ac:chgData name="Joanna Marszalec" userId="ff4a3be3-419b-4aec-9b2b-cbe81b7668ac" providerId="ADAL" clId="{5203CE41-7E16-4F0C-ABEC-99D9ABC87774}" dt="2024-04-26T07:29:16.363" v="898" actId="962"/>
          <ac:spMkLst>
            <pc:docMk/>
            <pc:sldMk cId="3459003248" sldId="938"/>
            <ac:spMk id="12" creationId="{23A395B8-1F64-793B-1EE6-14663C0A5D22}"/>
          </ac:spMkLst>
        </pc:spChg>
        <pc:spChg chg="add mod">
          <ac:chgData name="Joanna Marszalec" userId="ff4a3be3-419b-4aec-9b2b-cbe81b7668ac" providerId="ADAL" clId="{5203CE41-7E16-4F0C-ABEC-99D9ABC87774}" dt="2024-04-26T07:25:20.151" v="844" actId="1076"/>
          <ac:spMkLst>
            <pc:docMk/>
            <pc:sldMk cId="3459003248" sldId="938"/>
            <ac:spMk id="13" creationId="{03DC9F5B-B355-C2D0-4388-3DB830972EB4}"/>
          </ac:spMkLst>
        </pc:spChg>
        <pc:spChg chg="add del mod">
          <ac:chgData name="Joanna Marszalec" userId="ff4a3be3-419b-4aec-9b2b-cbe81b7668ac" providerId="ADAL" clId="{5203CE41-7E16-4F0C-ABEC-99D9ABC87774}" dt="2024-04-26T07:23:33.206" v="677" actId="21"/>
          <ac:spMkLst>
            <pc:docMk/>
            <pc:sldMk cId="3459003248" sldId="938"/>
            <ac:spMk id="14" creationId="{0F9D3E15-C1DC-7448-E111-4CD3E28B0411}"/>
          </ac:spMkLst>
        </pc:spChg>
        <pc:spChg chg="add mod">
          <ac:chgData name="Joanna Marszalec" userId="ff4a3be3-419b-4aec-9b2b-cbe81b7668ac" providerId="ADAL" clId="{5203CE41-7E16-4F0C-ABEC-99D9ABC87774}" dt="2024-04-26T07:24:01.325" v="720" actId="1076"/>
          <ac:spMkLst>
            <pc:docMk/>
            <pc:sldMk cId="3459003248" sldId="938"/>
            <ac:spMk id="15" creationId="{53E94C83-47DC-A9AD-E382-5BD39AD0AECB}"/>
          </ac:spMkLst>
        </pc:spChg>
        <pc:spChg chg="add mod">
          <ac:chgData name="Joanna Marszalec" userId="ff4a3be3-419b-4aec-9b2b-cbe81b7668ac" providerId="ADAL" clId="{5203CE41-7E16-4F0C-ABEC-99D9ABC87774}" dt="2024-04-26T07:24:24.132" v="771" actId="14100"/>
          <ac:spMkLst>
            <pc:docMk/>
            <pc:sldMk cId="3459003248" sldId="938"/>
            <ac:spMk id="16" creationId="{745D6A94-16CC-829F-C6F8-06D4FF697200}"/>
          </ac:spMkLst>
        </pc:spChg>
        <pc:spChg chg="add mod">
          <ac:chgData name="Joanna Marszalec" userId="ff4a3be3-419b-4aec-9b2b-cbe81b7668ac" providerId="ADAL" clId="{5203CE41-7E16-4F0C-ABEC-99D9ABC87774}" dt="2024-04-26T07:25:09.809" v="842" actId="14100"/>
          <ac:spMkLst>
            <pc:docMk/>
            <pc:sldMk cId="3459003248" sldId="938"/>
            <ac:spMk id="17" creationId="{75696694-78A0-6A9D-962A-6A036E9A06FF}"/>
          </ac:spMkLst>
        </pc:spChg>
        <pc:spChg chg="add mod">
          <ac:chgData name="Joanna Marszalec" userId="ff4a3be3-419b-4aec-9b2b-cbe81b7668ac" providerId="ADAL" clId="{5203CE41-7E16-4F0C-ABEC-99D9ABC87774}" dt="2024-04-26T07:25:33.101" v="863" actId="1076"/>
          <ac:spMkLst>
            <pc:docMk/>
            <pc:sldMk cId="3459003248" sldId="938"/>
            <ac:spMk id="18" creationId="{87ECA977-A985-6432-B80B-E0E0EA3AF69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7ED72620-8FD9-F906-4BA5-326E07CFF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1E60D80-8408-58C5-C0BB-1AB969CE081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30F4F90-A7A5-3F4F-A8E3-C29EAA3186F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3399E48-3D69-E2A6-7B97-E7E3F5BBAD5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E328F2-56C7-477A-BE62-4D3F728602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033917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50C69-5D00-4643-A6EF-959B7D51E3C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8721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nduszeeuropejskie.gov.pl/media/121645/Uproszczone_metody_rozliczania.pdf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funduszeeuropejskie.gov.pl/media/122927/zamowienia_udzielane_w_ramach_projektow.pdf" TargetMode="Externa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FC76791-614C-4E74-9A81-8F8F2547DA9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5783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Wydatkami niekwalifikowalnymi są koszty zaangażowania personelu projektu zatrudnionego jednocześnie na podstawie stosunku pracy w IZ, IP, IW, gdy zachodzi konflikt interesów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(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zapis bez zmian, przy czym przeniesiony z innego miejsca w Wytycznych)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pl-PL" dirty="0"/>
          </a:p>
          <a:p>
            <a:r>
              <a:rPr lang="pl-PL" dirty="0"/>
              <a:t>ZAWIADOMIENIE KOMISJI Wytyczne dotyczące unikania konfliktów interesów i zarządzania takimi konfliktami na podstawie rozporządzenia finansowego (2021/C 121/01) niniejszy dokument zawiera </a:t>
            </a:r>
            <a:r>
              <a:rPr lang="pl-PL" b="0" u="sng" dirty="0"/>
              <a:t>wytyczne techniczne dla pracowników i organów uczestniczących w wykonywaniu, monitorowaniu i kontrolowaniu budżetu UE </a:t>
            </a:r>
            <a:r>
              <a:rPr lang="pl-PL" dirty="0"/>
              <a:t>dotyczące sposobu interpretowania i stosowania przepisów UE w celu usprawnienia procesu wdrażania i zachęcenia do stosowania dobrych praktyk. Przykłady przedstawione w niniejszym dokumencie służą wyłącznie zilustrowaniu określonych pojęć omówionych w poszczególnych rozdziałach. Jedynie Trybunał Sprawiedliwości Unii Europejskiej jest upoważniony do interpretowania prawa Unii w wiążący sposób.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10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5A366B4-6B88-8771-60BC-040332654AF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83719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sz="1800" b="0" i="0" u="none" strike="noStrike" baseline="0" dirty="0">
                <a:latin typeface="ArialMT"/>
              </a:rPr>
              <a:t>Zgodnie z art. 16 ustawy z dnia 14 grudnia 2016 r. - </a:t>
            </a:r>
            <a:r>
              <a:rPr lang="pl-PL" sz="1800" b="0" i="1" u="none" strike="noStrike" baseline="0" dirty="0">
                <a:latin typeface="Arial-ItalicMT"/>
              </a:rPr>
              <a:t>Prawo oświatowe </a:t>
            </a:r>
            <a:r>
              <a:rPr lang="pl-PL" sz="1800" b="0" i="0" u="none" strike="noStrike" baseline="0" dirty="0">
                <a:latin typeface="ArialMT"/>
              </a:rPr>
              <a:t>(Dz. U. z 2020, poz. 910) oraz art. 35a ustawy z dnia 26 stycznia 1982 r. – </a:t>
            </a:r>
            <a:r>
              <a:rPr lang="pl-PL" sz="1800" b="0" i="1" u="none" strike="noStrike" baseline="0" dirty="0">
                <a:latin typeface="Arial-ItalicMT"/>
              </a:rPr>
              <a:t>Karta Nauczyciela </a:t>
            </a:r>
            <a:r>
              <a:rPr lang="pl-PL" sz="1800" b="0" i="0" u="none" strike="noStrike" baseline="0" dirty="0">
                <a:latin typeface="ArialMT"/>
              </a:rPr>
              <a:t>(Dz.U. z 2019 r. poz. 2215), do prowadzenia zajęć edukacyjnych finansowanych z EFS + powinni być zatrudniani nauczyciele na podstawie ustawy - </a:t>
            </a:r>
            <a:r>
              <a:rPr lang="pl-PL" sz="1800" b="0" i="1" u="none" strike="noStrike" baseline="0" dirty="0">
                <a:latin typeface="Arial-ItalicMT"/>
              </a:rPr>
              <a:t>Karta Nauczyciela </a:t>
            </a:r>
            <a:r>
              <a:rPr lang="pl-PL" sz="1800" b="0" i="0" u="none" strike="noStrike" baseline="0" dirty="0">
                <a:latin typeface="ArialMT"/>
              </a:rPr>
              <a:t>bądź ustawy z dnia 26 czerwca 1974 r. - </a:t>
            </a:r>
            <a:r>
              <a:rPr lang="pl-PL" sz="1800" b="0" i="1" u="none" strike="noStrike" baseline="0" dirty="0">
                <a:latin typeface="Arial-ItalicMT"/>
              </a:rPr>
              <a:t>Kodeks pracy </a:t>
            </a:r>
            <a:r>
              <a:rPr lang="pl-PL" sz="1800" b="0" i="0" u="none" strike="noStrike" baseline="0" dirty="0">
                <a:latin typeface="ArialMT"/>
              </a:rPr>
              <a:t>(Dz.U. z 2020 r. poz. 1320).</a:t>
            </a:r>
          </a:p>
          <a:p>
            <a:pPr algn="l"/>
            <a:r>
              <a:rPr lang="pl-PL" dirty="0"/>
              <a:t>Celem wprowadzenia przepisów art. 35a ustawy — Karta Nauczyciela i art. 16 ustawy - Prawo oświatowe było m.in. </a:t>
            </a:r>
            <a:r>
              <a:rPr lang="pl-PL" u="sng" dirty="0"/>
              <a:t>wyeliminowanie konieczności przeprowadzania postępowań określonych w przepisach w sprawie zamówień publicznych oraz zatrudniania nauczycieli do prowadzenia projektów na podstawie umów cywilnoprawnych.</a:t>
            </a:r>
          </a:p>
          <a:p>
            <a:pPr algn="l"/>
            <a:r>
              <a:rPr lang="pl-PL" b="1" dirty="0"/>
              <a:t>Dotyczy to nauczycieli już zatrudnionych w tej szkole lub placówce (nie dochodzi wówczas do dodatkowego zatrudnienia nauczyciela, lecz nauczyciel prowadzi te zajęcia w ramach nawiązanego już stosunku pracy na podstawie ustawy — Karta Nauczyciela). </a:t>
            </a:r>
            <a:r>
              <a:rPr lang="pl-PL" dirty="0"/>
              <a:t>Jednakże zajęcia w ramach programów finansowanych ze środków pochodzących z budżetu Unii Europejskiej </a:t>
            </a:r>
            <a:r>
              <a:rPr lang="pl-PL" b="1" dirty="0"/>
              <a:t>przydzielane są za zgodą nauczyciela</a:t>
            </a:r>
            <a:r>
              <a:rPr lang="pl-PL" dirty="0"/>
              <a:t>. </a:t>
            </a:r>
          </a:p>
          <a:p>
            <a:pPr algn="l"/>
            <a:r>
              <a:rPr lang="pl-PL" u="sng" dirty="0"/>
              <a:t>Zajęcia te nie są wliczane do tygodniowego obowiązkowego wymiaru godzin zajęć dydaktycznych, wychowawczych i opiekuńczych, prowadzonych bezpośrednio z uczniami lub wychowankami albo na ich rzecz. Za każdą godzinę prowadzenia tych zajęć przysługuje wynagrodzenie w wysokości ustalonej w sposób określony w art. 35 ust. 3 ustawy — Karta Nauczyciela, tj. takiej jak wynagrodzenie za godziny ponadwymiarowe i godziny doraźnych zastępstw. </a:t>
            </a:r>
            <a:r>
              <a:rPr lang="pl-PL" dirty="0"/>
              <a:t>Ważne jest to, że nauczyciel szkoły, w której w organizacji pracy przewidziano ferie szkolne, nie może świadczyć na tej podstawie pracy w celu realizacji zajęć w projekcie EFS w okresie ferii letnich oraz ferii zimowych, gdyż wówczas zgodnie z art. 64 ust. 1 ustawy – Karta Nauczyciela przebywa na urlopie wypoczynkowym.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11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94712CF-0385-E4B9-E219-F94070884E0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26209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– zasada, o której mowa w art. 25 ust. 2 rozporządzenia ogólnego,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polegająca na możliwości finansowania działań w sposób komplementarny ze środków EFRR i EFS+ w przypadku, gdy dane działanie z jednego funduszu objęte jest zakresem pomocy drugiego funduszu.</a:t>
            </a:r>
          </a:p>
          <a:p>
            <a:pPr algn="l"/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algn="l"/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 dniu 17 sierpnia 2023 r.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MFiPR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Departament Europejskiego Funduszu Społecznego przesłał do IZ pismo dotyczące: obliczania limitu 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w projektach Europejskiego Funduszu Społecznego Plus (EFS+) </a:t>
            </a:r>
          </a:p>
          <a:p>
            <a:pPr algn="l"/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Mając na względzie interpretację Komisji Europejskiej (KE) zamieszczoną na portalu 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WikiRegio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(w załączeniu)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wskazującą na obowiązek obliczania limitu cross-</a:t>
            </a:r>
            <a:r>
              <a:rPr kumimoji="0" lang="pl-PL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jako sumę kosztów bezpośrednich zaliczonych do tego limitu, powiększoną o naliczone od nich, zgodnie z obowiązującą stawką ryczałtową kosztów pośrednich.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Instytucja Koordynująca EFS+ prowadzi prace mające na celu zmianę aplikacji SOWA EFS tak, aby zastosowanie ww. podejścia w ramach wniosku o dofinansowanie było możliwe.</a:t>
            </a:r>
          </a:p>
          <a:p>
            <a:endParaRPr lang="pl-PL" dirty="0"/>
          </a:p>
          <a:p>
            <a:r>
              <a:rPr lang="pl-PL" dirty="0"/>
              <a:t>Cross-</a:t>
            </a:r>
            <a:r>
              <a:rPr lang="pl-PL" dirty="0" err="1"/>
              <a:t>financing</a:t>
            </a:r>
            <a:r>
              <a:rPr lang="pl-PL" dirty="0"/>
              <a:t> w projektach EFS+ dotyczy wyłącznie: </a:t>
            </a:r>
          </a:p>
          <a:p>
            <a:pPr marL="228600" indent="-228600">
              <a:buAutoNum type="alphaLcParenR"/>
            </a:pPr>
            <a:r>
              <a:rPr lang="pl-PL" dirty="0"/>
              <a:t>zakupu gruntu i nieruchomości, o ile warunki z podrozdziału 3.4 są spełnione2 , </a:t>
            </a:r>
          </a:p>
          <a:p>
            <a:pPr marL="228600" indent="-228600">
              <a:buAutoNum type="alphaLcParenR"/>
            </a:pPr>
            <a:r>
              <a:rPr lang="pl-PL" dirty="0"/>
              <a:t>zakupu infrastruktury rozumianej jako budowa nowej infrastruktury oraz wykonywanie wszelkich prac w ramach istniejącej infrastruktury, których wynik staje się częścią nieruchomości i które zostają trwale przyłączone do nieruchomości, w szczególności adaptacja oraz prace remontowe związane z dostosowaniem nieruchomości lub pomieszczeń do nowej funkcji (np. wykonanie podjazdu do budynku, zainstalowanie windy w budynku, renowacja)</a:t>
            </a:r>
          </a:p>
          <a:p>
            <a:pPr marL="228600" indent="-228600">
              <a:buAutoNum type="alphaLcParenR"/>
            </a:pPr>
            <a:r>
              <a:rPr lang="pl-PL" b="1" dirty="0"/>
              <a:t>zakupu mebli, sprzętu i pojazdów , z wyjątkiem sytuacji, gdy taki zakup jest konieczny do osiągnięcia celu operacji lub wartość tych przedmiotów jest całkowicie zamortyzowana w trakcie operacji, lub ich zakup jest najbardziej opłacalną opcją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12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B79DF59-FFD9-69FC-9ECB-9208579C751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70108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może dotyczyć całości lub części projektu w zależności od typu projektów,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</a:t>
            </a:r>
            <a:endParaRPr kumimoji="0" lang="pl-PL" sz="16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l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Wartość wydatków w ramach 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nie może stanowić więcej niż 15% finansowania UE każdego priorytetu.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(zmiana zapisu było 10%), </a:t>
            </a:r>
            <a:endParaRPr kumimoji="0" lang="pl-PL" sz="16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228600" marR="0" lvl="0" indent="-228600" algn="l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Warunki rozliczania wydatków w ramach 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financingu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są określone w programie, SZOP, regulaminie wyboru projektów lub umowie o dofinansowanie projektu,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zmian).</a:t>
            </a:r>
            <a:endParaRPr kumimoji="0" lang="pl-PL" sz="16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b="0" i="0" u="none" strike="noStrike" baseline="0" dirty="0">
              <a:latin typeface="Tahom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0" i="0" u="none" strike="noStrike" baseline="0" dirty="0">
                <a:latin typeface="Tahoma" panose="020B0604030504040204" pitchFamily="34" charset="0"/>
              </a:rPr>
              <a:t>Nie będzie to dotyczyć wszystkich typów projektów, gdyż nie w każdym z nich jest taka konieczność. To, czy będzie możliwe ponoszenie wydatków na zasadzie cross-</a:t>
            </a:r>
            <a:r>
              <a:rPr lang="pl-PL" sz="1200" b="0" i="0" u="none" strike="noStrike" baseline="0" dirty="0" err="1">
                <a:latin typeface="Tahoma" panose="020B0604030504040204" pitchFamily="34" charset="0"/>
              </a:rPr>
              <a:t>financingu</a:t>
            </a:r>
            <a:r>
              <a:rPr lang="pl-PL" sz="1200" b="0" i="0" u="none" strike="noStrike" baseline="0" dirty="0">
                <a:latin typeface="Tahoma" panose="020B0604030504040204" pitchFamily="34" charset="0"/>
              </a:rPr>
              <a:t> będzie wynikać z regulaminu wyboru projektu. 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Do limitu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financingu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nie jest wliczany koszt wynajmu, dzierżawy, czy leasingu infrastruktury. Takie wydatki mogą być kwalifikowalne w ramach EFS+, czyli poza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financingiem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 –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dotyczy kategorii wydatków, wynikających z potrzeby realizacji danego projektu lub programu.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Ponadto, warunkiem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kwalifikowalności ww. wydatków jest ich bezpośredni związek z projektem (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powiązanie z zakresem merytorycznym projektu) oraz logiczne uzupełnienie działań finansowanych z EFS+ w ramach projektu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(powiązanie z głównymi zadaniami), co podlega weryfikacji podczas wyboru i wdrażania projektu.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Kategorie wydatków, które zostaną poniesione w ramach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financingu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uwzględnione są w zatwierdzonym wniosku o dofinansowanie projektu i podlegają rozliczeniu we wnioskach beneficjenta o płatność.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algn="l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1028FBA-C464-856F-4C4C-A8047B0007C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21692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Warunki z </a:t>
            </a:r>
            <a:r>
              <a:rPr lang="pl-PL" dirty="0" err="1"/>
              <a:t>tiretów</a:t>
            </a:r>
            <a:r>
              <a:rPr lang="pl-PL" dirty="0"/>
              <a:t> i-iii są rozłączne, co oznacza, że </a:t>
            </a:r>
            <a:r>
              <a:rPr lang="pl-PL" u="sng" dirty="0"/>
              <a:t>w przypadku spełnienia któregokolwiek z nich</a:t>
            </a:r>
            <a:r>
              <a:rPr lang="pl-PL" dirty="0"/>
              <a:t>, zakup mebli, sprzętu i pojazdów może być </a:t>
            </a:r>
            <a:r>
              <a:rPr lang="pl-PL" u="sng" dirty="0"/>
              <a:t>kwalifikowalny w ramach EFS+ poza cross-</a:t>
            </a:r>
            <a:r>
              <a:rPr lang="pl-PL" u="sng" dirty="0" err="1"/>
              <a:t>financingiem</a:t>
            </a:r>
            <a:r>
              <a:rPr lang="pl-PL" u="sng" dirty="0"/>
              <a:t>. </a:t>
            </a:r>
          </a:p>
          <a:p>
            <a:r>
              <a:rPr lang="pl-PL" dirty="0"/>
              <a:t>Zakup mebli, sprzętu i pojazdów </a:t>
            </a:r>
            <a:r>
              <a:rPr lang="pl-PL" u="sng" dirty="0"/>
              <a:t>niespełniający żadnego z warunków wskazanych w </a:t>
            </a:r>
            <a:r>
              <a:rPr lang="pl-PL" u="sng" dirty="0" err="1"/>
              <a:t>tirecie</a:t>
            </a:r>
            <a:r>
              <a:rPr lang="pl-PL" u="sng" dirty="0"/>
              <a:t> i-iii stanowi cross-</a:t>
            </a:r>
            <a:r>
              <a:rPr lang="pl-PL" u="sng" dirty="0" err="1"/>
              <a:t>financing</a:t>
            </a:r>
            <a:r>
              <a:rPr lang="pl-PL" u="sng" dirty="0"/>
              <a:t>.</a:t>
            </a:r>
          </a:p>
          <a:p>
            <a:pPr algn="l"/>
            <a:endParaRPr lang="pl-PL" sz="1200" b="0" i="0" u="none" strike="noStrike" baseline="0" dirty="0">
              <a:latin typeface="Tahoma" panose="020B0604030504040204" pitchFamily="34" charset="0"/>
            </a:endParaRPr>
          </a:p>
          <a:p>
            <a:pPr algn="l"/>
            <a:r>
              <a:rPr lang="pl-PL" sz="1200" b="0" i="0" u="none" strike="noStrike" baseline="0" dirty="0">
                <a:latin typeface="Tahoma" panose="020B0604030504040204" pitchFamily="34" charset="0"/>
              </a:rPr>
              <a:t>„Najbardziej opłacalna” opcja oznacza, zgodnie z powszechnie przyjętą definicją tego terminu, opcję, która wymaga mniejszych nakładów finansowych, tj. przedmiot kosztuje mniej, ale jednocześnie jest odpowiedni do osiągnięcia celu operacji. W związku z tym nie uwzględnia się innych czynników, takich jak trwałość lub możliwość dalszego korzystania przez beneficjenta z danego przedmiotu po zakończeniu projektu. Takie czynniki mogłyby być potencjalnie brane pod uwagę w przypadku, gdyby warunek odnosił się do „efektywności kosztowej” dokonanego zakupu.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W ocenie IZ, katalog warunków w rozporządzeniu EFS+ jest tak szeroki, że w zasadzie rzadko zakup mebli, sprzętu lub pojazdów będzie stanowił cross-</a:t>
            </a:r>
            <a:r>
              <a:rPr kumimoji="0" lang="pl-P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financing</a:t>
            </a: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.</a:t>
            </a:r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pl-PL" u="sng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14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2A7E4DC-BE53-2E49-BA70-749B3E29D7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27531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Koszty związane z zaangażowanie personelu projektu mogą być kwalifikowalne, o ile konieczność zaangażowania personelu projektu wynika z charakteru projektu.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(NOWY ZAPIS, ZASADA OBOWIĄZUJĄCA)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Kwalifikowalnymi składnikami wynagrodzenia personelu projektu są wynagrodzenie brutto oraz koszty ponoszone przez pracodawcę zgodnie z właściwymi przepisami prawa, w szczególności: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składki na ubezpieczenia społeczne,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(zapis bez zmian)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Fundusz Pracy,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(zapis bez zmian)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Fundusz Gwarantowanych Świadczeń Pracowniczych,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(zapis bez zmian)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Pracownicze Plany Kapitałowe,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(NOWY ZAPIS, ZASADA OBOWIĄZUJĄCA)</a:t>
            </a: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odpisy na ZFŚS lub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(było "oraz")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wydatki ponoszone na Pracowniczy Program Emerytalny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(NOWY ZAPIS, ZASADA OBOWIĄZUJĄCA)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.</a:t>
            </a: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Niekwalifikowalne są świadczenia na rzecz personelu projektu realizowane z Zakładowego Funduszu Świadczeń Socjalnych (ZFŚS),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15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89F2748-8EA6-B6AD-5074-88D79E0977C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9395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Zatrudnienie lub oddelegowanie personelu projektu do pełnienia zadań związanych z realizacją projektów beneficjenta jest odpowiednio </a:t>
            </a:r>
            <a:r>
              <a:rPr kumimoji="0" lang="pl-PL" sz="1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udokumentowane postanowieniami umowy o pracę, porozumienia lub zakresem czynności służbowych pracownika lub opisem stanowiska pracy poprzez wskazanie w szczególności zadań wykonywanych w ramach projektów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. Dokumenty te powinny obejmować wszystkie zadania personelu projektu lub projektów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(zapis bez zmian)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.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Jeżeli stosunek pracy pracownika beneficjenta jedynie w części obejmuje zadania w ramach projektu, koszt wynagrodzenia personelu projektu jest kwalifikowalny, o ile: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(zapis bez zmian)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/>
              <a:cs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zadania 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związane z realizacją projektów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zostaną wyraźnie wyodrębnione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w umowie </a:t>
            </a:r>
            <a:b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</a:b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lt"/>
                <a:cs typeface="Calibri" panose="020F0502020204030204"/>
              </a:rPr>
              <a:t>o pracę, porozumieniu lub zakresie czynności służbowych pracownika lub opisie stanowiska pracy,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+mn-ea"/>
              <a:cs typeface="Calibri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16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35D6AA5-18DA-488D-A993-CF43D23DA1C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62066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b="0" i="0" dirty="0">
                <a:solidFill>
                  <a:srgbClr val="202124"/>
                </a:solidFill>
                <a:effectLst/>
                <a:latin typeface="Google Sans"/>
              </a:rPr>
              <a:t>Trzynasta pensja </a:t>
            </a:r>
            <a:r>
              <a:rPr lang="pl-PL" b="0" i="0" dirty="0">
                <a:solidFill>
                  <a:srgbClr val="040C28"/>
                </a:solidFill>
                <a:effectLst/>
                <a:latin typeface="Google Sans"/>
              </a:rPr>
              <a:t>powinna być wypłacona pracownikowi w ciągu pierwszych trzech miesięcy następujących po roku, za który przysługuje to dodatkowe świadczenie</a:t>
            </a:r>
            <a:r>
              <a:rPr lang="pl-PL" b="0" i="0" dirty="0">
                <a:solidFill>
                  <a:srgbClr val="202124"/>
                </a:solidFill>
                <a:effectLst/>
                <a:latin typeface="Google Sans"/>
              </a:rPr>
              <a:t>. </a:t>
            </a:r>
          </a:p>
          <a:p>
            <a:pPr algn="l"/>
            <a:endParaRPr lang="pl-PL" b="0" i="0" dirty="0">
              <a:solidFill>
                <a:srgbClr val="202124"/>
              </a:solidFill>
              <a:effectLst/>
              <a:latin typeface="Google Sans"/>
            </a:endParaRPr>
          </a:p>
          <a:p>
            <a:pPr algn="l"/>
            <a:r>
              <a:rPr lang="pl-PL" b="0" i="0" dirty="0">
                <a:solidFill>
                  <a:srgbClr val="212529"/>
                </a:solidFill>
                <a:effectLst/>
                <a:latin typeface="Fira Sans" panose="020B0503050000020004" pitchFamily="34" charset="0"/>
              </a:rPr>
              <a:t>USTAWA z dnia 12 grudnia 1997 r. o dodatkowym wynagrodzeniu rocznym dla pracowników jednostek sfery budżetowej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17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493BEEF-DDFE-4315-1D15-AF1FF995485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10448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sz="1200" b="0" i="0" u="none" strike="noStrike" baseline="0" dirty="0">
                <a:latin typeface="ArialMT"/>
              </a:rPr>
              <a:t>Mając na uwadze powyższe, w przypadku nauczycieli zatrudnionych na podstawie ustawy – </a:t>
            </a:r>
            <a:r>
              <a:rPr lang="pl-PL" sz="1200" b="0" i="1" u="none" strike="noStrike" baseline="0" dirty="0">
                <a:latin typeface="Arial-ItalicMT"/>
              </a:rPr>
              <a:t>Karta Nauczyciela </a:t>
            </a:r>
            <a:r>
              <a:rPr lang="pl-PL" sz="1200" b="0" i="0" u="none" strike="noStrike" baseline="0" dirty="0">
                <a:latin typeface="ArialMT"/>
              </a:rPr>
              <a:t>do 276 godzin miesięcznie łącznego zaangażowania zawodowego należy uwzględnić cały czas ich pracy, o którym mowa w ustawie - </a:t>
            </a:r>
            <a:r>
              <a:rPr lang="pl-PL" sz="1200" b="0" i="1" u="none" strike="noStrike" baseline="0" dirty="0">
                <a:latin typeface="Arial-ItalicMT"/>
              </a:rPr>
              <a:t>Karta Nauczyciela</a:t>
            </a:r>
            <a:r>
              <a:rPr lang="pl-PL" sz="1200" b="0" i="0" u="none" strike="noStrike" baseline="0" dirty="0">
                <a:latin typeface="ArialMT"/>
              </a:rPr>
              <a:t>, a nie wyłącznie zajęcia wynikające z tygodniowego obowiązkowego wymiaru godzin zajęć dydaktycznych, wychowawczych i opiekuńczych (pensum).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18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CE08A57-C640-6ED9-B46A-85608E7E673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11980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19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CF7EA49-4603-3AB0-438D-6007E89E59F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7138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  <a:t>Wytyczne określają ujednolicone warunki i procedury dotyczące kwalifikowalności wydatków dla EFS+, EFRR, FS i FST.</a:t>
            </a:r>
          </a:p>
          <a:p>
            <a: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  <a:t>Podstawą prawną wydania Wytycznych jest ustawa z dnia 28 kwietnia 2022 r. o zasadach realizacji zadań finansowanych ze środków europejskich w perspektywie finansowej 2021-2027 (Dz. U. poz. 1079).</a:t>
            </a: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Koszty kwalifikowalne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/>
                <a:cs typeface="Open Sans"/>
              </a:rPr>
              <a:t> 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Koszty niekwalifikowalne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Podwójne finansowanie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/>
                <a:cs typeface="Open Sans"/>
              </a:rPr>
              <a:t> 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Cross-</a:t>
            </a:r>
            <a:r>
              <a:rPr kumimoji="0" lang="pl-P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financing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Personel projektu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Reguła proporcjonalności 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/>
                <a:cs typeface="Open Sans"/>
              </a:rPr>
              <a:t>i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Trwałość projektu 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Zasada faktycznego poniesienia kosztu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Zamówienia zgodnie z Wytycznymi kwalifikowalności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Wkład własny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VAT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Uproszczone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metody rozliczenia wydatków 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Koszty pośrednie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Open Sans"/>
              <a:cs typeface="Open Sans"/>
            </a:endParaRPr>
          </a:p>
          <a:p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  <a:t>Pod zamieszczonymi na stronie funduszeeuropejskie.pl ww. wytycznymi znajdują się także:</a:t>
            </a:r>
          </a:p>
          <a:p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u="sng" dirty="0">
                <a:solidFill>
                  <a:srgbClr val="0062CC"/>
                </a:solidFill>
                <a:effectLst/>
                <a:latin typeface="Ubuntu Light" panose="020B0304030602030204" pitchFamily="34" charset="0"/>
                <a:hlinkClick r:id="rId3" tooltip="undefined"/>
              </a:rPr>
              <a:t>Uproszczone metody rozliczania wydatków</a:t>
            </a:r>
            <a:br>
              <a:rPr lang="pl-PL" b="0" i="0" dirty="0">
                <a:solidFill>
                  <a:srgbClr val="222222"/>
                </a:solidFill>
                <a:effectLst/>
                <a:latin typeface="Ubuntu Light" panose="020B0304030602030204" pitchFamily="34" charset="0"/>
              </a:rPr>
            </a:br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pl-PL" b="0" i="0" u="none" strike="noStrike" dirty="0">
                <a:solidFill>
                  <a:srgbClr val="1256BB"/>
                </a:solidFill>
                <a:effectLst/>
                <a:latin typeface="Ubuntu Light" panose="020B0304030602030204" pitchFamily="34" charset="0"/>
                <a:hlinkClick r:id="rId4" tooltip="undefined"/>
              </a:rPr>
              <a:t>Zamówienia udzielane w ramach projektów</a:t>
            </a:r>
            <a:endParaRPr lang="pl-PL" b="0" i="0" dirty="0">
              <a:solidFill>
                <a:srgbClr val="222222"/>
              </a:solidFill>
              <a:effectLst/>
              <a:latin typeface="Ubuntu Light" panose="020B030403060203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48841C8-FB1F-7C51-A083-432CA9F2634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07870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Pod pojęciem wydatku faktycznie poniesionego należy rozumieć wydatek poniesiony w znaczeniu kasowym, tj. rozchód środków pieniężnych z kasy lub rachunku płatniczego (obciążenie rachunku płatniczego beneficjenta). </a:t>
            </a:r>
          </a:p>
          <a:p>
            <a:r>
              <a:rPr lang="pl-PL" dirty="0"/>
              <a:t>Wyjątki od powyższej reguły stanowią: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20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8838940-3460-9091-4168-1483564AAD5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29372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21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24EEC18-A972-6D0B-B360-94547F048D2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29848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22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C1C0B81-BCDD-B076-9483-56FBC32E05C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97283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romanUcPeriod"/>
            </a:pPr>
            <a:r>
              <a:rPr lang="pl-P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Opis dokumentów finansowych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pl-PL" sz="1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 projektach realizowanych na podstawie umów zawartych z IZ w ramach RPO WL </a:t>
            </a:r>
            <a:r>
              <a:rPr lang="pl-P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opis dokumentu księgowego powinien zawierać następujące elementy</a:t>
            </a: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informację, że projekt współfinansowany jest z EFS;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numer i datę zawarcia umowy o dofinansowanie projektu oraz nazwę projektu;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numer i datę wystawienia dokumentu oraz kwotę brutto/netto dokumentu, w tym wartość VAT;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numer i nazwę zadania w ramach którego wydatek został poniesiony, zgodnie z zatwierdzonym wnioskiem o dofinansowanie projektu;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kwotę kwalifikowalną lub w przypadku gdy dokument księgowy dotyczy kilku zadań/kategorii kosztów – kilka kwot w odniesieniu do poszczególnych zadań/kategorii kosztów, w tym wartość VAT;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wydatek został poniesiony w ramach cross-</a:t>
            </a:r>
            <a:r>
              <a:rPr lang="pl-PL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financingu</a:t>
            </a: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wydatek dotyczy zakupu środków trwałych;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o zgodności wydatku z ustawą z dnia 29 stycznia 2004 r. Prawo zamówień publicznych (w przypadku, gdy nie stosowano przedmiotowej ustawy należy wskazać nr artykułu zwalniającego z jej stosowania);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towar/ usługa został nabyty z zastosowaniem zasady konkurencyjności, czy poprzez rozeznanie rynku;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 czy przy udzieleniu zamówień w oparciu o ustawę Prawo zamówień publicznych i/lub zasadę konkurencyjności, których przedmiotem są usługi cateringowe  uwzględniono aspekty społeczne zamówień;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informację, że dokument został zweryfikowany pod względem formalno-rachunkowym i merytorycznym oraz zatwierdzony do zapłaty (data i podpis osoby upoważnionej);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datę i formę zapłaty, wtedy wraz z dokumentem faktura/rachunkiem należy przedłożyć potwierdzenie zapłaty wyciąg bankowy;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źródło finansowania wydatku. 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Przedmiotowy opis powinien być umieszczony na odwrotnej stronie oryginału dokumentu. W przypadku braku takiej możliwości, opis umieszczany jest na kartce papieru na stałe połączonej z dokumentem. Jednocześnie informacja, że projekt jest współfinansowany z EFS umieszczona jest na pierwszej stronie oryginału dokumentu. Zgodnie z art. 21 ustawy z dnia 29 września 1994 r. </a:t>
            </a:r>
            <a:r>
              <a:rPr lang="pl-PL" sz="12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 rachunkowości</a:t>
            </a:r>
            <a:r>
              <a:rPr lang="pl-P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każdy dowód księgowy powinien zawierać stwierdzenie sprawdzenia i zakwalifikowania dowodu do ujęcia w księgach rachunkowych przez wskazanie miesiąca oraz sposobu ujęcia dowodu w księgach rachunkowych (dekretacja) oraz podpis osoby odpowiedzialnej za te wskazania. Art. 22 ww. ustawy określa możliwość oraz sposób korygowania/ poprawiania błędów w dowodach księgowych.</a:t>
            </a:r>
            <a:endParaRPr lang="pl-PL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23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3F8DAE8-C818-9C4A-3BFC-5676743E23C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14918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Odp</a:t>
            </a:r>
            <a:r>
              <a:rPr lang="pl-PL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l-PL" sz="10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MFiPR</a:t>
            </a:r>
            <a:r>
              <a:rPr lang="pl-PL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w odpowiedzi na Państwa pytanie, uprzejmie informuję, iż co do zasady w przypadku gdy sala szkoleniowa jest składnikiem majątku Beneficjenta, udostępnienie jej do działań projektowych w ramach kosztów bezpośrednich projektu na podstawie  rynkowych cen wynajmu </a:t>
            </a:r>
            <a:r>
              <a:rPr lang="pl-PL" sz="1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może stanowić  wkład niepieniężny w projekcie.</a:t>
            </a:r>
            <a:r>
              <a:rPr lang="pl-PL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b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Jednocześnie uprzejmie informuję, że udostępnienie w działaniach projektowych </a:t>
            </a:r>
            <a:r>
              <a:rPr lang="pl-PL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sal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szkoleniowych będących własnością beneficjenta, w których w ciągu ostatnich 10 lat dokonano prac remontowo-budowlanych finansowanych np. z EFRR, </a:t>
            </a:r>
            <a:r>
              <a:rPr lang="pl-PL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nie będzie stanowiło podwójnego finansowania.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 Należy bowiem odróżnić rodzaj i charakter poszczególnych wydatków tj. roboty remontowo-budowlane oraz wynajem </a:t>
            </a:r>
            <a:r>
              <a:rPr lang="pl-PL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sal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/użytkowanie ich  na potrzeby projektu EFS. </a:t>
            </a:r>
            <a:br>
              <a:rPr lang="pl-PL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Jednocześnie informuję, że ostateczna decyzja w ww. zakresie należy do Instytucji Zarządzającej RPO, która posiada pełną informację w sprawie. </a:t>
            </a:r>
          </a:p>
          <a:p>
            <a:endParaRPr lang="pl-PL" sz="1200" dirty="0">
              <a:effectLst/>
              <a:latin typeface="Calibri" panose="020F0502020204030204" pitchFamily="34" charset="0"/>
            </a:endParaRPr>
          </a:p>
          <a:p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Ponadto istotne w sprawie jest to, 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e w ramach dofinasowania z UE nie wybudowano budynku, a jedynie zmodernizowano jego cz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ęść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(w tym OZE). W opinii Instytucji to, 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e potencjalny Wnioskodawca/ Beneficjent zamierza udost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ę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pni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sale, w kt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ó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rych zosta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y przeprowadzone drobne prace modernizacyjne, nie powinno mie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wp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ywu na mo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liwo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ść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 wniesienia przez niego jako wk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ad w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asny niepieni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ęż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ny tych</a:t>
            </a:r>
            <a:r>
              <a:rPr lang="pl-PL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ż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e </a:t>
            </a:r>
            <a:r>
              <a:rPr lang="pl-PL" sz="1200" dirty="0" err="1">
                <a:effectLst/>
                <a:latin typeface="OpenSymbol"/>
                <a:ea typeface="Calibri" panose="020F0502020204030204" pitchFamily="34" charset="0"/>
              </a:rPr>
              <a:t>sal</a:t>
            </a:r>
            <a:r>
              <a:rPr lang="pl-PL" sz="1200" dirty="0">
                <a:effectLst/>
                <a:latin typeface="OpenSymbol"/>
                <a:ea typeface="Calibri" panose="020F0502020204030204" pitchFamily="34" charset="0"/>
              </a:rPr>
              <a:t>.</a:t>
            </a:r>
            <a:endParaRPr lang="pl-PL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24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C481A29-3C25-2653-0EAF-3D7628DEDFD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75472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25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A2DB32E-A3F1-A60E-251E-40B571D486E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07937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26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EC293BC-ECCF-7941-ACDE-00C5578CB49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5903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Następujące opłaty finansowe mogą być uznane za kwalifikowalne w ramach kosztów bezpośrednich projektu: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dirty="0"/>
              <a:t>opłaty notarialne, opłaty administracyjne związane z uzyskiwaniem wszelkiego rodzaju pozwoleń, czy zgód niezbędnych do realizacji projektu, o ile faktycznie zostały poniesione przez beneficjenta (np. przyłączenia do sieci energetycznej),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dirty="0"/>
              <a:t>koszty ubezpieczeń lub gwarancji bankowych, o ile są wymagane przez przepisy prawa, SZOP lub regulamin wyboru projektów, z wyłączeniem wydatków na ubezpieczenia dotyczących fazy eksploatacyjnej projektu,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dirty="0"/>
              <a:t>wydatki na ewaluację, o ile ich poniesienie jest wymagane przez właściwą instytucję będącą stroną umowy, za zgodą IZ.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27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67C7AF3-87C4-BB71-1149-B923DF75A6A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15643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28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DB7DD5C-3913-9ED8-564B-3DE41A78036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83626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6" rtl="0" eaLnBrk="1" fontAlgn="auto" latinLnBrk="0" hangingPunct="1">
              <a:lnSpc>
                <a:spcPts val="2177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Niedozwolone jest podwójne finansowanie wydatków. Podwójne finansowanie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oznacza w szczególności: zapisy bez zmian.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29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9DF45EB-E12E-34EA-BDF5-93849C99CB7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351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6" rtl="0" eaLnBrk="1" fontAlgn="auto" latinLnBrk="0" hangingPunct="1">
              <a:lnSpc>
                <a:spcPts val="2177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Dofinansowania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 może uzyskać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projekt, który został fizycznie ukończony lub w pełni wdrożony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).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Wydatki poniesione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przed podpisaniem umowy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o dofinansowanie projektu mogą zostać uznane za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kwalifikowalne w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yłącznie w przypadku spełnienia warunków kwalifikowalności określonych w Wytycznych i w umowie o dofinansowanie projektu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).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pl-PL" dirty="0"/>
          </a:p>
          <a:p>
            <a:r>
              <a:rPr lang="pl-PL" dirty="0"/>
              <a:t>Okres kwalifikowalności wydatków w ramach projektu określony jest w umowie o dofinansowanie projektu, przy czym okres ten nie może wykraczać poza daty graniczne.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29AF716-6F41-CBC8-70A0-BE0AC857481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63112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30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67280ED-7090-AB4C-9F76-281F8AB5A7A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48322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31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0547130-234C-81E8-2CE9-DE88DB04C68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61315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dirty="0"/>
              <a:t>Podrozdział 2.6. Trwałość projektu </a:t>
            </a:r>
          </a:p>
          <a:p>
            <a:pPr algn="l"/>
            <a:r>
              <a:rPr lang="pl-PL" sz="1200" b="0" i="0" u="none" strike="noStrike" baseline="0" dirty="0">
                <a:latin typeface="Tahoma" panose="020B0604030504040204" pitchFamily="34" charset="0"/>
              </a:rPr>
              <a:t>Każdy realizowany ze środków unijnych projekt powinien zapewniać trwałe i pozytywne zmiany. Do obowiązków beneficjentów realizujących projekty należy m.in. wymóg zachowania trwałości projektu oraz rezultatów, jako elementów wywierających wpływ na wysokość dofinansowania otrzymanego przez beneficjenta. </a:t>
            </a:r>
          </a:p>
          <a:p>
            <a:pPr algn="l"/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Zgodnie z art. 65 rozporządzenia ogólnego, w przypadku projektów EFS+ </a:t>
            </a:r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zachowanie trwałości projektu będzie obowiązywać wyłącznie w</a:t>
            </a:r>
          </a:p>
          <a:p>
            <a:pPr algn="l"/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odniesieniu do wydatków ponoszonych jako cross-</a:t>
            </a:r>
            <a:r>
              <a:rPr lang="pl-PL" sz="1200" b="1" i="0" u="none" strike="noStrike" baseline="0" dirty="0" err="1">
                <a:solidFill>
                  <a:srgbClr val="843C0B"/>
                </a:solidFill>
                <a:latin typeface="Tahoma-Bold"/>
              </a:rPr>
              <a:t>financing</a:t>
            </a:r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 </a:t>
            </a:r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(jako wydatki finansowane z ERDF) lub w sytuacji gdy projekt EFS+ podlega obowiązkowi utrzymania inwestycji zgodnie z obowiązującymi zasadami pomocy publicznej.</a:t>
            </a:r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 </a:t>
            </a:r>
          </a:p>
          <a:p>
            <a:pPr algn="l"/>
            <a:endParaRPr lang="pl-PL" sz="1200" b="1" i="0" u="none" strike="noStrike" baseline="0" dirty="0">
              <a:solidFill>
                <a:srgbClr val="843C0B"/>
              </a:solidFill>
              <a:latin typeface="Tahoma-Bold"/>
            </a:endParaRPr>
          </a:p>
          <a:p>
            <a:pPr algn="l"/>
            <a:r>
              <a:rPr lang="pl-PL" sz="1200" b="1" i="0" u="none" strike="noStrike" baseline="0" dirty="0">
                <a:solidFill>
                  <a:srgbClr val="843C0B"/>
                </a:solidFill>
                <a:latin typeface="Tahoma-Bold"/>
              </a:rPr>
              <a:t>Obowiązek zachowania trwałości rezultatów </a:t>
            </a:r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nie dotyczy wszystkich projektów finansowanych z EFS+, będzie więc wynikać z uwarunkowań danego naboru. Instytucja udzielająca dofinansowania zobowiązuje beneficjenta w umowie o dofinansowanie projektu do realizacji założeń merytorycznych projektu (wskaźników produktu i rezultatu bezpośredniego) z uwzględnieniem konieczności zachowania trwałości rezultatów. Nieosiągnięcie lub niezachowanie wskaźników może oznaczać nieprawidłowość oraz skutkować nałożeniem korekty finansowej przy rozliczaniu</a:t>
            </a:r>
          </a:p>
          <a:p>
            <a:pPr marL="228600" marR="0" lvl="0" indent="-22860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lang="pl-PL" sz="12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ostatniego wniosku o płatność (wg reguły proporcjonalności). 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Naruszenie zasady trwałości projektu następuje w sytuacji wystąpienia w okresie trwałości projektu co najmniej jednej z poniższych przesłanek: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zaprzestano lub przeniesiono działalność produkcyjną poza region na poziomie NUTS 2, w którym dany projekt otrzymał wsparcie,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(ważna zmiana)</a:t>
            </a:r>
            <a:endParaRPr kumimoji="0" lang="pl-PL" sz="1600" b="1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nastąpiła zmiana własności elementu infrastruktury, która daje przedsiębiorstwu lub podmiotowi publicznemu nienależną korzyść,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nastąpiła istotna zmiana wpływająca na charakter projektu, jego cele lub warunki realizacji, która mogłaby doprowadzić do naruszenia jego pierwotnych celów,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zmian),</a:t>
            </a:r>
          </a:p>
          <a:p>
            <a:pPr algn="l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32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4690867-3836-2672-26F5-D9F40A6AD6B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86675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sz="2800" dirty="0"/>
              <a:t>Podrozdział 2.5. Rozliczanie efektów projektu i reguła proporcjonalności </a:t>
            </a:r>
          </a:p>
          <a:p>
            <a:pPr marL="0" marR="0" lvl="0" indent="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Reguła proporcjonalności 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Open Sans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Właściwa instytucja będąca stroną umowy zobowiązuje beneficjenta w umowie o dofinansowanie projektu do osiągnięcia i zachowania wskaźników produktu oraz rezultatu zgodnie z zatwierdzonym wnioskiem o dofinansowanie projektu, a w przypadku projektów EFS+ także z uwzględnieniem konieczności zachowania trwałości rezultatów projektu 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zmian, uwzględniono tylko nową perspektywę)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Nieosiągnięcie lub niezachowanie wskaźników, może oznaczać nieprawidłowość oraz skutkować nałożeniem korekty finansowej,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doprecyzowujący informacje o nieprawidłowości, reguła obowiązująca).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Zasadność rozliczenia projektu EFS+ zgodnie z regułą proporcjonalności oceniana jest według stanu na zakończenie realizacji projektu, na etapie weryfikacji wniosku o płatność końcową.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bez zmian, uwzględnia tylko nową perspektywę). 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28600" marR="0" lvl="0" indent="-22860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Reguła proporcjonalności może mieć zastosowanie w projektach EFS+ rozliczanych w oparciu o uproszczone metody, przy czym wyłącznie do takich wskaźników produktu lub rezultatu, które nie stanowią podstawy rozliczania uproszczonych metod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 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(nowy zapis).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33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DAEE433-4CAE-AA2F-9F0C-DAA69F5FEA1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365171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34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D0CFE7A-AC14-4425-C894-6E773807C70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646276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35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4334414-E5D5-19FD-DB30-CEA60DC9013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42194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36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4E8239B-2AB9-7978-77D7-74F4141058D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496617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37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16623CD-E89C-4CA0-6663-A8D0F7B11C8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6606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Punktem wyjścia dla oceny kwalifikowalności wydatków jest zatwierdzony wniosek o dofinansowanie projektu. 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Zatwierdzenie projektu do dofinansowania i podpisania z beneficjentem umowy o dofinasowanie projektu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nie oznacza jednak, że wszystkie wydatki, które beneficjent przedstawił we wniosku o płatność w trakcie realizacji projektu, zostaną poświadczone, zrefundowane lub rozliczone.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 </a:t>
            </a: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Ocena kwalifikowalności poniesionych wydatków jest prowadzona także po zakończeniu realizacji projektu w zakresie obowiązków nałożonych na beneficjenta umową o dofinansowanie projektu oraz wynikających z przepisów prawa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(zapis bez zmian).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 </a:t>
            </a:r>
            <a:endParaRPr kumimoji="0" lang="pl-PL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n Sans" pitchFamily="2" charset="0"/>
              <a:ea typeface="Open Sans"/>
              <a:cs typeface="Open San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B860243-FE57-15AF-26B8-CB5E0665C03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5327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D6D4715-9127-B7C0-BC3C-92A56714D4E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1927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6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81A3F4A-8FA9-1068-0A1B-BF8854E3A8C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282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7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71BFE33-0803-DCCC-444A-FC3AD071B8A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7340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zaliczka wypłacona przez beneficjenta niezgodnie z postanowieniami umowy, lub jeśli element objęty zaliczką nie jest kwalifikowalny lub nie został faktycznie zrealizowany lub dostarczony w okresie kwalifikowalności projektu.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/>
              </a:rPr>
              <a:t>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51B0">
                    <a:lumMod val="75000"/>
                  </a:srgbClr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(NOWY ZAPIS, ZASADA OBOWIĄZUJĄCA)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51B0">
                  <a:lumMod val="75000"/>
                </a:srgbClr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B06C00A-FBA2-0B21-4411-E9613D04A8F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95099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just" defTabSz="914406" rtl="0" eaLnBrk="1" fontAlgn="auto" latinLnBrk="0" hangingPunct="1">
              <a:lnSpc>
                <a:spcPts val="27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/>
              <a:buChar char="Ø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Wydatkami niekwalifikowalnymi są koszty składek i opłat fakultatywnych na rzecz personelu projektu niewymaganych obowiązującymi przepisami prawa, chyba że: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(zapis bez zmian, pr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Calibri"/>
              </a:rPr>
              <a:t>zy czym przeniesiony z innego miejsca w Wytycznych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)</a:t>
            </a:r>
            <a:endParaRPr kumimoji="0" lang="pl-PL" sz="1800" b="0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ts val="27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zostały przewidziane w regulaminie pracy lub regulaminie wynagradzania lub innych właściwych przepisach prawa pracy,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ts val="27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zostały wprowadzone co najmniej sześć miesięcy przed złożeniem wniosku o dofinansowanie projektu,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marR="0" lvl="1" indent="-228600" algn="just" defTabSz="914406" rtl="0" eaLnBrk="1" fontAlgn="auto" latinLnBrk="0" hangingPunct="1">
              <a:lnSpc>
                <a:spcPts val="27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/>
              <a:buChar char="o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Open Sans"/>
                <a:cs typeface="Arial"/>
              </a:rPr>
              <a:t>Potencjalnie obejmują wszystkich pracowników, a zasady ich przyznawania są takie same w przypadku personelu projektu oraz pozostałych pracowników beneficjenta.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50C69-5D00-4643-A6EF-959B7D51E3CF}" type="slidenum">
              <a:rPr lang="pl-PL" smtClean="0"/>
              <a:pPr/>
              <a:t>9</a:t>
            </a:fld>
            <a:endParaRPr lang="pl-PL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BE7F22F-0733-BCC2-7405-DDBDE5CD7D7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159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4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D080A5-7BC0-AF1D-E33D-E5E4CE5CF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745BBC3-AD0F-02CF-79CD-08462DD897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4A9334-99EB-7038-FACC-CED15B62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14.05.2024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E65D7A-48F6-B4AA-9C57-7D220D38F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A414572-4C6E-FF82-BF7C-3D7CAAAFF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4767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22A424-1BFA-C95D-30C8-4163685E9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D99C732-5484-F0AD-FFAA-0F624D5E8C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F467B8C-222A-C954-03E1-17CCF944D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14.05.2024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393B96-DD1B-7A4F-8D21-1555C38A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056064E-6ABD-9BC8-8C74-B6C72DBBF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372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F3F3255-4DF0-E387-BF91-6542A12F2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D875D8C-D28F-7D99-189F-4BBFDAF27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CF2EE79-4F50-EFB6-B3AD-B15D4A831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14.05.2024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198499-1B45-9160-7C32-4C9A0B116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B2439F-553C-F6F5-9D8A-9C84ADB5A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121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70659" y="1790613"/>
            <a:ext cx="9851923" cy="392481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27" y="1790612"/>
            <a:ext cx="4514751" cy="653253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7" y="490243"/>
            <a:ext cx="1231537" cy="979756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255" y="490243"/>
            <a:ext cx="1231537" cy="979756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023" y="490243"/>
            <a:ext cx="1231537" cy="979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75173"/>
            <a:ext cx="9031400" cy="1004864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pPr/>
              <a:t>14.05.2024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3733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69419" y="1799461"/>
            <a:ext cx="9853164" cy="3915966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85254"/>
            <a:ext cx="9031400" cy="986800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pPr/>
              <a:t>14.05.2024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 descr="flaga Unii Europejskiej z dopiskiem dofinansowane przez Unię Europejską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6951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7736987" cy="473665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3222236" y="4082829"/>
            <a:ext cx="7800346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991" y="5061678"/>
            <a:ext cx="6993665" cy="588349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0199" y="489652"/>
            <a:ext cx="2052383" cy="332686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pPr/>
              <a:t>14.05.2024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36" y="4082829"/>
            <a:ext cx="4514751" cy="65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0884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3222235" y="4082829"/>
            <a:ext cx="8205842" cy="195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3924" y="0"/>
            <a:ext cx="7794915" cy="4408303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4453203" y="4082828"/>
            <a:ext cx="4105634" cy="32603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3222237" y="4082828"/>
            <a:ext cx="1230967" cy="325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162" y="4713462"/>
            <a:ext cx="7389421" cy="1197862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5911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3288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0237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9" y="816316"/>
            <a:ext cx="4926147" cy="979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0" y="1796072"/>
            <a:ext cx="4926582" cy="42456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816566"/>
            <a:ext cx="5685980" cy="522511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965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93455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EB6572-F9A0-FF73-A7AB-08997E6E2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1B7EFD-6AC1-F4F7-6109-E962287DE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2458F7E-4F70-4D2B-AE88-8F24F6FA6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14.05.2024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E4A75D-E4E8-6817-F2C2-7933BA85D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1C9166F-7722-6B3E-6763-CDBE37C9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05808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35984522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811311" y="4082829"/>
            <a:ext cx="9380690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69419" y="0"/>
            <a:ext cx="9853164" cy="473665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121" y="4082829"/>
            <a:ext cx="4514751" cy="653253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2237" y="5074439"/>
            <a:ext cx="8620386" cy="64008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127" y="5779698"/>
            <a:ext cx="1848740" cy="861090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348" y="5779698"/>
            <a:ext cx="3002864" cy="861090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088" y="5779092"/>
            <a:ext cx="2554038" cy="86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27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AF2CC3-326C-3C2C-A3F0-6D6CBE5E1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1C514E-7AA1-4864-4C54-D288D7C81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23B5B8-8A8A-3937-12C1-0C24E1824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14.05.2024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7E4E188-692B-C907-97B8-D95073C17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BA15346-0550-B861-5EE1-33EB37B0F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014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4F37F1-62C6-51F3-75AD-C84592B32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74071-5E12-8F9B-F2CA-A72FCA6888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3BD937C-A01F-1EAE-35F9-1D588FC4A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7F3F83D-F840-124D-041B-2745CDDD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14.05.2024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CEFBCD0-CBEC-EAE2-32AF-2D014883C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B358BF6-DB1F-AD4F-55E2-073A0829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393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CE2C57-6508-E7A6-1A45-D8AB5FB7B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CFC0062-2217-53EF-0A09-5CE50CA72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A555B19-AF3E-57E1-74B5-DBFC47F8B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A48DAFA-7115-99EA-3B50-EE5F8CA04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32E0708-B86F-F655-ECDB-2E739D37A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8B89426-B8E8-EB5C-0C9A-94DB60608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14.05.2024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3A7A712-5D66-6FD9-59B2-07F72A00A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AB34FFA-B2DC-C6D5-E083-771F241B7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07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F34AF3-1A04-F971-5570-4736D863F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FF8DCC0-D770-7117-09BA-22AA263A6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14.05.2024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E35B751-A797-0C2A-655C-A7907F4AC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1B3C258-EF29-97E4-D1B5-2F6C0C26E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690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D6BFF07-99B5-4F59-98DB-8844CB2B0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14.05.2024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2F79976-E84C-4F28-A83C-95C5A361C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8522A4D-CC0B-86B0-FDCE-9DCAB50A3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788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211A4D-0956-0AD1-2047-BC933A2E8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7CAD9D-5FE6-9996-C7C7-F0379542A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C9FD75-4D57-5A30-F781-666116832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5E214B4-1DFB-EF71-E7D7-301DA1B7C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14.05.2024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3C71AD1-2049-6084-6013-B459ACF42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3AB7841-212B-D6DA-7859-DA34D0B9C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630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FEF707-7135-77F8-9892-B4B6ACEDD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DC64937-6812-B9FC-EAC0-4FB84DBF82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C0A8A7F-5846-3F3A-28D4-BA61880AA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92F07CA-CD4D-D3A6-EF31-155402A2C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BD0-A9F8-40C0-86E1-C8F5B56CB711}" type="datetimeFigureOut">
              <a:rPr lang="pl-PL" smtClean="0"/>
              <a:pPr/>
              <a:t>14.05.2024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FD89124-E464-E0DD-1915-EBAA87E8B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3925FFD-C763-117C-8035-DE693E64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800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6CA73FA-925D-F348-816A-C755E4245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21583C-3067-6BF1-8658-6E05FA55F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66DC769-8458-C277-31A4-CF3756673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4BD0-A9F8-40C0-86E1-C8F5B56CB711}" type="datetimeFigureOut">
              <a:rPr lang="pl-PL" smtClean="0"/>
              <a:pPr/>
              <a:t>14.05.2024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CA8286-7B48-A409-4974-35B5E5E03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F3E8706-36BF-15F5-7CA7-24E92EF75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826D8-9DAC-44AE-A9FD-0EC949CD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26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9419" y="816316"/>
            <a:ext cx="9852728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9854" y="1796072"/>
            <a:ext cx="9852729" cy="42456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169812" y="0"/>
            <a:ext cx="1232383" cy="162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402195" y="0"/>
            <a:ext cx="8619951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89804" y="6368269"/>
            <a:ext cx="1231537" cy="163293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90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96477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/>
  <p:txStyles>
    <p:titleStyle>
      <a:lvl1pPr algn="l" defTabSz="914406" rtl="0" eaLnBrk="1" latinLnBrk="0" hangingPunct="1">
        <a:lnSpc>
          <a:spcPts val="3266"/>
        </a:lnSpc>
        <a:spcBef>
          <a:spcPct val="0"/>
        </a:spcBef>
        <a:buNone/>
        <a:defRPr sz="254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28602" indent="-228602" algn="l" defTabSz="914406" rtl="0" eaLnBrk="1" latinLnBrk="0" hangingPunct="1">
        <a:lnSpc>
          <a:spcPts val="2177"/>
        </a:lnSpc>
        <a:spcBef>
          <a:spcPts val="1000"/>
        </a:spcBef>
        <a:buClr>
          <a:schemeClr val="accent1"/>
        </a:buClr>
        <a:buFontTx/>
        <a:buBlip>
          <a:blip r:embed="rId12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85804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3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143008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4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600210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057413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19CEE1-EAAB-78B2-6DF8-CFB63DDE8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Fundusze Europejskie dla Lubelskiego 2021-2027 </a:t>
            </a:r>
          </a:p>
        </p:txBody>
      </p:sp>
      <p:pic>
        <p:nvPicPr>
          <p:cNvPr id="13" name="Symbol zastępczy zawartości 12" descr="Obraz zawierający tekst">
            <a:extLst>
              <a:ext uri="{FF2B5EF4-FFF2-40B4-BE49-F238E27FC236}">
                <a16:creationId xmlns:a16="http://schemas.microsoft.com/office/drawing/2014/main" id="{8B01C536-3002-9D35-1F89-AE81609CFE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28"/>
            <a:ext cx="12192000" cy="6845972"/>
          </a:xfrm>
        </p:spPr>
      </p:pic>
    </p:spTree>
    <p:extLst>
      <p:ext uri="{BB962C8B-B14F-4D97-AF65-F5344CB8AC3E}">
        <p14:creationId xmlns:p14="http://schemas.microsoft.com/office/powerpoint/2010/main" val="2732001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312" y="992717"/>
            <a:ext cx="9796059" cy="5217917"/>
          </a:xfrm>
        </p:spPr>
        <p:txBody>
          <a:bodyPr vert="horz" lIns="0" tIns="0" rIns="0" bIns="0" rtlCol="0" anchor="t">
            <a:noAutofit/>
          </a:bodyPr>
          <a:lstStyle/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Open Sans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148080" y="1879600"/>
            <a:ext cx="3241040" cy="1473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IZ/ IP/ IW</a:t>
            </a:r>
          </a:p>
        </p:txBody>
      </p:sp>
      <p:sp>
        <p:nvSpPr>
          <p:cNvPr id="8" name="Prostokąt 7"/>
          <p:cNvSpPr/>
          <p:nvPr/>
        </p:nvSpPr>
        <p:spPr>
          <a:xfrm>
            <a:off x="7599680" y="1818640"/>
            <a:ext cx="3241040" cy="1473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PERSONEL BENEFICJENTA</a:t>
            </a:r>
          </a:p>
        </p:txBody>
      </p:sp>
      <p:sp>
        <p:nvSpPr>
          <p:cNvPr id="10" name="Nie równa się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73040" y="2286000"/>
            <a:ext cx="1371600" cy="487680"/>
          </a:xfrm>
          <a:prstGeom prst="mathNotEqua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4856480" y="3616960"/>
            <a:ext cx="2560320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KONFLIKT INTERESÓW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42FB4ED-4E02-875E-674C-69B5F7DCF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053690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912" y="1378797"/>
            <a:ext cx="9515008" cy="2410883"/>
          </a:xfrm>
        </p:spPr>
        <p:txBody>
          <a:bodyPr vert="horz" lIns="0" tIns="0" rIns="0" bIns="0" rtlCol="0" anchor="t">
            <a:noAutofit/>
          </a:bodyPr>
          <a:lstStyle/>
          <a:p>
            <a:pPr marL="228600" indent="-228600" algn="just">
              <a:lnSpc>
                <a:spcPts val="2700"/>
              </a:lnSpc>
              <a:buNone/>
            </a:pPr>
            <a:r>
              <a:rPr lang="pl-PL" sz="1800" dirty="0">
                <a:latin typeface="Open Sans"/>
                <a:ea typeface="Open Sans"/>
                <a:cs typeface="Arial"/>
              </a:rPr>
              <a:t>	Koszt zaangażowania pracownika beneficjenta na podstawie umowy cywilnoprawnej innej niż umowa o dzieło </a:t>
            </a:r>
            <a:r>
              <a:rPr lang="pl-PL" sz="1800" b="1" u="sng" dirty="0">
                <a:latin typeface="Open Sans"/>
                <a:ea typeface="Open Sans"/>
                <a:cs typeface="Arial"/>
              </a:rPr>
              <a:t>jest wydatkiem niekwalifikowalnym</a:t>
            </a:r>
            <a:r>
              <a:rPr lang="pl-PL" sz="1800" dirty="0">
                <a:latin typeface="Open Sans"/>
                <a:ea typeface="Open Sans"/>
                <a:cs typeface="Arial"/>
              </a:rPr>
              <a:t>, z wyjątkiem:</a:t>
            </a:r>
            <a:endParaRPr lang="pl-PL" sz="1800" dirty="0">
              <a:latin typeface="Open Sans"/>
              <a:ea typeface="Open Sans"/>
              <a:cs typeface="Open Sans"/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Calibri"/>
              </a:rPr>
              <a:t>przypadków, gdy szczególne przepisy dotyczące zatrudniania danej grupy pracowników uniemożliwiają wykonywanie zadań w ramach projektu na podstawie stosunku pracy,</a:t>
            </a:r>
            <a:endParaRPr lang="pl-PL" sz="1800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Arial"/>
              </a:rPr>
              <a:t>i prac badawczo-rozwojowych.</a:t>
            </a: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None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Open San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B72B1C4-3A25-F6E2-415B-4FA871B32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234818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Chmurka 5"/>
          <p:cNvSpPr/>
          <p:nvPr/>
        </p:nvSpPr>
        <p:spPr>
          <a:xfrm>
            <a:off x="3571716" y="521931"/>
            <a:ext cx="4805680" cy="210312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CROSS-FINANCING</a:t>
            </a:r>
            <a:br>
              <a:rPr lang="pl-PL" sz="2400" b="1" dirty="0"/>
            </a:br>
            <a:r>
              <a:rPr lang="pl-PL" sz="2400" b="1" dirty="0"/>
              <a:t>EFS+</a:t>
            </a:r>
          </a:p>
        </p:txBody>
      </p:sp>
      <p:sp>
        <p:nvSpPr>
          <p:cNvPr id="8" name="Chmurka 7"/>
          <p:cNvSpPr/>
          <p:nvPr/>
        </p:nvSpPr>
        <p:spPr>
          <a:xfrm>
            <a:off x="599440" y="995680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GRUNTU</a:t>
            </a:r>
          </a:p>
        </p:txBody>
      </p:sp>
      <p:sp>
        <p:nvSpPr>
          <p:cNvPr id="9" name="Chmurka 8"/>
          <p:cNvSpPr/>
          <p:nvPr/>
        </p:nvSpPr>
        <p:spPr>
          <a:xfrm>
            <a:off x="290512" y="2606040"/>
            <a:ext cx="2783840" cy="127000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NIERUCHOMOŚCI</a:t>
            </a:r>
          </a:p>
        </p:txBody>
      </p:sp>
      <p:sp>
        <p:nvSpPr>
          <p:cNvPr id="10" name="Chmurka 9"/>
          <p:cNvSpPr/>
          <p:nvPr/>
        </p:nvSpPr>
        <p:spPr>
          <a:xfrm>
            <a:off x="9459462" y="1375371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MEBLI</a:t>
            </a:r>
          </a:p>
        </p:txBody>
      </p:sp>
      <p:sp>
        <p:nvSpPr>
          <p:cNvPr id="11" name="Chmurka 10"/>
          <p:cNvSpPr/>
          <p:nvPr/>
        </p:nvSpPr>
        <p:spPr>
          <a:xfrm>
            <a:off x="8874760" y="3007360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SPRZĘTU</a:t>
            </a:r>
          </a:p>
        </p:txBody>
      </p:sp>
      <p:sp>
        <p:nvSpPr>
          <p:cNvPr id="12" name="Chmurka 11"/>
          <p:cNvSpPr/>
          <p:nvPr/>
        </p:nvSpPr>
        <p:spPr>
          <a:xfrm>
            <a:off x="7731760" y="4491882"/>
            <a:ext cx="2286000" cy="12496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POJAZDU</a:t>
            </a:r>
          </a:p>
        </p:txBody>
      </p:sp>
      <p:sp>
        <p:nvSpPr>
          <p:cNvPr id="14" name="Chmurka 13"/>
          <p:cNvSpPr/>
          <p:nvPr/>
        </p:nvSpPr>
        <p:spPr>
          <a:xfrm>
            <a:off x="2519729" y="4916716"/>
            <a:ext cx="2926080" cy="123952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ZAKUP INFRASTRUKTURY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876469A-5E38-D288-DA31-8B12B9F9F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4124960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720" y="802640"/>
            <a:ext cx="10373360" cy="5049520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1600" b="1" i="0" u="none" strike="noStrike" baseline="0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Limit wydatków w ramach cross-financingu na poziomie projektu, grupy projektów lub działania określa IZ w SZOP – zgodnie z programem.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pl-PL" sz="1400" dirty="0">
              <a:latin typeface="Open Sans"/>
              <a:ea typeface="Open Sans"/>
              <a:cs typeface="Open Sans"/>
            </a:endParaRPr>
          </a:p>
          <a:p>
            <a:pPr marL="228600" indent="-228600" algn="ctr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Wydatki poniesione w ramach cross-financingu w wysokości przekraczającej kwotę określoną w zatwierdzonym wniosku o dofinansowanie projektu są niekwalifikowalne.</a:t>
            </a:r>
          </a:p>
          <a:p>
            <a:pPr marL="228600" indent="-228600" algn="ctr">
              <a:lnSpc>
                <a:spcPct val="150000"/>
              </a:lnSpc>
              <a:buNone/>
            </a:pPr>
            <a:endParaRPr lang="pl-PL" sz="1600" b="1" dirty="0">
              <a:solidFill>
                <a:schemeClr val="accen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28600" indent="-228600" algn="ctr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Kategorie wydatków, które zostaną poniesione w ramach cross-financingu muszą być uwzględnione w zatwierdzonym wniosku o dofinansowanie projektu i podlegają rozliczeniu we wnioskach beneficjenta o płatność.</a:t>
            </a:r>
          </a:p>
          <a:p>
            <a:pPr marL="228600" indent="-228600" algn="ctr">
              <a:lnSpc>
                <a:spcPct val="150000"/>
              </a:lnSpc>
              <a:buNone/>
            </a:pPr>
            <a:endParaRPr lang="pl-PL" sz="1050" b="1" dirty="0">
              <a:solidFill>
                <a:schemeClr val="accen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28600" indent="-228600" algn="ctr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Limit cross-financingu to suma kosztów bezpośrednich zaliczonych do tego limitu, powiększona o naliczone od nich, zgodnie z obowiązującą stawką ryczałtową kosztów pośrednich</a:t>
            </a:r>
          </a:p>
          <a:p>
            <a:pPr marL="342900" indent="-342900">
              <a:buAutoNum type="arabicPeriod"/>
            </a:pPr>
            <a:endParaRPr lang="pl-PL" sz="1800" dirty="0">
              <a:ea typeface="Open Sans" panose="020B0606030504020204" pitchFamily="34" charset="0"/>
            </a:endParaRPr>
          </a:p>
          <a:p>
            <a:pPr marL="342900" indent="-342900" algn="just">
              <a:lnSpc>
                <a:spcPts val="2700"/>
              </a:lnSpc>
              <a:buAutoNum type="arabicPeriod"/>
            </a:pPr>
            <a:endParaRPr lang="pl-PL" sz="1800" dirty="0">
              <a:latin typeface="Calibri" panose="020F0502020204030204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AutoNum type="arabicPeriod"/>
            </a:pPr>
            <a:endParaRPr lang="pl-PL" sz="1800" dirty="0">
              <a:latin typeface="Calibri" panose="020F0502020204030204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pl-PL" sz="1800" dirty="0">
              <a:latin typeface="Calibri" panose="020F0502020204030204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15F9E10-36EF-9092-F9E1-87F39E13D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6093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672" y="929964"/>
            <a:ext cx="9771023" cy="4694794"/>
          </a:xfrm>
        </p:spPr>
        <p:txBody>
          <a:bodyPr vert="horz" lIns="0" tIns="0" rIns="0" bIns="0" rtlCol="0" anchor="t">
            <a:noAutofit/>
          </a:bodyPr>
          <a:lstStyle/>
          <a:p>
            <a:pPr marL="228600" indent="-228600" algn="ctr">
              <a:lnSpc>
                <a:spcPts val="2700"/>
              </a:lnSpc>
              <a:buNone/>
            </a:pPr>
            <a:r>
              <a:rPr lang="pl-PL" sz="1800" b="1" u="sng" dirty="0">
                <a:solidFill>
                  <a:srgbClr val="FF0000"/>
                </a:solidFill>
                <a:latin typeface="Open Sans"/>
                <a:ea typeface="Open Sans"/>
                <a:cs typeface="Open Sans"/>
              </a:rPr>
              <a:t>Zakupu mebli, sprzętu i pojazdów spełniający jeden z poniższych warunków może być kwalifikowalny w ramach EFS+ poza cross-financingiem</a:t>
            </a:r>
          </a:p>
          <a:p>
            <a:pPr marL="228600" indent="-228600" algn="ctr">
              <a:lnSpc>
                <a:spcPts val="2700"/>
              </a:lnSpc>
              <a:buNone/>
            </a:pPr>
            <a:endParaRPr lang="pl-PL" sz="1600" b="1" i="1" u="sng" dirty="0">
              <a:solidFill>
                <a:srgbClr val="FF0000"/>
              </a:solidFill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Open Sans"/>
              </a:rPr>
              <a:t>zakupy te zostaną zamortyzowane w całości w okresie realizacji projektu</a:t>
            </a:r>
          </a:p>
          <a:p>
            <a:pPr marL="685800" lvl="1" indent="-228600" algn="just">
              <a:lnSpc>
                <a:spcPts val="2700"/>
              </a:lnSpc>
              <a:buNone/>
            </a:pPr>
            <a:endParaRPr lang="en-US" sz="1800" dirty="0">
              <a:latin typeface="Open Sans"/>
              <a:ea typeface="Open Sans"/>
              <a:cs typeface="Open Sans"/>
            </a:endParaRPr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Open Sans"/>
              </a:rPr>
              <a:t>beneficjent udowodni, że zakup będzie najbardziej opłacalną opcją, ale jednocześnie jest odpowiedni do osiągnięcia celu projektu (uzasadnienie w zatwierdzonym wniosku o dofinansowanie projektu),</a:t>
            </a:r>
          </a:p>
          <a:p>
            <a:pPr marL="685800" lvl="1" indent="-228600" algn="just">
              <a:lnSpc>
                <a:spcPts val="2700"/>
              </a:lnSpc>
              <a:buNone/>
            </a:pPr>
            <a:endParaRPr lang="pl-PL" dirty="0"/>
          </a:p>
          <a:p>
            <a:pPr marL="685800" lvl="1" indent="-228600" algn="just">
              <a:lnSpc>
                <a:spcPts val="2700"/>
              </a:lnSpc>
              <a:buFont typeface="Courier New"/>
              <a:buChar char="o"/>
            </a:pPr>
            <a:r>
              <a:rPr lang="pl-PL" sz="1800" dirty="0">
                <a:latin typeface="Open Sans"/>
                <a:ea typeface="Open Sans"/>
                <a:cs typeface="Open Sans"/>
              </a:rPr>
              <a:t>zakupy te są konieczne dla osiągniecia celów projektu (uzasadnienie w zatwierdzonym wniosku o dofinansowanie projektu)</a:t>
            </a:r>
            <a:endParaRPr lang="pl-PL" sz="1800" dirty="0">
              <a:latin typeface="Calibri" panose="020F0502020204030204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pl-PL" sz="1800" dirty="0">
              <a:latin typeface="+mn-lt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BB841E3-EBA4-20D3-06E5-A631423A6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38605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3139440" y="44704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5200" y="1981200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296160" y="2001520"/>
            <a:ext cx="520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KONIECZNOŚĆ TA WYNIKA Z CHARAKTERU PROJEKTU</a:t>
            </a:r>
          </a:p>
        </p:txBody>
      </p:sp>
      <p:sp>
        <p:nvSpPr>
          <p:cNvPr id="8" name="Prążkowana strzałka w praw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5200" y="2783840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377440" y="2895600"/>
            <a:ext cx="8778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pl-PL" dirty="0"/>
              <a:t> SKŁADKI NA UBEZPIECZENIE SPOŁECZNE, 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FUNDUSZ PRACY, 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FUNDUSZ GWARANTOWANYCH ŚWIADCZEŃ SOCJALNYCH,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PRACOWNICZE PLANY KAPITAŁOWE,</a:t>
            </a:r>
          </a:p>
          <a:p>
            <a:pPr>
              <a:buFont typeface="Wingdings" pitchFamily="2" charset="2"/>
              <a:buChar char="q"/>
            </a:pPr>
            <a:r>
              <a:rPr lang="pl-PL" dirty="0"/>
              <a:t> </a:t>
            </a:r>
            <a:r>
              <a:rPr lang="pl-PL" b="1" u="sng" dirty="0"/>
              <a:t>ODPISY</a:t>
            </a:r>
            <a:r>
              <a:rPr lang="pl-PL" dirty="0"/>
              <a:t> NA ZAKŁADOWY FUNDUSZ ŚWIADCZEŃ SOCJALNYCH </a:t>
            </a:r>
            <a:r>
              <a:rPr lang="pl-PL" b="1" u="sng" dirty="0"/>
              <a:t>LUB</a:t>
            </a:r>
            <a:r>
              <a:rPr lang="pl-PL" dirty="0"/>
              <a:t> WYDATKI PONOSZONE NA PRACOWNICZY PROGRAM EMERYTALNY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A9CD44B-A0F2-9E1B-C53E-E27385781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16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5520" y="1798320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2316480" y="1940561"/>
            <a:ext cx="850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ZATRUDNIENIE BĄDŹ ODDELEGOWANIE MUSI BYĆ ODPOWIEDNIO UDOKUMENTOWANE</a:t>
            </a:r>
          </a:p>
        </p:txBody>
      </p:sp>
      <p:sp>
        <p:nvSpPr>
          <p:cNvPr id="11" name="Prążkowana strzałka w prawo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5520" y="2781886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326640" y="2722881"/>
            <a:ext cx="843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WYNAGRODZENIE PRACOWNIKA ZATRUDNIONEGO DO REALIZACJI PROJEKTU JEDYNIE </a:t>
            </a:r>
            <a:br>
              <a:rPr lang="pl-PL" dirty="0"/>
            </a:br>
            <a:r>
              <a:rPr lang="pl-PL" dirty="0"/>
              <a:t>W CZĘŚCI ETATU JEST WYPŁACANE PROPORCJONALNIE</a:t>
            </a:r>
          </a:p>
        </p:txBody>
      </p:sp>
      <p:sp>
        <p:nvSpPr>
          <p:cNvPr id="13" name="Prążkowana strzałka w prawo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85520" y="398344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2367280" y="3647441"/>
            <a:ext cx="8676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KOSZT WYNAGRODZENIA PERSONELU PROJEKTU NIE MOŻE PRZEKROCZYĆ KWOTY WYNAGRODZENIA PRACOWNIKÓW ZATRUDNIONYCH NA ANALOGICZNYCH STANOWISKACH BĄDŹ WYMAGAJĄCYCH ANALOGICZNYCH KWALIFIKACJI LUB WYNIKAJĄCEJ Z PRZEPISÓW PRAWA 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B7A622C-D878-B1FA-6672-1757D8D5C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834460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215838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2611120" y="1960880"/>
            <a:ext cx="8829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WE WNIOSKU O DOFINANSOWANIE NALEŻY WSKAZAĆ FORMĘ ZAANGAŻOWANIA </a:t>
            </a:r>
            <a:br>
              <a:rPr lang="pl-PL" dirty="0"/>
            </a:br>
            <a:r>
              <a:rPr lang="pl-PL" dirty="0"/>
              <a:t>I SZACUNKOWY WYMIAR CZASU PRACY ORAZ UZASADNIENIE DLA PROPONOWANEJ KWOTY WYNAGRODZENIA</a:t>
            </a:r>
          </a:p>
        </p:txBody>
      </p:sp>
      <p:sp>
        <p:nvSpPr>
          <p:cNvPr id="10" name="Prążkowana strzałka w prawo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3110746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2651760" y="3190240"/>
            <a:ext cx="679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NAGRODY I PREMIE SĄ KWALIFIKOWALNE</a:t>
            </a:r>
          </a:p>
        </p:txBody>
      </p:sp>
      <p:sp>
        <p:nvSpPr>
          <p:cNvPr id="12" name="Prążkowana strzałka w prawo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3994667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2702560" y="4074161"/>
            <a:ext cx="648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DODATEK DO WYNAGRODZENIA JEST KWALIFIKOWALNY</a:t>
            </a:r>
          </a:p>
        </p:txBody>
      </p:sp>
      <p:sp>
        <p:nvSpPr>
          <p:cNvPr id="14" name="Prążkowana strzałka w prawo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80160" y="4878586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2733040" y="4958080"/>
            <a:ext cx="826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DODATKOWE WYNAGRODZENIE ROCZNE PERSONELU PROJEKTU JEST KWALIFIKOWALNE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BD4A09F-470F-C3FA-615E-BCFF5ACC9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155838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8" name="Prążkowana strzałka w praw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8824" y="232094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2661920" y="2123440"/>
            <a:ext cx="789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ŁĄCZNE ZAWODOWE ZAANGAŻOWANIE PRACOWNIKA NIE MOŻE PRZEKROCZYĆ </a:t>
            </a:r>
            <a:r>
              <a:rPr lang="pl-PL" b="1" u="sng" dirty="0"/>
              <a:t>276 GODZIN </a:t>
            </a:r>
            <a:r>
              <a:rPr lang="pl-PL" dirty="0"/>
              <a:t>W MIESIĄCU (WLICZANY JEST URLOP WYPOCZYNKOWY ORAZ CZAS NIEZDOLNOŚCI DO PRACY WSKUTEK CHOROBY)</a:t>
            </a:r>
          </a:p>
        </p:txBody>
      </p:sp>
      <p:sp>
        <p:nvSpPr>
          <p:cNvPr id="12" name="Prążkowana strzałka w prawo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58824" y="3840481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2661920" y="3784601"/>
            <a:ext cx="865632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KOSZTY DELEGACJI I PODNOSZENIA KWALIFIKACJI ZAWODOWYCH – TYLKO GDY SĄ NIEZBĘDNE DO REALIZACJI CELU PROJEKTU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B31356D-98A8-6883-2D7C-EF00284F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123827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3139440" y="314960"/>
            <a:ext cx="5669280" cy="12293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3200" b="1" dirty="0"/>
              <a:t>PERSONEL PROJEKTU</a:t>
            </a:r>
          </a:p>
        </p:txBody>
      </p:sp>
      <p:sp>
        <p:nvSpPr>
          <p:cNvPr id="6" name="Prążkowana strzałka w prawo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9419" y="1984481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499360" y="204216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ZABRONIONE JEST WZAJEMNE ZLECANIE PRZEZ PARTNERÓW REALIZACJI ZADAŃ</a:t>
            </a:r>
          </a:p>
        </p:txBody>
      </p:sp>
      <p:sp>
        <p:nvSpPr>
          <p:cNvPr id="8" name="Prążkowana strzałka w prawo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9419" y="2922171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2458720" y="2804160"/>
            <a:ext cx="8514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KOSZT ZAANGAŻOWANIA OSOBY FIZYCZNEJ PROWADZĄCEJ DZIAŁALNOŚĆ GOSPODARCZĄ BĘDĄCEJ BENEFICJENTEM JEST KWALIFIKOWALNY (SAMOZATRUDNIENIE)</a:t>
            </a:r>
          </a:p>
        </p:txBody>
      </p:sp>
      <p:sp>
        <p:nvSpPr>
          <p:cNvPr id="11" name="Prążkowana strzałka w prawo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69419" y="3838525"/>
            <a:ext cx="1016000" cy="528320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499360" y="3787078"/>
            <a:ext cx="8219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PERSONEL ZAANGAŻOWANY W KOSZTACH POŚREDNICH PRZEDKŁADA JEDYNIE OŚWIADCZENIE, ŻE NIE ZOSTAŁA PRAWOMOCNIE SKAZANA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02B5BF3-599D-EFF4-E9C9-766F92901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descr="Zasady aplikowania o środki dostępne dla Jednostek Samorządu Terytorialnego (w tym kryteria wyboru projektów) w ramach Działań wdrażanych przez Departament Wdrażania Europejskiego Funduszu Społecznego">
            <a:extLst>
              <a:ext uri="{FF2B5EF4-FFF2-40B4-BE49-F238E27FC236}">
                <a16:creationId xmlns:a16="http://schemas.microsoft.com/office/drawing/2014/main" id="{FAD15DD1-AE5D-4AFB-4611-36284A3D1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2036" y="-1219055"/>
            <a:ext cx="8714509" cy="789564"/>
          </a:xfrm>
        </p:spPr>
        <p:txBody>
          <a:bodyPr>
            <a:normAutofit/>
          </a:bodyPr>
          <a:lstStyle/>
          <a:p>
            <a:pPr marL="0" algn="just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pl-PL" sz="1200" b="1" kern="1200" dirty="0">
                <a:solidFill>
                  <a:srgbClr val="00206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Zasady aplikowania o środki dostępne dla Jednostek Samorządu Terytorialnego (w tym kryteria wyboru projektów) w ramach Działań wdrażanych przez Departament Wdrażania Europejskiego Funduszu Społecznego</a:t>
            </a:r>
            <a:endParaRPr lang="pl-PL" sz="1200" dirty="0">
              <a:effectLst/>
            </a:endParaRPr>
          </a:p>
        </p:txBody>
      </p:sp>
      <p:sp>
        <p:nvSpPr>
          <p:cNvPr id="13" name="pole tekstowe 12" descr="Zasady aplikowania o środki dostępne dla Jednostek Samorządu Terytorialnego (w tym kryteria wyboru projektów) w ramach Działań wdrażanych przez Departament Wdrażania Europejskiego Funduszu Społecznego">
            <a:extLst>
              <a:ext uri="{FF2B5EF4-FFF2-40B4-BE49-F238E27FC236}">
                <a16:creationId xmlns:a16="http://schemas.microsoft.com/office/drawing/2014/main" id="{E42790BC-FC6D-E939-27BE-64C73D482FE0}"/>
              </a:ext>
            </a:extLst>
          </p:cNvPr>
          <p:cNvSpPr txBox="1"/>
          <p:nvPr/>
        </p:nvSpPr>
        <p:spPr>
          <a:xfrm>
            <a:off x="1393372" y="2592354"/>
            <a:ext cx="82296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4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Zasady aplikowania o środki dostępne dla Jednostek Samorządu Terytorialnego (w tym kryteria wyboru projektów) w ramach Działań wdrażanych przez Departament Wdrażania Europejskiego Funduszu Społecznego</a:t>
            </a:r>
          </a:p>
        </p:txBody>
      </p:sp>
      <p:pic>
        <p:nvPicPr>
          <p:cNvPr id="22" name="Obraz 21" descr="Obraz zawierający tekst">
            <a:extLst>
              <a:ext uri="{FF2B5EF4-FFF2-40B4-BE49-F238E27FC236}">
                <a16:creationId xmlns:a16="http://schemas.microsoft.com/office/drawing/2014/main" id="{44CF8B1A-47E1-5D3B-8025-7B056477D1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7" y="0"/>
            <a:ext cx="12184573" cy="6858000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330E466A-4F5B-2007-7291-65ABD5759798}"/>
              </a:ext>
            </a:extLst>
          </p:cNvPr>
          <p:cNvSpPr txBox="1"/>
          <p:nvPr/>
        </p:nvSpPr>
        <p:spPr>
          <a:xfrm>
            <a:off x="1645722" y="2705725"/>
            <a:ext cx="8900555" cy="12464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pl-PL" sz="2500" b="1" dirty="0">
                <a:latin typeface="Open Sans"/>
                <a:ea typeface="+mn-lt"/>
                <a:cs typeface="+mn-lt"/>
              </a:rPr>
              <a:t>Wytyczne dotyczące </a:t>
            </a:r>
            <a:br>
              <a:rPr lang="pl-PL" sz="2500" b="1" dirty="0">
                <a:latin typeface="Open Sans"/>
                <a:ea typeface="+mn-lt"/>
                <a:cs typeface="+mn-lt"/>
              </a:rPr>
            </a:br>
            <a:r>
              <a:rPr lang="pl-PL" sz="2500" b="1" dirty="0">
                <a:latin typeface="Open Sans"/>
                <a:ea typeface="+mn-lt"/>
                <a:cs typeface="+mn-lt"/>
              </a:rPr>
              <a:t>kwalifikowalności wydatków </a:t>
            </a:r>
            <a:endParaRPr lang="pl-PL" sz="2500" dirty="0">
              <a:latin typeface="Open Sans"/>
              <a:ea typeface="+mn-lt"/>
              <a:cs typeface="+mn-lt"/>
            </a:endParaRPr>
          </a:p>
          <a:p>
            <a:pPr algn="ctr"/>
            <a:r>
              <a:rPr lang="pl-PL" sz="2500" b="1" dirty="0">
                <a:latin typeface="Open Sans"/>
                <a:ea typeface="+mn-lt"/>
                <a:cs typeface="+mn-lt"/>
              </a:rPr>
              <a:t>na lata 2021-2027</a:t>
            </a:r>
            <a:endParaRPr lang="pl-PL" sz="2500" dirty="0">
              <a:latin typeface="Open Sans"/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19382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8408" y="1495098"/>
            <a:ext cx="8256025" cy="1401647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600" dirty="0">
                <a:latin typeface="Open Sans"/>
                <a:ea typeface="Open Sans"/>
                <a:cs typeface="Open Sans"/>
              </a:rPr>
              <a:t>Wydatek poniesiony w znaczeniu kasowym, tj. rozchód środków pieniężnych z kasy lub rachunku płatniczego (obciążenie rachunku płatniczego beneficjenta)</a:t>
            </a:r>
            <a:endParaRPr lang="pl-PL" sz="1600" dirty="0"/>
          </a:p>
          <a:p>
            <a:pPr marL="0" indent="0" algn="just">
              <a:lnSpc>
                <a:spcPct val="150000"/>
              </a:lnSpc>
              <a:buNone/>
            </a:pPr>
            <a:endParaRPr lang="pl-PL" sz="1800" i="1" dirty="0">
              <a:latin typeface="Open Sans"/>
              <a:ea typeface="Open Sans"/>
              <a:cs typeface="Open Sans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4DEC6DDD-FD7B-B9C9-12DA-49F247737204}"/>
              </a:ext>
            </a:extLst>
          </p:cNvPr>
          <p:cNvSpPr/>
          <p:nvPr/>
        </p:nvSpPr>
        <p:spPr>
          <a:xfrm>
            <a:off x="3896882" y="307648"/>
            <a:ext cx="4623275" cy="9656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ZASADA FAKTYCZNIE PONIESIONEGO KOSZTU</a:t>
            </a:r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9E4C5D00-7A82-2AB6-E5F7-B9D0C9CDE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45136" y="1532178"/>
            <a:ext cx="1086000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4601BCD5-29D2-7C7A-BD8D-B9243A5F4E53}"/>
              </a:ext>
            </a:extLst>
          </p:cNvPr>
          <p:cNvSpPr txBox="1"/>
          <p:nvPr/>
        </p:nvSpPr>
        <p:spPr>
          <a:xfrm>
            <a:off x="1600200" y="2944283"/>
            <a:ext cx="9254737" cy="792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Open Sans"/>
                <a:ea typeface="Open Sans"/>
                <a:cs typeface="Open Sans"/>
              </a:rPr>
              <a:t>Poniesiony wkład niepieniężny = udokumentowane potwierdzenie jego wykorzystania w ramach projektu</a:t>
            </a:r>
            <a:endParaRPr lang="pl-PL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ED99B391-30EE-395C-D697-D058ED39EF35}"/>
              </a:ext>
            </a:extLst>
          </p:cNvPr>
          <p:cNvSpPr txBox="1"/>
          <p:nvPr/>
        </p:nvSpPr>
        <p:spPr>
          <a:xfrm>
            <a:off x="1600200" y="4230406"/>
            <a:ext cx="891846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dirty="0">
                <a:latin typeface="Open Sans"/>
                <a:ea typeface="Open Sans"/>
                <a:cs typeface="Open Sans"/>
              </a:rPr>
              <a:t>Zaliczki wypłacone przez beneficjenta zgodnie z postanowieniami umowy</a:t>
            </a:r>
            <a:endParaRPr lang="pl-PL" sz="1600" dirty="0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6995B007-22AF-3F78-39B2-25419A80C679}"/>
              </a:ext>
            </a:extLst>
          </p:cNvPr>
          <p:cNvSpPr txBox="1"/>
          <p:nvPr/>
        </p:nvSpPr>
        <p:spPr>
          <a:xfrm>
            <a:off x="2648405" y="5032815"/>
            <a:ext cx="6524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Co można uznać za datę poniesienia wydatku?</a:t>
            </a:r>
          </a:p>
        </p:txBody>
      </p:sp>
      <p:sp>
        <p:nvSpPr>
          <p:cNvPr id="20" name="Tytuł 19">
            <a:extLst>
              <a:ext uri="{FF2B5EF4-FFF2-40B4-BE49-F238E27FC236}">
                <a16:creationId xmlns:a16="http://schemas.microsoft.com/office/drawing/2014/main" id="{8FC62696-454C-5B76-2B94-E546B509B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918240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24B77DA-3D74-9EEC-072B-9BC618AFC8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18C27719-D6FD-9BDB-4695-EB520AF4CE7C}"/>
              </a:ext>
            </a:extLst>
          </p:cNvPr>
          <p:cNvSpPr/>
          <p:nvPr/>
        </p:nvSpPr>
        <p:spPr>
          <a:xfrm>
            <a:off x="4224528" y="268224"/>
            <a:ext cx="3742944" cy="10728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WYJĄTKI OD REGUŁY FAKTYCZNIE PONIESIONEGO KOSZTU</a:t>
            </a:r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92319A62-D6AA-C0D3-4CFC-D3A3BA74125E}"/>
              </a:ext>
            </a:extLst>
          </p:cNvPr>
          <p:cNvSpPr/>
          <p:nvPr/>
        </p:nvSpPr>
        <p:spPr>
          <a:xfrm>
            <a:off x="1085088" y="1548384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WKŁAD NIEPIENIĘŻNY</a:t>
            </a:r>
          </a:p>
        </p:txBody>
      </p:sp>
      <p:sp>
        <p:nvSpPr>
          <p:cNvPr id="7" name="Owal 6">
            <a:extLst>
              <a:ext uri="{FF2B5EF4-FFF2-40B4-BE49-F238E27FC236}">
                <a16:creationId xmlns:a16="http://schemas.microsoft.com/office/drawing/2014/main" id="{094FC1B7-496F-0D1F-EBFD-54C581D326BF}"/>
              </a:ext>
            </a:extLst>
          </p:cNvPr>
          <p:cNvSpPr/>
          <p:nvPr/>
        </p:nvSpPr>
        <p:spPr>
          <a:xfrm>
            <a:off x="3846349" y="2557273"/>
            <a:ext cx="5029200" cy="135940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DODATKI I WYNAGRODZENIA WYPŁACANE UP PROJEKTU PRZEZ STRONĘ TRZECIĄ I POŚWIADCZONE BENEFICJENTOWI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2D3E6B57-3833-F2CB-E5C0-D07734BE6E05}"/>
              </a:ext>
            </a:extLst>
          </p:cNvPr>
          <p:cNvSpPr/>
          <p:nvPr/>
        </p:nvSpPr>
        <p:spPr>
          <a:xfrm>
            <a:off x="1085088" y="3236977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KOSZTY AMORTYZACJI</a:t>
            </a:r>
          </a:p>
        </p:txBody>
      </p:sp>
      <p:sp>
        <p:nvSpPr>
          <p:cNvPr id="9" name="Owal 8">
            <a:extLst>
              <a:ext uri="{FF2B5EF4-FFF2-40B4-BE49-F238E27FC236}">
                <a16:creationId xmlns:a16="http://schemas.microsoft.com/office/drawing/2014/main" id="{9E77D7AC-1195-3F8E-5C63-2B013021716E}"/>
              </a:ext>
            </a:extLst>
          </p:cNvPr>
          <p:cNvSpPr/>
          <p:nvPr/>
        </p:nvSpPr>
        <p:spPr>
          <a:xfrm>
            <a:off x="9332676" y="1548384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NOTA KSIĘGOWA</a:t>
            </a:r>
          </a:p>
        </p:txBody>
      </p:sp>
      <p:sp>
        <p:nvSpPr>
          <p:cNvPr id="10" name="Owal 9">
            <a:extLst>
              <a:ext uri="{FF2B5EF4-FFF2-40B4-BE49-F238E27FC236}">
                <a16:creationId xmlns:a16="http://schemas.microsoft.com/office/drawing/2014/main" id="{1E374423-90E7-4030-CA17-3EEBA4077B2D}"/>
              </a:ext>
            </a:extLst>
          </p:cNvPr>
          <p:cNvSpPr/>
          <p:nvPr/>
        </p:nvSpPr>
        <p:spPr>
          <a:xfrm>
            <a:off x="9332676" y="3429000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POTRĄCENIA</a:t>
            </a:r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id="{A7A41544-9608-C163-0A75-8E3653E401EB}"/>
              </a:ext>
            </a:extLst>
          </p:cNvPr>
          <p:cNvSpPr/>
          <p:nvPr/>
        </p:nvSpPr>
        <p:spPr>
          <a:xfrm>
            <a:off x="3770377" y="4465320"/>
            <a:ext cx="3834384" cy="149351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SKUTECZNE ZŁOŻENIE DEPOZYTU SĄDOWEGO W ZWIĄZKU Z REALIZACJĄ PROJEKTU</a:t>
            </a:r>
          </a:p>
        </p:txBody>
      </p:sp>
      <p:sp>
        <p:nvSpPr>
          <p:cNvPr id="12" name="Owal 11">
            <a:extLst>
              <a:ext uri="{FF2B5EF4-FFF2-40B4-BE49-F238E27FC236}">
                <a16:creationId xmlns:a16="http://schemas.microsoft.com/office/drawing/2014/main" id="{832EBE76-2DA3-DE0A-0A4A-5C25F849ABE0}"/>
              </a:ext>
            </a:extLst>
          </p:cNvPr>
          <p:cNvSpPr/>
          <p:nvPr/>
        </p:nvSpPr>
        <p:spPr>
          <a:xfrm>
            <a:off x="1085088" y="4925570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GWARANCJA/PORĘCZENIE</a:t>
            </a:r>
          </a:p>
        </p:txBody>
      </p:sp>
      <p:sp>
        <p:nvSpPr>
          <p:cNvPr id="13" name="Owal 12">
            <a:extLst>
              <a:ext uri="{FF2B5EF4-FFF2-40B4-BE49-F238E27FC236}">
                <a16:creationId xmlns:a16="http://schemas.microsoft.com/office/drawing/2014/main" id="{0EE2638F-C919-FAE6-7F68-679C6A22A6B5}"/>
              </a:ext>
            </a:extLst>
          </p:cNvPr>
          <p:cNvSpPr/>
          <p:nvPr/>
        </p:nvSpPr>
        <p:spPr>
          <a:xfrm>
            <a:off x="8144258" y="5084065"/>
            <a:ext cx="2145792" cy="10363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ODPISY NA ZFŚS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4040389-CD7A-4CE4-EDD2-4FA004659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Wyjątki od reguły faktycznie poniesionego kosztu</a:t>
            </a:r>
          </a:p>
        </p:txBody>
      </p:sp>
    </p:spTree>
    <p:extLst>
      <p:ext uri="{BB962C8B-B14F-4D97-AF65-F5344CB8AC3E}">
        <p14:creationId xmlns:p14="http://schemas.microsoft.com/office/powerpoint/2010/main" val="3709513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D253746-7F10-07B8-4730-F13E88849B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3E42BE08-37D6-8CE4-72FE-EACED24C5E97}"/>
              </a:ext>
            </a:extLst>
          </p:cNvPr>
          <p:cNvSpPr/>
          <p:nvPr/>
        </p:nvSpPr>
        <p:spPr>
          <a:xfrm>
            <a:off x="4681728" y="560832"/>
            <a:ext cx="2828544" cy="10607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DATA PONIESIENIA WYDATKU</a:t>
            </a:r>
          </a:p>
        </p:txBody>
      </p:sp>
      <p:sp>
        <p:nvSpPr>
          <p:cNvPr id="6" name="Strzałka: w prawo 5">
            <a:extLst>
              <a:ext uri="{FF2B5EF4-FFF2-40B4-BE49-F238E27FC236}">
                <a16:creationId xmlns:a16="http://schemas.microsoft.com/office/drawing/2014/main" id="{7848C7A3-A9B6-3CAD-1ACE-106709E1DA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2011680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C7E6816D-9CD1-97C4-A8F7-0D226606048F}"/>
              </a:ext>
            </a:extLst>
          </p:cNvPr>
          <p:cNvSpPr txBox="1"/>
          <p:nvPr/>
        </p:nvSpPr>
        <p:spPr>
          <a:xfrm>
            <a:off x="2499360" y="2072640"/>
            <a:ext cx="274320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księgowania operacji</a:t>
            </a:r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E41CDEF5-BF80-A1C7-B6B9-FE752C4B5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2700528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: w prawo 8">
            <a:extLst>
              <a:ext uri="{FF2B5EF4-FFF2-40B4-BE49-F238E27FC236}">
                <a16:creationId xmlns:a16="http://schemas.microsoft.com/office/drawing/2014/main" id="{B96588D8-5D1A-8666-461C-2650258CE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3429000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: w prawo 9">
            <a:extLst>
              <a:ext uri="{FF2B5EF4-FFF2-40B4-BE49-F238E27FC236}">
                <a16:creationId xmlns:a16="http://schemas.microsoft.com/office/drawing/2014/main" id="{5F4A656E-873F-6D9C-113C-C5C5914F94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4157472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: w prawo 10">
            <a:extLst>
              <a:ext uri="{FF2B5EF4-FFF2-40B4-BE49-F238E27FC236}">
                <a16:creationId xmlns:a16="http://schemas.microsoft.com/office/drawing/2014/main" id="{97D369AE-9313-6063-8F25-C8E028079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4885944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: w prawo 11">
            <a:extLst>
              <a:ext uri="{FF2B5EF4-FFF2-40B4-BE49-F238E27FC236}">
                <a16:creationId xmlns:a16="http://schemas.microsoft.com/office/drawing/2014/main" id="{23A395B8-1F64-793B-1EE6-14663C0A5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088" y="5614416"/>
            <a:ext cx="1109472" cy="4876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03DC9F5B-B355-C2D0-4388-3DB830972EB4}"/>
              </a:ext>
            </a:extLst>
          </p:cNvPr>
          <p:cNvSpPr txBox="1"/>
          <p:nvPr/>
        </p:nvSpPr>
        <p:spPr>
          <a:xfrm>
            <a:off x="2499360" y="2782826"/>
            <a:ext cx="9119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transakcji skutkującej obciążeniem rachunku karty kredytowej lub podobnego instrumentu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53E94C83-47DC-A9AD-E382-5BD39AD0AECB}"/>
              </a:ext>
            </a:extLst>
          </p:cNvPr>
          <p:cNvSpPr txBox="1"/>
          <p:nvPr/>
        </p:nvSpPr>
        <p:spPr>
          <a:xfrm>
            <a:off x="2499360" y="3517393"/>
            <a:ext cx="5010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faktycznego dokonania płatności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745D6A94-16CC-829F-C6F8-06D4FF697200}"/>
              </a:ext>
            </a:extLst>
          </p:cNvPr>
          <p:cNvSpPr txBox="1"/>
          <p:nvPr/>
        </p:nvSpPr>
        <p:spPr>
          <a:xfrm>
            <a:off x="2523744" y="4251960"/>
            <a:ext cx="4803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faktycznego wniesienia wkłady własnego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75696694-78A0-6A9D-962A-6A036E9A06FF}"/>
              </a:ext>
            </a:extLst>
          </p:cNvPr>
          <p:cNvSpPr txBox="1"/>
          <p:nvPr/>
        </p:nvSpPr>
        <p:spPr>
          <a:xfrm>
            <a:off x="2523744" y="4986527"/>
            <a:ext cx="7266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dokonania odpisu amortyzacyjnego, potrącenia, wniesienia depozytu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87ECA977-A985-6432-B80B-E0E0EA3AF69A}"/>
              </a:ext>
            </a:extLst>
          </p:cNvPr>
          <p:cNvSpPr txBox="1"/>
          <p:nvPr/>
        </p:nvSpPr>
        <p:spPr>
          <a:xfrm>
            <a:off x="2523744" y="5736336"/>
            <a:ext cx="274320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Data zaksięgowania noty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D0B44C2-D59C-3CB0-9B4F-7721F121A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Data poniesienia wydatku</a:t>
            </a:r>
          </a:p>
        </p:txBody>
      </p:sp>
    </p:spTree>
    <p:extLst>
      <p:ext uri="{BB962C8B-B14F-4D97-AF65-F5344CB8AC3E}">
        <p14:creationId xmlns:p14="http://schemas.microsoft.com/office/powerpoint/2010/main" val="34590032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7922" y="3121351"/>
            <a:ext cx="8492809" cy="1622099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800" dirty="0">
                <a:latin typeface="Open Sans"/>
                <a:ea typeface="Open Sans"/>
                <a:cs typeface="Open Sans"/>
              </a:rPr>
              <a:t>Dowodem poniesienia wydatku jest zapłacona faktura lub inny dokument księgowy o równoważnej wartości dowodowej wraz odpowiednim dokumentem potwierdzającym dokonanie płatności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800" i="1" dirty="0">
              <a:latin typeface="Open Sans"/>
              <a:ea typeface="Open Sans"/>
              <a:cs typeface="Open Sans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F884F3C3-F6FD-A404-C4A5-52604B535F95}"/>
              </a:ext>
            </a:extLst>
          </p:cNvPr>
          <p:cNvSpPr/>
          <p:nvPr/>
        </p:nvSpPr>
        <p:spPr>
          <a:xfrm>
            <a:off x="3656489" y="357292"/>
            <a:ext cx="4623275" cy="9656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ZASADA FAKTYCZNIE PONIESIONEGO KOSZTU</a:t>
            </a:r>
          </a:p>
        </p:txBody>
      </p:sp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0DAB08A2-E6F7-D014-CC3F-7F3C6F718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1269" y="2079272"/>
            <a:ext cx="1111579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49D95F56-82D1-A3EB-00D8-AFA6379C3C67}"/>
              </a:ext>
            </a:extLst>
          </p:cNvPr>
          <p:cNvSpPr txBox="1"/>
          <p:nvPr/>
        </p:nvSpPr>
        <p:spPr>
          <a:xfrm>
            <a:off x="2495373" y="1947378"/>
            <a:ext cx="8595358" cy="879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6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</a:pPr>
            <a:r>
              <a:rPr lang="pl-PL" dirty="0">
                <a:latin typeface="Open Sans"/>
                <a:ea typeface="Open Sans"/>
                <a:cs typeface="Open Sans"/>
              </a:rPr>
              <a:t>Wydatkiem kwalifikowalnym może być wydatek ponoszony na rzecz podwykonawcy</a:t>
            </a:r>
          </a:p>
        </p:txBody>
      </p:sp>
      <p:sp>
        <p:nvSpPr>
          <p:cNvPr id="10" name="Strzałka: w prawo 9">
            <a:extLst>
              <a:ext uri="{FF2B5EF4-FFF2-40B4-BE49-F238E27FC236}">
                <a16:creationId xmlns:a16="http://schemas.microsoft.com/office/drawing/2014/main" id="{E9CFC5BC-1017-BFA3-ACBB-51768EE21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1269" y="3502415"/>
            <a:ext cx="1111579" cy="61529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Tytuł 10">
            <a:extLst>
              <a:ext uri="{FF2B5EF4-FFF2-40B4-BE49-F238E27FC236}">
                <a16:creationId xmlns:a16="http://schemas.microsoft.com/office/drawing/2014/main" id="{AF3EB5ED-2D17-B77D-9D29-8B2B0E59E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18201325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16B9CF51-7BEB-9B56-47AA-7C6082DB95C2}"/>
              </a:ext>
            </a:extLst>
          </p:cNvPr>
          <p:cNvSpPr/>
          <p:nvPr/>
        </p:nvSpPr>
        <p:spPr>
          <a:xfrm>
            <a:off x="4291363" y="471002"/>
            <a:ext cx="3609273" cy="81121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WKŁAD WŁASNY</a:t>
            </a:r>
          </a:p>
        </p:txBody>
      </p:sp>
      <p:sp>
        <p:nvSpPr>
          <p:cNvPr id="6" name="Strzałka: w prawo z wcięciem 5">
            <a:extLst>
              <a:ext uri="{FF2B5EF4-FFF2-40B4-BE49-F238E27FC236}">
                <a16:creationId xmlns:a16="http://schemas.microsoft.com/office/drawing/2014/main" id="{435A3D65-1F65-AB53-7022-8575E9B8D7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70" y="1536758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C2B758C-5724-4DDB-1E21-CAC621CBD50B}"/>
              </a:ext>
            </a:extLst>
          </p:cNvPr>
          <p:cNvSpPr txBox="1"/>
          <p:nvPr/>
        </p:nvSpPr>
        <p:spPr>
          <a:xfrm>
            <a:off x="2608415" y="1689443"/>
            <a:ext cx="858211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Calibri"/>
              </a:rPr>
              <a:t>Wkładu własnego w wysokości określonej zgodnie z Umową o dofinansowanie projektu</a:t>
            </a:r>
            <a:endParaRPr lang="pl-PL" sz="1600" dirty="0"/>
          </a:p>
        </p:txBody>
      </p:sp>
      <p:sp>
        <p:nvSpPr>
          <p:cNvPr id="10" name="Strzałka: w prawo z wcięciem 9">
            <a:extLst>
              <a:ext uri="{FF2B5EF4-FFF2-40B4-BE49-F238E27FC236}">
                <a16:creationId xmlns:a16="http://schemas.microsoft.com/office/drawing/2014/main" id="{471C17C2-7E6A-EFD3-20DA-DA1C2BF0F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70" y="2437596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DC06BAE0-0084-055D-EC9D-E80099DD6875}"/>
              </a:ext>
            </a:extLst>
          </p:cNvPr>
          <p:cNvSpPr txBox="1"/>
          <p:nvPr/>
        </p:nvSpPr>
        <p:spPr>
          <a:xfrm>
            <a:off x="2608415" y="2597794"/>
            <a:ext cx="5204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Wkład własny pieniężny i niepieniężny (rzeczowy)</a:t>
            </a:r>
          </a:p>
        </p:txBody>
      </p:sp>
      <p:sp>
        <p:nvSpPr>
          <p:cNvPr id="13" name="Strzałka: w prawo z wcięciem 12">
            <a:extLst>
              <a:ext uri="{FF2B5EF4-FFF2-40B4-BE49-F238E27FC236}">
                <a16:creationId xmlns:a16="http://schemas.microsoft.com/office/drawing/2014/main" id="{BCD81B54-C8C4-5179-A4EC-4D3E007822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69" y="3433366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C780D458-D16F-0480-A07E-9DE7CC2F5193}"/>
              </a:ext>
            </a:extLst>
          </p:cNvPr>
          <p:cNvSpPr txBox="1"/>
          <p:nvPr/>
        </p:nvSpPr>
        <p:spPr>
          <a:xfrm>
            <a:off x="2608415" y="3431136"/>
            <a:ext cx="8582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Wkład rzeczowy: nieruchomości, urządzenia, materiały (surowce), wartości niematerialne </a:t>
            </a:r>
            <a:br>
              <a:rPr lang="pl-PL" dirty="0"/>
            </a:br>
            <a:r>
              <a:rPr lang="pl-PL" dirty="0"/>
              <a:t>i prawne, ekspertyzy, nieodpłatna praca wolontariuszy, nieodpłatna praca społeczna członków stowarzyszenia</a:t>
            </a:r>
          </a:p>
        </p:txBody>
      </p:sp>
      <p:sp>
        <p:nvSpPr>
          <p:cNvPr id="15" name="Strzałka: w prawo z wcięciem 14">
            <a:extLst>
              <a:ext uri="{FF2B5EF4-FFF2-40B4-BE49-F238E27FC236}">
                <a16:creationId xmlns:a16="http://schemas.microsoft.com/office/drawing/2014/main" id="{BED681AA-1323-83DC-9CB3-D5F7B4F80C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69" y="4463030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B3B5BFD8-1833-F4F8-ED66-D82D64E743BC}"/>
              </a:ext>
            </a:extLst>
          </p:cNvPr>
          <p:cNvSpPr txBox="1"/>
          <p:nvPr/>
        </p:nvSpPr>
        <p:spPr>
          <a:xfrm>
            <a:off x="2609789" y="4608281"/>
            <a:ext cx="85807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>
                <a:latin typeface="Open Sans"/>
                <a:ea typeface="+mn-lt"/>
                <a:cs typeface="+mn-lt"/>
              </a:rPr>
              <a:t>Wkład niepieniężny nie był uprzednio współfinansowany ze środków UE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89177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BDB8B5CC-535F-9FCF-CA64-DE48DEE4F169}"/>
              </a:ext>
            </a:extLst>
          </p:cNvPr>
          <p:cNvSpPr txBox="1"/>
          <p:nvPr/>
        </p:nvSpPr>
        <p:spPr>
          <a:xfrm>
            <a:off x="2911367" y="2661804"/>
            <a:ext cx="8258086" cy="4648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/>
              <a:t>Należy określić: zadania, ilość czasu</a:t>
            </a:r>
          </a:p>
        </p:txBody>
      </p: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C2A4959B-065D-4834-8B37-95B77E446FD5}"/>
              </a:ext>
            </a:extLst>
          </p:cNvPr>
          <p:cNvSpPr/>
          <p:nvPr/>
        </p:nvSpPr>
        <p:spPr>
          <a:xfrm>
            <a:off x="3940249" y="298832"/>
            <a:ext cx="4311502" cy="82066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WOLONTARIUSZE</a:t>
            </a:r>
            <a:br>
              <a:rPr lang="pl-PL" b="1" dirty="0"/>
            </a:br>
            <a:r>
              <a:rPr lang="pl-PL" b="1" dirty="0"/>
              <a:t>PRACA SPOŁECZNA CZŁONKÓW STOWARZYSZENIA</a:t>
            </a:r>
          </a:p>
        </p:txBody>
      </p:sp>
      <p:sp>
        <p:nvSpPr>
          <p:cNvPr id="6" name="Strzałka: w prawo z wcięciem 5">
            <a:extLst>
              <a:ext uri="{FF2B5EF4-FFF2-40B4-BE49-F238E27FC236}">
                <a16:creationId xmlns:a16="http://schemas.microsoft.com/office/drawing/2014/main" id="{9E8C3AA4-5ED2-6310-FF39-A4A027829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625" y="1521066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2E40B33-60AB-CF7E-9394-C68415EE149F}"/>
              </a:ext>
            </a:extLst>
          </p:cNvPr>
          <p:cNvSpPr txBox="1"/>
          <p:nvPr/>
        </p:nvSpPr>
        <p:spPr>
          <a:xfrm>
            <a:off x="2791626" y="1640211"/>
            <a:ext cx="3190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Świadomość świadczonej pracy</a:t>
            </a:r>
          </a:p>
        </p:txBody>
      </p:sp>
      <p:sp>
        <p:nvSpPr>
          <p:cNvPr id="9" name="Strzałka: w prawo z wcięciem 8">
            <a:extLst>
              <a:ext uri="{FF2B5EF4-FFF2-40B4-BE49-F238E27FC236}">
                <a16:creationId xmlns:a16="http://schemas.microsoft.com/office/drawing/2014/main" id="{E0CCCD0C-7945-742D-EAF7-5041F4F6B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625" y="2519408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: w prawo z wcięciem 9">
            <a:extLst>
              <a:ext uri="{FF2B5EF4-FFF2-40B4-BE49-F238E27FC236}">
                <a16:creationId xmlns:a16="http://schemas.microsoft.com/office/drawing/2014/main" id="{951F89F2-94B3-DDDE-9A2D-27BD61286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8624" y="3517750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FB01C4AF-CBA4-6087-FF3D-E332E5868FDE}"/>
              </a:ext>
            </a:extLst>
          </p:cNvPr>
          <p:cNvSpPr txBox="1"/>
          <p:nvPr/>
        </p:nvSpPr>
        <p:spPr>
          <a:xfrm>
            <a:off x="2791626" y="3662097"/>
            <a:ext cx="8377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Cena za usługę może uwzględniać wszystkie koszty dla usługi realizowanej odpłatnie </a:t>
            </a:r>
          </a:p>
        </p:txBody>
      </p:sp>
      <p:sp>
        <p:nvSpPr>
          <p:cNvPr id="12" name="Strzałka: w prawo z wcięciem 11">
            <a:extLst>
              <a:ext uri="{FF2B5EF4-FFF2-40B4-BE49-F238E27FC236}">
                <a16:creationId xmlns:a16="http://schemas.microsoft.com/office/drawing/2014/main" id="{184AA377-3779-C83B-B20C-D4760D3BD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70" y="4516092"/>
            <a:ext cx="1536631" cy="658026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C0C1A941-CCD3-9944-F650-C4D3D4BF18D1}"/>
              </a:ext>
            </a:extLst>
          </p:cNvPr>
          <p:cNvSpPr txBox="1"/>
          <p:nvPr/>
        </p:nvSpPr>
        <p:spPr>
          <a:xfrm>
            <a:off x="2791626" y="4637403"/>
            <a:ext cx="8736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Wycena wykonywanego świadczenia może być przedmiotem odrębnej kontroli i oceny</a:t>
            </a:r>
          </a:p>
        </p:txBody>
      </p:sp>
    </p:spTree>
    <p:extLst>
      <p:ext uri="{BB962C8B-B14F-4D97-AF65-F5344CB8AC3E}">
        <p14:creationId xmlns:p14="http://schemas.microsoft.com/office/powerpoint/2010/main" val="33003245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C646BB3D-CD88-5E4D-E8FE-2030E99CCE75}"/>
              </a:ext>
            </a:extLst>
          </p:cNvPr>
          <p:cNvSpPr/>
          <p:nvPr/>
        </p:nvSpPr>
        <p:spPr>
          <a:xfrm>
            <a:off x="4203106" y="316196"/>
            <a:ext cx="3300101" cy="48711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PODATEK VAT</a:t>
            </a:r>
          </a:p>
        </p:txBody>
      </p:sp>
      <p:sp>
        <p:nvSpPr>
          <p:cNvPr id="8" name="Strzałka: w prawo z wcięciem 7">
            <a:extLst>
              <a:ext uri="{FF2B5EF4-FFF2-40B4-BE49-F238E27FC236}">
                <a16:creationId xmlns:a16="http://schemas.microsoft.com/office/drawing/2014/main" id="{BE7BC1FF-B349-6EF2-342C-740FA1AB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2407" y="1281869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BE96FD75-316C-50DF-213F-3E04A47ECAF0}"/>
              </a:ext>
            </a:extLst>
          </p:cNvPr>
          <p:cNvSpPr txBox="1"/>
          <p:nvPr/>
        </p:nvSpPr>
        <p:spPr>
          <a:xfrm>
            <a:off x="2433415" y="1446099"/>
            <a:ext cx="865617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Łączny koszt jest mniejszy niż 5 mln EUR (włączając VAT) może być kwalifikowalny</a:t>
            </a:r>
            <a:endParaRPr lang="pl-PL" sz="1600" dirty="0"/>
          </a:p>
        </p:txBody>
      </p:sp>
      <p:sp>
        <p:nvSpPr>
          <p:cNvPr id="11" name="Strzałka: w prawo z wcięciem 10">
            <a:extLst>
              <a:ext uri="{FF2B5EF4-FFF2-40B4-BE49-F238E27FC236}">
                <a16:creationId xmlns:a16="http://schemas.microsoft.com/office/drawing/2014/main" id="{0F158224-3003-218C-5146-963DEE631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5315" y="2245279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B4DDD48F-60A0-2F5D-3106-60174273B2FC}"/>
              </a:ext>
            </a:extLst>
          </p:cNvPr>
          <p:cNvSpPr txBox="1"/>
          <p:nvPr/>
        </p:nvSpPr>
        <p:spPr>
          <a:xfrm>
            <a:off x="2493235" y="2285360"/>
            <a:ext cx="8613449" cy="6008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Łączny koszt wynosi co najmniej 5 mln EUR (włączając VAT), jest niekwalifikowalny, </a:t>
            </a:r>
            <a:br>
              <a:rPr lang="pl-PL" sz="1600" dirty="0">
                <a:latin typeface="Open Sans"/>
                <a:ea typeface="Open Sans"/>
                <a:cs typeface="Open Sans"/>
              </a:rPr>
            </a:br>
            <a:r>
              <a:rPr lang="pl-PL" sz="1600" dirty="0">
                <a:latin typeface="Open Sans"/>
                <a:ea typeface="Open Sans"/>
                <a:cs typeface="Open Sans"/>
              </a:rPr>
              <a:t>z wyjątkiem gdy brak jest prawnej możliwości odzyskiwania podatku VAT</a:t>
            </a:r>
          </a:p>
        </p:txBody>
      </p:sp>
      <p:sp>
        <p:nvSpPr>
          <p:cNvPr id="16" name="Strzałka: w prawo z wcięciem 15">
            <a:extLst>
              <a:ext uri="{FF2B5EF4-FFF2-40B4-BE49-F238E27FC236}">
                <a16:creationId xmlns:a16="http://schemas.microsoft.com/office/drawing/2014/main" id="{2F9B1B38-15F0-9130-3F1C-881DB5673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2407" y="3228045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Strzałka: w prawo z wcięciem 16">
            <a:extLst>
              <a:ext uri="{FF2B5EF4-FFF2-40B4-BE49-F238E27FC236}">
                <a16:creationId xmlns:a16="http://schemas.microsoft.com/office/drawing/2014/main" id="{C9CEF215-2863-C035-9E51-13A53930F9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02407" y="4210811"/>
            <a:ext cx="1145137" cy="640935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8DF98AA4-0656-258F-FC51-87AED88FA846}"/>
              </a:ext>
            </a:extLst>
          </p:cNvPr>
          <p:cNvSpPr txBox="1"/>
          <p:nvPr/>
        </p:nvSpPr>
        <p:spPr>
          <a:xfrm>
            <a:off x="2493235" y="3228045"/>
            <a:ext cx="79240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Kwalifikowalność podatku VAT podlega dodatkowym ograniczeniom wynikającymi z zasad udzielenia pomocy publicznej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2B5BCE9E-525A-E82B-2D0E-10E5B84B0DE0}"/>
              </a:ext>
            </a:extLst>
          </p:cNvPr>
          <p:cNvSpPr txBox="1"/>
          <p:nvPr/>
        </p:nvSpPr>
        <p:spPr>
          <a:xfrm>
            <a:off x="2493235" y="4228742"/>
            <a:ext cx="77873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Podatek VAT jest kwalifikowalny w odniesieniu do wdrażania instrumentów finansowych do inwestycji dokonywanych poprzez ostatecznych odbiorców </a:t>
            </a:r>
          </a:p>
        </p:txBody>
      </p:sp>
      <p:sp>
        <p:nvSpPr>
          <p:cNvPr id="22" name="Tytuł 21">
            <a:extLst>
              <a:ext uri="{FF2B5EF4-FFF2-40B4-BE49-F238E27FC236}">
                <a16:creationId xmlns:a16="http://schemas.microsoft.com/office/drawing/2014/main" id="{007D05E0-481F-6E33-5914-3C6E43598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488644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Owal 3">
            <a:extLst>
              <a:ext uri="{FF2B5EF4-FFF2-40B4-BE49-F238E27FC236}">
                <a16:creationId xmlns:a16="http://schemas.microsoft.com/office/drawing/2014/main" id="{8E7239A9-2C5A-43B1-CB03-D8060AF4E557}"/>
              </a:ext>
            </a:extLst>
          </p:cNvPr>
          <p:cNvSpPr/>
          <p:nvPr/>
        </p:nvSpPr>
        <p:spPr>
          <a:xfrm>
            <a:off x="3862791" y="521931"/>
            <a:ext cx="3512321" cy="97975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OPŁATY FINANSOWE</a:t>
            </a:r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542DC61B-04C5-8A24-55AA-8A5AAA21299E}"/>
              </a:ext>
            </a:extLst>
          </p:cNvPr>
          <p:cNvSpPr/>
          <p:nvPr/>
        </p:nvSpPr>
        <p:spPr>
          <a:xfrm>
            <a:off x="7305231" y="1864106"/>
            <a:ext cx="2416848" cy="77766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KOSZTY UBEZPIECZEŃ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930FE203-F53A-42CD-B3BD-8E3A67AA4E3D}"/>
              </a:ext>
            </a:extLst>
          </p:cNvPr>
          <p:cNvSpPr/>
          <p:nvPr/>
        </p:nvSpPr>
        <p:spPr>
          <a:xfrm>
            <a:off x="2469921" y="2641773"/>
            <a:ext cx="2785741" cy="91149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OPŁATY ADMINISTRACYJNE</a:t>
            </a:r>
          </a:p>
        </p:txBody>
      </p:sp>
      <p:sp>
        <p:nvSpPr>
          <p:cNvPr id="9" name="Owal 8">
            <a:extLst>
              <a:ext uri="{FF2B5EF4-FFF2-40B4-BE49-F238E27FC236}">
                <a16:creationId xmlns:a16="http://schemas.microsoft.com/office/drawing/2014/main" id="{3E55B27A-2154-89EB-2493-158A03AEC19C}"/>
              </a:ext>
            </a:extLst>
          </p:cNvPr>
          <p:cNvSpPr/>
          <p:nvPr/>
        </p:nvSpPr>
        <p:spPr>
          <a:xfrm>
            <a:off x="1350423" y="1299779"/>
            <a:ext cx="2016808" cy="77766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OPŁATY NOTARIALNE</a:t>
            </a:r>
          </a:p>
        </p:txBody>
      </p:sp>
      <p:sp>
        <p:nvSpPr>
          <p:cNvPr id="10" name="Owal 9">
            <a:extLst>
              <a:ext uri="{FF2B5EF4-FFF2-40B4-BE49-F238E27FC236}">
                <a16:creationId xmlns:a16="http://schemas.microsoft.com/office/drawing/2014/main" id="{6929A248-0691-550E-9E68-DC5FD64C2E2F}"/>
              </a:ext>
            </a:extLst>
          </p:cNvPr>
          <p:cNvSpPr/>
          <p:nvPr/>
        </p:nvSpPr>
        <p:spPr>
          <a:xfrm>
            <a:off x="6455919" y="3553271"/>
            <a:ext cx="3086266" cy="9002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KOSZTY GWARANCJI BANKOWYCH</a:t>
            </a:r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id="{FD58650A-7C95-323C-C0DD-46F3C50BDB9C}"/>
              </a:ext>
            </a:extLst>
          </p:cNvPr>
          <p:cNvSpPr/>
          <p:nvPr/>
        </p:nvSpPr>
        <p:spPr>
          <a:xfrm>
            <a:off x="1703650" y="4506431"/>
            <a:ext cx="2785741" cy="91149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WYDATKI NA EWALUACJĘ</a:t>
            </a:r>
          </a:p>
        </p:txBody>
      </p:sp>
    </p:spTree>
    <p:extLst>
      <p:ext uri="{BB962C8B-B14F-4D97-AF65-F5344CB8AC3E}">
        <p14:creationId xmlns:p14="http://schemas.microsoft.com/office/powerpoint/2010/main" val="23831269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246389-183C-3480-9ED9-CF4F4A7C53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70" y="-1227276"/>
            <a:ext cx="9852728" cy="979757"/>
          </a:xfrm>
        </p:spPr>
        <p:txBody>
          <a:bodyPr/>
          <a:lstStyle/>
          <a:p>
            <a:r>
              <a:rPr lang="pl-PL"/>
              <a:t>METODYKA KRYTERIÓW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Dymek mowy: prostokąt z zaokrąglonymi rogami 3">
            <a:extLst>
              <a:ext uri="{FF2B5EF4-FFF2-40B4-BE49-F238E27FC236}">
                <a16:creationId xmlns:a16="http://schemas.microsoft.com/office/drawing/2014/main" id="{46E045AB-28C3-B13B-59F7-0AD1B0CF6653}"/>
              </a:ext>
            </a:extLst>
          </p:cNvPr>
          <p:cNvSpPr/>
          <p:nvPr/>
        </p:nvSpPr>
        <p:spPr>
          <a:xfrm>
            <a:off x="4321225" y="284159"/>
            <a:ext cx="3156346" cy="895162"/>
          </a:xfrm>
          <a:prstGeom prst="wedgeRoundRect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METODY UPROSZCZONE ROZLICZANE WYDATKÓW</a:t>
            </a:r>
          </a:p>
        </p:txBody>
      </p:sp>
      <p:sp>
        <p:nvSpPr>
          <p:cNvPr id="6" name="Strzałka: pięciokąt 5">
            <a:extLst>
              <a:ext uri="{FF2B5EF4-FFF2-40B4-BE49-F238E27FC236}">
                <a16:creationId xmlns:a16="http://schemas.microsoft.com/office/drawing/2014/main" id="{1873939B-0285-824A-FE46-F2932C896135}"/>
              </a:ext>
            </a:extLst>
          </p:cNvPr>
          <p:cNvSpPr/>
          <p:nvPr/>
        </p:nvSpPr>
        <p:spPr>
          <a:xfrm>
            <a:off x="1001470" y="1557529"/>
            <a:ext cx="2709017" cy="76057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STAWKI JEDNOSTKOWE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B8C14A9E-661C-063F-543C-0E1B456C4B76}"/>
              </a:ext>
            </a:extLst>
          </p:cNvPr>
          <p:cNvSpPr/>
          <p:nvPr/>
        </p:nvSpPr>
        <p:spPr>
          <a:xfrm>
            <a:off x="1043394" y="3048712"/>
            <a:ext cx="2709017" cy="76057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KWOTY RYCZAŁTOWE</a:t>
            </a:r>
          </a:p>
        </p:txBody>
      </p:sp>
      <p:sp>
        <p:nvSpPr>
          <p:cNvPr id="9" name="Strzałka: pięciokąt 8">
            <a:extLst>
              <a:ext uri="{FF2B5EF4-FFF2-40B4-BE49-F238E27FC236}">
                <a16:creationId xmlns:a16="http://schemas.microsoft.com/office/drawing/2014/main" id="{83452024-C469-1D7B-1FA8-A2EC9E62DB67}"/>
              </a:ext>
            </a:extLst>
          </p:cNvPr>
          <p:cNvSpPr/>
          <p:nvPr/>
        </p:nvSpPr>
        <p:spPr>
          <a:xfrm>
            <a:off x="1001468" y="4758389"/>
            <a:ext cx="2709017" cy="760575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STAWKI RYCZAŁTOWE</a:t>
            </a:r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id="{C1D80F03-4E9C-7CBF-8212-D2B4E078C32F}"/>
              </a:ext>
            </a:extLst>
          </p:cNvPr>
          <p:cNvSpPr/>
          <p:nvPr/>
        </p:nvSpPr>
        <p:spPr>
          <a:xfrm>
            <a:off x="6589848" y="2533439"/>
            <a:ext cx="4264350" cy="179112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PROJEKT PONIŻEJ 200 TYSIĘCY EURO MUSI BYĆ ROZLICZANY ZA POMOCĄ UPROSZCZONYCH METOD</a:t>
            </a:r>
          </a:p>
        </p:txBody>
      </p:sp>
    </p:spTree>
    <p:extLst>
      <p:ext uri="{BB962C8B-B14F-4D97-AF65-F5344CB8AC3E}">
        <p14:creationId xmlns:p14="http://schemas.microsoft.com/office/powerpoint/2010/main" val="12130881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5" name="Prostokąt zaokrąglony 4"/>
          <p:cNvSpPr/>
          <p:nvPr/>
        </p:nvSpPr>
        <p:spPr>
          <a:xfrm>
            <a:off x="3667760" y="680720"/>
            <a:ext cx="4348480" cy="1320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PODWÓJNE FINANSOWANIE</a:t>
            </a:r>
          </a:p>
        </p:txBody>
      </p:sp>
      <p:sp>
        <p:nvSpPr>
          <p:cNvPr id="8" name="Pięciokąt 7"/>
          <p:cNvSpPr/>
          <p:nvPr/>
        </p:nvSpPr>
        <p:spPr>
          <a:xfrm>
            <a:off x="1066800" y="219456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WIĘCEJ NIŻ JEDNOKROTNE PRZEDSTAWIENIE DO ROZLICZENIA TEGO SAMEGO WYDATKU</a:t>
            </a:r>
          </a:p>
        </p:txBody>
      </p:sp>
      <p:sp>
        <p:nvSpPr>
          <p:cNvPr id="10" name="Pięciokąt 9"/>
          <p:cNvSpPr/>
          <p:nvPr/>
        </p:nvSpPr>
        <p:spPr>
          <a:xfrm>
            <a:off x="1066800" y="3119120"/>
            <a:ext cx="4297680" cy="7620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ZAKUPU UŻYWANEGO ŚRODKA TRWAŁEGO UPRZEDNIO WSPÓŁFINANSOWANEGO Z UE</a:t>
            </a:r>
          </a:p>
        </p:txBody>
      </p:sp>
      <p:sp>
        <p:nvSpPr>
          <p:cNvPr id="11" name="Pięciokąt 10"/>
          <p:cNvSpPr/>
          <p:nvPr/>
        </p:nvSpPr>
        <p:spPr>
          <a:xfrm>
            <a:off x="1087120" y="4064000"/>
            <a:ext cx="4297680" cy="7620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KOSZTÓW AMORTYZACJI ŚRODKA TRWAŁEGO UPRZEDNIO ZAKUPIONEGO Z UE</a:t>
            </a:r>
          </a:p>
        </p:txBody>
      </p:sp>
      <p:sp>
        <p:nvSpPr>
          <p:cNvPr id="12" name="Pięciokąt 11"/>
          <p:cNvSpPr/>
          <p:nvPr/>
        </p:nvSpPr>
        <p:spPr>
          <a:xfrm>
            <a:off x="1066800" y="4947920"/>
            <a:ext cx="4297680" cy="7620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WYDATKU PONIESIONEGO PRZEZ LEASINGODAWCĘ NA ZAKUP W RAMACH LEASINGU FINANSOWEGO</a:t>
            </a:r>
          </a:p>
        </p:txBody>
      </p:sp>
      <p:sp>
        <p:nvSpPr>
          <p:cNvPr id="14" name="Pięciokąt 13"/>
          <p:cNvSpPr/>
          <p:nvPr/>
        </p:nvSpPr>
        <p:spPr>
          <a:xfrm flipH="1">
            <a:off x="6624320" y="215392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OBJĘCIE KOSZTU JEDNOCZEŚNIE WSPARCIEM W FORMIE ZALICZKI I GWARANACJI/PORĘCZENIA</a:t>
            </a:r>
          </a:p>
        </p:txBody>
      </p:sp>
      <p:sp>
        <p:nvSpPr>
          <p:cNvPr id="15" name="Pięciokąt 14"/>
          <p:cNvSpPr/>
          <p:nvPr/>
        </p:nvSpPr>
        <p:spPr>
          <a:xfrm flipH="1">
            <a:off x="6614160" y="307848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ROZLICZENIE TEGO SAMEGO WYDATKU </a:t>
            </a:r>
            <a:br>
              <a:rPr lang="pl-PL" dirty="0"/>
            </a:br>
            <a:r>
              <a:rPr lang="pl-PL" dirty="0"/>
              <a:t>W KOSZTACH POŚREDNICH I KOSZTACH BEZPOŚREDNICH</a:t>
            </a:r>
          </a:p>
        </p:txBody>
      </p:sp>
      <p:sp>
        <p:nvSpPr>
          <p:cNvPr id="16" name="Pięciokąt 15"/>
          <p:cNvSpPr/>
          <p:nvPr/>
        </p:nvSpPr>
        <p:spPr>
          <a:xfrm flipH="1">
            <a:off x="6604000" y="3972560"/>
            <a:ext cx="4277360" cy="78232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OTRZYMANIE DOTACJI NA DANY PROJEKT Z KILKU ŹRÓDEŁ PRZEKRACZAJĄCY 100%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3F25744-B175-B342-66D1-4CFF59470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421198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868038AF-18EE-6A7E-BA82-61C4DE070FFD}"/>
              </a:ext>
            </a:extLst>
          </p:cNvPr>
          <p:cNvSpPr txBox="1"/>
          <p:nvPr/>
        </p:nvSpPr>
        <p:spPr>
          <a:xfrm>
            <a:off x="2634838" y="2598003"/>
            <a:ext cx="6922325" cy="83099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indent="0" algn="ctr">
              <a:buNone/>
            </a:pPr>
            <a:r>
              <a:rPr lang="pl-PL" sz="24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OKRES KWALIFIKOWALNOŚCI WYDATKÓW:</a:t>
            </a:r>
            <a:endParaRPr lang="pl-PL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None/>
            </a:pPr>
            <a:r>
              <a:rPr lang="pl-PL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od 1 stycznia 2021 r. do 31.12.2029 r.</a:t>
            </a:r>
          </a:p>
        </p:txBody>
      </p:sp>
      <p:sp>
        <p:nvSpPr>
          <p:cNvPr id="8" name="Tytuł 7">
            <a:extLst>
              <a:ext uri="{FF2B5EF4-FFF2-40B4-BE49-F238E27FC236}">
                <a16:creationId xmlns:a16="http://schemas.microsoft.com/office/drawing/2014/main" id="{CD202D9A-39A5-D1BD-79B7-82892CC47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909611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u góry 5">
            <a:extLst>
              <a:ext uri="{FF2B5EF4-FFF2-40B4-BE49-F238E27FC236}">
                <a16:creationId xmlns:a16="http://schemas.microsoft.com/office/drawing/2014/main" id="{7B35D973-3260-26D8-CC80-604F5187157E}"/>
              </a:ext>
            </a:extLst>
          </p:cNvPr>
          <p:cNvSpPr/>
          <p:nvPr/>
        </p:nvSpPr>
        <p:spPr>
          <a:xfrm>
            <a:off x="4289990" y="316194"/>
            <a:ext cx="3247402" cy="786213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KOSZTY POŚREDNIE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D13DE32-669C-62B8-9B77-2C9D492A06DA}"/>
              </a:ext>
            </a:extLst>
          </p:cNvPr>
          <p:cNvSpPr/>
          <p:nvPr/>
        </p:nvSpPr>
        <p:spPr>
          <a:xfrm>
            <a:off x="867400" y="709300"/>
            <a:ext cx="2538102" cy="9485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personelu bezpośrednio zaangażowanego w zarządzanie, rozliczanie, monitorowanie projektu</a:t>
            </a:r>
            <a:endParaRPr lang="pl-PL" sz="1200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62C2307A-39C4-E7A5-F2CE-818EC5747ACD}"/>
              </a:ext>
            </a:extLst>
          </p:cNvPr>
          <p:cNvSpPr/>
          <p:nvPr/>
        </p:nvSpPr>
        <p:spPr>
          <a:xfrm>
            <a:off x="1377298" y="2071469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zarządu</a:t>
            </a:r>
            <a:endParaRPr lang="pl-PL" sz="1200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289B2DCB-E6E6-63C6-A417-8168BE4BF925}"/>
              </a:ext>
            </a:extLst>
          </p:cNvPr>
          <p:cNvSpPr/>
          <p:nvPr/>
        </p:nvSpPr>
        <p:spPr>
          <a:xfrm>
            <a:off x="4999290" y="1716282"/>
            <a:ext cx="2538102" cy="94858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personelu obsługowego na potrzeby funkcjonowania jednostki 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04E52D76-4D45-32A8-630F-87009651B40B}"/>
              </a:ext>
            </a:extLst>
          </p:cNvPr>
          <p:cNvSpPr/>
          <p:nvPr/>
        </p:nvSpPr>
        <p:spPr>
          <a:xfrm>
            <a:off x="8421880" y="547620"/>
            <a:ext cx="2240422" cy="7862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obsługi księgowej</a:t>
            </a:r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D77F4C25-C204-659A-BEC0-77A3BD044A3B}"/>
              </a:ext>
            </a:extLst>
          </p:cNvPr>
          <p:cNvSpPr/>
          <p:nvPr/>
        </p:nvSpPr>
        <p:spPr>
          <a:xfrm>
            <a:off x="5074777" y="3144162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energię elektryczną, cieplną, gazową i wodę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918FD8EF-48EF-0706-C85F-B9D0DC0B2D9B}"/>
              </a:ext>
            </a:extLst>
          </p:cNvPr>
          <p:cNvSpPr/>
          <p:nvPr/>
        </p:nvSpPr>
        <p:spPr>
          <a:xfrm>
            <a:off x="8481701" y="1775392"/>
            <a:ext cx="2240422" cy="71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przesyłowe</a:t>
            </a:r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id="{7806DED5-CBBF-DF4B-163E-7DDEC3ABEC9E}"/>
              </a:ext>
            </a:extLst>
          </p:cNvPr>
          <p:cNvSpPr/>
          <p:nvPr/>
        </p:nvSpPr>
        <p:spPr>
          <a:xfrm>
            <a:off x="675119" y="3271615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sprzątanie</a:t>
            </a:r>
            <a:endParaRPr lang="pl-PL" sz="1200" dirty="0"/>
          </a:p>
        </p:txBody>
      </p:sp>
      <p:sp>
        <p:nvSpPr>
          <p:cNvPr id="17" name="Prostokąt 16">
            <a:extLst>
              <a:ext uri="{FF2B5EF4-FFF2-40B4-BE49-F238E27FC236}">
                <a16:creationId xmlns:a16="http://schemas.microsoft.com/office/drawing/2014/main" id="{E53F2479-6109-A34C-5E2A-C529B1FF4C53}"/>
              </a:ext>
            </a:extLst>
          </p:cNvPr>
          <p:cNvSpPr/>
          <p:nvPr/>
        </p:nvSpPr>
        <p:spPr>
          <a:xfrm>
            <a:off x="9182455" y="2970030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odprowadzanie ścieków</a:t>
            </a:r>
            <a:endParaRPr lang="pl-PL" sz="1200" dirty="0"/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id="{40A3EDE6-5872-41F6-2602-B605260C57A2}"/>
              </a:ext>
            </a:extLst>
          </p:cNvPr>
          <p:cNvSpPr/>
          <p:nvPr/>
        </p:nvSpPr>
        <p:spPr>
          <a:xfrm>
            <a:off x="3405502" y="4137938"/>
            <a:ext cx="2360064" cy="685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opłaty za ochronę</a:t>
            </a:r>
            <a:endParaRPr lang="pl-PL" sz="1200" dirty="0"/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id="{E72FE7D4-5522-1BCD-B94E-101223FEBAC6}"/>
              </a:ext>
            </a:extLst>
          </p:cNvPr>
          <p:cNvSpPr/>
          <p:nvPr/>
        </p:nvSpPr>
        <p:spPr>
          <a:xfrm>
            <a:off x="6135885" y="4436000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ubezpieczeń majątkowych</a:t>
            </a:r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id="{8EE0B1BC-10DA-9BBC-D818-9F44D27797CE}"/>
              </a:ext>
            </a:extLst>
          </p:cNvPr>
          <p:cNvSpPr/>
          <p:nvPr/>
        </p:nvSpPr>
        <p:spPr>
          <a:xfrm>
            <a:off x="3058682" y="5523419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zabezpieczenia prawidłowej realizacji umowy</a:t>
            </a:r>
          </a:p>
        </p:txBody>
      </p:sp>
      <p:sp>
        <p:nvSpPr>
          <p:cNvPr id="21" name="Prostokąt 20">
            <a:extLst>
              <a:ext uri="{FF2B5EF4-FFF2-40B4-BE49-F238E27FC236}">
                <a16:creationId xmlns:a16="http://schemas.microsoft.com/office/drawing/2014/main" id="{13240723-8FF7-DFFD-6626-F6A2792A0F8D}"/>
              </a:ext>
            </a:extLst>
          </p:cNvPr>
          <p:cNvSpPr/>
          <p:nvPr/>
        </p:nvSpPr>
        <p:spPr>
          <a:xfrm>
            <a:off x="9079904" y="4109103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biurowe związane z obsługą administracyjną projektu</a:t>
            </a:r>
          </a:p>
        </p:txBody>
      </p:sp>
      <p:sp>
        <p:nvSpPr>
          <p:cNvPr id="22" name="Prostokąt 21">
            <a:extLst>
              <a:ext uri="{FF2B5EF4-FFF2-40B4-BE49-F238E27FC236}">
                <a16:creationId xmlns:a16="http://schemas.microsoft.com/office/drawing/2014/main" id="{83B9D85E-CF49-822B-FF19-CE0982F2D1A4}"/>
              </a:ext>
            </a:extLst>
          </p:cNvPr>
          <p:cNvSpPr/>
          <p:nvPr/>
        </p:nvSpPr>
        <p:spPr>
          <a:xfrm>
            <a:off x="572568" y="4515373"/>
            <a:ext cx="2462615" cy="8125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dirty="0">
                <a:latin typeface="Open Sans"/>
                <a:ea typeface="Open Sans"/>
                <a:cs typeface="Open Sans"/>
              </a:rPr>
              <a:t>koszty usług pocztowych, telefonicznych, internetowych, kurierskich</a:t>
            </a:r>
          </a:p>
        </p:txBody>
      </p:sp>
      <p:sp>
        <p:nvSpPr>
          <p:cNvPr id="23" name="Tytuł 22">
            <a:extLst>
              <a:ext uri="{FF2B5EF4-FFF2-40B4-BE49-F238E27FC236}">
                <a16:creationId xmlns:a16="http://schemas.microsoft.com/office/drawing/2014/main" id="{01BD0870-1D77-C327-DB32-120EBD18D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26</a:t>
            </a:r>
          </a:p>
        </p:txBody>
      </p:sp>
    </p:spTree>
    <p:extLst>
      <p:ext uri="{BB962C8B-B14F-4D97-AF65-F5344CB8AC3E}">
        <p14:creationId xmlns:p14="http://schemas.microsoft.com/office/powerpoint/2010/main" val="6467727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: zaokrąglone rogi u góry 5">
            <a:extLst>
              <a:ext uri="{FF2B5EF4-FFF2-40B4-BE49-F238E27FC236}">
                <a16:creationId xmlns:a16="http://schemas.microsoft.com/office/drawing/2014/main" id="{FF5D391F-733D-FDA9-B320-FFE244A73207}"/>
              </a:ext>
            </a:extLst>
          </p:cNvPr>
          <p:cNvSpPr/>
          <p:nvPr/>
        </p:nvSpPr>
        <p:spPr>
          <a:xfrm>
            <a:off x="4289990" y="316194"/>
            <a:ext cx="3247402" cy="786213"/>
          </a:xfrm>
          <a:prstGeom prst="round2Same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KOSZTY POŚREDNIE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150A5A1E-0C56-CFC1-0D3D-60B5EE09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6" y="1546789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CF2D2F40-1301-0251-72E6-BDB7A89D006B}"/>
              </a:ext>
            </a:extLst>
          </p:cNvPr>
          <p:cNvSpPr txBox="1"/>
          <p:nvPr/>
        </p:nvSpPr>
        <p:spPr>
          <a:xfrm>
            <a:off x="3738053" y="1573389"/>
            <a:ext cx="72062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600" dirty="0">
                <a:latin typeface="Open Sans"/>
                <a:ea typeface="Open Sans"/>
                <a:cs typeface="Open Sans"/>
              </a:rPr>
              <a:t>Koszty pośrednie rozliczone w ramach kosztów bezpośrednich są niekwalifikowalne</a:t>
            </a:r>
            <a:endParaRPr lang="pl-PL" sz="1400" dirty="0">
              <a:latin typeface="Open Sans"/>
              <a:ea typeface="Open Sans"/>
              <a:cs typeface="Open Sans"/>
            </a:endParaRPr>
          </a:p>
        </p:txBody>
      </p:sp>
      <p:sp>
        <p:nvSpPr>
          <p:cNvPr id="11" name="Strzałka: pięciokąt 10">
            <a:extLst>
              <a:ext uri="{FF2B5EF4-FFF2-40B4-BE49-F238E27FC236}">
                <a16:creationId xmlns:a16="http://schemas.microsoft.com/office/drawing/2014/main" id="{D5D20C72-864C-762A-C7AE-6FECEEFF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6" y="2493948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A33682A7-278C-8AEE-BA7D-14DAE79BD32D}"/>
              </a:ext>
            </a:extLst>
          </p:cNvPr>
          <p:cNvSpPr txBox="1"/>
          <p:nvPr/>
        </p:nvSpPr>
        <p:spPr>
          <a:xfrm>
            <a:off x="3738052" y="2454680"/>
            <a:ext cx="75517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/>
            <a:r>
              <a:rPr lang="pl-PL" sz="1600" dirty="0">
                <a:latin typeface="Open Sans"/>
                <a:ea typeface="Open Sans"/>
                <a:cs typeface="Open Sans"/>
              </a:rPr>
              <a:t>Limit cross-financingu to suma kosztów bezpośrednich zaliczonych do tego </a:t>
            </a:r>
          </a:p>
          <a:p>
            <a:pPr marL="228600" indent="-228600"/>
            <a:r>
              <a:rPr lang="pl-PL" sz="1600" dirty="0">
                <a:latin typeface="Open Sans"/>
                <a:ea typeface="Open Sans"/>
                <a:cs typeface="Open Sans"/>
              </a:rPr>
              <a:t>limitu, powiększona o naliczone od nich, zgodnie z obowiązującą stawką</a:t>
            </a:r>
          </a:p>
          <a:p>
            <a:pPr marL="228600" indent="-228600"/>
            <a:r>
              <a:rPr lang="pl-PL" sz="1600" dirty="0">
                <a:latin typeface="Open Sans"/>
                <a:ea typeface="Open Sans"/>
                <a:cs typeface="Open Sans"/>
              </a:rPr>
              <a:t>ryczałtową kosztów pośrednich.</a:t>
            </a:r>
          </a:p>
        </p:txBody>
      </p:sp>
      <p:sp>
        <p:nvSpPr>
          <p:cNvPr id="17" name="Strzałka: pięciokąt 16">
            <a:extLst>
              <a:ext uri="{FF2B5EF4-FFF2-40B4-BE49-F238E27FC236}">
                <a16:creationId xmlns:a16="http://schemas.microsoft.com/office/drawing/2014/main" id="{6F9D8D9B-3696-658E-8E30-B7681F2DAC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5" y="4600497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Strzałka: pięciokąt 17">
            <a:extLst>
              <a:ext uri="{FF2B5EF4-FFF2-40B4-BE49-F238E27FC236}">
                <a16:creationId xmlns:a16="http://schemas.microsoft.com/office/drawing/2014/main" id="{88F8DCF3-C281-8724-D850-085C9DCDA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47684" y="3604312"/>
            <a:ext cx="2204815" cy="564022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A2BFF714-697B-876C-0061-A1B88F6E9F19}"/>
              </a:ext>
            </a:extLst>
          </p:cNvPr>
          <p:cNvSpPr txBox="1"/>
          <p:nvPr/>
        </p:nvSpPr>
        <p:spPr>
          <a:xfrm>
            <a:off x="3738053" y="3655327"/>
            <a:ext cx="72062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600" dirty="0">
                <a:latin typeface="Open Sans"/>
                <a:ea typeface="Open Sans"/>
                <a:cs typeface="Open Sans"/>
              </a:rPr>
              <a:t>W ramach kosztów pośrednich rozliczanych za pomocą stawki ryczałtowej wkład własny uznaje się za wkład pieniężny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CA812091-F53C-8235-236D-055C26C4EAA1}"/>
              </a:ext>
            </a:extLst>
          </p:cNvPr>
          <p:cNvSpPr txBox="1"/>
          <p:nvPr/>
        </p:nvSpPr>
        <p:spPr>
          <a:xfrm>
            <a:off x="3738052" y="4600497"/>
            <a:ext cx="789277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1600" b="1" dirty="0">
                <a:latin typeface="Open Sans"/>
                <a:ea typeface="Open Sans"/>
                <a:cs typeface="Open Sans"/>
              </a:rPr>
              <a:t>Właściwa instytucja będąca stroną umowy może obniżyć stawkę ryczałtową kosztów pośrednich w przypadku rażącego naruszenia przez beneficjenta postanowień umowy o dofinansowanie w zakresie zarządzania projektami EFS +</a:t>
            </a:r>
          </a:p>
        </p:txBody>
      </p:sp>
      <p:sp>
        <p:nvSpPr>
          <p:cNvPr id="23" name="Tytuł 22">
            <a:extLst>
              <a:ext uri="{FF2B5EF4-FFF2-40B4-BE49-F238E27FC236}">
                <a16:creationId xmlns:a16="http://schemas.microsoft.com/office/drawing/2014/main" id="{3D872485-7154-B001-FC14-F09E99E2C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17458583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Owal 5">
            <a:extLst>
              <a:ext uri="{FF2B5EF4-FFF2-40B4-BE49-F238E27FC236}">
                <a16:creationId xmlns:a16="http://schemas.microsoft.com/office/drawing/2014/main" id="{D829F8BA-17D4-1E32-B949-DBB3C9D9F2E6}"/>
              </a:ext>
            </a:extLst>
          </p:cNvPr>
          <p:cNvSpPr/>
          <p:nvPr/>
        </p:nvSpPr>
        <p:spPr>
          <a:xfrm>
            <a:off x="3760152" y="316194"/>
            <a:ext cx="5073353" cy="179461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/>
              <a:t>TRWAŁOŚĆ PROJEKTÓW EFS+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53D39CBE-FD37-782C-0C78-3D812367824C}"/>
              </a:ext>
            </a:extLst>
          </p:cNvPr>
          <p:cNvSpPr/>
          <p:nvPr/>
        </p:nvSpPr>
        <p:spPr>
          <a:xfrm>
            <a:off x="666572" y="649479"/>
            <a:ext cx="2358639" cy="112804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CROSS-FINANCING</a:t>
            </a:r>
          </a:p>
        </p:txBody>
      </p:sp>
      <p:sp>
        <p:nvSpPr>
          <p:cNvPr id="9" name="Owal 8">
            <a:extLst>
              <a:ext uri="{FF2B5EF4-FFF2-40B4-BE49-F238E27FC236}">
                <a16:creationId xmlns:a16="http://schemas.microsoft.com/office/drawing/2014/main" id="{B6FD1090-E339-3B26-D513-F0BA244F5B86}"/>
              </a:ext>
            </a:extLst>
          </p:cNvPr>
          <p:cNvSpPr/>
          <p:nvPr/>
        </p:nvSpPr>
        <p:spPr>
          <a:xfrm>
            <a:off x="1623703" y="1828800"/>
            <a:ext cx="3130610" cy="94858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ZASADY POMOCY PUBLICZNEJ</a:t>
            </a:r>
          </a:p>
        </p:txBody>
      </p:sp>
      <p:sp>
        <p:nvSpPr>
          <p:cNvPr id="12" name="Owal 11">
            <a:extLst>
              <a:ext uri="{FF2B5EF4-FFF2-40B4-BE49-F238E27FC236}">
                <a16:creationId xmlns:a16="http://schemas.microsoft.com/office/drawing/2014/main" id="{20F9450F-D60B-2215-861B-C3DAB75ED642}"/>
              </a:ext>
            </a:extLst>
          </p:cNvPr>
          <p:cNvSpPr/>
          <p:nvPr/>
        </p:nvSpPr>
        <p:spPr>
          <a:xfrm>
            <a:off x="191566" y="5284194"/>
            <a:ext cx="4338417" cy="138441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DATA PŁATNOŚCI KOŃCOWEJ = DATA ZATWIERDZENIA WNIOSKU O PŁATNOŚĆ KOŃCOWĄ</a:t>
            </a:r>
          </a:p>
        </p:txBody>
      </p:sp>
      <p:sp>
        <p:nvSpPr>
          <p:cNvPr id="13" name="Owal 12">
            <a:extLst>
              <a:ext uri="{FF2B5EF4-FFF2-40B4-BE49-F238E27FC236}">
                <a16:creationId xmlns:a16="http://schemas.microsoft.com/office/drawing/2014/main" id="{B27067B2-A69F-6801-AE16-590FDC78EE8E}"/>
              </a:ext>
            </a:extLst>
          </p:cNvPr>
          <p:cNvSpPr/>
          <p:nvPr/>
        </p:nvSpPr>
        <p:spPr>
          <a:xfrm>
            <a:off x="3942474" y="4340928"/>
            <a:ext cx="4119072" cy="152115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DATA PŁATNOŚCI KOŃCOWEJ = WYPŁATA/ ZWROT ŚRODKÓW DO BENEFICJENTA</a:t>
            </a:r>
          </a:p>
        </p:txBody>
      </p:sp>
      <p:sp>
        <p:nvSpPr>
          <p:cNvPr id="14" name="Owal 13">
            <a:extLst>
              <a:ext uri="{FF2B5EF4-FFF2-40B4-BE49-F238E27FC236}">
                <a16:creationId xmlns:a16="http://schemas.microsoft.com/office/drawing/2014/main" id="{73E3B6DC-A682-631D-AF35-DC9CE6416F49}"/>
              </a:ext>
            </a:extLst>
          </p:cNvPr>
          <p:cNvSpPr/>
          <p:nvPr/>
        </p:nvSpPr>
        <p:spPr>
          <a:xfrm>
            <a:off x="7412510" y="2459600"/>
            <a:ext cx="4272897" cy="161515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NIEZACHOWANIE TRWAŁOŚCI = PROPORCJONALNY ZWROT ŚRODKÓW</a:t>
            </a:r>
          </a:p>
        </p:txBody>
      </p:sp>
      <p:sp>
        <p:nvSpPr>
          <p:cNvPr id="15" name="Owal 14">
            <a:extLst>
              <a:ext uri="{FF2B5EF4-FFF2-40B4-BE49-F238E27FC236}">
                <a16:creationId xmlns:a16="http://schemas.microsoft.com/office/drawing/2014/main" id="{3B48D6A9-883B-0123-FEF1-F5E1EEDAAFE9}"/>
              </a:ext>
            </a:extLst>
          </p:cNvPr>
          <p:cNvSpPr/>
          <p:nvPr/>
        </p:nvSpPr>
        <p:spPr>
          <a:xfrm>
            <a:off x="8727912" y="1156367"/>
            <a:ext cx="3042303" cy="123059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NARUSZENIE ZASADY TRWAŁOŚCI</a:t>
            </a:r>
          </a:p>
        </p:txBody>
      </p:sp>
      <p:sp>
        <p:nvSpPr>
          <p:cNvPr id="16" name="Tytuł 15">
            <a:extLst>
              <a:ext uri="{FF2B5EF4-FFF2-40B4-BE49-F238E27FC236}">
                <a16:creationId xmlns:a16="http://schemas.microsoft.com/office/drawing/2014/main" id="{A8C64F21-14D7-851D-4ADB-454D3B242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1156792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728849BA-8588-D870-0B4B-CA82F80139E0}"/>
              </a:ext>
            </a:extLst>
          </p:cNvPr>
          <p:cNvSpPr/>
          <p:nvPr/>
        </p:nvSpPr>
        <p:spPr>
          <a:xfrm>
            <a:off x="3674692" y="325379"/>
            <a:ext cx="4495088" cy="7513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REGUŁA PROPORCJONALNOŚCI</a:t>
            </a:r>
          </a:p>
        </p:txBody>
      </p:sp>
      <p:sp>
        <p:nvSpPr>
          <p:cNvPr id="8" name="Strzałka: pięciokąt 7">
            <a:extLst>
              <a:ext uri="{FF2B5EF4-FFF2-40B4-BE49-F238E27FC236}">
                <a16:creationId xmlns:a16="http://schemas.microsoft.com/office/drawing/2014/main" id="{2A0DA40C-3B96-07AC-ECBC-FC4DD32B9FA1}"/>
              </a:ext>
            </a:extLst>
          </p:cNvPr>
          <p:cNvSpPr/>
          <p:nvPr/>
        </p:nvSpPr>
        <p:spPr>
          <a:xfrm>
            <a:off x="905853" y="1751888"/>
            <a:ext cx="4495087" cy="594998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NIEOSIĄGNIĘCIE LUB NIEZACHOWANIE WSKAŹNIKÓW</a:t>
            </a:r>
          </a:p>
        </p:txBody>
      </p:sp>
      <p:sp>
        <p:nvSpPr>
          <p:cNvPr id="11" name="Strzałka: pięciokąt 10">
            <a:extLst>
              <a:ext uri="{FF2B5EF4-FFF2-40B4-BE49-F238E27FC236}">
                <a16:creationId xmlns:a16="http://schemas.microsoft.com/office/drawing/2014/main" id="{992306BB-49E3-D683-B06E-C25130ACCB14}"/>
              </a:ext>
            </a:extLst>
          </p:cNvPr>
          <p:cNvSpPr/>
          <p:nvPr/>
        </p:nvSpPr>
        <p:spPr>
          <a:xfrm>
            <a:off x="905853" y="2579406"/>
            <a:ext cx="4495087" cy="535176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NALICZANA JEST PROPORCJONALNIE</a:t>
            </a:r>
          </a:p>
        </p:txBody>
      </p:sp>
      <p:sp>
        <p:nvSpPr>
          <p:cNvPr id="12" name="Strzałka: pięciokąt 11">
            <a:extLst>
              <a:ext uri="{FF2B5EF4-FFF2-40B4-BE49-F238E27FC236}">
                <a16:creationId xmlns:a16="http://schemas.microsoft.com/office/drawing/2014/main" id="{715783D4-7E37-335E-2EF3-679708F21BDB}"/>
              </a:ext>
            </a:extLst>
          </p:cNvPr>
          <p:cNvSpPr/>
          <p:nvPr/>
        </p:nvSpPr>
        <p:spPr>
          <a:xfrm>
            <a:off x="905852" y="3347102"/>
            <a:ext cx="4495088" cy="64378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MOŻE ZOSTAĆ ZASTOSOWANA W PRZYPADKU NIEOSIĄGNIĘCIA KRYTERIÓW</a:t>
            </a:r>
          </a:p>
        </p:txBody>
      </p:sp>
      <p:sp>
        <p:nvSpPr>
          <p:cNvPr id="13" name="Strzałka: pięciokąt 12">
            <a:extLst>
              <a:ext uri="{FF2B5EF4-FFF2-40B4-BE49-F238E27FC236}">
                <a16:creationId xmlns:a16="http://schemas.microsoft.com/office/drawing/2014/main" id="{01236F6D-A36F-E910-B8ED-5AE3041E6FC3}"/>
              </a:ext>
            </a:extLst>
          </p:cNvPr>
          <p:cNvSpPr/>
          <p:nvPr/>
        </p:nvSpPr>
        <p:spPr>
          <a:xfrm>
            <a:off x="905852" y="4223405"/>
            <a:ext cx="4495088" cy="64378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ZAKOŃCZENIE REALIZACJI PROJEKTU</a:t>
            </a:r>
          </a:p>
        </p:txBody>
      </p:sp>
      <p:sp>
        <p:nvSpPr>
          <p:cNvPr id="14" name="Strzałka: pięciokąt 13">
            <a:extLst>
              <a:ext uri="{FF2B5EF4-FFF2-40B4-BE49-F238E27FC236}">
                <a16:creationId xmlns:a16="http://schemas.microsoft.com/office/drawing/2014/main" id="{93EEA219-9D5A-3909-5C18-5F286A0CC1D5}"/>
              </a:ext>
            </a:extLst>
          </p:cNvPr>
          <p:cNvSpPr/>
          <p:nvPr/>
        </p:nvSpPr>
        <p:spPr>
          <a:xfrm>
            <a:off x="905852" y="5099708"/>
            <a:ext cx="4495088" cy="643783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DOTYCZY WSKAŹNIKÓW ROZLICZANYCH KOSZTAMI BEZPOŚREDNIMI I POŚREDNIMI</a:t>
            </a:r>
          </a:p>
        </p:txBody>
      </p:sp>
      <p:sp>
        <p:nvSpPr>
          <p:cNvPr id="15" name="Strzałka: pięciokąt 14">
            <a:extLst>
              <a:ext uri="{FF2B5EF4-FFF2-40B4-BE49-F238E27FC236}">
                <a16:creationId xmlns:a16="http://schemas.microsoft.com/office/drawing/2014/main" id="{39D0CF85-06CE-C52B-D4C9-2C7FC3876B8F}"/>
              </a:ext>
            </a:extLst>
          </p:cNvPr>
          <p:cNvSpPr/>
          <p:nvPr/>
        </p:nvSpPr>
        <p:spPr>
          <a:xfrm flipH="1">
            <a:off x="7211918" y="3347102"/>
            <a:ext cx="4495087" cy="594998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ODSTĄPIENIE: NA WNIOSEK BENEFICENTA, W PRZYPADKU WYSTĄPIENIA SIŁY WYŻSZEJ</a:t>
            </a:r>
          </a:p>
        </p:txBody>
      </p:sp>
      <p:sp>
        <p:nvSpPr>
          <p:cNvPr id="16" name="Tytuł 15">
            <a:extLst>
              <a:ext uri="{FF2B5EF4-FFF2-40B4-BE49-F238E27FC236}">
                <a16:creationId xmlns:a16="http://schemas.microsoft.com/office/drawing/2014/main" id="{7F7AECAF-26D0-DE5D-15D2-EF9D5A23D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33440903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D1E9A1-8357-6293-E367-DAD5B5FDE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7855" y="-1468437"/>
            <a:ext cx="8728364" cy="1177492"/>
          </a:xfrm>
        </p:spPr>
        <p:txBody>
          <a:bodyPr>
            <a:normAutofit/>
          </a:bodyPr>
          <a:lstStyle/>
          <a:p>
            <a:r>
              <a:rPr lang="pl-PL" sz="1800" dirty="0"/>
              <a:t>Kryteria</a:t>
            </a:r>
            <a:r>
              <a:rPr lang="pl-PL" sz="1800" baseline="0" dirty="0"/>
              <a:t> wyboru projektów dla Działania 10.3, 10.6</a:t>
            </a:r>
            <a:endParaRPr lang="pl-PL" sz="1800" dirty="0"/>
          </a:p>
        </p:txBody>
      </p:sp>
      <p:pic>
        <p:nvPicPr>
          <p:cNvPr id="22" name="Obraz 21">
            <a:extLst>
              <a:ext uri="{FF2B5EF4-FFF2-40B4-BE49-F238E27FC236}">
                <a16:creationId xmlns:a16="http://schemas.microsoft.com/office/drawing/2014/main" id="{44CF8B1A-47E1-5D3B-8025-7B056477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4573" cy="6858000"/>
          </a:xfrm>
          <a:prstGeom prst="rect">
            <a:avLst/>
          </a:prstGeom>
        </p:spPr>
      </p:pic>
      <p:sp>
        <p:nvSpPr>
          <p:cNvPr id="13" name="pole tekstowe 12">
            <a:extLst>
              <a:ext uri="{FF2B5EF4-FFF2-40B4-BE49-F238E27FC236}">
                <a16:creationId xmlns:a16="http://schemas.microsoft.com/office/drawing/2014/main" id="{E42790BC-FC6D-E939-27BE-64C73D482FE0}"/>
              </a:ext>
            </a:extLst>
          </p:cNvPr>
          <p:cNvSpPr txBox="1"/>
          <p:nvPr/>
        </p:nvSpPr>
        <p:spPr>
          <a:xfrm>
            <a:off x="2084252" y="2602514"/>
            <a:ext cx="8229600" cy="120032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>
              <a:defRPr/>
            </a:pPr>
            <a:r>
              <a:rPr lang="pl-PL" sz="3600" b="1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  <a:t>NAJCZĘSTSZE </a:t>
            </a:r>
            <a:br>
              <a:rPr lang="pl-PL" sz="3600" b="1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</a:br>
            <a:r>
              <a:rPr lang="pl-PL" sz="3600" b="1" dirty="0">
                <a:solidFill>
                  <a:srgbClr val="002060"/>
                </a:solidFill>
                <a:latin typeface="Open Sans"/>
                <a:ea typeface="Open Sans"/>
                <a:cs typeface="Open Sans"/>
              </a:rPr>
              <a:t>BŁĘDY</a:t>
            </a:r>
            <a:endParaRPr kumimoji="0" lang="pl-PL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7965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8B3E07E-A6F1-70DF-8C4F-F4A9988225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35</a:t>
            </a:fld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19DCFF67-AD67-F686-80C7-4250D3A9F101}"/>
              </a:ext>
            </a:extLst>
          </p:cNvPr>
          <p:cNvSpPr/>
          <p:nvPr/>
        </p:nvSpPr>
        <p:spPr>
          <a:xfrm>
            <a:off x="1016949" y="692209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ZAZNACZANIE WNIOSKU O REFUNDACJE WE WNIOSKU INNYMI NIŻ KOŃCOWY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74085F80-B3ED-3707-CDD0-36D08A669A45}"/>
              </a:ext>
            </a:extLst>
          </p:cNvPr>
          <p:cNvSpPr/>
          <p:nvPr/>
        </p:nvSpPr>
        <p:spPr>
          <a:xfrm>
            <a:off x="1511181" y="2160661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SZCZEGÓŁOWEGO OPISU DZIAŁAŃ Z ZAKRESU POLITYK HORYZONTALNYCH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F882AE2B-7502-8C25-12B1-9BBEA380D068}"/>
              </a:ext>
            </a:extLst>
          </p:cNvPr>
          <p:cNvSpPr/>
          <p:nvPr/>
        </p:nvSpPr>
        <p:spPr>
          <a:xfrm>
            <a:off x="1044011" y="3851303"/>
            <a:ext cx="3312920" cy="1429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WSKAŹNIKI PRODUKTU I REZULTATU SĄ ROZBIEŻNE Z FORMULARZEM MONITOROWANIA UCZESTNIKÓW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6A3B0122-062B-9295-2136-BEF467771B54}"/>
              </a:ext>
            </a:extLst>
          </p:cNvPr>
          <p:cNvSpPr/>
          <p:nvPr/>
        </p:nvSpPr>
        <p:spPr>
          <a:xfrm>
            <a:off x="4945167" y="666571"/>
            <a:ext cx="3589236" cy="12733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NIEUZUPEŁNIONA BĄDŹ CZĘŚCIOWO UZUPEŁNIONA ZAKŁADKA PROBLEMY NAPOTKANE W TRAKCIE REALIZACJI PROJEKTU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C6D5EC9B-A44C-9A78-CB86-F3C3312E0E27}"/>
              </a:ext>
            </a:extLst>
          </p:cNvPr>
          <p:cNvSpPr/>
          <p:nvPr/>
        </p:nvSpPr>
        <p:spPr>
          <a:xfrm>
            <a:off x="8895103" y="1336704"/>
            <a:ext cx="3020938" cy="12063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WYKAZYWANIE WYDATKÓW PONIESIONYCH POZA OKRESEM, ZA JAKI SKŁADANY JEST WNIOSEK O PŁATNOŚĆ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B80E5207-5667-50B2-591C-4BD95BD2B583}"/>
              </a:ext>
            </a:extLst>
          </p:cNvPr>
          <p:cNvSpPr/>
          <p:nvPr/>
        </p:nvSpPr>
        <p:spPr>
          <a:xfrm>
            <a:off x="5318333" y="2459764"/>
            <a:ext cx="2845750" cy="95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ZBYT OGÓLNA INFORMACJA W WIERSZU NAZWA TOWARU LUB USŁUGI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1C524CCE-C098-371A-D2FB-FA8D357D100D}"/>
              </a:ext>
            </a:extLst>
          </p:cNvPr>
          <p:cNvSpPr/>
          <p:nvPr/>
        </p:nvSpPr>
        <p:spPr>
          <a:xfrm>
            <a:off x="8599917" y="3359919"/>
            <a:ext cx="3020938" cy="12063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OZNACZENIA KATEGORII PODLEGAJĄCEJ LIMITOM WRAZ Z KWOTĄ LIMITU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A3EC232D-0650-6F44-66C3-F5965BF08414}"/>
              </a:ext>
            </a:extLst>
          </p:cNvPr>
          <p:cNvSpPr/>
          <p:nvPr/>
        </p:nvSpPr>
        <p:spPr>
          <a:xfrm>
            <a:off x="5220770" y="4438827"/>
            <a:ext cx="2845750" cy="112448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UZUPEŁNIONEGO NUMERU KONTRAKTU</a:t>
            </a:r>
          </a:p>
        </p:txBody>
      </p:sp>
      <p:sp>
        <p:nvSpPr>
          <p:cNvPr id="13" name="Tytuł 12">
            <a:extLst>
              <a:ext uri="{FF2B5EF4-FFF2-40B4-BE49-F238E27FC236}">
                <a16:creationId xmlns:a16="http://schemas.microsoft.com/office/drawing/2014/main" id="{62B9CC8E-A748-F5C6-3138-9040A1645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34552802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0DBAB42-8F7D-8629-EF53-FA212D4B26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36</a:t>
            </a:fld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32B1DCDE-A6D5-232E-7DA4-B25F3F9C5DF6}"/>
              </a:ext>
            </a:extLst>
          </p:cNvPr>
          <p:cNvSpPr/>
          <p:nvPr/>
        </p:nvSpPr>
        <p:spPr>
          <a:xfrm>
            <a:off x="948583" y="529839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WSZYSTKICH DAT ZAPŁATY W ZESTAWIENIU DOKUMENTÓW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1274CB32-E29F-8A84-992C-AF402818F301}"/>
              </a:ext>
            </a:extLst>
          </p:cNvPr>
          <p:cNvSpPr/>
          <p:nvPr/>
        </p:nvSpPr>
        <p:spPr>
          <a:xfrm>
            <a:off x="1519728" y="2194844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ZAZNACZONEGO CHECK-BOXA „FAKTURA KORYGUJĄCA”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A2DE988A-0AFA-0FE8-67C6-AF25EAF45BE5}"/>
              </a:ext>
            </a:extLst>
          </p:cNvPr>
          <p:cNvSpPr/>
          <p:nvPr/>
        </p:nvSpPr>
        <p:spPr>
          <a:xfrm>
            <a:off x="4919530" y="757725"/>
            <a:ext cx="3395528" cy="11907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BŁĘDNE WYKAZYWANIE WYDATKÓW W TABELI ZWROTY/KOREKTY I W ZESTAWIENIU DOKUMENTÓW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2D6CC2DB-E6D1-605C-6047-FC9BADC05849}"/>
              </a:ext>
            </a:extLst>
          </p:cNvPr>
          <p:cNvSpPr/>
          <p:nvPr/>
        </p:nvSpPr>
        <p:spPr>
          <a:xfrm>
            <a:off x="5365334" y="2639226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BŁĘDNIE WSKAZYWANA KWOTA KOSZTÓW POŚREDNICH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7AB66863-17DD-5575-1C47-64292536EE6B}"/>
              </a:ext>
            </a:extLst>
          </p:cNvPr>
          <p:cNvSpPr/>
          <p:nvPr/>
        </p:nvSpPr>
        <p:spPr>
          <a:xfrm>
            <a:off x="1793192" y="3980916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BŁĘDNY MONTAŻ FINANSOWY</a:t>
            </a: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90D29D68-ECD3-4B51-006B-293D09839010}"/>
              </a:ext>
            </a:extLst>
          </p:cNvPr>
          <p:cNvSpPr/>
          <p:nvPr/>
        </p:nvSpPr>
        <p:spPr>
          <a:xfrm>
            <a:off x="5600344" y="4362630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NIEPOPRAWNIE WSKAZYWANY WKŁAD WŁASNY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FD958129-56D3-3E70-F032-DF897B93B714}"/>
              </a:ext>
            </a:extLst>
          </p:cNvPr>
          <p:cNvSpPr/>
          <p:nvPr/>
        </p:nvSpPr>
        <p:spPr>
          <a:xfrm>
            <a:off x="8786145" y="1401509"/>
            <a:ext cx="3041236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BRAK W ZESTAWIENIU DOKUMENTÓW INFORMACJI DLACZEGO JEST KORYGOWANY WYDATEK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FCE0D797-1A0D-D265-3383-8DB5F8FD9871}"/>
              </a:ext>
            </a:extLst>
          </p:cNvPr>
          <p:cNvSpPr/>
          <p:nvPr/>
        </p:nvSpPr>
        <p:spPr>
          <a:xfrm>
            <a:off x="8786145" y="3540809"/>
            <a:ext cx="2845750" cy="10938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BŁĘDNIE WYBRANA KATEGORIA KOSZTÓW</a:t>
            </a:r>
          </a:p>
        </p:txBody>
      </p:sp>
      <p:sp>
        <p:nvSpPr>
          <p:cNvPr id="13" name="Tytuł 12">
            <a:extLst>
              <a:ext uri="{FF2B5EF4-FFF2-40B4-BE49-F238E27FC236}">
                <a16:creationId xmlns:a16="http://schemas.microsoft.com/office/drawing/2014/main" id="{9D8CCD05-C327-4CDC-88F1-4AAE1AA46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29</a:t>
            </a:r>
          </a:p>
        </p:txBody>
      </p:sp>
    </p:spTree>
    <p:extLst>
      <p:ext uri="{BB962C8B-B14F-4D97-AF65-F5344CB8AC3E}">
        <p14:creationId xmlns:p14="http://schemas.microsoft.com/office/powerpoint/2010/main" val="28533963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5B61B3D2-7076-968B-215C-15C94B9EC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1926" y="-2387600"/>
            <a:ext cx="8756073" cy="109912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z="2400" dirty="0"/>
              <a:t>Dziękuję za uwagę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44C57BAA-8E55-0569-4860-AB7E0A69E3E9}"/>
              </a:ext>
            </a:extLst>
          </p:cNvPr>
          <p:cNvSpPr txBox="1"/>
          <p:nvPr/>
        </p:nvSpPr>
        <p:spPr>
          <a:xfrm>
            <a:off x="258562" y="2774309"/>
            <a:ext cx="4581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Dziękuję za uwagę.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35F7253-29C0-6707-7E20-0B3303FAD51F}"/>
              </a:ext>
            </a:extLst>
          </p:cNvPr>
          <p:cNvSpPr txBox="1"/>
          <p:nvPr/>
        </p:nvSpPr>
        <p:spPr>
          <a:xfrm>
            <a:off x="5242931" y="1949052"/>
            <a:ext cx="6359559" cy="189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000" b="1" dirty="0">
                <a:solidFill>
                  <a:srgbClr val="0070C0"/>
                </a:solidFill>
              </a:rPr>
              <a:t>Departament Wdrażania EFS w UMWL</a:t>
            </a:r>
          </a:p>
          <a:p>
            <a:pPr algn="ctr">
              <a:lnSpc>
                <a:spcPct val="150000"/>
              </a:lnSpc>
            </a:pPr>
            <a:r>
              <a:rPr lang="pl-PL" sz="2000" dirty="0">
                <a:solidFill>
                  <a:srgbClr val="0070C0"/>
                </a:solidFill>
              </a:rPr>
              <a:t>ul. Czechowska 19, pok. nr 1, 20-072 Lublin</a:t>
            </a:r>
          </a:p>
          <a:p>
            <a:pPr algn="ctr">
              <a:lnSpc>
                <a:spcPct val="150000"/>
              </a:lnSpc>
            </a:pPr>
            <a:r>
              <a:rPr lang="pl-PL" sz="2000" dirty="0">
                <a:solidFill>
                  <a:srgbClr val="0070C0"/>
                </a:solidFill>
              </a:rPr>
              <a:t>efs@lubelskie.pl</a:t>
            </a:r>
          </a:p>
          <a:p>
            <a:pPr algn="ctr">
              <a:lnSpc>
                <a:spcPct val="150000"/>
              </a:lnSpc>
            </a:pPr>
            <a:r>
              <a:rPr lang="pl-PL" sz="2000" dirty="0">
                <a:solidFill>
                  <a:srgbClr val="0070C0"/>
                </a:solidFill>
              </a:rPr>
              <a:t>tel. (81) 441 68 43, 800 888 337</a:t>
            </a:r>
          </a:p>
        </p:txBody>
      </p:sp>
      <p:sp>
        <p:nvSpPr>
          <p:cNvPr id="2" name="Prostokąt: zaokrąglone rogi 1">
            <a:extLst>
              <a:ext uri="{FF2B5EF4-FFF2-40B4-BE49-F238E27FC236}">
                <a16:creationId xmlns:a16="http://schemas.microsoft.com/office/drawing/2014/main" id="{1FCDACC8-06CC-17E7-0965-98FA6EBD11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36084" y="1949052"/>
            <a:ext cx="6653713" cy="2226930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chilly" dir="t"/>
          </a:scene3d>
          <a:sp3d prstMaterial="translucentPowder">
            <a:bevelT w="127000" h="25400" prst="softRound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E6D9BFC7-D772-F2FD-43D3-ADB411EDD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23391" y="2116873"/>
            <a:ext cx="6479097" cy="1891287"/>
          </a:xfrm>
          <a:prstGeom prst="roundRect">
            <a:avLst>
              <a:gd name="adj" fmla="val 10000"/>
            </a:avLst>
          </a:prstGeom>
          <a:scene3d>
            <a:camera prst="orthographicFront"/>
            <a:lightRig rig="chilly" dir="t"/>
          </a:scene3d>
          <a:sp3d z="12700" extrusionH="1700" prstMaterial="dkEdge">
            <a:bevelT w="25400" h="6350" prst="softRound"/>
            <a:bevelB w="0" h="0" prst="convex"/>
          </a:sp3d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615EC660-AC2A-1DD6-CAD1-D29BD08A74AF}"/>
              </a:ext>
            </a:extLst>
          </p:cNvPr>
          <p:cNvSpPr txBox="1"/>
          <p:nvPr/>
        </p:nvSpPr>
        <p:spPr>
          <a:xfrm>
            <a:off x="5635121" y="2242433"/>
            <a:ext cx="5575177" cy="171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Departament Wdrażania EFS w UMWL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ul. Czechowska 19, 20-072 Lublin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defs@lubelskie.pl</a:t>
            </a:r>
          </a:p>
          <a:p>
            <a:pPr algn="ctr">
              <a:lnSpc>
                <a:spcPct val="150000"/>
              </a:lnSpc>
            </a:pPr>
            <a:r>
              <a:rPr lang="pl-PL" b="1" dirty="0">
                <a:solidFill>
                  <a:schemeClr val="accent5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tel. 81 441 68 50</a:t>
            </a:r>
          </a:p>
        </p:txBody>
      </p:sp>
      <p:pic>
        <p:nvPicPr>
          <p:cNvPr id="12" name="Obraz 11" descr="Logotypy">
            <a:extLst>
              <a:ext uri="{FF2B5EF4-FFF2-40B4-BE49-F238E27FC236}">
                <a16:creationId xmlns:a16="http://schemas.microsoft.com/office/drawing/2014/main" id="{222EFFF7-57E2-B581-9D23-4C5CBE2982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399"/>
            <a:ext cx="5760720" cy="1852930"/>
          </a:xfrm>
          <a:prstGeom prst="rect">
            <a:avLst/>
          </a:prstGeom>
          <a:noFill/>
        </p:spPr>
      </p:pic>
      <p:pic>
        <p:nvPicPr>
          <p:cNvPr id="13" name="Obraz 12" descr="Obraz zawierający loga">
            <a:extLst>
              <a:ext uri="{FF2B5EF4-FFF2-40B4-BE49-F238E27FC236}">
                <a16:creationId xmlns:a16="http://schemas.microsoft.com/office/drawing/2014/main" id="{25A407A7-F8EE-33A3-F918-0EFD79E78F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159" y="4707054"/>
            <a:ext cx="5753100" cy="8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81BCF75-5628-AAFC-6BFA-8E967BAE30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024" y="5823722"/>
            <a:ext cx="3465583" cy="56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189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0800" y="4062362"/>
            <a:ext cx="9662159" cy="1850758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1800" b="1" dirty="0">
                <a:latin typeface="Open Sans"/>
                <a:ea typeface="Open Sans"/>
                <a:cs typeface="Open Sans"/>
              </a:rPr>
              <a:t>zatwierdzony wniosek o dofinansowanie projektu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600" b="1" dirty="0">
              <a:solidFill>
                <a:schemeClr val="accent4">
                  <a:lumMod val="75000"/>
                </a:schemeClr>
              </a:solidFill>
              <a:latin typeface="Open Sans"/>
              <a:ea typeface="Open Sans"/>
              <a:cs typeface="Open Sans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Open Sans"/>
              </a:rPr>
              <a:t>Nie oznacza jednak, że wszystkie wydatki, które beneficjent przedstawił we wniosku </a:t>
            </a:r>
            <a:b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Open Sans"/>
              </a:rPr>
            </a:br>
            <a:r>
              <a:rPr lang="pl-PL" sz="1600" b="1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Open Sans"/>
              </a:rPr>
              <a:t>o płatność w trakcie realizacji projektu, zostaną poświadczone, zrefundowane lub rozliczone</a:t>
            </a:r>
            <a:endParaRPr lang="pl-PL" sz="1600" dirty="0"/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6" name="Prostokąt zaokrąglony 5"/>
          <p:cNvSpPr/>
          <p:nvPr/>
        </p:nvSpPr>
        <p:spPr>
          <a:xfrm>
            <a:off x="3688080" y="1107440"/>
            <a:ext cx="4693920" cy="1676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OCENA KWALIFIKOWALNOŚCI</a:t>
            </a:r>
          </a:p>
        </p:txBody>
      </p:sp>
      <p:sp>
        <p:nvSpPr>
          <p:cNvPr id="8" name="Strzałka w dół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30240" y="2814320"/>
            <a:ext cx="955040" cy="117856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Znak zakazu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35920" y="4897120"/>
            <a:ext cx="883920" cy="802640"/>
          </a:xfrm>
          <a:prstGeom prst="noSmoking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16C6FDA-E5E7-B889-D51C-9791A5C46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93467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3" y="648602"/>
            <a:ext cx="10344150" cy="4496068"/>
          </a:xfrm>
        </p:spPr>
        <p:txBody>
          <a:bodyPr vert="horz" lIns="0" tIns="0" rIns="0" bIns="0" rtlCol="0" anchor="t">
            <a:noAutofit/>
          </a:bodyPr>
          <a:lstStyle/>
          <a:p>
            <a:pPr marL="0" marR="0" lvl="0" indent="0" algn="just" defTabSz="914406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sz="1800" b="1" dirty="0">
                <a:latin typeface="Open Sans"/>
                <a:ea typeface="Open Sans"/>
                <a:cs typeface="Open Sans"/>
              </a:rPr>
              <a:t>Wydatek jest kwalifikowalny, jeżeli: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(zapis w zmienionym brzmieniu, brakuje </a:t>
            </a:r>
            <a:r>
              <a:rPr kumimoji="0" lang="pl-PL" sz="1800" b="1" i="0" u="none" strike="sng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łącznie spełniają wszystkie warunki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).</a:t>
            </a:r>
            <a:r>
              <a:rPr lang="pl-PL" sz="1600" dirty="0">
                <a:solidFill>
                  <a:srgbClr val="0070C0"/>
                </a:solidFill>
              </a:rPr>
              <a:t> Poniższe punkty bez zmian.</a:t>
            </a: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jest zgodny z przepisami prawa,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jest zgodny z umową o dofinansowanie projektu i Wytycznymi,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został faktycznie poniesiony,</a:t>
            </a:r>
            <a:endParaRPr lang="pl-PL" sz="1600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spełnia</a:t>
            </a:r>
            <a:r>
              <a:rPr lang="pl-PL" sz="1800" dirty="0">
                <a:latin typeface="Open Sans"/>
                <a:ea typeface="Open Sans"/>
                <a:cs typeface="Open Sans"/>
              </a:rPr>
              <a:t> warunki określone w programie i SZOP oraz regulaminie wyboru projektów,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jest niezbędny do realizacji celów projektu i został poniesiony w związku z realizacją projektu lub jego przygotowaniem,</a:t>
            </a: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został dokonany w sposób przejrzysty, racjonalny i efektywny, z zachowaniem zasad uzyskiwania najlepszych efektów z danych nakładów,</a:t>
            </a: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został należycie udokumentowany,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1800" dirty="0">
              <a:solidFill>
                <a:srgbClr val="0070C0"/>
              </a:solidFill>
              <a:ea typeface="Open Sans"/>
              <a:cs typeface="Open Sans"/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latin typeface="Open Sans"/>
            </a:endParaRPr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A1F178A6-5DF6-3805-FE3E-9119042CD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64687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3" y="1138136"/>
            <a:ext cx="10344150" cy="4389626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sz="1800" b="1" dirty="0">
                <a:latin typeface="Open Sans"/>
                <a:ea typeface="Open Sans"/>
                <a:cs typeface="Open Sans"/>
              </a:rPr>
              <a:t>Wydatek jest kwalifikowalny, jeżeli: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został</a:t>
            </a:r>
            <a:r>
              <a:rPr lang="pl-PL" sz="1800" dirty="0">
                <a:latin typeface="Open Sans"/>
                <a:ea typeface="Open Sans"/>
                <a:cs typeface="Open Sans"/>
              </a:rPr>
              <a:t> rozliczony we wniosku beneficjenta o płatność,</a:t>
            </a:r>
            <a:endParaRPr lang="pl-PL" sz="1600" dirty="0">
              <a:solidFill>
                <a:srgbClr val="0070C0"/>
              </a:solidFill>
            </a:endParaRPr>
          </a:p>
          <a:p>
            <a:pPr marL="685800" lvl="1" indent="-228600" algn="just">
              <a:lnSpc>
                <a:spcPct val="1500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dotyczy towarów dostarczonych lub usług wykonanych lub robót budowlanych zrealizowanych, w tym zaliczek</a:t>
            </a:r>
            <a:endParaRPr lang="pl-PL" sz="1800" dirty="0">
              <a:solidFill>
                <a:srgbClr val="0070C0"/>
              </a:solidFill>
              <a:latin typeface="Open Sans"/>
              <a:ea typeface="Open Sans"/>
              <a:cs typeface="Open Sans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200" dirty="0">
              <a:latin typeface="Open Sans"/>
              <a:ea typeface="Open Sans"/>
              <a:cs typeface="Open Sans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200" dirty="0">
              <a:latin typeface="Open Sans"/>
              <a:ea typeface="Open Sans"/>
              <a:cs typeface="Open Sans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200" dirty="0">
              <a:latin typeface="Open Sans"/>
              <a:ea typeface="Open Sans"/>
              <a:cs typeface="Open Sans"/>
            </a:endParaRPr>
          </a:p>
          <a:p>
            <a:pPr marL="457200" lvl="1" indent="0" algn="ctr">
              <a:lnSpc>
                <a:spcPct val="150000"/>
              </a:lnSpc>
              <a:buNone/>
            </a:pPr>
            <a:r>
              <a:rPr lang="pl-PL" sz="1600" b="1" u="sng" dirty="0">
                <a:solidFill>
                  <a:srgbClr val="FF0000"/>
                </a:solidFill>
                <a:latin typeface="Open Sans"/>
                <a:ea typeface="Open Sans"/>
                <a:cs typeface="Open Sans"/>
              </a:rPr>
              <a:t>Wszystkie wydatki muszą być zgodne z umową, a załącznikiem do umowy o dofinansowanie jest wniosek o dofinansowanie!</a:t>
            </a:r>
            <a:endParaRPr lang="pl-PL" sz="1800" b="1" u="sng" dirty="0">
              <a:solidFill>
                <a:srgbClr val="FF0000"/>
              </a:solidFill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pl-PL" sz="1600" dirty="0">
              <a:solidFill>
                <a:srgbClr val="0070C0"/>
              </a:solidFill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solidFill>
                <a:srgbClr val="0070C0"/>
              </a:solidFill>
              <a:ea typeface="Open Sans"/>
              <a:cs typeface="Open Sans"/>
            </a:endParaRPr>
          </a:p>
          <a:p>
            <a:pPr marL="0" indent="0" algn="just">
              <a:lnSpc>
                <a:spcPts val="2700"/>
              </a:lnSpc>
              <a:buNone/>
            </a:pPr>
            <a:endParaRPr lang="pl-PL" sz="1800" dirty="0">
              <a:latin typeface="Open Sans"/>
            </a:endParaRPr>
          </a:p>
          <a:p>
            <a:pPr marL="0" indent="0">
              <a:buNone/>
            </a:pPr>
            <a:endParaRPr lang="pl-PL" sz="1800" dirty="0">
              <a:latin typeface="+mn-lt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60AC9CC-7D60-3E3E-2158-0669442D9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6197154"/>
            <a:ext cx="5465075" cy="359665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2C769A38-7BDF-51D5-9A50-20642B96F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891383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555" y="606637"/>
            <a:ext cx="10355915" cy="4651064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ts val="2700"/>
              </a:lnSpc>
              <a:buNone/>
            </a:pPr>
            <a:r>
              <a:rPr lang="pl-PL" sz="1800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Arial"/>
              </a:rPr>
              <a:t>Wydatkami niekwalifikowalnymi są:</a:t>
            </a:r>
            <a:endParaRPr lang="pl-PL" sz="1800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kary i grzywny,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koszty postępowania sądowego, wydatki związane z przygotowaniem i obsługą prawną spraw sądowych oraz wydatki poniesione na funkcjonowanie komisji rozjemczych,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koszty pożyczki lub kredytu zaciągniętego na prefinansowanie dotacji,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prowizje pobierane w ramach operacji wymiany walut,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rozliczony notą księgową koszt zakupu środka trwałego będącego własnością beneficjenta lub prawa przysługującego beneficjentowi (taki środek trwały może zostać wniesiony do projektu </a:t>
            </a:r>
            <a:br>
              <a:rPr lang="pl-PL" sz="1800" dirty="0">
                <a:latin typeface="Open Sans"/>
                <a:ea typeface="Open Sans"/>
                <a:cs typeface="Arial"/>
              </a:rPr>
            </a:br>
            <a:r>
              <a:rPr lang="pl-PL" sz="1800" dirty="0">
                <a:latin typeface="Open Sans"/>
                <a:ea typeface="Open Sans"/>
                <a:cs typeface="Arial"/>
              </a:rPr>
              <a:t>w formie wkłady niepieniężnego),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nagrody jubileuszowe przeznaczone dla personelu projektu,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ts val="2700"/>
              </a:lnSpc>
              <a:buFont typeface="Wingdings" panose="05000000000000000000" pitchFamily="2" charset="2"/>
              <a:buChar char="ü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1800" dirty="0">
              <a:latin typeface="Open San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CA26144-0387-173C-9B19-381B1AAD5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735022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ZASADY NABORU PROJEKTÓW">
            <a:extLst>
              <a:ext uri="{FF2B5EF4-FFF2-40B4-BE49-F238E27FC236}">
                <a16:creationId xmlns:a16="http://schemas.microsoft.com/office/drawing/2014/main" id="{E60AC9CC-7D60-3E3E-2158-0669442D93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925" y="5976404"/>
            <a:ext cx="5465075" cy="359665"/>
          </a:xfrm>
          <a:prstGeom prst="rect">
            <a:avLst/>
          </a:prstGeom>
        </p:spPr>
      </p:pic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C6C09CA-6801-66DA-4F52-8B4FE666D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278" y="494877"/>
            <a:ext cx="9668804" cy="4836917"/>
          </a:xfrm>
        </p:spPr>
        <p:txBody>
          <a:bodyPr vert="horz" lIns="0" tIns="0" rIns="0" bIns="0" rtlCol="0" anchor="t">
            <a:noAutofit/>
          </a:bodyPr>
          <a:lstStyle/>
          <a:p>
            <a:pPr marL="0" indent="0" algn="just">
              <a:lnSpc>
                <a:spcPts val="2700"/>
              </a:lnSpc>
              <a:buNone/>
            </a:pPr>
            <a:r>
              <a:rPr lang="pl-PL" sz="1800" dirty="0">
                <a:solidFill>
                  <a:schemeClr val="accent4">
                    <a:lumMod val="75000"/>
                  </a:schemeClr>
                </a:solidFill>
                <a:latin typeface="Open Sans"/>
                <a:ea typeface="Open Sans"/>
                <a:cs typeface="Arial"/>
              </a:rPr>
              <a:t>Wydatkami niekwalifikowalnymi są:</a:t>
            </a:r>
            <a:endParaRPr lang="pl-PL" sz="1800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odprawy pracownicze przeznaczone dla personelu projektu,</a:t>
            </a:r>
            <a:endParaRPr lang="pl-PL" sz="1800" i="1" dirty="0">
              <a:solidFill>
                <a:srgbClr val="0070C0"/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wpłaty dokonywane na Państwowy Fundusz Rehabilitacji Osób Niepełnosprawnych zgodnie z ustawą z dnia 27 sierpnia 1997 r. o rehabilitacji zawodowej i społecznej oraz zatrudnianiu osób niepełnosprawnych, w tym wpłaty dokonywane przez stronę trzecią,</a:t>
            </a:r>
            <a:endParaRPr lang="pl-PL" sz="1800" i="1" dirty="0">
              <a:solidFill>
                <a:srgbClr val="0070C0"/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świadczenia na rzecz personelu projektu realizowane z Zakładowego Funduszu Świadczeń Socjalnych (ZFŚS),</a:t>
            </a:r>
          </a:p>
          <a:p>
            <a:pPr marL="228600" indent="-228600" algn="just">
              <a:lnSpc>
                <a:spcPts val="2700"/>
              </a:lnSpc>
              <a:buClr>
                <a:srgbClr val="003399"/>
              </a:buClr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Arial"/>
              </a:rPr>
              <a:t>transakcje, bez względu na liczbę wynikających z nich płatności, dokonane w gotówce, których wartość </a:t>
            </a:r>
            <a:r>
              <a:rPr lang="pl-PL" sz="1800" i="1" u="sng" dirty="0">
                <a:latin typeface="Open Sans"/>
                <a:ea typeface="Open Sans"/>
                <a:cs typeface="Open Sans"/>
              </a:rPr>
              <a:t>przekracza 15 000 zł lub równowartość tej kwoty,</a:t>
            </a:r>
            <a:endParaRPr lang="pl-PL" sz="1800" i="1" u="sng" dirty="0">
              <a:solidFill>
                <a:schemeClr val="accent4">
                  <a:lumMod val="75000"/>
                </a:schemeClr>
              </a:solidFill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r>
              <a:rPr lang="pl-PL" sz="1800" dirty="0">
                <a:latin typeface="Open Sans"/>
                <a:ea typeface="Open Sans"/>
                <a:cs typeface="Open Sans"/>
              </a:rPr>
              <a:t>zaliczka wypłacona przez beneficjenta niezgodnie z postanowieniami umowy, lub jeśli element objęty zaliczką nie jest kwalifikowalny lub nie został faktycznie zrealizowany lub dostarczony w okresie kwalifikowalności projektu.</a:t>
            </a:r>
            <a:endParaRPr lang="pl-PL" sz="1800" i="1" dirty="0">
              <a:solidFill>
                <a:schemeClr val="accent4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 algn="just">
              <a:lnSpc>
                <a:spcPts val="2700"/>
              </a:lnSpc>
              <a:buFont typeface="Wingdings"/>
              <a:buChar char="Ø"/>
            </a:pPr>
            <a:endParaRPr lang="pl-PL" sz="1800" dirty="0">
              <a:latin typeface="Open Sans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28600" indent="-228600">
              <a:buFont typeface="Wingdings"/>
              <a:buChar char="Ø"/>
            </a:pPr>
            <a:endParaRPr lang="pl-PL" sz="1800" dirty="0">
              <a:latin typeface="Open San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F590420-3E82-3D7D-A6CA-DA167A367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014724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6" name="Objaśnienie prostokątne zaokrąglone 5"/>
          <p:cNvSpPr/>
          <p:nvPr/>
        </p:nvSpPr>
        <p:spPr>
          <a:xfrm>
            <a:off x="3860800" y="955040"/>
            <a:ext cx="3373120" cy="1310640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KOSZTY SKŁADEK </a:t>
            </a:r>
            <a:br>
              <a:rPr lang="pl-PL" sz="2000" b="1" dirty="0"/>
            </a:br>
            <a:r>
              <a:rPr lang="pl-PL" sz="2000" b="1" dirty="0"/>
              <a:t>I </a:t>
            </a:r>
            <a:br>
              <a:rPr lang="pl-PL" sz="2000" b="1" dirty="0"/>
            </a:br>
            <a:r>
              <a:rPr lang="pl-PL" sz="2000" b="1" dirty="0"/>
              <a:t>OPŁAT FAKULTATYWNYCH </a:t>
            </a:r>
          </a:p>
        </p:txBody>
      </p:sp>
      <p:sp>
        <p:nvSpPr>
          <p:cNvPr id="7" name="Pięciokąt 6"/>
          <p:cNvSpPr/>
          <p:nvPr/>
        </p:nvSpPr>
        <p:spPr>
          <a:xfrm>
            <a:off x="955040" y="2448560"/>
            <a:ext cx="2915920" cy="812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REGULAMIN PRACY</a:t>
            </a:r>
          </a:p>
        </p:txBody>
      </p:sp>
      <p:sp>
        <p:nvSpPr>
          <p:cNvPr id="8" name="Pięciokąt 7"/>
          <p:cNvSpPr/>
          <p:nvPr/>
        </p:nvSpPr>
        <p:spPr>
          <a:xfrm>
            <a:off x="955040" y="3434080"/>
            <a:ext cx="2915920" cy="812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REGULAMIN WYNAGRADZANIA</a:t>
            </a:r>
          </a:p>
        </p:txBody>
      </p:sp>
      <p:sp>
        <p:nvSpPr>
          <p:cNvPr id="9" name="Pięciokąt 8"/>
          <p:cNvSpPr/>
          <p:nvPr/>
        </p:nvSpPr>
        <p:spPr>
          <a:xfrm>
            <a:off x="955040" y="4419600"/>
            <a:ext cx="2915920" cy="812800"/>
          </a:xfrm>
          <a:prstGeom prst="homeP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PRZEPISY PRAWA</a:t>
            </a:r>
          </a:p>
        </p:txBody>
      </p:sp>
      <p:sp>
        <p:nvSpPr>
          <p:cNvPr id="11" name="Dowolny kształt 10"/>
          <p:cNvSpPr/>
          <p:nvPr/>
        </p:nvSpPr>
        <p:spPr>
          <a:xfrm flipH="1">
            <a:off x="8255726" y="2616200"/>
            <a:ext cx="2915920" cy="812800"/>
          </a:xfrm>
          <a:custGeom>
            <a:avLst/>
            <a:gdLst>
              <a:gd name="connsiteX0" fmla="*/ 0 w 2915920"/>
              <a:gd name="connsiteY0" fmla="*/ 0 h 812800"/>
              <a:gd name="connsiteX1" fmla="*/ 2509520 w 2915920"/>
              <a:gd name="connsiteY1" fmla="*/ 0 h 812800"/>
              <a:gd name="connsiteX2" fmla="*/ 2915920 w 2915920"/>
              <a:gd name="connsiteY2" fmla="*/ 406400 h 812800"/>
              <a:gd name="connsiteX3" fmla="*/ 2509520 w 2915920"/>
              <a:gd name="connsiteY3" fmla="*/ 812800 h 812800"/>
              <a:gd name="connsiteX4" fmla="*/ 0 w 2915920"/>
              <a:gd name="connsiteY4" fmla="*/ 812800 h 812800"/>
              <a:gd name="connsiteX5" fmla="*/ 0 w 2915920"/>
              <a:gd name="connsiteY5" fmla="*/ 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5920" h="812800">
                <a:moveTo>
                  <a:pt x="0" y="0"/>
                </a:moveTo>
                <a:lnTo>
                  <a:pt x="2509520" y="0"/>
                </a:lnTo>
                <a:lnTo>
                  <a:pt x="2915920" y="406400"/>
                </a:lnTo>
                <a:lnTo>
                  <a:pt x="2509520" y="812800"/>
                </a:lnTo>
                <a:lnTo>
                  <a:pt x="0" y="812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6 MIESIĘCY WCZEŚNIEJ</a:t>
            </a:r>
          </a:p>
        </p:txBody>
      </p:sp>
      <p:sp>
        <p:nvSpPr>
          <p:cNvPr id="12" name="Dowolny kształt 11"/>
          <p:cNvSpPr/>
          <p:nvPr/>
        </p:nvSpPr>
        <p:spPr>
          <a:xfrm flipH="1">
            <a:off x="8321040" y="3746138"/>
            <a:ext cx="2915920" cy="812800"/>
          </a:xfrm>
          <a:custGeom>
            <a:avLst/>
            <a:gdLst>
              <a:gd name="connsiteX0" fmla="*/ 0 w 2915920"/>
              <a:gd name="connsiteY0" fmla="*/ 0 h 812800"/>
              <a:gd name="connsiteX1" fmla="*/ 2509520 w 2915920"/>
              <a:gd name="connsiteY1" fmla="*/ 0 h 812800"/>
              <a:gd name="connsiteX2" fmla="*/ 2915920 w 2915920"/>
              <a:gd name="connsiteY2" fmla="*/ 406400 h 812800"/>
              <a:gd name="connsiteX3" fmla="*/ 2509520 w 2915920"/>
              <a:gd name="connsiteY3" fmla="*/ 812800 h 812800"/>
              <a:gd name="connsiteX4" fmla="*/ 0 w 2915920"/>
              <a:gd name="connsiteY4" fmla="*/ 812800 h 812800"/>
              <a:gd name="connsiteX5" fmla="*/ 0 w 2915920"/>
              <a:gd name="connsiteY5" fmla="*/ 0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15920" h="812800">
                <a:moveTo>
                  <a:pt x="0" y="0"/>
                </a:moveTo>
                <a:lnTo>
                  <a:pt x="2509520" y="0"/>
                </a:lnTo>
                <a:lnTo>
                  <a:pt x="2915920" y="406400"/>
                </a:lnTo>
                <a:lnTo>
                  <a:pt x="2509520" y="812800"/>
                </a:lnTo>
                <a:lnTo>
                  <a:pt x="0" y="8128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OBEJMUJĄ WSZYSTKICH PRACOWNIKÓW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B347B4F-022B-7388-6CB1-251B2BED7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9" y="-979757"/>
            <a:ext cx="9852728" cy="979757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pl-PL" dirty="0"/>
              <a:t>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6911</TotalTime>
  <Words>4833</Words>
  <Application>Microsoft Office PowerPoint</Application>
  <PresentationFormat>Panoramiczny</PresentationFormat>
  <Paragraphs>432</Paragraphs>
  <Slides>37</Slides>
  <Notes>37</Notes>
  <HiddenSlides>0</HiddenSlides>
  <MMClips>0</MMClips>
  <ScaleCrop>false</ScaleCrop>
  <HeadingPairs>
    <vt:vector size="6" baseType="variant">
      <vt:variant>
        <vt:lpstr>Używane czcionki</vt:lpstr>
      </vt:variant>
      <vt:variant>
        <vt:i4>16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37</vt:i4>
      </vt:variant>
    </vt:vector>
  </HeadingPairs>
  <TitlesOfParts>
    <vt:vector size="55" baseType="lpstr">
      <vt:lpstr>Aptos</vt:lpstr>
      <vt:lpstr>Arial</vt:lpstr>
      <vt:lpstr>Arial-ItalicMT</vt:lpstr>
      <vt:lpstr>ArialMT</vt:lpstr>
      <vt:lpstr>Calibri</vt:lpstr>
      <vt:lpstr>Calibri Light</vt:lpstr>
      <vt:lpstr>Courier New</vt:lpstr>
      <vt:lpstr>Fira Sans</vt:lpstr>
      <vt:lpstr>Google Sans</vt:lpstr>
      <vt:lpstr>Open Sans</vt:lpstr>
      <vt:lpstr>OpenSymbol</vt:lpstr>
      <vt:lpstr>Tahoma</vt:lpstr>
      <vt:lpstr>Tahoma-Bold</vt:lpstr>
      <vt:lpstr>Times New Roman</vt:lpstr>
      <vt:lpstr>Ubuntu Light</vt:lpstr>
      <vt:lpstr>Wingdings</vt:lpstr>
      <vt:lpstr>Motyw pakietu Office</vt:lpstr>
      <vt:lpstr>1_Motyw pakietu Office</vt:lpstr>
      <vt:lpstr>Fundusze Europejskie dla Lubelskiego 2021-2027 </vt:lpstr>
      <vt:lpstr>Zasady aplikowania o środki dostępne dla Jednostek Samorządu Terytorialnego (w tym kryteria wyboru projektów) w ramach Działań wdrażanych przez Departament Wdrażania Europejskiego Funduszu Społecznego</vt:lpstr>
      <vt:lpstr>1</vt:lpstr>
      <vt:lpstr>2</vt:lpstr>
      <vt:lpstr>3</vt:lpstr>
      <vt:lpstr>4</vt:lpstr>
      <vt:lpstr>6</vt:lpstr>
      <vt:lpstr>7</vt:lpstr>
      <vt:lpstr>8</vt:lpstr>
      <vt:lpstr>9</vt:lpstr>
      <vt:lpstr>10</vt:lpstr>
      <vt:lpstr>12</vt:lpstr>
      <vt:lpstr>14</vt:lpstr>
      <vt:lpstr>15</vt:lpstr>
      <vt:lpstr>16</vt:lpstr>
      <vt:lpstr>17</vt:lpstr>
      <vt:lpstr>18</vt:lpstr>
      <vt:lpstr>19</vt:lpstr>
      <vt:lpstr>20</vt:lpstr>
      <vt:lpstr>23</vt:lpstr>
      <vt:lpstr>Wyjątki od reguły faktycznie poniesionego kosztu</vt:lpstr>
      <vt:lpstr>Data poniesienia wydatku</vt:lpstr>
      <vt:lpstr>24</vt:lpstr>
      <vt:lpstr>METODYKA KRYTERIÓW </vt:lpstr>
      <vt:lpstr>METODYKA KRYTERIÓW </vt:lpstr>
      <vt:lpstr>25</vt:lpstr>
      <vt:lpstr>METODYKA KRYTERIÓW </vt:lpstr>
      <vt:lpstr>METODYKA KRYTERIÓW </vt:lpstr>
      <vt:lpstr>11</vt:lpstr>
      <vt:lpstr>26</vt:lpstr>
      <vt:lpstr>27</vt:lpstr>
      <vt:lpstr>22</vt:lpstr>
      <vt:lpstr>21</vt:lpstr>
      <vt:lpstr>Kryteria wyboru projektów dla Działania 10.3, 10.6</vt:lpstr>
      <vt:lpstr>28</vt:lpstr>
      <vt:lpstr>29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Adrianna Iwan</dc:creator>
  <cp:lastModifiedBy>DWEFS</cp:lastModifiedBy>
  <cp:revision>5765</cp:revision>
  <dcterms:created xsi:type="dcterms:W3CDTF">2022-11-15T13:19:44Z</dcterms:created>
  <dcterms:modified xsi:type="dcterms:W3CDTF">2024-05-14T05:45:54Z</dcterms:modified>
</cp:coreProperties>
</file>