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27"/>
  </p:notesMasterIdLst>
  <p:sldIdLst>
    <p:sldId id="257" r:id="rId3"/>
    <p:sldId id="986" r:id="rId4"/>
    <p:sldId id="1004" r:id="rId5"/>
    <p:sldId id="1005" r:id="rId6"/>
    <p:sldId id="821" r:id="rId7"/>
    <p:sldId id="994" r:id="rId8"/>
    <p:sldId id="993" r:id="rId9"/>
    <p:sldId id="991" r:id="rId10"/>
    <p:sldId id="978" r:id="rId11"/>
    <p:sldId id="1003" r:id="rId12"/>
    <p:sldId id="1002" r:id="rId13"/>
    <p:sldId id="1001" r:id="rId14"/>
    <p:sldId id="1007" r:id="rId15"/>
    <p:sldId id="1006" r:id="rId16"/>
    <p:sldId id="999" r:id="rId17"/>
    <p:sldId id="997" r:id="rId18"/>
    <p:sldId id="1008" r:id="rId19"/>
    <p:sldId id="1009" r:id="rId20"/>
    <p:sldId id="1010" r:id="rId21"/>
    <p:sldId id="1011" r:id="rId22"/>
    <p:sldId id="1012" r:id="rId23"/>
    <p:sldId id="1013" r:id="rId24"/>
    <p:sldId id="1015" r:id="rId25"/>
    <p:sldId id="273" r:id="rId26"/>
  </p:sldIdLst>
  <p:sldSz cx="12192000" cy="6858000"/>
  <p:notesSz cx="6858000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31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54A9-ACFD-415B-8B59-436CE3A5E1B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480" y="4750815"/>
            <a:ext cx="5487041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7F593-8541-4665-A814-DB8DBB0AC5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4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7F593-8541-4665-A814-DB8DBB0AC5C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62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7F593-8541-4665-A814-DB8DBB0AC5C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44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7F593-8541-4665-A814-DB8DBB0AC5C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02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7F593-8541-4665-A814-DB8DBB0AC5C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97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7F593-8541-4665-A814-DB8DBB0AC5C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8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772AD-44FB-41C1-B769-A257F8731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C32616-C469-490C-A95B-0BD09AF03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BFE55A-2A1A-462E-85AB-96C01BE1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6F9597-1FA1-4486-A84C-6AD014EF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C74497-DD52-4BB5-9C09-AE1A5F86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7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370BC2-D870-4D72-A650-5A9F7232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5299D8-34E5-4D77-8CE0-D22D7E702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79D40D-21B3-4A66-958A-2A6A59DC7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1CEA7A-23C9-4A26-9B07-347D5933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C4F54E-B569-4BD2-96F9-7D921EB7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8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A90BAB-F52C-4A67-8D8A-094653D0E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0DBE0E-36F0-4E31-A552-5973FD07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70CB5D-7EEE-4F9C-80B0-5A961757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F1F9DA-2921-4453-8871-5C6C6047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85EAB9-D49E-4F9A-8996-CA20120F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82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46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62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65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62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585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9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6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72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D919D-F7EF-4F00-9112-220C8765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7F3E9B-EDFF-43F2-B614-C09715C6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2264AB-CA66-480D-A4C3-7A8B3E2E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40C47D-2363-4B61-9C0B-35BCE6B1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EC4C90-FB9B-47CF-AD11-A2987424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07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096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75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67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6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DFD30-F05A-4C49-B371-2C1E4E4F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EC7E14-B725-42EA-B0AE-B0AABA4FA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97F9B7-A9F9-47C2-AB26-8E1FEBB1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B5CA4B-7E36-4E73-B323-6D07DEC9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37D96F-F460-46B5-BDD3-3CE3BF15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82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3E64E3-9EB6-41AA-BC4E-9266C990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65160E-7603-4ADC-82D1-EF1421624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09DFA3-C21D-4853-84E7-28F63CB40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FCA07E-FCB0-4FBA-A665-09E16CCF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D58464-71DA-4498-99C6-0250B863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93330AC-C5F6-4995-8E35-89665438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9AC57-14C1-413A-9B03-1A311D4C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850BC9-9974-435D-B045-F48FE5EC7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CECC4C-1722-4946-A26E-0C246BC4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35C720-B670-4E8A-BD61-8EEA72854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33370C-EEE0-4082-BECC-CCE18505E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CBC4BF-E6BF-410F-92F1-D0292697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84D681F-4B2F-4E1C-970E-BFF4D64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695555-DDB6-4BDE-BF53-D4B83F15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22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8E229-7516-40C5-A65C-38B497F8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54B6D2-4749-48BB-991E-B0A602F8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47C6591-3D61-4BA8-9466-A1D6DD1B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C371A6-BE2A-40E7-B4C8-30218472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6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0E1BDC-5A3C-4C13-BC1E-42A9683B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B8C8FD-3849-42AF-B42D-A0F42363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57FD83-5806-42F5-A604-4F84BB30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45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75094B-0342-45D5-B46A-77D4424A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19F894-8DA1-41D4-9E48-D6D3D9D1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823E08-4831-4E48-9942-565EDFD3B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5FD560-C7BD-405E-9A6C-2A00A3547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70A2DA-42F4-4949-8533-03DD835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2B2C6E-34DE-4896-B84D-3A46BBB3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38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426B2-1809-4404-9721-5190BB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B4D0FD4-DE82-49F1-AC8E-797141F05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6F46E8-4E2A-461A-B9EB-0A997A53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938515-37B1-49D9-B77A-6FD8FD9E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94D2B2-BCA7-475B-85A8-78B1193F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F64468-7EE0-471A-B7F1-AFE2CF1D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8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DD6A983-823F-46C8-AE5B-4E5B1847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D3A020-6AE8-4410-9066-D483AB82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72DD36-6519-4631-AC36-DAEB80E16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3907EC-9623-4C0D-9AE7-2D062728F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6F33CA-787D-4FB5-8703-CDF84609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7873-5F3E-4CAD-A432-9E06733C09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4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4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Budowanie zdolności partnerów społecznych i organizacji społeczeństwa Obywatelskiego,,,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8B01C536-3002-9D35-1F89-AE81609C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5F1AA7-0E24-2970-DC53-717A633973D5}"/>
              </a:ext>
            </a:extLst>
          </p:cNvPr>
          <p:cNvSpPr txBox="1"/>
          <p:nvPr/>
        </p:nvSpPr>
        <p:spPr>
          <a:xfrm>
            <a:off x="838200" y="4873558"/>
            <a:ext cx="10107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WOJEWÓDZKIEGO URZĘDU PRACY W LUBLINIE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Grupy docelowe w ramach Działania 9.2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28092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l-PL" altLang="pl-PL" sz="1400" b="1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pl-PL" altLang="pl-PL" sz="1400" b="1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r>
              <a:rPr lang="pl-PL" alt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altLang="pl-PL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altLang="pl-PL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pl-PL" alt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ktywizacja</a:t>
            </a: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zawodowa </a:t>
            </a:r>
          </a:p>
          <a:p>
            <a:r>
              <a:rPr lang="pl-PL" altLang="pl-P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20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20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przedmiotowego naboru </a:t>
            </a:r>
            <a:r>
              <a:rPr lang="pl-PL" sz="200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grupę docelową stanowią </a:t>
            </a:r>
            <a:br>
              <a:rPr lang="pl-PL" sz="200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zatrudnione na umowach krótkoterminowych, umowach cywilno-prawnych oraz ubodzy pracujący.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Wnioskodawcy w ramach Działania 9.2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4650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pl-PL" alt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ktywizacja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zawodowa </a:t>
            </a:r>
          </a:p>
          <a:p>
            <a:pPr>
              <a:lnSpc>
                <a:spcPct val="114000"/>
              </a:lnSpc>
            </a:pPr>
            <a:endParaRPr lang="pl-PL" altLang="pl-PL" sz="14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są:</a:t>
            </a:r>
          </a:p>
          <a:p>
            <a:pPr marL="174625" lvl="0" indent="-174625" algn="l">
              <a:lnSpc>
                <a:spcPct val="114000"/>
              </a:lnSpc>
              <a:buFont typeface="+mj-lt"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Jednostki samorządu terytorialnego,</a:t>
            </a:r>
          </a:p>
          <a:p>
            <a:pPr marL="174625" lvl="0" indent="-174625" algn="l">
              <a:lnSpc>
                <a:spcPct val="114000"/>
              </a:lnSpc>
              <a:buFont typeface="+mj-lt"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Jednostki organizacyjne JST, w tym posiadające osobowość prawną, związki, porozumienia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stowarzyszenia JST,</a:t>
            </a:r>
          </a:p>
          <a:p>
            <a:pPr marL="174625" lvl="0" indent="-174625" algn="l">
              <a:lnSpc>
                <a:spcPct val="114000"/>
              </a:lnSpc>
              <a:buFont typeface="+mj-lt"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Urzędy pracy w zakresie prowadzonej działalności ustawowej,</a:t>
            </a:r>
          </a:p>
          <a:p>
            <a:pPr marL="174625" lvl="0" indent="-174625" algn="l">
              <a:lnSpc>
                <a:spcPct val="114000"/>
              </a:lnSpc>
              <a:buFont typeface="+mj-lt"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Osoby prawne i jednostki organizacyjne nieposiadające osobowości prawnej,</a:t>
            </a:r>
          </a:p>
          <a:p>
            <a:pPr marL="174625" marR="0" lvl="0" indent="-174625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e) Organizacje pozarządowe,</a:t>
            </a:r>
          </a:p>
          <a:p>
            <a:pPr marL="174625" marR="0" lvl="0" indent="-174625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f) Podmioty ekonomii społecznej,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g) Agencje zatrudnienia,</a:t>
            </a:r>
          </a:p>
          <a:p>
            <a:pPr marL="174625" lvl="0" indent="-174625" algn="l">
              <a:lnSpc>
                <a:spcPct val="114000"/>
              </a:lnSpc>
              <a:buFont typeface="+mj-lt"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h) Instytucje szkoleniowe posiadające wpis do rejestru Instytucji Szkoleniowych prowadzonych przez wojewódzkie urzędy pracy,</a:t>
            </a:r>
          </a:p>
          <a:p>
            <a:pPr marL="174625" lvl="0" indent="-174625" algn="l">
              <a:lnSpc>
                <a:spcPct val="114000"/>
              </a:lnSpc>
              <a:buFontTx/>
              <a:buAutoNum type="romanLcParenR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Instytucje dialogu społecznego, Instytucje partnerstwa lokalnego,</a:t>
            </a:r>
          </a:p>
          <a:p>
            <a:pPr marL="0" lvl="0" indent="0" algn="l">
              <a:lnSpc>
                <a:spcPct val="114000"/>
              </a:lnSpc>
              <a:buFontTx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j)  Ochotnicze Hufce Pracy,</a:t>
            </a:r>
          </a:p>
          <a:p>
            <a:pPr marL="174625" lvl="0" indent="-174625" algn="l">
              <a:lnSpc>
                <a:spcPct val="114000"/>
              </a:lnSpc>
              <a:buFontTx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k) Osoby fizyczne prowadzące działalność gospodarczą lub oświatową na podstawie przepisów odrębnych,</a:t>
            </a:r>
          </a:p>
          <a:p>
            <a:pPr marL="0" lvl="0" indent="0" algn="l">
              <a:lnSpc>
                <a:spcPct val="114000"/>
              </a:lnSpc>
              <a:buFontTx/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l)  Pracodawcy. 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1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9.2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37764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sz="1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pl-PL" alt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ktywizacja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zawodowa </a:t>
            </a: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– kwota dofinansowania publicznego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9 529 412,00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Euro, tj.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41 065 095,13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Kwota przeliczona wg kursu 1EUR –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4,3093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PLN.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Maksymalne współfinansowanie ze środków EFS+ (85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wartości projektów) wynosi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38 783 700,96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Maksymalny udział budżetu państwa (5% wartości projektów) 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2 281 394,17 PLN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wymagany wk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ład własny: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10% wartości projektu.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ermin rozpoczęcia i zakończenia naboru wniosków: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18.04.2024 r.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16.06.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r.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03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73649" y="2493511"/>
            <a:ext cx="8987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Nabory planowane do ogłoszenia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Wojewódzki Urząd Pracy w Lublinie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9B9B87-3F39-C0D4-B82F-E18E32D7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6" y="-860816"/>
            <a:ext cx="9144000" cy="851613"/>
          </a:xfrm>
        </p:spPr>
        <p:txBody>
          <a:bodyPr>
            <a:normAutofit/>
          </a:bodyPr>
          <a:lstStyle/>
          <a:p>
            <a:r>
              <a:rPr lang="pl-PL" sz="1400" dirty="0"/>
              <a:t>Nabory planowane do ogłoszenia </a:t>
            </a:r>
            <a:r>
              <a:rPr lang="pl-PL" sz="1400" baseline="0" dirty="0"/>
              <a:t>WUP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4393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zwiększania spójności społecznej 8.3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2"/>
            <a:ext cx="8094258" cy="504461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VIII – ZWIĘKSZANIE SPÓJNOŚCI SPOŁECZNEJ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8.3  Integracja społeczno-gospodarcza obywateli państw trzecich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 ramach celu szczegółowego 4i: W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spieranie integracji społeczno-gospodarczej obywateli państw trzecich, w tym migrantów).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Budowanie zdolności podmiotów gospodarki społecznej oraz organizacji społeczeństwa obywatelskiego i partnerów społecznych zajmujących się integracją społeczno- ekonomiczną obywateli państw trzecich, w tym m. in. poprzez zatrudnienie osób z Ukrainy znających język polski w stopniu </a:t>
            </a:r>
            <a:b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najmniej komunikatywnym, jako osób pracujących w podmiotach gospodarki społecznej oraz organizacji społeczeństwa obywatelskiego </a:t>
            </a:r>
            <a:b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partnerów społecznych, celem zwiększenia komunikacji pomiędzy obywatelami państw trzecich a pracownikami ww. instytucji.</a:t>
            </a:r>
            <a:endParaRPr lang="pl-PL" altLang="pl-PL" sz="16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  <a:defRPr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8.3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4590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8.3 Integracja społeczno-gospodarcza obywateli państw trzecich</a:t>
            </a:r>
          </a:p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organizacje społeczeństwa obywatelskiego;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altLang="pl-PL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 społeczni.</a:t>
            </a: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w ramach naboru mogą być wyłącznie podmioty spełniające definicję organizacji społeczeństwa obywatelskiego i partnera społecznego, działające na terenie województwa lubelskiego.</a:t>
            </a:r>
          </a:p>
          <a:p>
            <a:pPr>
              <a:spcBef>
                <a:spcPts val="1200"/>
              </a:spcBef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Beneficjentami projektów będą w szczególności organizacje społeczeństwa obywatelskiego zgodnie z definicją wskazaną w Wytycznych dotyczących realizacji zasady partnerstwa na lata 2021-2027 . Podrozdział 5.1 pkt 1 </a:t>
            </a:r>
            <a:r>
              <a:rPr lang="pl-PL" altLang="pl-P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ppkt</a:t>
            </a: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c) oraz partnerzy społeczni o zasięgu regionalnym (wojewódzkim) lub lokalnym, zgodnie z definicją wskazaną w Wytycznych dotyczących realizacji zasady partnerstwa na lata 2021-2027 Podrozdział 5.1 pkt 1 </a:t>
            </a:r>
            <a:r>
              <a:rPr lang="pl-PL" altLang="pl-PL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ppkt</a:t>
            </a: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b) lit. i.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pl-PL" sz="1400" b="0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2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8.3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409628" cy="37764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8.3 Integracja społeczno-gospodarcza obywateli państw trzecich</a:t>
            </a:r>
          </a:p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– kwota dofinansowania publicznego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907 143,00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Euro, tj.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3 923 847,05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Kwota przeliczona wg kursu 1EUR –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4,3255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PLN.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Maksymalne współfinansowanie ze środków EFS+ (85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wartości projektów) wynosi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3 510 810,52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Maksymalny udział budżetu państwa (10% wartości projektów) 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413 036,53 PLN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wymagany wk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ład własny: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5% wartości projektu.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lipiec 2024 r.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wrzesień 2024 r.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 9.2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3"/>
            <a:ext cx="8094258" cy="41507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</a:t>
            </a:r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IX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ZASPOKAJANIE POTRZB RYNKU PRACY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9.2</a:t>
            </a: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Aktywizacja zawodowa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4a: </a:t>
            </a: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poprawa dostępu do zatrudnienia i działań aktywizujących dla wszystkich osób poszukujących pracy, w szczególności osób młodych, zwłaszcza poprzez wdrażanie gwarancji dla młodzieży, długotrwale bezrobotnych oraz grup znajdujących się w niekorzystnej sytuacji na rynku pracy, jak również dla osób biernych zawodowo, a także poprzez promowanie samozatrudnienia i ekonomii społecznej).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pl-PL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Realizacja ukierunkowanych schematów mobilności transnarodowej (USMT) w ramach sieci EURES - realizacja tego typu działań ma mieć charakter warunkowy, uzależniony od zdiagnozowanych potrzeb regionalnych rynków pracy.</a:t>
            </a:r>
            <a:endParaRPr lang="pl-PL" alt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" y="1036549"/>
            <a:ext cx="8331200" cy="2602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</a:t>
            </a:r>
          </a:p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20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pl-PL" sz="2000" b="0" strike="noStrike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Pracodawcy i osoby poszukujące pracy korzystające ze wsparcia </a:t>
            </a:r>
            <a:br>
              <a:rPr lang="pl-PL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usług sieci EURES.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pl-PL" sz="1400" b="0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Wnioskodawcy w ramach Działania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52849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Jednostki samorządu terytorialnego i ich jednostki organizacyjne w tym posiadające osobowość prawną, związki, porozumienia i stowarzyszenia JST, urzędy pracy w zakresie prowadzonej działalności ustawowej,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prawne i jednostki organizacyjne nieposiadające osobowości prawnej,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Organizacje pozarządowe,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ekonomii społecznej,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Agencje zatrudnienia,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Instytucje szkoleniowe posiadające wpis do Rejestrów Instytucji Szkoleniowych prowadzonych przez wojewódzki urzędy pracy,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Instytucje dialogu społecznego, instytucje partnerstwa lokalnego,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Ochotnicze Hufce Pracy,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fizyczne prowadzące działalność gospodarczą lub oświatową na podstawie przepisów odrębnych,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Pracodawcy.</a:t>
            </a:r>
          </a:p>
          <a:p>
            <a:pPr marL="285750" indent="-285750" algn="l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03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73649" y="2493511"/>
            <a:ext cx="8987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Działania realizowane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Wojewódzki Urząd Pracy w Lublinie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9B9B87-3F39-C0D4-B82F-E18E32D7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6" y="-860816"/>
            <a:ext cx="9144000" cy="851613"/>
          </a:xfrm>
        </p:spPr>
        <p:txBody>
          <a:bodyPr>
            <a:normAutofit fontScale="90000"/>
          </a:bodyPr>
          <a:lstStyle/>
          <a:p>
            <a:r>
              <a:rPr lang="pl-PL" dirty="0"/>
              <a:t>Działania </a:t>
            </a:r>
            <a:r>
              <a:rPr lang="pl-PL" baseline="0" dirty="0"/>
              <a:t>WUP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0445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9.2 typ 2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409628" cy="40241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9.2 Aktywizacja zawodowa</a:t>
            </a:r>
          </a:p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– kwota dofinansowania publicznego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3 175 618,00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Euro, tj.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13 736 135,66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Kwota przeliczona wg kursu 1EUR –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4,3255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PLN.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Maksymalne współfinansowanie ze środków EFS+ (85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wartości projektów) wynosi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12 290 226,64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Maksymalny udział budżetu państwa (10% wartości projektów) 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1 445 909,02 PLN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wymagany wk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ład własny: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5% wartości projektu.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2024 r.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 2025 r.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 9.3 typ 1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3"/>
            <a:ext cx="8094258" cy="394527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</a:t>
            </a:r>
            <a:r>
              <a:rPr lang="pl-PL" alt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IX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ZASPOKAJANIE POTRZB RYNKU PRACY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alt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9.3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Wsparcie instytucji rynku pracy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4b: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Modernizacja instytucji i służb rynków pracy celem oceny i przewidywania zapotrzebowania na umiejętności oraz zapewnienia terminowej i odpowiednio dopasowanej pomocy i wsparcia na rzecz dostosowania umiejętności i kwalifikacji zawodowych do potrzeb rynku pracy oraz na rzecz przepływów i mobilności na rynku pracy).</a:t>
            </a:r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alt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alt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pl-PL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Podnoszenie kwalifikacji, kompetencji pracowników PSZ i innych instytucji rynku pracy wynikających z potrzeb regionalnego/lokalnego rynku pracy.</a:t>
            </a:r>
            <a:endParaRPr lang="pl-PL" alt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9.3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64" y="1036549"/>
            <a:ext cx="8331200" cy="45614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9.3 Wsparcie instytucji rynku pracy</a:t>
            </a:r>
          </a:p>
          <a:p>
            <a:r>
              <a:rPr lang="pl-PL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pl-PL" b="0" strike="noStrike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racownicy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instytucji rynku pracy zgodnie z ustawą o promocji zatrudnienia i instytucjach rynku pracy z dnia 20 kwietnia 2004 r.</a:t>
            </a: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14000"/>
              </a:lnSpc>
              <a:spcAft>
                <a:spcPts val="1200"/>
              </a:spcAft>
            </a:pPr>
            <a:r>
              <a:rPr lang="pl-PL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są:</a:t>
            </a:r>
          </a:p>
          <a:p>
            <a:pPr marL="285750" indent="-285750" algn="l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Instytucje ryku pracy zgodnie z ustawą o promocji zatrudnienia 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instytucjach rynku pracy z dnia 20 kwietnia 2004 r.</a:t>
            </a:r>
            <a:endParaRPr lang="pl-PL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4625" marR="0" lvl="0" indent="-174625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pl-PL" sz="1400" b="0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9.3 typ 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409628" cy="402417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9.3 Wsparcie instytucji rynku pracy</a:t>
            </a:r>
          </a:p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– kwota dofinansowania publicznego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4 867 500,00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Euro, tj.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21 054 371,25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Kwota przeliczona wg kursu 1EUR –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4,3255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PLN.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Maksymalne współfinansowanie ze środków EFS+ (85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wartości projektów) wynosi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21 054 371,25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przewiduje się udziału środków budżetu państwa.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wymagany wk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ład własny: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15% wartości projektu.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Planowany termin rozpoczęcia i zakończenia naboru wniosków: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 2025 r.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marzec 2025 r.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8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A62057-0A54-8CE5-8D13-FBB96F45D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4573" y="2867005"/>
            <a:ext cx="1040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80C57FC-910D-7653-1C1C-660188911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" y="151557"/>
            <a:ext cx="12185250" cy="68580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CB2C41E4-4A08-C415-3219-CF14BD5D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Strona końcowa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66F2808-46E7-A9D7-527D-B94B06F2A4E0}"/>
              </a:ext>
            </a:extLst>
          </p:cNvPr>
          <p:cNvSpPr txBox="1"/>
          <p:nvPr/>
        </p:nvSpPr>
        <p:spPr>
          <a:xfrm>
            <a:off x="5774077" y="425350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44CF8B1A-47E1-5D3B-8025-7B056477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03"/>
            <a:ext cx="12184573" cy="6858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2790BC-FC6D-E939-27BE-64C73D482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73649" y="2493511"/>
            <a:ext cx="8987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Nabory </a:t>
            </a:r>
            <a:r>
              <a:rPr kumimoji="0" lang="pl-P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pl-PL" sz="32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łoszone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Wojewódzki Urząd Pracy w Lublinie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9B9B87-3F39-C0D4-B82F-E18E32D7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86" y="-860816"/>
            <a:ext cx="9144000" cy="851613"/>
          </a:xfrm>
        </p:spPr>
        <p:txBody>
          <a:bodyPr>
            <a:normAutofit fontScale="90000"/>
          </a:bodyPr>
          <a:lstStyle/>
          <a:p>
            <a:r>
              <a:rPr lang="pl-PL" dirty="0"/>
              <a:t>Nabory ogłoszone przez WUP</a:t>
            </a:r>
          </a:p>
        </p:txBody>
      </p:sp>
    </p:spTree>
    <p:extLst>
      <p:ext uri="{BB962C8B-B14F-4D97-AF65-F5344CB8AC3E}">
        <p14:creationId xmlns:p14="http://schemas.microsoft.com/office/powerpoint/2010/main" val="140589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zwiększania spójności społecznej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750012"/>
            <a:ext cx="8094258" cy="400692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alt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VIII – ZWIĘKSZANIE SPÓJNOŚCI SPOŁECZNEJ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8.1  Aktywizacja społeczna i zawodowa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4h</a:t>
            </a:r>
            <a:r>
              <a:rPr lang="pl-PL" alt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Wspieranie aktywnego włączenia społecznego 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promowania równości szans, niedyskryminacji i aktywnego uczestnictwa, oraz zwiększanie zdolności do zatrudnienia, 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 grup w niekorzystnej sytuacji).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alt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l-PL" alt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29" y="1962270"/>
            <a:ext cx="3151899" cy="21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Typy projektu 8.1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" y="1016000"/>
            <a:ext cx="8331200" cy="51398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8.1 Aktywizacja społeczna i zawodowa </a:t>
            </a:r>
          </a:p>
          <a:p>
            <a:pPr>
              <a:spcBef>
                <a:spcPts val="1200"/>
              </a:spcBef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174625" indent="-174625">
              <a:spcBef>
                <a:spcPts val="1200"/>
              </a:spcBef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Kompleksowe programy na rzecz aktywizacji społecznej i zawodowej osób z niepełnosprawnościami, w szczególności wykorzystujące instrumenty aktywizacji społecznej, zawodowej, edukacyjnej i zdrowotnej, z uwzględnieniem potrzeb w zakresie asystencji osobistej, w tym także w ramach podmiotów reintegracyjnych (WTZ, ZAZ, CIS, KIS) włącznie z tworzeniem nowych podmiotów, za wyjątkiem WTZ.</a:t>
            </a:r>
          </a:p>
          <a:p>
            <a:pPr marL="174625" indent="-174625">
              <a:spcBef>
                <a:spcPts val="1200"/>
              </a:spcBef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Podnoszenie świadomości na temat przepisów i polityk antydyskryminacyjnych; współpraca ze społecznościami lokalnymi, społeczeństwem obywatelskim (w tym organizacjami pozarządowymi) i partnerami społecznymi w celu zwalczania dyskryminacji, w tym działania promocyjne, kampanie informacyjne i inicjatywy informacyjne z udziałem „ambasadorów” (osób uznanych i szanowanych </a:t>
            </a:r>
            <a:b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społeczności docelowej).</a:t>
            </a:r>
          </a:p>
          <a:p>
            <a:pPr marL="174625" indent="-174625">
              <a:spcBef>
                <a:spcPts val="1200"/>
              </a:spcBef>
            </a:pPr>
            <a:r>
              <a:rPr lang="pl-PL" alt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Projekty bezpośrednio związane ze zwalczaniem wszelkich form dyskryminacji – stworzenie systemu wsparcia dla osób dyskryminowanych (np. ofiar mowy nienawiści lub przemocy ze względu na orientację seksualną, pochodzenie etniczne, niepełnosprawność i inne powody).</a:t>
            </a:r>
            <a:endParaRPr lang="pl-PL" altLang="pl-PL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alt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Grupa docelowa w ramach Działania 8.1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43249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8.1 Aktywizacja społeczna i zawodowa</a:t>
            </a:r>
          </a:p>
          <a:p>
            <a:r>
              <a:rPr lang="pl-PL" alt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Grupy docelowe: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niniejszego naboru grupę docelową stanowią </a:t>
            </a:r>
            <a:r>
              <a:rPr lang="pl-PL" sz="1600" b="1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1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niepełnosprawnościami i/lub ich otoczenie</a:t>
            </a:r>
            <a:r>
              <a:rPr lang="pl-PL" sz="160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Grupę docelową w projekcie, poza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osobami z niepełnosprawnościami, może stanowić także ich otoczenie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tym rodziny i opiekunowie osób z niepełnosprawnościami), o ile ich udział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projekcie jest niezbędny dla skutecznego wsparcia osób z niepełnosprawnościami.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endParaRPr lang="pl-PL" sz="1600" b="0" strike="noStrike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ramach Działania 8.1 grupę docelową stanowią osoby bierne zawodowo,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lub rodziny wykluczone społecznie, zagrożone ubóstwem lub wykluczeniem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społecznym oraz ich otoczenie (m.in. rodzina, środowisko lokalne), osoby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opuszczające zakłady karne, osoby z niepełnosprawnościami i ich otoczenie (m.in.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rodzina, środowisko lokalne), osoby, o których mowa w art. 1 ust. 2 ustawy z dnia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 typeface="+mj-lt"/>
              <a:buNone/>
              <a:tabLst/>
              <a:defRPr/>
            </a:pPr>
            <a:r>
              <a:rPr lang="pl-PL" sz="1600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czerwca 2003 r. o zatrudnieniu socjalnym.</a:t>
            </a:r>
            <a:r>
              <a:rPr lang="pl-PL" altLang="pl-PL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Wnioskodawcy w ramach Działania 8.1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51278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8.1 Aktywizacja społeczna i zawodowa</a:t>
            </a:r>
          </a:p>
          <a:p>
            <a:r>
              <a:rPr lang="pl-PL" altLang="pl-PL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Wnioskodawcami uprawnionymi do ubiegania się o dofinansowanie są: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Jednostki samorządu terytorialnego </a:t>
            </a:r>
          </a:p>
          <a:p>
            <a:pPr marL="266700" marR="0" lvl="0" indent="-26670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Jednostki organizacyjne działające w imieniu jednostek samorządu terytorialnego,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Związki, porozumienia i stowarzyszenia JST,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Instytucje pomocy i integracji społecznej,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e) Podmioty świadczące usługi społeczne użyteczności publicznej,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f) Podmioty ekonomii społecznej,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g) Podmioty reintegracyjne,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h) Instytucje rynku pracy,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i) Ochotnicze Hufce Pracy,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j) Organizacje pozarządowe,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buClrTx/>
              <a:buSzTx/>
              <a:buFont typeface="+mj-lt"/>
              <a:buNone/>
              <a:tabLst/>
              <a:defRPr/>
            </a:pPr>
            <a:r>
              <a:rPr lang="pl-PL" b="0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k) Kościoły i związki wyznaniowe.</a:t>
            </a:r>
          </a:p>
          <a:p>
            <a:pPr>
              <a:lnSpc>
                <a:spcPct val="114000"/>
              </a:lnSpc>
            </a:pP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03199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Środki finansowe przeznaczone na Działanie 8.1</a:t>
            </a:r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6B8C778-1D6C-4232-877E-A232AB156B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42" y="1046823"/>
            <a:ext cx="8331200" cy="37764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Działanie 8.1 Aktywizacja społeczna i zawodowa</a:t>
            </a:r>
          </a:p>
          <a:p>
            <a:r>
              <a:rPr lang="pl-PL" alt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przeznaczona na dofinansowanie projektów w ramach postępowania – kwota dofinansowania publicznego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6 753 474,00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Euro, tj.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29 212 151,79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Kwota przeliczona wg kursu 1EUR –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4,3255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PLN.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Maksymalne współfinansowanie ze środków EFS+ (85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wartości projektów) wynosi </a:t>
            </a:r>
            <a:b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26 137 188,44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Maksymalny udział budżetu państwa (10% wartości projektów) wynosi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3 074 963,35 PLN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wymagany wk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ład własny: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5% wartości projektu.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 rozpoczęcia i zakończenia naboru wniosków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</a:t>
            </a:r>
            <a:r>
              <a:rPr lang="pl-PL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13.05.2024 r. </a:t>
            </a:r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pl-PL" sz="1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19.07.2024 r. </a:t>
            </a:r>
          </a:p>
          <a:p>
            <a:pPr marL="266700" lvl="0" indent="-26670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          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D47BD5-2248-0F9B-2155-19D0D6C3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19" y="1913743"/>
            <a:ext cx="2919355" cy="19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85" y="6025145"/>
            <a:ext cx="5465075" cy="3596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961B861-5C2D-4141-3578-3244BC98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-994613"/>
            <a:ext cx="7848600" cy="979757"/>
          </a:xfrm>
        </p:spPr>
        <p:txBody>
          <a:bodyPr>
            <a:normAutofit/>
          </a:bodyPr>
          <a:lstStyle/>
          <a:p>
            <a:r>
              <a:rPr lang="pl-PL" sz="2400" dirty="0"/>
              <a:t>Działania realizowane przez WUP w Lublinie w zakresie zaspokajania potrzeb rynku pracy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A762BDD-AA0D-D5B5-C1F4-7D0A248A1613}"/>
              </a:ext>
            </a:extLst>
          </p:cNvPr>
          <p:cNvSpPr txBox="1">
            <a:spLocks noChangeArrowheads="1"/>
          </p:cNvSpPr>
          <p:nvPr/>
        </p:nvSpPr>
        <p:spPr>
          <a:xfrm>
            <a:off x="587830" y="810513"/>
            <a:ext cx="8422355" cy="509712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Priorytet IX: Zaspokajanie potrzeb rynku pracy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altLang="pl-PL" sz="1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altLang="pl-PL" sz="1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altLang="pl-PL" sz="1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pl-PL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ktywizacja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zawodowa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 ramach celu szczegółowego 4a: poprawa dostępu do zatrudnienia i działań aktywizujących dla wszystkich osób poszukujących pracy, w szczególności osób młodych, zwłaszcza poprzez wdrażanie gwarancji dla młodzieży, długotrwale bezrobotnych oraz grup znajdujących się w niekorzystnej sytuacji na rynku pracy, jak również dla osób biernych zawodowo, a także poprzez promowanie samozatrudnienia i ekonomii społecznej).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alt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projektu:</a:t>
            </a:r>
          </a:p>
          <a:p>
            <a:pPr marL="266700" indent="-26670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altLang="pl-P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pl-PL" alt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Poprawa sytuacji na rynku pracy osób ubogich pracujących oraz osób zatrudnionych na umowach krótkoterminowych, cywilnoprawnych.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9E0C84-2872-7631-A639-A4336685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590" y="1962271"/>
            <a:ext cx="2949038" cy="196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7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2019</Words>
  <Application>Microsoft Office PowerPoint</Application>
  <PresentationFormat>Panoramiczny</PresentationFormat>
  <Paragraphs>227</Paragraphs>
  <Slides>24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Yu Mincho</vt:lpstr>
      <vt:lpstr>Arial</vt:lpstr>
      <vt:lpstr>Calibri</vt:lpstr>
      <vt:lpstr>Calibri Light</vt:lpstr>
      <vt:lpstr>Open Sans</vt:lpstr>
      <vt:lpstr>Wingdings</vt:lpstr>
      <vt:lpstr>Motyw pakietu Office</vt:lpstr>
      <vt:lpstr>2_Motyw pakietu Office</vt:lpstr>
      <vt:lpstr>Budowanie zdolności partnerów społecznych i organizacji społeczeństwa Obywatelskiego,,,</vt:lpstr>
      <vt:lpstr>Działania WUP</vt:lpstr>
      <vt:lpstr>Nabory ogłoszone przez WUP</vt:lpstr>
      <vt:lpstr>Działania realizowane przez WUP w Lublinie w zakresie zwiększania spójności społecznej</vt:lpstr>
      <vt:lpstr>Typy projektu 8.1</vt:lpstr>
      <vt:lpstr>Grupa docelowa w ramach Działania 8.1</vt:lpstr>
      <vt:lpstr>Wnioskodawcy w ramach Działania 8.1</vt:lpstr>
      <vt:lpstr>Środki finansowe przeznaczone na Działanie 8.1</vt:lpstr>
      <vt:lpstr>Działania realizowane przez WUP w Lublinie w zakresie zaspokajania potrzeb rynku pracy</vt:lpstr>
      <vt:lpstr>Grupy docelowe w ramach Działania 9.2</vt:lpstr>
      <vt:lpstr>Wnioskodawcy w ramach Działania 9.2</vt:lpstr>
      <vt:lpstr>Środki finansowe przeznaczone na Działanie 9.2</vt:lpstr>
      <vt:lpstr>Nabory planowane do ogłoszenia WUP</vt:lpstr>
      <vt:lpstr>Działania realizowane przez WUP w Lublinie w zakresie zwiększania spójności społecznej 8.3</vt:lpstr>
      <vt:lpstr>Grupa docelowa w ramach Działania 8.3</vt:lpstr>
      <vt:lpstr>Środki finansowe przeznaczone na Działanie 8.3</vt:lpstr>
      <vt:lpstr>Działania realizowane przez WUP w Lublinie w zakresie zaspokajania potrzeb rynku pracy 9.2</vt:lpstr>
      <vt:lpstr>Grupa docelowa w ramach Działania 9.2 typ 2</vt:lpstr>
      <vt:lpstr>Wnioskodawcy w ramach Działania 9.2 typ 2</vt:lpstr>
      <vt:lpstr>Środki finansowe przeznaczone na Działanie 9.2 typ 2</vt:lpstr>
      <vt:lpstr>Działania realizowane przez WUP w Lublinie w zakresie zaspokajania potrzeb rynku pracy 9.3 typ 1</vt:lpstr>
      <vt:lpstr>Grupa docelowa w ramach Działania 9.3 typ 1</vt:lpstr>
      <vt:lpstr>Środki finansowe przeznaczone na Działanie 9.3 typ 1</vt:lpstr>
      <vt:lpstr>Strona końcowa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katarzyna.szymanska-dawidek@wup.lublin.pl</dc:creator>
  <cp:lastModifiedBy>Izabela Wysok</cp:lastModifiedBy>
  <cp:revision>203</cp:revision>
  <cp:lastPrinted>2024-03-11T09:31:39Z</cp:lastPrinted>
  <dcterms:created xsi:type="dcterms:W3CDTF">2022-11-25T14:28:56Z</dcterms:created>
  <dcterms:modified xsi:type="dcterms:W3CDTF">2024-05-20T11:50:55Z</dcterms:modified>
</cp:coreProperties>
</file>