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5"/>
  </p:notesMasterIdLst>
  <p:sldIdLst>
    <p:sldId id="257" r:id="rId3"/>
    <p:sldId id="256" r:id="rId4"/>
    <p:sldId id="918" r:id="rId5"/>
    <p:sldId id="843" r:id="rId6"/>
    <p:sldId id="840" r:id="rId7"/>
    <p:sldId id="841" r:id="rId8"/>
    <p:sldId id="326" r:id="rId9"/>
    <p:sldId id="845" r:id="rId10"/>
    <p:sldId id="932" r:id="rId11"/>
    <p:sldId id="846" r:id="rId12"/>
    <p:sldId id="849" r:id="rId13"/>
    <p:sldId id="939" r:id="rId14"/>
    <p:sldId id="943" r:id="rId15"/>
    <p:sldId id="946" r:id="rId16"/>
    <p:sldId id="940" r:id="rId17"/>
    <p:sldId id="941" r:id="rId18"/>
    <p:sldId id="942" r:id="rId19"/>
    <p:sldId id="847" r:id="rId20"/>
    <p:sldId id="854" r:id="rId21"/>
    <p:sldId id="855" r:id="rId22"/>
    <p:sldId id="933" r:id="rId23"/>
    <p:sldId id="328" r:id="rId24"/>
    <p:sldId id="856" r:id="rId25"/>
    <p:sldId id="858" r:id="rId26"/>
    <p:sldId id="934" r:id="rId27"/>
    <p:sldId id="874" r:id="rId28"/>
    <p:sldId id="937" r:id="rId29"/>
    <p:sldId id="938" r:id="rId30"/>
    <p:sldId id="880" r:id="rId31"/>
    <p:sldId id="881" r:id="rId32"/>
    <p:sldId id="887" r:id="rId33"/>
    <p:sldId id="885" r:id="rId34"/>
    <p:sldId id="889" r:id="rId35"/>
    <p:sldId id="892" r:id="rId36"/>
    <p:sldId id="900" r:id="rId37"/>
    <p:sldId id="908" r:id="rId38"/>
    <p:sldId id="944" r:id="rId39"/>
    <p:sldId id="945" r:id="rId40"/>
    <p:sldId id="844" r:id="rId41"/>
    <p:sldId id="325" r:id="rId42"/>
    <p:sldId id="870" r:id="rId43"/>
    <p:sldId id="273" r:id="rId4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1D5BE7-4695-40D1-849A-F348A19BAA0E}" v="5" dt="2024-06-14T09:18:21.1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83" autoAdjust="0"/>
    <p:restoredTop sz="77696" autoAdjust="0"/>
  </p:normalViewPr>
  <p:slideViewPr>
    <p:cSldViewPr snapToGrid="0">
      <p:cViewPr varScale="1">
        <p:scale>
          <a:sx n="87" d="100"/>
          <a:sy n="87" d="100"/>
        </p:scale>
        <p:origin x="16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8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microsoft.com/office/2015/10/relationships/revisionInfo" Target="revisionInfo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Marszalec" userId="ff4a3be3-419b-4aec-9b2b-cbe81b7668ac" providerId="ADAL" clId="{86052434-8158-4CAF-87C4-A92E69BABA36}"/>
    <pc:docChg chg="custSel modSld">
      <pc:chgData name="Joanna Marszalec" userId="ff4a3be3-419b-4aec-9b2b-cbe81b7668ac" providerId="ADAL" clId="{86052434-8158-4CAF-87C4-A92E69BABA36}" dt="2024-05-29T11:48:22.344" v="17" actId="1076"/>
      <pc:docMkLst>
        <pc:docMk/>
      </pc:docMkLst>
      <pc:sldChg chg="delSp modSp mod">
        <pc:chgData name="Joanna Marszalec" userId="ff4a3be3-419b-4aec-9b2b-cbe81b7668ac" providerId="ADAL" clId="{86052434-8158-4CAF-87C4-A92E69BABA36}" dt="2024-05-29T11:47:55.393" v="9" actId="1076"/>
        <pc:sldMkLst>
          <pc:docMk/>
          <pc:sldMk cId="3455280203" sldId="935"/>
        </pc:sldMkLst>
        <pc:spChg chg="mod">
          <ac:chgData name="Joanna Marszalec" userId="ff4a3be3-419b-4aec-9b2b-cbe81b7668ac" providerId="ADAL" clId="{86052434-8158-4CAF-87C4-A92E69BABA36}" dt="2024-05-29T11:47:47.019" v="6" actId="1076"/>
          <ac:spMkLst>
            <pc:docMk/>
            <pc:sldMk cId="3455280203" sldId="935"/>
            <ac:spMk id="5" creationId="{19DCFF67-AD67-F686-80C7-4250D3A9F101}"/>
          </ac:spMkLst>
        </pc:spChg>
        <pc:spChg chg="mod">
          <ac:chgData name="Joanna Marszalec" userId="ff4a3be3-419b-4aec-9b2b-cbe81b7668ac" providerId="ADAL" clId="{86052434-8158-4CAF-87C4-A92E69BABA36}" dt="2024-05-29T11:47:43.973" v="5" actId="1076"/>
          <ac:spMkLst>
            <pc:docMk/>
            <pc:sldMk cId="3455280203" sldId="935"/>
            <ac:spMk id="6" creationId="{74085F80-B3ED-3707-CDD0-36D08A669A45}"/>
          </ac:spMkLst>
        </pc:spChg>
        <pc:spChg chg="mod">
          <ac:chgData name="Joanna Marszalec" userId="ff4a3be3-419b-4aec-9b2b-cbe81b7668ac" providerId="ADAL" clId="{86052434-8158-4CAF-87C4-A92E69BABA36}" dt="2024-05-29T11:47:55.393" v="9" actId="1076"/>
          <ac:spMkLst>
            <pc:docMk/>
            <pc:sldMk cId="3455280203" sldId="935"/>
            <ac:spMk id="7" creationId="{F882AE2B-7502-8C25-12B1-9BBEA380D068}"/>
          </ac:spMkLst>
        </pc:spChg>
        <pc:spChg chg="mod">
          <ac:chgData name="Joanna Marszalec" userId="ff4a3be3-419b-4aec-9b2b-cbe81b7668ac" providerId="ADAL" clId="{86052434-8158-4CAF-87C4-A92E69BABA36}" dt="2024-05-29T11:47:48.488" v="7" actId="1076"/>
          <ac:spMkLst>
            <pc:docMk/>
            <pc:sldMk cId="3455280203" sldId="935"/>
            <ac:spMk id="8" creationId="{6A3B0122-062B-9295-2136-BEF467771B54}"/>
          </ac:spMkLst>
        </pc:spChg>
        <pc:spChg chg="mod">
          <ac:chgData name="Joanna Marszalec" userId="ff4a3be3-419b-4aec-9b2b-cbe81b7668ac" providerId="ADAL" clId="{86052434-8158-4CAF-87C4-A92E69BABA36}" dt="2024-05-29T11:47:26.475" v="2" actId="1076"/>
          <ac:spMkLst>
            <pc:docMk/>
            <pc:sldMk cId="3455280203" sldId="935"/>
            <ac:spMk id="9" creationId="{C6D5EC9B-A44C-9A78-CB86-F3C3312E0E27}"/>
          </ac:spMkLst>
        </pc:spChg>
        <pc:spChg chg="mod">
          <ac:chgData name="Joanna Marszalec" userId="ff4a3be3-419b-4aec-9b2b-cbe81b7668ac" providerId="ADAL" clId="{86052434-8158-4CAF-87C4-A92E69BABA36}" dt="2024-05-29T11:47:51.035" v="8" actId="1076"/>
          <ac:spMkLst>
            <pc:docMk/>
            <pc:sldMk cId="3455280203" sldId="935"/>
            <ac:spMk id="10" creationId="{B80E5207-5667-50B2-591C-4BD95BD2B583}"/>
          </ac:spMkLst>
        </pc:spChg>
        <pc:spChg chg="del mod">
          <ac:chgData name="Joanna Marszalec" userId="ff4a3be3-419b-4aec-9b2b-cbe81b7668ac" providerId="ADAL" clId="{86052434-8158-4CAF-87C4-A92E69BABA36}" dt="2024-05-29T11:47:22.194" v="1" actId="478"/>
          <ac:spMkLst>
            <pc:docMk/>
            <pc:sldMk cId="3455280203" sldId="935"/>
            <ac:spMk id="11" creationId="{1C524CCE-C098-371A-D2FB-FA8D357D100D}"/>
          </ac:spMkLst>
        </pc:spChg>
        <pc:spChg chg="mod">
          <ac:chgData name="Joanna Marszalec" userId="ff4a3be3-419b-4aec-9b2b-cbe81b7668ac" providerId="ADAL" clId="{86052434-8158-4CAF-87C4-A92E69BABA36}" dt="2024-05-29T11:47:35.677" v="3" actId="1076"/>
          <ac:spMkLst>
            <pc:docMk/>
            <pc:sldMk cId="3455280203" sldId="935"/>
            <ac:spMk id="12" creationId="{A3EC232D-0650-6F44-66C3-F5965BF08414}"/>
          </ac:spMkLst>
        </pc:spChg>
      </pc:sldChg>
      <pc:sldChg chg="delSp modSp mod">
        <pc:chgData name="Joanna Marszalec" userId="ff4a3be3-419b-4aec-9b2b-cbe81b7668ac" providerId="ADAL" clId="{86052434-8158-4CAF-87C4-A92E69BABA36}" dt="2024-05-29T11:48:22.344" v="17" actId="1076"/>
        <pc:sldMkLst>
          <pc:docMk/>
          <pc:sldMk cId="2853396343" sldId="936"/>
        </pc:sldMkLst>
        <pc:spChg chg="mod">
          <ac:chgData name="Joanna Marszalec" userId="ff4a3be3-419b-4aec-9b2b-cbe81b7668ac" providerId="ADAL" clId="{86052434-8158-4CAF-87C4-A92E69BABA36}" dt="2024-05-29T11:48:22.344" v="17" actId="1076"/>
          <ac:spMkLst>
            <pc:docMk/>
            <pc:sldMk cId="2853396343" sldId="936"/>
            <ac:spMk id="5" creationId="{32B1DCDE-A6D5-232E-7DA4-B25F3F9C5DF6}"/>
          </ac:spMkLst>
        </pc:spChg>
        <pc:spChg chg="mod">
          <ac:chgData name="Joanna Marszalec" userId="ff4a3be3-419b-4aec-9b2b-cbe81b7668ac" providerId="ADAL" clId="{86052434-8158-4CAF-87C4-A92E69BABA36}" dt="2024-05-29T11:48:21.141" v="16" actId="1076"/>
          <ac:spMkLst>
            <pc:docMk/>
            <pc:sldMk cId="2853396343" sldId="936"/>
            <ac:spMk id="6" creationId="{1274CB32-E29F-8A84-992C-AF402818F301}"/>
          </ac:spMkLst>
        </pc:spChg>
        <pc:spChg chg="mod">
          <ac:chgData name="Joanna Marszalec" userId="ff4a3be3-419b-4aec-9b2b-cbe81b7668ac" providerId="ADAL" clId="{86052434-8158-4CAF-87C4-A92E69BABA36}" dt="2024-05-29T11:48:18.625" v="14" actId="1076"/>
          <ac:spMkLst>
            <pc:docMk/>
            <pc:sldMk cId="2853396343" sldId="936"/>
            <ac:spMk id="8" creationId="{2D6CC2DB-E6D1-605C-6047-FC9BADC05849}"/>
          </ac:spMkLst>
        </pc:spChg>
        <pc:spChg chg="mod">
          <ac:chgData name="Joanna Marszalec" userId="ff4a3be3-419b-4aec-9b2b-cbe81b7668ac" providerId="ADAL" clId="{86052434-8158-4CAF-87C4-A92E69BABA36}" dt="2024-05-29T11:48:19.906" v="15" actId="1076"/>
          <ac:spMkLst>
            <pc:docMk/>
            <pc:sldMk cId="2853396343" sldId="936"/>
            <ac:spMk id="9" creationId="{7AB66863-17DD-5575-1C47-64292536EE6B}"/>
          </ac:spMkLst>
        </pc:spChg>
        <pc:spChg chg="mod">
          <ac:chgData name="Joanna Marszalec" userId="ff4a3be3-419b-4aec-9b2b-cbe81b7668ac" providerId="ADAL" clId="{86052434-8158-4CAF-87C4-A92E69BABA36}" dt="2024-05-29T11:48:15.641" v="13" actId="1076"/>
          <ac:spMkLst>
            <pc:docMk/>
            <pc:sldMk cId="2853396343" sldId="936"/>
            <ac:spMk id="10" creationId="{90D29D68-ECD3-4B51-006B-293D09839010}"/>
          </ac:spMkLst>
        </pc:spChg>
        <pc:spChg chg="del mod">
          <ac:chgData name="Joanna Marszalec" userId="ff4a3be3-419b-4aec-9b2b-cbe81b7668ac" providerId="ADAL" clId="{86052434-8158-4CAF-87C4-A92E69BABA36}" dt="2024-05-29T11:48:11.376" v="12" actId="478"/>
          <ac:spMkLst>
            <pc:docMk/>
            <pc:sldMk cId="2853396343" sldId="936"/>
            <ac:spMk id="12" creationId="{FCE0D797-1A0D-D265-3383-8DB5F8FD9871}"/>
          </ac:spMkLst>
        </pc:spChg>
      </pc:sldChg>
    </pc:docChg>
  </pc:docChgLst>
  <pc:docChgLst>
    <pc:chgData name="Joanna Marszalec" userId="ff4a3be3-419b-4aec-9b2b-cbe81b7668ac" providerId="ADAL" clId="{7B1D5BE7-4695-40D1-849A-F348A19BAA0E}"/>
    <pc:docChg chg="custSel addSld modSld sldOrd">
      <pc:chgData name="Joanna Marszalec" userId="ff4a3be3-419b-4aec-9b2b-cbe81b7668ac" providerId="ADAL" clId="{7B1D5BE7-4695-40D1-849A-F348A19BAA0E}" dt="2024-06-14T09:18:31.196" v="249" actId="962"/>
      <pc:docMkLst>
        <pc:docMk/>
      </pc:docMkLst>
      <pc:sldChg chg="ord">
        <pc:chgData name="Joanna Marszalec" userId="ff4a3be3-419b-4aec-9b2b-cbe81b7668ac" providerId="ADAL" clId="{7B1D5BE7-4695-40D1-849A-F348A19BAA0E}" dt="2024-06-14T09:00:25.690" v="226"/>
        <pc:sldMkLst>
          <pc:docMk/>
          <pc:sldMk cId="4211980430" sldId="844"/>
        </pc:sldMkLst>
      </pc:sldChg>
      <pc:sldChg chg="ord">
        <pc:chgData name="Joanna Marszalec" userId="ff4a3be3-419b-4aec-9b2b-cbe81b7668ac" providerId="ADAL" clId="{7B1D5BE7-4695-40D1-849A-F348A19BAA0E}" dt="2024-06-14T09:00:29.393" v="228"/>
        <pc:sldMkLst>
          <pc:docMk/>
          <pc:sldMk cId="1115679221" sldId="870"/>
        </pc:sldMkLst>
      </pc:sldChg>
      <pc:sldChg chg="addSp modSp mod">
        <pc:chgData name="Joanna Marszalec" userId="ff4a3be3-419b-4aec-9b2b-cbe81b7668ac" providerId="ADAL" clId="{7B1D5BE7-4695-40D1-849A-F348A19BAA0E}" dt="2024-06-14T08:53:44.645" v="10" actId="115"/>
        <pc:sldMkLst>
          <pc:docMk/>
          <pc:sldMk cId="0" sldId="939"/>
        </pc:sldMkLst>
        <pc:spChg chg="add mod">
          <ac:chgData name="Joanna Marszalec" userId="ff4a3be3-419b-4aec-9b2b-cbe81b7668ac" providerId="ADAL" clId="{7B1D5BE7-4695-40D1-849A-F348A19BAA0E}" dt="2024-06-14T08:53:44.645" v="10" actId="115"/>
          <ac:spMkLst>
            <pc:docMk/>
            <pc:sldMk cId="0" sldId="939"/>
            <ac:spMk id="2" creationId="{F93DE83C-2624-331D-4F7E-062D306C3C73}"/>
          </ac:spMkLst>
        </pc:spChg>
        <pc:spChg chg="mod">
          <ac:chgData name="Joanna Marszalec" userId="ff4a3be3-419b-4aec-9b2b-cbe81b7668ac" providerId="ADAL" clId="{7B1D5BE7-4695-40D1-849A-F348A19BAA0E}" dt="2024-06-14T08:52:57.984" v="0" actId="20577"/>
          <ac:spMkLst>
            <pc:docMk/>
            <pc:sldMk cId="0" sldId="939"/>
            <ac:spMk id="12" creationId="{00000000-0000-0000-0000-000000000000}"/>
          </ac:spMkLst>
        </pc:spChg>
      </pc:sldChg>
      <pc:sldChg chg="addSp delSp modSp add mod">
        <pc:chgData name="Joanna Marszalec" userId="ff4a3be3-419b-4aec-9b2b-cbe81b7668ac" providerId="ADAL" clId="{7B1D5BE7-4695-40D1-849A-F348A19BAA0E}" dt="2024-06-14T09:18:11.874" v="240" actId="1076"/>
        <pc:sldMkLst>
          <pc:docMk/>
          <pc:sldMk cId="2268817832" sldId="943"/>
        </pc:sldMkLst>
        <pc:spChg chg="del">
          <ac:chgData name="Joanna Marszalec" userId="ff4a3be3-419b-4aec-9b2b-cbe81b7668ac" providerId="ADAL" clId="{7B1D5BE7-4695-40D1-849A-F348A19BAA0E}" dt="2024-06-14T08:54:02.348" v="17" actId="478"/>
          <ac:spMkLst>
            <pc:docMk/>
            <pc:sldMk cId="2268817832" sldId="943"/>
            <ac:spMk id="2" creationId="{F93DE83C-2624-331D-4F7E-062D306C3C73}"/>
          </ac:spMkLst>
        </pc:spChg>
        <pc:spChg chg="mod">
          <ac:chgData name="Joanna Marszalec" userId="ff4a3be3-419b-4aec-9b2b-cbe81b7668ac" providerId="ADAL" clId="{7B1D5BE7-4695-40D1-849A-F348A19BAA0E}" dt="2024-06-14T09:18:08.156" v="238" actId="14100"/>
          <ac:spMkLst>
            <pc:docMk/>
            <pc:sldMk cId="2268817832" sldId="943"/>
            <ac:spMk id="9" creationId="{00000000-0000-0000-0000-000000000000}"/>
          </ac:spMkLst>
        </pc:spChg>
        <pc:spChg chg="mod">
          <ac:chgData name="Joanna Marszalec" userId="ff4a3be3-419b-4aec-9b2b-cbe81b7668ac" providerId="ADAL" clId="{7B1D5BE7-4695-40D1-849A-F348A19BAA0E}" dt="2024-06-14T09:18:11.874" v="240" actId="1076"/>
          <ac:spMkLst>
            <pc:docMk/>
            <pc:sldMk cId="2268817832" sldId="943"/>
            <ac:spMk id="10" creationId="{00000000-0000-0000-0000-000000000000}"/>
          </ac:spMkLst>
        </pc:spChg>
        <pc:spChg chg="del">
          <ac:chgData name="Joanna Marszalec" userId="ff4a3be3-419b-4aec-9b2b-cbe81b7668ac" providerId="ADAL" clId="{7B1D5BE7-4695-40D1-849A-F348A19BAA0E}" dt="2024-06-14T08:53:56.035" v="12" actId="478"/>
          <ac:spMkLst>
            <pc:docMk/>
            <pc:sldMk cId="2268817832" sldId="943"/>
            <ac:spMk id="11" creationId="{00000000-0000-0000-0000-000000000000}"/>
          </ac:spMkLst>
        </pc:spChg>
        <pc:spChg chg="del mod">
          <ac:chgData name="Joanna Marszalec" userId="ff4a3be3-419b-4aec-9b2b-cbe81b7668ac" providerId="ADAL" clId="{7B1D5BE7-4695-40D1-849A-F348A19BAA0E}" dt="2024-06-14T08:53:58.692" v="14" actId="478"/>
          <ac:spMkLst>
            <pc:docMk/>
            <pc:sldMk cId="2268817832" sldId="943"/>
            <ac:spMk id="12" creationId="{00000000-0000-0000-0000-000000000000}"/>
          </ac:spMkLst>
        </pc:spChg>
        <pc:spChg chg="del">
          <ac:chgData name="Joanna Marszalec" userId="ff4a3be3-419b-4aec-9b2b-cbe81b7668ac" providerId="ADAL" clId="{7B1D5BE7-4695-40D1-849A-F348A19BAA0E}" dt="2024-06-14T08:54:00.630" v="16" actId="478"/>
          <ac:spMkLst>
            <pc:docMk/>
            <pc:sldMk cId="2268817832" sldId="943"/>
            <ac:spMk id="13" creationId="{00000000-0000-0000-0000-000000000000}"/>
          </ac:spMkLst>
        </pc:spChg>
        <pc:spChg chg="del">
          <ac:chgData name="Joanna Marszalec" userId="ff4a3be3-419b-4aec-9b2b-cbe81b7668ac" providerId="ADAL" clId="{7B1D5BE7-4695-40D1-849A-F348A19BAA0E}" dt="2024-06-14T08:53:59.958" v="15" actId="478"/>
          <ac:spMkLst>
            <pc:docMk/>
            <pc:sldMk cId="2268817832" sldId="943"/>
            <ac:spMk id="14" creationId="{00000000-0000-0000-0000-000000000000}"/>
          </ac:spMkLst>
        </pc:spChg>
        <pc:picChg chg="add mod">
          <ac:chgData name="Joanna Marszalec" userId="ff4a3be3-419b-4aec-9b2b-cbe81b7668ac" providerId="ADAL" clId="{7B1D5BE7-4695-40D1-849A-F348A19BAA0E}" dt="2024-06-14T09:18:03.562" v="237" actId="1076"/>
          <ac:picMkLst>
            <pc:docMk/>
            <pc:sldMk cId="2268817832" sldId="943"/>
            <ac:picMk id="5" creationId="{C0933009-79FF-BD45-6F79-75985464AFB0}"/>
          </ac:picMkLst>
        </pc:picChg>
      </pc:sldChg>
      <pc:sldChg chg="addSp delSp modSp add mod modNotesTx">
        <pc:chgData name="Joanna Marszalec" userId="ff4a3be3-419b-4aec-9b2b-cbe81b7668ac" providerId="ADAL" clId="{7B1D5BE7-4695-40D1-849A-F348A19BAA0E}" dt="2024-06-14T09:00:08.285" v="222" actId="20577"/>
        <pc:sldMkLst>
          <pc:docMk/>
          <pc:sldMk cId="3391184892" sldId="944"/>
        </pc:sldMkLst>
        <pc:spChg chg="add del mod">
          <ac:chgData name="Joanna Marszalec" userId="ff4a3be3-419b-4aec-9b2b-cbe81b7668ac" providerId="ADAL" clId="{7B1D5BE7-4695-40D1-849A-F348A19BAA0E}" dt="2024-06-14T08:55:42.023" v="76"/>
          <ac:spMkLst>
            <pc:docMk/>
            <pc:sldMk cId="3391184892" sldId="944"/>
            <ac:spMk id="2" creationId="{A5B58234-BEC1-92D3-D3A7-7E1B5AC906FD}"/>
          </ac:spMkLst>
        </pc:spChg>
        <pc:spChg chg="add mod">
          <ac:chgData name="Joanna Marszalec" userId="ff4a3be3-419b-4aec-9b2b-cbe81b7668ac" providerId="ADAL" clId="{7B1D5BE7-4695-40D1-849A-F348A19BAA0E}" dt="2024-06-14T09:00:08.285" v="222" actId="20577"/>
          <ac:spMkLst>
            <pc:docMk/>
            <pc:sldMk cId="3391184892" sldId="944"/>
            <ac:spMk id="4" creationId="{4CA2AF24-F9B7-852E-9EAE-7BA694968453}"/>
          </ac:spMkLst>
        </pc:spChg>
        <pc:spChg chg="mod">
          <ac:chgData name="Joanna Marszalec" userId="ff4a3be3-419b-4aec-9b2b-cbe81b7668ac" providerId="ADAL" clId="{7B1D5BE7-4695-40D1-849A-F348A19BAA0E}" dt="2024-06-14T08:55:38.633" v="74" actId="20577"/>
          <ac:spMkLst>
            <pc:docMk/>
            <pc:sldMk cId="3391184892" sldId="944"/>
            <ac:spMk id="6" creationId="{FF5D391F-733D-FDA9-B320-FFE244A73207}"/>
          </ac:spMkLst>
        </pc:spChg>
        <pc:spChg chg="del">
          <ac:chgData name="Joanna Marszalec" userId="ff4a3be3-419b-4aec-9b2b-cbe81b7668ac" providerId="ADAL" clId="{7B1D5BE7-4695-40D1-849A-F348A19BAA0E}" dt="2024-06-14T08:54:52.953" v="53" actId="478"/>
          <ac:spMkLst>
            <pc:docMk/>
            <pc:sldMk cId="3391184892" sldId="944"/>
            <ac:spMk id="8" creationId="{150A5A1E-0C56-CFC1-0D3D-60B5EE09C93B}"/>
          </ac:spMkLst>
        </pc:spChg>
        <pc:spChg chg="del">
          <ac:chgData name="Joanna Marszalec" userId="ff4a3be3-419b-4aec-9b2b-cbe81b7668ac" providerId="ADAL" clId="{7B1D5BE7-4695-40D1-849A-F348A19BAA0E}" dt="2024-06-14T08:54:46.845" v="45" actId="478"/>
          <ac:spMkLst>
            <pc:docMk/>
            <pc:sldMk cId="3391184892" sldId="944"/>
            <ac:spMk id="10" creationId="{CF2D2F40-1301-0251-72E6-BDB7A89D006B}"/>
          </ac:spMkLst>
        </pc:spChg>
        <pc:spChg chg="del">
          <ac:chgData name="Joanna Marszalec" userId="ff4a3be3-419b-4aec-9b2b-cbe81b7668ac" providerId="ADAL" clId="{7B1D5BE7-4695-40D1-849A-F348A19BAA0E}" dt="2024-06-14T08:54:52.328" v="52" actId="478"/>
          <ac:spMkLst>
            <pc:docMk/>
            <pc:sldMk cId="3391184892" sldId="944"/>
            <ac:spMk id="11" creationId="{D5D20C72-864C-762A-C7AE-6FECEEFF8EFB}"/>
          </ac:spMkLst>
        </pc:spChg>
        <pc:spChg chg="del">
          <ac:chgData name="Joanna Marszalec" userId="ff4a3be3-419b-4aec-9b2b-cbe81b7668ac" providerId="ADAL" clId="{7B1D5BE7-4695-40D1-849A-F348A19BAA0E}" dt="2024-06-14T08:54:48.485" v="46" actId="478"/>
          <ac:spMkLst>
            <pc:docMk/>
            <pc:sldMk cId="3391184892" sldId="944"/>
            <ac:spMk id="13" creationId="{A33682A7-278C-8AEE-BA7D-14DAE79BD32D}"/>
          </ac:spMkLst>
        </pc:spChg>
        <pc:spChg chg="del">
          <ac:chgData name="Joanna Marszalec" userId="ff4a3be3-419b-4aec-9b2b-cbe81b7668ac" providerId="ADAL" clId="{7B1D5BE7-4695-40D1-849A-F348A19BAA0E}" dt="2024-06-14T08:54:51.422" v="50" actId="478"/>
          <ac:spMkLst>
            <pc:docMk/>
            <pc:sldMk cId="3391184892" sldId="944"/>
            <ac:spMk id="17" creationId="{6F9D8D9B-3696-658E-8E30-B7681F2DAC8A}"/>
          </ac:spMkLst>
        </pc:spChg>
        <pc:spChg chg="del">
          <ac:chgData name="Joanna Marszalec" userId="ff4a3be3-419b-4aec-9b2b-cbe81b7668ac" providerId="ADAL" clId="{7B1D5BE7-4695-40D1-849A-F348A19BAA0E}" dt="2024-06-14T08:54:51.891" v="51" actId="478"/>
          <ac:spMkLst>
            <pc:docMk/>
            <pc:sldMk cId="3391184892" sldId="944"/>
            <ac:spMk id="18" creationId="{88F8DCF3-C281-8724-D850-085C9DCDA413}"/>
          </ac:spMkLst>
        </pc:spChg>
        <pc:spChg chg="del">
          <ac:chgData name="Joanna Marszalec" userId="ff4a3be3-419b-4aec-9b2b-cbe81b7668ac" providerId="ADAL" clId="{7B1D5BE7-4695-40D1-849A-F348A19BAA0E}" dt="2024-06-14T08:54:49.625" v="47" actId="478"/>
          <ac:spMkLst>
            <pc:docMk/>
            <pc:sldMk cId="3391184892" sldId="944"/>
            <ac:spMk id="20" creationId="{A2BFF714-697B-876C-0061-A1B88F6E9F19}"/>
          </ac:spMkLst>
        </pc:spChg>
        <pc:spChg chg="del mod">
          <ac:chgData name="Joanna Marszalec" userId="ff4a3be3-419b-4aec-9b2b-cbe81b7668ac" providerId="ADAL" clId="{7B1D5BE7-4695-40D1-849A-F348A19BAA0E}" dt="2024-06-14T08:54:50.797" v="49" actId="478"/>
          <ac:spMkLst>
            <pc:docMk/>
            <pc:sldMk cId="3391184892" sldId="944"/>
            <ac:spMk id="22" creationId="{CA812091-F53C-8235-236D-055C26C4EAA1}"/>
          </ac:spMkLst>
        </pc:spChg>
      </pc:sldChg>
      <pc:sldChg chg="modSp add mod">
        <pc:chgData name="Joanna Marszalec" userId="ff4a3be3-419b-4aec-9b2b-cbe81b7668ac" providerId="ADAL" clId="{7B1D5BE7-4695-40D1-849A-F348A19BAA0E}" dt="2024-06-14T09:00:14.925" v="224" actId="20577"/>
        <pc:sldMkLst>
          <pc:docMk/>
          <pc:sldMk cId="76150094" sldId="945"/>
        </pc:sldMkLst>
        <pc:spChg chg="mod">
          <ac:chgData name="Joanna Marszalec" userId="ff4a3be3-419b-4aec-9b2b-cbe81b7668ac" providerId="ADAL" clId="{7B1D5BE7-4695-40D1-849A-F348A19BAA0E}" dt="2024-06-14T09:00:14.925" v="224" actId="20577"/>
          <ac:spMkLst>
            <pc:docMk/>
            <pc:sldMk cId="76150094" sldId="945"/>
            <ac:spMk id="4" creationId="{4CA2AF24-F9B7-852E-9EAE-7BA694968453}"/>
          </ac:spMkLst>
        </pc:spChg>
      </pc:sldChg>
      <pc:sldChg chg="addSp modSp add mod">
        <pc:chgData name="Joanna Marszalec" userId="ff4a3be3-419b-4aec-9b2b-cbe81b7668ac" providerId="ADAL" clId="{7B1D5BE7-4695-40D1-849A-F348A19BAA0E}" dt="2024-06-14T09:18:31.196" v="249" actId="962"/>
        <pc:sldMkLst>
          <pc:docMk/>
          <pc:sldMk cId="3776965236" sldId="946"/>
        </pc:sldMkLst>
        <pc:picChg chg="add mod">
          <ac:chgData name="Joanna Marszalec" userId="ff4a3be3-419b-4aec-9b2b-cbe81b7668ac" providerId="ADAL" clId="{7B1D5BE7-4695-40D1-849A-F348A19BAA0E}" dt="2024-06-14T09:18:31.196" v="249" actId="962"/>
          <ac:picMkLst>
            <pc:docMk/>
            <pc:sldMk cId="3776965236" sldId="946"/>
            <ac:picMk id="3" creationId="{BAF74AEA-85ED-D85A-EB71-F67A06AD606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5E466-ADA0-4AB0-9275-322875EB38DB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50C69-5D00-4643-A6EF-959B7D51E3C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87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uszeeuropejskie.gov.pl/media/121645/Uproszczone_metody_rozliczania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unduszeeuropejskie.gov.pl/media/122927/zamowienia_udzielane_w_ramach_projektow.pdf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Wytyczne określają ujednolicone warunki i procedury dotyczące kwalifikowalności wydatków dla EFS+, EFRR, FS i FST.</a:t>
            </a: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Podstawą prawną wydania Wytycznych jest ustawa z dnia 28 kwietnia 2022 r. o zasadach realizacji zadań finansowanych ze środków europejskich w perspektywie finansowej 2021-2027 (Dz. U. poz. 1079).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kwalifikowalne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niekwalifikowalne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Personel projektu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Trwałość projektu 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Zasada faktycznego poniesienia kosztu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Zamówienia zgodnie z Wytycznymi kwalifikowalności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Wkład własny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VAT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Uproszczone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metody rozliczenia wydatków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pośrednie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 zamieszczonymi na stronie funduszeeuropejskie.pl ww. wytycznymi znajdują się także:</a:t>
            </a: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sng" dirty="0">
                <a:solidFill>
                  <a:srgbClr val="0062CC"/>
                </a:solidFill>
                <a:effectLst/>
                <a:latin typeface="Ubuntu Light" panose="020B0304030602030204" pitchFamily="34" charset="0"/>
                <a:hlinkClick r:id="rId3" tooltip="undefined"/>
              </a:rPr>
              <a:t>Uproszczone metody rozliczania wydatków</a:t>
            </a:r>
            <a:b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</a:b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1256BB"/>
                </a:solidFill>
                <a:effectLst/>
                <a:latin typeface="Ubuntu Light" panose="020B0304030602030204" pitchFamily="34" charset="0"/>
                <a:hlinkClick r:id="rId4" tooltip="undefined"/>
              </a:rPr>
              <a:t>Zamówienia udzielane w ramach projektów</a:t>
            </a: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787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Maksymalna wielkość pomniejszenia za wszystkie uchybienia nie może przekroczyć 3% kwoty dofinansowania.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– zasada, o której mowa w art. 25 ust. 2 rozporządzenia ogólnego,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polegająca na możliwości finansowania działań w sposób komplementarny ze środków EFRR i EFS+ w przypadku, gdy dane działanie z jednego funduszu objęte jest zakresem pomocy drugiego funduszu.</a:t>
            </a:r>
          </a:p>
          <a:p>
            <a:pPr algn="l"/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 dniu 17 sierpnia 2023 r.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MFiPR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Departament Europejskiego Funduszu Społecznego przesłał do IZ pismo dotyczące: obliczania limitu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w projektach Europejskiego Funduszu Społecznego Plus (EFS+) </a:t>
            </a: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Mając na względzie interpretację Komisji Europejskiej (KE) zamieszczoną na portalu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WikiRegio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(w załączeniu)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wskazującą na obowiązek obliczania limitu cross-</a:t>
            </a:r>
            <a:r>
              <a:rPr kumimoji="0" lang="pl-PL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jako sumę kosztów bezpośrednich zaliczonych do tego limitu, powiększoną o naliczone od nich, zgodnie z obowiązującą stawką ryczałtową kosztów pośrednich.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Instytucja Koordynująca EFS+ prowadzi prace mające na celu zmianę aplikacji SOWA EFS tak, aby zastosowanie ww. podejścia w ramach wniosku o dofinansowanie było możliwe.</a:t>
            </a:r>
          </a:p>
          <a:p>
            <a:endParaRPr lang="pl-PL" dirty="0"/>
          </a:p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w projektach EFS+ dotyczy wyłącznie: </a:t>
            </a:r>
          </a:p>
          <a:p>
            <a:pPr marL="228600" indent="-228600">
              <a:buAutoNum type="alphaLcParenR"/>
            </a:pPr>
            <a:r>
              <a:rPr lang="pl-PL" dirty="0"/>
              <a:t>zakupu gruntu i nieruchomości, o ile warunki z podrozdziału 3.4 są spełnione2 , </a:t>
            </a:r>
          </a:p>
          <a:p>
            <a:pPr marL="228600" indent="-228600">
              <a:buAutoNum type="alphaLcParenR"/>
            </a:pPr>
            <a:r>
              <a:rPr lang="pl-PL" dirty="0"/>
              <a:t>zakupu infrastruktury rozumianej jako budowa nowej infrastruktury oraz wykonywanie wszelkich prac w ramach istniejącej infrastruktury, których wynik staje się częścią nieruchomości i które zostają trwale przyłączone do nieruchomości, w szczególności adaptacja oraz prace remontowe związane z dostosowaniem nieruchomości lub pomieszczeń do nowej funkcji (np. wykonanie podjazdu do budynku, zainstalowanie windy w budynku, renowacja)</a:t>
            </a:r>
          </a:p>
          <a:p>
            <a:pPr marL="228600" indent="-228600">
              <a:buAutoNum type="alphaLcParenR"/>
            </a:pPr>
            <a:r>
              <a:rPr lang="pl-PL" b="1" dirty="0"/>
              <a:t>zakupu mebli, sprzętu i pojazdów , z wyjątkiem sytuacji, gdy taki zakup jest konieczny do osiągnięcia celu operacji lub wartość tych przedmiotów jest całkowicie zamortyzowana w trakcie operacji, lub ich zakup jest najbardziej opłacalną opcją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010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może dotyczyć całości lub części projektu w zależności od typu projektów,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Wartość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nie może stanowić więcej niż 15% finansowania UE każdego priorytetu.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(zmiana zapisu było 10%), 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Warunki rozliczania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są określone w programie, SZOP, regulaminie wyboru projektów lub umowie o dofinansowanie projektu,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zmian).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i="0" u="none" strike="noStrike" baseline="0" dirty="0">
                <a:latin typeface="Tahoma" panose="020B0604030504040204" pitchFamily="34" charset="0"/>
              </a:rPr>
              <a:t>Nie będzie to dotyczyć wszystkich typów projektów, gdyż nie w każdym z nich jest taka konieczność. To, czy będzie możliwe ponoszenie wydatków na zasadzie cross-</a:t>
            </a:r>
            <a:r>
              <a:rPr lang="pl-PL" sz="1200" b="0" i="0" u="none" strike="noStrike" baseline="0" dirty="0" err="1">
                <a:latin typeface="Tahoma" panose="020B0604030504040204" pitchFamily="34" charset="0"/>
              </a:rPr>
              <a:t>financingu</a:t>
            </a:r>
            <a:r>
              <a:rPr lang="pl-PL" sz="1200" b="0" i="0" u="none" strike="noStrike" baseline="0" dirty="0">
                <a:latin typeface="Tahoma" panose="020B0604030504040204" pitchFamily="34" charset="0"/>
              </a:rPr>
              <a:t> będzie wynikać z regulaminu wyboru projektu. 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Do limitu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nie jest wliczany koszt wynajmu, dzierżawy, czy leasingu infrastruktury. Takie wydatki mogą być kwalifikowalne w ramach EFS+, czyli poza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financingiem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 –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dotyczy kategorii wydatków, wynikających z potrzeby realizacji danego projektu lub programu.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Ponadto, warunkiem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kwalifikowalności ww. wydatków jest ich bezpośredni związek z projektem (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powiązanie z zakresem merytorycznym projektu) oraz logiczne uzupełnienie działań finansowanych z EFS+ w ramach projektu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(powiązanie z głównymi zadaniami), co podlega weryfikacji podczas wyboru i wdrażania projektu.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Kategorie wydatków, które zostaną poniesione w ramach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uwzględnione są w zatwierdzonym wniosku o dofinansowanie projektu i podlegają rozliczeniu we wnioskach beneficjenta o płatność.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169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Warunki z </a:t>
            </a:r>
            <a:r>
              <a:rPr lang="pl-PL" dirty="0" err="1"/>
              <a:t>tiretów</a:t>
            </a:r>
            <a:r>
              <a:rPr lang="pl-PL" dirty="0"/>
              <a:t> i-iii są rozłączne, co oznacza, że </a:t>
            </a:r>
            <a:r>
              <a:rPr lang="pl-PL" u="sng" dirty="0"/>
              <a:t>w przypadku spełnienia któregokolwiek z nich</a:t>
            </a:r>
            <a:r>
              <a:rPr lang="pl-PL" dirty="0"/>
              <a:t>, zakup mebli, sprzętu i pojazdów może być </a:t>
            </a:r>
            <a:r>
              <a:rPr lang="pl-PL" u="sng" dirty="0"/>
              <a:t>kwalifikowalny w ramach EFS+ poza cross-</a:t>
            </a:r>
            <a:r>
              <a:rPr lang="pl-PL" u="sng" dirty="0" err="1"/>
              <a:t>financingiem</a:t>
            </a:r>
            <a:r>
              <a:rPr lang="pl-PL" u="sng" dirty="0"/>
              <a:t>. </a:t>
            </a:r>
          </a:p>
          <a:p>
            <a:r>
              <a:rPr lang="pl-PL" dirty="0"/>
              <a:t>Zakup mebli, sprzętu i pojazdów </a:t>
            </a:r>
            <a:r>
              <a:rPr lang="pl-PL" u="sng" dirty="0"/>
              <a:t>niespełniający żadnego z warunków wskazanych w </a:t>
            </a:r>
            <a:r>
              <a:rPr lang="pl-PL" u="sng" dirty="0" err="1"/>
              <a:t>tirecie</a:t>
            </a:r>
            <a:r>
              <a:rPr lang="pl-PL" u="sng" dirty="0"/>
              <a:t> i-iii stanowi cross-</a:t>
            </a:r>
            <a:r>
              <a:rPr lang="pl-PL" u="sng" dirty="0" err="1"/>
              <a:t>financing</a:t>
            </a:r>
            <a:r>
              <a:rPr lang="pl-PL" u="sng" dirty="0"/>
              <a:t>.</a:t>
            </a:r>
          </a:p>
          <a:p>
            <a:pPr algn="l"/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„Najbardziej opłacalna” opcja oznacza, zgodnie z powszechnie przyjętą definicją tego terminu, opcję, która wymaga mniejszych nakładów finansowych, tj. przedmiot kosztuje mniej, ale jednocześnie jest odpowiedni do osiągnięcia celu operacji. W związku z tym nie uwzględnia się innych czynników, takich jak trwałość lub możliwość dalszego korzystania przez beneficjenta z danego przedmiotu po zakończeniu projektu. Takie czynniki mogłyby być potencjalnie brane pod uwagę w przypadku, gdyby warunek odnosił się do „efektywności kosztowej” dokonanego zakupu.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W ocenie IZ, katalog warunków w rozporządzeniu EFS+ jest tak szeroki, że w zasadzie rzadko zakup mebli, sprzętu lub pojazdów będzie stanowił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pl-PL" u="sng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753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Koszty związane z zaangażowanie personelu projektu mogą być kwalifikowalne, o ile konieczność zaangażowania personelu projektu wynika z charakteru projektu.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Kwalifikowalnymi składnikami wynagrodzenia personelu projektu są wynagrodzenie brutto oraz koszty ponoszone przez pracodawcę zgodnie z właściwymi przepisami prawa, w szczególności: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składki na ubezpieczenia społeczne,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Pracy,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Gwarantowanych Świadczeń Pracowniczych,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Pracownicze Plany Kapitałowe,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odpisy na ZFŚS lub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(było "oraz")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wydatki ponoszone na Pracowniczy Program Emerytalny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Niekwalifikowalne są świadczenia na rzecz personelu projektu realizowane z Zakładowego Funduszu Świadczeń Socjalnych (ZFŚS),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39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Zatrudnienie lub oddelegowanie personelu projektu do pełnienia zadań związanych z realizacją projektów beneficjenta jest odpowiednio </a:t>
            </a: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udokumentowane postanowieniami umowy o pracę, porozumienia lub zakresem czynności służbowych pracownika lub opisem stanowiska pracy poprzez wskazanie w szczególności zadań wykonywanych w ramach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 Dokumenty te powinny obejmować wszystkie zadania personelu projektu lub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Jeżeli stosunek pracy pracownika beneficjenta jedynie w części obejmuje zadania w ramach projektu, koszt wynagrodzenia personelu projektu jest kwalifikowalny, o ile: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zadania 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związane z realizacją projektów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zostaną wyraźnie wyodrębnione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w umowie </a:t>
            </a: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</a:b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o pracę, porozumieniu lub zakresie czynności służbowych pracownika lub opisie stanowiska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Calibri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206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Trzynasta pensja </a:t>
            </a:r>
            <a:r>
              <a:rPr lang="pl-PL" b="0" i="0" dirty="0">
                <a:solidFill>
                  <a:srgbClr val="040C28"/>
                </a:solidFill>
                <a:effectLst/>
                <a:latin typeface="Google Sans"/>
              </a:rPr>
              <a:t>powinna być wypłacona pracownikowi w ciągu pierwszych trzech miesięcy następujących po roku, za który przysługuje to dodatkowe świadczenie</a:t>
            </a:r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. </a:t>
            </a:r>
          </a:p>
          <a:p>
            <a:pPr algn="l"/>
            <a:endParaRPr lang="pl-PL" b="0" i="0" dirty="0">
              <a:solidFill>
                <a:srgbClr val="202124"/>
              </a:solidFill>
              <a:effectLst/>
              <a:latin typeface="Google Sans"/>
            </a:endParaRPr>
          </a:p>
          <a:p>
            <a:pPr algn="l"/>
            <a:r>
              <a:rPr lang="pl-PL" b="0" i="0" dirty="0">
                <a:solidFill>
                  <a:srgbClr val="212529"/>
                </a:solidFill>
                <a:effectLst/>
                <a:latin typeface="Fira Sans" panose="020B0503050000020004" pitchFamily="34" charset="0"/>
              </a:rPr>
              <a:t>USTAWA z dnia 12 grudnia 1997 r. o dodatkowym wynagrodzeniu rocznym dla pracowników jednostek sfery budżetowej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1044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200" b="0" i="0" u="none" strike="noStrike" baseline="0" dirty="0">
                <a:latin typeface="ArialMT"/>
              </a:rPr>
              <a:t>Mając na uwadze powyższe, w przypadku nauczycieli zatrudnionych na podstawie ustawy – </a:t>
            </a:r>
            <a:r>
              <a:rPr lang="pl-PL" sz="1200" b="0" i="1" u="none" strike="noStrike" baseline="0" dirty="0">
                <a:latin typeface="Arial-ItalicMT"/>
              </a:rPr>
              <a:t>Karta Nauczyciela </a:t>
            </a:r>
            <a:r>
              <a:rPr lang="pl-PL" sz="1200" b="0" i="0" u="none" strike="noStrike" baseline="0" dirty="0">
                <a:latin typeface="ArialMT"/>
              </a:rPr>
              <a:t>do 276 godzin miesięcznie łącznego zaangażowania zawodowego należy uwzględnić cały czas ich pracy, o którym mowa w ustawie - </a:t>
            </a:r>
            <a:r>
              <a:rPr lang="pl-PL" sz="1200" b="0" i="1" u="none" strike="noStrike" baseline="0" dirty="0">
                <a:latin typeface="Arial-ItalicMT"/>
              </a:rPr>
              <a:t>Karta Nauczyciela</a:t>
            </a:r>
            <a:r>
              <a:rPr lang="pl-PL" sz="1200" b="0" i="0" u="none" strike="noStrike" baseline="0" dirty="0">
                <a:latin typeface="ArialMT"/>
              </a:rPr>
              <a:t>, a nie wyłącznie zajęcia wynikające z tygodniowego obowiązkowego wymiaru godzin zajęć dydaktycznych, wychowawczych i opiekuńczych (pensum).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1198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Pod pojęciem wydatku faktycznie poniesionego należy rozumieć wydatek poniesiony w znaczeniu kasowym, tj. rozchód środków pieniężnych z kasy lub rachunku płatniczego (obciążenie rachunku płatniczego beneficjenta). </a:t>
            </a:r>
          </a:p>
          <a:p>
            <a:r>
              <a:rPr lang="pl-PL" dirty="0"/>
              <a:t>Wyjątki od powyższej reguły stanowią: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937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Dofinansowania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może uzyskać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projekt, który został fizycznie ukończony lub w pełni wdrożony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Wydatki poniesione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przed podpisaniem umowy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 dofinansowanie projektu mogą zostać uznane za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kwalifikowalne 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yłącznie w przypadku spełnienia warunków kwalifikowalności określonych w Wytycznych i w umowie o dofinansowanie projektu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  <a:p>
            <a:r>
              <a:rPr lang="pl-PL" dirty="0"/>
              <a:t>Okres kwalifikowalności wydatków w ramach projektu określony jest w umowie o dofinansowanie projektu, przy czym okres ten nie może wykraczać poza daty graniczne.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63112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romanUcPeriod"/>
            </a:pP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dokumentów finansowych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pl-PL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 projektach realizowanych na podstawie umów zawartych z IZ w ramach RPO WL </a:t>
            </a: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dokumentu księgowego powinien zawierać następujące elementy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projekt współfinansowany jest z EFS;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zawarcia umowy o dofinansowanie projektu oraz nazwę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wystawienia dokumentu oraz kwotę brutto/netto dokumentu,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nazwę zadania w ramach którego wydatek został poniesiony, zgodnie z zatwierdzonym wnioskiem o dofinansowanie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kwotę kwalifikowalną lub w przypadku gdy dokument księgowy dotyczy kilku zadań/kategorii kosztów – kilka kwot w odniesieniu do poszczególnych zadań/kategorii kosztów,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został poniesiony w ramach cross-</a:t>
            </a:r>
            <a:r>
              <a:rPr lang="pl-PL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financingu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dotyczy zakupu środków trwałych;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o zgodności wydatku z ustawą z dnia 29 stycznia 2004 r. Prawo zamówień publicznych (w przypadku, gdy nie stosowano przedmiotowej ustawy należy wskazać nr artykułu zwalniającego z jej stosowania);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towar/ usługa został nabyty z zastosowaniem zasady konkurencyjności, czy poprzez rozeznanie rynku;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przy udzieleniu zamówień w oparciu o ustawę Prawo zamówień publicznych i/lub zasadę konkurencyjności, których przedmiotem są usługi cateringowe  uwzględniono aspekty społeczne zamówień;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dokument został zweryfikowany pod względem formalno-rachunkowym i merytorycznym oraz zatwierdzony do zapłaty (data i podpis osoby upoważnionej);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datę i formę zapłaty, wtedy wraz z dokumentem faktura/rachunkiem należy przedłożyć potwierdzenie zapłaty wyciąg bankowy;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źródło finansowania wydatku.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Przedmiotowy opis powinien być umieszczony na odwrotnej stronie oryginału dokumentu. W przypadku braku takiej możliwości, opis umieszczany jest na kartce papieru na stałe połączonej z dokumentem. Jednocześnie informacja, że projekt jest współfinansowany z EFS umieszczona jest na pierwszej stronie oryginału dokumentu. Zgodnie z art. 21 ustawy z dnia 29 września 1994 r. </a:t>
            </a:r>
            <a:r>
              <a:rPr lang="pl-PL" sz="1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rachunkowości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każdy dowód księgowy powinien zawierać stwierdzenie sprawdzenia i zakwalifikowania dowodu do ujęcia w księgach rachunkowych przez wskazanie miesiąca oraz sposobu ujęcia dowodu w księgach rachunkowych (dekretacja) oraz podpis osoby odpowiedzialnej za te wskazania. Art. 22 ww. ustawy określa możliwość oraz sposób korygowania/ poprawiania błędów w dowodach księgowych.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4918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Odp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MFiPR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w odpowiedzi na Państwa pytanie, uprzejmie informuję, iż co do zasady w przypadku gdy sala szkoleniowa jest składnikiem majątku Beneficjenta, udostępnienie jej do działań projektowych w ramach kosztów bezpośrednich projektu na podstawie  rynkowych cen wynajmu </a:t>
            </a:r>
            <a:r>
              <a:rPr lang="pl-PL" sz="1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może stanowić  wkład niepieniężny w projekcie.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uprzejmie informuję, że udostępnienie w działaniach projektowych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szkoleniowych będących własnością beneficjenta, w których w ciągu ostatnich 10 lat dokonano prac remontowo-budowlanych finansowanych np. z EFRR, </a:t>
            </a:r>
            <a:r>
              <a:rPr lang="pl-PL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 będzie stanowiło podwójnego finansowania.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 Należy bowiem odróżnić rodzaj i charakter poszczególnych wydatków tj. roboty remontowo-budowlane oraz wynajem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/użytkowanie ich  na potrzeby projektu EFS.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informuję, że ostateczna decyzja w ww. zakresie należy do Instytucji Zarządzającej RPO, która posiada pełną informację w sprawie. </a:t>
            </a:r>
          </a:p>
          <a:p>
            <a:endParaRPr lang="pl-PL" sz="1200" dirty="0">
              <a:effectLst/>
              <a:latin typeface="Calibri" panose="020F0502020204030204" pitchFamily="34" charset="0"/>
            </a:endParaRPr>
          </a:p>
          <a:p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Ponadto istotne w sprawie jest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w ramach dofinasowania z UE nie wybudowano budynku, a jedynie zmodernizowano jego cz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(w tym OZE). W opinii Instytucji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potencjalny Wnioskodawca/ Beneficjent zamierza udost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sale, w kt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ó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rych zosta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 przeprowadzone drobne prace modernizacyjne, nie powinno mie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wp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ywu na mo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liwo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wniesienia przez niego jako wk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ad w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asny niepieni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ny tych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</a:t>
            </a:r>
            <a:r>
              <a:rPr lang="pl-PL" sz="1200" dirty="0" err="1">
                <a:effectLst/>
                <a:latin typeface="OpenSymbol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.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5472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Następujące opłaty finansowe mogą być uznane za kwalifikowalne w ramach kosztów bezpośrednich projektu: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opłaty notarialne, opłaty administracyjne związane z uzyskiwaniem wszelkiego rodzaju pozwoleń, czy zgód niezbędnych do realizacji projektu, o ile faktycznie zostały poniesione przez beneficjenta (np. przyłączenia do sieci energetycznej),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koszty ubezpieczeń lub gwarancji bankowych, o ile są wymagane przez przepisy prawa, SZOP lub regulamin wyboru projektów, z wyłączeniem wydatków na ubezpieczenia dotyczących fazy eksploatacyjnej projektu,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wydatki na ewaluację, o ile ich poniesienie jest wymagane przez właściwą instytucję będącą stroną umowy, za zgodą IZ.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15643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NIE na cały projekt, tylko do wniosku o płatność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50748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NIE na cały projekt, tylko do wniosku o płatność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0735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Niedozwolone jest podwójne finansowanie wydatków. 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oznacza w szczególności: zapisy bez zmian.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3514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800" dirty="0"/>
              <a:t>Podrozdział 2.5. Rozliczanie efektów projektu i reguła proporcjonalności </a:t>
            </a:r>
          </a:p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Właściwa instytucja będąca stroną umowy zobowiązuje beneficjenta w umowie o dofinansowanie projektu do osiągnięcia i zachowania wskaźników produktu oraz rezultatu zgodnie z zatwierdzonym wnioskiem o dofinansowanie projektu, a w przypadku projektów EFS+ także z uwzględnieniem konieczności zachowania trwałości rezultatów projektu 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uwzględniono tylko nową perspektywę)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Nieosiągnięcie lub niezachowanie wskaźników, może oznaczać nieprawidłowość oraz skutkować nałożeniem korekty finansowej,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doprecyzowujący informacje o nieprawidłowości, reguła obowiązująca).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Zasadność rozliczenia projektu EFS+ zgodnie z regułą proporcjonalności oceniana jest według stanu na zakończenie realizacji projektu, na etapie weryfikacji wniosku o płatność końcową.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uwzględnia tylko nową perspektywę). 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 może mieć zastosowanie w projektach EFS+ rozliczanych w oparciu o uproszczone metody, przy czym wyłącznie do takich wskaźników produktu lub rezultatu, które nie stanowią podstawy rozliczania uproszczonych metod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36517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u="sng" dirty="0"/>
              <a:t>Nie</a:t>
            </a:r>
            <a:r>
              <a:rPr lang="pl-PL" u="sng" baseline="0" dirty="0"/>
              <a:t> ma trwałości w tym projekcie w rozumieniu gotowości do świadczenia usług.</a:t>
            </a:r>
            <a:endParaRPr lang="pl-PL" u="sng" dirty="0"/>
          </a:p>
          <a:p>
            <a:pPr algn="l"/>
            <a:endParaRPr lang="pl-PL" dirty="0"/>
          </a:p>
          <a:p>
            <a:pPr algn="l"/>
            <a:r>
              <a:rPr lang="pl-PL" dirty="0"/>
              <a:t>Podrozdział 2.6. Trwałość projektu </a:t>
            </a: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Każdy realizowany ze środków unijnych projekt powinien zapewniać trwałe i pozytywne zmiany. Do obowiązków beneficjentów realizujących projekty należy m.in. wymóg zachowania trwałości projektu oraz rezultatów, jako elementów wywierających wpływ na wysokość dofinansowania otrzymanego przez beneficjenta. </a:t>
            </a:r>
          </a:p>
          <a:p>
            <a:pPr algn="l"/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Zgodnie z art. 65 rozporządzenia ogólnego, w przypadku projektów EFS+ 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zachowanie trwałości projektu będzie obowiązywać wyłącznie w</a:t>
            </a: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odniesieniu do wydatków ponoszonych jako cross-</a:t>
            </a:r>
            <a:r>
              <a:rPr lang="pl-PL" sz="1200" b="1" i="0" u="none" strike="noStrike" baseline="0" dirty="0" err="1">
                <a:solidFill>
                  <a:srgbClr val="843C0B"/>
                </a:solidFill>
                <a:latin typeface="Tahoma-Bold"/>
              </a:rPr>
              <a:t>financing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(jako wydatki finansowane z ERDF) lub w sytuacji gdy projekt EFS+ podlega obowiązkowi utrzymania inwestycji zgodnie z obowiązującymi zasadami pomocy publicznej.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</a:p>
          <a:p>
            <a:pPr algn="l"/>
            <a:endParaRPr lang="pl-PL" sz="1200" b="1" i="0" u="none" strike="noStrike" baseline="0" dirty="0">
              <a:solidFill>
                <a:srgbClr val="843C0B"/>
              </a:solidFill>
              <a:latin typeface="Tahoma-Bold"/>
            </a:endParaRP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Obowiązek zachowania trwałości rezultatów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nie dotyczy wszystkich projektów finansowanych z EFS+, będzie więc wynikać z uwarunkowań danego naboru. Instytucja udzielająca dofinansowania zobowiązuje beneficjenta w umowie o dofinansowanie projektu do realizacji założeń merytorycznych projektu (wskaźników produktu i rezultatu bezpośredniego) z uwzględnieniem konieczności zachowania trwałości rezultatów. Nieosiągnięcie lub niezachowanie wskaźników może oznaczać nieprawidłowość oraz skutkować nałożeniem korekty finansowej przy rozliczaniu</a:t>
            </a: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ostatniego wniosku o płatność (wg reguły proporcjonalności).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Naruszenie zasady trwałości projektu następuje w sytuacji wystąpienia w okresie trwałości projektu co najmniej jednej z poniższych przesłanek: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zaprzestano lub przeniesiono działalność produkcyjną poza region na poziomie NUTS 2, w którym dany projekt otrzymał wsparcie,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(ważna zmiana)</a:t>
            </a: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zmiana własności elementu infrastruktury, która daje przedsiębiorstwu lub podmiotowi publicznemu nienależną korzyść,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istotna zmiana wpływająca na charakter projektu, jego cele lub warunki realizacji, która mogłaby doprowadzić do naruszenia jego pierwotnych celów,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zmian),</a:t>
            </a: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667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Punktem wyjścia dla oceny kwalifikowalności wydatków jest zatwierdzony wniosek o dofinansowanie projektu.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Zatwierdzenie projektu do dofinansowania i podpisania z beneficjentem umowy o dofinasowanie projektu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oznacza jednak, że wszystkie wydatki, które beneficjent przedstawił we wniosku o płatność w trakcie realizacji projektu, zostaną poświadczone, zrefundowane lub rozliczone.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Ocena kwalifikowalności poniesionych wydatków jest prowadzona także po zakończeniu realizacji projektu w zakresie obowiązków nałożonych na beneficjenta umową o dofinansowanie projektu oraz wynikających z przepisów prawa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(zapis bez zmian).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5327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92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282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ZAPIS, ZASADA OBOWIĄZUJĄCA)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509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składek i opłat fakultatywnych na rzecz personelu projektu niewymaganych obowiązującymi przepisami prawa, chyba że: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(zapis bez zmian, pr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zy czym przeniesiony z innego miejsca w Wytycznych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przewidziane w regulaminie pracy lub regulaminie wynagradzania lub innych właściwych przepisach prawa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wprowadzone co najmniej sześć miesięcy przed złożeniem wniosku o dofinansowanie projektu,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Potencjalnie obejmują wszystkich pracowników, a zasady ich przyznawania są takie same w przypadku personelu projektu oraz pozostałych pracowników beneficjenta.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59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zaangażowania personelu projektu zatrudnionego jednocześnie na podstawie stosunku pracy w IZ, IP, IW, gdy zachodzi konflikt interesów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zapis bez zmian, przy czym przeniesiony z innego miejsca w Wytycznych)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  <a:p>
            <a:r>
              <a:rPr lang="pl-PL" dirty="0"/>
              <a:t>ZAWIADOMIENIE KOMISJI Wytyczne dotyczące unikania konfliktów interesów i zarządzania takimi konfliktami na podstawie rozporządzenia finansowego (2021/C 121/01) niniejszy dokument zawiera </a:t>
            </a:r>
            <a:r>
              <a:rPr lang="pl-PL" b="0" u="sng" dirty="0"/>
              <a:t>wytyczne techniczne dla pracowników i organów uczestniczących w wykonywaniu, monitorowaniu i kontrolowaniu budżetu UE </a:t>
            </a:r>
            <a:r>
              <a:rPr lang="pl-PL" dirty="0"/>
              <a:t>dotyczące sposobu interpretowania i stosowania przepisów UE w celu usprawnienia procesu wdrażania i zachęcenia do stosowania dobrych praktyk. Przykłady przedstawione w niniejszym dokumencie służą wyłącznie zilustrowaniu określonych pojęć omówionych w poszczególnych rozdziałach. Jedynie Trybunał Sprawiedliwości Unii Europejskiej jest upoważniony do interpretowania prawa Unii w wiążący sposób.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371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800" b="0" i="0" u="none" strike="noStrike" baseline="0" dirty="0">
                <a:latin typeface="ArialMT"/>
              </a:rPr>
              <a:t>Zgodnie z art. 16 ustawy z dnia 14 grudnia 2016 r. - </a:t>
            </a:r>
            <a:r>
              <a:rPr lang="pl-PL" sz="1800" b="0" i="1" u="none" strike="noStrike" baseline="0" dirty="0">
                <a:latin typeface="Arial-ItalicMT"/>
              </a:rPr>
              <a:t>Prawo oświatowe </a:t>
            </a:r>
            <a:r>
              <a:rPr lang="pl-PL" sz="1800" b="0" i="0" u="none" strike="noStrike" baseline="0" dirty="0">
                <a:latin typeface="ArialMT"/>
              </a:rPr>
              <a:t>(Dz. U. z 2020, poz. 910) oraz art. 35a ustawy z dnia 26 stycznia 1982 r. –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(Dz.U. z 2019 r. poz. 2215), do prowadzenia zajęć edukacyjnych finansowanych z EFS + powinni być zatrudniani nauczyciele na podstawie ustawy -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bądź ustawy z dnia 26 czerwca 1974 r. - </a:t>
            </a:r>
            <a:r>
              <a:rPr lang="pl-PL" sz="1800" b="0" i="1" u="none" strike="noStrike" baseline="0" dirty="0">
                <a:latin typeface="Arial-ItalicMT"/>
              </a:rPr>
              <a:t>Kodeks pracy </a:t>
            </a:r>
            <a:r>
              <a:rPr lang="pl-PL" sz="1800" b="0" i="0" u="none" strike="noStrike" baseline="0" dirty="0">
                <a:latin typeface="ArialMT"/>
              </a:rPr>
              <a:t>(Dz.U. z 2020 r. poz. 1320).</a:t>
            </a:r>
          </a:p>
          <a:p>
            <a:pPr algn="l"/>
            <a:r>
              <a:rPr lang="pl-PL" dirty="0"/>
              <a:t>Celem wprowadzenia przepisów art. 35a ustawy — Karta Nauczyciela i art. 16 ustawy - Prawo oświatowe było m.in. </a:t>
            </a:r>
            <a:r>
              <a:rPr lang="pl-PL" u="sng" dirty="0"/>
              <a:t>wyeliminowanie konieczności przeprowadzania postępowań określonych w przepisach w sprawie zamówień publicznych oraz zatrudniania nauczycieli do prowadzenia projektów na podstawie umów cywilnoprawnych.</a:t>
            </a:r>
          </a:p>
          <a:p>
            <a:pPr algn="l"/>
            <a:r>
              <a:rPr lang="pl-PL" b="1" dirty="0"/>
              <a:t>Dotyczy to nauczycieli już zatrudnionych w tej szkole lub placówce (nie dochodzi wówczas do dodatkowego zatrudnienia nauczyciela, lecz nauczyciel prowadzi te zajęcia w ramach nawiązanego już stosunku pracy na podstawie ustawy — Karta Nauczyciela). </a:t>
            </a:r>
            <a:r>
              <a:rPr lang="pl-PL" dirty="0"/>
              <a:t>Jednakże zajęcia w ramach programów finansowanych ze środków pochodzących z budżetu Unii Europejskiej </a:t>
            </a:r>
            <a:r>
              <a:rPr lang="pl-PL" b="1" dirty="0"/>
              <a:t>przydzielane są za zgodą nauczyciela</a:t>
            </a:r>
            <a:r>
              <a:rPr lang="pl-PL" dirty="0"/>
              <a:t>. </a:t>
            </a:r>
          </a:p>
          <a:p>
            <a:pPr algn="l"/>
            <a:r>
              <a:rPr lang="pl-PL" u="sng" dirty="0"/>
              <a:t>Zajęcia te nie są wliczane do tygodniowego obowiązkowego wymiaru godzin zajęć dydaktycznych, wychowawczych i opiekuńczych, prowadzonych bezpośrednio z uczniami lub wychowankami albo na ich rzecz. Za każdą godzinę prowadzenia tych zajęć przysługuje wynagrodzenie w wysokości ustalonej w sposób określony w art. 35 ust. 3 ustawy — Karta Nauczyciela, tj. takiej jak wynagrodzenie za godziny ponadwymiarowe i godziny doraźnych zastępstw. </a:t>
            </a:r>
            <a:r>
              <a:rPr lang="pl-PL" dirty="0"/>
              <a:t>Ważne jest to, że nauczyciel szkoły, w której w organizacji pracy przewidziano ferie szkolne, nie może świadczyć na tej podstawie pracy w celu realizacji zajęć w projekcie EFS w okresie ferii letnich oraz ferii zimowych, gdyż wówczas zgodnie z art. 64 ust. 1 ustawy – Karta Nauczyciela przebywa na urlopie wypoczynkowym.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62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476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2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pPr/>
              <a:t>14.06.2024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73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pPr/>
              <a:t>14.06.2024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95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pPr/>
              <a:t>14.06.2024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88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1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28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0237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65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3455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580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3598452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811311" y="4082829"/>
            <a:ext cx="9380690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9419" y="0"/>
            <a:ext cx="9853164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121" y="4082829"/>
            <a:ext cx="4514751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237" y="5074439"/>
            <a:ext cx="8620386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1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7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9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8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30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00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4BD0-A9F8-40C0-86E1-C8F5B56CB711}" type="datetimeFigureOut">
              <a:rPr lang="pl-PL" smtClean="0"/>
              <a:pPr/>
              <a:t>14.06.2024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6477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19CEE1-EAAB-78B2-6DF8-CFB63DDE8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Fundusze Europejskie dla Lubelskiego 2021-2027 </a:t>
            </a:r>
          </a:p>
        </p:txBody>
      </p:sp>
      <p:pic>
        <p:nvPicPr>
          <p:cNvPr id="13" name="Symbol zastępczy zawartości 12" descr="Obraz zawierający tekst">
            <a:extLst>
              <a:ext uri="{FF2B5EF4-FFF2-40B4-BE49-F238E27FC236}">
                <a16:creationId xmlns:a16="http://schemas.microsoft.com/office/drawing/2014/main" id="{8B01C536-3002-9D35-1F89-AE81609CF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8"/>
            <a:ext cx="12192000" cy="6845972"/>
          </a:xfrm>
        </p:spPr>
      </p:pic>
    </p:spTree>
    <p:extLst>
      <p:ext uri="{BB962C8B-B14F-4D97-AF65-F5344CB8AC3E}">
        <p14:creationId xmlns:p14="http://schemas.microsoft.com/office/powerpoint/2010/main" val="273200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312" y="992717"/>
            <a:ext cx="9796059" cy="5217917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148080" y="187960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IZ/ IP/ IW</a:t>
            </a:r>
          </a:p>
        </p:txBody>
      </p:sp>
      <p:sp>
        <p:nvSpPr>
          <p:cNvPr id="8" name="Prostokąt 7"/>
          <p:cNvSpPr/>
          <p:nvPr/>
        </p:nvSpPr>
        <p:spPr>
          <a:xfrm>
            <a:off x="7599680" y="181864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PERSONEL BENEFICJENTA</a:t>
            </a:r>
          </a:p>
        </p:txBody>
      </p:sp>
      <p:sp>
        <p:nvSpPr>
          <p:cNvPr id="10" name="Nie równa się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3040" y="2286000"/>
            <a:ext cx="1371600" cy="487680"/>
          </a:xfrm>
          <a:prstGeom prst="mathNot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856480" y="3616960"/>
            <a:ext cx="256032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KONFLIKT INTERESÓW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42FB4ED-4E02-875E-674C-69B5F7DC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5369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912" y="1378797"/>
            <a:ext cx="9515008" cy="2410883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just">
              <a:lnSpc>
                <a:spcPts val="2700"/>
              </a:lnSpc>
              <a:buNone/>
            </a:pPr>
            <a:r>
              <a:rPr lang="pl-PL" sz="1800" dirty="0">
                <a:latin typeface="Open Sans"/>
                <a:ea typeface="Open Sans"/>
                <a:cs typeface="Arial"/>
              </a:rPr>
              <a:t>	Koszt zaangażowania pracownika beneficjenta na podstawie umowy cywilnoprawnej innej niż umowa o dzieło </a:t>
            </a:r>
            <a:r>
              <a:rPr lang="pl-PL" sz="1800" b="1" u="sng" dirty="0">
                <a:latin typeface="Open Sans"/>
                <a:ea typeface="Open Sans"/>
                <a:cs typeface="Arial"/>
              </a:rPr>
              <a:t>jest wydatkiem niekwalifikowalnym</a:t>
            </a:r>
            <a:r>
              <a:rPr lang="pl-PL" sz="1800" dirty="0">
                <a:latin typeface="Open Sans"/>
                <a:ea typeface="Open Sans"/>
                <a:cs typeface="Arial"/>
              </a:rPr>
              <a:t>, z wyjątkiem:</a:t>
            </a:r>
            <a:endParaRPr lang="pl-PL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Calibri"/>
              </a:rPr>
              <a:t>przypadków, gdy szczególne przepisy dotyczące zatrudniania danej grupy pracowników uniemożliwiają wykonywanie zadań w ramach projektu na podstawie stosunku pracy,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Arial"/>
              </a:rPr>
              <a:t>i prac badawczo-rozwojowych.</a:t>
            </a: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None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B72B1C4-3A25-F6E2-415B-4FA871B32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234818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9" name="Schemat blokowy: proces alternatywny 8"/>
          <p:cNvSpPr/>
          <p:nvPr/>
        </p:nvSpPr>
        <p:spPr>
          <a:xfrm>
            <a:off x="4135120" y="670560"/>
            <a:ext cx="3698240" cy="11684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4348480" y="1016001"/>
            <a:ext cx="315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HARMONOGRAM</a:t>
            </a:r>
            <a:r>
              <a:rPr lang="pl-PL" dirty="0"/>
              <a:t> </a:t>
            </a:r>
            <a:r>
              <a:rPr lang="pl-PL" b="1" dirty="0"/>
              <a:t>PŁATNOŚCI</a:t>
            </a:r>
          </a:p>
        </p:txBody>
      </p:sp>
      <p:sp>
        <p:nvSpPr>
          <p:cNvPr id="11" name="Strzałka w prawo 10"/>
          <p:cNvSpPr/>
          <p:nvPr/>
        </p:nvSpPr>
        <p:spPr>
          <a:xfrm>
            <a:off x="894080" y="2479040"/>
            <a:ext cx="164592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844800" y="2590800"/>
            <a:ext cx="527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Zmiana przed zakończeniem okresu rozliczeniowego*</a:t>
            </a:r>
          </a:p>
        </p:txBody>
      </p:sp>
      <p:sp>
        <p:nvSpPr>
          <p:cNvPr id="13" name="Strzałka w prawo 12"/>
          <p:cNvSpPr/>
          <p:nvPr/>
        </p:nvSpPr>
        <p:spPr>
          <a:xfrm>
            <a:off x="883920" y="4074160"/>
            <a:ext cx="164592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2844800" y="4074160"/>
            <a:ext cx="8778240" cy="66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Odsetki, gdy wniosek o płatność jest niezgodny z harmonogramem płatności </a:t>
            </a:r>
            <a:br>
              <a:rPr lang="pl-PL" dirty="0"/>
            </a:br>
            <a:r>
              <a:rPr lang="pl-PL" dirty="0"/>
              <a:t>w zakresie wnioskowania o zaliczkę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93DE83C-2624-331D-4F7E-062D306C3C73}"/>
              </a:ext>
            </a:extLst>
          </p:cNvPr>
          <p:cNvSpPr txBox="1"/>
          <p:nvPr/>
        </p:nvSpPr>
        <p:spPr>
          <a:xfrm>
            <a:off x="1068636" y="5563518"/>
            <a:ext cx="8721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* rozliczenie zaliczki min. 70% rozumiane jest również jako zwrot na konto UMWL, ale wyłącznie </a:t>
            </a:r>
            <a:r>
              <a:rPr lang="pl-PL" u="sng" dirty="0"/>
              <a:t>w okresie rozliczeniowym za jaki składany jest wniosek o płatność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9" name="Schemat blokowy: proces alternatywny 8"/>
          <p:cNvSpPr/>
          <p:nvPr/>
        </p:nvSpPr>
        <p:spPr>
          <a:xfrm>
            <a:off x="4252572" y="249983"/>
            <a:ext cx="3580421" cy="55115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4462902" y="340892"/>
            <a:ext cx="315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WNIOSEK O PŁATNOŚĆ</a:t>
            </a:r>
          </a:p>
        </p:txBody>
      </p:sp>
      <p:pic>
        <p:nvPicPr>
          <p:cNvPr id="5" name="Obraz 4" descr="Obraz zawierający tekst, zrzut ekranu, oprogramowanie, numer&#10;&#10;Opis wygenerowany automatycznie">
            <a:extLst>
              <a:ext uri="{FF2B5EF4-FFF2-40B4-BE49-F238E27FC236}">
                <a16:creationId xmlns:a16="http://schemas.microsoft.com/office/drawing/2014/main" id="{C0933009-79FF-BD45-6F79-75985464A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428" y="928324"/>
            <a:ext cx="8855144" cy="563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17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9" name="Schemat blokowy: proces alternatywny 8"/>
          <p:cNvSpPr/>
          <p:nvPr/>
        </p:nvSpPr>
        <p:spPr>
          <a:xfrm>
            <a:off x="4252572" y="249983"/>
            <a:ext cx="3686856" cy="78560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4404360" y="431801"/>
            <a:ext cx="315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WNIOSEK O PŁATNOŚĆ</a:t>
            </a:r>
          </a:p>
        </p:txBody>
      </p:sp>
      <p:pic>
        <p:nvPicPr>
          <p:cNvPr id="3" name="Obraz 2" descr="Obraz zawierający tekst, zrzut ekranu, numer, oprogramowanie">
            <a:extLst>
              <a:ext uri="{FF2B5EF4-FFF2-40B4-BE49-F238E27FC236}">
                <a16:creationId xmlns:a16="http://schemas.microsoft.com/office/drawing/2014/main" id="{BAF74AEA-85ED-D85A-EB71-F67A06AD60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555" y="1190801"/>
            <a:ext cx="9154889" cy="538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965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3" name="Schemat blokowy: proces alternatywny 2"/>
          <p:cNvSpPr/>
          <p:nvPr/>
        </p:nvSpPr>
        <p:spPr>
          <a:xfrm>
            <a:off x="4135120" y="670560"/>
            <a:ext cx="3698240" cy="11684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4470400" y="955040"/>
            <a:ext cx="3058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HARMONOGRAM REALIZACJI WSPARCIA</a:t>
            </a:r>
          </a:p>
        </p:txBody>
      </p:sp>
      <p:sp>
        <p:nvSpPr>
          <p:cNvPr id="6" name="Strzałka w prawo 5"/>
          <p:cNvSpPr/>
          <p:nvPr/>
        </p:nvSpPr>
        <p:spPr>
          <a:xfrm>
            <a:off x="1148080" y="2529840"/>
            <a:ext cx="1645920" cy="690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3068320" y="2682240"/>
            <a:ext cx="4968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Co najmniej 5 dni przed rozpoczęciem zajęć</a:t>
            </a:r>
          </a:p>
        </p:txBody>
      </p:sp>
      <p:sp>
        <p:nvSpPr>
          <p:cNvPr id="8" name="Strzałka w prawo 7"/>
          <p:cNvSpPr/>
          <p:nvPr/>
        </p:nvSpPr>
        <p:spPr>
          <a:xfrm>
            <a:off x="1148080" y="3423920"/>
            <a:ext cx="1645920" cy="690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3068320" y="3596641"/>
            <a:ext cx="841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Opis postępu rzeczowego powinien się pokrywać z harmonogramem realizacji wsparcia</a:t>
            </a:r>
          </a:p>
        </p:txBody>
      </p:sp>
      <p:sp>
        <p:nvSpPr>
          <p:cNvPr id="10" name="Strzałka w prawo 9"/>
          <p:cNvSpPr/>
          <p:nvPr/>
        </p:nvSpPr>
        <p:spPr>
          <a:xfrm>
            <a:off x="1148080" y="4378960"/>
            <a:ext cx="1645920" cy="690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3108960" y="4612640"/>
            <a:ext cx="5852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Odstępstwa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  <p:sp>
        <p:nvSpPr>
          <p:cNvPr id="3" name="Schemat blokowy: proces alternatywny 2"/>
          <p:cNvSpPr/>
          <p:nvPr/>
        </p:nvSpPr>
        <p:spPr>
          <a:xfrm>
            <a:off x="4135120" y="247650"/>
            <a:ext cx="3774440" cy="73533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4504690" y="406400"/>
            <a:ext cx="3058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INFORMACJA PROMOCJA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754380" y="891540"/>
            <a:ext cx="2468880" cy="16573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0,5 % za brak opisu projektu i informacji, że jest współfinansowany ze środków UE (strona internetowa) 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9387840" y="438150"/>
            <a:ext cx="2468880" cy="16573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0,5 % za brak opisu projektu i informacji, że jest współfinansowany ze środków UE (strona mediów społecznościowych) 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139190" y="3025140"/>
            <a:ext cx="2141220" cy="11010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0,25 % nieumieszczenie znaku FE, RP i UE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1143000" y="5006340"/>
            <a:ext cx="2141220" cy="11010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0,5 % nieumieszczenie tablicy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7033260" y="2221230"/>
            <a:ext cx="2270760" cy="1516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0,25 % umieszczenie plakatu lub elektronicznego wyświetlacza niezgodnie z Umową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4305300" y="1813560"/>
            <a:ext cx="2141220" cy="11010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0,25 % umieszczenie tablicy niezgodnie z zapisami Umowy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9795510" y="4507230"/>
            <a:ext cx="2190750" cy="16535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0,5 % nieumieszczenie przynajmniej jednego plakatu lub elektronicznego wyświetlacza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4145280" y="3390900"/>
            <a:ext cx="2141220" cy="11010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0,5 % niezorganizowanie wydarzenia lub działania info-promo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7307580" y="4602480"/>
            <a:ext cx="2259330" cy="1901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0,25 % umieszczenie plakatu lub elektronicznego wyświetlacza w miejscu niewidocznym lub mało widocznym 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9795510" y="2560320"/>
            <a:ext cx="2141220" cy="11010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0,25 % umieszczenie tablicy w miejscu niewidocznym lub mało widocznym</a:t>
            </a:r>
          </a:p>
        </p:txBody>
      </p:sp>
      <p:sp>
        <p:nvSpPr>
          <p:cNvPr id="23" name="Prostokąt 22"/>
          <p:cNvSpPr/>
          <p:nvPr/>
        </p:nvSpPr>
        <p:spPr>
          <a:xfrm>
            <a:off x="3840480" y="4903470"/>
            <a:ext cx="2994660" cy="12915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0,5 % niezaproszenie do udziału w  wydarzeniu info-promo przedstawicieli KE odpowiedniej IZ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  <p:sp>
        <p:nvSpPr>
          <p:cNvPr id="3" name="Schemat blokowy: proces alternatywny 2"/>
          <p:cNvSpPr/>
          <p:nvPr/>
        </p:nvSpPr>
        <p:spPr>
          <a:xfrm>
            <a:off x="4135120" y="247650"/>
            <a:ext cx="3831590" cy="103251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4561840" y="589280"/>
            <a:ext cx="3058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POLITYKI HORYZONTALNE</a:t>
            </a:r>
          </a:p>
        </p:txBody>
      </p:sp>
      <p:sp>
        <p:nvSpPr>
          <p:cNvPr id="24" name="Strzałka w prawo 23"/>
          <p:cNvSpPr/>
          <p:nvPr/>
        </p:nvSpPr>
        <p:spPr>
          <a:xfrm>
            <a:off x="880110" y="2034540"/>
            <a:ext cx="1508760" cy="605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ole tekstowe 24"/>
          <p:cNvSpPr txBox="1"/>
          <p:nvPr/>
        </p:nvSpPr>
        <p:spPr>
          <a:xfrm>
            <a:off x="2846070" y="2080261"/>
            <a:ext cx="8561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We wniosku o płatność do każdego zadania należy krótko, ale treściwie wskazać polityki horyzontalne</a:t>
            </a:r>
          </a:p>
        </p:txBody>
      </p:sp>
      <p:sp>
        <p:nvSpPr>
          <p:cNvPr id="26" name="Strzałka w prawo 25"/>
          <p:cNvSpPr/>
          <p:nvPr/>
        </p:nvSpPr>
        <p:spPr>
          <a:xfrm>
            <a:off x="861060" y="3844290"/>
            <a:ext cx="1508760" cy="605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ole tekstowe 27"/>
          <p:cNvSpPr txBox="1"/>
          <p:nvPr/>
        </p:nvSpPr>
        <p:spPr>
          <a:xfrm>
            <a:off x="2903220" y="3817620"/>
            <a:ext cx="834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Polityki horyzontalne: zasada równości kobiet i mężczyzn, zasada równości szans i niedyskryminacji (w tym dostępności dla osób z niepełnosprawnościami)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Chmurka 5"/>
          <p:cNvSpPr/>
          <p:nvPr/>
        </p:nvSpPr>
        <p:spPr>
          <a:xfrm>
            <a:off x="3571716" y="521931"/>
            <a:ext cx="4805680" cy="21031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CROSS-FINANCING</a:t>
            </a:r>
            <a:br>
              <a:rPr lang="pl-PL" sz="2400" b="1" dirty="0"/>
            </a:br>
            <a:r>
              <a:rPr lang="pl-PL" sz="2400" b="1" dirty="0"/>
              <a:t>EFS+</a:t>
            </a:r>
          </a:p>
        </p:txBody>
      </p:sp>
      <p:sp>
        <p:nvSpPr>
          <p:cNvPr id="8" name="Chmurka 7"/>
          <p:cNvSpPr/>
          <p:nvPr/>
        </p:nvSpPr>
        <p:spPr>
          <a:xfrm>
            <a:off x="599440" y="99568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GRUNTU</a:t>
            </a:r>
          </a:p>
        </p:txBody>
      </p:sp>
      <p:sp>
        <p:nvSpPr>
          <p:cNvPr id="9" name="Chmurka 8"/>
          <p:cNvSpPr/>
          <p:nvPr/>
        </p:nvSpPr>
        <p:spPr>
          <a:xfrm>
            <a:off x="290512" y="2606040"/>
            <a:ext cx="2783840" cy="127000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NIERUCHOMOŚCI</a:t>
            </a:r>
          </a:p>
        </p:txBody>
      </p:sp>
      <p:sp>
        <p:nvSpPr>
          <p:cNvPr id="10" name="Chmurka 9"/>
          <p:cNvSpPr/>
          <p:nvPr/>
        </p:nvSpPr>
        <p:spPr>
          <a:xfrm>
            <a:off x="9459462" y="1375371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MEBLI</a:t>
            </a:r>
          </a:p>
        </p:txBody>
      </p:sp>
      <p:sp>
        <p:nvSpPr>
          <p:cNvPr id="11" name="Chmurka 10"/>
          <p:cNvSpPr/>
          <p:nvPr/>
        </p:nvSpPr>
        <p:spPr>
          <a:xfrm>
            <a:off x="8874760" y="300736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SPRZĘTU</a:t>
            </a:r>
          </a:p>
        </p:txBody>
      </p:sp>
      <p:sp>
        <p:nvSpPr>
          <p:cNvPr id="12" name="Chmurka 11"/>
          <p:cNvSpPr/>
          <p:nvPr/>
        </p:nvSpPr>
        <p:spPr>
          <a:xfrm>
            <a:off x="7731760" y="4491882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POJAZDU</a:t>
            </a:r>
          </a:p>
        </p:txBody>
      </p:sp>
      <p:sp>
        <p:nvSpPr>
          <p:cNvPr id="14" name="Chmurka 13"/>
          <p:cNvSpPr/>
          <p:nvPr/>
        </p:nvSpPr>
        <p:spPr>
          <a:xfrm>
            <a:off x="2519729" y="4916716"/>
            <a:ext cx="2926080" cy="12395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INFRASTRUKTURY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876469A-5E38-D288-DA31-8B12B9F9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124960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802640"/>
            <a:ext cx="10373360" cy="504952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600" b="1" i="0" u="sng" strike="noStrike" baseline="0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ramach bieżącego</a:t>
            </a:r>
            <a:r>
              <a:rPr lang="pl-PL" sz="1600" b="1" i="0" u="sng" strike="noStrike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naboru nie występuje </a:t>
            </a:r>
            <a:r>
              <a:rPr lang="pl-PL" sz="1600" b="1" i="0" u="sng" strike="noStrike" dirty="0" err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cross-financing</a:t>
            </a:r>
            <a:r>
              <a:rPr lang="pl-PL" sz="1600" b="1" i="0" u="none" strike="noStrike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pl-PL" sz="1600" b="1" i="0" u="none" strike="noStrike" baseline="0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1400" dirty="0">
              <a:latin typeface="Open Sans"/>
              <a:ea typeface="Open Sans"/>
              <a:cs typeface="Open Sans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Wydatki poniesione w ramach cross-financingu w wysokości przekraczającej kwotę określoną w zatwierdzonym wniosku o dofinansowanie projektu są niekwalifikowalne.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60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Kategorie wydatków, które zostaną poniesione w ramach cross-financingu muszą być uwzględnione w zatwierdzonym wniosku o dofinansowanie projektu i podlegają rozliczeniu we wnioskach beneficjenta o płatność.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05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 cross-financingu to suma kosztów bezpośrednich zaliczonych do tego limitu, powiększona o naliczone od nich, zgodnie z obowiązującą stawką ryczałtową kosztów pośrednich</a:t>
            </a:r>
          </a:p>
          <a:p>
            <a:pPr marL="342900" indent="-342900">
              <a:buAutoNum type="arabicPeriod"/>
            </a:pPr>
            <a:endParaRPr lang="pl-PL" sz="1800" dirty="0">
              <a:ea typeface="Open Sans" panose="020B0606030504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Calibri" panose="020F0502020204030204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15F9E10-36EF-9092-F9E1-87F39E13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609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FAD15DD1-AE5D-4AFB-4611-36284A3D1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2036" y="-1219055"/>
            <a:ext cx="8714509" cy="789564"/>
          </a:xfrm>
        </p:spPr>
        <p:txBody>
          <a:bodyPr>
            <a:normAutofit/>
          </a:bodyPr>
          <a:lstStyle/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200" b="1" kern="1200" dirty="0">
                <a:solidFill>
                  <a:srgbClr val="00206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  <a:endParaRPr lang="pl-PL" sz="1200" dirty="0">
              <a:effectLst/>
            </a:endParaRPr>
          </a:p>
        </p:txBody>
      </p:sp>
      <p:sp>
        <p:nvSpPr>
          <p:cNvPr id="13" name="pole tekstowe 12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1393372" y="2592354"/>
            <a:ext cx="8229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</a:p>
        </p:txBody>
      </p:sp>
      <p:pic>
        <p:nvPicPr>
          <p:cNvPr id="22" name="Obraz 21" descr="Obraz zawierający tekst">
            <a:extLst>
              <a:ext uri="{FF2B5EF4-FFF2-40B4-BE49-F238E27FC236}">
                <a16:creationId xmlns:a16="http://schemas.microsoft.com/office/drawing/2014/main" id="{44CF8B1A-47E1-5D3B-8025-7B056477D1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" y="0"/>
            <a:ext cx="12184573" cy="68580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330E466A-4F5B-2007-7291-65ABD5759798}"/>
              </a:ext>
            </a:extLst>
          </p:cNvPr>
          <p:cNvSpPr txBox="1"/>
          <p:nvPr/>
        </p:nvSpPr>
        <p:spPr>
          <a:xfrm>
            <a:off x="1645722" y="2705725"/>
            <a:ext cx="8900555" cy="12464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Wytyczne dotyczące </a:t>
            </a:r>
            <a:br>
              <a:rPr lang="pl-PL" sz="2500" b="1" dirty="0">
                <a:latin typeface="Open Sans"/>
                <a:ea typeface="+mn-lt"/>
                <a:cs typeface="+mn-lt"/>
              </a:rPr>
            </a:br>
            <a:r>
              <a:rPr lang="pl-PL" sz="2500" b="1" dirty="0">
                <a:latin typeface="Open Sans"/>
                <a:ea typeface="+mn-lt"/>
                <a:cs typeface="+mn-lt"/>
              </a:rPr>
              <a:t>kwalifikowalności wydatków </a:t>
            </a:r>
            <a:endParaRPr lang="pl-PL" sz="2500" dirty="0">
              <a:latin typeface="Open Sans"/>
              <a:ea typeface="+mn-lt"/>
              <a:cs typeface="+mn-lt"/>
            </a:endParaRPr>
          </a:p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na lata 2021-2027</a:t>
            </a:r>
            <a:endParaRPr lang="pl-PL" sz="2500" dirty="0">
              <a:latin typeface="Open Sans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9382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672" y="929964"/>
            <a:ext cx="9771023" cy="4694794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ctr">
              <a:lnSpc>
                <a:spcPts val="2700"/>
              </a:lnSpc>
              <a:buNone/>
            </a:pPr>
            <a:r>
              <a:rPr lang="pl-PL" sz="18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Zakupu mebli, sprzętu i pojazdów spełniający jeden z poniższych warunków może być kwalifikowalny w ramach EFS+ poza cross-financingiem</a:t>
            </a:r>
          </a:p>
          <a:p>
            <a:pPr marL="228600" indent="-228600" algn="ctr">
              <a:lnSpc>
                <a:spcPts val="2700"/>
              </a:lnSpc>
              <a:buNone/>
            </a:pPr>
            <a:endParaRPr lang="pl-PL" sz="1600" b="1" i="1" u="sng" dirty="0">
              <a:solidFill>
                <a:srgbClr val="FF0000"/>
              </a:solidFill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zostaną zamortyzowane w całości w okresie realizacji projektu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en-US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beneficjent udowodni, że zakup będzie najbardziej opłacalną opcją, ale jednocześnie jest odpowiedni do osiągnięcia celu projektu (uzasadnienie w zatwierdzonym wniosku o dofinansowanie projektu),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pl-PL" dirty="0"/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są konieczne dla osiągniecia celów projektu (uzasadnienie w zatwierdzonym wniosku o dofinansowanie projektu)</a:t>
            </a: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+mn-lt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B841E3-EBA4-20D3-06E5-A631423A6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38605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44704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198120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296160" y="2001520"/>
            <a:ext cx="520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KONIECZNOŚĆ TA WYNIKA Z CHARAKTERU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278384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377440" y="2895600"/>
            <a:ext cx="8778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l-PL" dirty="0"/>
              <a:t> SKŁADKI NA UBEZPIECZENIE SPOŁECZNE,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PRACY,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GWARANTOWANYCH ŚWIADCZEŃ SOCJALNYCH,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PRACOWNICZE PLANY KAPITAŁOWE,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b="1" u="sng" dirty="0"/>
              <a:t>ODPISY</a:t>
            </a:r>
            <a:r>
              <a:rPr lang="pl-PL" dirty="0"/>
              <a:t> NA ZAKŁADOWY FUNDUSZ ŚWIADCZEŃ SOCJALNYCH </a:t>
            </a:r>
            <a:r>
              <a:rPr lang="pl-PL" b="1" u="sng" dirty="0"/>
              <a:t>LUB</a:t>
            </a:r>
            <a:r>
              <a:rPr lang="pl-PL" dirty="0"/>
              <a:t> WYDATKI PONOSZONE NA PRACOWNICZY PROGRAM EMERYTALNY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A9CD44B-A0F2-9E1B-C53E-E2738578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16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179832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2316480" y="1940561"/>
            <a:ext cx="850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ZATRUDNIENIE BĄDŹ ODDELEGOWANIE MUSI BYĆ ODPOWIEDNIO UDOKUMENTOWANE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27818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326640" y="2722881"/>
            <a:ext cx="843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WYNAGRODZENIE PRACOWNIKA ZATRUDNIONEGO DO REALIZACJI PROJEKTU JEDYNIE </a:t>
            </a:r>
            <a:br>
              <a:rPr lang="pl-PL" dirty="0"/>
            </a:br>
            <a:r>
              <a:rPr lang="pl-PL" dirty="0"/>
              <a:t>W CZĘŚCI ETATU JEST WYPŁACANE PROPORCJONALNIE</a:t>
            </a:r>
          </a:p>
        </p:txBody>
      </p:sp>
      <p:sp>
        <p:nvSpPr>
          <p:cNvPr id="13" name="Prążkowana strzałka w prawo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39834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2367280" y="3647441"/>
            <a:ext cx="8676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WYNAGRODZENIA PERSONELU PROJEKTU NIE MOŻE PRZEKROCZYĆ KWOTY WYNAGRODZENIA PRACOWNIKÓW ZATRUDNIONYCH NA ANALOGICZNYCH STANOWISKACH BĄDŹ WYMAGAJĄCYCH ANALOGICZNYCH KWALIFIKACJI LUB WYNIKAJĄCEJ Z PRZEPISÓW PRAWA 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7A622C-D878-B1FA-6672-1757D8D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834460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215838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611120" y="1960880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WE WNIOSKU O DOFINANSOWANIE NALEŻY WSKAZAĆ FORMĘ ZAANGAŻOWANIA </a:t>
            </a:r>
            <a:br>
              <a:rPr lang="pl-PL" dirty="0"/>
            </a:br>
            <a:r>
              <a:rPr lang="pl-PL" dirty="0"/>
              <a:t>I SZACUNKOWY WYMIAR CZASU PRACY ORAZ UZASADNIENIE DLA PROPONOWANEJ KWOTY WYNAGRODZENIA</a:t>
            </a:r>
          </a:p>
        </p:txBody>
      </p:sp>
      <p:sp>
        <p:nvSpPr>
          <p:cNvPr id="10" name="Prążkowana strzałka w prawo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11074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651760" y="3190240"/>
            <a:ext cx="679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NAGRODY I PREMIE SĄ KWALIFIKOWALNE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994667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702560" y="4074161"/>
            <a:ext cx="648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DODATEK DO WYNAGRODZENIA JEST KWALIFIKOWALNY</a:t>
            </a:r>
          </a:p>
        </p:txBody>
      </p:sp>
      <p:sp>
        <p:nvSpPr>
          <p:cNvPr id="14" name="Prążkowana strzałka w prawo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48785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733040" y="4958080"/>
            <a:ext cx="826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DODATKOWE WYNAGRODZENIE ROCZNE PERSONELU PROJEKTU JEST KWALIFIKOWALNE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BD4A09F-470F-C3FA-615E-BCFF5ACC9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155838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23209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661920" y="2123440"/>
            <a:ext cx="789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ŁĄCZNE ZAWODOWE ZAANGAŻOWANIE PRACOWNIKA NIE MOŻE PRZEKROCZYĆ </a:t>
            </a:r>
            <a:r>
              <a:rPr lang="pl-PL" b="1" u="sng" dirty="0"/>
              <a:t>276 GODZIN </a:t>
            </a:r>
            <a:r>
              <a:rPr lang="pl-PL" dirty="0"/>
              <a:t>W MIESIĄCU (WLICZANY JEST URLOP WYPOCZYNKOWY ORAZ CZAS NIEZDOLNOŚCI DO PRACY WSKUTEK CHOROBY)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3840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661920" y="3784601"/>
            <a:ext cx="865632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KOSZTY DELEGACJI I PODNOSZENIA KWALIFIKACJI ZAWODOWYCH – TYLKO GDY SĄ NIEZBĘDNE DO REALIZACJI CELU PROJEKTU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31356D-98A8-6883-2D7C-EF00284F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123827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1984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499360" y="204216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ZABRONIONE JEST WZAJEMNE ZLECANIE PRZEZ PARTNERÓW REALIZACJI ZADAŃ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292217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458720" y="2804160"/>
            <a:ext cx="851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ZAANGAŻOWANIA OSOBY FIZYCZNEJ PROWADZĄCEJ DZIAŁALNOŚĆ GOSPODARCZĄ BĘDĄCEJ BENEFICJENTEM JEST KWALIFIKOWALNY (SAMOZATRUDNIENIE)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383852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99360" y="3787078"/>
            <a:ext cx="821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PERSONEL ZAANGAŻOWANY W KOSZTACH POŚREDNICH PRZEDKŁADA JEDYNIE OŚWIADCZENIE, ŻE NIE ZOSTAŁA PRAWOMOCNIE SKAZANA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02B5BF3-599D-EFF4-E9C9-766F92901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20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8408" y="1495098"/>
            <a:ext cx="8256025" cy="1401647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latin typeface="Open Sans"/>
                <a:ea typeface="Open Sans"/>
                <a:cs typeface="Open Sans"/>
              </a:rPr>
              <a:t>Wydatek poniesiony w znaczeniu kasowym, tj. rozchód środków pieniężnych z kasy lub rachunku płatniczego (obciążenie rachunku płatniczego beneficjenta)</a:t>
            </a:r>
            <a:endParaRPr lang="pl-PL" sz="1600" dirty="0"/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4DEC6DDD-FD7B-B9C9-12DA-49F247737204}"/>
              </a:ext>
            </a:extLst>
          </p:cNvPr>
          <p:cNvSpPr/>
          <p:nvPr/>
        </p:nvSpPr>
        <p:spPr>
          <a:xfrm>
            <a:off x="3896882" y="307648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9E4C5D00-7A82-2AB6-E5F7-B9D0C9CDE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5136" y="1532178"/>
            <a:ext cx="1086000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601BCD5-29D2-7C7A-BD8D-B9243A5F4E53}"/>
              </a:ext>
            </a:extLst>
          </p:cNvPr>
          <p:cNvSpPr txBox="1"/>
          <p:nvPr/>
        </p:nvSpPr>
        <p:spPr>
          <a:xfrm>
            <a:off x="1600200" y="2944283"/>
            <a:ext cx="9254737" cy="792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Poniesiony wkład niepieniężny = udokumentowane potwierdzenie jego wykorzystania w ramach projektu</a:t>
            </a:r>
            <a:endParaRPr lang="pl-PL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ED99B391-30EE-395C-D697-D058ED39EF35}"/>
              </a:ext>
            </a:extLst>
          </p:cNvPr>
          <p:cNvSpPr txBox="1"/>
          <p:nvPr/>
        </p:nvSpPr>
        <p:spPr>
          <a:xfrm>
            <a:off x="1600200" y="4230406"/>
            <a:ext cx="89184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Zaliczki wypłacone przez beneficjenta zgodnie z postanowieniami umowy</a:t>
            </a:r>
            <a:endParaRPr lang="pl-PL" sz="1600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6995B007-22AF-3F78-39B2-25419A80C679}"/>
              </a:ext>
            </a:extLst>
          </p:cNvPr>
          <p:cNvSpPr txBox="1"/>
          <p:nvPr/>
        </p:nvSpPr>
        <p:spPr>
          <a:xfrm>
            <a:off x="2648405" y="5032815"/>
            <a:ext cx="6524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Co można uznać za datę poniesienia wydatku?</a:t>
            </a:r>
          </a:p>
        </p:txBody>
      </p:sp>
      <p:sp>
        <p:nvSpPr>
          <p:cNvPr id="20" name="Tytuł 19">
            <a:extLst>
              <a:ext uri="{FF2B5EF4-FFF2-40B4-BE49-F238E27FC236}">
                <a16:creationId xmlns:a16="http://schemas.microsoft.com/office/drawing/2014/main" id="{8FC62696-454C-5B76-2B94-E546B509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9182407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24B77DA-3D74-9EEC-072B-9BC618AFC8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8C27719-D6FD-9BDB-4695-EB520AF4CE7C}"/>
              </a:ext>
            </a:extLst>
          </p:cNvPr>
          <p:cNvSpPr/>
          <p:nvPr/>
        </p:nvSpPr>
        <p:spPr>
          <a:xfrm>
            <a:off x="4224528" y="268224"/>
            <a:ext cx="3742944" cy="10728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WYJĄTKI OD REGUŁY FAKTYCZNIE PONIESIONEGO KOSZTU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92319A62-D6AA-C0D3-4CFC-D3A3BA74125E}"/>
              </a:ext>
            </a:extLst>
          </p:cNvPr>
          <p:cNvSpPr/>
          <p:nvPr/>
        </p:nvSpPr>
        <p:spPr>
          <a:xfrm>
            <a:off x="1085088" y="1548384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WKŁAD NIEPIENIĘŻNY</a:t>
            </a:r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id="{094FC1B7-496F-0D1F-EBFD-54C581D326BF}"/>
              </a:ext>
            </a:extLst>
          </p:cNvPr>
          <p:cNvSpPr/>
          <p:nvPr/>
        </p:nvSpPr>
        <p:spPr>
          <a:xfrm>
            <a:off x="3846349" y="2557273"/>
            <a:ext cx="5029200" cy="135940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DODATKI I WYNAGRODZENIA WYPŁACANE UP PROJEKTU PRZEZ STRONĘ TRZECIĄ I POŚWIADCZONE BENEFICJENTOWI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2D3E6B57-3833-F2CB-E5C0-D07734BE6E05}"/>
              </a:ext>
            </a:extLst>
          </p:cNvPr>
          <p:cNvSpPr/>
          <p:nvPr/>
        </p:nvSpPr>
        <p:spPr>
          <a:xfrm>
            <a:off x="1085088" y="3236977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AMORTYZACJI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9E77D7AC-1195-3F8E-5C63-2B013021716E}"/>
              </a:ext>
            </a:extLst>
          </p:cNvPr>
          <p:cNvSpPr/>
          <p:nvPr/>
        </p:nvSpPr>
        <p:spPr>
          <a:xfrm>
            <a:off x="9332676" y="1548384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NOTA KSIĘGOWA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1E374423-90E7-4030-CA17-3EEBA4077B2D}"/>
              </a:ext>
            </a:extLst>
          </p:cNvPr>
          <p:cNvSpPr/>
          <p:nvPr/>
        </p:nvSpPr>
        <p:spPr>
          <a:xfrm>
            <a:off x="9332676" y="3429000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POTRĄCENIA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A7A41544-9608-C163-0A75-8E3653E401EB}"/>
              </a:ext>
            </a:extLst>
          </p:cNvPr>
          <p:cNvSpPr/>
          <p:nvPr/>
        </p:nvSpPr>
        <p:spPr>
          <a:xfrm>
            <a:off x="3770377" y="4465320"/>
            <a:ext cx="3834384" cy="149351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SKUTECZNE ZŁOŻENIE DEPOZYTU SĄDOWEGO W ZWIĄZKU Z REALIZACJĄ PROJEKTU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832EBE76-2DA3-DE0A-0A4A-5C25F849ABE0}"/>
              </a:ext>
            </a:extLst>
          </p:cNvPr>
          <p:cNvSpPr/>
          <p:nvPr/>
        </p:nvSpPr>
        <p:spPr>
          <a:xfrm>
            <a:off x="1085088" y="4925570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GWARANCJA/PORĘCZENIE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0EE2638F-C919-FAE6-7F68-679C6A22A6B5}"/>
              </a:ext>
            </a:extLst>
          </p:cNvPr>
          <p:cNvSpPr/>
          <p:nvPr/>
        </p:nvSpPr>
        <p:spPr>
          <a:xfrm>
            <a:off x="8144258" y="5084065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ODPISY NA ZFŚS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040389-CD7A-4CE4-EDD2-4FA004659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Wyjątki od reguły faktycznie poniesionego kosztu</a:t>
            </a:r>
          </a:p>
        </p:txBody>
      </p:sp>
    </p:spTree>
    <p:extLst>
      <p:ext uri="{BB962C8B-B14F-4D97-AF65-F5344CB8AC3E}">
        <p14:creationId xmlns:p14="http://schemas.microsoft.com/office/powerpoint/2010/main" val="37095139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253746-7F10-07B8-4730-F13E88849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 dirty="0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3E42BE08-37D6-8CE4-72FE-EACED24C5E97}"/>
              </a:ext>
            </a:extLst>
          </p:cNvPr>
          <p:cNvSpPr/>
          <p:nvPr/>
        </p:nvSpPr>
        <p:spPr>
          <a:xfrm>
            <a:off x="4681728" y="560832"/>
            <a:ext cx="2828544" cy="10607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DATA PONIESIENIA WYDATKU</a:t>
            </a:r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7848C7A3-A9B6-3CAD-1ACE-106709E1D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2011680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7E6816D-9CD1-97C4-A8F7-0D226606048F}"/>
              </a:ext>
            </a:extLst>
          </p:cNvPr>
          <p:cNvSpPr txBox="1"/>
          <p:nvPr/>
        </p:nvSpPr>
        <p:spPr>
          <a:xfrm>
            <a:off x="2499360" y="2072640"/>
            <a:ext cx="27432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księgowania operacji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E41CDEF5-BF80-A1C7-B6B9-FE752C4B5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2700528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B96588D8-5D1A-8666-461C-2650258CE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3429000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5F4A656E-873F-6D9C-113C-C5C5914F9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4157472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97D369AE-9313-6063-8F25-C8E028079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4885944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23A395B8-1F64-793B-1EE6-14663C0A5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5614416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3DC9F5B-B355-C2D0-4388-3DB830972EB4}"/>
              </a:ext>
            </a:extLst>
          </p:cNvPr>
          <p:cNvSpPr txBox="1"/>
          <p:nvPr/>
        </p:nvSpPr>
        <p:spPr>
          <a:xfrm>
            <a:off x="2499360" y="2782826"/>
            <a:ext cx="911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transakcji skutkującej obciążeniem rachunku karty kredytowej lub podobnego instrumentu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3E94C83-47DC-A9AD-E382-5BD39AD0AECB}"/>
              </a:ext>
            </a:extLst>
          </p:cNvPr>
          <p:cNvSpPr txBox="1"/>
          <p:nvPr/>
        </p:nvSpPr>
        <p:spPr>
          <a:xfrm>
            <a:off x="2499360" y="3517393"/>
            <a:ext cx="5010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faktycznego dokonania płatności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745D6A94-16CC-829F-C6F8-06D4FF697200}"/>
              </a:ext>
            </a:extLst>
          </p:cNvPr>
          <p:cNvSpPr txBox="1"/>
          <p:nvPr/>
        </p:nvSpPr>
        <p:spPr>
          <a:xfrm>
            <a:off x="2523744" y="4251960"/>
            <a:ext cx="48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faktycznego wniesienia wkłady własnego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75696694-78A0-6A9D-962A-6A036E9A06FF}"/>
              </a:ext>
            </a:extLst>
          </p:cNvPr>
          <p:cNvSpPr txBox="1"/>
          <p:nvPr/>
        </p:nvSpPr>
        <p:spPr>
          <a:xfrm>
            <a:off x="2523744" y="4986527"/>
            <a:ext cx="7266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dokonania odpisu amortyzacyjnego, potrącenia, wniesienia depozytu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87ECA977-A985-6432-B80B-E0E0EA3AF69A}"/>
              </a:ext>
            </a:extLst>
          </p:cNvPr>
          <p:cNvSpPr txBox="1"/>
          <p:nvPr/>
        </p:nvSpPr>
        <p:spPr>
          <a:xfrm>
            <a:off x="2523744" y="5736336"/>
            <a:ext cx="27432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zaksięgowania noty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D0B44C2-D59C-3CB0-9B4F-7721F121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Data poniesienia wydatku</a:t>
            </a:r>
          </a:p>
        </p:txBody>
      </p:sp>
    </p:spTree>
    <p:extLst>
      <p:ext uri="{BB962C8B-B14F-4D97-AF65-F5344CB8AC3E}">
        <p14:creationId xmlns:p14="http://schemas.microsoft.com/office/powerpoint/2010/main" val="34590032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922" y="3121351"/>
            <a:ext cx="8492809" cy="1622099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dirty="0">
                <a:latin typeface="Open Sans"/>
                <a:ea typeface="Open Sans"/>
                <a:cs typeface="Open Sans"/>
              </a:rPr>
              <a:t>Dowodem poniesienia wydatku jest zapłacona faktura lub inny dokument księgowy o równoważnej wartości dowodowej wraz odpowiednim dokumentem potwierdzającym dokonanie płatności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F884F3C3-F6FD-A404-C4A5-52604B535F95}"/>
              </a:ext>
            </a:extLst>
          </p:cNvPr>
          <p:cNvSpPr/>
          <p:nvPr/>
        </p:nvSpPr>
        <p:spPr>
          <a:xfrm>
            <a:off x="3656489" y="357292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0DAB08A2-E6F7-D014-CC3F-7F3C6F71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2079272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9D95F56-82D1-A3EB-00D8-AFA6379C3C67}"/>
              </a:ext>
            </a:extLst>
          </p:cNvPr>
          <p:cNvSpPr txBox="1"/>
          <p:nvPr/>
        </p:nvSpPr>
        <p:spPr>
          <a:xfrm>
            <a:off x="2495373" y="1947378"/>
            <a:ext cx="8595358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6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pl-PL" dirty="0">
                <a:latin typeface="Open Sans"/>
                <a:ea typeface="Open Sans"/>
                <a:cs typeface="Open Sans"/>
              </a:rPr>
              <a:t>Wydatkiem kwalifikowalnym może być wydatek ponoszony na rzecz podwykonawcy</a:t>
            </a:r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E9CFC5BC-1017-BFA3-ACBB-51768EE21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3502415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AF3EB5ED-2D17-B77D-9D29-8B2B0E59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82013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68038AF-18EE-6A7E-BA82-61C4DE070FFD}"/>
              </a:ext>
            </a:extLst>
          </p:cNvPr>
          <p:cNvSpPr txBox="1"/>
          <p:nvPr/>
        </p:nvSpPr>
        <p:spPr>
          <a:xfrm>
            <a:off x="2634838" y="2598003"/>
            <a:ext cx="6922325" cy="8309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pl-PL" sz="24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OKRES KWALIFIKOWALNOŚCI WYDATKÓW:</a:t>
            </a:r>
            <a:endParaRPr lang="pl-PL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 1 stycznia 2021 r. do 31.12.2029 r.</a:t>
            </a:r>
          </a:p>
        </p:txBody>
      </p:sp>
      <p:sp>
        <p:nvSpPr>
          <p:cNvPr id="8" name="Tytuł 7">
            <a:extLst>
              <a:ext uri="{FF2B5EF4-FFF2-40B4-BE49-F238E27FC236}">
                <a16:creationId xmlns:a16="http://schemas.microsoft.com/office/drawing/2014/main" id="{CD202D9A-39A5-D1BD-79B7-82892CC4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909611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6B9CF51-7BEB-9B56-47AA-7C6082DB95C2}"/>
              </a:ext>
            </a:extLst>
          </p:cNvPr>
          <p:cNvSpPr/>
          <p:nvPr/>
        </p:nvSpPr>
        <p:spPr>
          <a:xfrm>
            <a:off x="4291363" y="471002"/>
            <a:ext cx="3609273" cy="8112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WKŁAD WŁASNY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435A3D65-1F65-AB53-7022-8575E9B8D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153675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C2B758C-5724-4DDB-1E21-CAC621CBD50B}"/>
              </a:ext>
            </a:extLst>
          </p:cNvPr>
          <p:cNvSpPr txBox="1"/>
          <p:nvPr/>
        </p:nvSpPr>
        <p:spPr>
          <a:xfrm>
            <a:off x="2608415" y="1689443"/>
            <a:ext cx="85821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Calibri"/>
              </a:rPr>
              <a:t>Wkładu własnego w wysokości określonej zgodnie z Umową o dofinansowanie projektu</a:t>
            </a:r>
            <a:endParaRPr lang="pl-PL" sz="1600" dirty="0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471C17C2-7E6A-EFD3-20DA-DA1C2BF0F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243759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C06BAE0-0084-055D-EC9D-E80099DD6875}"/>
              </a:ext>
            </a:extLst>
          </p:cNvPr>
          <p:cNvSpPr txBox="1"/>
          <p:nvPr/>
        </p:nvSpPr>
        <p:spPr>
          <a:xfrm>
            <a:off x="2608415" y="2597794"/>
            <a:ext cx="5204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własny pieniężny i niepieniężny (rzeczowy)</a:t>
            </a:r>
          </a:p>
        </p:txBody>
      </p:sp>
      <p:sp>
        <p:nvSpPr>
          <p:cNvPr id="13" name="Strzałka: w prawo z wcięciem 12">
            <a:extLst>
              <a:ext uri="{FF2B5EF4-FFF2-40B4-BE49-F238E27FC236}">
                <a16:creationId xmlns:a16="http://schemas.microsoft.com/office/drawing/2014/main" id="{BCD81B54-C8C4-5179-A4EC-4D3E00782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34333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780D458-D16F-0480-A07E-9DE7CC2F5193}"/>
              </a:ext>
            </a:extLst>
          </p:cNvPr>
          <p:cNvSpPr txBox="1"/>
          <p:nvPr/>
        </p:nvSpPr>
        <p:spPr>
          <a:xfrm>
            <a:off x="2608415" y="3431136"/>
            <a:ext cx="8582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rzeczowy: nieruchomości, urządzenia, materiały (surowce), wartości niematerialne </a:t>
            </a:r>
            <a:br>
              <a:rPr lang="pl-PL" dirty="0"/>
            </a:br>
            <a:r>
              <a:rPr lang="pl-PL" dirty="0"/>
              <a:t>i prawne, ekspertyzy, nieodpłatna praca wolontariuszy, nieodpłatna praca społeczna członków stowarzyszenia</a:t>
            </a:r>
          </a:p>
        </p:txBody>
      </p:sp>
      <p:sp>
        <p:nvSpPr>
          <p:cNvPr id="15" name="Strzałka: w prawo z wcięciem 14">
            <a:extLst>
              <a:ext uri="{FF2B5EF4-FFF2-40B4-BE49-F238E27FC236}">
                <a16:creationId xmlns:a16="http://schemas.microsoft.com/office/drawing/2014/main" id="{BED681AA-1323-83DC-9CB3-D5F7B4F80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446303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B3B5BFD8-1833-F4F8-ED66-D82D64E743BC}"/>
              </a:ext>
            </a:extLst>
          </p:cNvPr>
          <p:cNvSpPr txBox="1"/>
          <p:nvPr/>
        </p:nvSpPr>
        <p:spPr>
          <a:xfrm>
            <a:off x="2609789" y="4608281"/>
            <a:ext cx="8580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Open Sans"/>
                <a:ea typeface="+mn-lt"/>
                <a:cs typeface="+mn-lt"/>
              </a:rPr>
              <a:t>Wkład niepieniężny nie był uprzednio współfinansowany ze środków 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9177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BDB8B5CC-535F-9FCF-CA64-DE48DEE4F169}"/>
              </a:ext>
            </a:extLst>
          </p:cNvPr>
          <p:cNvSpPr txBox="1"/>
          <p:nvPr/>
        </p:nvSpPr>
        <p:spPr>
          <a:xfrm>
            <a:off x="2911367" y="2661804"/>
            <a:ext cx="8258086" cy="4648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/>
              <a:t>Należy określić: zadania, ilość czasu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C2A4959B-065D-4834-8B37-95B77E446FD5}"/>
              </a:ext>
            </a:extLst>
          </p:cNvPr>
          <p:cNvSpPr/>
          <p:nvPr/>
        </p:nvSpPr>
        <p:spPr>
          <a:xfrm>
            <a:off x="3940249" y="298832"/>
            <a:ext cx="4311502" cy="8206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WOLONTARIUSZE</a:t>
            </a:r>
            <a:br>
              <a:rPr lang="pl-PL" b="1" dirty="0"/>
            </a:br>
            <a:r>
              <a:rPr lang="pl-PL" b="1" dirty="0"/>
              <a:t>PRACA SPOŁECZNA CZŁONKÓW STOWARZYSZENIA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9E8C3AA4-5ED2-6310-FF39-A4A027829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15210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2E40B33-60AB-CF7E-9394-C68415EE149F}"/>
              </a:ext>
            </a:extLst>
          </p:cNvPr>
          <p:cNvSpPr txBox="1"/>
          <p:nvPr/>
        </p:nvSpPr>
        <p:spPr>
          <a:xfrm>
            <a:off x="2791626" y="1640211"/>
            <a:ext cx="319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Świadomość świadczonej pracy</a:t>
            </a:r>
          </a:p>
        </p:txBody>
      </p:sp>
      <p:sp>
        <p:nvSpPr>
          <p:cNvPr id="9" name="Strzałka: w prawo z wcięciem 8">
            <a:extLst>
              <a:ext uri="{FF2B5EF4-FFF2-40B4-BE49-F238E27FC236}">
                <a16:creationId xmlns:a16="http://schemas.microsoft.com/office/drawing/2014/main" id="{E0CCCD0C-7945-742D-EAF7-5041F4F6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251940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951F89F2-94B3-DDDE-9A2D-27BD61286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4" y="351775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B01C4AF-CBA4-6087-FF3D-E332E5868FDE}"/>
              </a:ext>
            </a:extLst>
          </p:cNvPr>
          <p:cNvSpPr txBox="1"/>
          <p:nvPr/>
        </p:nvSpPr>
        <p:spPr>
          <a:xfrm>
            <a:off x="2791626" y="3662097"/>
            <a:ext cx="837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Cena za usługę może uwzględniać wszystkie koszty dla usługi realizowanej odpłatnie </a:t>
            </a:r>
          </a:p>
        </p:txBody>
      </p:sp>
      <p:sp>
        <p:nvSpPr>
          <p:cNvPr id="12" name="Strzałka: w prawo z wcięciem 11">
            <a:extLst>
              <a:ext uri="{FF2B5EF4-FFF2-40B4-BE49-F238E27FC236}">
                <a16:creationId xmlns:a16="http://schemas.microsoft.com/office/drawing/2014/main" id="{184AA377-3779-C83B-B20C-D4760D3BD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4516092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0C1A941-CCD3-9944-F650-C4D3D4BF18D1}"/>
              </a:ext>
            </a:extLst>
          </p:cNvPr>
          <p:cNvSpPr txBox="1"/>
          <p:nvPr/>
        </p:nvSpPr>
        <p:spPr>
          <a:xfrm>
            <a:off x="2791626" y="4637403"/>
            <a:ext cx="8736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Wycena wykonywanego świadczenia może być przedmiotem odrębnej kontroli i oceny</a:t>
            </a:r>
          </a:p>
        </p:txBody>
      </p:sp>
    </p:spTree>
    <p:extLst>
      <p:ext uri="{BB962C8B-B14F-4D97-AF65-F5344CB8AC3E}">
        <p14:creationId xmlns:p14="http://schemas.microsoft.com/office/powerpoint/2010/main" val="3300324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C646BB3D-CD88-5E4D-E8FE-2030E99CCE75}"/>
              </a:ext>
            </a:extLst>
          </p:cNvPr>
          <p:cNvSpPr/>
          <p:nvPr/>
        </p:nvSpPr>
        <p:spPr>
          <a:xfrm>
            <a:off x="4203106" y="316196"/>
            <a:ext cx="3300101" cy="4871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PODATEK VAT</a:t>
            </a:r>
          </a:p>
        </p:txBody>
      </p:sp>
      <p:sp>
        <p:nvSpPr>
          <p:cNvPr id="8" name="Strzałka: w prawo z wcięciem 7">
            <a:extLst>
              <a:ext uri="{FF2B5EF4-FFF2-40B4-BE49-F238E27FC236}">
                <a16:creationId xmlns:a16="http://schemas.microsoft.com/office/drawing/2014/main" id="{BE7BC1FF-B349-6EF2-342C-740FA1AB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128186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E96FD75-316C-50DF-213F-3E04A47ECAF0}"/>
              </a:ext>
            </a:extLst>
          </p:cNvPr>
          <p:cNvSpPr txBox="1"/>
          <p:nvPr/>
        </p:nvSpPr>
        <p:spPr>
          <a:xfrm>
            <a:off x="2433415" y="1446099"/>
            <a:ext cx="8656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jest mniejszy niż 5 mln EUR (włączając VAT) może być kwalifikowalny</a:t>
            </a:r>
            <a:endParaRPr lang="pl-PL" sz="1600" dirty="0"/>
          </a:p>
        </p:txBody>
      </p:sp>
      <p:sp>
        <p:nvSpPr>
          <p:cNvPr id="11" name="Strzałka: w prawo z wcięciem 10">
            <a:extLst>
              <a:ext uri="{FF2B5EF4-FFF2-40B4-BE49-F238E27FC236}">
                <a16:creationId xmlns:a16="http://schemas.microsoft.com/office/drawing/2014/main" id="{0F158224-3003-218C-5146-963DEE631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315" y="224527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4DDD48F-60A0-2F5D-3106-60174273B2FC}"/>
              </a:ext>
            </a:extLst>
          </p:cNvPr>
          <p:cNvSpPr txBox="1"/>
          <p:nvPr/>
        </p:nvSpPr>
        <p:spPr>
          <a:xfrm>
            <a:off x="2493235" y="2285360"/>
            <a:ext cx="8613449" cy="600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wynosi co najmniej 5 mln EUR (włączając VAT), jest niekwalifikowalny, </a:t>
            </a:r>
            <a:br>
              <a:rPr lang="pl-PL" sz="1600" dirty="0">
                <a:latin typeface="Open Sans"/>
                <a:ea typeface="Open Sans"/>
                <a:cs typeface="Open Sans"/>
              </a:rPr>
            </a:br>
            <a:r>
              <a:rPr lang="pl-PL" sz="1600" dirty="0">
                <a:latin typeface="Open Sans"/>
                <a:ea typeface="Open Sans"/>
                <a:cs typeface="Open Sans"/>
              </a:rPr>
              <a:t>z wyjątkiem gdy brak jest prawnej możliwości odzyskiwania podatku VAT</a:t>
            </a:r>
          </a:p>
        </p:txBody>
      </p:sp>
      <p:sp>
        <p:nvSpPr>
          <p:cNvPr id="16" name="Strzałka: w prawo z wcięciem 15">
            <a:extLst>
              <a:ext uri="{FF2B5EF4-FFF2-40B4-BE49-F238E27FC236}">
                <a16:creationId xmlns:a16="http://schemas.microsoft.com/office/drawing/2014/main" id="{2F9B1B38-15F0-9130-3F1C-881DB5673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3228045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: w prawo z wcięciem 16">
            <a:extLst>
              <a:ext uri="{FF2B5EF4-FFF2-40B4-BE49-F238E27FC236}">
                <a16:creationId xmlns:a16="http://schemas.microsoft.com/office/drawing/2014/main" id="{C9CEF215-2863-C035-9E51-13A53930F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4210811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8DF98AA4-0656-258F-FC51-87AED88FA846}"/>
              </a:ext>
            </a:extLst>
          </p:cNvPr>
          <p:cNvSpPr txBox="1"/>
          <p:nvPr/>
        </p:nvSpPr>
        <p:spPr>
          <a:xfrm>
            <a:off x="2493235" y="3228045"/>
            <a:ext cx="7924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Kwalifikowalność podatku VAT podlega dodatkowym ograniczeniom wynikającymi z zasad udzielenia pomocy publicznej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2B5BCE9E-525A-E82B-2D0E-10E5B84B0DE0}"/>
              </a:ext>
            </a:extLst>
          </p:cNvPr>
          <p:cNvSpPr txBox="1"/>
          <p:nvPr/>
        </p:nvSpPr>
        <p:spPr>
          <a:xfrm>
            <a:off x="2493235" y="4228742"/>
            <a:ext cx="77873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Podatek VAT jest kwalifikowalny w odniesieniu do wdrażania instrumentów finansowych do inwestycji dokonywanych poprzez ostatecznych odbiorców </a:t>
            </a:r>
          </a:p>
        </p:txBody>
      </p:sp>
      <p:sp>
        <p:nvSpPr>
          <p:cNvPr id="22" name="Tytuł 21">
            <a:extLst>
              <a:ext uri="{FF2B5EF4-FFF2-40B4-BE49-F238E27FC236}">
                <a16:creationId xmlns:a16="http://schemas.microsoft.com/office/drawing/2014/main" id="{007D05E0-481F-6E33-5914-3C6E4359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4886441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Owal 3">
            <a:extLst>
              <a:ext uri="{FF2B5EF4-FFF2-40B4-BE49-F238E27FC236}">
                <a16:creationId xmlns:a16="http://schemas.microsoft.com/office/drawing/2014/main" id="{8E7239A9-2C5A-43B1-CB03-D8060AF4E557}"/>
              </a:ext>
            </a:extLst>
          </p:cNvPr>
          <p:cNvSpPr/>
          <p:nvPr/>
        </p:nvSpPr>
        <p:spPr>
          <a:xfrm>
            <a:off x="3862791" y="521931"/>
            <a:ext cx="3512321" cy="9797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OPŁATY FINANSOWE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542DC61B-04C5-8A24-55AA-8A5AAA21299E}"/>
              </a:ext>
            </a:extLst>
          </p:cNvPr>
          <p:cNvSpPr/>
          <p:nvPr/>
        </p:nvSpPr>
        <p:spPr>
          <a:xfrm>
            <a:off x="7305231" y="1864106"/>
            <a:ext cx="241684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UBEZPIECZEŃ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930FE203-F53A-42CD-B3BD-8E3A67AA4E3D}"/>
              </a:ext>
            </a:extLst>
          </p:cNvPr>
          <p:cNvSpPr/>
          <p:nvPr/>
        </p:nvSpPr>
        <p:spPr>
          <a:xfrm>
            <a:off x="2469921" y="2641773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ADMINISTRACYJNE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3E55B27A-2154-89EB-2493-158A03AEC19C}"/>
              </a:ext>
            </a:extLst>
          </p:cNvPr>
          <p:cNvSpPr/>
          <p:nvPr/>
        </p:nvSpPr>
        <p:spPr>
          <a:xfrm>
            <a:off x="1350423" y="1299779"/>
            <a:ext cx="201680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NOTARIALNE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6929A248-0691-550E-9E68-DC5FD64C2E2F}"/>
              </a:ext>
            </a:extLst>
          </p:cNvPr>
          <p:cNvSpPr/>
          <p:nvPr/>
        </p:nvSpPr>
        <p:spPr>
          <a:xfrm>
            <a:off x="6455919" y="3553271"/>
            <a:ext cx="3086266" cy="9002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GWARANCJI BANKOWYCH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FD58650A-7C95-323C-C0DD-46F3C50BDB9C}"/>
              </a:ext>
            </a:extLst>
          </p:cNvPr>
          <p:cNvSpPr/>
          <p:nvPr/>
        </p:nvSpPr>
        <p:spPr>
          <a:xfrm>
            <a:off x="1703650" y="4506431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WYDATKI NA EWALUACJĘ</a:t>
            </a:r>
          </a:p>
        </p:txBody>
      </p:sp>
    </p:spTree>
    <p:extLst>
      <p:ext uri="{BB962C8B-B14F-4D97-AF65-F5344CB8AC3E}">
        <p14:creationId xmlns:p14="http://schemas.microsoft.com/office/powerpoint/2010/main" val="2383126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Dymek mowy: prostokąt z zaokrąglonymi rogami 3">
            <a:extLst>
              <a:ext uri="{FF2B5EF4-FFF2-40B4-BE49-F238E27FC236}">
                <a16:creationId xmlns:a16="http://schemas.microsoft.com/office/drawing/2014/main" id="{46E045AB-28C3-B13B-59F7-0AD1B0CF6653}"/>
              </a:ext>
            </a:extLst>
          </p:cNvPr>
          <p:cNvSpPr/>
          <p:nvPr/>
        </p:nvSpPr>
        <p:spPr>
          <a:xfrm>
            <a:off x="4321225" y="284159"/>
            <a:ext cx="3156346" cy="895162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METODY UPROSZCZONE ROZLICZANE WYDATKÓW</a:t>
            </a:r>
          </a:p>
        </p:txBody>
      </p:sp>
      <p:sp>
        <p:nvSpPr>
          <p:cNvPr id="6" name="Strzałka: pięciokąt 5">
            <a:extLst>
              <a:ext uri="{FF2B5EF4-FFF2-40B4-BE49-F238E27FC236}">
                <a16:creationId xmlns:a16="http://schemas.microsoft.com/office/drawing/2014/main" id="{1873939B-0285-824A-FE46-F2932C896135}"/>
              </a:ext>
            </a:extLst>
          </p:cNvPr>
          <p:cNvSpPr/>
          <p:nvPr/>
        </p:nvSpPr>
        <p:spPr>
          <a:xfrm>
            <a:off x="1001470" y="155752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JEDNOSTKOWE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B8C14A9E-661C-063F-543C-0E1B456C4B76}"/>
              </a:ext>
            </a:extLst>
          </p:cNvPr>
          <p:cNvSpPr/>
          <p:nvPr/>
        </p:nvSpPr>
        <p:spPr>
          <a:xfrm>
            <a:off x="1043394" y="3048712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KWOTY RYCZAŁTOWE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:a16="http://schemas.microsoft.com/office/drawing/2014/main" id="{83452024-C469-1D7B-1FA8-A2EC9E62DB67}"/>
              </a:ext>
            </a:extLst>
          </p:cNvPr>
          <p:cNvSpPr/>
          <p:nvPr/>
        </p:nvSpPr>
        <p:spPr>
          <a:xfrm>
            <a:off x="1001468" y="475838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RYCZAŁTOWE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C1D80F03-4E9C-7CBF-8212-D2B4E078C32F}"/>
              </a:ext>
            </a:extLst>
          </p:cNvPr>
          <p:cNvSpPr/>
          <p:nvPr/>
        </p:nvSpPr>
        <p:spPr>
          <a:xfrm>
            <a:off x="6589848" y="2533439"/>
            <a:ext cx="4264350" cy="179112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PROJEKT PONIŻEJ 200 TYSIĘCY EURO MUSI BYĆ ROZLICZANY ZA POMOCĄ UPROSZCZONYCH METOD</a:t>
            </a:r>
          </a:p>
        </p:txBody>
      </p:sp>
    </p:spTree>
    <p:extLst>
      <p:ext uri="{BB962C8B-B14F-4D97-AF65-F5344CB8AC3E}">
        <p14:creationId xmlns:p14="http://schemas.microsoft.com/office/powerpoint/2010/main" val="12130881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7B35D973-3260-26D8-CC80-604F5187157E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D13DE32-669C-62B8-9B77-2C9D492A06DA}"/>
              </a:ext>
            </a:extLst>
          </p:cNvPr>
          <p:cNvSpPr/>
          <p:nvPr/>
        </p:nvSpPr>
        <p:spPr>
          <a:xfrm>
            <a:off x="867400" y="709300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 bezpośrednio zaangażowanego w zarządzanie, rozliczanie, monitorowanie projektu</a:t>
            </a:r>
            <a:endParaRPr lang="pl-PL" sz="1200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2C2307A-39C4-E7A5-F2CE-818EC5747ACD}"/>
              </a:ext>
            </a:extLst>
          </p:cNvPr>
          <p:cNvSpPr/>
          <p:nvPr/>
        </p:nvSpPr>
        <p:spPr>
          <a:xfrm>
            <a:off x="1377298" y="2071469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zarządu</a:t>
            </a:r>
            <a:endParaRPr lang="pl-PL" sz="1200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289B2DCB-E6E6-63C6-A417-8168BE4BF925}"/>
              </a:ext>
            </a:extLst>
          </p:cNvPr>
          <p:cNvSpPr/>
          <p:nvPr/>
        </p:nvSpPr>
        <p:spPr>
          <a:xfrm>
            <a:off x="4999290" y="1716282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 obsługowego na potrzeby funkcjonowania jednostki 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4E52D76-4D45-32A8-630F-87009651B40B}"/>
              </a:ext>
            </a:extLst>
          </p:cNvPr>
          <p:cNvSpPr/>
          <p:nvPr/>
        </p:nvSpPr>
        <p:spPr>
          <a:xfrm>
            <a:off x="8421880" y="547620"/>
            <a:ext cx="2240422" cy="7862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obsługi księgowej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D77F4C25-C204-659A-BEC0-77A3BD044A3B}"/>
              </a:ext>
            </a:extLst>
          </p:cNvPr>
          <p:cNvSpPr/>
          <p:nvPr/>
        </p:nvSpPr>
        <p:spPr>
          <a:xfrm>
            <a:off x="5074777" y="3144162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energię elektryczną, cieplną, gazową i wodę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18FD8EF-48EF-0706-C85F-B9D0DC0B2D9B}"/>
              </a:ext>
            </a:extLst>
          </p:cNvPr>
          <p:cNvSpPr/>
          <p:nvPr/>
        </p:nvSpPr>
        <p:spPr>
          <a:xfrm>
            <a:off x="8481701" y="1775392"/>
            <a:ext cx="2240422" cy="71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przesyłowe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7806DED5-CBBF-DF4B-163E-7DDEC3ABEC9E}"/>
              </a:ext>
            </a:extLst>
          </p:cNvPr>
          <p:cNvSpPr/>
          <p:nvPr/>
        </p:nvSpPr>
        <p:spPr>
          <a:xfrm>
            <a:off x="675119" y="3271615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sprzątanie</a:t>
            </a:r>
            <a:endParaRPr lang="pl-PL" sz="1200" dirty="0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E53F2479-6109-A34C-5E2A-C529B1FF4C53}"/>
              </a:ext>
            </a:extLst>
          </p:cNvPr>
          <p:cNvSpPr/>
          <p:nvPr/>
        </p:nvSpPr>
        <p:spPr>
          <a:xfrm>
            <a:off x="9182455" y="2970030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odprowadzanie ścieków</a:t>
            </a:r>
            <a:endParaRPr lang="pl-PL" sz="1200" dirty="0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40A3EDE6-5872-41F6-2602-B605260C57A2}"/>
              </a:ext>
            </a:extLst>
          </p:cNvPr>
          <p:cNvSpPr/>
          <p:nvPr/>
        </p:nvSpPr>
        <p:spPr>
          <a:xfrm>
            <a:off x="3405502" y="4137938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ochronę</a:t>
            </a:r>
            <a:endParaRPr lang="pl-PL" sz="1200" dirty="0"/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E72FE7D4-5522-1BCD-B94E-101223FEBAC6}"/>
              </a:ext>
            </a:extLst>
          </p:cNvPr>
          <p:cNvSpPr/>
          <p:nvPr/>
        </p:nvSpPr>
        <p:spPr>
          <a:xfrm>
            <a:off x="6135885" y="4436000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ubezpieczeń majątkowych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8EE0B1BC-10DA-9BBC-D818-9F44D27797CE}"/>
              </a:ext>
            </a:extLst>
          </p:cNvPr>
          <p:cNvSpPr/>
          <p:nvPr/>
        </p:nvSpPr>
        <p:spPr>
          <a:xfrm>
            <a:off x="3058682" y="5523419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zabezpieczenia prawidłowej realizacji umowy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13240723-8FF7-DFFD-6626-F6A2792A0F8D}"/>
              </a:ext>
            </a:extLst>
          </p:cNvPr>
          <p:cNvSpPr/>
          <p:nvPr/>
        </p:nvSpPr>
        <p:spPr>
          <a:xfrm>
            <a:off x="9079904" y="410910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biurowe związane z obsługą administracyjną projektu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83B9D85E-CF49-822B-FF19-CE0982F2D1A4}"/>
              </a:ext>
            </a:extLst>
          </p:cNvPr>
          <p:cNvSpPr/>
          <p:nvPr/>
        </p:nvSpPr>
        <p:spPr>
          <a:xfrm>
            <a:off x="572568" y="451537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usług pocztowych, telefonicznych, internetowych, kurierskich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01BD0870-1D77-C327-DB32-120EBD18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6467727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FF5D391F-733D-FDA9-B320-FFE244A73207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150A5A1E-0C56-CFC1-0D3D-60B5EE09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1546789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F2D2F40-1301-0251-72E6-BDB7A89D006B}"/>
              </a:ext>
            </a:extLst>
          </p:cNvPr>
          <p:cNvSpPr txBox="1"/>
          <p:nvPr/>
        </p:nvSpPr>
        <p:spPr>
          <a:xfrm>
            <a:off x="3738053" y="1573389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dirty="0">
                <a:latin typeface="Open Sans"/>
                <a:ea typeface="Open Sans"/>
                <a:cs typeface="Open Sans"/>
              </a:rPr>
              <a:t>Koszty pośrednie rozliczone w ramach kosztów bezpośrednich są niekwalifikowalne</a:t>
            </a:r>
            <a:endParaRPr lang="pl-PL" sz="14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D5D20C72-864C-762A-C7AE-6FECEEFF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2493948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A33682A7-278C-8AEE-BA7D-14DAE79BD32D}"/>
              </a:ext>
            </a:extLst>
          </p:cNvPr>
          <p:cNvSpPr txBox="1"/>
          <p:nvPr/>
        </p:nvSpPr>
        <p:spPr>
          <a:xfrm>
            <a:off x="3738052" y="2454680"/>
            <a:ext cx="75517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Limit cross-financingu to suma kosztów bezpośrednich zaliczonych do tego </a:t>
            </a:r>
          </a:p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limitu, powiększona o naliczone od nich, zgodnie z obowiązującą stawką</a:t>
            </a:r>
          </a:p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ryczałtową kosztów pośrednich.</a:t>
            </a:r>
          </a:p>
        </p:txBody>
      </p:sp>
      <p:sp>
        <p:nvSpPr>
          <p:cNvPr id="17" name="Strzałka: pięciokąt 16">
            <a:extLst>
              <a:ext uri="{FF2B5EF4-FFF2-40B4-BE49-F238E27FC236}">
                <a16:creationId xmlns:a16="http://schemas.microsoft.com/office/drawing/2014/main" id="{6F9D8D9B-3696-658E-8E30-B7681F2DA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5" y="4600497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: pięciokąt 17">
            <a:extLst>
              <a:ext uri="{FF2B5EF4-FFF2-40B4-BE49-F238E27FC236}">
                <a16:creationId xmlns:a16="http://schemas.microsoft.com/office/drawing/2014/main" id="{88F8DCF3-C281-8724-D850-085C9DCDA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4" y="3604312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2BFF714-697B-876C-0061-A1B88F6E9F19}"/>
              </a:ext>
            </a:extLst>
          </p:cNvPr>
          <p:cNvSpPr txBox="1"/>
          <p:nvPr/>
        </p:nvSpPr>
        <p:spPr>
          <a:xfrm>
            <a:off x="3738053" y="3655327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W ramach kosztów pośrednich rozliczanych za pomocą stawki ryczałtowej wkład własny uznaje się za wkład pieniężny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CA812091-F53C-8235-236D-055C26C4EAA1}"/>
              </a:ext>
            </a:extLst>
          </p:cNvPr>
          <p:cNvSpPr txBox="1"/>
          <p:nvPr/>
        </p:nvSpPr>
        <p:spPr>
          <a:xfrm>
            <a:off x="3738052" y="4600497"/>
            <a:ext cx="78927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latin typeface="Open Sans"/>
                <a:ea typeface="Open Sans"/>
                <a:cs typeface="Open Sans"/>
              </a:rPr>
              <a:t>Właściwa instytucja będąca stroną umowy może obniżyć stawkę ryczałtową kosztów pośrednich w przypadku rażącego naruszenia przez beneficjenta postanowień umowy o dofinansowanie w zakresie zarządzania projektami EFS +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3D872485-7154-B001-FC14-F09E99E2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7458583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FF5D391F-733D-FDA9-B320-FFE244A73207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POMNIEJSZENIE</a:t>
            </a:r>
          </a:p>
          <a:p>
            <a:pPr algn="ctr"/>
            <a:r>
              <a:rPr lang="pl-PL" b="1" dirty="0"/>
              <a:t>KOSZTÓW POŚREDNICH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3D872485-7154-B001-FC14-F09E99E2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27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A2AF24-F9B7-852E-9EAE-7BA694968453}"/>
              </a:ext>
            </a:extLst>
          </p:cNvPr>
          <p:cNvSpPr txBox="1"/>
          <p:nvPr/>
        </p:nvSpPr>
        <p:spPr>
          <a:xfrm>
            <a:off x="906838" y="1720840"/>
            <a:ext cx="103778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/>
              <a:t>Beneficjent nie rozpoczął realizacji projektu w terminie wskazanym we wniosku o dofinansowanie projektu,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/>
              <a:t>Beneficjent realizuje projekt niezgodnie z harmonogramem realizacji projektu, zawartym we wniosku </a:t>
            </a:r>
            <a:br>
              <a:rPr lang="pl-PL" dirty="0"/>
            </a:br>
            <a:r>
              <a:rPr lang="pl-PL" dirty="0"/>
              <a:t>o dofinansowanie projektu,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/>
              <a:t>Beneficjent nie przedkłada wniosków o płatność w terminie zgodnym z harmonogramem płatności,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/>
              <a:t>Beneficjent nie przedkłada skorygowanych/uzupełnionych wniosków o płatność w terminie określonym przez Instytucję Zarządzającą,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/>
              <a:t>Beneficjent nie stosuje się do uwag Instytucji Zarządzającej w zakresie korygowania/uzupełniania wniosków o płatność,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/>
              <a:t>Beneficjent nie przedkłada w terminie określonym przez Instytucję Zarządzającą harmonogramów realizacji wsparcia, uniemożliwiając tym samym weryfikację zgodności z założeniami określonymi we wniosku </a:t>
            </a:r>
            <a:br>
              <a:rPr lang="pl-PL" dirty="0"/>
            </a:br>
            <a:r>
              <a:rPr lang="pl-PL" dirty="0"/>
              <a:t>o dofinansowanie projektu i/lub przeprowadzenie wizyty monitoringowej, </a:t>
            </a:r>
          </a:p>
        </p:txBody>
      </p:sp>
    </p:spTree>
    <p:extLst>
      <p:ext uri="{BB962C8B-B14F-4D97-AF65-F5344CB8AC3E}">
        <p14:creationId xmlns:p14="http://schemas.microsoft.com/office/powerpoint/2010/main" val="33911848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FF5D391F-733D-FDA9-B320-FFE244A73207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POMNIEJSZENIE</a:t>
            </a:r>
          </a:p>
          <a:p>
            <a:pPr algn="ctr"/>
            <a:r>
              <a:rPr lang="pl-PL" b="1" dirty="0"/>
              <a:t>KOSZTÓW POŚREDNICH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3D872485-7154-B001-FC14-F09E99E2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27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CA2AF24-F9B7-852E-9EAE-7BA694968453}"/>
              </a:ext>
            </a:extLst>
          </p:cNvPr>
          <p:cNvSpPr txBox="1"/>
          <p:nvPr/>
        </p:nvSpPr>
        <p:spPr>
          <a:xfrm>
            <a:off x="906838" y="1834040"/>
            <a:ext cx="103778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/>
              <a:t>Beneficjent utrudnia współpracę z Instytucją Zarządzającą poprzez uchylanie się od udzielania wszelkich informacji i wyjaśnień związanych z realizacją projektu na wezwanie Instytucji Zarządzającej,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/>
              <a:t>w przypadku powtarzającego się przedkładania przez Beneficjenta do Instytucji Zarządzającej błędnie sporządzonych/niekompletnych dokumentów związanych z realizacją projektu,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/>
              <a:t>personel bezpośrednio zaangażowany w zarządzanie projektem i jego rozliczanie nie dopełnia swoich obowiązków w zakresie ponoszenia wydatków w sposób konkurencyjny,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/>
              <a:t>Beneficjent zarządza projektem niezgodnie ze strukturą zarządzania wskazaną we wniosku </a:t>
            </a:r>
            <a:br>
              <a:rPr lang="pl-PL" dirty="0"/>
            </a:br>
            <a:r>
              <a:rPr lang="pl-PL" dirty="0"/>
              <a:t>o dofinansowanie.</a:t>
            </a:r>
          </a:p>
        </p:txBody>
      </p:sp>
    </p:spTree>
    <p:extLst>
      <p:ext uri="{BB962C8B-B14F-4D97-AF65-F5344CB8AC3E}">
        <p14:creationId xmlns:p14="http://schemas.microsoft.com/office/powerpoint/2010/main" val="761500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3667760" y="680720"/>
            <a:ext cx="4348480" cy="1320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PODWÓJNE FINANSOWANIE</a:t>
            </a:r>
          </a:p>
        </p:txBody>
      </p:sp>
      <p:sp>
        <p:nvSpPr>
          <p:cNvPr id="8" name="Pięciokąt 7"/>
          <p:cNvSpPr/>
          <p:nvPr/>
        </p:nvSpPr>
        <p:spPr>
          <a:xfrm>
            <a:off x="1066800" y="2194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WIĘCEJ NIŻ JEDNOKROTNE PRZEDSTAWIENIE DO ROZLICZENIA TEGO SAMEGO WYDATKU</a:t>
            </a:r>
          </a:p>
        </p:txBody>
      </p:sp>
      <p:sp>
        <p:nvSpPr>
          <p:cNvPr id="10" name="Pięciokąt 9"/>
          <p:cNvSpPr/>
          <p:nvPr/>
        </p:nvSpPr>
        <p:spPr>
          <a:xfrm>
            <a:off x="1066800" y="31191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ZAKUPU UŻYWANEGO ŚRODKA TRWAŁEGO UPRZEDNIO WSPÓŁFINANSOWANEGO Z UE</a:t>
            </a:r>
          </a:p>
        </p:txBody>
      </p:sp>
      <p:sp>
        <p:nvSpPr>
          <p:cNvPr id="11" name="Pięciokąt 10"/>
          <p:cNvSpPr/>
          <p:nvPr/>
        </p:nvSpPr>
        <p:spPr>
          <a:xfrm>
            <a:off x="1087120" y="406400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KOSZTÓW AMORTYZACJI ŚRODKA TRWAŁEGO UPRZEDNIO ZAKUPIONEGO Z UE</a:t>
            </a:r>
          </a:p>
        </p:txBody>
      </p:sp>
      <p:sp>
        <p:nvSpPr>
          <p:cNvPr id="12" name="Pięciokąt 11"/>
          <p:cNvSpPr/>
          <p:nvPr/>
        </p:nvSpPr>
        <p:spPr>
          <a:xfrm>
            <a:off x="1066800" y="49479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WYDATKU PONIESIONEGO PRZEZ LEASINGODAWCĘ NA ZAKUP W RAMACH LEASINGU FINANSOWEGO</a:t>
            </a:r>
          </a:p>
        </p:txBody>
      </p:sp>
      <p:sp>
        <p:nvSpPr>
          <p:cNvPr id="14" name="Pięciokąt 13"/>
          <p:cNvSpPr/>
          <p:nvPr/>
        </p:nvSpPr>
        <p:spPr>
          <a:xfrm flipH="1">
            <a:off x="6624320" y="215392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OBJĘCIE KOSZTU JEDNOCZEŚNIE WSPARCIEM W FORMIE ZALICZKI I GWARANACJI/PORĘCZENIA</a:t>
            </a:r>
          </a:p>
        </p:txBody>
      </p:sp>
      <p:sp>
        <p:nvSpPr>
          <p:cNvPr id="15" name="Pięciokąt 14"/>
          <p:cNvSpPr/>
          <p:nvPr/>
        </p:nvSpPr>
        <p:spPr>
          <a:xfrm flipH="1">
            <a:off x="6614160" y="307848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TEGO SAMEGO WYDATKU </a:t>
            </a:r>
            <a:br>
              <a:rPr lang="pl-PL" dirty="0"/>
            </a:br>
            <a:r>
              <a:rPr lang="pl-PL" dirty="0"/>
              <a:t>W KOSZTACH POŚREDNICH I KOSZTACH BEZPOŚREDNICH</a:t>
            </a:r>
          </a:p>
        </p:txBody>
      </p:sp>
      <p:sp>
        <p:nvSpPr>
          <p:cNvPr id="16" name="Pięciokąt 15"/>
          <p:cNvSpPr/>
          <p:nvPr/>
        </p:nvSpPr>
        <p:spPr>
          <a:xfrm flipH="1">
            <a:off x="6604000" y="3972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OTRZYMANIE DOTACJI NA DANY PROJEKT Z KILKU ŹRÓDEŁ PRZEKRACZAJĄCY 100%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3F25744-B175-B342-66D1-4CFF59470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21198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00" y="4062362"/>
            <a:ext cx="9662159" cy="1850758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zatwierdzony wniosek o dofinansowanie projektu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600" b="1" dirty="0">
              <a:solidFill>
                <a:schemeClr val="accent4">
                  <a:lumMod val="75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Nie oznacza jednak, że wszystkie wydatki, które beneficjent przedstawił we wniosku </a:t>
            </a:r>
            <a:b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</a:b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o płatność w trakcie realizacji projektu, zostaną poświadczone, zrefundowane lub rozliczone</a:t>
            </a:r>
            <a:endParaRPr lang="pl-PL" sz="1600" dirty="0"/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rostokąt zaokrąglony 5"/>
          <p:cNvSpPr/>
          <p:nvPr/>
        </p:nvSpPr>
        <p:spPr>
          <a:xfrm>
            <a:off x="3688080" y="1107440"/>
            <a:ext cx="4693920" cy="1676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OCENA KWALIFIKOWALNOŚCI</a:t>
            </a:r>
          </a:p>
        </p:txBody>
      </p:sp>
      <p:sp>
        <p:nvSpPr>
          <p:cNvPr id="8" name="Strzałka w dół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30240" y="2814320"/>
            <a:ext cx="955040" cy="117856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Znak zakazu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35920" y="4897120"/>
            <a:ext cx="883920" cy="802640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16C6FDA-E5E7-B889-D51C-9791A5C46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934679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728849BA-8588-D870-0B4B-CA82F80139E0}"/>
              </a:ext>
            </a:extLst>
          </p:cNvPr>
          <p:cNvSpPr/>
          <p:nvPr/>
        </p:nvSpPr>
        <p:spPr>
          <a:xfrm>
            <a:off x="3674692" y="325379"/>
            <a:ext cx="4495088" cy="7513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REGUŁA PROPORCJONALNOŚCI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2A0DA40C-3B96-07AC-ECBC-FC4DD32B9FA1}"/>
              </a:ext>
            </a:extLst>
          </p:cNvPr>
          <p:cNvSpPr/>
          <p:nvPr/>
        </p:nvSpPr>
        <p:spPr>
          <a:xfrm>
            <a:off x="905853" y="1751888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NIEOSIĄGNIĘCIE LUB NIEZACHOWANIE WSKAŹNIKÓW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992306BB-49E3-D683-B06E-C25130ACCB14}"/>
              </a:ext>
            </a:extLst>
          </p:cNvPr>
          <p:cNvSpPr/>
          <p:nvPr/>
        </p:nvSpPr>
        <p:spPr>
          <a:xfrm>
            <a:off x="905853" y="2579406"/>
            <a:ext cx="4495087" cy="535176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NALICZANA JEST PROPORCJONALNIE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:a16="http://schemas.microsoft.com/office/drawing/2014/main" id="{715783D4-7E37-335E-2EF3-679708F21BDB}"/>
              </a:ext>
            </a:extLst>
          </p:cNvPr>
          <p:cNvSpPr/>
          <p:nvPr/>
        </p:nvSpPr>
        <p:spPr>
          <a:xfrm>
            <a:off x="905852" y="3347102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MOŻE ZOSTAĆ ZASTOSOWANA W PRZYPADKU NIEOSIĄGNIĘCIA KRYTERIÓW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01236F6D-A36F-E910-B8ED-5AE3041E6FC3}"/>
              </a:ext>
            </a:extLst>
          </p:cNvPr>
          <p:cNvSpPr/>
          <p:nvPr/>
        </p:nvSpPr>
        <p:spPr>
          <a:xfrm>
            <a:off x="905852" y="4223405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REALIZACJI PROJEKTU</a:t>
            </a:r>
          </a:p>
        </p:txBody>
      </p:sp>
      <p:sp>
        <p:nvSpPr>
          <p:cNvPr id="14" name="Strzałka: pięciokąt 13">
            <a:extLst>
              <a:ext uri="{FF2B5EF4-FFF2-40B4-BE49-F238E27FC236}">
                <a16:creationId xmlns:a16="http://schemas.microsoft.com/office/drawing/2014/main" id="{93EEA219-9D5A-3909-5C18-5F286A0CC1D5}"/>
              </a:ext>
            </a:extLst>
          </p:cNvPr>
          <p:cNvSpPr/>
          <p:nvPr/>
        </p:nvSpPr>
        <p:spPr>
          <a:xfrm>
            <a:off x="905852" y="5099708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DOTYCZY WSKAŹNIKÓW ROZLICZANYCH KOSZTAMI BEZPOŚREDNIMI I POŚREDNIMI</a:t>
            </a:r>
          </a:p>
        </p:txBody>
      </p:sp>
      <p:sp>
        <p:nvSpPr>
          <p:cNvPr id="15" name="Strzałka: pięciokąt 14">
            <a:extLst>
              <a:ext uri="{FF2B5EF4-FFF2-40B4-BE49-F238E27FC236}">
                <a16:creationId xmlns:a16="http://schemas.microsoft.com/office/drawing/2014/main" id="{39D0CF85-06CE-C52B-D4C9-2C7FC3876B8F}"/>
              </a:ext>
            </a:extLst>
          </p:cNvPr>
          <p:cNvSpPr/>
          <p:nvPr/>
        </p:nvSpPr>
        <p:spPr>
          <a:xfrm flipH="1">
            <a:off x="7211918" y="3347102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ODSTĄPIENIE: NA WNIOSEK BENEFICENTA, W PRZYPADKU WYSTĄPIENIA SIŁY WYŻSZEJ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7F7AECAF-26D0-DE5D-15D2-EF9D5A23D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3440903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Owal 5">
            <a:extLst>
              <a:ext uri="{FF2B5EF4-FFF2-40B4-BE49-F238E27FC236}">
                <a16:creationId xmlns:a16="http://schemas.microsoft.com/office/drawing/2014/main" id="{D829F8BA-17D4-1E32-B949-DBB3C9D9F2E6}"/>
              </a:ext>
            </a:extLst>
          </p:cNvPr>
          <p:cNvSpPr/>
          <p:nvPr/>
        </p:nvSpPr>
        <p:spPr>
          <a:xfrm>
            <a:off x="3760152" y="316194"/>
            <a:ext cx="5073353" cy="179461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TRWAŁOŚĆ PROJEKTÓW EFS+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53D39CBE-FD37-782C-0C78-3D812367824C}"/>
              </a:ext>
            </a:extLst>
          </p:cNvPr>
          <p:cNvSpPr/>
          <p:nvPr/>
        </p:nvSpPr>
        <p:spPr>
          <a:xfrm>
            <a:off x="666572" y="649479"/>
            <a:ext cx="2358639" cy="112804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CROSS-FINANCING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B6FD1090-E339-3B26-D513-F0BA244F5B86}"/>
              </a:ext>
            </a:extLst>
          </p:cNvPr>
          <p:cNvSpPr/>
          <p:nvPr/>
        </p:nvSpPr>
        <p:spPr>
          <a:xfrm>
            <a:off x="1623703" y="1828800"/>
            <a:ext cx="3130610" cy="9485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ZASADY POMOCY PUBLICZNEJ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20F9450F-D60B-2215-861B-C3DAB75ED642}"/>
              </a:ext>
            </a:extLst>
          </p:cNvPr>
          <p:cNvSpPr/>
          <p:nvPr/>
        </p:nvSpPr>
        <p:spPr>
          <a:xfrm>
            <a:off x="191566" y="5284194"/>
            <a:ext cx="4338417" cy="138441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DATA ZATWIERDZENIA WNIOSKU O PŁATNOŚĆ KOŃCOWĄ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B27067B2-A69F-6801-AE16-590FDC78EE8E}"/>
              </a:ext>
            </a:extLst>
          </p:cNvPr>
          <p:cNvSpPr/>
          <p:nvPr/>
        </p:nvSpPr>
        <p:spPr>
          <a:xfrm>
            <a:off x="3942474" y="4340928"/>
            <a:ext cx="4119072" cy="152115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WYPŁATA/ ZWROT ŚRODKÓW DO BENEFICJENTA</a:t>
            </a:r>
          </a:p>
        </p:txBody>
      </p:sp>
      <p:sp>
        <p:nvSpPr>
          <p:cNvPr id="14" name="Owal 13">
            <a:extLst>
              <a:ext uri="{FF2B5EF4-FFF2-40B4-BE49-F238E27FC236}">
                <a16:creationId xmlns:a16="http://schemas.microsoft.com/office/drawing/2014/main" id="{73E3B6DC-A682-631D-AF35-DC9CE6416F49}"/>
              </a:ext>
            </a:extLst>
          </p:cNvPr>
          <p:cNvSpPr/>
          <p:nvPr/>
        </p:nvSpPr>
        <p:spPr>
          <a:xfrm>
            <a:off x="7412510" y="2459600"/>
            <a:ext cx="4272897" cy="16151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NIEZACHOWANIE TRWAŁOŚCI = PROPORCJONALNY ZWROT ŚRODKÓW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3B48D6A9-883B-0123-FEF1-F5E1EEDAAFE9}"/>
              </a:ext>
            </a:extLst>
          </p:cNvPr>
          <p:cNvSpPr/>
          <p:nvPr/>
        </p:nvSpPr>
        <p:spPr>
          <a:xfrm>
            <a:off x="8727912" y="1156367"/>
            <a:ext cx="3042303" cy="123059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NARUSZENIE ZASADY TRWAŁOŚCI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A8C64F21-14D7-851D-4ADB-454D3B24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1156792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5B61B3D2-7076-968B-215C-15C94B9EC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1926" y="-2387600"/>
            <a:ext cx="8756073" cy="10991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2400" dirty="0"/>
              <a:t>Dziękuję za uwagę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4C57BAA-8E55-0569-4860-AB7E0A69E3E9}"/>
              </a:ext>
            </a:extLst>
          </p:cNvPr>
          <p:cNvSpPr txBox="1"/>
          <p:nvPr/>
        </p:nvSpPr>
        <p:spPr>
          <a:xfrm>
            <a:off x="258562" y="2774309"/>
            <a:ext cx="4581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Dziękuję za uwagę.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35F7253-29C0-6707-7E20-0B3303FAD51F}"/>
              </a:ext>
            </a:extLst>
          </p:cNvPr>
          <p:cNvSpPr txBox="1"/>
          <p:nvPr/>
        </p:nvSpPr>
        <p:spPr>
          <a:xfrm>
            <a:off x="5242931" y="1949052"/>
            <a:ext cx="6359559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rgbClr val="0070C0"/>
                </a:solidFill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ul. Czechowska 19, pok. nr 1, 20-072 Lublin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efs@lubelskie.pl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tel. (81) 441 68 43, 800 888 337</a:t>
            </a:r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1FCDACC8-06CC-17E7-0965-98FA6EBD1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36084" y="1949052"/>
            <a:ext cx="6653713" cy="222693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E6D9BFC7-D772-F2FD-43D3-ADB411EDD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23391" y="2116873"/>
            <a:ext cx="6479097" cy="18912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15EC660-AC2A-1DD6-CAD1-D29BD08A74AF}"/>
              </a:ext>
            </a:extLst>
          </p:cNvPr>
          <p:cNvSpPr txBox="1"/>
          <p:nvPr/>
        </p:nvSpPr>
        <p:spPr>
          <a:xfrm>
            <a:off x="5635121" y="2242433"/>
            <a:ext cx="5575177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ul. Czechowska 19, 20-072 Lublin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defs@lubelskie.pl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tel. 81 441 68 50</a:t>
            </a:r>
          </a:p>
        </p:txBody>
      </p:sp>
      <p:pic>
        <p:nvPicPr>
          <p:cNvPr id="12" name="Obraz 11" descr="Logotypy">
            <a:extLst>
              <a:ext uri="{FF2B5EF4-FFF2-40B4-BE49-F238E27FC236}">
                <a16:creationId xmlns:a16="http://schemas.microsoft.com/office/drawing/2014/main" id="{222EFFF7-57E2-B581-9D23-4C5CBE2982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399"/>
            <a:ext cx="5760720" cy="1852930"/>
          </a:xfrm>
          <a:prstGeom prst="rect">
            <a:avLst/>
          </a:prstGeom>
          <a:noFill/>
        </p:spPr>
      </p:pic>
      <p:pic>
        <p:nvPicPr>
          <p:cNvPr id="13" name="Obraz 12" descr="Obraz zawierający loga">
            <a:extLst>
              <a:ext uri="{FF2B5EF4-FFF2-40B4-BE49-F238E27FC236}">
                <a16:creationId xmlns:a16="http://schemas.microsoft.com/office/drawing/2014/main" id="{25A407A7-F8EE-33A3-F918-0EFD79E78F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159" y="4707054"/>
            <a:ext cx="575310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81BCF75-5628-AAFC-6BFA-8E967BAE3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024" y="5823722"/>
            <a:ext cx="3465583" cy="56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189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3" y="648602"/>
            <a:ext cx="10344150" cy="4496068"/>
          </a:xfrm>
        </p:spPr>
        <p:txBody>
          <a:bodyPr vert="horz" lIns="0" tIns="0" rIns="0" bIns="0" rtlCol="0" anchor="t">
            <a:noAutofit/>
          </a:bodyPr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w zmienionym brzmieniu, brakuje </a:t>
            </a:r>
            <a:r>
              <a:rPr kumimoji="0" lang="pl-PL" sz="1800" b="1" i="0" u="none" strike="sng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łącznie spełniają wszystkie warunki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lang="pl-PL" sz="1600" dirty="0">
                <a:solidFill>
                  <a:srgbClr val="0070C0"/>
                </a:solidFill>
              </a:rPr>
              <a:t> Poniższe punkty bez zmian.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przepisami prawa,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umową o dofinansowanie projektu i Wytycznymi,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faktycznie poniesiony,</a:t>
            </a:r>
            <a:endParaRPr lang="pl-PL" sz="16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spełnia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warunki określone w programie i SZOP oraz regulaminie wyboru projektów,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niezbędny do realizacji celów projektu i został poniesiony w związku z realizacją projektu lub jego przygotowaniem,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dokonany w sposób przejrzysty, racjonalny i efektywny, z zachowaniem zasad uzyskiwania najlepszych efektów z danych nakładów,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należycie udokumentowany,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1F178A6-5DF6-3805-FE3E-9119042C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64687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3" y="1138136"/>
            <a:ext cx="10344150" cy="4389626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został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rozliczony we wniosku beneficjenta o płatność,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dotyczy towarów dostarczonych lub usług wykonanych lub robót budowlanych zrealizowanych, w tym zaliczek</a:t>
            </a:r>
            <a:endParaRPr lang="pl-PL" sz="1800" dirty="0">
              <a:solidFill>
                <a:srgbClr val="0070C0"/>
              </a:solidFill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ctr">
              <a:lnSpc>
                <a:spcPct val="150000"/>
              </a:lnSpc>
              <a:buNone/>
            </a:pPr>
            <a:r>
              <a:rPr lang="pl-PL" sz="16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Wszystkie wydatki muszą być zgodne z umową, a załącznikiem do umowy o dofinansowanie jest wniosek o dofinansowanie!</a:t>
            </a:r>
            <a:endParaRPr lang="pl-PL" sz="1800" b="1" u="sng" dirty="0">
              <a:solidFill>
                <a:srgbClr val="FF0000"/>
              </a:solidFill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600" dirty="0">
              <a:solidFill>
                <a:srgbClr val="0070C0"/>
              </a:solidFill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C769A38-7BDF-51D5-9A50-20642B96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9138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55" y="606637"/>
            <a:ext cx="10355915" cy="4651064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kary i grzywny,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postępowania sądowego, wydatki związane z przygotowaniem i obsługą prawną spraw sądowych oraz wydatki poniesione na funkcjonowanie komisji rozjemczych,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pożyczki lub kredytu zaciągniętego na prefinansowanie dotacji,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prowizje pobierane w ramach operacji wymiany walut,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rozliczony notą księgową koszt zakupu środka trwałego będącego własnością beneficjenta lub prawa przysługującego beneficjentowi (taki środek trwały może zostać wniesiony do projektu </a:t>
            </a:r>
            <a:br>
              <a:rPr lang="pl-PL" sz="1800" dirty="0">
                <a:latin typeface="Open Sans"/>
                <a:ea typeface="Open Sans"/>
                <a:cs typeface="Arial"/>
              </a:rPr>
            </a:br>
            <a:r>
              <a:rPr lang="pl-PL" sz="1800" dirty="0">
                <a:latin typeface="Open Sans"/>
                <a:ea typeface="Open Sans"/>
                <a:cs typeface="Arial"/>
              </a:rPr>
              <a:t>w formie wkłady niepieniężnego),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nagrody jubileuszowe przeznaczone dla personelu projektu,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CA26144-0387-173C-9B19-381B1AAD5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3502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78" y="494877"/>
            <a:ext cx="9668804" cy="4836917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odprawy pracownicze przeznaczone dla personelu projektu,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wpłaty dokonywane na Państwowy Fundusz Rehabilitacji Osób Niepełnosprawnych zgodnie z ustawą z dnia 27 sierpnia 1997 r. o rehabilitacji zawodowej i społecznej oraz zatrudnianiu osób niepełnosprawnych, w tym wpłaty dokonywane przez stronę trzecią,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świadczenia na rzecz personelu projektu realizowane z Zakładowego Funduszu Świadczeń Socjalnych (ZFŚS),</a:t>
            </a:r>
          </a:p>
          <a:p>
            <a:pPr marL="228600" indent="-228600" algn="just">
              <a:lnSpc>
                <a:spcPts val="2700"/>
              </a:lnSpc>
              <a:buClr>
                <a:srgbClr val="003399"/>
              </a:buClr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transakcje, bez względu na liczbę wynikających z nich płatności, dokonane w gotówce, których wartość </a:t>
            </a:r>
            <a:r>
              <a:rPr lang="pl-PL" sz="1800" i="1" u="sng" dirty="0">
                <a:latin typeface="Open Sans"/>
                <a:ea typeface="Open Sans"/>
                <a:cs typeface="Open Sans"/>
              </a:rPr>
              <a:t>przekracza 15 000 zł lub równowartość tej kwoty,</a:t>
            </a:r>
            <a:endParaRPr lang="pl-PL" sz="1800" i="1" u="sng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Wingdings"/>
              <a:buChar char="Ø"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F590420-3E82-3D7D-A6CA-DA167A367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1472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Objaśnienie prostokątne zaokrąglone 5"/>
          <p:cNvSpPr/>
          <p:nvPr/>
        </p:nvSpPr>
        <p:spPr>
          <a:xfrm>
            <a:off x="3860800" y="955040"/>
            <a:ext cx="3373120" cy="131064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KOSZTY SKŁADEK </a:t>
            </a:r>
            <a:br>
              <a:rPr lang="pl-PL" sz="2000" b="1" dirty="0"/>
            </a:br>
            <a:r>
              <a:rPr lang="pl-PL" sz="2000" b="1" dirty="0"/>
              <a:t>I </a:t>
            </a:r>
            <a:br>
              <a:rPr lang="pl-PL" sz="2000" b="1" dirty="0"/>
            </a:br>
            <a:r>
              <a:rPr lang="pl-PL" sz="2000" b="1" dirty="0"/>
              <a:t>OPŁAT FAKULTATYWNYCH </a:t>
            </a:r>
          </a:p>
        </p:txBody>
      </p:sp>
      <p:sp>
        <p:nvSpPr>
          <p:cNvPr id="7" name="Pięciokąt 6"/>
          <p:cNvSpPr/>
          <p:nvPr/>
        </p:nvSpPr>
        <p:spPr>
          <a:xfrm>
            <a:off x="955040" y="244856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PRACY</a:t>
            </a:r>
          </a:p>
        </p:txBody>
      </p:sp>
      <p:sp>
        <p:nvSpPr>
          <p:cNvPr id="8" name="Pięciokąt 7"/>
          <p:cNvSpPr/>
          <p:nvPr/>
        </p:nvSpPr>
        <p:spPr>
          <a:xfrm>
            <a:off x="955040" y="343408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WYNAGRADZANIA</a:t>
            </a:r>
          </a:p>
        </p:txBody>
      </p:sp>
      <p:sp>
        <p:nvSpPr>
          <p:cNvPr id="9" name="Pięciokąt 8"/>
          <p:cNvSpPr/>
          <p:nvPr/>
        </p:nvSpPr>
        <p:spPr>
          <a:xfrm>
            <a:off x="955040" y="441960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PRZEPISY PRAWA</a:t>
            </a:r>
          </a:p>
        </p:txBody>
      </p:sp>
      <p:sp>
        <p:nvSpPr>
          <p:cNvPr id="11" name="Dowolny kształt 10"/>
          <p:cNvSpPr/>
          <p:nvPr/>
        </p:nvSpPr>
        <p:spPr>
          <a:xfrm flipH="1">
            <a:off x="8255726" y="2616200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6 MIESIĘCY WCZEŚNIEJ</a:t>
            </a:r>
          </a:p>
        </p:txBody>
      </p:sp>
      <p:sp>
        <p:nvSpPr>
          <p:cNvPr id="12" name="Dowolny kształt 11"/>
          <p:cNvSpPr/>
          <p:nvPr/>
        </p:nvSpPr>
        <p:spPr>
          <a:xfrm flipH="1">
            <a:off x="8321040" y="3746138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OBEJMUJĄ WSZYSTKICH PRACOWNIKÓW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B347B4F-022B-7388-6CB1-251B2BED7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6987</TotalTime>
  <Words>5164</Words>
  <Application>Microsoft Office PowerPoint</Application>
  <PresentationFormat>Panoramiczny</PresentationFormat>
  <Paragraphs>452</Paragraphs>
  <Slides>42</Slides>
  <Notes>27</Notes>
  <HiddenSlides>0</HiddenSlides>
  <MMClips>0</MMClips>
  <ScaleCrop>false</ScaleCrop>
  <HeadingPairs>
    <vt:vector size="6" baseType="variant">
      <vt:variant>
        <vt:lpstr>Używane czcionki</vt:lpstr>
      </vt:variant>
      <vt:variant>
        <vt:i4>15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42</vt:i4>
      </vt:variant>
    </vt:vector>
  </HeadingPairs>
  <TitlesOfParts>
    <vt:vector size="59" baseType="lpstr">
      <vt:lpstr>Arial</vt:lpstr>
      <vt:lpstr>Arial-ItalicMT</vt:lpstr>
      <vt:lpstr>ArialMT</vt:lpstr>
      <vt:lpstr>Calibri</vt:lpstr>
      <vt:lpstr>Calibri Light</vt:lpstr>
      <vt:lpstr>Courier New</vt:lpstr>
      <vt:lpstr>Fira Sans</vt:lpstr>
      <vt:lpstr>Google Sans</vt:lpstr>
      <vt:lpstr>Open Sans</vt:lpstr>
      <vt:lpstr>OpenSymbol</vt:lpstr>
      <vt:lpstr>Tahoma</vt:lpstr>
      <vt:lpstr>Tahoma-Bold</vt:lpstr>
      <vt:lpstr>Times New Roman</vt:lpstr>
      <vt:lpstr>Ubuntu Light</vt:lpstr>
      <vt:lpstr>Wingdings</vt:lpstr>
      <vt:lpstr>Motyw pakietu Office</vt:lpstr>
      <vt:lpstr>1_Motyw pakietu Office</vt:lpstr>
      <vt:lpstr>Fundusze Europejskie dla Lubelskiego 2021-2027 </vt:lpstr>
      <vt:lpstr>Zasady aplikowania o środki dostępne dla Jednostek Samorządu Terytorialnego (w tym kryteria wyboru projektów) w ramach Działań wdrażanych przez Departament Wdrażania Europejskiego Funduszu Społecznego</vt:lpstr>
      <vt:lpstr>1</vt:lpstr>
      <vt:lpstr>2</vt:lpstr>
      <vt:lpstr>3</vt:lpstr>
      <vt:lpstr>4</vt:lpstr>
      <vt:lpstr>6</vt:lpstr>
      <vt:lpstr>7</vt:lpstr>
      <vt:lpstr>8</vt:lpstr>
      <vt:lpstr>9</vt:lpstr>
      <vt:lpstr>10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12</vt:lpstr>
      <vt:lpstr>14</vt:lpstr>
      <vt:lpstr>15</vt:lpstr>
      <vt:lpstr>16</vt:lpstr>
      <vt:lpstr>17</vt:lpstr>
      <vt:lpstr>18</vt:lpstr>
      <vt:lpstr>19</vt:lpstr>
      <vt:lpstr>20</vt:lpstr>
      <vt:lpstr>23</vt:lpstr>
      <vt:lpstr>Wyjątki od reguły faktycznie poniesionego kosztu</vt:lpstr>
      <vt:lpstr>Data poniesienia wydatku</vt:lpstr>
      <vt:lpstr>24</vt:lpstr>
      <vt:lpstr>METODYKA KRYTERIÓW </vt:lpstr>
      <vt:lpstr>METODYKA KRYTERIÓW </vt:lpstr>
      <vt:lpstr>25</vt:lpstr>
      <vt:lpstr>METODYKA KRYTERIÓW </vt:lpstr>
      <vt:lpstr>METODYKA KRYTERIÓW </vt:lpstr>
      <vt:lpstr>26</vt:lpstr>
      <vt:lpstr>27</vt:lpstr>
      <vt:lpstr>27</vt:lpstr>
      <vt:lpstr>27</vt:lpstr>
      <vt:lpstr>11</vt:lpstr>
      <vt:lpstr>21</vt:lpstr>
      <vt:lpstr>22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Adrianna Iwan</dc:creator>
  <cp:lastModifiedBy>Joanna Marszalec</cp:lastModifiedBy>
  <cp:revision>5773</cp:revision>
  <dcterms:created xsi:type="dcterms:W3CDTF">2022-11-15T13:19:44Z</dcterms:created>
  <dcterms:modified xsi:type="dcterms:W3CDTF">2024-06-14T09:18:36Z</dcterms:modified>
</cp:coreProperties>
</file>