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Lst>
  <p:notesMasterIdLst>
    <p:notesMasterId r:id="rId80"/>
  </p:notesMasterIdLst>
  <p:handoutMasterIdLst>
    <p:handoutMasterId r:id="rId81"/>
  </p:handoutMasterIdLst>
  <p:sldIdLst>
    <p:sldId id="257" r:id="rId3"/>
    <p:sldId id="256" r:id="rId4"/>
    <p:sldId id="838" r:id="rId5"/>
    <p:sldId id="839" r:id="rId6"/>
    <p:sldId id="840" r:id="rId7"/>
    <p:sldId id="841" r:id="rId8"/>
    <p:sldId id="842" r:id="rId9"/>
    <p:sldId id="924" r:id="rId10"/>
    <p:sldId id="843" r:id="rId11"/>
    <p:sldId id="877" r:id="rId12"/>
    <p:sldId id="937" r:id="rId13"/>
    <p:sldId id="938" r:id="rId14"/>
    <p:sldId id="939" r:id="rId15"/>
    <p:sldId id="914" r:id="rId16"/>
    <p:sldId id="915" r:id="rId17"/>
    <p:sldId id="889" r:id="rId18"/>
    <p:sldId id="919" r:id="rId19"/>
    <p:sldId id="920" r:id="rId20"/>
    <p:sldId id="921" r:id="rId21"/>
    <p:sldId id="922" r:id="rId22"/>
    <p:sldId id="956" r:id="rId23"/>
    <p:sldId id="957" r:id="rId24"/>
    <p:sldId id="933" r:id="rId25"/>
    <p:sldId id="934" r:id="rId26"/>
    <p:sldId id="925" r:id="rId27"/>
    <p:sldId id="844" r:id="rId28"/>
    <p:sldId id="958" r:id="rId29"/>
    <p:sldId id="849" r:id="rId30"/>
    <p:sldId id="845" r:id="rId31"/>
    <p:sldId id="926" r:id="rId32"/>
    <p:sldId id="886" r:id="rId33"/>
    <p:sldId id="959" r:id="rId34"/>
    <p:sldId id="927" r:id="rId35"/>
    <p:sldId id="947" r:id="rId36"/>
    <p:sldId id="948" r:id="rId37"/>
    <p:sldId id="949" r:id="rId38"/>
    <p:sldId id="950" r:id="rId39"/>
    <p:sldId id="960" r:id="rId40"/>
    <p:sldId id="851" r:id="rId41"/>
    <p:sldId id="274" r:id="rId42"/>
    <p:sldId id="263" r:id="rId43"/>
    <p:sldId id="852" r:id="rId44"/>
    <p:sldId id="320" r:id="rId45"/>
    <p:sldId id="941" r:id="rId46"/>
    <p:sldId id="861" r:id="rId47"/>
    <p:sldId id="942" r:id="rId48"/>
    <p:sldId id="275" r:id="rId49"/>
    <p:sldId id="943" r:id="rId50"/>
    <p:sldId id="817" r:id="rId51"/>
    <p:sldId id="951" r:id="rId52"/>
    <p:sldId id="961" r:id="rId53"/>
    <p:sldId id="929" r:id="rId54"/>
    <p:sldId id="930" r:id="rId55"/>
    <p:sldId id="931" r:id="rId56"/>
    <p:sldId id="952" r:id="rId57"/>
    <p:sldId id="953" r:id="rId58"/>
    <p:sldId id="954" r:id="rId59"/>
    <p:sldId id="955" r:id="rId60"/>
    <p:sldId id="944" r:id="rId61"/>
    <p:sldId id="322" r:id="rId62"/>
    <p:sldId id="303" r:id="rId63"/>
    <p:sldId id="965" r:id="rId64"/>
    <p:sldId id="966" r:id="rId65"/>
    <p:sldId id="967" r:id="rId66"/>
    <p:sldId id="968" r:id="rId67"/>
    <p:sldId id="940" r:id="rId68"/>
    <p:sldId id="962" r:id="rId69"/>
    <p:sldId id="945" r:id="rId70"/>
    <p:sldId id="853" r:id="rId71"/>
    <p:sldId id="305" r:id="rId72"/>
    <p:sldId id="963" r:id="rId73"/>
    <p:sldId id="946" r:id="rId74"/>
    <p:sldId id="862" r:id="rId75"/>
    <p:sldId id="858" r:id="rId76"/>
    <p:sldId id="857" r:id="rId77"/>
    <p:sldId id="859" r:id="rId78"/>
    <p:sldId id="273" r:id="rId79"/>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8BE"/>
    <a:srgbClr val="4B8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86016" autoAdjust="0"/>
  </p:normalViewPr>
  <p:slideViewPr>
    <p:cSldViewPr snapToGrid="0">
      <p:cViewPr varScale="1">
        <p:scale>
          <a:sx n="94" d="100"/>
          <a:sy n="94" d="100"/>
        </p:scale>
        <p:origin x="69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E470B7BE-6F0C-8F2A-294E-55F3A799A64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9EEA09E-E94B-2237-CACD-1A4553BA67D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D4B1A7-E44E-4ACD-8183-D869BBB7E78B}" type="datetime7">
              <a:rPr lang="pl-PL" smtClean="0"/>
              <a:t>lip-24</a:t>
            </a:fld>
            <a:endParaRPr lang="pl-PL"/>
          </a:p>
        </p:txBody>
      </p:sp>
      <p:sp>
        <p:nvSpPr>
          <p:cNvPr id="4" name="Symbol zastępczy stopki 3">
            <a:extLst>
              <a:ext uri="{FF2B5EF4-FFF2-40B4-BE49-F238E27FC236}">
                <a16:creationId xmlns:a16="http://schemas.microsoft.com/office/drawing/2014/main" id="{19B27A94-7637-63DC-466F-DC8476DE33E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69877482-08FC-9D03-9450-A245E57E11F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643112-FE35-4B6B-992F-638E32DC43EF}" type="slidenum">
              <a:rPr lang="pl-PL" smtClean="0"/>
              <a:t>‹#›</a:t>
            </a:fld>
            <a:endParaRPr lang="pl-PL"/>
          </a:p>
        </p:txBody>
      </p:sp>
    </p:spTree>
    <p:extLst>
      <p:ext uri="{BB962C8B-B14F-4D97-AF65-F5344CB8AC3E}">
        <p14:creationId xmlns:p14="http://schemas.microsoft.com/office/powerpoint/2010/main" val="32942864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E4BAD6-4173-459E-9F87-BAE45F7B34BE}" type="datetime7">
              <a:rPr lang="pl-PL" smtClean="0"/>
              <a:t>lip-24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350C69-5D00-4643-A6EF-959B7D51E3CF}" type="slidenum">
              <a:rPr lang="pl-PL" smtClean="0"/>
              <a:t>‹#›</a:t>
            </a:fld>
            <a:endParaRPr lang="pl-PL"/>
          </a:p>
        </p:txBody>
      </p:sp>
    </p:spTree>
    <p:extLst>
      <p:ext uri="{BB962C8B-B14F-4D97-AF65-F5344CB8AC3E}">
        <p14:creationId xmlns:p14="http://schemas.microsoft.com/office/powerpoint/2010/main" val="728721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1</a:t>
            </a:fld>
            <a:endParaRPr lang="pl-PL"/>
          </a:p>
        </p:txBody>
      </p:sp>
    </p:spTree>
    <p:extLst>
      <p:ext uri="{BB962C8B-B14F-4D97-AF65-F5344CB8AC3E}">
        <p14:creationId xmlns:p14="http://schemas.microsoft.com/office/powerpoint/2010/main" val="41154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14</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lip-24</a:t>
            </a:fld>
            <a:endParaRPr lang="pl-PL"/>
          </a:p>
        </p:txBody>
      </p:sp>
    </p:spTree>
    <p:extLst>
      <p:ext uri="{BB962C8B-B14F-4D97-AF65-F5344CB8AC3E}">
        <p14:creationId xmlns:p14="http://schemas.microsoft.com/office/powerpoint/2010/main" val="153487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15</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lip-24</a:t>
            </a:fld>
            <a:endParaRPr lang="pl-PL"/>
          </a:p>
        </p:txBody>
      </p:sp>
    </p:spTree>
    <p:extLst>
      <p:ext uri="{BB962C8B-B14F-4D97-AF65-F5344CB8AC3E}">
        <p14:creationId xmlns:p14="http://schemas.microsoft.com/office/powerpoint/2010/main" val="96799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10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86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14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48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2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163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50C69-5D00-4643-A6EF-959B7D51E3CF}"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F1B79-61F9-4EE2-A96A-AE1FAA6B5DCC}" type="datetime7">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lip-24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66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26</a:t>
            </a:fld>
            <a:endParaRPr lang="pl-PL"/>
          </a:p>
        </p:txBody>
      </p:sp>
      <p:sp>
        <p:nvSpPr>
          <p:cNvPr id="5" name="Symbol zastępczy daty 4">
            <a:extLst>
              <a:ext uri="{FF2B5EF4-FFF2-40B4-BE49-F238E27FC236}">
                <a16:creationId xmlns:a16="http://schemas.microsoft.com/office/drawing/2014/main" id="{89AE3E77-C2ED-B6E1-0E46-1BE22110D879}"/>
              </a:ext>
            </a:extLst>
          </p:cNvPr>
          <p:cNvSpPr>
            <a:spLocks noGrp="1"/>
          </p:cNvSpPr>
          <p:nvPr>
            <p:ph type="dt" idx="1"/>
          </p:nvPr>
        </p:nvSpPr>
        <p:spPr/>
        <p:txBody>
          <a:bodyPr/>
          <a:lstStyle/>
          <a:p>
            <a:fld id="{0FA10317-C7CE-4E10-A228-64D467DDECC2}" type="datetime7">
              <a:rPr lang="pl-PL" smtClean="0"/>
              <a:t>lip-24</a:t>
            </a:fld>
            <a:endParaRPr lang="pl-PL"/>
          </a:p>
        </p:txBody>
      </p:sp>
    </p:spTree>
    <p:extLst>
      <p:ext uri="{BB962C8B-B14F-4D97-AF65-F5344CB8AC3E}">
        <p14:creationId xmlns:p14="http://schemas.microsoft.com/office/powerpoint/2010/main" val="262211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5</a:t>
            </a:fld>
            <a:endParaRPr lang="pl-PL"/>
          </a:p>
        </p:txBody>
      </p:sp>
      <p:sp>
        <p:nvSpPr>
          <p:cNvPr id="5" name="Symbol zastępczy daty 4">
            <a:extLst>
              <a:ext uri="{FF2B5EF4-FFF2-40B4-BE49-F238E27FC236}">
                <a16:creationId xmlns:a16="http://schemas.microsoft.com/office/drawing/2014/main" id="{2E2942CE-81AB-6B99-21E5-5957B027FDCC}"/>
              </a:ext>
            </a:extLst>
          </p:cNvPr>
          <p:cNvSpPr>
            <a:spLocks noGrp="1"/>
          </p:cNvSpPr>
          <p:nvPr>
            <p:ph type="dt" idx="1"/>
          </p:nvPr>
        </p:nvSpPr>
        <p:spPr/>
        <p:txBody>
          <a:bodyPr/>
          <a:lstStyle/>
          <a:p>
            <a:fld id="{CE085E35-3588-4DEB-9FF9-0F6E5FE01DCC}" type="datetime7">
              <a:rPr lang="pl-PL" smtClean="0"/>
              <a:t>lip-24</a:t>
            </a:fld>
            <a:endParaRPr lang="pl-PL"/>
          </a:p>
        </p:txBody>
      </p:sp>
    </p:spTree>
    <p:extLst>
      <p:ext uri="{BB962C8B-B14F-4D97-AF65-F5344CB8AC3E}">
        <p14:creationId xmlns:p14="http://schemas.microsoft.com/office/powerpoint/2010/main" val="237123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27</a:t>
            </a:fld>
            <a:endParaRPr lang="pl-PL"/>
          </a:p>
        </p:txBody>
      </p:sp>
    </p:spTree>
    <p:extLst>
      <p:ext uri="{BB962C8B-B14F-4D97-AF65-F5344CB8AC3E}">
        <p14:creationId xmlns:p14="http://schemas.microsoft.com/office/powerpoint/2010/main" val="3892853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28</a:t>
            </a:fld>
            <a:endParaRPr lang="pl-PL"/>
          </a:p>
        </p:txBody>
      </p:sp>
      <p:sp>
        <p:nvSpPr>
          <p:cNvPr id="5" name="Symbol zastępczy daty 4">
            <a:extLst>
              <a:ext uri="{FF2B5EF4-FFF2-40B4-BE49-F238E27FC236}">
                <a16:creationId xmlns:a16="http://schemas.microsoft.com/office/drawing/2014/main" id="{23A0AE4D-1869-F7A6-7537-FB4B3BAB3C41}"/>
              </a:ext>
            </a:extLst>
          </p:cNvPr>
          <p:cNvSpPr>
            <a:spLocks noGrp="1"/>
          </p:cNvSpPr>
          <p:nvPr>
            <p:ph type="dt" idx="1"/>
          </p:nvPr>
        </p:nvSpPr>
        <p:spPr/>
        <p:txBody>
          <a:bodyPr/>
          <a:lstStyle/>
          <a:p>
            <a:fld id="{2B1E40FA-D542-45A8-BE95-A260416DF563}" type="datetime7">
              <a:rPr lang="pl-PL" smtClean="0"/>
              <a:t>lip-24</a:t>
            </a:fld>
            <a:endParaRPr lang="pl-PL"/>
          </a:p>
        </p:txBody>
      </p:sp>
    </p:spTree>
    <p:extLst>
      <p:ext uri="{BB962C8B-B14F-4D97-AF65-F5344CB8AC3E}">
        <p14:creationId xmlns:p14="http://schemas.microsoft.com/office/powerpoint/2010/main" val="29115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29</a:t>
            </a:fld>
            <a:endParaRPr lang="pl-PL"/>
          </a:p>
        </p:txBody>
      </p:sp>
      <p:sp>
        <p:nvSpPr>
          <p:cNvPr id="5" name="Symbol zastępczy daty 4">
            <a:extLst>
              <a:ext uri="{FF2B5EF4-FFF2-40B4-BE49-F238E27FC236}">
                <a16:creationId xmlns:a16="http://schemas.microsoft.com/office/drawing/2014/main" id="{7CF8DA6D-4FD4-4231-9472-0637E34E4F03}"/>
              </a:ext>
            </a:extLst>
          </p:cNvPr>
          <p:cNvSpPr>
            <a:spLocks noGrp="1"/>
          </p:cNvSpPr>
          <p:nvPr>
            <p:ph type="dt" idx="1"/>
          </p:nvPr>
        </p:nvSpPr>
        <p:spPr/>
        <p:txBody>
          <a:bodyPr/>
          <a:lstStyle/>
          <a:p>
            <a:fld id="{4A7F9EE8-E882-478C-96D0-9B6CAF41E5AE}" type="datetime7">
              <a:rPr lang="pl-PL" smtClean="0"/>
              <a:t>lip-24</a:t>
            </a:fld>
            <a:endParaRPr lang="pl-PL"/>
          </a:p>
        </p:txBody>
      </p:sp>
    </p:spTree>
    <p:extLst>
      <p:ext uri="{BB962C8B-B14F-4D97-AF65-F5344CB8AC3E}">
        <p14:creationId xmlns:p14="http://schemas.microsoft.com/office/powerpoint/2010/main" val="3216307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31</a:t>
            </a:fld>
            <a:endParaRPr lang="pl-PL"/>
          </a:p>
        </p:txBody>
      </p:sp>
      <p:sp>
        <p:nvSpPr>
          <p:cNvPr id="5" name="Symbol zastępczy daty 4">
            <a:extLst>
              <a:ext uri="{FF2B5EF4-FFF2-40B4-BE49-F238E27FC236}">
                <a16:creationId xmlns:a16="http://schemas.microsoft.com/office/drawing/2014/main" id="{D9CC6166-51B3-13A3-955C-3285E010D86E}"/>
              </a:ext>
            </a:extLst>
          </p:cNvPr>
          <p:cNvSpPr>
            <a:spLocks noGrp="1"/>
          </p:cNvSpPr>
          <p:nvPr>
            <p:ph type="dt" idx="1"/>
          </p:nvPr>
        </p:nvSpPr>
        <p:spPr/>
        <p:txBody>
          <a:bodyPr/>
          <a:lstStyle/>
          <a:p>
            <a:fld id="{362B9BBE-C410-4A1E-8EF9-8D96A5883B4E}" type="datetime7">
              <a:rPr lang="pl-PL" smtClean="0"/>
              <a:t>lip-24</a:t>
            </a:fld>
            <a:endParaRPr lang="pl-PL"/>
          </a:p>
        </p:txBody>
      </p:sp>
    </p:spTree>
    <p:extLst>
      <p:ext uri="{BB962C8B-B14F-4D97-AF65-F5344CB8AC3E}">
        <p14:creationId xmlns:p14="http://schemas.microsoft.com/office/powerpoint/2010/main" val="145936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32</a:t>
            </a:fld>
            <a:endParaRPr lang="pl-PL"/>
          </a:p>
        </p:txBody>
      </p:sp>
    </p:spTree>
    <p:extLst>
      <p:ext uri="{BB962C8B-B14F-4D97-AF65-F5344CB8AC3E}">
        <p14:creationId xmlns:p14="http://schemas.microsoft.com/office/powerpoint/2010/main" val="405076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33</a:t>
            </a:fld>
            <a:endParaRPr lang="pl-PL"/>
          </a:p>
        </p:txBody>
      </p:sp>
      <p:sp>
        <p:nvSpPr>
          <p:cNvPr id="5" name="Symbol zastępczy daty 4">
            <a:extLst>
              <a:ext uri="{FF2B5EF4-FFF2-40B4-BE49-F238E27FC236}">
                <a16:creationId xmlns:a16="http://schemas.microsoft.com/office/drawing/2014/main" id="{D9CC6166-51B3-13A3-955C-3285E010D86E}"/>
              </a:ext>
            </a:extLst>
          </p:cNvPr>
          <p:cNvSpPr>
            <a:spLocks noGrp="1"/>
          </p:cNvSpPr>
          <p:nvPr>
            <p:ph type="dt" idx="1"/>
          </p:nvPr>
        </p:nvSpPr>
        <p:spPr/>
        <p:txBody>
          <a:bodyPr/>
          <a:lstStyle/>
          <a:p>
            <a:fld id="{362B9BBE-C410-4A1E-8EF9-8D96A5883B4E}" type="datetime7">
              <a:rPr lang="pl-PL" smtClean="0"/>
              <a:t>lip-24</a:t>
            </a:fld>
            <a:endParaRPr lang="pl-PL"/>
          </a:p>
        </p:txBody>
      </p:sp>
    </p:spTree>
    <p:extLst>
      <p:ext uri="{BB962C8B-B14F-4D97-AF65-F5344CB8AC3E}">
        <p14:creationId xmlns:p14="http://schemas.microsoft.com/office/powerpoint/2010/main" val="283618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35</a:t>
            </a:fld>
            <a:endParaRPr lang="pl-PL"/>
          </a:p>
        </p:txBody>
      </p:sp>
    </p:spTree>
    <p:extLst>
      <p:ext uri="{BB962C8B-B14F-4D97-AF65-F5344CB8AC3E}">
        <p14:creationId xmlns:p14="http://schemas.microsoft.com/office/powerpoint/2010/main" val="125632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39</a:t>
            </a:fld>
            <a:endParaRPr lang="pl-PL"/>
          </a:p>
        </p:txBody>
      </p:sp>
    </p:spTree>
    <p:extLst>
      <p:ext uri="{BB962C8B-B14F-4D97-AF65-F5344CB8AC3E}">
        <p14:creationId xmlns:p14="http://schemas.microsoft.com/office/powerpoint/2010/main" val="3939183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42</a:t>
            </a:fld>
            <a:endParaRPr lang="pl-PL"/>
          </a:p>
        </p:txBody>
      </p:sp>
      <p:sp>
        <p:nvSpPr>
          <p:cNvPr id="5" name="Symbol zastępczy daty 4">
            <a:extLst>
              <a:ext uri="{FF2B5EF4-FFF2-40B4-BE49-F238E27FC236}">
                <a16:creationId xmlns:a16="http://schemas.microsoft.com/office/drawing/2014/main" id="{630F2D43-DCF8-E9D1-D0FE-ABEBA70E1CCF}"/>
              </a:ext>
            </a:extLst>
          </p:cNvPr>
          <p:cNvSpPr>
            <a:spLocks noGrp="1"/>
          </p:cNvSpPr>
          <p:nvPr>
            <p:ph type="dt" idx="1"/>
          </p:nvPr>
        </p:nvSpPr>
        <p:spPr/>
        <p:txBody>
          <a:bodyPr/>
          <a:lstStyle/>
          <a:p>
            <a:fld id="{07DB5DD9-1A9C-4B8E-9862-E436213A7142}" type="datetime7">
              <a:rPr lang="pl-PL" smtClean="0"/>
              <a:t>lip-24</a:t>
            </a:fld>
            <a:endParaRPr lang="pl-PL"/>
          </a:p>
        </p:txBody>
      </p:sp>
    </p:spTree>
    <p:extLst>
      <p:ext uri="{BB962C8B-B14F-4D97-AF65-F5344CB8AC3E}">
        <p14:creationId xmlns:p14="http://schemas.microsoft.com/office/powerpoint/2010/main" val="51365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44</a:t>
            </a:fld>
            <a:endParaRPr lang="pl-PL"/>
          </a:p>
        </p:txBody>
      </p:sp>
    </p:spTree>
    <p:extLst>
      <p:ext uri="{BB962C8B-B14F-4D97-AF65-F5344CB8AC3E}">
        <p14:creationId xmlns:p14="http://schemas.microsoft.com/office/powerpoint/2010/main" val="256520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6</a:t>
            </a:fld>
            <a:endParaRPr lang="pl-PL"/>
          </a:p>
        </p:txBody>
      </p:sp>
      <p:sp>
        <p:nvSpPr>
          <p:cNvPr id="5" name="Symbol zastępczy daty 4">
            <a:extLst>
              <a:ext uri="{FF2B5EF4-FFF2-40B4-BE49-F238E27FC236}">
                <a16:creationId xmlns:a16="http://schemas.microsoft.com/office/drawing/2014/main" id="{D1BF7CA9-817F-3E5A-10B9-FFC92616FED6}"/>
              </a:ext>
            </a:extLst>
          </p:cNvPr>
          <p:cNvSpPr>
            <a:spLocks noGrp="1"/>
          </p:cNvSpPr>
          <p:nvPr>
            <p:ph type="dt" idx="1"/>
          </p:nvPr>
        </p:nvSpPr>
        <p:spPr/>
        <p:txBody>
          <a:bodyPr/>
          <a:lstStyle/>
          <a:p>
            <a:fld id="{DCA4CA05-E018-4793-936B-504F721D53CE}" type="datetime7">
              <a:rPr lang="pl-PL" smtClean="0"/>
              <a:t>lip-24</a:t>
            </a:fld>
            <a:endParaRPr lang="pl-PL"/>
          </a:p>
        </p:txBody>
      </p:sp>
    </p:spTree>
    <p:extLst>
      <p:ext uri="{BB962C8B-B14F-4D97-AF65-F5344CB8AC3E}">
        <p14:creationId xmlns:p14="http://schemas.microsoft.com/office/powerpoint/2010/main" val="2355465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46</a:t>
            </a:fld>
            <a:endParaRPr lang="pl-PL"/>
          </a:p>
        </p:txBody>
      </p:sp>
    </p:spTree>
    <p:extLst>
      <p:ext uri="{BB962C8B-B14F-4D97-AF65-F5344CB8AC3E}">
        <p14:creationId xmlns:p14="http://schemas.microsoft.com/office/powerpoint/2010/main" val="1164700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47</a:t>
            </a:fld>
            <a:endParaRPr lang="pl-PL"/>
          </a:p>
        </p:txBody>
      </p:sp>
      <p:sp>
        <p:nvSpPr>
          <p:cNvPr id="5" name="Symbol zastępczy daty 4">
            <a:extLst>
              <a:ext uri="{FF2B5EF4-FFF2-40B4-BE49-F238E27FC236}">
                <a16:creationId xmlns:a16="http://schemas.microsoft.com/office/drawing/2014/main" id="{374921A0-10AA-757E-9B15-EC6DD5800FDF}"/>
              </a:ext>
            </a:extLst>
          </p:cNvPr>
          <p:cNvSpPr>
            <a:spLocks noGrp="1"/>
          </p:cNvSpPr>
          <p:nvPr>
            <p:ph type="dt" idx="1"/>
          </p:nvPr>
        </p:nvSpPr>
        <p:spPr/>
        <p:txBody>
          <a:bodyPr/>
          <a:lstStyle/>
          <a:p>
            <a:fld id="{21FD2D0E-B99B-493C-B2B4-AB454B9213B9}" type="datetime7">
              <a:rPr lang="pl-PL" smtClean="0"/>
              <a:t>lip-24</a:t>
            </a:fld>
            <a:endParaRPr lang="pl-PL"/>
          </a:p>
        </p:txBody>
      </p:sp>
    </p:spTree>
    <p:extLst>
      <p:ext uri="{BB962C8B-B14F-4D97-AF65-F5344CB8AC3E}">
        <p14:creationId xmlns:p14="http://schemas.microsoft.com/office/powerpoint/2010/main" val="4150132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48</a:t>
            </a:fld>
            <a:endParaRPr lang="pl-PL"/>
          </a:p>
        </p:txBody>
      </p:sp>
    </p:spTree>
    <p:extLst>
      <p:ext uri="{BB962C8B-B14F-4D97-AF65-F5344CB8AC3E}">
        <p14:creationId xmlns:p14="http://schemas.microsoft.com/office/powerpoint/2010/main" val="2954557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54</a:t>
            </a:fld>
            <a:endParaRPr lang="pl-PL"/>
          </a:p>
        </p:txBody>
      </p:sp>
    </p:spTree>
    <p:extLst>
      <p:ext uri="{BB962C8B-B14F-4D97-AF65-F5344CB8AC3E}">
        <p14:creationId xmlns:p14="http://schemas.microsoft.com/office/powerpoint/2010/main" val="1722101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59</a:t>
            </a:fld>
            <a:endParaRPr lang="pl-PL"/>
          </a:p>
        </p:txBody>
      </p:sp>
    </p:spTree>
    <p:extLst>
      <p:ext uri="{BB962C8B-B14F-4D97-AF65-F5344CB8AC3E}">
        <p14:creationId xmlns:p14="http://schemas.microsoft.com/office/powerpoint/2010/main" val="592430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60</a:t>
            </a:fld>
            <a:endParaRPr lang="pl-PL"/>
          </a:p>
        </p:txBody>
      </p:sp>
      <p:sp>
        <p:nvSpPr>
          <p:cNvPr id="5" name="Symbol zastępczy daty 4">
            <a:extLst>
              <a:ext uri="{FF2B5EF4-FFF2-40B4-BE49-F238E27FC236}">
                <a16:creationId xmlns:a16="http://schemas.microsoft.com/office/drawing/2014/main" id="{C940A0F5-7B71-6D26-0C69-02AC5E4E8084}"/>
              </a:ext>
            </a:extLst>
          </p:cNvPr>
          <p:cNvSpPr>
            <a:spLocks noGrp="1"/>
          </p:cNvSpPr>
          <p:nvPr>
            <p:ph type="dt" idx="1"/>
          </p:nvPr>
        </p:nvSpPr>
        <p:spPr/>
        <p:txBody>
          <a:bodyPr/>
          <a:lstStyle/>
          <a:p>
            <a:fld id="{E7D6C08C-6DFA-4272-B0E0-53A499EF3F1C}" type="datetime7">
              <a:rPr lang="pl-PL" smtClean="0"/>
              <a:t>lip-24</a:t>
            </a:fld>
            <a:endParaRPr lang="pl-PL"/>
          </a:p>
        </p:txBody>
      </p:sp>
    </p:spTree>
    <p:extLst>
      <p:ext uri="{BB962C8B-B14F-4D97-AF65-F5344CB8AC3E}">
        <p14:creationId xmlns:p14="http://schemas.microsoft.com/office/powerpoint/2010/main" val="1719646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67</a:t>
            </a:fld>
            <a:endParaRPr lang="pl-PL"/>
          </a:p>
        </p:txBody>
      </p:sp>
    </p:spTree>
    <p:extLst>
      <p:ext uri="{BB962C8B-B14F-4D97-AF65-F5344CB8AC3E}">
        <p14:creationId xmlns:p14="http://schemas.microsoft.com/office/powerpoint/2010/main" val="1298250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68</a:t>
            </a:fld>
            <a:endParaRPr lang="pl-PL"/>
          </a:p>
        </p:txBody>
      </p:sp>
    </p:spTree>
    <p:extLst>
      <p:ext uri="{BB962C8B-B14F-4D97-AF65-F5344CB8AC3E}">
        <p14:creationId xmlns:p14="http://schemas.microsoft.com/office/powerpoint/2010/main" val="757120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70</a:t>
            </a:fld>
            <a:endParaRPr lang="pl-PL"/>
          </a:p>
        </p:txBody>
      </p:sp>
      <p:sp>
        <p:nvSpPr>
          <p:cNvPr id="5" name="Symbol zastępczy daty 4">
            <a:extLst>
              <a:ext uri="{FF2B5EF4-FFF2-40B4-BE49-F238E27FC236}">
                <a16:creationId xmlns:a16="http://schemas.microsoft.com/office/drawing/2014/main" id="{9FA2CF57-9835-B7B9-8F47-0A43C41760C3}"/>
              </a:ext>
            </a:extLst>
          </p:cNvPr>
          <p:cNvSpPr>
            <a:spLocks noGrp="1"/>
          </p:cNvSpPr>
          <p:nvPr>
            <p:ph type="dt" idx="1"/>
          </p:nvPr>
        </p:nvSpPr>
        <p:spPr/>
        <p:txBody>
          <a:bodyPr/>
          <a:lstStyle/>
          <a:p>
            <a:fld id="{67F175F4-7B18-4D2E-9425-A5174F36CAB6}" type="datetime7">
              <a:rPr lang="pl-PL" smtClean="0"/>
              <a:t>lip-24</a:t>
            </a:fld>
            <a:endParaRPr lang="pl-PL"/>
          </a:p>
        </p:txBody>
      </p:sp>
    </p:spTree>
    <p:extLst>
      <p:ext uri="{BB962C8B-B14F-4D97-AF65-F5344CB8AC3E}">
        <p14:creationId xmlns:p14="http://schemas.microsoft.com/office/powerpoint/2010/main" val="395196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
          </p:nvPr>
        </p:nvSpPr>
        <p:spPr/>
        <p:txBody>
          <a:bodyPr/>
          <a:lstStyle/>
          <a:p>
            <a:fld id="{CCE4BAD6-4173-459E-9F87-BAE45F7B34BE}" type="datetime7">
              <a:rPr lang="pl-PL" smtClean="0"/>
              <a:t>lip-24</a:t>
            </a:fld>
            <a:endParaRPr lang="pl-PL"/>
          </a:p>
        </p:txBody>
      </p:sp>
      <p:sp>
        <p:nvSpPr>
          <p:cNvPr id="5" name="Symbol zastępczy numeru slajdu 4"/>
          <p:cNvSpPr>
            <a:spLocks noGrp="1"/>
          </p:cNvSpPr>
          <p:nvPr>
            <p:ph type="sldNum" sz="quarter" idx="5"/>
          </p:nvPr>
        </p:nvSpPr>
        <p:spPr/>
        <p:txBody>
          <a:bodyPr/>
          <a:lstStyle/>
          <a:p>
            <a:fld id="{B1350C69-5D00-4643-A6EF-959B7D51E3CF}" type="slidenum">
              <a:rPr lang="pl-PL" smtClean="0"/>
              <a:t>72</a:t>
            </a:fld>
            <a:endParaRPr lang="pl-PL"/>
          </a:p>
        </p:txBody>
      </p:sp>
    </p:spTree>
    <p:extLst>
      <p:ext uri="{BB962C8B-B14F-4D97-AF65-F5344CB8AC3E}">
        <p14:creationId xmlns:p14="http://schemas.microsoft.com/office/powerpoint/2010/main" val="227922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7</a:t>
            </a:fld>
            <a:endParaRPr lang="pl-PL"/>
          </a:p>
        </p:txBody>
      </p:sp>
      <p:sp>
        <p:nvSpPr>
          <p:cNvPr id="5" name="Symbol zastępczy daty 4">
            <a:extLst>
              <a:ext uri="{FF2B5EF4-FFF2-40B4-BE49-F238E27FC236}">
                <a16:creationId xmlns:a16="http://schemas.microsoft.com/office/drawing/2014/main" id="{BCF34807-F3F3-5997-665A-BB82F7F671B1}"/>
              </a:ext>
            </a:extLst>
          </p:cNvPr>
          <p:cNvSpPr>
            <a:spLocks noGrp="1"/>
          </p:cNvSpPr>
          <p:nvPr>
            <p:ph type="dt" idx="1"/>
          </p:nvPr>
        </p:nvSpPr>
        <p:spPr/>
        <p:txBody>
          <a:bodyPr/>
          <a:lstStyle/>
          <a:p>
            <a:fld id="{39715560-D5E8-4D55-9F43-6CB59EA3215A}" type="datetime7">
              <a:rPr lang="pl-PL" smtClean="0"/>
              <a:t>lip-24</a:t>
            </a:fld>
            <a:endParaRPr lang="pl-PL"/>
          </a:p>
        </p:txBody>
      </p:sp>
    </p:spTree>
    <p:extLst>
      <p:ext uri="{BB962C8B-B14F-4D97-AF65-F5344CB8AC3E}">
        <p14:creationId xmlns:p14="http://schemas.microsoft.com/office/powerpoint/2010/main" val="90260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9</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lip-24</a:t>
            </a:fld>
            <a:endParaRPr lang="pl-PL"/>
          </a:p>
        </p:txBody>
      </p:sp>
    </p:spTree>
    <p:extLst>
      <p:ext uri="{BB962C8B-B14F-4D97-AF65-F5344CB8AC3E}">
        <p14:creationId xmlns:p14="http://schemas.microsoft.com/office/powerpoint/2010/main" val="181909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10</a:t>
            </a:fld>
            <a:endParaRPr lang="pl-PL"/>
          </a:p>
        </p:txBody>
      </p:sp>
      <p:sp>
        <p:nvSpPr>
          <p:cNvPr id="5" name="Symbol zastępczy daty 4">
            <a:extLst>
              <a:ext uri="{FF2B5EF4-FFF2-40B4-BE49-F238E27FC236}">
                <a16:creationId xmlns:a16="http://schemas.microsoft.com/office/drawing/2014/main" id="{7E454728-793A-781C-9CDF-2582BD728941}"/>
              </a:ext>
            </a:extLst>
          </p:cNvPr>
          <p:cNvSpPr>
            <a:spLocks noGrp="1"/>
          </p:cNvSpPr>
          <p:nvPr>
            <p:ph type="dt" idx="1"/>
          </p:nvPr>
        </p:nvSpPr>
        <p:spPr/>
        <p:txBody>
          <a:bodyPr/>
          <a:lstStyle/>
          <a:p>
            <a:fld id="{D8CF1B79-61F9-4EE2-A96A-AE1FAA6B5DCC}" type="datetime7">
              <a:rPr lang="pl-PL" smtClean="0"/>
              <a:t>lip-24</a:t>
            </a:fld>
            <a:endParaRPr lang="pl-PL"/>
          </a:p>
        </p:txBody>
      </p:sp>
    </p:spTree>
    <p:extLst>
      <p:ext uri="{BB962C8B-B14F-4D97-AF65-F5344CB8AC3E}">
        <p14:creationId xmlns:p14="http://schemas.microsoft.com/office/powerpoint/2010/main" val="420686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11</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lip-24</a:t>
            </a:fld>
            <a:endParaRPr lang="pl-PL"/>
          </a:p>
        </p:txBody>
      </p:sp>
    </p:spTree>
    <p:extLst>
      <p:ext uri="{BB962C8B-B14F-4D97-AF65-F5344CB8AC3E}">
        <p14:creationId xmlns:p14="http://schemas.microsoft.com/office/powerpoint/2010/main" val="357394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12</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lip-24</a:t>
            </a:fld>
            <a:endParaRPr lang="pl-PL"/>
          </a:p>
        </p:txBody>
      </p:sp>
    </p:spTree>
    <p:extLst>
      <p:ext uri="{BB962C8B-B14F-4D97-AF65-F5344CB8AC3E}">
        <p14:creationId xmlns:p14="http://schemas.microsoft.com/office/powerpoint/2010/main" val="302104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1350C69-5D00-4643-A6EF-959B7D51E3CF}" type="slidenum">
              <a:rPr lang="pl-PL" smtClean="0"/>
              <a:t>13</a:t>
            </a:fld>
            <a:endParaRPr lang="pl-PL"/>
          </a:p>
        </p:txBody>
      </p:sp>
      <p:sp>
        <p:nvSpPr>
          <p:cNvPr id="5" name="Symbol zastępczy daty 4">
            <a:extLst>
              <a:ext uri="{FF2B5EF4-FFF2-40B4-BE49-F238E27FC236}">
                <a16:creationId xmlns:a16="http://schemas.microsoft.com/office/drawing/2014/main" id="{C23BAD55-6796-2701-9AA2-3A43E6C4BF88}"/>
              </a:ext>
            </a:extLst>
          </p:cNvPr>
          <p:cNvSpPr>
            <a:spLocks noGrp="1"/>
          </p:cNvSpPr>
          <p:nvPr>
            <p:ph type="dt" idx="1"/>
          </p:nvPr>
        </p:nvSpPr>
        <p:spPr/>
        <p:txBody>
          <a:bodyPr/>
          <a:lstStyle/>
          <a:p>
            <a:fld id="{FA8922F4-57A4-4235-9679-F03E733693FA}" type="datetime7">
              <a:rPr lang="pl-PL" smtClean="0"/>
              <a:t>lip-24</a:t>
            </a:fld>
            <a:endParaRPr lang="pl-PL"/>
          </a:p>
        </p:txBody>
      </p:sp>
    </p:spTree>
    <p:extLst>
      <p:ext uri="{BB962C8B-B14F-4D97-AF65-F5344CB8AC3E}">
        <p14:creationId xmlns:p14="http://schemas.microsoft.com/office/powerpoint/2010/main" val="173832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080A5-7BC0-AF1D-E33D-E5E4CE5CF6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745BBC3-AD0F-02CF-79CD-08462DD89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54A9334-99EB-7038-FACC-CED15B62E06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49E65D7A-48F6-B4AA-9C57-7D220D38F05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414572-4C6E-FF82-BF7C-3D7CAAAFF863}"/>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664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2A424-1BFA-C95D-30C8-4163685E96C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99C732-5484-F0AD-FFAA-0F624D5E8C3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F467B8C-222A-C954-03E1-17CCF944D37C}"/>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5393B96-DD1B-7A4F-8D21-1555C38A1C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6064E-6ABD-9BC8-8C74-B6C72DBBF19F}"/>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30372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3F3255-4DF0-E387-BF91-6542A12F29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D875D8C-D28F-7D99-189F-4BBFDAF27A7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CF2EE79-4F50-EFB6-B3AD-B15D4A831D2B}"/>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5C198499-1B45-9160-7C32-4C9A0B116E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B2439F-553C-F6F5-9D8A-9C84ADB5A85E}"/>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9012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119137330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366569512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225308847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92059114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91328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9402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49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3455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B6572-F9A0-FF73-A7AB-08997E6E29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61B7EFD-6AC1-F4F7-6109-E962287DE66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458F7E-4F70-4D2B-AE88-8F24F6FA67A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1AE4A75D-E4E8-6817-F2C2-7933BA85DF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C9166F-7722-6B3E-6763-CDBE37C9D660}"/>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005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598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74127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F2CC3-326C-3C2C-A3F0-6D6CBE5E153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A1C514E-7AA1-4864-4C54-D288D7C81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23B5B8-8A8A-3937-12C1-0C24E18242FA}"/>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37E4E188-692B-C907-97B8-D95073C171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A15346-0550-B861-5EE1-33EB37B0F0B7}"/>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30901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F37F1-62C6-51F3-75AD-C84592B327C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B74071-5E12-8F9B-F2CA-A72FCA6888F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BD937C-A01F-1EAE-35F9-1D588FC4A499}"/>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7F3F83D-F840-124D-041B-2745CDDDBB23}"/>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8CEFBCD0-CBEC-EAE2-32AF-2D014883C71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B358BF6-DB1F-AD4F-55E2-073A0829B36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7393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CE2C57-6508-E7A6-1A45-D8AB5FB7B71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CFC0062-2217-53EF-0A09-5CE50CA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A555B19-AF3E-57E1-74B5-DBFC47F8B3B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A48DAFA-7115-99EA-3B50-EE5F8CA04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32E0708-B86F-F655-ECDB-2E739D37A89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8B89426-B8E8-EB5C-0C9A-94DB60608089}"/>
              </a:ext>
            </a:extLst>
          </p:cNvPr>
          <p:cNvSpPr>
            <a:spLocks noGrp="1"/>
          </p:cNvSpPr>
          <p:nvPr>
            <p:ph type="dt" sz="half" idx="10"/>
          </p:nvPr>
        </p:nvSpPr>
        <p:spPr/>
        <p:txBody>
          <a:bodyPr/>
          <a:lstStyle/>
          <a:p>
            <a:endParaRPr lang="pl-PL"/>
          </a:p>
        </p:txBody>
      </p:sp>
      <p:sp>
        <p:nvSpPr>
          <p:cNvPr id="8" name="Symbol zastępczy stopki 7">
            <a:extLst>
              <a:ext uri="{FF2B5EF4-FFF2-40B4-BE49-F238E27FC236}">
                <a16:creationId xmlns:a16="http://schemas.microsoft.com/office/drawing/2014/main" id="{43A7A712-5D66-6FD9-59B2-07F72A00A51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AB34FFA-B2DC-C6D5-E083-771F241B77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78071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F34AF3-1A04-F971-5570-4736D863F06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FF8DCC0-D770-7117-09BA-22AA263A6FEF}"/>
              </a:ext>
            </a:extLst>
          </p:cNvPr>
          <p:cNvSpPr>
            <a:spLocks noGrp="1"/>
          </p:cNvSpPr>
          <p:nvPr>
            <p:ph type="dt" sz="half" idx="10"/>
          </p:nvPr>
        </p:nvSpPr>
        <p:spPr/>
        <p:txBody>
          <a:bodyPr/>
          <a:lstStyle/>
          <a:p>
            <a:endParaRPr lang="pl-PL"/>
          </a:p>
        </p:txBody>
      </p:sp>
      <p:sp>
        <p:nvSpPr>
          <p:cNvPr id="4" name="Symbol zastępczy stopki 3">
            <a:extLst>
              <a:ext uri="{FF2B5EF4-FFF2-40B4-BE49-F238E27FC236}">
                <a16:creationId xmlns:a16="http://schemas.microsoft.com/office/drawing/2014/main" id="{CE35B751-A797-0C2A-655C-A7907F4AC3D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1B3C258-EF29-97E4-D1B5-2F6C0C26E428}"/>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2269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6BFF07-99B5-4F59-98DB-8844CB2B0DCE}"/>
              </a:ext>
            </a:extLst>
          </p:cNvPr>
          <p:cNvSpPr>
            <a:spLocks noGrp="1"/>
          </p:cNvSpPr>
          <p:nvPr>
            <p:ph type="dt" sz="half" idx="10"/>
          </p:nvPr>
        </p:nvSpPr>
        <p:spPr/>
        <p:txBody>
          <a:bodyPr/>
          <a:lstStyle/>
          <a:p>
            <a:endParaRPr lang="pl-PL"/>
          </a:p>
        </p:txBody>
      </p:sp>
      <p:sp>
        <p:nvSpPr>
          <p:cNvPr id="3" name="Symbol zastępczy stopki 2">
            <a:extLst>
              <a:ext uri="{FF2B5EF4-FFF2-40B4-BE49-F238E27FC236}">
                <a16:creationId xmlns:a16="http://schemas.microsoft.com/office/drawing/2014/main" id="{D2F79976-E84C-4F28-A83C-95C5A361C96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8522A4D-CC0B-86B0-FDCE-9DCAB50A31E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25678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11A4D-0956-0AD1-2047-BC933A2E87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87CAD9D-5FE6-9996-C7C7-F0379542A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CC9FD75-4D57-5A30-F781-66611683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5E214B4-1DFB-EF71-E7D7-301DA1B7C02E}"/>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33C71AD1-2049-6084-6013-B459ACF42A2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AB7841-212B-D6DA-7859-DA34D0B9CE31}"/>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5863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EF707-7135-77F8-9892-B4B6ACEDD6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DC64937-6812-B9FC-EAC0-4FB84DBF8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C0A8A7F-5846-3F3A-28D4-BA61880AA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92F07CA-CD4D-D3A6-EF31-155402A2C667}"/>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2FD89124-E464-E0DD-1915-EBAA87E8B6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925FFD-C763-117C-8035-DE693E64CBF9}"/>
              </a:ext>
            </a:extLst>
          </p:cNvPr>
          <p:cNvSpPr>
            <a:spLocks noGrp="1"/>
          </p:cNvSpPr>
          <p:nvPr>
            <p:ph type="sldNum" sz="quarter" idx="12"/>
          </p:nvPr>
        </p:nvSpPr>
        <p:spPr/>
        <p:txBody>
          <a:bodyPr/>
          <a:lstStyle/>
          <a:p>
            <a:fld id="{D74826D8-9DAC-44AE-A9FD-0EC949CD68D6}" type="slidenum">
              <a:rPr lang="pl-PL" smtClean="0"/>
              <a:t>‹#›</a:t>
            </a:fld>
            <a:endParaRPr lang="pl-PL"/>
          </a:p>
        </p:txBody>
      </p:sp>
    </p:spTree>
    <p:extLst>
      <p:ext uri="{BB962C8B-B14F-4D97-AF65-F5344CB8AC3E}">
        <p14:creationId xmlns:p14="http://schemas.microsoft.com/office/powerpoint/2010/main" val="111800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CA73FA-925D-F348-816A-C755E4245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621583C-3067-6BF1-8658-6E05FA55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66DC769-8458-C277-31A4-CF3756673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a:extLst>
              <a:ext uri="{FF2B5EF4-FFF2-40B4-BE49-F238E27FC236}">
                <a16:creationId xmlns:a16="http://schemas.microsoft.com/office/drawing/2014/main" id="{DBCA8286-7B48-A409-4974-35B5E5E0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F3E8706-36BF-15F5-7CA7-24E92EF75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26D8-9DAC-44AE-A9FD-0EC949CD68D6}" type="slidenum">
              <a:rPr lang="pl-PL" smtClean="0"/>
              <a:t>‹#›</a:t>
            </a:fld>
            <a:endParaRPr lang="pl-PL"/>
          </a:p>
        </p:txBody>
      </p:sp>
    </p:spTree>
    <p:extLst>
      <p:ext uri="{BB962C8B-B14F-4D97-AF65-F5344CB8AC3E}">
        <p14:creationId xmlns:p14="http://schemas.microsoft.com/office/powerpoint/2010/main" val="3293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9647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9CEE1-EAAB-78B2-6DF8-CFB63DDE898C}"/>
              </a:ext>
            </a:extLst>
          </p:cNvPr>
          <p:cNvSpPr>
            <a:spLocks noGrp="1"/>
          </p:cNvSpPr>
          <p:nvPr>
            <p:ph type="title"/>
          </p:nvPr>
        </p:nvSpPr>
        <p:spPr/>
        <p:txBody>
          <a:bodyPr/>
          <a:lstStyle/>
          <a:p>
            <a:r>
              <a:rPr lang="pl-PL" dirty="0"/>
              <a:t>Fundusze Europejskie dla Lubelskiego 2021-2027 </a:t>
            </a:r>
          </a:p>
        </p:txBody>
      </p:sp>
      <p:pic>
        <p:nvPicPr>
          <p:cNvPr id="13" name="Symbol zastępczy zawartości 12" descr="Obraz zawierający tekst">
            <a:extLst>
              <a:ext uri="{FF2B5EF4-FFF2-40B4-BE49-F238E27FC236}">
                <a16:creationId xmlns:a16="http://schemas.microsoft.com/office/drawing/2014/main" id="{8B01C536-3002-9D35-1F89-AE81609CF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028"/>
            <a:ext cx="12192000" cy="6845972"/>
          </a:xfrm>
        </p:spPr>
      </p:pic>
    </p:spTree>
    <p:extLst>
      <p:ext uri="{BB962C8B-B14F-4D97-AF65-F5344CB8AC3E}">
        <p14:creationId xmlns:p14="http://schemas.microsoft.com/office/powerpoint/2010/main" val="273200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772585"/>
          </a:xfrm>
        </p:spPr>
        <p:txBody>
          <a:bodyPr>
            <a:normAutofit/>
          </a:bodyPr>
          <a:lstStyle/>
          <a:p>
            <a:pPr marL="0" indent="0" algn="just">
              <a:lnSpc>
                <a:spcPts val="2700"/>
              </a:lnSpc>
              <a:buNone/>
            </a:pPr>
            <a:r>
              <a:rPr lang="pl-PL" sz="2000" b="1" dirty="0">
                <a:latin typeface="Arial" panose="020B0604020202020204" pitchFamily="34" charset="0"/>
                <a:cs typeface="Arial" panose="020B0604020202020204" pitchFamily="34" charset="0"/>
              </a:rPr>
              <a:t>Typ projektu nr 3: </a:t>
            </a:r>
            <a:r>
              <a:rPr lang="pl-PL" sz="2000" dirty="0">
                <a:latin typeface="Arial" panose="020B0604020202020204" pitchFamily="34" charset="0"/>
                <a:cs typeface="Arial" panose="020B0604020202020204" pitchFamily="34" charset="0"/>
              </a:rPr>
              <a:t>Programy rozwojowe OWP, uwzględniające m.in.:</a:t>
            </a:r>
          </a:p>
          <a:p>
            <a:pPr marL="342900" indent="-342900" algn="just">
              <a:lnSpc>
                <a:spcPts val="2700"/>
              </a:lnSpc>
              <a:buAutoNum type="alphaLcParenR"/>
            </a:pPr>
            <a:r>
              <a:rPr lang="pl-PL" sz="2000" dirty="0">
                <a:latin typeface="Arial" panose="020B0604020202020204" pitchFamily="34" charset="0"/>
                <a:cs typeface="Arial" panose="020B0604020202020204" pitchFamily="34" charset="0"/>
              </a:rPr>
              <a:t>poprawę dostępności OWP, </a:t>
            </a:r>
          </a:p>
          <a:p>
            <a:pPr marL="342900" indent="-342900" algn="just">
              <a:lnSpc>
                <a:spcPts val="2700"/>
              </a:lnSpc>
              <a:buAutoNum type="alphaLcParenR"/>
            </a:pPr>
            <a:r>
              <a:rPr lang="pl-PL" sz="2000" dirty="0">
                <a:latin typeface="Arial" panose="020B0604020202020204" pitchFamily="34" charset="0"/>
                <a:cs typeface="Arial" panose="020B0604020202020204" pitchFamily="34" charset="0"/>
              </a:rPr>
              <a:t>dodatkowe zajęcia dydaktyczno-wychowawcze oraz specjalistyczne, </a:t>
            </a:r>
          </a:p>
          <a:p>
            <a:pPr marL="342900" indent="-342900" algn="just">
              <a:lnSpc>
                <a:spcPts val="2700"/>
              </a:lnSpc>
              <a:buAutoNum type="alphaLcParenR"/>
            </a:pPr>
            <a:r>
              <a:rPr lang="pl-PL" sz="2000" dirty="0">
                <a:latin typeface="Arial" panose="020B0604020202020204" pitchFamily="34" charset="0"/>
                <a:cs typeface="Arial" panose="020B0604020202020204" pitchFamily="34" charset="0"/>
              </a:rPr>
              <a:t>pomoc psychologiczno-pedagogiczną dla dzieci, rodziców/opiekunów i nauczycieli, w tym w zakresie stymulowania rozwoju dziecka, rozwijania kompetencji wychowawczych i opiekuńczych, działania na rzecz usprawniania relacji i współpracy kadry z rodzicami/opiekunami,</a:t>
            </a:r>
          </a:p>
          <a:p>
            <a:pPr marL="342900" indent="-342900" algn="just">
              <a:lnSpc>
                <a:spcPts val="2700"/>
              </a:lnSpc>
              <a:buAutoNum type="alphaLcParenR"/>
            </a:pPr>
            <a:r>
              <a:rPr lang="pl-PL" sz="2000" dirty="0">
                <a:latin typeface="Arial" panose="020B0604020202020204" pitchFamily="34" charset="0"/>
                <a:cs typeface="Arial" panose="020B0604020202020204" pitchFamily="34" charset="0"/>
              </a:rPr>
              <a:t>doskonalenie zawodowe kadry OWP (w tym nauczycieli i kadr zarządzających), w szczególności w zakresie pracy z dziećmi ze specjalnymi potrzebami edukacyjnymi, w tym z dziećmi zdolnymi i z dziećmi z niepełnosprawnościami, podnoszenie jakości systemu zarządzania OWP.</a:t>
            </a:r>
            <a:endParaRPr lang="pl-PL" sz="20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796571"/>
            <a:ext cx="5465075" cy="359665"/>
          </a:xfrm>
          <a:prstGeom prst="rect">
            <a:avLst/>
          </a:prstGeom>
        </p:spPr>
      </p:pic>
    </p:spTree>
    <p:extLst>
      <p:ext uri="{BB962C8B-B14F-4D97-AF65-F5344CB8AC3E}">
        <p14:creationId xmlns:p14="http://schemas.microsoft.com/office/powerpoint/2010/main" val="927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67140" y="616226"/>
            <a:ext cx="11598964" cy="5625548"/>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b="1" dirty="0">
                <a:latin typeface="Arial" panose="020B0604020202020204" pitchFamily="34" charset="0"/>
                <a:cs typeface="Arial" panose="020B0604020202020204" pitchFamily="34" charset="0"/>
              </a:rPr>
              <a:t>Typ projektu nr 4: </a:t>
            </a:r>
            <a:r>
              <a:rPr lang="pl-PL" sz="2000" dirty="0">
                <a:latin typeface="Arial" panose="020B0604020202020204" pitchFamily="34" charset="0"/>
                <a:cs typeface="Arial" panose="020B0604020202020204" pitchFamily="34" charset="0"/>
              </a:rPr>
              <a:t>Programy rozwojowe szkół kształcenia ogólnego, uwzględniające m.in.:</a:t>
            </a:r>
          </a:p>
          <a:p>
            <a:pPr marL="457200" lvl="0" indent="-457200">
              <a:lnSpc>
                <a:spcPct val="115000"/>
              </a:lnSpc>
              <a:spcBef>
                <a:spcPts val="600"/>
              </a:spcBef>
              <a:spcAft>
                <a:spcPts val="300"/>
              </a:spcAft>
              <a:buSzPct val="100000"/>
              <a:buAutoNum type="alphaLcParenR"/>
              <a:tabLst>
                <a:tab pos="230505" algn="l"/>
                <a:tab pos="270510" algn="l"/>
              </a:tabLst>
            </a:pPr>
            <a:r>
              <a:rPr lang="pl-PL" sz="2000" dirty="0">
                <a:latin typeface="Arial" panose="020B0604020202020204" pitchFamily="34" charset="0"/>
                <a:cs typeface="Arial" panose="020B0604020202020204" pitchFamily="34" charset="0"/>
              </a:rPr>
              <a:t>dostosowanie szkół i realizowanego nauczania do specjalnych potrzeb edukacyjnych uczniów oraz do potrzeb nauczycieli z niepełnosprawnościami, w tym upowszechnienie modelu dostępnej szkoły; </a:t>
            </a:r>
          </a:p>
          <a:p>
            <a:pPr marL="457200" lvl="0" indent="-457200">
              <a:lnSpc>
                <a:spcPct val="115000"/>
              </a:lnSpc>
              <a:spcBef>
                <a:spcPts val="600"/>
              </a:spcBef>
              <a:spcAft>
                <a:spcPts val="300"/>
              </a:spcAft>
              <a:buSzPct val="100000"/>
              <a:buAutoNum type="alphaLcParenR"/>
              <a:tabLst>
                <a:tab pos="230505" algn="l"/>
                <a:tab pos="270510" algn="l"/>
              </a:tabLst>
            </a:pPr>
            <a:r>
              <a:rPr lang="pl-PL" sz="2000" dirty="0">
                <a:latin typeface="Arial" panose="020B0604020202020204" pitchFamily="34" charset="0"/>
                <a:cs typeface="Arial" panose="020B0604020202020204" pitchFamily="34" charset="0"/>
              </a:rPr>
              <a:t>organizację i realizację dodatkowej oferty dydaktycznej, przyczyniającej się do rozwoju kompetencji społeczno-emocjonalnych, umiejętności podstawowych, przekrojowych i zawodowych niezbędnych na rynku pracy, w tym kompetencji cyfrowych, zielonych oraz rozwijającej talenty i zainteresowania uczniów (w tym uczniów ze środowisk </a:t>
            </a:r>
            <a:r>
              <a:rPr lang="pl-PL" sz="2000" dirty="0" err="1">
                <a:latin typeface="Arial" panose="020B0604020202020204" pitchFamily="34" charset="0"/>
                <a:cs typeface="Arial" panose="020B0604020202020204" pitchFamily="34" charset="0"/>
              </a:rPr>
              <a:t>defaworyzowanych</a:t>
            </a:r>
            <a:r>
              <a:rPr lang="pl-PL" sz="2000" dirty="0">
                <a:latin typeface="Arial" panose="020B0604020202020204" pitchFamily="34" charset="0"/>
                <a:cs typeface="Arial" panose="020B0604020202020204" pitchFamily="34" charset="0"/>
              </a:rPr>
              <a:t> i zdolnych);</a:t>
            </a:r>
          </a:p>
          <a:p>
            <a:pPr marL="457200" lvl="0" indent="-457200">
              <a:lnSpc>
                <a:spcPct val="115000"/>
              </a:lnSpc>
              <a:spcBef>
                <a:spcPts val="600"/>
              </a:spcBef>
              <a:spcAft>
                <a:spcPts val="300"/>
              </a:spcAft>
              <a:buSzPct val="100000"/>
              <a:buAutoNum type="alphaLcParenR"/>
              <a:tabLst>
                <a:tab pos="230505" algn="l"/>
                <a:tab pos="270510" algn="l"/>
              </a:tabLst>
            </a:pPr>
            <a:r>
              <a:rPr lang="pl-PL" sz="2000" dirty="0">
                <a:latin typeface="Arial" panose="020B0604020202020204" pitchFamily="34" charset="0"/>
                <a:cs typeface="Arial" panose="020B0604020202020204" pitchFamily="34" charset="0"/>
              </a:rPr>
              <a:t>rozwój umiejętności uczniów poprzez wsparcie potencjału dydaktycznego szkół</a:t>
            </a:r>
          </a:p>
          <a:p>
            <a:pPr marL="457200" lvl="0" indent="-457200">
              <a:lnSpc>
                <a:spcPct val="115000"/>
              </a:lnSpc>
              <a:spcBef>
                <a:spcPts val="600"/>
              </a:spcBef>
              <a:spcAft>
                <a:spcPts val="300"/>
              </a:spcAft>
              <a:buSzPct val="100000"/>
              <a:buAutoNum type="alphaLcParenR"/>
              <a:tabLst>
                <a:tab pos="230505" algn="l"/>
                <a:tab pos="270510" algn="l"/>
              </a:tabLst>
            </a:pPr>
            <a:r>
              <a:rPr lang="pl-PL" sz="2000" dirty="0"/>
              <a:t>organizację i udzielanie pomocy psychologiczno-pedagogicznej dla uczniów (w tym realizację zajęć rewalidacyjnych), wsparcie rodziców/opiekunów prawnych uczniów i nauczycieli w zakresie stymulowania rozwoju ucznia oraz doskonalenia umiejętności wychowawczych, a także zwiększenie kompetencji kadr oświaty w zakresie zapobiegania przemocy i dyskryminacji;</a:t>
            </a:r>
            <a:endParaRPr lang="pl-PL" sz="2000" dirty="0">
              <a:latin typeface="Arial" panose="020B0604020202020204" pitchFamily="34" charset="0"/>
              <a:cs typeface="Arial" panose="020B0604020202020204" pitchFamily="34" charset="0"/>
            </a:endParaRPr>
          </a:p>
          <a:p>
            <a:pPr marL="457200" lvl="0" indent="-457200">
              <a:lnSpc>
                <a:spcPct val="115000"/>
              </a:lnSpc>
              <a:spcBef>
                <a:spcPts val="600"/>
              </a:spcBef>
              <a:spcAft>
                <a:spcPts val="300"/>
              </a:spcAft>
              <a:buSzPts val="1200"/>
              <a:buAutoNum type="alphaLcParenR"/>
              <a:tabLst>
                <a:tab pos="230505" algn="l"/>
                <a:tab pos="270510" algn="l"/>
              </a:tabLst>
            </a:pPr>
            <a:endParaRPr lang="pl-PL" sz="2000" b="1"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1774"/>
            <a:ext cx="5465075" cy="359665"/>
          </a:xfrm>
          <a:prstGeom prst="rect">
            <a:avLst/>
          </a:prstGeom>
        </p:spPr>
      </p:pic>
    </p:spTree>
    <p:extLst>
      <p:ext uri="{BB962C8B-B14F-4D97-AF65-F5344CB8AC3E}">
        <p14:creationId xmlns:p14="http://schemas.microsoft.com/office/powerpoint/2010/main" val="243556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090474" y="126482"/>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67747" y="616226"/>
            <a:ext cx="11668539" cy="5555974"/>
          </a:xfrm>
        </p:spPr>
        <p:txBody>
          <a:bodyPr>
            <a:noAutofit/>
          </a:bodyPr>
          <a:lstStyle/>
          <a:p>
            <a:pPr marL="0" lvl="0" indent="0">
              <a:lnSpc>
                <a:spcPct val="115000"/>
              </a:lnSpc>
              <a:spcBef>
                <a:spcPts val="600"/>
              </a:spcBef>
              <a:spcAft>
                <a:spcPts val="300"/>
              </a:spcAft>
              <a:buSzPts val="1200"/>
              <a:buNone/>
              <a:tabLst>
                <a:tab pos="230505" algn="l"/>
                <a:tab pos="270510" algn="l"/>
              </a:tabLst>
            </a:pPr>
            <a:r>
              <a:rPr lang="pl-PL" sz="2400" dirty="0">
                <a:solidFill>
                  <a:schemeClr val="tx2"/>
                </a:solidFill>
                <a:latin typeface="Arial" panose="020B0604020202020204" pitchFamily="34" charset="0"/>
                <a:cs typeface="Arial" panose="020B0604020202020204" pitchFamily="34" charset="0"/>
              </a:rPr>
              <a:t>cd.</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000" dirty="0">
                <a:latin typeface="Arial" panose="020B0604020202020204" pitchFamily="34" charset="0"/>
                <a:cs typeface="Arial" panose="020B0604020202020204" pitchFamily="34" charset="0"/>
              </a:rPr>
              <a:t>doradztwo edukacyjno-zawodowe lub zawodowe dla uczniów (w tym indywidualne oraz na każdym etapie kształcenia zajęcia </a:t>
            </a:r>
            <a:r>
              <a:rPr lang="pl-PL" sz="2000" dirty="0" err="1">
                <a:latin typeface="Arial" panose="020B0604020202020204" pitchFamily="34" charset="0"/>
                <a:cs typeface="Arial" panose="020B0604020202020204" pitchFamily="34" charset="0"/>
              </a:rPr>
              <a:t>zawodoznawcze</a:t>
            </a:r>
            <a:r>
              <a:rPr lang="pl-PL" sz="2000" dirty="0">
                <a:latin typeface="Arial" panose="020B0604020202020204" pitchFamily="34" charset="0"/>
                <a:cs typeface="Arial" panose="020B0604020202020204" pitchFamily="34" charset="0"/>
              </a:rPr>
              <a:t> u pracodawców);</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000" dirty="0">
                <a:latin typeface="Arial" panose="020B0604020202020204" pitchFamily="34" charset="0"/>
                <a:cs typeface="Arial" panose="020B0604020202020204" pitchFamily="34" charset="0"/>
              </a:rPr>
              <a:t>współpracę szkół ponadpodstawowych z uczelniami i pracodawcami, w szczególności organizację staży dla uczniów u pracodawców;</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000" dirty="0">
                <a:latin typeface="Arial" panose="020B0604020202020204" pitchFamily="34" charset="0"/>
                <a:cs typeface="Arial" panose="020B0604020202020204" pitchFamily="34" charset="0"/>
              </a:rPr>
              <a:t>wsparcie uczniów szkół ponadpodstawowych w zakresie zdobywania dodatkowych uprawnień i kwalifikacji zwiększających ich szanse na rynku pracy, w tym kompetencji cyfrowych;</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000" dirty="0">
                <a:latin typeface="Arial" panose="020B0604020202020204" pitchFamily="34" charset="0"/>
                <a:cs typeface="Arial" panose="020B0604020202020204" pitchFamily="34" charset="0"/>
              </a:rPr>
              <a:t>doskonalenie zawodowe nauczycieli, w tym w ramach szkoły ćwiczeń;</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000" dirty="0">
                <a:latin typeface="Arial" panose="020B0604020202020204" pitchFamily="34" charset="0"/>
                <a:cs typeface="Arial" panose="020B0604020202020204" pitchFamily="34" charset="0"/>
              </a:rPr>
              <a:t>podnoszenie jakości systemu zarządzania szkołami i placówkami oświatowymi, w tym kompetencji kadry zarządzającej;</a:t>
            </a:r>
          </a:p>
          <a:p>
            <a:pPr marL="457200" lvl="0" indent="-457200">
              <a:lnSpc>
                <a:spcPct val="115000"/>
              </a:lnSpc>
              <a:spcBef>
                <a:spcPts val="600"/>
              </a:spcBef>
              <a:spcAft>
                <a:spcPts val="300"/>
              </a:spcAft>
              <a:buSzPct val="100000"/>
              <a:buFont typeface="+mj-lt"/>
              <a:buAutoNum type="alphaLcParenR" startAt="5"/>
              <a:tabLst>
                <a:tab pos="230505" algn="l"/>
                <a:tab pos="270510" algn="l"/>
              </a:tabLst>
            </a:pPr>
            <a:r>
              <a:rPr lang="pl-PL" sz="2400" dirty="0">
                <a:solidFill>
                  <a:schemeClr val="tx2"/>
                </a:solidFill>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wdrażanie nowych, innowacyjnych form nauczania.</a:t>
            </a:r>
            <a:endParaRPr lang="pl-PL" sz="2400" dirty="0">
              <a:solidFill>
                <a:schemeClr val="tx2"/>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41774"/>
            <a:ext cx="5465075" cy="359665"/>
          </a:xfrm>
          <a:prstGeom prst="rect">
            <a:avLst/>
          </a:prstGeom>
        </p:spPr>
      </p:pic>
    </p:spTree>
    <p:extLst>
      <p:ext uri="{BB962C8B-B14F-4D97-AF65-F5344CB8AC3E}">
        <p14:creationId xmlns:p14="http://schemas.microsoft.com/office/powerpoint/2010/main" val="179558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44556" y="701764"/>
            <a:ext cx="11847444" cy="5752072"/>
          </a:xfrm>
        </p:spPr>
        <p:txBody>
          <a:bodyPr>
            <a:normAutofit/>
          </a:bodyPr>
          <a:lstStyle/>
          <a:p>
            <a:pPr marL="0" lvl="0" indent="0">
              <a:lnSpc>
                <a:spcPct val="115000"/>
              </a:lnSpc>
              <a:spcBef>
                <a:spcPts val="600"/>
              </a:spcBef>
              <a:spcAft>
                <a:spcPts val="300"/>
              </a:spcAft>
              <a:buSzPts val="1200"/>
              <a:buNone/>
              <a:tabLst>
                <a:tab pos="230505" algn="l"/>
                <a:tab pos="270510" algn="l"/>
              </a:tabLst>
            </a:pPr>
            <a:r>
              <a:rPr lang="pl-PL" sz="2000" b="1" dirty="0">
                <a:latin typeface="Arial" panose="020B0604020202020204" pitchFamily="34" charset="0"/>
                <a:cs typeface="Arial" panose="020B0604020202020204" pitchFamily="34" charset="0"/>
              </a:rPr>
              <a:t>Typ projektu nr 5: </a:t>
            </a:r>
            <a:r>
              <a:rPr lang="pl-PL" sz="2000" dirty="0">
                <a:latin typeface="Arial" panose="020B0604020202020204" pitchFamily="34" charset="0"/>
                <a:cs typeface="Arial" panose="020B0604020202020204" pitchFamily="34" charset="0"/>
              </a:rPr>
              <a:t>Programy rozwojowe szkół kształcenia zawodowego, uwzględniające m.in.: </a:t>
            </a:r>
          </a:p>
          <a:p>
            <a:pPr marL="342900" lvl="0" indent="-342900">
              <a:lnSpc>
                <a:spcPct val="115000"/>
              </a:lnSpc>
              <a:spcBef>
                <a:spcPts val="600"/>
              </a:spcBef>
              <a:spcAft>
                <a:spcPts val="300"/>
              </a:spcAft>
              <a:buSzPct val="100000"/>
              <a:buFont typeface="+mj-lt"/>
              <a:buAutoNum type="alphaLcParenR"/>
              <a:tabLst>
                <a:tab pos="230505" algn="l"/>
                <a:tab pos="270510" algn="l"/>
              </a:tabLst>
            </a:pPr>
            <a:r>
              <a:rPr lang="pl-PL" sz="2000" dirty="0">
                <a:latin typeface="Arial" panose="020B0604020202020204" pitchFamily="34" charset="0"/>
                <a:cs typeface="Arial" panose="020B0604020202020204" pitchFamily="34" charset="0"/>
              </a:rPr>
              <a:t>współpracę szkół i centrów kształcenia zawodowego i ustawicznego z pracodawcami i uczelniami w celu zwiększenia potencjału szkół, w szczególności poprzez organizację zajęć dla uczniów,</a:t>
            </a:r>
          </a:p>
          <a:p>
            <a:pPr marL="342900" lvl="0" indent="-342900">
              <a:lnSpc>
                <a:spcPct val="115000"/>
              </a:lnSpc>
              <a:spcBef>
                <a:spcPts val="600"/>
              </a:spcBef>
              <a:spcAft>
                <a:spcPts val="300"/>
              </a:spcAft>
              <a:buSzPct val="100000"/>
              <a:buFont typeface="+mj-lt"/>
              <a:buAutoNum type="alphaLcParenR"/>
              <a:tabLst>
                <a:tab pos="230505" algn="l"/>
                <a:tab pos="270510" algn="l"/>
              </a:tabLst>
            </a:pPr>
            <a:r>
              <a:rPr lang="pl-PL" sz="2000" dirty="0">
                <a:latin typeface="Arial" panose="020B0604020202020204" pitchFamily="34" charset="0"/>
                <a:cs typeface="Arial" panose="020B0604020202020204" pitchFamily="34" charset="0"/>
              </a:rPr>
              <a:t>dodatkowe zajęcia specjalistyczne umożliwiające uczniom uzyskiwanie i uzupełnianie wiedzy i umiejętności zawodowych, w szczególności w zakresie zielonej transformacji oraz kompetencji cyfrowych,</a:t>
            </a:r>
          </a:p>
          <a:p>
            <a:pPr marL="342900" lvl="0" indent="-342900">
              <a:lnSpc>
                <a:spcPct val="115000"/>
              </a:lnSpc>
              <a:spcBef>
                <a:spcPts val="600"/>
              </a:spcBef>
              <a:spcAft>
                <a:spcPts val="300"/>
              </a:spcAft>
              <a:buSzPct val="100000"/>
              <a:buFont typeface="+mj-lt"/>
              <a:buAutoNum type="alphaLcParenR"/>
              <a:tabLst>
                <a:tab pos="230505" algn="l"/>
                <a:tab pos="270510" algn="l"/>
              </a:tabLst>
            </a:pPr>
            <a:r>
              <a:rPr lang="pl-PL" sz="2000" dirty="0">
                <a:latin typeface="Arial" panose="020B0604020202020204" pitchFamily="34" charset="0"/>
                <a:cs typeface="Arial" panose="020B0604020202020204" pitchFamily="34" charset="0"/>
              </a:rPr>
              <a:t>wsparcie nauczycieli (w tym nauczycieli zawodu) oraz instruktorów praktycznej nauki zawodu w zakresie uzyskiwania uprawnień/kwalifikacji do nauczania zawodu, w zakresie odbywania staży/szkoleń branżowych,</a:t>
            </a:r>
          </a:p>
          <a:p>
            <a:pPr marL="342900" lvl="0" indent="-342900">
              <a:lnSpc>
                <a:spcPct val="115000"/>
              </a:lnSpc>
              <a:spcBef>
                <a:spcPts val="600"/>
              </a:spcBef>
              <a:spcAft>
                <a:spcPts val="300"/>
              </a:spcAft>
              <a:buSzPct val="100000"/>
              <a:buFont typeface="+mj-lt"/>
              <a:buAutoNum type="alphaLcParenR"/>
              <a:tabLst>
                <a:tab pos="230505" algn="l"/>
                <a:tab pos="270510" algn="l"/>
              </a:tabLst>
            </a:pPr>
            <a:r>
              <a:rPr lang="pl-PL" sz="2000" dirty="0">
                <a:latin typeface="Arial" panose="020B0604020202020204" pitchFamily="34" charset="0"/>
                <a:cs typeface="Arial" panose="020B0604020202020204" pitchFamily="34" charset="0"/>
              </a:rPr>
              <a:t>wsparcie osób posiadających przygotowanie zawodowe uznane przez dyrektora szkoły lub placówki za odpowiednie do prowadzenia zajęć z zakresu kształcenia zawodowego w zakresie uzyskiwania uprawnień/kwalifikacji do nauczania zawodu, w zakresie odbywania staży/szkoleń branżowych,</a:t>
            </a:r>
          </a:p>
          <a:p>
            <a:pPr marL="342900" lvl="0" indent="-342900">
              <a:lnSpc>
                <a:spcPct val="115000"/>
              </a:lnSpc>
              <a:spcBef>
                <a:spcPts val="600"/>
              </a:spcBef>
              <a:spcAft>
                <a:spcPts val="300"/>
              </a:spcAft>
              <a:buSzPct val="100000"/>
              <a:buFont typeface="+mj-lt"/>
              <a:buAutoNum type="alphaLcParenR"/>
              <a:tabLst>
                <a:tab pos="230505" algn="l"/>
                <a:tab pos="270510" algn="l"/>
              </a:tabLst>
            </a:pPr>
            <a:r>
              <a:rPr lang="pl-PL" sz="2000" dirty="0">
                <a:latin typeface="Arial" panose="020B0604020202020204" pitchFamily="34" charset="0"/>
                <a:cs typeface="Arial" panose="020B0604020202020204" pitchFamily="34" charset="0"/>
              </a:rPr>
              <a:t>dostosowanie szkół i realizowanego nauczania do specjalnych potrzeb edukacyjnych uczniów oraz do potrzeb nauczycieli z niepełnosprawnościami, w tym upowszechnienie modelu dostępnej szkoły,</a:t>
            </a:r>
          </a:p>
          <a:p>
            <a:pPr marL="342900" lvl="0" indent="-342900">
              <a:lnSpc>
                <a:spcPct val="115000"/>
              </a:lnSpc>
              <a:spcBef>
                <a:spcPts val="600"/>
              </a:spcBef>
              <a:spcAft>
                <a:spcPts val="300"/>
              </a:spcAft>
              <a:buSzPct val="100000"/>
              <a:buFont typeface="+mj-lt"/>
              <a:buAutoNum type="alphaLcParenR"/>
              <a:tabLst>
                <a:tab pos="230505" algn="l"/>
                <a:tab pos="270510" algn="l"/>
              </a:tabLst>
            </a:pPr>
            <a:endParaRPr lang="pl-PL" sz="1800" b="1"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004"/>
            <a:ext cx="5465075" cy="359665"/>
          </a:xfrm>
          <a:prstGeom prst="rect">
            <a:avLst/>
          </a:prstGeom>
        </p:spPr>
      </p:pic>
    </p:spTree>
    <p:extLst>
      <p:ext uri="{BB962C8B-B14F-4D97-AF65-F5344CB8AC3E}">
        <p14:creationId xmlns:p14="http://schemas.microsoft.com/office/powerpoint/2010/main" val="357039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08113" y="685799"/>
            <a:ext cx="11728174" cy="5476461"/>
          </a:xfrm>
        </p:spPr>
        <p:txBody>
          <a:bodyPr>
            <a:normAutofit fontScale="85000" lnSpcReduction="10000"/>
          </a:bodyPr>
          <a:lstStyle/>
          <a:p>
            <a:pPr marL="0" lvl="0" indent="0">
              <a:lnSpc>
                <a:spcPct val="115000"/>
              </a:lnSpc>
              <a:spcAft>
                <a:spcPts val="300"/>
              </a:spcAft>
              <a:buSzPct val="100000"/>
              <a:buNone/>
              <a:tabLst>
                <a:tab pos="230505" algn="l"/>
                <a:tab pos="270510" algn="l"/>
              </a:tabLst>
            </a:pPr>
            <a:r>
              <a:rPr lang="pl-PL" sz="2100" dirty="0">
                <a:solidFill>
                  <a:schemeClr val="tx2"/>
                </a:solidFill>
                <a:latin typeface="Arial" panose="020B0604020202020204" pitchFamily="34" charset="0"/>
                <a:cs typeface="Arial" panose="020B0604020202020204" pitchFamily="34" charset="0"/>
              </a:rPr>
              <a:t>cd.</a:t>
            </a:r>
          </a:p>
          <a:p>
            <a:pPr marL="342900" indent="-342900" algn="just">
              <a:lnSpc>
                <a:spcPts val="2700"/>
              </a:lnSpc>
              <a:buSzPct val="100000"/>
              <a:buFont typeface="+mj-lt"/>
              <a:buAutoNum type="alphaLcParenR" startAt="6"/>
            </a:pPr>
            <a:r>
              <a:rPr lang="pl-PL" sz="2300" dirty="0">
                <a:latin typeface="Arial" panose="020B0604020202020204" pitchFamily="34" charset="0"/>
                <a:cs typeface="Arial" panose="020B0604020202020204" pitchFamily="34" charset="0"/>
              </a:rPr>
              <a:t>organizację i realizację dodatkowej oferty dydaktycznej, przyczyniającej się do rozwoju kompetencji społeczno-emocjonalnych, umiejętności podstawowych, przekrojowych i zawodowych niezbędnych na rynku pracy, w tym kompetencji cyfrowych, zielonych oraz rozwijającej talenty i zainteresowania uczniów (w tym uczniów ze środowisk </a:t>
            </a:r>
            <a:r>
              <a:rPr lang="pl-PL" sz="2300" dirty="0" err="1">
                <a:latin typeface="Arial" panose="020B0604020202020204" pitchFamily="34" charset="0"/>
                <a:cs typeface="Arial" panose="020B0604020202020204" pitchFamily="34" charset="0"/>
              </a:rPr>
              <a:t>defaworyzowanych</a:t>
            </a:r>
            <a:r>
              <a:rPr lang="pl-PL" sz="2300" dirty="0">
                <a:latin typeface="Arial" panose="020B0604020202020204" pitchFamily="34" charset="0"/>
                <a:cs typeface="Arial" panose="020B0604020202020204" pitchFamily="34" charset="0"/>
              </a:rPr>
              <a:t> i zdolnych),</a:t>
            </a:r>
          </a:p>
          <a:p>
            <a:pPr marL="342900" indent="-342900" algn="just">
              <a:lnSpc>
                <a:spcPts val="2700"/>
              </a:lnSpc>
              <a:buSzPct val="100000"/>
              <a:buFont typeface="+mj-lt"/>
              <a:buAutoNum type="alphaLcParenR" startAt="6"/>
            </a:pPr>
            <a:r>
              <a:rPr lang="pl-PL" sz="2300" dirty="0">
                <a:latin typeface="Arial" panose="020B0604020202020204" pitchFamily="34" charset="0"/>
                <a:cs typeface="Arial" panose="020B0604020202020204" pitchFamily="34" charset="0"/>
              </a:rPr>
              <a:t>rozwój umiejętności uczniów poprzez wsparcie potencjału dydaktycznego szkół,</a:t>
            </a:r>
          </a:p>
          <a:p>
            <a:pPr marL="342900" indent="-342900" algn="just">
              <a:lnSpc>
                <a:spcPts val="2700"/>
              </a:lnSpc>
              <a:buSzPct val="100000"/>
              <a:buFont typeface="+mj-lt"/>
              <a:buAutoNum type="alphaLcParenR" startAt="6"/>
            </a:pPr>
            <a:r>
              <a:rPr lang="pl-PL" sz="2300" dirty="0">
                <a:latin typeface="Arial" panose="020B0604020202020204" pitchFamily="34" charset="0"/>
                <a:cs typeface="Arial" panose="020B0604020202020204" pitchFamily="34" charset="0"/>
              </a:rPr>
              <a:t>organizację i udzielanie pomocy psychologiczno-pedagogicznej dla uczniów (w tym realizację zajęć rewalidacyjnych), wsparcie rodziców/opiekunów prawnych uczniów i nauczycieli w zakresie stymulowania rozwoju ucznia oraz doskonalenia umiejętności wychowawczych, a także zwiększenie kompetencji kadr oświaty w zakresie zapobiegania przemocy i dyskryminacji;</a:t>
            </a:r>
          </a:p>
          <a:p>
            <a:pPr marL="342900" indent="-342900" algn="just">
              <a:lnSpc>
                <a:spcPts val="2700"/>
              </a:lnSpc>
              <a:buSzPct val="100000"/>
              <a:buFont typeface="+mj-lt"/>
              <a:buAutoNum type="alphaLcParenR" startAt="6"/>
            </a:pPr>
            <a:r>
              <a:rPr lang="pl-PL" sz="2300" dirty="0">
                <a:latin typeface="Arial" panose="020B0604020202020204" pitchFamily="34" charset="0"/>
                <a:cs typeface="Arial" panose="020B0604020202020204" pitchFamily="34" charset="0"/>
              </a:rPr>
              <a:t>doradztwo edukacyjno-zawodowe lub zawodowe dla uczniów (w tym indywidualne oraz na każdym etapie kształcenia zajęcia </a:t>
            </a:r>
            <a:r>
              <a:rPr lang="pl-PL" sz="2300" dirty="0" err="1">
                <a:latin typeface="Arial" panose="020B0604020202020204" pitchFamily="34" charset="0"/>
                <a:cs typeface="Arial" panose="020B0604020202020204" pitchFamily="34" charset="0"/>
              </a:rPr>
              <a:t>zawodoznawcze</a:t>
            </a:r>
            <a:r>
              <a:rPr lang="pl-PL" sz="2300" dirty="0">
                <a:latin typeface="Arial" panose="020B0604020202020204" pitchFamily="34" charset="0"/>
                <a:cs typeface="Arial" panose="020B0604020202020204" pitchFamily="34" charset="0"/>
              </a:rPr>
              <a:t> u pracodawców);</a:t>
            </a:r>
          </a:p>
          <a:p>
            <a:pPr marL="342900" indent="-342900" algn="just">
              <a:lnSpc>
                <a:spcPts val="2700"/>
              </a:lnSpc>
              <a:buSzPct val="100000"/>
              <a:buFont typeface="+mj-lt"/>
              <a:buAutoNum type="alphaLcParenR" startAt="6"/>
            </a:pPr>
            <a:r>
              <a:rPr lang="pl-PL" sz="2300" dirty="0">
                <a:latin typeface="Arial" panose="020B0604020202020204" pitchFamily="34" charset="0"/>
                <a:cs typeface="Arial" panose="020B0604020202020204" pitchFamily="34" charset="0"/>
              </a:rPr>
              <a:t>współpracę szkół ponadpodstawowych z uczelniami i pracodawcami, w szczególności organizację staży dla uczniów u pracodawców;</a:t>
            </a:r>
          </a:p>
          <a:p>
            <a:pPr marL="0" indent="0" algn="just">
              <a:lnSpc>
                <a:spcPts val="2700"/>
              </a:lnSpc>
              <a:buSzPct val="100000"/>
              <a:buNone/>
            </a:pPr>
            <a:endParaRPr lang="pl-PL" sz="18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58040"/>
            <a:ext cx="5465075" cy="359665"/>
          </a:xfrm>
          <a:prstGeom prst="rect">
            <a:avLst/>
          </a:prstGeom>
        </p:spPr>
      </p:pic>
    </p:spTree>
    <p:extLst>
      <p:ext uri="{BB962C8B-B14F-4D97-AF65-F5344CB8AC3E}">
        <p14:creationId xmlns:p14="http://schemas.microsoft.com/office/powerpoint/2010/main" val="178055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25557" y="1203818"/>
            <a:ext cx="10883347" cy="4772585"/>
          </a:xfrm>
        </p:spPr>
        <p:txBody>
          <a:bodyPr>
            <a:normAutofit/>
          </a:bodyPr>
          <a:lstStyle/>
          <a:p>
            <a:pPr marL="0" indent="0" algn="just">
              <a:lnSpc>
                <a:spcPts val="2700"/>
              </a:lnSpc>
              <a:buNone/>
            </a:pPr>
            <a:r>
              <a:rPr lang="pl-PL" sz="2400" dirty="0">
                <a:solidFill>
                  <a:schemeClr val="tx2"/>
                </a:solidFill>
                <a:latin typeface="Arial" panose="020B0604020202020204" pitchFamily="34" charset="0"/>
                <a:cs typeface="Arial" panose="020B0604020202020204" pitchFamily="34" charset="0"/>
              </a:rPr>
              <a:t>cd.</a:t>
            </a:r>
          </a:p>
          <a:p>
            <a:pPr marL="457200" indent="-457200" algn="just">
              <a:lnSpc>
                <a:spcPts val="2700"/>
              </a:lnSpc>
              <a:buFont typeface="+mj-lt"/>
              <a:buAutoNum type="alphaLcParenR" startAt="11"/>
            </a:pPr>
            <a:r>
              <a:rPr lang="pl-PL" sz="2200" dirty="0"/>
              <a:t>wsparcie uczniów szkół ponadpodstawowych w zakresie zdobywania dodatkowych uprawnień i kwalifikacji zwiększających ich szanse na rynku pracy, w tym kompetencji cyfrowych;</a:t>
            </a:r>
            <a:endParaRPr lang="pl-PL" sz="2200" dirty="0">
              <a:solidFill>
                <a:schemeClr val="tx2"/>
              </a:solidFill>
              <a:latin typeface="Arial" panose="020B0604020202020204" pitchFamily="34" charset="0"/>
              <a:cs typeface="Arial" panose="020B0604020202020204" pitchFamily="34" charset="0"/>
            </a:endParaRPr>
          </a:p>
          <a:p>
            <a:pPr marL="457200" indent="-457200" algn="just">
              <a:lnSpc>
                <a:spcPts val="2700"/>
              </a:lnSpc>
              <a:buFont typeface="+mj-lt"/>
              <a:buAutoNum type="alphaLcParenR" startAt="11"/>
            </a:pPr>
            <a:r>
              <a:rPr lang="pl-PL" sz="2200" dirty="0"/>
              <a:t>doskonalenie zawodowe nauczycieli, w tym w ramach szkoły ćwiczeń; </a:t>
            </a:r>
            <a:endParaRPr lang="pl-PL" sz="2200" dirty="0">
              <a:solidFill>
                <a:schemeClr val="tx2"/>
              </a:solidFill>
              <a:latin typeface="Arial" panose="020B0604020202020204" pitchFamily="34" charset="0"/>
              <a:cs typeface="Arial" panose="020B0604020202020204" pitchFamily="34" charset="0"/>
            </a:endParaRPr>
          </a:p>
          <a:p>
            <a:pPr marL="457200" indent="-457200" algn="just">
              <a:lnSpc>
                <a:spcPts val="2700"/>
              </a:lnSpc>
              <a:buFont typeface="+mj-lt"/>
              <a:buAutoNum type="alphaLcParenR" startAt="11"/>
            </a:pPr>
            <a:r>
              <a:rPr lang="pl-PL" sz="2200" dirty="0"/>
              <a:t>podnoszenie jakości systemu zarządzania szkołami i placówkami oświatowymi, w tym kompetencji kadry zarządzającej;</a:t>
            </a:r>
            <a:endParaRPr lang="pl-PL" sz="2200" dirty="0">
              <a:solidFill>
                <a:schemeClr val="tx2"/>
              </a:solidFill>
              <a:latin typeface="Arial" panose="020B0604020202020204" pitchFamily="34" charset="0"/>
              <a:cs typeface="Arial" panose="020B0604020202020204" pitchFamily="34" charset="0"/>
            </a:endParaRPr>
          </a:p>
          <a:p>
            <a:pPr marL="457200" indent="-457200" algn="just">
              <a:lnSpc>
                <a:spcPts val="2700"/>
              </a:lnSpc>
              <a:buFont typeface="+mj-lt"/>
              <a:buAutoNum type="alphaLcParenR" startAt="11"/>
            </a:pPr>
            <a:r>
              <a:rPr lang="pl-PL" sz="2200" dirty="0"/>
              <a:t>wdrażanie nowych, innowacyjnych form nauczania. </a:t>
            </a:r>
            <a:endParaRPr lang="pl-PL" sz="2200" dirty="0">
              <a:solidFill>
                <a:schemeClr val="tx2"/>
              </a:solidFill>
              <a:latin typeface="Arial" panose="020B0604020202020204" pitchFamily="34" charset="0"/>
              <a:cs typeface="Arial" panose="020B0604020202020204" pitchFamily="34" charset="0"/>
            </a:endParaRPr>
          </a:p>
          <a:p>
            <a:pPr marL="0" indent="0" algn="just">
              <a:lnSpc>
                <a:spcPts val="2700"/>
              </a:lnSpc>
              <a:buNone/>
            </a:pPr>
            <a:endParaRPr lang="pl-PL" sz="24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796571"/>
            <a:ext cx="5465075" cy="359665"/>
          </a:xfrm>
          <a:prstGeom prst="rect">
            <a:avLst/>
          </a:prstGeom>
        </p:spPr>
      </p:pic>
    </p:spTree>
    <p:extLst>
      <p:ext uri="{BB962C8B-B14F-4D97-AF65-F5344CB8AC3E}">
        <p14:creationId xmlns:p14="http://schemas.microsoft.com/office/powerpoint/2010/main" val="314227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77687" y="905053"/>
            <a:ext cx="11658600" cy="5712316"/>
          </a:xfrm>
        </p:spPr>
        <p:txBody>
          <a:bodyPr>
            <a:normAutofit/>
          </a:bodyPr>
          <a:lstStyle/>
          <a:p>
            <a:pPr marL="0" indent="0">
              <a:buNone/>
            </a:pPr>
            <a:r>
              <a:rPr lang="pl-PL" sz="2100" b="1" i="0" u="none" strike="noStrike" baseline="0" dirty="0">
                <a:solidFill>
                  <a:srgbClr val="000000"/>
                </a:solidFill>
                <a:latin typeface="Arial" panose="020B0604020202020204" pitchFamily="34" charset="0"/>
              </a:rPr>
              <a:t>Zgodnie z warunkami określonymi dla Działania 10.5 w ramach SZOP:</a:t>
            </a:r>
            <a:endParaRPr lang="pl-PL" sz="2100" b="1" dirty="0">
              <a:solidFill>
                <a:srgbClr val="000000"/>
              </a:solidFill>
              <a:latin typeface="Arial" panose="020B0604020202020204" pitchFamily="34" charset="0"/>
            </a:endParaRPr>
          </a:p>
          <a:p>
            <a:pPr marL="457200" indent="-457200">
              <a:buFont typeface="+mj-lt"/>
              <a:buAutoNum type="arabicParenR"/>
            </a:pPr>
            <a:r>
              <a:rPr lang="pl-PL" sz="2000" dirty="0">
                <a:latin typeface="Arial" panose="020B0604020202020204" pitchFamily="34" charset="0"/>
                <a:cs typeface="Arial" panose="020B0604020202020204" pitchFamily="34" charset="0"/>
              </a:rPr>
              <a:t>Działania w zakresie tworzenia nowych miejsc przedszkolnych będą realizowane tam, gdzie występują rzeczywiste deficyty i potrzeby, tj. realizacja wsparcia każdorazowo zostanie poprzedzona diagnozą (typ projektu 1).</a:t>
            </a:r>
          </a:p>
          <a:p>
            <a:pPr marL="457200" indent="-457200">
              <a:buFont typeface="+mj-lt"/>
              <a:buAutoNum type="arabicParenR"/>
            </a:pPr>
            <a:r>
              <a:rPr lang="pl-PL" sz="2000" dirty="0">
                <a:latin typeface="Arial" panose="020B0604020202020204" pitchFamily="34" charset="0"/>
                <a:cs typeface="Arial" panose="020B0604020202020204" pitchFamily="34" charset="0"/>
              </a:rPr>
              <a:t>Realizowane będą przedsięwzięcia rozwijające jakość edukacji przedszkolnej (przede wszystkim w odniesieniu do metodyki pracy z dziećmi, rozwoju kompetencji kluczowych, realizacji dodatkowych zajęć, kompetencji kadry w zakresie diagnozy i identyfikacji potencjalnych problemów rozwojowych na wczesnym etapie, pedagogiki małego dziecka) oraz poprawiające dostępność dla wszystkich dzieci z uwzględnieniem zróżnicowania ich potrzeb edukacyjnych i rozwojowych (typ 1-3).</a:t>
            </a:r>
          </a:p>
          <a:p>
            <a:pPr marL="457200" indent="-457200">
              <a:buFont typeface="+mj-lt"/>
              <a:buAutoNum type="arabicParenR"/>
            </a:pPr>
            <a:r>
              <a:rPr lang="pl-PL" sz="2000" dirty="0">
                <a:latin typeface="Arial" panose="020B0604020202020204" pitchFamily="34" charset="0"/>
                <a:cs typeface="Arial" panose="020B0604020202020204" pitchFamily="34" charset="0"/>
              </a:rPr>
              <a:t>Zachowana zostanie trwałość utworzonych w ramach projektu miejsc wychowania przedszkolnego, przez okres co najmniej równy okresowi realizacji projektu. Trwałość powinna być rozumiana jako instytucjonalna gotowość placówki do świadczenia usług przedszkolnych w ramach utworzonych w projekcie miejsc wychowania przedszkolnego finansowanych ze środków innych niż europejskie. Liczba zadeklarowanych w arkuszu organizacyjnym placówki (lub innym równoważnym dokumencie w przypadku placówek niepublicznych) miejsc wychowania przedszkolnego uwzględnia dokładną liczbę miejsc utworzonych w projekcie (typ 1).</a:t>
            </a:r>
          </a:p>
          <a:p>
            <a:pPr marL="0" lvl="0" indent="0">
              <a:lnSpc>
                <a:spcPct val="115000"/>
              </a:lnSpc>
              <a:buSzPts val="1200"/>
              <a:buNone/>
              <a:tabLst>
                <a:tab pos="90170" algn="l"/>
              </a:tabLst>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318603"/>
            <a:ext cx="5465075" cy="359665"/>
          </a:xfrm>
          <a:prstGeom prst="rect">
            <a:avLst/>
          </a:prstGeom>
        </p:spPr>
      </p:pic>
    </p:spTree>
    <p:extLst>
      <p:ext uri="{BB962C8B-B14F-4D97-AF65-F5344CB8AC3E}">
        <p14:creationId xmlns:p14="http://schemas.microsoft.com/office/powerpoint/2010/main" val="156341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37321" y="725557"/>
            <a:ext cx="11549269" cy="5544430"/>
          </a:xfrm>
        </p:spPr>
        <p:txBody>
          <a:bodyPr>
            <a:normAutofit fontScale="85000" lnSpcReduction="10000"/>
          </a:bodyPr>
          <a:lstStyle/>
          <a:p>
            <a:pPr marL="0" indent="0">
              <a:buNone/>
            </a:pPr>
            <a:r>
              <a:rPr lang="pl-PL" sz="21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100" b="1" dirty="0">
                <a:solidFill>
                  <a:srgbClr val="000000"/>
                </a:solidFill>
                <a:latin typeface="Arial" panose="020B0604020202020204" pitchFamily="34" charset="0"/>
                <a:cs typeface="Arial" panose="020B0604020202020204" pitchFamily="34" charset="0"/>
              </a:rPr>
              <a:t>SZOP dla Działania 10.5:</a:t>
            </a:r>
          </a:p>
          <a:p>
            <a:pPr marL="457200" indent="-457200">
              <a:buFont typeface="+mj-lt"/>
              <a:buAutoNum type="arabicParenR" startAt="4"/>
            </a:pPr>
            <a:r>
              <a:rPr lang="pl-PL" sz="2400" dirty="0">
                <a:latin typeface="Arial" panose="020B0604020202020204" pitchFamily="34" charset="0"/>
                <a:cs typeface="Arial" panose="020B0604020202020204" pitchFamily="34" charset="0"/>
              </a:rPr>
              <a:t>W przypadku tworzenia materiałów (w tym e-materiałów), aplikacji lub narzędzi informatycznych, nie będą one powielały już istniejących i planowanych do stworzenia na poziomie krajowym materiałów, aplikacji i narzędzi. Wypracowane w ramach regionalnych programów e-materiały spełniają standardy techniczne ZPE (aktualne na dzień ogłoszenia naboru), tak aby była możliwość ich publikacji na ZPE (typ 3,4,5).</a:t>
            </a:r>
          </a:p>
          <a:p>
            <a:pPr marL="457200" indent="-457200">
              <a:buFont typeface="+mj-lt"/>
              <a:buAutoNum type="arabicParenR" startAt="4"/>
            </a:pPr>
            <a:r>
              <a:rPr lang="pl-PL" sz="2400" dirty="0">
                <a:latin typeface="Arial" panose="020B0604020202020204" pitchFamily="34" charset="0"/>
                <a:cs typeface="Arial" panose="020B0604020202020204" pitchFamily="34" charset="0"/>
              </a:rPr>
              <a:t>W przypadku wspierania kompetencji cyfrowych wykorzystany zostanie standard kompetencji cyfrowych na podstawie aktualnej na dzień ogłoszenia naboru wersji ramy „</a:t>
            </a:r>
            <a:r>
              <a:rPr lang="pl-PL" sz="2400" dirty="0" err="1">
                <a:latin typeface="Arial" panose="020B0604020202020204" pitchFamily="34" charset="0"/>
                <a:cs typeface="Arial" panose="020B0604020202020204" pitchFamily="34" charset="0"/>
              </a:rPr>
              <a:t>DigComp</a:t>
            </a:r>
            <a:r>
              <a:rPr lang="pl-PL" sz="2400" dirty="0">
                <a:latin typeface="Arial" panose="020B0604020202020204" pitchFamily="34" charset="0"/>
                <a:cs typeface="Arial" panose="020B0604020202020204" pitchFamily="34" charset="0"/>
              </a:rPr>
              <a:t>” (typ 3,4,5).</a:t>
            </a:r>
          </a:p>
          <a:p>
            <a:pPr marL="457200" indent="-457200">
              <a:buFont typeface="+mj-lt"/>
              <a:buAutoNum type="arabicParenR" startAt="4"/>
            </a:pPr>
            <a:r>
              <a:rPr lang="pl-PL" sz="2400" dirty="0">
                <a:latin typeface="Arial" panose="020B0604020202020204" pitchFamily="34" charset="0"/>
                <a:cs typeface="Arial" panose="020B0604020202020204" pitchFamily="34" charset="0"/>
              </a:rPr>
              <a:t>Działania dot. wsparcia ogólnodostępnych szkół lub placówek systemu oświaty w prowadzeniu skutecznej edukacji włączającej będą: </a:t>
            </a:r>
          </a:p>
          <a:p>
            <a:pPr marL="457200" indent="-457200">
              <a:buAutoNum type="alphaLcParenR"/>
            </a:pPr>
            <a:r>
              <a:rPr lang="pl-PL" sz="2400" dirty="0">
                <a:latin typeface="Arial" panose="020B0604020202020204" pitchFamily="34" charset="0"/>
                <a:cs typeface="Arial" panose="020B0604020202020204" pitchFamily="34" charset="0"/>
              </a:rPr>
              <a:t>dotyczyć przede wszystkim grup, które najbardziej potrzebują wsparcia, tj. koncentrują się na dzieciach z niepełnosprawnościami lub niedostosowanych społecznie (potwierdzone odpowiednim orzeczeniem) i zapewnieniu im pełnego dostępu do edukacji ogólnodostępnej, z właściwym wsparciem w ogólnodostępnej szkole lub placówce w zakresie specjalnych potrzeb psychofizycznych (typ 1-5), </a:t>
            </a:r>
          </a:p>
          <a:p>
            <a:pPr marL="457200" indent="-457200">
              <a:buAutoNum type="alphaLcParenR"/>
            </a:pPr>
            <a:r>
              <a:rPr lang="pl-PL" sz="2400" dirty="0">
                <a:latin typeface="Arial" panose="020B0604020202020204" pitchFamily="34" charset="0"/>
                <a:cs typeface="Arial" panose="020B0604020202020204" pitchFamily="34" charset="0"/>
              </a:rPr>
              <a:t>stosować zasady projektowania uniwersalnego w nauczaniu (ULD – </a:t>
            </a:r>
            <a:r>
              <a:rPr lang="pl-PL" sz="2400" dirty="0" err="1">
                <a:latin typeface="Arial" panose="020B0604020202020204" pitchFamily="34" charset="0"/>
                <a:cs typeface="Arial" panose="020B0604020202020204" pitchFamily="34" charset="0"/>
              </a:rPr>
              <a:t>universal</a:t>
            </a:r>
            <a:r>
              <a:rPr lang="pl-PL" sz="2400" dirty="0">
                <a:latin typeface="Arial" panose="020B0604020202020204" pitchFamily="34" charset="0"/>
                <a:cs typeface="Arial" panose="020B0604020202020204" pitchFamily="34" charset="0"/>
              </a:rPr>
              <a:t> learning design) (typ 1-5). </a:t>
            </a:r>
            <a:endParaRPr lang="pl-PL" sz="2100" b="1" dirty="0">
              <a:solidFill>
                <a:srgbClr val="000000"/>
              </a:solidFill>
              <a:latin typeface="Arial" panose="020B0604020202020204" pitchFamily="34" charset="0"/>
              <a:cs typeface="Arial" panose="020B0604020202020204" pitchFamily="34" charset="0"/>
            </a:endParaRPr>
          </a:p>
          <a:p>
            <a:pPr marL="0" indent="0">
              <a:buNone/>
            </a:pPr>
            <a:endParaRPr lang="pl-PL" sz="2100" b="1" dirty="0">
              <a:solidFill>
                <a:srgbClr val="000000"/>
              </a:solidFill>
              <a:latin typeface="Arial" panose="020B0604020202020204" pitchFamily="34" charset="0"/>
            </a:endParaRPr>
          </a:p>
          <a:p>
            <a:pPr marL="0" indent="0">
              <a:buNone/>
            </a:pPr>
            <a:endParaRPr lang="pl-PL" sz="2100" dirty="0">
              <a:latin typeface="Arial" panose="020B0604020202020204" pitchFamily="34" charset="0"/>
              <a:cs typeface="Times New Roman" panose="02020603050405020304" pitchFamily="18" charset="0"/>
            </a:endParaRPr>
          </a:p>
          <a:p>
            <a:pPr marL="0" indent="0">
              <a:buNone/>
            </a:pPr>
            <a:endParaRPr lang="pl-PL" sz="2100" dirty="0">
              <a:latin typeface="Arial" panose="020B0604020202020204" pitchFamily="34" charset="0"/>
              <a:cs typeface="Times New Roman" panose="02020603050405020304" pitchFamily="18" charset="0"/>
            </a:endParaRPr>
          </a:p>
          <a:p>
            <a:pPr marL="0" indent="0">
              <a:buNone/>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69987"/>
            <a:ext cx="5465075" cy="359665"/>
          </a:xfrm>
          <a:prstGeom prst="rect">
            <a:avLst/>
          </a:prstGeom>
        </p:spPr>
      </p:pic>
    </p:spTree>
    <p:extLst>
      <p:ext uri="{BB962C8B-B14F-4D97-AF65-F5344CB8AC3E}">
        <p14:creationId xmlns:p14="http://schemas.microsoft.com/office/powerpoint/2010/main" val="4473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76470" y="745435"/>
            <a:ext cx="11380304" cy="5544430"/>
          </a:xfrm>
        </p:spPr>
        <p:txBody>
          <a:bodyPr>
            <a:normAutofit/>
          </a:bodyPr>
          <a:lstStyle/>
          <a:p>
            <a:pPr marL="0" indent="0">
              <a:buNone/>
            </a:pPr>
            <a:r>
              <a:rPr lang="pl-PL" sz="20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000" b="1" dirty="0">
                <a:solidFill>
                  <a:srgbClr val="000000"/>
                </a:solidFill>
                <a:latin typeface="Arial" panose="020B0604020202020204" pitchFamily="34" charset="0"/>
                <a:cs typeface="Arial" panose="020B0604020202020204" pitchFamily="34" charset="0"/>
              </a:rPr>
              <a:t>SZOP dla Działania 10.5:</a:t>
            </a:r>
          </a:p>
          <a:p>
            <a:pPr marL="457200" indent="-457200">
              <a:buFont typeface="+mj-lt"/>
              <a:buAutoNum type="arabicParenR" startAt="7"/>
            </a:pPr>
            <a:r>
              <a:rPr lang="pl-PL" sz="2200" dirty="0">
                <a:latin typeface="Arial" panose="020B0604020202020204" pitchFamily="34" charset="0"/>
                <a:cs typeface="Arial" panose="020B0604020202020204" pitchFamily="34" charset="0"/>
              </a:rPr>
              <a:t>Program rozwojowy (typ 3): </a:t>
            </a:r>
          </a:p>
          <a:p>
            <a:pPr marL="457200" indent="-457200">
              <a:buAutoNum type="alphaLcParenR"/>
            </a:pPr>
            <a:r>
              <a:rPr lang="pl-PL" sz="2200" dirty="0">
                <a:latin typeface="Arial" panose="020B0604020202020204" pitchFamily="34" charset="0"/>
                <a:cs typeface="Arial" panose="020B0604020202020204" pitchFamily="34" charset="0"/>
              </a:rPr>
              <a:t>stanowi kompleksową odpowiedź na zdiagnozowane, indywidualne potrzeby danego ośrodka wychowania przedszkolnego, dzieci, ich rodziców i nauczycieli, </a:t>
            </a:r>
          </a:p>
          <a:p>
            <a:pPr marL="457200" indent="-457200">
              <a:buAutoNum type="alphaLcParenR"/>
            </a:pPr>
            <a:r>
              <a:rPr lang="pl-PL" sz="2200" dirty="0">
                <a:latin typeface="Arial" panose="020B0604020202020204" pitchFamily="34" charset="0"/>
                <a:cs typeface="Arial" panose="020B0604020202020204" pitchFamily="34" charset="0"/>
              </a:rPr>
              <a:t>zawiera rozwiązania na rzecz rozwoju edukacji włączającej w danym OWP, </a:t>
            </a:r>
          </a:p>
          <a:p>
            <a:pPr marL="457200" indent="-457200">
              <a:buAutoNum type="alphaLcParenR"/>
            </a:pPr>
            <a:r>
              <a:rPr lang="pl-PL" sz="2200" dirty="0">
                <a:latin typeface="Arial" panose="020B0604020202020204" pitchFamily="34" charset="0"/>
                <a:cs typeface="Arial" panose="020B0604020202020204" pitchFamily="34" charset="0"/>
              </a:rPr>
              <a:t>powinien w sposób możliwie jak najszerszy traktować istniejące potrzeby, w tym obligatoryjnie w zakresie edukacji włączającej, </a:t>
            </a:r>
          </a:p>
          <a:p>
            <a:pPr marL="457200" indent="-457200">
              <a:buAutoNum type="alphaLcParenR"/>
            </a:pPr>
            <a:r>
              <a:rPr lang="pl-PL" sz="2200" dirty="0">
                <a:latin typeface="Arial" panose="020B0604020202020204" pitchFamily="34" charset="0"/>
                <a:cs typeface="Arial" panose="020B0604020202020204" pitchFamily="34" charset="0"/>
              </a:rPr>
              <a:t>przeprowadzona diagnoza powinna być podstawą przyjętych rozwiązań, </a:t>
            </a:r>
          </a:p>
          <a:p>
            <a:pPr marL="457200" indent="-457200">
              <a:buAutoNum type="alphaLcParenR"/>
            </a:pPr>
            <a:r>
              <a:rPr lang="pl-PL" sz="2200" dirty="0">
                <a:latin typeface="Arial" panose="020B0604020202020204" pitchFamily="34" charset="0"/>
                <a:cs typeface="Arial" panose="020B0604020202020204" pitchFamily="34" charset="0"/>
              </a:rPr>
              <a:t>zaplanowane przedsięwzięcia stosują zasady uniwersalnego projektowania i racjonalnego dostosowania, </a:t>
            </a:r>
          </a:p>
          <a:p>
            <a:pPr marL="457200" indent="-457200">
              <a:buAutoNum type="alphaLcParenR"/>
            </a:pPr>
            <a:r>
              <a:rPr lang="pl-PL" sz="2200" dirty="0">
                <a:latin typeface="Arial" panose="020B0604020202020204" pitchFamily="34" charset="0"/>
                <a:cs typeface="Arial" panose="020B0604020202020204" pitchFamily="34" charset="0"/>
              </a:rPr>
              <a:t>program rozwojowy zawarty we wniosku o dofinansowanie powinien stanowić odpowiedź na zdiagnozowane potrzeby i skutkować kompleksowym, trwałym podniesieniem jakości świadczonych usług oraz przygotowaniem OWP do prowadzenia edukacji włączającej.</a:t>
            </a:r>
            <a:endParaRPr lang="pl-PL" sz="2200" b="1" dirty="0">
              <a:solidFill>
                <a:srgbClr val="000000"/>
              </a:solidFill>
              <a:latin typeface="Arial" panose="020B0604020202020204" pitchFamily="34" charset="0"/>
              <a:cs typeface="Arial" panose="020B0604020202020204" pitchFamily="34" charset="0"/>
            </a:endParaRPr>
          </a:p>
          <a:p>
            <a:pPr marL="0" indent="0">
              <a:buNone/>
            </a:pPr>
            <a:endParaRPr lang="pl-P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89865"/>
            <a:ext cx="5465075" cy="359665"/>
          </a:xfrm>
          <a:prstGeom prst="rect">
            <a:avLst/>
          </a:prstGeom>
        </p:spPr>
      </p:pic>
    </p:spTree>
    <p:extLst>
      <p:ext uri="{BB962C8B-B14F-4D97-AF65-F5344CB8AC3E}">
        <p14:creationId xmlns:p14="http://schemas.microsoft.com/office/powerpoint/2010/main" val="331216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77079" y="865633"/>
            <a:ext cx="11638721" cy="5509264"/>
          </a:xfrm>
        </p:spPr>
        <p:txBody>
          <a:bodyPr>
            <a:normAutofit/>
          </a:bodyPr>
          <a:lstStyle/>
          <a:p>
            <a:pPr marL="0" indent="0">
              <a:buNone/>
            </a:pPr>
            <a:r>
              <a:rPr lang="pl-PL" sz="20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000" b="1" dirty="0">
                <a:solidFill>
                  <a:srgbClr val="000000"/>
                </a:solidFill>
                <a:latin typeface="Arial" panose="020B0604020202020204" pitchFamily="34" charset="0"/>
                <a:cs typeface="Arial" panose="020B0604020202020204" pitchFamily="34" charset="0"/>
              </a:rPr>
              <a:t>SZOP dla Działania 10.5:</a:t>
            </a:r>
          </a:p>
          <a:p>
            <a:pPr marL="457200" indent="-457200">
              <a:buFont typeface="+mj-lt"/>
              <a:buAutoNum type="arabicParenR" startAt="8"/>
            </a:pPr>
            <a:r>
              <a:rPr lang="pl-PL" sz="2200" dirty="0"/>
              <a:t>Program rozwojowy (typ 4,5): </a:t>
            </a:r>
          </a:p>
          <a:p>
            <a:pPr marL="457200" indent="-457200">
              <a:buAutoNum type="alphaLcParenR"/>
            </a:pPr>
            <a:r>
              <a:rPr lang="pl-PL" sz="2200" dirty="0"/>
              <a:t>stanowi kompleksową odpowiedź na zdiagnozowane, indywidualne potrzeby danej szkoły/placówki oświatowej, jej uczniów, rodziców i nauczycieli,</a:t>
            </a:r>
          </a:p>
          <a:p>
            <a:pPr marL="457200" indent="-457200">
              <a:buAutoNum type="alphaLcParenR"/>
            </a:pPr>
            <a:r>
              <a:rPr lang="pl-PL" sz="2200" dirty="0"/>
              <a:t>zawiera rozwiązania na rzecz rozwoju edukacji włączającej w danej szkole/placówce, </a:t>
            </a:r>
          </a:p>
          <a:p>
            <a:pPr marL="457200" indent="-457200">
              <a:buAutoNum type="alphaLcParenR"/>
            </a:pPr>
            <a:r>
              <a:rPr lang="pl-PL" sz="2200" dirty="0"/>
              <a:t>powinien w sposób możliwie jak najszerszy traktować istniejące potrzeby, w tym obligatoryjnie w zakresie edukacji włączającej, </a:t>
            </a:r>
          </a:p>
          <a:p>
            <a:pPr marL="457200" indent="-457200">
              <a:buAutoNum type="alphaLcParenR"/>
            </a:pPr>
            <a:r>
              <a:rPr lang="pl-PL" sz="2200" dirty="0"/>
              <a:t>przeprowadzona diagnoza powinna być podstawą przyjętych rozwiązań, </a:t>
            </a:r>
          </a:p>
          <a:p>
            <a:pPr marL="457200" indent="-457200">
              <a:buAutoNum type="alphaLcParenR"/>
            </a:pPr>
            <a:r>
              <a:rPr lang="pl-PL" sz="2200" dirty="0"/>
              <a:t>zaplanowane przedsięwzięcia stosują zasady uniwersalnego projektowania i racjonalnego dostosowania, </a:t>
            </a:r>
          </a:p>
          <a:p>
            <a:pPr marL="457200" indent="-457200">
              <a:buAutoNum type="alphaLcParenR"/>
            </a:pPr>
            <a:r>
              <a:rPr lang="pl-PL" sz="2200" dirty="0"/>
              <a:t>program rozwojowy zawarty we wniosku o dofinansowanie powinien stanowić odpowiedź na zdiagnozowane potrzeby i skutkować kompleksowym, trwałym podniesieniem jakości świadczonych usług oraz przygotowaniem szkoły/placówki do prowadzenia edukacji włączającej.</a:t>
            </a:r>
            <a:endParaRPr lang="pl-PL" sz="2200" b="1" dirty="0">
              <a:solidFill>
                <a:srgbClr val="000000"/>
              </a:solidFill>
              <a:latin typeface="Arial" panose="020B0604020202020204" pitchFamily="34" charset="0"/>
              <a:cs typeface="Arial" panose="020B0604020202020204" pitchFamily="34" charset="0"/>
            </a:endParaRPr>
          </a:p>
          <a:p>
            <a:pPr marL="0" indent="0" algn="just">
              <a:lnSpc>
                <a:spcPts val="2700"/>
              </a:lnSpc>
              <a:buNone/>
            </a:pPr>
            <a:endParaRPr lang="pl-PL" sz="16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195065"/>
            <a:ext cx="5465075" cy="359665"/>
          </a:xfrm>
          <a:prstGeom prst="rect">
            <a:avLst/>
          </a:prstGeom>
        </p:spPr>
      </p:pic>
    </p:spTree>
    <p:extLst>
      <p:ext uri="{BB962C8B-B14F-4D97-AF65-F5344CB8AC3E}">
        <p14:creationId xmlns:p14="http://schemas.microsoft.com/office/powerpoint/2010/main" val="328301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descr="Zasady aplikowania o środki dostępne dla Jednostek Samorządu Terytorialnego (w tym kryteria wyboru projektów) w ramach Działań wdrażanych przez Departament Wdrażania Europejskiego Funduszu Społecznego">
            <a:extLst>
              <a:ext uri="{FF2B5EF4-FFF2-40B4-BE49-F238E27FC236}">
                <a16:creationId xmlns:a16="http://schemas.microsoft.com/office/drawing/2014/main" id="{E42790BC-FC6D-E939-27BE-64C73D482FE0}"/>
              </a:ext>
            </a:extLst>
          </p:cNvPr>
          <p:cNvSpPr txBox="1"/>
          <p:nvPr/>
        </p:nvSpPr>
        <p:spPr>
          <a:xfrm>
            <a:off x="1393372" y="2592354"/>
            <a:ext cx="8229600" cy="1938992"/>
          </a:xfrm>
          <a:prstGeom prst="rect">
            <a:avLst/>
          </a:prstGeom>
          <a:noFill/>
        </p:spPr>
        <p:txBody>
          <a:bodyPr wrap="square">
            <a:spAutoFit/>
          </a:bodyPr>
          <a:lstStyle/>
          <a:p>
            <a:pPr algn="just"/>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Zasady aplikowania o środki dostępne dla Jednostek Samorządu Terytorialnego (w tym kryteria wyboru projektów) w ramach Działań wdrażanych przez Departament Wdrażania Europejskiego Funduszu Społecznego</a:t>
            </a:r>
          </a:p>
        </p:txBody>
      </p:sp>
      <p:pic>
        <p:nvPicPr>
          <p:cNvPr id="22" name="Obraz 21" descr="Obraz zawierający tekst">
            <a:extLst>
              <a:ext uri="{FF2B5EF4-FFF2-40B4-BE49-F238E27FC236}">
                <a16:creationId xmlns:a16="http://schemas.microsoft.com/office/drawing/2014/main" id="{44CF8B1A-47E1-5D3B-8025-7B056477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 y="0"/>
            <a:ext cx="12184573" cy="6858000"/>
          </a:xfrm>
          <a:prstGeom prst="rect">
            <a:avLst/>
          </a:prstGeom>
        </p:spPr>
      </p:pic>
      <p:sp>
        <p:nvSpPr>
          <p:cNvPr id="4" name="pole tekstowe 3">
            <a:extLst>
              <a:ext uri="{FF2B5EF4-FFF2-40B4-BE49-F238E27FC236}">
                <a16:creationId xmlns:a16="http://schemas.microsoft.com/office/drawing/2014/main" id="{330E466A-4F5B-2007-7291-65ABD5759798}"/>
              </a:ext>
            </a:extLst>
          </p:cNvPr>
          <p:cNvSpPr txBox="1"/>
          <p:nvPr/>
        </p:nvSpPr>
        <p:spPr>
          <a:xfrm>
            <a:off x="1778457" y="2659559"/>
            <a:ext cx="8900555" cy="769441"/>
          </a:xfrm>
          <a:prstGeom prst="rect">
            <a:avLst/>
          </a:prstGeom>
          <a:noFill/>
        </p:spPr>
        <p:txBody>
          <a:bodyPr wrap="square">
            <a:spAutoFit/>
          </a:bodyPr>
          <a:lstStyle/>
          <a:p>
            <a:pPr algn="ctr"/>
            <a:r>
              <a:rPr kumimoji="0" lang="pl-PL" sz="22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Aplikowanie o środki na dofinansowanie projektu w ramach naboru nr </a:t>
            </a:r>
            <a:r>
              <a:rPr lang="pl-PL" sz="2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FELU.10.05-IZ.00-001/24</a:t>
            </a:r>
          </a:p>
        </p:txBody>
      </p:sp>
    </p:spTree>
    <p:extLst>
      <p:ext uri="{BB962C8B-B14F-4D97-AF65-F5344CB8AC3E}">
        <p14:creationId xmlns:p14="http://schemas.microsoft.com/office/powerpoint/2010/main" val="29193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46651" y="686729"/>
            <a:ext cx="11449879" cy="5801552"/>
          </a:xfrm>
        </p:spPr>
        <p:txBody>
          <a:bodyPr>
            <a:normAutofit/>
          </a:bodyPr>
          <a:lstStyle/>
          <a:p>
            <a:pPr marL="0" indent="0">
              <a:buNone/>
            </a:pPr>
            <a:endParaRPr lang="pl-PL" sz="2100" b="1" i="0" u="none" strike="noStrike" baseline="0" dirty="0">
              <a:solidFill>
                <a:srgbClr val="000000"/>
              </a:solidFill>
              <a:latin typeface="Arial" panose="020B0604020202020204" pitchFamily="34" charset="0"/>
            </a:endParaRPr>
          </a:p>
          <a:p>
            <a:pPr marL="0" indent="0">
              <a:buNone/>
            </a:pPr>
            <a:r>
              <a:rPr lang="pl-PL" sz="21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100" b="1" dirty="0">
                <a:solidFill>
                  <a:srgbClr val="000000"/>
                </a:solidFill>
                <a:latin typeface="Arial" panose="020B0604020202020204" pitchFamily="34" charset="0"/>
                <a:cs typeface="Arial" panose="020B0604020202020204" pitchFamily="34" charset="0"/>
              </a:rPr>
              <a:t>SZOP dla Działania 10.5:</a:t>
            </a:r>
          </a:p>
          <a:p>
            <a:pPr marL="457200" indent="-457200">
              <a:buFont typeface="+mj-lt"/>
              <a:buAutoNum type="arabicParenR" startAt="9"/>
            </a:pPr>
            <a:r>
              <a:rPr lang="pl-PL" sz="2200" dirty="0">
                <a:latin typeface="Arial" panose="020B0604020202020204" pitchFamily="34" charset="0"/>
                <a:cs typeface="Arial" panose="020B0604020202020204" pitchFamily="34" charset="0"/>
              </a:rPr>
              <a:t>Zakłada się możliwość zatrudnienia osób z Ukrainy, które znają w wystarczającym stopniu j. polski jako pracujące w szkołach (celem zwiększenia komunikacji pomiędzy nauczycielem a uczniem) (typ 3,4,5).</a:t>
            </a:r>
          </a:p>
          <a:p>
            <a:pPr marL="457200" indent="-457200">
              <a:buFont typeface="+mj-lt"/>
              <a:buAutoNum type="arabicParenR" startAt="9"/>
            </a:pPr>
            <a:r>
              <a:rPr lang="pl-PL" sz="2200" dirty="0">
                <a:latin typeface="Arial" panose="020B0604020202020204" pitchFamily="34" charset="0"/>
                <a:cs typeface="Arial" panose="020B0604020202020204" pitchFamily="34" charset="0"/>
              </a:rPr>
              <a:t>Wsparcie może obejmować w szczególności wyrównywanie szans edukacyjnych uczniów z obszarów wiejskich oraz z rodzin o niskim statusie społecznoekonomicznym, przy zapewnieniu braku stygmatyzacji (np. wsparcie powinno być kierowane do oddziałów klasowych lub szkół, a nie pojedynczych uczniów) (typ 4, 5);</a:t>
            </a:r>
          </a:p>
          <a:p>
            <a:pPr marL="457200" indent="-457200">
              <a:buFont typeface="+mj-lt"/>
              <a:buAutoNum type="arabicParenR" startAt="9"/>
            </a:pPr>
            <a:r>
              <a:rPr lang="pl-PL" sz="2200" dirty="0">
                <a:latin typeface="Arial" panose="020B0604020202020204" pitchFamily="34" charset="0"/>
                <a:cs typeface="Arial" panose="020B0604020202020204" pitchFamily="34" charset="0"/>
              </a:rPr>
              <a:t>Ze wsparcia wykluczone są szkoły podstawowe dla dorosłych oraz licea dla dorosłych (typ 4);</a:t>
            </a:r>
          </a:p>
          <a:p>
            <a:pPr marL="457200" indent="-457200">
              <a:buFont typeface="+mj-lt"/>
              <a:buAutoNum type="arabicParenR" startAt="9"/>
            </a:pPr>
            <a:r>
              <a:rPr lang="pl-PL" sz="2200" dirty="0">
                <a:latin typeface="Arial" panose="020B0604020202020204" pitchFamily="34" charset="0"/>
                <a:cs typeface="Arial" panose="020B0604020202020204" pitchFamily="34" charset="0"/>
              </a:rPr>
              <a:t>Projekty nie powielają działań realizowanych na poziomie krajowym (zarówno ze środków EFS+ jak i źródeł krajowych), w szczególności w zakresie rozwoju kompetencji nauczycieli (typ 4,5).</a:t>
            </a:r>
          </a:p>
          <a:p>
            <a:pPr marL="457200" indent="-457200">
              <a:buFont typeface="+mj-lt"/>
              <a:buAutoNum type="arabicParenR" startAt="9"/>
            </a:pPr>
            <a:r>
              <a:rPr lang="pl-PL" sz="2200" dirty="0">
                <a:latin typeface="Arial" panose="020B0604020202020204" pitchFamily="34" charset="0"/>
                <a:cs typeface="Arial" panose="020B0604020202020204" pitchFamily="34" charset="0"/>
              </a:rPr>
              <a:t>Wsparcie dla danej szkoły lub placówki, jej kadry /lub uczniów jest realizowane w oparciu o indywidualnie zdiagnozowane potrzeby szkoły lub placówki, przede wszystkim w kontekście wyrównywania szans edukacyjnych uczniów (typ 4,5).</a:t>
            </a:r>
            <a:endParaRPr lang="pl-PL" sz="2200" b="1" dirty="0">
              <a:solidFill>
                <a:srgbClr val="00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308449"/>
            <a:ext cx="5465075" cy="359665"/>
          </a:xfrm>
          <a:prstGeom prst="rect">
            <a:avLst/>
          </a:prstGeom>
        </p:spPr>
      </p:pic>
    </p:spTree>
    <p:extLst>
      <p:ext uri="{BB962C8B-B14F-4D97-AF65-F5344CB8AC3E}">
        <p14:creationId xmlns:p14="http://schemas.microsoft.com/office/powerpoint/2010/main" val="96146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D929E4-E244-A0F5-9D80-71CFA8545123}"/>
              </a:ext>
            </a:extLst>
          </p:cNvPr>
          <p:cNvSpPr>
            <a:spLocks noGrp="1"/>
          </p:cNvSpPr>
          <p:nvPr>
            <p:ph type="title"/>
          </p:nvPr>
        </p:nvSpPr>
        <p:spPr>
          <a:xfrm>
            <a:off x="1169636" y="205860"/>
            <a:ext cx="9852728" cy="979757"/>
          </a:xfrm>
        </p:spPr>
        <p:txBody>
          <a:bodyPr>
            <a:normAutofit/>
          </a:bodyPr>
          <a:lstStyle/>
          <a:p>
            <a:pPr algn="ctr"/>
            <a:r>
              <a:rPr lang="pl-PL" sz="2000" dirty="0"/>
              <a:t>Typ projektu</a:t>
            </a:r>
          </a:p>
        </p:txBody>
      </p:sp>
      <p:sp>
        <p:nvSpPr>
          <p:cNvPr id="3" name="Symbol zastępczy zawartości 2">
            <a:extLst>
              <a:ext uri="{FF2B5EF4-FFF2-40B4-BE49-F238E27FC236}">
                <a16:creationId xmlns:a16="http://schemas.microsoft.com/office/drawing/2014/main" id="{DE067901-5865-D4D0-6004-CC7AD9BD21B1}"/>
              </a:ext>
            </a:extLst>
          </p:cNvPr>
          <p:cNvSpPr>
            <a:spLocks noGrp="1"/>
          </p:cNvSpPr>
          <p:nvPr>
            <p:ph idx="1"/>
          </p:nvPr>
        </p:nvSpPr>
        <p:spPr>
          <a:xfrm>
            <a:off x="467139" y="695739"/>
            <a:ext cx="11549270" cy="5655977"/>
          </a:xfrm>
        </p:spPr>
        <p:txBody>
          <a:bodyPr>
            <a:normAutofit fontScale="92500"/>
          </a:bodyPr>
          <a:lstStyle/>
          <a:p>
            <a:pPr marL="0" indent="0">
              <a:buNone/>
            </a:pPr>
            <a:r>
              <a:rPr lang="pl-PL" sz="21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2100" b="1" dirty="0">
                <a:solidFill>
                  <a:srgbClr val="000000"/>
                </a:solidFill>
                <a:latin typeface="Arial" panose="020B0604020202020204" pitchFamily="34" charset="0"/>
                <a:cs typeface="Arial" panose="020B0604020202020204" pitchFamily="34" charset="0"/>
              </a:rPr>
              <a:t>SZOP dla Działania 10.5:</a:t>
            </a:r>
          </a:p>
          <a:p>
            <a:pPr marL="457200" indent="-457200">
              <a:buFont typeface="+mj-lt"/>
              <a:buAutoNum type="arabicParenR" startAt="14"/>
            </a:pPr>
            <a:r>
              <a:rPr lang="pl-PL" sz="2400" dirty="0">
                <a:latin typeface="Arial" panose="020B0604020202020204" pitchFamily="34" charset="0"/>
                <a:cs typeface="Arial" panose="020B0604020202020204" pitchFamily="34" charset="0"/>
              </a:rPr>
              <a:t>Wsparcie w zakresie cyfryzacji danej szkoły lub placówki poprzedzone jest samooceną wykonaną przez szkołę lub placówkę, jej kadrę i uczniów przy wykorzystaniu narzędzia SELFIE (typ 4,5).</a:t>
            </a:r>
            <a:endParaRPr lang="pl-PL" sz="21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startAt="14"/>
            </a:pPr>
            <a:r>
              <a:rPr lang="pl-PL" sz="2400" dirty="0">
                <a:latin typeface="Arial" panose="020B0604020202020204" pitchFamily="34" charset="0"/>
                <a:cs typeface="Arial" panose="020B0604020202020204" pitchFamily="34" charset="0"/>
              </a:rPr>
              <a:t>Zakup sprzętu nie stanowi jedynego lub głównego celu projektu, wynika bezpośrednio ze zdiagnozowanych potrzeb i jest niezbędny do osiągnięcia celu projektu (typ 4,5).</a:t>
            </a:r>
            <a:endParaRPr lang="pl-PL" sz="21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startAt="14"/>
            </a:pPr>
            <a:r>
              <a:rPr lang="pl-PL" sz="2400" dirty="0">
                <a:latin typeface="Arial" panose="020B0604020202020204" pitchFamily="34" charset="0"/>
                <a:cs typeface="Arial" panose="020B0604020202020204" pitchFamily="34" charset="0"/>
              </a:rPr>
              <a:t>Powszechne doradztwo zawodowe jest realizowane na wszystkich poziomach edukacji, w ramach kształcenia ogólnego i zawodowego; jest ono wolne od stereotypów płciowych w wyborze ścieżek edukacyjnych i zawodowych, a także wspiera przełamywanie tych stereotypów oraz promowanie przedmiotów STEAM (typ 4,5).</a:t>
            </a:r>
            <a:endParaRPr lang="pl-PL" sz="2100" b="1"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startAt="14"/>
            </a:pPr>
            <a:r>
              <a:rPr lang="pl-PL" sz="2400" dirty="0">
                <a:latin typeface="Arial" panose="020B0604020202020204" pitchFamily="34" charset="0"/>
                <a:cs typeface="Arial" panose="020B0604020202020204" pitchFamily="34" charset="0"/>
              </a:rPr>
              <a:t>Staże uczniowskie, w rozumieniu ustawy z dnia 14 grudnia 2016 r. – Prawo oświatowe, są realizowane z zachowaniem najwyższych standardów jakości, na zasadach określonych w tej ustawie, tak aby ułatwiały uzyskanie doświadczenia</a:t>
            </a:r>
            <a:r>
              <a:rPr lang="pl-PL" sz="2100" b="1" dirty="0">
                <a:solidFill>
                  <a:srgbClr val="000000"/>
                </a:solidFill>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i nabywania umiejętności praktycznych niezbędnych do wykonywania pracy w zawodzie i są obowiązkowo rozliczane z wykorzystaniem stawki jednostkowej, a także monitorowane za pomocą wskaźnika dotyczącego staży uczniowskich zdefiniowanego na Liście Wskaźników Kluczowych na lata 2021– 2027 dla EFS+, którego wartość docelowa jest określana we wniosku o dofinansowanie (typ 5).</a:t>
            </a:r>
            <a:endParaRPr lang="pl-PL" sz="2100" b="1" dirty="0">
              <a:solidFill>
                <a:srgbClr val="000000"/>
              </a:solidFill>
              <a:latin typeface="Arial" panose="020B0604020202020204" pitchFamily="34" charset="0"/>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7069B006-8293-E783-7CA2-030CA160E459}"/>
              </a:ext>
            </a:extLst>
          </p:cNvPr>
          <p:cNvPicPr>
            <a:picLocks noChangeAspect="1"/>
          </p:cNvPicPr>
          <p:nvPr/>
        </p:nvPicPr>
        <p:blipFill>
          <a:blip r:embed="rId2"/>
          <a:stretch>
            <a:fillRect/>
          </a:stretch>
        </p:blipFill>
        <p:spPr>
          <a:xfrm>
            <a:off x="6723414" y="6351716"/>
            <a:ext cx="5468586" cy="359695"/>
          </a:xfrm>
          <a:prstGeom prst="rect">
            <a:avLst/>
          </a:prstGeom>
        </p:spPr>
      </p:pic>
    </p:spTree>
    <p:extLst>
      <p:ext uri="{BB962C8B-B14F-4D97-AF65-F5344CB8AC3E}">
        <p14:creationId xmlns:p14="http://schemas.microsoft.com/office/powerpoint/2010/main" val="412217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B8B838-304D-BA0A-6CD4-39C050237DCA}"/>
              </a:ext>
            </a:extLst>
          </p:cNvPr>
          <p:cNvSpPr>
            <a:spLocks noGrp="1"/>
          </p:cNvSpPr>
          <p:nvPr>
            <p:ph type="title"/>
          </p:nvPr>
        </p:nvSpPr>
        <p:spPr>
          <a:xfrm>
            <a:off x="1169636" y="246923"/>
            <a:ext cx="9852728" cy="979757"/>
          </a:xfrm>
        </p:spPr>
        <p:txBody>
          <a:bodyPr>
            <a:normAutofit/>
          </a:bodyPr>
          <a:lstStyle/>
          <a:p>
            <a:pPr algn="ctr"/>
            <a:r>
              <a:rPr lang="pl-PL" sz="2000" dirty="0"/>
              <a:t>Typ projektu</a:t>
            </a:r>
          </a:p>
        </p:txBody>
      </p:sp>
      <p:pic>
        <p:nvPicPr>
          <p:cNvPr id="4" name="Symbol zastępczy zawartości 3">
            <a:extLst>
              <a:ext uri="{FF2B5EF4-FFF2-40B4-BE49-F238E27FC236}">
                <a16:creationId xmlns:a16="http://schemas.microsoft.com/office/drawing/2014/main" id="{22F7F48D-8650-5BF4-BB58-4260780C9177}"/>
              </a:ext>
            </a:extLst>
          </p:cNvPr>
          <p:cNvPicPr>
            <a:picLocks noGrp="1" noChangeAspect="1"/>
          </p:cNvPicPr>
          <p:nvPr>
            <p:ph idx="1"/>
          </p:nvPr>
        </p:nvPicPr>
        <p:blipFill>
          <a:blip r:embed="rId2"/>
          <a:stretch>
            <a:fillRect/>
          </a:stretch>
        </p:blipFill>
        <p:spPr>
          <a:xfrm>
            <a:off x="6723414" y="6171869"/>
            <a:ext cx="5468586" cy="359695"/>
          </a:xfrm>
          <a:prstGeom prst="rect">
            <a:avLst/>
          </a:prstGeom>
        </p:spPr>
      </p:pic>
      <p:sp>
        <p:nvSpPr>
          <p:cNvPr id="6" name="pole tekstowe 5">
            <a:extLst>
              <a:ext uri="{FF2B5EF4-FFF2-40B4-BE49-F238E27FC236}">
                <a16:creationId xmlns:a16="http://schemas.microsoft.com/office/drawing/2014/main" id="{127E81CE-0BFD-E83F-D295-16E6687D4A1C}"/>
              </a:ext>
            </a:extLst>
          </p:cNvPr>
          <p:cNvSpPr txBox="1"/>
          <p:nvPr/>
        </p:nvSpPr>
        <p:spPr>
          <a:xfrm>
            <a:off x="626166" y="1306193"/>
            <a:ext cx="11320669" cy="9140964"/>
          </a:xfrm>
          <a:prstGeom prst="rect">
            <a:avLst/>
          </a:prstGeom>
          <a:noFill/>
        </p:spPr>
        <p:txBody>
          <a:bodyPr wrap="square">
            <a:spAutoFit/>
          </a:bodyPr>
          <a:lstStyle/>
          <a:p>
            <a:pPr marL="0" indent="0">
              <a:buNone/>
            </a:pPr>
            <a:r>
              <a:rPr lang="pl-PL" sz="1800" b="1" i="0" u="none" strike="noStrike" baseline="0" dirty="0">
                <a:solidFill>
                  <a:srgbClr val="000000"/>
                </a:solidFill>
                <a:latin typeface="Arial" panose="020B0604020202020204" pitchFamily="34" charset="0"/>
                <a:cs typeface="Arial" panose="020B0604020202020204" pitchFamily="34" charset="0"/>
              </a:rPr>
              <a:t>Zgodnie z warunkami określonymi w </a:t>
            </a:r>
            <a:r>
              <a:rPr lang="pl-PL" sz="1800" b="1" dirty="0">
                <a:solidFill>
                  <a:srgbClr val="000000"/>
                </a:solidFill>
                <a:latin typeface="Arial" panose="020B0604020202020204" pitchFamily="34" charset="0"/>
                <a:cs typeface="Arial" panose="020B0604020202020204" pitchFamily="34" charset="0"/>
              </a:rPr>
              <a:t>SZOP dla Działania 10.5:</a:t>
            </a:r>
          </a:p>
          <a:p>
            <a:pPr marL="342900" indent="-342900">
              <a:buClr>
                <a:schemeClr val="tx2"/>
              </a:buClr>
              <a:buFont typeface="+mj-lt"/>
              <a:buAutoNum type="arabicParenR" startAt="18"/>
            </a:pPr>
            <a:r>
              <a:rPr lang="pl-PL" sz="2200" dirty="0">
                <a:latin typeface="Arial" panose="020B0604020202020204" pitchFamily="34" charset="0"/>
                <a:cs typeface="Arial" panose="020B0604020202020204" pitchFamily="34" charset="0"/>
              </a:rPr>
              <a:t>Staże lub praktyki zawodowe inne niż staże uczniowskie, realizowane są z zachowaniem standardów jakości, zdefiniowanych w zaleceniu Rady z dnia 15 marca 2018 r. w sprawie europejskich ram jakości i skuteczności przygotowania zawodowego (Dz. Urz. UE C 153 z 02.05.2018, str. 1) – część dotycząca „Kryteria dotyczące warunków uczenia się i warunków pracy”, tak aby ułatwiały uzyskanie doświadczenia i nabywania umiejętności praktycznych niezbędnych do wykonywania pracy w zawodzie i rozliczane są po faktycznie poniesionych kosztach. Przedmiotowe staże lub praktyki zawodowe nie mogą być kierowane do uczniów technikum i uczniów branżowej szkoły I stopnia niebędących młodocianymi pracownikami (typ 5).</a:t>
            </a:r>
          </a:p>
          <a:p>
            <a:pPr marL="342900" indent="-342900">
              <a:buClr>
                <a:schemeClr val="tx2"/>
              </a:buClr>
              <a:buFont typeface="+mj-lt"/>
              <a:buAutoNum type="arabicParenR" startAt="18"/>
            </a:pPr>
            <a:r>
              <a:rPr lang="pl-PL" sz="2200" dirty="0">
                <a:latin typeface="Arial" panose="020B0604020202020204" pitchFamily="34" charset="0"/>
                <a:cs typeface="Arial" panose="020B0604020202020204" pitchFamily="34" charset="0"/>
              </a:rPr>
              <a:t>Staże uczniowskie realizowane są zgodnie z Wytycznymi dotyczącymi realizacji projektów z udziałem środków Europejskiego Funduszu Społecznego Plus w regionalnych programach na lata 2021– 2027 (typ 5).</a:t>
            </a:r>
            <a:endParaRPr lang="pl-PL" sz="22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a:p>
            <a:pPr marL="0" indent="0">
              <a:buNone/>
            </a:pPr>
            <a:endParaRPr lang="pl-PL" sz="1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38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5" y="1203818"/>
            <a:ext cx="10394727" cy="4924608"/>
          </a:xfrm>
        </p:spPr>
        <p:txBody>
          <a:bodyPr>
            <a:normAutofit/>
          </a:bodyPr>
          <a:lstStyle/>
          <a:p>
            <a:pPr marL="0" indent="0" algn="just">
              <a:spcBef>
                <a:spcPct val="0"/>
              </a:spcBef>
              <a:buNone/>
              <a:defRPr/>
            </a:pPr>
            <a:r>
              <a:rPr lang="pl-PL" sz="2800" b="1" dirty="0">
                <a:latin typeface="Arial" panose="020B0604020202020204" pitchFamily="34" charset="0"/>
                <a:cs typeface="Arial" panose="020B0604020202020204" pitchFamily="34" charset="0"/>
              </a:rPr>
              <a:t>Cross-</a:t>
            </a:r>
            <a:r>
              <a:rPr lang="pl-PL" sz="2800" b="1" dirty="0" err="1">
                <a:latin typeface="Arial" panose="020B0604020202020204" pitchFamily="34" charset="0"/>
                <a:cs typeface="Arial" panose="020B0604020202020204" pitchFamily="34" charset="0"/>
              </a:rPr>
              <a:t>financing</a:t>
            </a:r>
            <a:endParaRPr lang="pl-PL" sz="2800" b="1" dirty="0">
              <a:latin typeface="Arial" panose="020B0604020202020204" pitchFamily="34" charset="0"/>
              <a:cs typeface="Arial" panose="020B0604020202020204" pitchFamily="34"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r>
              <a:rPr lang="pl-PL" sz="2100" dirty="0">
                <a:latin typeface="Arial" panose="020B0604020202020204" pitchFamily="34" charset="0"/>
                <a:cs typeface="Times New Roman" panose="02020603050405020304" pitchFamily="18" charset="0"/>
              </a:rPr>
              <a:t>Zgodnie z warunkami określonymi w ramach Działania 10.5 w SZOP, wartość wydatków w ramach cross-</a:t>
            </a:r>
            <a:r>
              <a:rPr lang="pl-PL" sz="2100" dirty="0" err="1">
                <a:latin typeface="Arial" panose="020B0604020202020204" pitchFamily="34" charset="0"/>
                <a:cs typeface="Times New Roman" panose="02020603050405020304" pitchFamily="18" charset="0"/>
              </a:rPr>
              <a:t>financingu</a:t>
            </a:r>
            <a:r>
              <a:rPr lang="pl-PL" sz="2100" dirty="0">
                <a:latin typeface="Arial" panose="020B0604020202020204" pitchFamily="34" charset="0"/>
                <a:cs typeface="Times New Roman" panose="02020603050405020304" pitchFamily="18" charset="0"/>
              </a:rPr>
              <a:t> stanowi </a:t>
            </a:r>
            <a:r>
              <a:rPr lang="pl-PL" sz="2100" b="1" dirty="0">
                <a:solidFill>
                  <a:schemeClr val="accent4"/>
                </a:solidFill>
                <a:latin typeface="Arial" panose="020B0604020202020204" pitchFamily="34" charset="0"/>
                <a:cs typeface="Times New Roman" panose="02020603050405020304" pitchFamily="18" charset="0"/>
              </a:rPr>
              <a:t>nie więcej niż 25% finansowania UE</a:t>
            </a:r>
            <a:r>
              <a:rPr lang="pl-PL" sz="2100" dirty="0">
                <a:solidFill>
                  <a:schemeClr val="accent4"/>
                </a:solidFill>
                <a:latin typeface="Arial" panose="020B0604020202020204" pitchFamily="34" charset="0"/>
                <a:cs typeface="Times New Roman" panose="02020603050405020304" pitchFamily="18" charset="0"/>
              </a:rPr>
              <a:t>.</a:t>
            </a: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gn="just">
              <a:spcBef>
                <a:spcPct val="0"/>
              </a:spcBef>
              <a:buNone/>
              <a:defRPr/>
            </a:pPr>
            <a:r>
              <a:rPr lang="pl-PL" sz="2000" dirty="0">
                <a:latin typeface="Arial" panose="020B0604020202020204" pitchFamily="34" charset="0"/>
                <a:cs typeface="Arial" panose="020B0604020202020204" pitchFamily="34" charset="0"/>
              </a:rPr>
              <a:t>W przypadku ponoszenia wydatków dotyczących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do limitu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należy wliczyć sumę kosztów bezpośrednich, oznaczonych jako koszty mieszczące się w limicie cross-</a:t>
            </a:r>
            <a:r>
              <a:rPr lang="pl-PL" sz="2000" dirty="0" err="1">
                <a:latin typeface="Arial" panose="020B0604020202020204" pitchFamily="34" charset="0"/>
                <a:cs typeface="Arial" panose="020B0604020202020204" pitchFamily="34" charset="0"/>
              </a:rPr>
              <a:t>financingu</a:t>
            </a:r>
            <a:r>
              <a:rPr lang="pl-PL" sz="2000" dirty="0">
                <a:latin typeface="Arial" panose="020B0604020202020204" pitchFamily="34" charset="0"/>
                <a:cs typeface="Arial" panose="020B0604020202020204" pitchFamily="34" charset="0"/>
              </a:rPr>
              <a:t> oraz naliczonych od nich, zgodnie z przyjętą stawka ryczałtową, kosztów pośrednich.</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4562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66916" y="1203818"/>
            <a:ext cx="10098880" cy="4924608"/>
          </a:xfrm>
        </p:spPr>
        <p:txBody>
          <a:bodyPr>
            <a:normAutofit fontScale="70000" lnSpcReduction="20000"/>
          </a:bodyPr>
          <a:lstStyle/>
          <a:p>
            <a:pPr marL="0" indent="0" algn="just">
              <a:spcBef>
                <a:spcPct val="0"/>
              </a:spcBef>
              <a:buNone/>
              <a:defRPr/>
            </a:pPr>
            <a:r>
              <a:rPr lang="pl-PL" sz="2900" b="1" dirty="0">
                <a:latin typeface="Arial" panose="020B0604020202020204" pitchFamily="34" charset="0"/>
                <a:cs typeface="Arial" panose="020B0604020202020204" pitchFamily="34" charset="0"/>
              </a:rPr>
              <a:t>Cross-</a:t>
            </a:r>
            <a:r>
              <a:rPr lang="pl-PL" sz="2900" b="1" dirty="0" err="1">
                <a:latin typeface="Arial" panose="020B0604020202020204" pitchFamily="34" charset="0"/>
                <a:cs typeface="Arial" panose="020B0604020202020204" pitchFamily="34" charset="0"/>
              </a:rPr>
              <a:t>financing</a:t>
            </a:r>
            <a:endParaRPr lang="pl-PL" sz="2900" b="1" dirty="0">
              <a:latin typeface="Arial" panose="020B0604020202020204" pitchFamily="34" charset="0"/>
              <a:cs typeface="Arial" panose="020B0604020202020204" pitchFamily="34" charset="0"/>
            </a:endParaRPr>
          </a:p>
          <a:p>
            <a:pPr marL="0" indent="0" algn="just">
              <a:spcBef>
                <a:spcPct val="0"/>
              </a:spcBef>
              <a:buNone/>
              <a:defRPr/>
            </a:pPr>
            <a:endParaRPr lang="pl-PL" sz="2100" dirty="0">
              <a:latin typeface="Arial" panose="020B0604020202020204" pitchFamily="34" charset="0"/>
              <a:cs typeface="Times New Roman" panose="02020603050405020304" pitchFamily="18" charset="0"/>
            </a:endParaRPr>
          </a:p>
          <a:p>
            <a:pPr marL="0" indent="0">
              <a:lnSpc>
                <a:spcPct val="115000"/>
              </a:lnSpc>
              <a:spcAft>
                <a:spcPts val="800"/>
              </a:spcAft>
              <a:buNone/>
            </a:pPr>
            <a:r>
              <a:rPr lang="pl-PL" sz="2400" kern="100" dirty="0">
                <a:effectLst/>
                <a:latin typeface="Arial" panose="020B0604020202020204" pitchFamily="34" charset="0"/>
                <a:ea typeface="Aptos" panose="020B0004020202020204" pitchFamily="34" charset="0"/>
                <a:cs typeface="Times New Roman" panose="02020603050405020304" pitchFamily="18" charset="0"/>
              </a:rPr>
              <a:t>W dniu 30 stycznia 2024 r. wdrożone zostały zmiany w SOWA EFS umożliwiające wykazywanie w budżecie projektu wartości kosztów pośrednich objętych limitem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Oznacza to zmianę w metodologii wyliczania wartości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do wszystkich projektów, w których wystąpi limit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 budżecie projektu.</a:t>
            </a:r>
            <a:endParaRPr lang="pl-PL"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pl-PL" sz="2400" kern="100" dirty="0">
                <a:effectLst/>
                <a:latin typeface="Arial" panose="020B0604020202020204" pitchFamily="34" charset="0"/>
                <a:ea typeface="Aptos" panose="020B0004020202020204" pitchFamily="34" charset="0"/>
                <a:cs typeface="Times New Roman" panose="02020603050405020304" pitchFamily="18" charset="0"/>
              </a:rPr>
              <a:t>W przypadku wystąpienia w budżecie kosztów bezpośrednich oznaczonych limitem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 zadaniu Koszty pośrednie będzie możliwe i obowiązkowe dodanie odrębnej pozycji kosztów pośrednich odnoszących się do przedmiotowych wydatków w ramach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Wartość przedmiotowych kosztów pośrednich będzie wyliczana jako procent od wszystkich pozycji wydatków bezpośrednich, dla których wybrano limit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Tym samym limit wydatków w ramach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financingu</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będzie obejmował łącznie oznaczone limitem koszty bezpośrednie oraz odpowiadające im koszty pośrednie.</a:t>
            </a:r>
          </a:p>
          <a:p>
            <a:pPr marL="0" indent="0" algn="just">
              <a:lnSpc>
                <a:spcPct val="115000"/>
              </a:lnSpc>
              <a:spcAft>
                <a:spcPts val="800"/>
              </a:spcAft>
              <a:buNone/>
            </a:pPr>
            <a:r>
              <a:rPr lang="pl-PL" sz="2400" b="1" dirty="0">
                <a:solidFill>
                  <a:srgbClr val="FF0000"/>
                </a:solidFill>
              </a:rPr>
              <a:t>WAŻNE! </a:t>
            </a:r>
            <a:r>
              <a:rPr lang="pl-PL" sz="2400" dirty="0"/>
              <a:t>Limit</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liczony jest w odniesieniu do finansowania UE w ramach danego projektu, natomiast we wniosku o dofinansowanie projektu wartość wydatków objętych cross-</a:t>
            </a:r>
            <a:r>
              <a:rPr lang="pl-PL" sz="2400" kern="100" dirty="0" err="1">
                <a:effectLst/>
                <a:latin typeface="Arial" panose="020B0604020202020204" pitchFamily="34" charset="0"/>
                <a:ea typeface="Aptos" panose="020B0004020202020204" pitchFamily="34" charset="0"/>
                <a:cs typeface="Times New Roman" panose="02020603050405020304" pitchFamily="18" charset="0"/>
              </a:rPr>
              <a:t>financingiem</a:t>
            </a:r>
            <a:r>
              <a:rPr lang="pl-PL" sz="2400" kern="100" dirty="0">
                <a:effectLst/>
                <a:latin typeface="Arial" panose="020B0604020202020204" pitchFamily="34" charset="0"/>
                <a:ea typeface="Aptos" panose="020B0004020202020204" pitchFamily="34" charset="0"/>
                <a:cs typeface="Times New Roman" panose="02020603050405020304" pitchFamily="18" charset="0"/>
              </a:rPr>
              <a:t> liczona jest jako procent łącznego dofinansowania (UE oraz budżet państwa) czy kosztów ogółem.</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932370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Wnioskodawca</a:t>
            </a:r>
          </a:p>
        </p:txBody>
      </p:sp>
    </p:spTree>
    <p:extLst>
      <p:ext uri="{BB962C8B-B14F-4D97-AF65-F5344CB8AC3E}">
        <p14:creationId xmlns:p14="http://schemas.microsoft.com/office/powerpoint/2010/main" val="414588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57200" y="1035526"/>
            <a:ext cx="11598965" cy="5598143"/>
          </a:xfrm>
        </p:spPr>
        <p:txBody>
          <a:bodyPr>
            <a:normAutofit/>
          </a:bodyPr>
          <a:lstStyle/>
          <a:p>
            <a:pPr marL="0" lvl="0" indent="0">
              <a:lnSpc>
                <a:spcPct val="115000"/>
              </a:lnSpc>
              <a:spcBef>
                <a:spcPts val="600"/>
              </a:spcBef>
              <a:buNone/>
              <a:tabLst>
                <a:tab pos="230505" algn="l"/>
                <a:tab pos="270510" algn="l"/>
              </a:tabLst>
            </a:pPr>
            <a:endParaRPr lang="pl-PL" sz="2000" kern="100" dirty="0">
              <a:latin typeface="Arial" panose="020B0604020202020204" pitchFamily="34" charset="0"/>
              <a:cs typeface="Arial" panose="020B0604020202020204" pitchFamily="34" charset="0"/>
            </a:endParaRPr>
          </a:p>
          <a:p>
            <a:pPr marL="0" lvl="0" indent="0">
              <a:lnSpc>
                <a:spcPct val="115000"/>
              </a:lnSpc>
              <a:spcBef>
                <a:spcPts val="600"/>
              </a:spcBef>
              <a:buNone/>
              <a:tabLst>
                <a:tab pos="230505" algn="l"/>
                <a:tab pos="270510" algn="l"/>
              </a:tabLst>
            </a:pPr>
            <a:r>
              <a:rPr lang="pl-PL" sz="2200" kern="100" dirty="0">
                <a:latin typeface="Arial" panose="020B0604020202020204" pitchFamily="34" charset="0"/>
                <a:cs typeface="Arial" panose="020B0604020202020204" pitchFamily="34" charset="0"/>
              </a:rPr>
              <a:t>Zgodnie z kryterium </a:t>
            </a:r>
            <a:r>
              <a:rPr lang="pl-PL" sz="2200" b="1" kern="100" dirty="0">
                <a:latin typeface="Arial" panose="020B0604020202020204" pitchFamily="34" charset="0"/>
                <a:cs typeface="Arial" panose="020B0604020202020204" pitchFamily="34" charset="0"/>
              </a:rPr>
              <a:t>specyficznym dostępu nr 1 </a:t>
            </a:r>
            <a:r>
              <a:rPr lang="pl-PL" sz="2200" kern="100" dirty="0">
                <a:latin typeface="Arial" panose="020B0604020202020204" pitchFamily="34" charset="0"/>
                <a:cs typeface="Arial" panose="020B0604020202020204" pitchFamily="34" charset="0"/>
              </a:rPr>
              <a:t>Wnioskodawca: </a:t>
            </a:r>
          </a:p>
          <a:p>
            <a:pPr marL="0" lvl="0" indent="0">
              <a:lnSpc>
                <a:spcPct val="115000"/>
              </a:lnSpc>
              <a:spcBef>
                <a:spcPts val="600"/>
              </a:spcBef>
              <a:buNone/>
              <a:tabLst>
                <a:tab pos="230505" algn="l"/>
                <a:tab pos="270510" algn="l"/>
              </a:tabLst>
            </a:pPr>
            <a:r>
              <a:rPr lang="pl-PL" sz="2200" dirty="0">
                <a:latin typeface="Arial" panose="020B0604020202020204" pitchFamily="34" charset="0"/>
                <a:cs typeface="Arial" panose="020B0604020202020204" pitchFamily="34" charset="0"/>
              </a:rPr>
              <a:t>Wnioskodawcą jest podmiot uprawnionym do ubiegania się o dofinansowanie.</a:t>
            </a:r>
          </a:p>
          <a:p>
            <a:pPr marL="0" lvl="0" indent="0">
              <a:lnSpc>
                <a:spcPct val="115000"/>
              </a:lnSpc>
              <a:spcBef>
                <a:spcPts val="600"/>
              </a:spcBef>
              <a:buNone/>
              <a:tabLst>
                <a:tab pos="230505" algn="l"/>
                <a:tab pos="270510" algn="l"/>
              </a:tabLst>
            </a:pPr>
            <a:r>
              <a:rPr lang="pl-PL" sz="2200" dirty="0">
                <a:latin typeface="Arial" panose="020B0604020202020204" pitchFamily="34" charset="0"/>
                <a:cs typeface="Arial" panose="020B0604020202020204" pitchFamily="34" charset="0"/>
              </a:rPr>
              <a:t>Wnioskodawcą uprawnionym do ubiegania się o dofinansowanie jest podmiot, którego przedsięwzięcie zostało zidentyfikowane w strategii terytorialnej, będącej podstawą realizacji Zintegrowanych Inwestycji Terytorialnych (ZIT). Wsparcie edukacji w ramach ZIT ma na celu realizację projektów wynikających ze strategii terytorialnych opracowanych przez władze lokalne przy zastosowaniu zasady partnerstwa i współpracy ukierunkowanych na zmiany strukturalne danego obszaru, zgodnie z priorytetami Unii Europejskiej (UE) oraz celami zdefiniowanymi na poziomie krajowym w Krajowej Strategii Rozwoju Regionalnego 2030 oraz regionalnym w Strategii Rozwoju Województwa Lubelskiego do 2030 roku.</a:t>
            </a:r>
          </a:p>
          <a:p>
            <a:pPr marL="0" lvl="0" indent="0">
              <a:lnSpc>
                <a:spcPct val="115000"/>
              </a:lnSpc>
              <a:spcBef>
                <a:spcPts val="600"/>
              </a:spcBef>
              <a:buNone/>
              <a:tabLst>
                <a:tab pos="230505" algn="l"/>
                <a:tab pos="270510" algn="l"/>
              </a:tabLst>
            </a:pPr>
            <a:endParaRPr lang="pl-PL" sz="2000" kern="100" dirty="0">
              <a:latin typeface="Arial" panose="020B0604020202020204" pitchFamily="34" charset="0"/>
              <a:cs typeface="Times New Roman" panose="02020603050405020304" pitchFamily="18" charset="0"/>
            </a:endParaRPr>
          </a:p>
          <a:p>
            <a:pPr marL="0" lvl="0" indent="0">
              <a:lnSpc>
                <a:spcPct val="115000"/>
              </a:lnSpc>
              <a:spcBef>
                <a:spcPts val="600"/>
              </a:spcBef>
              <a:buNone/>
              <a:tabLst>
                <a:tab pos="230505" algn="l"/>
                <a:tab pos="270510" algn="l"/>
              </a:tabLst>
            </a:pPr>
            <a:endParaRPr lang="pl-PL" sz="2000" b="1" kern="100" dirty="0">
              <a:latin typeface="Arial" panose="020B060402020202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004"/>
            <a:ext cx="5465075" cy="359665"/>
          </a:xfrm>
          <a:prstGeom prst="rect">
            <a:avLst/>
          </a:prstGeom>
        </p:spPr>
      </p:pic>
    </p:spTree>
    <p:extLst>
      <p:ext uri="{BB962C8B-B14F-4D97-AF65-F5344CB8AC3E}">
        <p14:creationId xmlns:p14="http://schemas.microsoft.com/office/powerpoint/2010/main" val="295316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F9D42A-A2E6-5E2F-F366-F1390576DDD7}"/>
              </a:ext>
            </a:extLst>
          </p:cNvPr>
          <p:cNvSpPr>
            <a:spLocks noGrp="1"/>
          </p:cNvSpPr>
          <p:nvPr>
            <p:ph type="title"/>
          </p:nvPr>
        </p:nvSpPr>
        <p:spPr>
          <a:xfrm>
            <a:off x="1169855" y="219968"/>
            <a:ext cx="9852728" cy="505589"/>
          </a:xfrm>
        </p:spPr>
        <p:txBody>
          <a:bodyPr>
            <a:normAutofit/>
          </a:bodyPr>
          <a:lstStyle/>
          <a:p>
            <a:pPr algn="ctr"/>
            <a:r>
              <a:rPr lang="pl-PL" sz="2000" dirty="0"/>
              <a:t>Wnioskodawca</a:t>
            </a:r>
          </a:p>
        </p:txBody>
      </p:sp>
      <p:pic>
        <p:nvPicPr>
          <p:cNvPr id="4" name="Symbol zastępczy zawartości 3">
            <a:extLst>
              <a:ext uri="{FF2B5EF4-FFF2-40B4-BE49-F238E27FC236}">
                <a16:creationId xmlns:a16="http://schemas.microsoft.com/office/drawing/2014/main" id="{9656BCA9-E027-4BD5-06F1-F956D6196CFF}"/>
              </a:ext>
            </a:extLst>
          </p:cNvPr>
          <p:cNvPicPr>
            <a:picLocks noGrp="1" noChangeAspect="1"/>
          </p:cNvPicPr>
          <p:nvPr>
            <p:ph idx="1"/>
          </p:nvPr>
        </p:nvPicPr>
        <p:blipFill>
          <a:blip r:embed="rId3"/>
          <a:stretch>
            <a:fillRect/>
          </a:stretch>
        </p:blipFill>
        <p:spPr>
          <a:xfrm>
            <a:off x="6723414" y="6265141"/>
            <a:ext cx="5468586" cy="359695"/>
          </a:xfrm>
          <a:prstGeom prst="rect">
            <a:avLst/>
          </a:prstGeom>
        </p:spPr>
      </p:pic>
      <p:sp>
        <p:nvSpPr>
          <p:cNvPr id="6" name="pole tekstowe 5">
            <a:extLst>
              <a:ext uri="{FF2B5EF4-FFF2-40B4-BE49-F238E27FC236}">
                <a16:creationId xmlns:a16="http://schemas.microsoft.com/office/drawing/2014/main" id="{4C0FF298-5328-529F-CC4B-6E303F77DD4B}"/>
              </a:ext>
            </a:extLst>
          </p:cNvPr>
          <p:cNvSpPr txBox="1"/>
          <p:nvPr/>
        </p:nvSpPr>
        <p:spPr>
          <a:xfrm>
            <a:off x="357809" y="535679"/>
            <a:ext cx="11834191" cy="5909310"/>
          </a:xfrm>
          <a:prstGeom prst="rect">
            <a:avLst/>
          </a:prstGeom>
          <a:noFill/>
        </p:spPr>
        <p:txBody>
          <a:bodyPr wrap="square">
            <a:spAutoFit/>
          </a:bodyPr>
          <a:lstStyle/>
          <a:p>
            <a:r>
              <a:rPr lang="pl-PL" dirty="0">
                <a:latin typeface="Arial" panose="020B0604020202020204" pitchFamily="34" charset="0"/>
                <a:cs typeface="Arial" panose="020B0604020202020204" pitchFamily="34" charset="0"/>
              </a:rPr>
              <a:t>W ramach programu Fundusze Europejskie dla Lubelskiego 2021-2027 instrumentem ZIT zostaną objęte poniższe miejskie obszary funkcjonalne wyznaczone w Strategii Rozwoju Województwa Lubelskiego do 2030 roku: </a:t>
            </a:r>
          </a:p>
          <a:p>
            <a:pPr marL="342900" indent="-342900">
              <a:buClr>
                <a:schemeClr val="tx2"/>
              </a:buClr>
              <a:buAutoNum type="arabicParenR"/>
            </a:pPr>
            <a:r>
              <a:rPr lang="pl-PL" dirty="0">
                <a:latin typeface="Arial" panose="020B0604020202020204" pitchFamily="34" charset="0"/>
                <a:cs typeface="Arial" panose="020B0604020202020204" pitchFamily="34" charset="0"/>
              </a:rPr>
              <a:t>Lubelski Obszar Metropolitalny, </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Białej Podlaskiej, </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Chełma, </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Puław,</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Zamościa,</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a:t>
            </a:r>
            <a:r>
              <a:rPr lang="pl-PL" dirty="0" err="1">
                <a:latin typeface="Arial" panose="020B0604020202020204" pitchFamily="34" charset="0"/>
                <a:cs typeface="Arial" panose="020B0604020202020204" pitchFamily="34" charset="0"/>
              </a:rPr>
              <a:t>Biłgoraja</a:t>
            </a:r>
            <a:r>
              <a:rPr lang="pl-PL" dirty="0">
                <a:latin typeface="Arial" panose="020B0604020202020204" pitchFamily="34" charset="0"/>
                <a:cs typeface="Arial" panose="020B0604020202020204" pitchFamily="34" charset="0"/>
              </a:rPr>
              <a:t>,</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Hrubieszowa,</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Janowa Lubelskiego,</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Krasnegostawu,</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Kraśnika,</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Łukowa,</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Opola Lubelskiego</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Parczewa</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Radzynia Podlaskiego,</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Ryk,</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Tomaszowa Lubelskiego,</a:t>
            </a:r>
          </a:p>
          <a:p>
            <a:pPr marL="342900" indent="-342900">
              <a:buClr>
                <a:schemeClr val="tx2"/>
              </a:buClr>
              <a:buAutoNum type="arabicParenR"/>
            </a:pPr>
            <a:r>
              <a:rPr lang="pl-PL" dirty="0">
                <a:latin typeface="Arial" panose="020B0604020202020204" pitchFamily="34" charset="0"/>
                <a:cs typeface="Arial" panose="020B0604020202020204" pitchFamily="34" charset="0"/>
              </a:rPr>
              <a:t>Miejski Obszar Funkcjonalny Włodawy.</a:t>
            </a:r>
          </a:p>
          <a:p>
            <a:pPr>
              <a:buClr>
                <a:schemeClr val="tx2"/>
              </a:buClr>
            </a:pPr>
            <a:r>
              <a:rPr lang="pl-PL" dirty="0">
                <a:latin typeface="Arial" panose="020B0604020202020204" pitchFamily="34" charset="0"/>
                <a:cs typeface="Arial" panose="020B0604020202020204" pitchFamily="34" charset="0"/>
              </a:rPr>
              <a:t>Kryterium ma zastosowanie do typów projektu nr 1 – 5. </a:t>
            </a:r>
          </a:p>
          <a:p>
            <a:endParaRPr lang="pl-PL" dirty="0"/>
          </a:p>
        </p:txBody>
      </p:sp>
    </p:spTree>
    <p:extLst>
      <p:ext uri="{BB962C8B-B14F-4D97-AF65-F5344CB8AC3E}">
        <p14:creationId xmlns:p14="http://schemas.microsoft.com/office/powerpoint/2010/main" val="49219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46673" y="1040860"/>
            <a:ext cx="10609787" cy="5476671"/>
          </a:xfrm>
        </p:spPr>
        <p:txBody>
          <a:bodyPr>
            <a:normAutofit fontScale="25000" lnSpcReduction="20000"/>
          </a:bodyPr>
          <a:lstStyle/>
          <a:p>
            <a:pPr>
              <a:lnSpc>
                <a:spcPct val="115000"/>
              </a:lnSpc>
              <a:spcBef>
                <a:spcPts val="600"/>
              </a:spcBef>
              <a:spcAft>
                <a:spcPts val="300"/>
              </a:spcAft>
              <a:buFont typeface="Wingdings" panose="05000000000000000000" pitchFamily="2" charset="2"/>
              <a:buChar char="§"/>
            </a:pPr>
            <a:r>
              <a:rPr lang="pl-PL" sz="6400" kern="100" dirty="0">
                <a:latin typeface="Arial" panose="020B0604020202020204" pitchFamily="34" charset="0"/>
                <a:cs typeface="Times New Roman" panose="02020603050405020304" pitchFamily="18" charset="0"/>
              </a:rPr>
              <a:t>O dofinansowanie </a:t>
            </a:r>
            <a:r>
              <a:rPr lang="pl-PL" sz="6400" b="1" kern="100" dirty="0">
                <a:latin typeface="Arial" panose="020B0604020202020204" pitchFamily="34" charset="0"/>
                <a:cs typeface="Times New Roman" panose="02020603050405020304" pitchFamily="18" charset="0"/>
              </a:rPr>
              <a:t>nie mogą ubiegać się podmioty podlegające wykluczeniu </a:t>
            </a:r>
            <a:r>
              <a:rPr lang="pl-PL" sz="6400" kern="100" dirty="0">
                <a:latin typeface="Arial" panose="020B0604020202020204" pitchFamily="34" charset="0"/>
                <a:cs typeface="Times New Roman" panose="02020603050405020304" pitchFamily="18" charset="0"/>
              </a:rPr>
              <a:t>z ubiegania się o dofinansowanie na podstawie art. 207 ust. 4 ustawy z dnia 27 sierpnia 2009 r. o finansach publicznych (Dz. U. z 2023 r., poz. 1270 z </a:t>
            </a:r>
            <a:r>
              <a:rPr lang="pl-PL" sz="6400" kern="100" dirty="0" err="1">
                <a:latin typeface="Arial" panose="020B0604020202020204" pitchFamily="34" charset="0"/>
                <a:cs typeface="Times New Roman" panose="02020603050405020304" pitchFamily="18" charset="0"/>
              </a:rPr>
              <a:t>późn</a:t>
            </a:r>
            <a:r>
              <a:rPr lang="pl-PL" sz="6400" kern="100" dirty="0">
                <a:latin typeface="Arial" panose="020B0604020202020204" pitchFamily="34" charset="0"/>
                <a:cs typeface="Times New Roman" panose="02020603050405020304" pitchFamily="18" charset="0"/>
              </a:rPr>
              <a:t>. zm.) lub wobec których orzeczono zakaz dostępu do środków funduszy europejskich na podstawie odrębnych przepisów: </a:t>
            </a:r>
          </a:p>
          <a:p>
            <a:pPr marL="720725" indent="-538163">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art. 12 ust. 1 pkt 1 ustawy z dnia 15 czerwca 2012 r. o skutkach powierzania wykonywania pracy cudzoziemcom przebywającym wbrew przepisom na terytorium Rzeczypospolitej Polskiej (Dz. U. z 2021 r. poz. 1745);</a:t>
            </a:r>
          </a:p>
          <a:p>
            <a:pPr marL="720725" indent="-538163">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art. 9 ust. 1 pkt 2a ustawy z dnia 28 października 2002 r. o odpowiedzialności podmiotów zbiorowych za czyny zabronione pod groźbą kary (Dz. U. z 2023 r., poz. 659 z </a:t>
            </a:r>
            <a:r>
              <a:rPr lang="pl-PL" sz="6400" kern="100" dirty="0" err="1">
                <a:latin typeface="Arial" panose="020B0604020202020204" pitchFamily="34" charset="0"/>
                <a:cs typeface="Times New Roman" panose="02020603050405020304" pitchFamily="18" charset="0"/>
              </a:rPr>
              <a:t>późn</a:t>
            </a:r>
            <a:r>
              <a:rPr lang="pl-PL" sz="6400" kern="100" dirty="0">
                <a:latin typeface="Arial" panose="020B0604020202020204" pitchFamily="34" charset="0"/>
                <a:cs typeface="Times New Roman" panose="02020603050405020304" pitchFamily="18" charset="0"/>
              </a:rPr>
              <a:t>. zm.).</a:t>
            </a:r>
          </a:p>
          <a:p>
            <a:pPr marL="447675" indent="-228600">
              <a:lnSpc>
                <a:spcPct val="115000"/>
              </a:lnSpc>
              <a:spcBef>
                <a:spcPts val="600"/>
              </a:spcBef>
              <a:spcAft>
                <a:spcPts val="300"/>
              </a:spcAft>
              <a:buFont typeface="Arial" panose="020B0604020202020204" pitchFamily="34" charset="0"/>
              <a:buChar char="•"/>
            </a:pPr>
            <a:r>
              <a:rPr lang="pl-PL" sz="6400" kern="100" dirty="0">
                <a:latin typeface="Arial" panose="020B0604020202020204" pitchFamily="34" charset="0"/>
                <a:cs typeface="Times New Roman" panose="02020603050405020304" pitchFamily="18" charset="0"/>
              </a:rPr>
              <a:t>Warunkiem ubiegania się o dofinansowanie jest </a:t>
            </a:r>
            <a:r>
              <a:rPr lang="pl-PL" sz="6400" b="1" kern="100" dirty="0">
                <a:latin typeface="Arial" panose="020B0604020202020204" pitchFamily="34" charset="0"/>
                <a:cs typeface="Times New Roman" panose="02020603050405020304" pitchFamily="18" charset="0"/>
              </a:rPr>
              <a:t>niezaleganie z uiszczaniem podatków, jak również z opłacaniem składek na ubezpieczenie społeczne i zdrowotne, Fundusz Pracy, Państwowy Fundusz Rehabilitacji Osób Niepełnosprawnych</a:t>
            </a:r>
            <a:r>
              <a:rPr lang="pl-PL" sz="6400" kern="100" dirty="0">
                <a:latin typeface="Arial" panose="020B0604020202020204" pitchFamily="34" charset="0"/>
                <a:cs typeface="Times New Roman" panose="02020603050405020304" pitchFamily="18" charset="0"/>
              </a:rPr>
              <a:t>. </a:t>
            </a:r>
          </a:p>
          <a:p>
            <a:pPr marL="447675" indent="-228600">
              <a:lnSpc>
                <a:spcPct val="115000"/>
              </a:lnSpc>
              <a:spcBef>
                <a:spcPts val="600"/>
              </a:spcBef>
              <a:spcAft>
                <a:spcPts val="300"/>
              </a:spcAft>
              <a:buFont typeface="Arial" panose="020B0604020202020204" pitchFamily="34" charset="0"/>
              <a:buChar char="•"/>
            </a:pPr>
            <a:r>
              <a:rPr lang="pl-PL" sz="6400" kern="100" dirty="0">
                <a:latin typeface="Arial" panose="020B0604020202020204" pitchFamily="34" charset="0"/>
                <a:cs typeface="Times New Roman" panose="02020603050405020304" pitchFamily="18" charset="0"/>
              </a:rPr>
              <a:t>O dofinansowanie mogą ubiegać się podmioty, które </a:t>
            </a:r>
            <a:r>
              <a:rPr lang="pl-PL" sz="6400" b="1" kern="100" dirty="0">
                <a:latin typeface="Arial" panose="020B0604020202020204" pitchFamily="34" charset="0"/>
                <a:cs typeface="Times New Roman" panose="02020603050405020304" pitchFamily="18" charset="0"/>
              </a:rPr>
              <a:t>nie podlegają wykluczeniu z otrzymania wsparcia wynikającemu z nałożonych sankcji</a:t>
            </a:r>
            <a:r>
              <a:rPr lang="pl-PL" sz="6400" kern="100" dirty="0">
                <a:latin typeface="Arial" panose="020B0604020202020204" pitchFamily="34" charset="0"/>
                <a:cs typeface="Times New Roman" panose="02020603050405020304" pitchFamily="18" charset="0"/>
              </a:rPr>
              <a:t> w związku z agresją Federacji Rosyjskiej na Ukrainę tj.:</a:t>
            </a:r>
          </a:p>
          <a:p>
            <a:pPr marL="720725" indent="-538163">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Wnioskodawca i/lub Partner (jeśli dotyczy) nie są osobami lub podmiotami, względem których stosowane są środki sankcyjne; </a:t>
            </a:r>
          </a:p>
          <a:p>
            <a:pPr marL="720725" indent="-538163">
              <a:lnSpc>
                <a:spcPct val="115000"/>
              </a:lnSpc>
              <a:spcBef>
                <a:spcPts val="600"/>
              </a:spcBef>
              <a:spcAft>
                <a:spcPts val="300"/>
              </a:spcAft>
              <a:buFont typeface="+mj-lt"/>
              <a:buAutoNum type="alphaLcParenR"/>
            </a:pPr>
            <a:r>
              <a:rPr lang="pl-PL" sz="6400" kern="100" dirty="0">
                <a:latin typeface="Arial" panose="020B0604020202020204" pitchFamily="34" charset="0"/>
                <a:cs typeface="Times New Roman" panose="02020603050405020304" pitchFamily="18" charset="0"/>
              </a:rPr>
              <a:t>Wnioskodawca i/lub Partner (jeśli dotyczy) nie są związani z osobami lub podmiotami, względem których stosowane są środki sankcyjne.</a:t>
            </a:r>
          </a:p>
          <a:p>
            <a:pPr lvl="0">
              <a:lnSpc>
                <a:spcPct val="115000"/>
              </a:lnSpc>
              <a:spcBef>
                <a:spcPts val="600"/>
              </a:spcBef>
              <a:spcAft>
                <a:spcPts val="300"/>
              </a:spcAft>
              <a:buFont typeface="Wingdings" panose="05000000000000000000" pitchFamily="2" charset="2"/>
              <a:buChar char="ü"/>
            </a:pPr>
            <a:endParaRPr lang="pl-PL" sz="64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61899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Wnioskodawca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395897" y="1452282"/>
            <a:ext cx="9852025" cy="3528509"/>
          </a:xfrm>
        </p:spPr>
        <p:txBody>
          <a:bodyPr>
            <a:normAutofit/>
          </a:bodyPr>
          <a:lstStyle/>
          <a:p>
            <a:pPr marL="0" indent="0">
              <a:lnSpc>
                <a:spcPct val="115000"/>
              </a:lnSpc>
              <a:spcBef>
                <a:spcPts val="600"/>
              </a:spcBef>
              <a:spcAft>
                <a:spcPts val="300"/>
              </a:spcAft>
              <a:buNone/>
            </a:pPr>
            <a:r>
              <a:rPr lang="pl-PL"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Zgodnie z SZOP</a:t>
            </a:r>
            <a:r>
              <a:rPr lang="pl-PL"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beneficjent w okresie realizacji projektu prowadzi biuro projektu (lub posiada siedzibę, filię, delegaturę, oddział czy inną prawnie dozwoloną formę organizacyjną działalności podmiotu) </a:t>
            </a:r>
            <a:r>
              <a:rPr lang="pl-PL"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 terenie województwa lubelskiego</a:t>
            </a:r>
            <a:r>
              <a:rPr lang="pl-PL"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 możliwością udostępnienia pełnej dokumentacji wdrażanego projektu oraz zapewniające uczestnikom projektu możliwość osobistego kontaktu z kadrą projektu. </a:t>
            </a:r>
            <a:endParaRPr lang="pl-PL"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600"/>
              </a:spcBef>
              <a:spcAft>
                <a:spcPts val="300"/>
              </a:spcAft>
              <a:buFont typeface="Wingdings" panose="05000000000000000000" pitchFamily="2" charset="2"/>
              <a:buChar char="ü"/>
            </a:pPr>
            <a:endParaRPr lang="pl-PL" sz="1800" dirty="0">
              <a:effectLst/>
              <a:latin typeface="Times New Roman" panose="02020603050405020304" pitchFamily="18" charset="0"/>
              <a:ea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78949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Specyfika naboru w kontekście </a:t>
            </a:r>
            <a:b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Działania 10.5 Wsparcie edukacji w ramach Zintegrowanych Inwestycji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Terytorialnych</a:t>
            </a:r>
          </a:p>
        </p:txBody>
      </p:sp>
    </p:spTree>
    <p:extLst>
      <p:ext uri="{BB962C8B-B14F-4D97-AF65-F5344CB8AC3E}">
        <p14:creationId xmlns:p14="http://schemas.microsoft.com/office/powerpoint/2010/main" val="197173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Grupa docelowa</a:t>
            </a:r>
          </a:p>
        </p:txBody>
      </p:sp>
    </p:spTree>
    <p:extLst>
      <p:ext uri="{BB962C8B-B14F-4D97-AF65-F5344CB8AC3E}">
        <p14:creationId xmlns:p14="http://schemas.microsoft.com/office/powerpoint/2010/main" val="20422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77078" y="516834"/>
            <a:ext cx="11589026" cy="5757169"/>
          </a:xfrm>
        </p:spPr>
        <p:txBody>
          <a:bodyPr>
            <a:noAutofit/>
          </a:bodyPr>
          <a:lstStyle/>
          <a:p>
            <a:pPr marL="228598" indent="0">
              <a:lnSpc>
                <a:spcPct val="115000"/>
              </a:lnSpc>
              <a:spcBef>
                <a:spcPts val="600"/>
              </a:spcBef>
              <a:spcAft>
                <a:spcPts val="300"/>
              </a:spcAft>
              <a:buNone/>
            </a:pPr>
            <a:r>
              <a:rPr lang="pl-PL" sz="2200" dirty="0">
                <a:latin typeface="Arial" panose="020B0604020202020204" pitchFamily="34" charset="0"/>
                <a:cs typeface="Arial" panose="020B0604020202020204" pitchFamily="34" charset="0"/>
              </a:rPr>
              <a:t>Zgodnie z warunkami określonymi dla Działania 10.5 w ramach SZOP grupę docelową stanowią:</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dzieci w wieku przedszkolnym (zgodnie z ustawą - Prawo oświatowe) i ich opiekunowie,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dzieci w wieku przedszkolnym,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oddziały przedszkolne w szkołach podstawowych i inne formy wychowania przedszkolnego z terenu regionu oraz ich kadra (w tym nauczyciele), rodzice lub opiekunowie,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przedszkola,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OWP (z wyłączeniem specjalnych), pracodawcy, przedstawiciele kadry OWP,</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uczniowie szkół i placówek podstawowych,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uczniowie i ich rodzice/opiekunowie prawni z doświadczeniem migracji,</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uczniowie szkół i placówek ponadpodstawowych, </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uczniowie, ich rodzice i opiekunowie prawni oraz kadra (w tym nauczyciele) szkół specjalnych.</a:t>
            </a:r>
          </a:p>
          <a:p>
            <a:pPr marL="571498" indent="-342900">
              <a:lnSpc>
                <a:spcPct val="115000"/>
              </a:lnSpc>
              <a:spcBef>
                <a:spcPts val="600"/>
              </a:spcBef>
              <a:spcAft>
                <a:spcPts val="300"/>
              </a:spcAft>
              <a:buFont typeface="Arial" panose="020B0604020202020204" pitchFamily="34" charset="0"/>
              <a:buChar char="•"/>
            </a:pPr>
            <a:r>
              <a:rPr lang="pl-PL" sz="2000" dirty="0">
                <a:latin typeface="Arial" panose="020B0604020202020204" pitchFamily="34" charset="0"/>
                <a:cs typeface="Arial" panose="020B0604020202020204" pitchFamily="34" charset="0"/>
              </a:rPr>
              <a:t>szkoły lub placówki kształcenia ogólnego (z wyłączeniem specjalnych),</a:t>
            </a:r>
          </a:p>
          <a:p>
            <a:pPr marL="571498" indent="-342900">
              <a:lnSpc>
                <a:spcPct val="115000"/>
              </a:lnSpc>
              <a:spcBef>
                <a:spcPts val="600"/>
              </a:spcBef>
              <a:spcAft>
                <a:spcPts val="300"/>
              </a:spcAft>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386673"/>
            <a:ext cx="5465075" cy="359665"/>
          </a:xfrm>
          <a:prstGeom prst="rect">
            <a:avLst/>
          </a:prstGeom>
        </p:spPr>
      </p:pic>
    </p:spTree>
    <p:extLst>
      <p:ext uri="{BB962C8B-B14F-4D97-AF65-F5344CB8AC3E}">
        <p14:creationId xmlns:p14="http://schemas.microsoft.com/office/powerpoint/2010/main" val="309101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EA9B2F-D0F0-74DD-8955-84BF5BD64FE7}"/>
              </a:ext>
            </a:extLst>
          </p:cNvPr>
          <p:cNvSpPr>
            <a:spLocks noGrp="1"/>
          </p:cNvSpPr>
          <p:nvPr>
            <p:ph type="title"/>
          </p:nvPr>
        </p:nvSpPr>
        <p:spPr>
          <a:xfrm>
            <a:off x="1169855" y="239848"/>
            <a:ext cx="9852728" cy="455892"/>
          </a:xfrm>
        </p:spPr>
        <p:txBody>
          <a:bodyPr/>
          <a:lstStyle/>
          <a:p>
            <a:pPr algn="ctr"/>
            <a:r>
              <a:rPr lang="pl-PL" dirty="0"/>
              <a:t>Grupa docelowa</a:t>
            </a:r>
          </a:p>
        </p:txBody>
      </p:sp>
      <p:sp>
        <p:nvSpPr>
          <p:cNvPr id="3" name="Symbol zastępczy zawartości 2">
            <a:extLst>
              <a:ext uri="{FF2B5EF4-FFF2-40B4-BE49-F238E27FC236}">
                <a16:creationId xmlns:a16="http://schemas.microsoft.com/office/drawing/2014/main" id="{C49003FD-4F08-2FFF-7742-FD99E4073375}"/>
              </a:ext>
            </a:extLst>
          </p:cNvPr>
          <p:cNvSpPr>
            <a:spLocks noGrp="1"/>
          </p:cNvSpPr>
          <p:nvPr>
            <p:ph idx="1"/>
          </p:nvPr>
        </p:nvSpPr>
        <p:spPr>
          <a:xfrm>
            <a:off x="705679" y="1133062"/>
            <a:ext cx="10535566" cy="5345945"/>
          </a:xfrm>
        </p:spPr>
        <p:txBody>
          <a:bodyPr>
            <a:normAutofit/>
          </a:bodyPr>
          <a:lstStyle/>
          <a:p>
            <a:pPr marL="0" indent="0">
              <a:buNone/>
            </a:pPr>
            <a:r>
              <a:rPr lang="pl-PL" sz="2000" dirty="0">
                <a:solidFill>
                  <a:schemeClr val="tx2"/>
                </a:solidFill>
                <a:latin typeface="Arial" panose="020B0604020202020204" pitchFamily="34" charset="0"/>
                <a:cs typeface="Arial" panose="020B0604020202020204" pitchFamily="34" charset="0"/>
              </a:rPr>
              <a:t>cd.</a:t>
            </a:r>
          </a:p>
          <a:p>
            <a:pPr>
              <a:lnSpc>
                <a:spcPct val="150000"/>
              </a:lnSpc>
              <a:buFont typeface="Arial" panose="020B0604020202020204" pitchFamily="34" charset="0"/>
              <a:buChar char="•"/>
            </a:pPr>
            <a:r>
              <a:rPr lang="pl-PL" sz="2200" dirty="0">
                <a:latin typeface="Arial" panose="020B0604020202020204" pitchFamily="34" charset="0"/>
                <a:cs typeface="Arial" panose="020B0604020202020204" pitchFamily="34" charset="0"/>
              </a:rPr>
              <a:t>przedstawiciele kadry szkół lub placówek kształcenia ogólnego,</a:t>
            </a:r>
            <a:endParaRPr lang="pl-PL" sz="2200" dirty="0">
              <a:solidFill>
                <a:schemeClr val="tx2"/>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pl-PL" sz="2200" dirty="0">
                <a:latin typeface="Arial" panose="020B0604020202020204" pitchFamily="34" charset="0"/>
                <a:cs typeface="Arial" panose="020B0604020202020204" pitchFamily="34" charset="0"/>
              </a:rPr>
              <a:t>uczniowie lub słuchacze szkół lub placówek kształcenia zawodowego,</a:t>
            </a:r>
            <a:endParaRPr lang="pl-PL" sz="2200" dirty="0">
              <a:solidFill>
                <a:schemeClr val="tx2"/>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pl-PL" sz="2200" dirty="0">
                <a:latin typeface="Arial" panose="020B0604020202020204" pitchFamily="34" charset="0"/>
                <a:cs typeface="Arial" panose="020B0604020202020204" pitchFamily="34" charset="0"/>
              </a:rPr>
              <a:t>szkoły lub placówki kształcenia zawodowego (z wyłączeniem specjalnych), </a:t>
            </a:r>
            <a:endParaRPr lang="pl-PL" sz="2200" dirty="0">
              <a:solidFill>
                <a:schemeClr val="tx2"/>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pl-PL" sz="2200" dirty="0">
                <a:latin typeface="Arial" panose="020B0604020202020204" pitchFamily="34" charset="0"/>
                <a:cs typeface="Arial" panose="020B0604020202020204" pitchFamily="34" charset="0"/>
              </a:rPr>
              <a:t>przedstawiciele kadry szkół lub placówek kształcenia zawodowego,</a:t>
            </a:r>
            <a:endParaRPr lang="pl-PL" sz="2200" dirty="0">
              <a:solidFill>
                <a:schemeClr val="tx2"/>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pl-PL" sz="2200" dirty="0">
                <a:latin typeface="Arial" panose="020B0604020202020204" pitchFamily="34" charset="0"/>
                <a:cs typeface="Arial" panose="020B0604020202020204" pitchFamily="34" charset="0"/>
              </a:rPr>
              <a:t>instruktorzy praktycznej nauki zawodu.</a:t>
            </a:r>
            <a:endParaRPr lang="pl-PL" sz="2200" dirty="0">
              <a:solidFill>
                <a:schemeClr val="tx2"/>
              </a:solidFill>
              <a:latin typeface="Arial" panose="020B0604020202020204" pitchFamily="34" charset="0"/>
              <a:cs typeface="Arial" panose="020B0604020202020204" pitchFamily="34" charset="0"/>
            </a:endParaRPr>
          </a:p>
          <a:p>
            <a:pPr marL="0" indent="0">
              <a:buNone/>
            </a:pPr>
            <a:endParaRPr lang="pl-PL" sz="2000" dirty="0">
              <a:solidFill>
                <a:schemeClr val="tx2"/>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47CDD208-7AAD-1134-0A35-649BCD04C4A4}"/>
              </a:ext>
            </a:extLst>
          </p:cNvPr>
          <p:cNvPicPr>
            <a:picLocks noChangeAspect="1"/>
          </p:cNvPicPr>
          <p:nvPr/>
        </p:nvPicPr>
        <p:blipFill>
          <a:blip r:embed="rId3"/>
          <a:stretch>
            <a:fillRect/>
          </a:stretch>
        </p:blipFill>
        <p:spPr>
          <a:xfrm>
            <a:off x="6723414" y="6119312"/>
            <a:ext cx="5468586" cy="359695"/>
          </a:xfrm>
          <a:prstGeom prst="rect">
            <a:avLst/>
          </a:prstGeom>
        </p:spPr>
      </p:pic>
    </p:spTree>
    <p:extLst>
      <p:ext uri="{BB962C8B-B14F-4D97-AF65-F5344CB8AC3E}">
        <p14:creationId xmlns:p14="http://schemas.microsoft.com/office/powerpoint/2010/main" val="104754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Grupa docelowa</a:t>
            </a: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85192" y="745436"/>
            <a:ext cx="11151704" cy="5406886"/>
          </a:xfrm>
        </p:spPr>
        <p:txBody>
          <a:bodyPr>
            <a:noAutofit/>
          </a:bodyPr>
          <a:lstStyle/>
          <a:p>
            <a:pPr marL="228598" indent="0">
              <a:lnSpc>
                <a:spcPct val="115000"/>
              </a:lnSpc>
              <a:spcBef>
                <a:spcPts val="600"/>
              </a:spcBef>
              <a:spcAft>
                <a:spcPts val="300"/>
              </a:spcAft>
              <a:buNone/>
            </a:pPr>
            <a:endParaRPr lang="pl-PL" sz="2200" dirty="0">
              <a:latin typeface="Arial" panose="020B0604020202020204" pitchFamily="34" charset="0"/>
              <a:cs typeface="Arial" panose="020B0604020202020204" pitchFamily="34" charset="0"/>
            </a:endParaRPr>
          </a:p>
          <a:p>
            <a:pPr marL="228598" indent="0">
              <a:lnSpc>
                <a:spcPct val="115000"/>
              </a:lnSpc>
              <a:spcBef>
                <a:spcPts val="600"/>
              </a:spcBef>
              <a:spcAft>
                <a:spcPts val="300"/>
              </a:spcAft>
              <a:buNone/>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specyficznym dostępu nr 6 </a:t>
            </a:r>
            <a:r>
              <a:rPr lang="pl-PL" sz="2200" dirty="0">
                <a:latin typeface="Arial" panose="020B0604020202020204" pitchFamily="34" charset="0"/>
                <a:cs typeface="Arial" panose="020B0604020202020204" pitchFamily="34" charset="0"/>
              </a:rPr>
              <a:t>Projekt skierowany jest do grup docelowych z obszaru ZIT.</a:t>
            </a:r>
          </a:p>
          <a:p>
            <a:pPr marL="228598" indent="0">
              <a:lnSpc>
                <a:spcPct val="115000"/>
              </a:lnSpc>
              <a:spcBef>
                <a:spcPts val="600"/>
              </a:spcBef>
              <a:spcAft>
                <a:spcPts val="300"/>
              </a:spcAft>
              <a:buNone/>
            </a:pPr>
            <a:endParaRPr lang="pl-PL" sz="2200" dirty="0">
              <a:latin typeface="Arial" panose="020B0604020202020204" pitchFamily="34" charset="0"/>
              <a:cs typeface="Arial" panose="020B0604020202020204" pitchFamily="34" charset="0"/>
            </a:endParaRPr>
          </a:p>
          <a:p>
            <a:pPr marL="228598" indent="0">
              <a:lnSpc>
                <a:spcPct val="115000"/>
              </a:lnSpc>
              <a:spcBef>
                <a:spcPts val="600"/>
              </a:spcBef>
              <a:spcAft>
                <a:spcPts val="300"/>
              </a:spcAft>
              <a:buNone/>
            </a:pPr>
            <a:r>
              <a:rPr lang="pl-PL" sz="2200" dirty="0">
                <a:latin typeface="Arial" panose="020B0604020202020204" pitchFamily="34" charset="0"/>
                <a:cs typeface="Arial" panose="020B0604020202020204" pitchFamily="34" charset="0"/>
              </a:rPr>
              <a:t>Projekt skierowany jest do grup docelowych z województwa lubelskiego objętych właściwą strategią ZIT (w przypadku osób fizycznych - pracujących, uczących się lub zamieszkujących na tym obszarze w rozumieniu przepisów Kodeksu Cywilnego, a w przypadku innych podmiotów - posiadających jednostkę organizacyjną na tym obszarze). Kryterium ma zastosowanie do typów projektu nr 1 – 5.</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004"/>
            <a:ext cx="5465075" cy="359665"/>
          </a:xfrm>
          <a:prstGeom prst="rect">
            <a:avLst/>
          </a:prstGeom>
        </p:spPr>
      </p:pic>
    </p:spTree>
    <p:extLst>
      <p:ext uri="{BB962C8B-B14F-4D97-AF65-F5344CB8AC3E}">
        <p14:creationId xmlns:p14="http://schemas.microsoft.com/office/powerpoint/2010/main" val="220886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416B66-0FCF-65D9-AA96-4B3B0ADBA7D5}"/>
              </a:ext>
            </a:extLst>
          </p:cNvPr>
          <p:cNvSpPr>
            <a:spLocks noGrp="1"/>
          </p:cNvSpPr>
          <p:nvPr>
            <p:ph type="title"/>
          </p:nvPr>
        </p:nvSpPr>
        <p:spPr>
          <a:xfrm>
            <a:off x="1169855" y="249785"/>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E5A1CB4F-C6F9-8458-5363-F1507FD40109}"/>
              </a:ext>
            </a:extLst>
          </p:cNvPr>
          <p:cNvSpPr>
            <a:spLocks noGrp="1"/>
          </p:cNvSpPr>
          <p:nvPr>
            <p:ph idx="1"/>
          </p:nvPr>
        </p:nvSpPr>
        <p:spPr>
          <a:xfrm>
            <a:off x="337930" y="954156"/>
            <a:ext cx="11429999" cy="5294363"/>
          </a:xfrm>
        </p:spPr>
        <p:txBody>
          <a:bodyPr>
            <a:normAutofit fontScale="92500"/>
          </a:bodyPr>
          <a:lstStyle/>
          <a:p>
            <a:pPr marL="0" indent="0">
              <a:lnSpc>
                <a:spcPct val="150000"/>
              </a:lnSpc>
              <a:buNone/>
            </a:pPr>
            <a:r>
              <a:rPr lang="pl-PL" sz="2200" dirty="0">
                <a:latin typeface="Arial" panose="020B0604020202020204" pitchFamily="34" charset="0"/>
                <a:cs typeface="Arial" panose="020B0604020202020204" pitchFamily="34" charset="0"/>
              </a:rPr>
              <a:t>Wnioskodawca powinien opisać grupę docelową we wniosku o dofinansowanie projektu w sposób pozwalający osobie oceniającej wniosek jednoznacznie stwierdzić, czy projekt jest skierowany do grupy kwalifikującej się do otrzymania wsparcia zgodnie z zapisami zawartymi w Regulaminie.</a:t>
            </a:r>
          </a:p>
          <a:p>
            <a:pPr marL="0" indent="0">
              <a:lnSpc>
                <a:spcPct val="150000"/>
              </a:lnSpc>
              <a:buNone/>
            </a:pPr>
            <a:r>
              <a:rPr lang="pl-PL" sz="2200" dirty="0">
                <a:latin typeface="Arial" panose="020B0604020202020204" pitchFamily="34" charset="0"/>
                <a:cs typeface="Arial" panose="020B0604020202020204" pitchFamily="34" charset="0"/>
              </a:rPr>
              <a:t>We wniosku o dofinansowanie projektu należy również wskazać, w jaki sposób wnioskodawca będzie rekrutował uczestników projektu w tym, jakimi kryteriami posłuży się podczas rekrutacji, przy czym należy pamiętać, że kryteria rekrutacji powinny być mierzalne. Opis przebiegu rekrutacji powinien być szczegółowy i obejmować wskazanie i uzasadnienie wybranych kryteriów i technik rekrutacji dopasowanych do grupy odbiorców, z poszanowaniem zasady dostępności oraz charakteru projektu, a także powinien zawierać m.in. następujące dane: czas, miejsce i informacje o komisji rekrutacyjnej oraz o regulaminie rekrutacji.</a:t>
            </a:r>
          </a:p>
        </p:txBody>
      </p:sp>
      <p:pic>
        <p:nvPicPr>
          <p:cNvPr id="4" name="Obraz 3">
            <a:extLst>
              <a:ext uri="{FF2B5EF4-FFF2-40B4-BE49-F238E27FC236}">
                <a16:creationId xmlns:a16="http://schemas.microsoft.com/office/drawing/2014/main" id="{1D8CD085-3E1A-69BF-F607-442EB59053D8}"/>
              </a:ext>
            </a:extLst>
          </p:cNvPr>
          <p:cNvPicPr>
            <a:picLocks noChangeAspect="1"/>
          </p:cNvPicPr>
          <p:nvPr/>
        </p:nvPicPr>
        <p:blipFill>
          <a:blip r:embed="rId2"/>
          <a:stretch>
            <a:fillRect/>
          </a:stretch>
        </p:blipFill>
        <p:spPr>
          <a:xfrm>
            <a:off x="6723414" y="6248520"/>
            <a:ext cx="5468586" cy="359695"/>
          </a:xfrm>
          <a:prstGeom prst="rect">
            <a:avLst/>
          </a:prstGeom>
        </p:spPr>
      </p:pic>
    </p:spTree>
    <p:extLst>
      <p:ext uri="{BB962C8B-B14F-4D97-AF65-F5344CB8AC3E}">
        <p14:creationId xmlns:p14="http://schemas.microsoft.com/office/powerpoint/2010/main" val="296869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7F6843-6DEC-CCBA-64B5-C8C58EBD4792}"/>
              </a:ext>
            </a:extLst>
          </p:cNvPr>
          <p:cNvSpPr>
            <a:spLocks noGrp="1"/>
          </p:cNvSpPr>
          <p:nvPr>
            <p:ph type="title"/>
          </p:nvPr>
        </p:nvSpPr>
        <p:spPr>
          <a:xfrm>
            <a:off x="1169636" y="229907"/>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66CE17B4-5BA1-72A2-78AC-4678725C1116}"/>
              </a:ext>
            </a:extLst>
          </p:cNvPr>
          <p:cNvSpPr>
            <a:spLocks noGrp="1"/>
          </p:cNvSpPr>
          <p:nvPr>
            <p:ph idx="1"/>
          </p:nvPr>
        </p:nvSpPr>
        <p:spPr>
          <a:xfrm>
            <a:off x="586409" y="914400"/>
            <a:ext cx="10674625" cy="5127285"/>
          </a:xfrm>
        </p:spPr>
        <p:txBody>
          <a:bodyPr>
            <a:normAutofit/>
          </a:bodyPr>
          <a:lstStyle/>
          <a:p>
            <a:pPr marL="0" indent="0">
              <a:buNone/>
            </a:pPr>
            <a:r>
              <a:rPr lang="pl-PL" sz="2000" dirty="0">
                <a:latin typeface="Arial" panose="020B0604020202020204" pitchFamily="34" charset="0"/>
                <a:cs typeface="Arial" panose="020B0604020202020204" pitchFamily="34" charset="0"/>
              </a:rPr>
              <a:t>Zgodnie z Wytycznymi kwalifikowalności w ramach projektu EFS+ wsparcie udzielane jest uczestnikom projektu lub podmiotom określonym we wniosku o dofinansowanie projektu, spełniającym </a:t>
            </a:r>
            <a:r>
              <a:rPr lang="pl-PL" sz="2000" b="1" dirty="0">
                <a:latin typeface="Arial" panose="020B0604020202020204" pitchFamily="34" charset="0"/>
                <a:cs typeface="Arial" panose="020B0604020202020204" pitchFamily="34" charset="0"/>
              </a:rPr>
              <a:t>następujące warunki kwalifikowalności uczestników projektu: </a:t>
            </a:r>
          </a:p>
          <a:p>
            <a:pPr marL="342900" indent="-342900">
              <a:buClr>
                <a:schemeClr val="tx1"/>
              </a:buClr>
              <a:buAutoNum type="alphaLcParenR"/>
            </a:pPr>
            <a:r>
              <a:rPr lang="pl-PL" sz="2000" dirty="0">
                <a:latin typeface="Arial" panose="020B0604020202020204" pitchFamily="34" charset="0"/>
                <a:cs typeface="Arial" panose="020B0604020202020204" pitchFamily="34" charset="0"/>
              </a:rPr>
              <a:t>spełnienie przez nich kryteriów kwalifikowalności uprawniających do udziału w projekcie, co jest potwierdzone właściwym dokumentem, w szczególności zaświadczeniem lub innym dokumentem wystawionym przez właściwy podmiot, albo oświadczeniem uczestnika projektu lub podmiotu otrzymującego wsparcie, jeżeli kryterium kwalifikowalności nie może zostać potwierdzone dokumentem wystawionym przez właściwy podmiot, z zastrzeżeniem rozdziału 4, pkt 3-5 Wytycznych kwalifikowalności, oraz</a:t>
            </a:r>
          </a:p>
          <a:p>
            <a:pPr marL="342900" indent="-342900">
              <a:buClrTx/>
              <a:buAutoNum type="alphaLcParenR"/>
            </a:pPr>
            <a:r>
              <a:rPr lang="pl-PL" sz="2000" dirty="0">
                <a:latin typeface="Arial" panose="020B0604020202020204" pitchFamily="34" charset="0"/>
                <a:cs typeface="Arial" panose="020B0604020202020204" pitchFamily="34" charset="0"/>
              </a:rPr>
              <a:t>uzyskanie danych o uczestniku projektu, o których mowa w załączniku nr 1 do rozporządzenia EFS+, tj. m.in. płeć, status na rynku pracy, wiek, wykształcenie lub danych uczestnika projektu lub podmiotu otrzymującego wsparcie potrzebnych do monitorowania wskaźników kluczowych oraz przeprowadzenia ewaluacji, oraz zobowiązanie uczestnika projektu do przekazania informacji na temat jego sytuacji po opuszczeniu projektu.</a:t>
            </a:r>
          </a:p>
        </p:txBody>
      </p:sp>
      <p:pic>
        <p:nvPicPr>
          <p:cNvPr id="4" name="Obraz 3">
            <a:extLst>
              <a:ext uri="{FF2B5EF4-FFF2-40B4-BE49-F238E27FC236}">
                <a16:creationId xmlns:a16="http://schemas.microsoft.com/office/drawing/2014/main" id="{B1D08644-EE9D-16C3-C21A-A7FF7442A5D9}"/>
              </a:ext>
            </a:extLst>
          </p:cNvPr>
          <p:cNvPicPr>
            <a:picLocks noChangeAspect="1"/>
          </p:cNvPicPr>
          <p:nvPr/>
        </p:nvPicPr>
        <p:blipFill>
          <a:blip r:embed="rId3"/>
          <a:stretch>
            <a:fillRect/>
          </a:stretch>
        </p:blipFill>
        <p:spPr>
          <a:xfrm>
            <a:off x="6723414" y="6041685"/>
            <a:ext cx="5468586" cy="359695"/>
          </a:xfrm>
          <a:prstGeom prst="rect">
            <a:avLst/>
          </a:prstGeom>
        </p:spPr>
      </p:pic>
    </p:spTree>
    <p:extLst>
      <p:ext uri="{BB962C8B-B14F-4D97-AF65-F5344CB8AC3E}">
        <p14:creationId xmlns:p14="http://schemas.microsoft.com/office/powerpoint/2010/main" val="424917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AECE1-8A9A-9CFE-FEF4-B3D4708C0250}"/>
              </a:ext>
            </a:extLst>
          </p:cNvPr>
          <p:cNvSpPr>
            <a:spLocks noGrp="1"/>
          </p:cNvSpPr>
          <p:nvPr>
            <p:ph type="title"/>
          </p:nvPr>
        </p:nvSpPr>
        <p:spPr>
          <a:xfrm>
            <a:off x="1060088" y="190151"/>
            <a:ext cx="9852728" cy="979757"/>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6A71B3D4-B858-DC9D-3880-A230E7EED220}"/>
              </a:ext>
            </a:extLst>
          </p:cNvPr>
          <p:cNvSpPr>
            <a:spLocks noGrp="1"/>
          </p:cNvSpPr>
          <p:nvPr>
            <p:ph idx="1"/>
          </p:nvPr>
        </p:nvSpPr>
        <p:spPr>
          <a:xfrm>
            <a:off x="487017" y="616226"/>
            <a:ext cx="11350487" cy="5691928"/>
          </a:xfrm>
        </p:spPr>
        <p:txBody>
          <a:bodyPr>
            <a:normAutofit/>
          </a:bodyPr>
          <a:lstStyle/>
          <a:p>
            <a:pPr marL="0" indent="0">
              <a:buNone/>
            </a:pPr>
            <a:r>
              <a:rPr lang="pl-PL" sz="2000" dirty="0">
                <a:latin typeface="Arial" panose="020B0604020202020204" pitchFamily="34" charset="0"/>
                <a:cs typeface="Arial" panose="020B0604020202020204" pitchFamily="34" charset="0"/>
              </a:rPr>
              <a:t>ION wskazuje dokumenty potwierdzające spełnienie przez uczestnika projektu kryterium kwalifikowalności uprawniające do udziału w projekcie, tj.: </a:t>
            </a:r>
          </a:p>
          <a:p>
            <a:pPr marL="457200" indent="-457200">
              <a:buFont typeface="+mj-lt"/>
              <a:buAutoNum type="alphaLcParenR"/>
            </a:pPr>
            <a:r>
              <a:rPr lang="pl-PL" sz="2000" dirty="0">
                <a:latin typeface="Arial" panose="020B0604020202020204" pitchFamily="34" charset="0"/>
                <a:cs typeface="Arial" panose="020B0604020202020204" pitchFamily="34" charset="0"/>
              </a:rPr>
              <a:t>fakt uczęszczania dziecka do placówki objętej wsparciem, np. umowa przedszkolna zawarta z rodzicami/opiekunami prawnymi, zgoda rodziców/opiekunów prawnych na uczęszczanie dziecka do placówki, karta zapisu dziecka do przedszkola;</a:t>
            </a:r>
          </a:p>
          <a:p>
            <a:pPr marL="457200" indent="-457200">
              <a:buFont typeface="+mj-lt"/>
              <a:buAutoNum type="alphaLcParenR"/>
            </a:pPr>
            <a:r>
              <a:rPr lang="pl-PL" sz="2000" dirty="0">
                <a:latin typeface="Arial" panose="020B0604020202020204" pitchFamily="34" charset="0"/>
                <a:cs typeface="Arial" panose="020B0604020202020204" pitchFamily="34" charset="0"/>
              </a:rPr>
              <a:t>w przypadku wsparcia kadry - zatrudnienie danej osoby w placówce objętej wsparciem, np. zaświadczenie o zatrudnieniu od pracodawcy;</a:t>
            </a:r>
          </a:p>
          <a:p>
            <a:pPr marL="457200" indent="-457200">
              <a:buFont typeface="+mj-lt"/>
              <a:buAutoNum type="alphaLcParenR"/>
            </a:pPr>
            <a:r>
              <a:rPr lang="pl-PL" sz="2000" dirty="0">
                <a:latin typeface="Arial" panose="020B0604020202020204" pitchFamily="34" charset="0"/>
                <a:cs typeface="Arial" panose="020B0604020202020204" pitchFamily="34" charset="0"/>
              </a:rPr>
              <a:t>w przypadku wsparcia rodziców/opiekunów prawnych - fakt sprawowania opieki nad dzieckiem uczęszczającym do placówki objętej wsparciem, np. oświadczenie rodziców/opiekunów prawnych;</a:t>
            </a:r>
          </a:p>
          <a:p>
            <a:pPr marL="457200" indent="-457200">
              <a:buFont typeface="+mj-lt"/>
              <a:buAutoNum type="alphaLcParenR"/>
            </a:pPr>
            <a:r>
              <a:rPr lang="pl-PL" sz="2000" dirty="0">
                <a:latin typeface="Arial" panose="020B0604020202020204" pitchFamily="34" charset="0"/>
                <a:cs typeface="Arial" panose="020B0604020202020204" pitchFamily="34" charset="0"/>
              </a:rPr>
              <a:t>orzeczenie o niepełnosprawności w rozumieniu przepisów ustawy z dnia 27 sierpnia 1997 r. o rehabilitacji zawodowej i społecznej oraz zatrudnianiu osób niepełnosprawnych; </a:t>
            </a:r>
          </a:p>
          <a:p>
            <a:pPr marL="457200" indent="-457200">
              <a:buFont typeface="+mj-lt"/>
              <a:buAutoNum type="alphaLcParenR"/>
            </a:pPr>
            <a:r>
              <a:rPr lang="pl-PL" sz="2000" dirty="0">
                <a:latin typeface="Arial" panose="020B0604020202020204" pitchFamily="34" charset="0"/>
                <a:cs typeface="Arial" panose="020B0604020202020204" pitchFamily="34" charset="0"/>
              </a:rPr>
              <a:t>orzeczenie o potrzebie kształcenia specjalnego, wydane przez publiczną poradnię </a:t>
            </a:r>
            <a:r>
              <a:rPr lang="pl-PL" sz="2000" dirty="0" err="1">
                <a:latin typeface="Arial" panose="020B0604020202020204" pitchFamily="34" charset="0"/>
                <a:cs typeface="Arial" panose="020B0604020202020204" pitchFamily="34" charset="0"/>
              </a:rPr>
              <a:t>psychologiczno</a:t>
            </a:r>
            <a:r>
              <a:rPr lang="pl-PL" sz="2000" dirty="0">
                <a:latin typeface="Arial" panose="020B0604020202020204" pitchFamily="34" charset="0"/>
                <a:cs typeface="Arial" panose="020B0604020202020204" pitchFamily="34" charset="0"/>
              </a:rPr>
              <a:t>–pedagogiczną na podstawie ustawy z dnia 14 grudnia 2016 r. - Prawo oświatowe;</a:t>
            </a:r>
          </a:p>
          <a:p>
            <a:pPr marL="457200" indent="-457200">
              <a:buFont typeface="+mj-lt"/>
              <a:buAutoNum type="alphaLcParenR"/>
            </a:pPr>
            <a:r>
              <a:rPr lang="pl-PL" sz="2000" dirty="0"/>
              <a:t>opinia o potrzebie wczesnego wspomagania rozwoju dziecka, </a:t>
            </a:r>
            <a:endParaRPr lang="pl-PL" sz="2000" dirty="0">
              <a:latin typeface="Arial" panose="020B0604020202020204" pitchFamily="34" charset="0"/>
              <a:cs typeface="Arial" panose="020B0604020202020204" pitchFamily="34" charset="0"/>
            </a:endParaRPr>
          </a:p>
          <a:p>
            <a:pPr marL="457200" indent="-457200">
              <a:buFont typeface="+mj-lt"/>
              <a:buAutoNum type="alphaLcParenR"/>
            </a:pPr>
            <a:endParaRPr lang="pl-PL" sz="2000" dirty="0">
              <a:latin typeface="Arial" panose="020B0604020202020204" pitchFamily="34" charset="0"/>
              <a:cs typeface="Arial" panose="020B0604020202020204" pitchFamily="34" charset="0"/>
            </a:endParaRPr>
          </a:p>
          <a:p>
            <a:pPr marL="457200" indent="-457200">
              <a:buFont typeface="+mj-lt"/>
              <a:buAutoNum type="alphaLcParenR"/>
            </a:pPr>
            <a:endParaRPr lang="pl-PL" sz="2000" dirty="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354851DF-4EC5-BC67-7ABB-673855E3DCB9}"/>
              </a:ext>
            </a:extLst>
          </p:cNvPr>
          <p:cNvPicPr>
            <a:picLocks noChangeAspect="1"/>
          </p:cNvPicPr>
          <p:nvPr/>
        </p:nvPicPr>
        <p:blipFill>
          <a:blip r:embed="rId2"/>
          <a:stretch>
            <a:fillRect/>
          </a:stretch>
        </p:blipFill>
        <p:spPr>
          <a:xfrm>
            <a:off x="6723414" y="6308154"/>
            <a:ext cx="5468586" cy="359695"/>
          </a:xfrm>
          <a:prstGeom prst="rect">
            <a:avLst/>
          </a:prstGeom>
        </p:spPr>
      </p:pic>
    </p:spTree>
    <p:extLst>
      <p:ext uri="{BB962C8B-B14F-4D97-AF65-F5344CB8AC3E}">
        <p14:creationId xmlns:p14="http://schemas.microsoft.com/office/powerpoint/2010/main" val="19021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F9AA98-F1AD-5B9A-C2AB-FD66E64835EA}"/>
              </a:ext>
            </a:extLst>
          </p:cNvPr>
          <p:cNvSpPr>
            <a:spLocks noGrp="1"/>
          </p:cNvSpPr>
          <p:nvPr>
            <p:ph type="title"/>
          </p:nvPr>
        </p:nvSpPr>
        <p:spPr>
          <a:xfrm>
            <a:off x="1169636" y="229907"/>
            <a:ext cx="9852728" cy="535406"/>
          </a:xfrm>
        </p:spPr>
        <p:txBody>
          <a:bodyPr>
            <a:normAutofit/>
          </a:bodyPr>
          <a:lstStyle/>
          <a:p>
            <a:pPr algn="ctr"/>
            <a:r>
              <a:rPr lang="pl-PL" sz="2000" dirty="0"/>
              <a:t>Grupa docelowa</a:t>
            </a:r>
          </a:p>
        </p:txBody>
      </p:sp>
      <p:sp>
        <p:nvSpPr>
          <p:cNvPr id="3" name="Symbol zastępczy zawartości 2">
            <a:extLst>
              <a:ext uri="{FF2B5EF4-FFF2-40B4-BE49-F238E27FC236}">
                <a16:creationId xmlns:a16="http://schemas.microsoft.com/office/drawing/2014/main" id="{58A28D1C-4741-5E47-66A6-4A5C12BE7A04}"/>
              </a:ext>
            </a:extLst>
          </p:cNvPr>
          <p:cNvSpPr>
            <a:spLocks noGrp="1"/>
          </p:cNvSpPr>
          <p:nvPr>
            <p:ph idx="1"/>
          </p:nvPr>
        </p:nvSpPr>
        <p:spPr>
          <a:xfrm>
            <a:off x="437323" y="606287"/>
            <a:ext cx="11410120" cy="5662111"/>
          </a:xfrm>
        </p:spPr>
        <p:txBody>
          <a:bodyPr>
            <a:normAutofit fontScale="77500" lnSpcReduction="20000"/>
          </a:bodyPr>
          <a:lstStyle/>
          <a:p>
            <a:pPr marL="0" indent="0">
              <a:buNone/>
            </a:pPr>
            <a:r>
              <a:rPr lang="pl-PL" sz="2000" dirty="0">
                <a:solidFill>
                  <a:schemeClr val="tx2"/>
                </a:solidFill>
                <a:latin typeface="Arial" panose="020B0604020202020204" pitchFamily="34" charset="0"/>
                <a:cs typeface="Arial" panose="020B0604020202020204" pitchFamily="34" charset="0"/>
              </a:rPr>
              <a:t>c.d.</a:t>
            </a:r>
          </a:p>
          <a:p>
            <a:pPr marL="457200" indent="-457200">
              <a:buFont typeface="+mj-lt"/>
              <a:buAutoNum type="alphaLcParenR" startAt="7"/>
            </a:pPr>
            <a:r>
              <a:rPr lang="pl-PL" sz="2000" dirty="0">
                <a:latin typeface="Arial" panose="020B0604020202020204" pitchFamily="34" charset="0"/>
                <a:cs typeface="Arial" panose="020B0604020202020204" pitchFamily="34" charset="0"/>
              </a:rPr>
              <a:t>orzeczenie o potrzebie kształcenia specjalnego, opinia o potrzebie indywidualnego obowiązkowego rocznego przygotowania przedszkolnego i indywidualnego nauczania;</a:t>
            </a:r>
            <a:endParaRPr lang="pl-PL" sz="2000"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startAt="7"/>
            </a:pPr>
            <a:r>
              <a:rPr lang="pl-PL" sz="2000" dirty="0">
                <a:latin typeface="Arial" panose="020B0604020202020204" pitchFamily="34" charset="0"/>
                <a:cs typeface="Arial" panose="020B0604020202020204" pitchFamily="34" charset="0"/>
              </a:rPr>
              <a:t>opinia o potrzebie zajęć rewalidacyjno-wychowawczych organizowanych zgodnie z przepisami o ochronie zdrowia psychicznego wydana przez zespoły orzekające działające w publicznych poradniach psychologiczno-pedagogicznych; </a:t>
            </a:r>
            <a:endParaRPr lang="pl-PL" sz="2000"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startAt="7"/>
            </a:pPr>
            <a:r>
              <a:rPr lang="pl-PL" sz="2000" dirty="0">
                <a:latin typeface="Arial" panose="020B0604020202020204" pitchFamily="34" charset="0"/>
                <a:cs typeface="Arial" panose="020B0604020202020204" pitchFamily="34" charset="0"/>
              </a:rPr>
              <a:t>oświadczenie potwierdzające doświadczenie migracji;</a:t>
            </a:r>
            <a:endParaRPr lang="pl-PL" sz="2000"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startAt="7"/>
            </a:pPr>
            <a:r>
              <a:rPr lang="pl-PL" sz="2000" dirty="0">
                <a:latin typeface="Arial" panose="020B0604020202020204" pitchFamily="34" charset="0"/>
                <a:cs typeface="Arial" panose="020B0604020202020204" pitchFamily="34" charset="0"/>
              </a:rPr>
              <a:t>w przypadku objęcia wsparciem ucznia/uczennicy szkoły - zaświadczenie szkoły/placówki systemu oświaty prowadzącej kształcenie zawodowe, że uczeń/uczennica jest objęty edukacją w danej szkole/placówce systemu oświaty prowadzącej kształcenie zawodowe;</a:t>
            </a:r>
            <a:endParaRPr lang="pl-PL" sz="2000"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startAt="7"/>
            </a:pPr>
            <a:r>
              <a:rPr lang="pl-PL" sz="2000" dirty="0">
                <a:latin typeface="Arial" panose="020B0604020202020204" pitchFamily="34" charset="0"/>
                <a:cs typeface="Arial" panose="020B0604020202020204" pitchFamily="34" charset="0"/>
              </a:rPr>
              <a:t>w przypadku objęcia wsparciem w postaci staży uczniowskich – zaświadczenie szkoły/placówki systemu oświaty prowadzącej kształcenie zawodowe, że uczeń/uczennica nie jest młodocianym pracownikiem;</a:t>
            </a:r>
            <a:endParaRPr lang="pl-PL" sz="2000" dirty="0">
              <a:solidFill>
                <a:schemeClr val="tx2"/>
              </a:solidFill>
              <a:latin typeface="Arial" panose="020B0604020202020204" pitchFamily="34" charset="0"/>
              <a:cs typeface="Arial" panose="020B0604020202020204" pitchFamily="34" charset="0"/>
            </a:endParaRPr>
          </a:p>
          <a:p>
            <a:pPr marL="457200" indent="-457200">
              <a:buFont typeface="+mj-lt"/>
              <a:buAutoNum type="alphaLcParenR" startAt="7"/>
            </a:pPr>
            <a:r>
              <a:rPr lang="pl-PL" sz="2000" dirty="0">
                <a:latin typeface="Arial" panose="020B0604020202020204" pitchFamily="34" charset="0"/>
                <a:cs typeface="Arial" panose="020B0604020202020204" pitchFamily="34" charset="0"/>
              </a:rPr>
              <a:t>w przypadku wsparcia kadry - zaświadczenie od pracodawcy potwierdzające zatrudnienie danej osoby w szkole/placówce oświatowej objętej wsparciem w projekcie;</a:t>
            </a:r>
          </a:p>
          <a:p>
            <a:pPr marL="457200" indent="-457200">
              <a:buFont typeface="+mj-lt"/>
              <a:buAutoNum type="alphaLcParenR" startAt="7"/>
            </a:pPr>
            <a:r>
              <a:rPr lang="pl-PL" sz="2000" dirty="0">
                <a:latin typeface="Arial" panose="020B0604020202020204" pitchFamily="34" charset="0"/>
                <a:cs typeface="Arial" panose="020B0604020202020204" pitchFamily="34" charset="0"/>
              </a:rPr>
              <a:t>w przypadku wsparcia ucznia/uczennicy o specjalnych potrzebach: orzeczenie o niepełnosprawności w rozumieniu przepisów ustawy z dnia 27 sierpnia 1997 r. o rehabilitacji zawodowej i społecznej oraz zatrudnianiu osób niepełnosprawnych i/lub orzeczenie o potrzebie kształcenia specjalnego, wydane przez publiczną poradnię psychologiczno-pedagogiczną na podstawie ustawy z dnia 14 grudnia 2016 r. - Prawo oświatowe.</a:t>
            </a:r>
          </a:p>
          <a:p>
            <a:pPr marL="0" indent="0">
              <a:buNone/>
            </a:pPr>
            <a:endParaRPr lang="pl-PL" sz="2000" dirty="0">
              <a:solidFill>
                <a:schemeClr val="tx2"/>
              </a:solidFill>
              <a:latin typeface="Arial" panose="020B0604020202020204" pitchFamily="34" charset="0"/>
              <a:cs typeface="Arial" panose="020B0604020202020204" pitchFamily="34" charset="0"/>
            </a:endParaRPr>
          </a:p>
          <a:p>
            <a:pPr marL="0" indent="0">
              <a:buNone/>
            </a:pPr>
            <a:endParaRPr lang="pl-PL" sz="2000" dirty="0">
              <a:solidFill>
                <a:schemeClr val="tx2"/>
              </a:solidFill>
              <a:latin typeface="Arial" panose="020B0604020202020204" pitchFamily="34" charset="0"/>
              <a:cs typeface="Arial" panose="020B0604020202020204" pitchFamily="34" charset="0"/>
            </a:endParaRPr>
          </a:p>
          <a:p>
            <a:pPr marL="0" indent="0">
              <a:buNone/>
            </a:pPr>
            <a:endParaRPr lang="pl-PL" sz="2000" dirty="0">
              <a:solidFill>
                <a:schemeClr val="tx2"/>
              </a:solidFill>
              <a:latin typeface="Arial" panose="020B0604020202020204" pitchFamily="34" charset="0"/>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D5ACBFF1-2EDE-D625-BEEF-FAD063781EF4}"/>
              </a:ext>
            </a:extLst>
          </p:cNvPr>
          <p:cNvPicPr>
            <a:picLocks noChangeAspect="1"/>
          </p:cNvPicPr>
          <p:nvPr/>
        </p:nvPicPr>
        <p:blipFill>
          <a:blip r:embed="rId2"/>
          <a:stretch>
            <a:fillRect/>
          </a:stretch>
        </p:blipFill>
        <p:spPr>
          <a:xfrm>
            <a:off x="6723414" y="6268398"/>
            <a:ext cx="5468586" cy="359695"/>
          </a:xfrm>
          <a:prstGeom prst="rect">
            <a:avLst/>
          </a:prstGeom>
        </p:spPr>
      </p:pic>
    </p:spTree>
    <p:extLst>
      <p:ext uri="{BB962C8B-B14F-4D97-AF65-F5344CB8AC3E}">
        <p14:creationId xmlns:p14="http://schemas.microsoft.com/office/powerpoint/2010/main" val="2848793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9B51B-4999-06CC-DB2A-DD9A52ED24F8}"/>
              </a:ext>
            </a:extLst>
          </p:cNvPr>
          <p:cNvSpPr>
            <a:spLocks noGrp="1"/>
          </p:cNvSpPr>
          <p:nvPr>
            <p:ph type="title"/>
          </p:nvPr>
        </p:nvSpPr>
        <p:spPr>
          <a:xfrm>
            <a:off x="1169855" y="210029"/>
            <a:ext cx="9852728" cy="455893"/>
          </a:xfrm>
        </p:spPr>
        <p:txBody>
          <a:bodyPr>
            <a:normAutofit/>
          </a:bodyPr>
          <a:lstStyle/>
          <a:p>
            <a:pPr algn="ctr"/>
            <a:r>
              <a:rPr lang="pl-PL" sz="2000" dirty="0"/>
              <a:t>Grupa docelowa</a:t>
            </a:r>
          </a:p>
        </p:txBody>
      </p:sp>
      <p:pic>
        <p:nvPicPr>
          <p:cNvPr id="4" name="Symbol zastępczy zawartości 3">
            <a:extLst>
              <a:ext uri="{FF2B5EF4-FFF2-40B4-BE49-F238E27FC236}">
                <a16:creationId xmlns:a16="http://schemas.microsoft.com/office/drawing/2014/main" id="{42A04C2E-7383-0CFF-7DA2-2183D5D524D2}"/>
              </a:ext>
            </a:extLst>
          </p:cNvPr>
          <p:cNvPicPr>
            <a:picLocks noGrp="1" noChangeAspect="1"/>
          </p:cNvPicPr>
          <p:nvPr>
            <p:ph idx="1"/>
          </p:nvPr>
        </p:nvPicPr>
        <p:blipFill>
          <a:blip r:embed="rId2"/>
          <a:stretch>
            <a:fillRect/>
          </a:stretch>
        </p:blipFill>
        <p:spPr>
          <a:xfrm>
            <a:off x="6723414" y="6288276"/>
            <a:ext cx="5468586" cy="359695"/>
          </a:xfrm>
          <a:prstGeom prst="rect">
            <a:avLst/>
          </a:prstGeom>
        </p:spPr>
      </p:pic>
      <p:sp>
        <p:nvSpPr>
          <p:cNvPr id="5" name="pole tekstowe 4">
            <a:extLst>
              <a:ext uri="{FF2B5EF4-FFF2-40B4-BE49-F238E27FC236}">
                <a16:creationId xmlns:a16="http://schemas.microsoft.com/office/drawing/2014/main" id="{07412697-F483-1C4C-D30D-A37EACC12411}"/>
              </a:ext>
            </a:extLst>
          </p:cNvPr>
          <p:cNvSpPr txBox="1"/>
          <p:nvPr/>
        </p:nvSpPr>
        <p:spPr>
          <a:xfrm>
            <a:off x="655984" y="707742"/>
            <a:ext cx="11300791" cy="5442516"/>
          </a:xfrm>
          <a:prstGeom prst="rect">
            <a:avLst/>
          </a:prstGeom>
          <a:noFill/>
        </p:spPr>
        <p:txBody>
          <a:bodyPr wrap="square" rtlCol="0">
            <a:spAutoFit/>
          </a:bodyPr>
          <a:lstStyle/>
          <a:p>
            <a:pPr>
              <a:lnSpc>
                <a:spcPct val="150000"/>
              </a:lnSpc>
            </a:pPr>
            <a:r>
              <a:rPr lang="pl-PL" dirty="0">
                <a:latin typeface="Arial" panose="020B0604020202020204" pitchFamily="34" charset="0"/>
                <a:cs typeface="Arial" panose="020B0604020202020204" pitchFamily="34" charset="0"/>
              </a:rPr>
              <a:t>Co do zasady, kwalifikowalność uczestnika projektu jest potwierdzana bezpośrednio przed udzieleniem mu pierwszej formy wsparcia w ramach projektu, przy czym jeżeli charakter wsparcia uzasadnia prowadzenie rekrutacji na wcześniejszym etapie realizacji projektu – kwalifikowalność uczestnika projektu potwierdzana może być na etapie rekrutacji do projektu. </a:t>
            </a:r>
          </a:p>
          <a:p>
            <a:pPr>
              <a:lnSpc>
                <a:spcPct val="150000"/>
              </a:lnSpc>
            </a:pPr>
            <a:r>
              <a:rPr lang="pl-PL" dirty="0">
                <a:latin typeface="Arial" panose="020B0604020202020204" pitchFamily="34" charset="0"/>
                <a:cs typeface="Arial" panose="020B0604020202020204" pitchFamily="34" charset="0"/>
              </a:rPr>
              <a:t>Potwierdzanie spełnienia kryteriów kwalifikowalności uprawniających do udziału w projekcie jest przeprowadzane w sposób gwarantujący wiarygodność danych.</a:t>
            </a:r>
          </a:p>
          <a:p>
            <a:pPr>
              <a:lnSpc>
                <a:spcPct val="150000"/>
              </a:lnSpc>
            </a:pPr>
            <a:r>
              <a:rPr lang="pl-PL" dirty="0">
                <a:latin typeface="Arial" panose="020B0604020202020204" pitchFamily="34" charset="0"/>
                <a:cs typeface="Arial" panose="020B0604020202020204" pitchFamily="34" charset="0"/>
              </a:rPr>
              <a:t>Przystępując do projektu uczestnik projektu musi potwierdzić zapoznanie się z informacjami wynikającymi z art. 13 i art. 14 rozporządzenia Parlamentu Europejskiego i Rady (UE) 2016/679 z dnia 27 kwietnia 2016 r. w sprawie ochrony osób fizycznych w związku z przetwarzaniem danych osobowych i w sprawie swobodnego przepływu takich danych oraz uchylenia dyrektywy 95/46/WE. </a:t>
            </a:r>
          </a:p>
          <a:p>
            <a:pPr>
              <a:lnSpc>
                <a:spcPct val="150000"/>
              </a:lnSpc>
            </a:pPr>
            <a:r>
              <a:rPr lang="pl-PL" dirty="0">
                <a:latin typeface="Arial" panose="020B0604020202020204" pitchFamily="34" charset="0"/>
                <a:cs typeface="Arial" panose="020B0604020202020204" pitchFamily="34" charset="0"/>
              </a:rPr>
              <a:t>W przypadku uczestnika projektu nieposiadającego zdolności do czynności prawnych, fakt zapoznania się z powyższymi informacjami potwierdza jego opiekun prawny. Sposób udokumentowania zapoznania się z powyższymi informacjami musi pozwalać na zachowanie ścieżki audytu. </a:t>
            </a:r>
          </a:p>
        </p:txBody>
      </p:sp>
    </p:spTree>
    <p:extLst>
      <p:ext uri="{BB962C8B-B14F-4D97-AF65-F5344CB8AC3E}">
        <p14:creationId xmlns:p14="http://schemas.microsoft.com/office/powerpoint/2010/main" val="425745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D1E9A1-8357-6293-E367-DAD5B5FDE31E}"/>
              </a:ext>
              <a:ext uri="{C183D7F6-B498-43B3-948B-1728B52AA6E4}">
                <adec:decorative xmlns:adec="http://schemas.microsoft.com/office/drawing/2017/decorative" val="1"/>
              </a:ext>
            </a:extLst>
          </p:cNvPr>
          <p:cNvSpPr>
            <a:spLocks noGrp="1"/>
          </p:cNvSpPr>
          <p:nvPr>
            <p:ph type="ctrTitle"/>
          </p:nvPr>
        </p:nvSpPr>
        <p:spPr>
          <a:xfrm>
            <a:off x="1537855" y="-1468437"/>
            <a:ext cx="8728364" cy="1177492"/>
          </a:xfrm>
        </p:spPr>
        <p:txBody>
          <a:bodyPr>
            <a:normAutofit/>
          </a:bodyPr>
          <a:lstStyle/>
          <a:p>
            <a:r>
              <a:rPr lang="pl-PL" sz="1800" dirty="0"/>
              <a:t>Kryteria</a:t>
            </a:r>
            <a:r>
              <a:rPr lang="pl-PL" sz="1800" baseline="0" dirty="0"/>
              <a:t> wyboru projektów dla Działania 10.3, 10.6</a:t>
            </a:r>
            <a:endParaRPr lang="pl-PL" sz="1800" dirty="0"/>
          </a:p>
        </p:txBody>
      </p:sp>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Ocena projektów w ramach naboru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nr </a:t>
            </a:r>
            <a:r>
              <a:rPr lang="pl-PL"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FELU.10.05-IZ.00-001/24</a:t>
            </a:r>
            <a:endParaRPr kumimoji="0" lang="pl-PL" sz="24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303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87046" y="3947250"/>
            <a:ext cx="10222414" cy="2165314"/>
          </a:xfrm>
        </p:spPr>
        <p:txBody>
          <a:bodyPr>
            <a:normAutofit/>
          </a:bodyPr>
          <a:lstStyle/>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Nabór rozpoczyna się w dniu udostępnienia formularza wniosku o dofinansowanie projektu w SOWA EFS w sposób umożliwiający składanie wniosków o dofinansowanie projektu.</a:t>
            </a:r>
          </a:p>
          <a:p>
            <a:pPr lvl="0">
              <a:lnSpc>
                <a:spcPct val="115000"/>
              </a:lnSpc>
              <a:buSzPts val="1200"/>
              <a:buFont typeface="Wingdings" panose="05000000000000000000" pitchFamily="2" charset="2"/>
              <a:buChar char="ü"/>
              <a:tabLst>
                <a:tab pos="90170" algn="l"/>
              </a:tabLst>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Za dzień złożenia wniosku o dofinansowanie projektu należy uznać dzień wpływu wniosku do ION w formie elektronicznej w SOWA EFS.</a:t>
            </a:r>
          </a:p>
          <a:p>
            <a:pPr>
              <a:lnSpc>
                <a:spcPct val="115000"/>
              </a:lnSpc>
              <a:buSzPts val="1200"/>
              <a:buFont typeface="Wingdings" panose="05000000000000000000" pitchFamily="2" charset="2"/>
              <a:buChar char="ü"/>
              <a:tabLst>
                <a:tab pos="90170" algn="l"/>
              </a:tabLst>
            </a:pP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Po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ww.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terminie nie jest możliwe utworzenie wersji elektronicznej wniosku w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SOWA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EFS i</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przesłanie jej do IO</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N</a:t>
            </a:r>
            <a:r>
              <a:rPr lang="x-none"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buSzPts val="1200"/>
              <a:buFont typeface="Wingdings" panose="05000000000000000000" pitchFamily="2" charset="2"/>
              <a:buChar char="ü"/>
              <a:tabLst>
                <a:tab pos="90170" algn="l"/>
              </a:tabLst>
            </a:pP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2700"/>
              </a:lnSpc>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1974715" y="1601795"/>
            <a:ext cx="6638491"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Wnioski o dofinansowanie należy składać w terminie:</a:t>
            </a:r>
          </a:p>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od dnia 27</a:t>
            </a:r>
            <a:r>
              <a:rPr lang="pl-PL" b="1" dirty="0">
                <a:latin typeface="Arial" panose="020B0604020202020204" pitchFamily="34" charset="0"/>
                <a:ea typeface="Times New Roman" panose="02020603050405020304" pitchFamily="18" charset="0"/>
              </a:rPr>
              <a:t> czerwca</a:t>
            </a:r>
            <a:r>
              <a:rPr lang="pl-PL" sz="1800" b="1" dirty="0">
                <a:effectLst/>
                <a:latin typeface="Arial" panose="020B0604020202020204" pitchFamily="34" charset="0"/>
                <a:ea typeface="Times New Roman" panose="02020603050405020304" pitchFamily="18" charset="0"/>
              </a:rPr>
              <a:t> 2024 r.</a:t>
            </a:r>
            <a:endParaRPr lang="pl-PL" sz="1800" dirty="0">
              <a:effectLst/>
              <a:latin typeface="Times New Roman" panose="02020603050405020304" pitchFamily="18" charset="0"/>
              <a:ea typeface="Times New Roman" panose="02020603050405020304" pitchFamily="18" charset="0"/>
            </a:endParaRPr>
          </a:p>
          <a:p>
            <a:pPr marL="228600" algn="ctr">
              <a:lnSpc>
                <a:spcPct val="115000"/>
              </a:lnSpc>
              <a:tabLst>
                <a:tab pos="270510" algn="l"/>
              </a:tabLst>
            </a:pPr>
            <a:r>
              <a:rPr lang="pl-PL" sz="1800" b="1" dirty="0">
                <a:effectLst/>
                <a:latin typeface="Arial" panose="020B0604020202020204" pitchFamily="34" charset="0"/>
                <a:ea typeface="Times New Roman" panose="02020603050405020304" pitchFamily="18" charset="0"/>
              </a:rPr>
              <a:t>do dnia 27</a:t>
            </a:r>
            <a:r>
              <a:rPr lang="pl-PL" b="1" dirty="0">
                <a:latin typeface="Arial" panose="020B0604020202020204" pitchFamily="34" charset="0"/>
                <a:ea typeface="Times New Roman" panose="02020603050405020304" pitchFamily="18" charset="0"/>
              </a:rPr>
              <a:t> listopada</a:t>
            </a:r>
            <a:r>
              <a:rPr lang="pl-PL" sz="1800" b="1" dirty="0">
                <a:effectLst/>
                <a:latin typeface="Arial" panose="020B0604020202020204" pitchFamily="34" charset="0"/>
                <a:ea typeface="Times New Roman" panose="02020603050405020304" pitchFamily="18" charset="0"/>
              </a:rPr>
              <a:t> 2024 r.</a:t>
            </a:r>
            <a:r>
              <a:rPr lang="pl-PL" sz="1800"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69737" y="1783796"/>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9981648" y="1183102"/>
            <a:ext cx="2080725" cy="369332"/>
          </a:xfrm>
          <a:prstGeom prst="rect">
            <a:avLst/>
          </a:prstGeom>
          <a:noFill/>
        </p:spPr>
        <p:txBody>
          <a:bodyPr wrap="square" rtlCol="0">
            <a:spAutoFit/>
          </a:bodyPr>
          <a:lstStyle/>
          <a:p>
            <a:r>
              <a:rPr lang="pl-PL" b="1" dirty="0"/>
              <a:t>nabór zamknięty</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9784083" y="2564792"/>
            <a:ext cx="2080725" cy="369332"/>
          </a:xfrm>
          <a:prstGeom prst="rect">
            <a:avLst/>
          </a:prstGeom>
          <a:noFill/>
        </p:spPr>
        <p:txBody>
          <a:bodyPr wrap="square" rtlCol="0">
            <a:spAutoFit/>
          </a:bodyPr>
          <a:lstStyle/>
          <a:p>
            <a:r>
              <a:rPr lang="pl-PL" b="1" dirty="0"/>
              <a:t>forma elektroniczna</a:t>
            </a:r>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784083" y="2481455"/>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769737" y="1070688"/>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58662" y="1904402"/>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784083" y="3214352"/>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10128657" y="3304295"/>
            <a:ext cx="2080725" cy="369332"/>
          </a:xfrm>
          <a:prstGeom prst="rect">
            <a:avLst/>
          </a:prstGeom>
          <a:noFill/>
        </p:spPr>
        <p:txBody>
          <a:bodyPr wrap="square" rtlCol="0">
            <a:spAutoFit/>
          </a:bodyPr>
          <a:lstStyle/>
          <a:p>
            <a:r>
              <a:rPr lang="pl-PL" b="1" dirty="0"/>
              <a:t>brak podpisu</a:t>
            </a:r>
          </a:p>
        </p:txBody>
      </p:sp>
    </p:spTree>
    <p:extLst>
      <p:ext uri="{BB962C8B-B14F-4D97-AF65-F5344CB8AC3E}">
        <p14:creationId xmlns:p14="http://schemas.microsoft.com/office/powerpoint/2010/main" val="140874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563194"/>
            <a:ext cx="9852025" cy="979488"/>
          </a:xfrm>
        </p:spPr>
        <p:txBody>
          <a:bodyPr>
            <a:noAutofit/>
          </a:bodyPr>
          <a:lstStyle/>
          <a:p>
            <a:pPr algn="ctr">
              <a:lnSpc>
                <a:spcPct val="100000"/>
              </a:lnSpc>
            </a:pPr>
            <a:r>
              <a:rPr lang="pl-PL" sz="2000" dirty="0"/>
              <a:t>ZASADY NABORU PROJEKTÓW</a:t>
            </a:r>
            <a:br>
              <a:rPr lang="pl-PL" sz="2000" dirty="0"/>
            </a:br>
            <a:r>
              <a:rPr lang="pl-PL" sz="2000" dirty="0"/>
              <a:t>Fundusze Europejskie dla Lubelskiego 2021-2027 </a:t>
            </a:r>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23923" y="1542682"/>
            <a:ext cx="10344150" cy="3985080"/>
          </a:xfrm>
        </p:spPr>
        <p:txBody>
          <a:bodyPr>
            <a:noAutofit/>
          </a:bodyPr>
          <a:lstStyle/>
          <a:p>
            <a:pPr marL="342900" indent="-342900" algn="just">
              <a:lnSpc>
                <a:spcPts val="2700"/>
              </a:lnSpc>
              <a:buFont typeface="Wingdings" panose="05000000000000000000" pitchFamily="2" charset="2"/>
              <a:buChar char="ü"/>
            </a:pPr>
            <a:endParaRPr lang="pl-PL" sz="1800" b="1" dirty="0">
              <a:latin typeface="+mn-lt"/>
              <a:ea typeface="Open Sans" panose="020B0606030504020204" pitchFamily="34" charset="0"/>
              <a:cs typeface="Arial" panose="020B0604020202020204" pitchFamily="34" charset="0"/>
            </a:endParaRPr>
          </a:p>
          <a:p>
            <a:pPr marL="0" indent="0">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197154"/>
            <a:ext cx="5465075" cy="359665"/>
          </a:xfrm>
          <a:prstGeom prst="rect">
            <a:avLst/>
          </a:prstGeom>
        </p:spPr>
      </p:pic>
      <p:sp>
        <p:nvSpPr>
          <p:cNvPr id="2" name="Prostokąt: zaokrąglone rogi 1">
            <a:extLst>
              <a:ext uri="{FF2B5EF4-FFF2-40B4-BE49-F238E27FC236}">
                <a16:creationId xmlns:a16="http://schemas.microsoft.com/office/drawing/2014/main" id="{2C642BCF-7830-35C2-E4B1-7EE13C3EDD53}"/>
              </a:ext>
            </a:extLst>
          </p:cNvPr>
          <p:cNvSpPr/>
          <p:nvPr/>
        </p:nvSpPr>
        <p:spPr>
          <a:xfrm>
            <a:off x="3533846" y="1695386"/>
            <a:ext cx="3193078" cy="61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3CA5C5BA-1847-B014-E883-D8CD8847AF15}"/>
              </a:ext>
            </a:extLst>
          </p:cNvPr>
          <p:cNvSpPr txBox="1"/>
          <p:nvPr/>
        </p:nvSpPr>
        <p:spPr>
          <a:xfrm>
            <a:off x="4148670" y="1785150"/>
            <a:ext cx="2474259" cy="369332"/>
          </a:xfrm>
          <a:prstGeom prst="rect">
            <a:avLst/>
          </a:prstGeom>
          <a:noFill/>
        </p:spPr>
        <p:txBody>
          <a:bodyPr wrap="square" rtlCol="0">
            <a:spAutoFit/>
          </a:bodyPr>
          <a:lstStyle/>
          <a:p>
            <a:r>
              <a:rPr lang="pl-PL" b="1" dirty="0"/>
              <a:t>ogłoszenie naboru</a:t>
            </a:r>
          </a:p>
        </p:txBody>
      </p:sp>
      <p:sp>
        <p:nvSpPr>
          <p:cNvPr id="6" name="Prostokąt: zaokrąglone rogi 5">
            <a:extLst>
              <a:ext uri="{FF2B5EF4-FFF2-40B4-BE49-F238E27FC236}">
                <a16:creationId xmlns:a16="http://schemas.microsoft.com/office/drawing/2014/main" id="{B953984D-7BD1-FF57-205C-1779F2CAEDAB}"/>
              </a:ext>
            </a:extLst>
          </p:cNvPr>
          <p:cNvSpPr/>
          <p:nvPr/>
        </p:nvSpPr>
        <p:spPr>
          <a:xfrm>
            <a:off x="3533846" y="2474983"/>
            <a:ext cx="3193078" cy="5248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10E68BB-1018-8543-9DDD-5745CB207ADF}"/>
              </a:ext>
            </a:extLst>
          </p:cNvPr>
          <p:cNvSpPr/>
          <p:nvPr/>
        </p:nvSpPr>
        <p:spPr>
          <a:xfrm>
            <a:off x="3533845" y="3135615"/>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A5FE746-8EA3-95F3-734F-8A501BACCCFB}"/>
              </a:ext>
            </a:extLst>
          </p:cNvPr>
          <p:cNvSpPr txBox="1"/>
          <p:nvPr/>
        </p:nvSpPr>
        <p:spPr>
          <a:xfrm>
            <a:off x="4675988" y="2524183"/>
            <a:ext cx="2474259" cy="369332"/>
          </a:xfrm>
          <a:prstGeom prst="rect">
            <a:avLst/>
          </a:prstGeom>
          <a:noFill/>
        </p:spPr>
        <p:txBody>
          <a:bodyPr wrap="square" rtlCol="0">
            <a:spAutoFit/>
          </a:bodyPr>
          <a:lstStyle/>
          <a:p>
            <a:r>
              <a:rPr lang="pl-PL" b="1" dirty="0"/>
              <a:t>nabór</a:t>
            </a:r>
          </a:p>
        </p:txBody>
      </p:sp>
      <p:sp>
        <p:nvSpPr>
          <p:cNvPr id="10" name="pole tekstowe 9">
            <a:extLst>
              <a:ext uri="{FF2B5EF4-FFF2-40B4-BE49-F238E27FC236}">
                <a16:creationId xmlns:a16="http://schemas.microsoft.com/office/drawing/2014/main" id="{B9B30424-DC21-757A-D46A-AF7749F3F0A0}"/>
              </a:ext>
            </a:extLst>
          </p:cNvPr>
          <p:cNvSpPr txBox="1"/>
          <p:nvPr/>
        </p:nvSpPr>
        <p:spPr>
          <a:xfrm>
            <a:off x="3596403" y="3238422"/>
            <a:ext cx="3193078" cy="369332"/>
          </a:xfrm>
          <a:prstGeom prst="rect">
            <a:avLst/>
          </a:prstGeom>
          <a:noFill/>
        </p:spPr>
        <p:txBody>
          <a:bodyPr wrap="square" rtlCol="0">
            <a:spAutoFit/>
          </a:bodyPr>
          <a:lstStyle/>
          <a:p>
            <a:r>
              <a:rPr lang="pl-PL" b="1" dirty="0"/>
              <a:t>ocena formalno-merytoryczna</a:t>
            </a:r>
          </a:p>
        </p:txBody>
      </p:sp>
      <p:sp>
        <p:nvSpPr>
          <p:cNvPr id="11" name="pole tekstowe 10">
            <a:extLst>
              <a:ext uri="{FF2B5EF4-FFF2-40B4-BE49-F238E27FC236}">
                <a16:creationId xmlns:a16="http://schemas.microsoft.com/office/drawing/2014/main" id="{178A5116-56F6-3FEA-4B82-F624D08E39ED}"/>
              </a:ext>
            </a:extLst>
          </p:cNvPr>
          <p:cNvSpPr txBox="1"/>
          <p:nvPr/>
        </p:nvSpPr>
        <p:spPr>
          <a:xfrm>
            <a:off x="3533844" y="3926541"/>
            <a:ext cx="3193079" cy="646331"/>
          </a:xfrm>
          <a:prstGeom prst="rect">
            <a:avLst/>
          </a:prstGeom>
          <a:noFill/>
        </p:spPr>
        <p:txBody>
          <a:bodyPr wrap="square" rtlCol="0">
            <a:spAutoFit/>
          </a:bodyPr>
          <a:lstStyle/>
          <a:p>
            <a:r>
              <a:rPr lang="pl-PL" b="1" dirty="0"/>
              <a:t>uzupełnienie/poprawa wniosku o </a:t>
            </a:r>
            <a:r>
              <a:rPr lang="pl-PL" b="1" dirty="0" err="1"/>
              <a:t>dof</a:t>
            </a:r>
            <a:r>
              <a:rPr lang="pl-PL" b="1" dirty="0"/>
              <a:t>. </a:t>
            </a:r>
          </a:p>
        </p:txBody>
      </p:sp>
      <p:sp>
        <p:nvSpPr>
          <p:cNvPr id="12" name="Prostokąt: zaokrąglone rogi 11">
            <a:extLst>
              <a:ext uri="{FF2B5EF4-FFF2-40B4-BE49-F238E27FC236}">
                <a16:creationId xmlns:a16="http://schemas.microsoft.com/office/drawing/2014/main" id="{011DEA1D-5F61-18F2-F633-471D2EC4D756}"/>
              </a:ext>
            </a:extLst>
          </p:cNvPr>
          <p:cNvSpPr/>
          <p:nvPr/>
        </p:nvSpPr>
        <p:spPr>
          <a:xfrm>
            <a:off x="3521098" y="3824477"/>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e rogi 12">
            <a:extLst>
              <a:ext uri="{FF2B5EF4-FFF2-40B4-BE49-F238E27FC236}">
                <a16:creationId xmlns:a16="http://schemas.microsoft.com/office/drawing/2014/main" id="{9F5E4561-A948-C5DA-75E2-95A6E29D8F22}"/>
              </a:ext>
            </a:extLst>
          </p:cNvPr>
          <p:cNvSpPr/>
          <p:nvPr/>
        </p:nvSpPr>
        <p:spPr>
          <a:xfrm>
            <a:off x="3533845" y="4576470"/>
            <a:ext cx="3193079" cy="544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1F808604-89C0-164B-9D6D-1D0CC638B9B9}"/>
              </a:ext>
            </a:extLst>
          </p:cNvPr>
          <p:cNvSpPr txBox="1"/>
          <p:nvPr/>
        </p:nvSpPr>
        <p:spPr>
          <a:xfrm>
            <a:off x="3872536" y="4659851"/>
            <a:ext cx="3026526" cy="369332"/>
          </a:xfrm>
          <a:prstGeom prst="rect">
            <a:avLst/>
          </a:prstGeom>
          <a:noFill/>
        </p:spPr>
        <p:txBody>
          <a:bodyPr wrap="square" rtlCol="0">
            <a:spAutoFit/>
          </a:bodyPr>
          <a:lstStyle/>
          <a:p>
            <a:r>
              <a:rPr lang="pl-PL" b="1" dirty="0"/>
              <a:t>zakończenie postępowania</a:t>
            </a:r>
          </a:p>
        </p:txBody>
      </p:sp>
      <p:sp>
        <p:nvSpPr>
          <p:cNvPr id="15" name="Strzałka: w dół 14">
            <a:extLst>
              <a:ext uri="{FF2B5EF4-FFF2-40B4-BE49-F238E27FC236}">
                <a16:creationId xmlns:a16="http://schemas.microsoft.com/office/drawing/2014/main" id="{C24A9B3F-C7E0-D894-68CF-80EE85823F7B}"/>
              </a:ext>
            </a:extLst>
          </p:cNvPr>
          <p:cNvSpPr/>
          <p:nvPr/>
        </p:nvSpPr>
        <p:spPr>
          <a:xfrm>
            <a:off x="4937760" y="231101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a:extLst>
              <a:ext uri="{FF2B5EF4-FFF2-40B4-BE49-F238E27FC236}">
                <a16:creationId xmlns:a16="http://schemas.microsoft.com/office/drawing/2014/main" id="{33AE52EC-A10F-920C-AC24-4C296792E28C}"/>
              </a:ext>
            </a:extLst>
          </p:cNvPr>
          <p:cNvSpPr/>
          <p:nvPr/>
        </p:nvSpPr>
        <p:spPr>
          <a:xfrm>
            <a:off x="4937760" y="3008338"/>
            <a:ext cx="150607" cy="230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a:extLst>
              <a:ext uri="{FF2B5EF4-FFF2-40B4-BE49-F238E27FC236}">
                <a16:creationId xmlns:a16="http://schemas.microsoft.com/office/drawing/2014/main" id="{03FB9627-127D-0485-A3F7-7A894560C939}"/>
              </a:ext>
            </a:extLst>
          </p:cNvPr>
          <p:cNvSpPr/>
          <p:nvPr/>
        </p:nvSpPr>
        <p:spPr>
          <a:xfrm>
            <a:off x="4916245" y="3689919"/>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EB7E87BE-38BE-271A-C930-9738724A221B}"/>
              </a:ext>
            </a:extLst>
          </p:cNvPr>
          <p:cNvSpPr/>
          <p:nvPr/>
        </p:nvSpPr>
        <p:spPr>
          <a:xfrm>
            <a:off x="4916245" y="4348983"/>
            <a:ext cx="150607" cy="20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088E3B4-5372-2FB0-37D5-F3B53602ABB6}"/>
              </a:ext>
            </a:extLst>
          </p:cNvPr>
          <p:cNvSpPr txBox="1"/>
          <p:nvPr/>
        </p:nvSpPr>
        <p:spPr>
          <a:xfrm>
            <a:off x="7169618" y="1785150"/>
            <a:ext cx="2616407"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20 czerwca 2024 r.</a:t>
            </a:r>
          </a:p>
        </p:txBody>
      </p:sp>
      <p:sp>
        <p:nvSpPr>
          <p:cNvPr id="20" name="pole tekstowe 19">
            <a:extLst>
              <a:ext uri="{FF2B5EF4-FFF2-40B4-BE49-F238E27FC236}">
                <a16:creationId xmlns:a16="http://schemas.microsoft.com/office/drawing/2014/main" id="{C9533EB0-ED11-BBF0-9F97-311B40783102}"/>
              </a:ext>
            </a:extLst>
          </p:cNvPr>
          <p:cNvSpPr txBox="1"/>
          <p:nvPr/>
        </p:nvSpPr>
        <p:spPr>
          <a:xfrm>
            <a:off x="7218897" y="2552764"/>
            <a:ext cx="4230558"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27 czerwca 2024 r. – 27 listopada 2024 r.</a:t>
            </a:r>
          </a:p>
        </p:txBody>
      </p:sp>
      <p:sp>
        <p:nvSpPr>
          <p:cNvPr id="21" name="pole tekstowe 20">
            <a:extLst>
              <a:ext uri="{FF2B5EF4-FFF2-40B4-BE49-F238E27FC236}">
                <a16:creationId xmlns:a16="http://schemas.microsoft.com/office/drawing/2014/main" id="{1D832F90-F956-E3F2-CEEC-0C3522DB3D0C}"/>
              </a:ext>
            </a:extLst>
          </p:cNvPr>
          <p:cNvSpPr txBox="1"/>
          <p:nvPr/>
        </p:nvSpPr>
        <p:spPr>
          <a:xfrm>
            <a:off x="7259661" y="3222156"/>
            <a:ext cx="4552235" cy="923330"/>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Ocena projektów NA BIEŻĄCO!</a:t>
            </a:r>
          </a:p>
          <a:p>
            <a:r>
              <a:rPr lang="pl-PL" dirty="0">
                <a:latin typeface="Arial" panose="020B0604020202020204" pitchFamily="34" charset="0"/>
                <a:cs typeface="Arial" panose="020B0604020202020204" pitchFamily="34" charset="0"/>
              </a:rPr>
              <a:t>95 dni od dnia wpływu ostatniego projektu w ramach naboru</a:t>
            </a:r>
          </a:p>
        </p:txBody>
      </p:sp>
      <p:sp>
        <p:nvSpPr>
          <p:cNvPr id="24" name="pole tekstowe 23">
            <a:extLst>
              <a:ext uri="{FF2B5EF4-FFF2-40B4-BE49-F238E27FC236}">
                <a16:creationId xmlns:a16="http://schemas.microsoft.com/office/drawing/2014/main" id="{BEEFCF64-F290-6315-397A-33B0881CB4CC}"/>
              </a:ext>
            </a:extLst>
          </p:cNvPr>
          <p:cNvSpPr txBox="1"/>
          <p:nvPr/>
        </p:nvSpPr>
        <p:spPr>
          <a:xfrm>
            <a:off x="7259661" y="4671619"/>
            <a:ext cx="3710871"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marzec 2025 r.</a:t>
            </a:r>
          </a:p>
        </p:txBody>
      </p:sp>
      <p:cxnSp>
        <p:nvCxnSpPr>
          <p:cNvPr id="33" name="Łącznik: zakrzywiony 32">
            <a:extLst>
              <a:ext uri="{FF2B5EF4-FFF2-40B4-BE49-F238E27FC236}">
                <a16:creationId xmlns:a16="http://schemas.microsoft.com/office/drawing/2014/main" id="{BC91D022-7B31-CFF4-3BF7-A642CD1984C9}"/>
              </a:ext>
            </a:extLst>
          </p:cNvPr>
          <p:cNvCxnSpPr>
            <a:cxnSpLocks/>
          </p:cNvCxnSpPr>
          <p:nvPr/>
        </p:nvCxnSpPr>
        <p:spPr>
          <a:xfrm rot="10800000" flipV="1">
            <a:off x="2331337" y="3700605"/>
            <a:ext cx="1680046" cy="24116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F8130F2D-170F-1DE3-8B0D-06635A27576F}"/>
              </a:ext>
            </a:extLst>
          </p:cNvPr>
          <p:cNvSpPr txBox="1"/>
          <p:nvPr/>
        </p:nvSpPr>
        <p:spPr>
          <a:xfrm>
            <a:off x="225852" y="3897164"/>
            <a:ext cx="2842815"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Zatwierdzenie wyników przez ZWL</a:t>
            </a:r>
          </a:p>
        </p:txBody>
      </p:sp>
    </p:spTree>
    <p:extLst>
      <p:ext uri="{BB962C8B-B14F-4D97-AF65-F5344CB8AC3E}">
        <p14:creationId xmlns:p14="http://schemas.microsoft.com/office/powerpoint/2010/main" val="272147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B670482-4266-0221-211A-A1072158766D}"/>
              </a:ext>
            </a:extLst>
          </p:cNvPr>
          <p:cNvSpPr>
            <a:spLocks noGrp="1"/>
          </p:cNvSpPr>
          <p:nvPr>
            <p:ph type="title"/>
          </p:nvPr>
        </p:nvSpPr>
        <p:spPr>
          <a:xfrm>
            <a:off x="1198922" y="275113"/>
            <a:ext cx="10189057" cy="979757"/>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sp>
        <p:nvSpPr>
          <p:cNvPr id="13" name="Prostokąt 12">
            <a:extLst>
              <a:ext uri="{FF2B5EF4-FFF2-40B4-BE49-F238E27FC236}">
                <a16:creationId xmlns:a16="http://schemas.microsoft.com/office/drawing/2014/main" id="{BA7CCCF1-D0BA-929D-029D-5D6786DEBCBF}"/>
              </a:ext>
            </a:extLst>
          </p:cNvPr>
          <p:cNvSpPr/>
          <p:nvPr/>
        </p:nvSpPr>
        <p:spPr>
          <a:xfrm>
            <a:off x="1233104" y="1386173"/>
            <a:ext cx="10120695" cy="3275396"/>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oceny formalno-merytorycznej wyróżniamy następujące kryteria</a:t>
            </a:r>
            <a:r>
              <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p:txBody>
      </p:sp>
      <p:sp>
        <p:nvSpPr>
          <p:cNvPr id="14" name="Prostokąt: zaokrąglone rogi 13">
            <a:extLst>
              <a:ext uri="{FF2B5EF4-FFF2-40B4-BE49-F238E27FC236}">
                <a16:creationId xmlns:a16="http://schemas.microsoft.com/office/drawing/2014/main" id="{7DEA7409-C4BD-13ED-5681-64B5771FCDFF}"/>
              </a:ext>
            </a:extLst>
          </p:cNvPr>
          <p:cNvSpPr/>
          <p:nvPr/>
        </p:nvSpPr>
        <p:spPr>
          <a:xfrm>
            <a:off x="1781258" y="1853052"/>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ogólne</a:t>
            </a:r>
          </a:p>
        </p:txBody>
      </p:sp>
      <p:sp>
        <p:nvSpPr>
          <p:cNvPr id="17" name="Prostokąt 16">
            <a:extLst>
              <a:ext uri="{FF2B5EF4-FFF2-40B4-BE49-F238E27FC236}">
                <a16:creationId xmlns:a16="http://schemas.microsoft.com/office/drawing/2014/main" id="{510EC36A-5EAF-BD29-DA59-84D5A036E079}"/>
              </a:ext>
            </a:extLst>
          </p:cNvPr>
          <p:cNvSpPr/>
          <p:nvPr/>
        </p:nvSpPr>
        <p:spPr>
          <a:xfrm>
            <a:off x="1233104" y="4235541"/>
            <a:ext cx="10120695" cy="892907"/>
          </a:xfrm>
          <a:prstGeom prst="rect">
            <a:avLst/>
          </a:prstGeom>
          <a:solidFill>
            <a:sysClr val="window" lastClr="FFFFFF">
              <a:hueOff val="0"/>
              <a:satOff val="0"/>
              <a:lumOff val="0"/>
              <a:alpha val="80000"/>
            </a:sysClr>
          </a:solidFill>
          <a:ln w="12700" cap="flat" cmpd="sng" algn="ctr">
            <a:solidFill>
              <a:srgbClr val="0070C0"/>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W ramach etapu oceny formalno-merytorycznej na wezwanie ION, Wnioskodawca może uzupełnić lub poprawić wniosek o dofinansowanie.</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5" name="Prostokąt: zaokrąglone rogi 14">
            <a:extLst>
              <a:ext uri="{FF2B5EF4-FFF2-40B4-BE49-F238E27FC236}">
                <a16:creationId xmlns:a16="http://schemas.microsoft.com/office/drawing/2014/main" id="{17201CE4-94F0-01A4-7589-7F56B59C34B1}"/>
              </a:ext>
              <a:ext uri="{C183D7F6-B498-43B3-948B-1728B52AA6E4}">
                <adec:decorative xmlns:adec="http://schemas.microsoft.com/office/drawing/2017/decorative" val="1"/>
              </a:ext>
            </a:extLst>
          </p:cNvPr>
          <p:cNvSpPr/>
          <p:nvPr/>
        </p:nvSpPr>
        <p:spPr>
          <a:xfrm>
            <a:off x="5403174" y="1794079"/>
            <a:ext cx="5289755" cy="1145351"/>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formalne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horyzontalne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merytoryczne</a:t>
            </a:r>
          </a:p>
        </p:txBody>
      </p:sp>
      <p:sp>
        <p:nvSpPr>
          <p:cNvPr id="16" name="Prostokąt: zaokrąglone rogi 15">
            <a:extLst>
              <a:ext uri="{FF2B5EF4-FFF2-40B4-BE49-F238E27FC236}">
                <a16:creationId xmlns:a16="http://schemas.microsoft.com/office/drawing/2014/main" id="{5CB93401-C81F-2931-1265-DC332C36D5F2}"/>
              </a:ext>
              <a:ext uri="{C183D7F6-B498-43B3-948B-1728B52AA6E4}">
                <adec:decorative xmlns:adec="http://schemas.microsoft.com/office/drawing/2017/decorative" val="1"/>
              </a:ext>
            </a:extLst>
          </p:cNvPr>
          <p:cNvSpPr/>
          <p:nvPr/>
        </p:nvSpPr>
        <p:spPr>
          <a:xfrm>
            <a:off x="5403174" y="3052176"/>
            <a:ext cx="5289755" cy="1052062"/>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kern="0" cap="none" spc="0" normalizeH="0" baseline="0" noProof="0" dirty="0">
                <a:ln>
                  <a:noFill/>
                </a:ln>
                <a:solidFill>
                  <a:prstClr val="white"/>
                </a:solidFill>
                <a:effectLst/>
                <a:uLnTx/>
                <a:uFillTx/>
                <a:latin typeface="Calibri" panose="020F0502020204030204"/>
                <a:ea typeface="+mn-ea"/>
                <a:cs typeface="+mn-cs"/>
              </a:rPr>
              <a:t>kryteria dostępu</a:t>
            </a:r>
          </a:p>
        </p:txBody>
      </p:sp>
      <p:sp>
        <p:nvSpPr>
          <p:cNvPr id="4" name="Prostokąt: zaokrąglone rogi 3">
            <a:extLst>
              <a:ext uri="{FF2B5EF4-FFF2-40B4-BE49-F238E27FC236}">
                <a16:creationId xmlns:a16="http://schemas.microsoft.com/office/drawing/2014/main" id="{99603DBB-9F5D-091A-4478-6469748B04CC}"/>
              </a:ext>
              <a:ext uri="{C183D7F6-B498-43B3-948B-1728B52AA6E4}">
                <adec:decorative xmlns:adec="http://schemas.microsoft.com/office/drawing/2017/decorative" val="1"/>
              </a:ext>
            </a:extLst>
          </p:cNvPr>
          <p:cNvSpPr/>
          <p:nvPr/>
        </p:nvSpPr>
        <p:spPr>
          <a:xfrm>
            <a:off x="1781257" y="3002591"/>
            <a:ext cx="2163097" cy="1018236"/>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rPr>
              <a:t>kryteria </a:t>
            </a:r>
            <a:r>
              <a:rPr lang="pl-PL" sz="2000" b="1" kern="0" dirty="0">
                <a:solidFill>
                  <a:prstClr val="white"/>
                </a:solidFill>
                <a:latin typeface="Calibri" panose="020F0502020204030204"/>
              </a:rPr>
              <a:t>specyficzne</a:t>
            </a:r>
            <a:endParaRPr kumimoji="0" lang="pl-PL"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451330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452113"/>
            <a:ext cx="9852025" cy="979488"/>
          </a:xfrm>
        </p:spPr>
        <p:txBody>
          <a:bodyPr>
            <a:noAutofit/>
          </a:bodyPr>
          <a:lstStyle/>
          <a:p>
            <a:pPr algn="ctr">
              <a:lnSpc>
                <a:spcPct val="100000"/>
              </a:lnSpc>
            </a:pPr>
            <a:r>
              <a:rPr lang="pl-PL" sz="2000" dirty="0"/>
              <a:t>METODYKA KRYTERIÓW  </a:t>
            </a:r>
            <a:br>
              <a:rPr lang="pl-PL" sz="2000" dirty="0"/>
            </a:br>
            <a:r>
              <a:rPr lang="pl-PL" sz="2000" dirty="0"/>
              <a:t>Fundusze Europejskie dla Lubelskiego 2021-2027 </a:t>
            </a:r>
            <a:br>
              <a:rPr lang="pl-PL" sz="2000" dirty="0"/>
            </a:br>
            <a:r>
              <a:rPr lang="pl-PL" sz="2000" dirty="0"/>
              <a:t>Europejski Fundusz Społeczny Plus</a:t>
            </a:r>
            <a:br>
              <a:rPr lang="pl-PL" sz="2000" dirty="0"/>
            </a:br>
            <a:endParaRPr lang="pl-PL" sz="2000" dirty="0"/>
          </a:p>
        </p:txBody>
      </p:sp>
      <p:graphicFrame>
        <p:nvGraphicFramePr>
          <p:cNvPr id="2" name="Tabela 4">
            <a:extLst>
              <a:ext uri="{FF2B5EF4-FFF2-40B4-BE49-F238E27FC236}">
                <a16:creationId xmlns:a16="http://schemas.microsoft.com/office/drawing/2014/main" id="{B9BF8C84-4B35-6FA9-701B-5900E507C86E}"/>
              </a:ext>
            </a:extLst>
          </p:cNvPr>
          <p:cNvGraphicFramePr>
            <a:graphicFrameLocks noGrp="1"/>
          </p:cNvGraphicFramePr>
          <p:nvPr>
            <p:ph idx="1"/>
            <p:extLst>
              <p:ext uri="{D42A27DB-BD31-4B8C-83A1-F6EECF244321}">
                <p14:modId xmlns:p14="http://schemas.microsoft.com/office/powerpoint/2010/main" val="527838020"/>
              </p:ext>
            </p:extLst>
          </p:nvPr>
        </p:nvGraphicFramePr>
        <p:xfrm>
          <a:off x="376518" y="1581376"/>
          <a:ext cx="11403105" cy="3871123"/>
        </p:xfrm>
        <a:graphic>
          <a:graphicData uri="http://schemas.openxmlformats.org/drawingml/2006/table">
            <a:tbl>
              <a:tblPr firstRow="1" bandRow="1">
                <a:tableStyleId>{5C22544A-7EE6-4342-B048-85BDC9FD1C3A}</a:tableStyleId>
              </a:tblPr>
              <a:tblGrid>
                <a:gridCol w="2280621">
                  <a:extLst>
                    <a:ext uri="{9D8B030D-6E8A-4147-A177-3AD203B41FA5}">
                      <a16:colId xmlns:a16="http://schemas.microsoft.com/office/drawing/2014/main" val="3688848728"/>
                    </a:ext>
                  </a:extLst>
                </a:gridCol>
                <a:gridCol w="1678027">
                  <a:extLst>
                    <a:ext uri="{9D8B030D-6E8A-4147-A177-3AD203B41FA5}">
                      <a16:colId xmlns:a16="http://schemas.microsoft.com/office/drawing/2014/main" val="2108147431"/>
                    </a:ext>
                  </a:extLst>
                </a:gridCol>
                <a:gridCol w="602594">
                  <a:extLst>
                    <a:ext uri="{9D8B030D-6E8A-4147-A177-3AD203B41FA5}">
                      <a16:colId xmlns:a16="http://schemas.microsoft.com/office/drawing/2014/main" val="1929178987"/>
                    </a:ext>
                  </a:extLst>
                </a:gridCol>
                <a:gridCol w="1277763">
                  <a:extLst>
                    <a:ext uri="{9D8B030D-6E8A-4147-A177-3AD203B41FA5}">
                      <a16:colId xmlns:a16="http://schemas.microsoft.com/office/drawing/2014/main" val="2445202300"/>
                    </a:ext>
                  </a:extLst>
                </a:gridCol>
                <a:gridCol w="2541202">
                  <a:extLst>
                    <a:ext uri="{9D8B030D-6E8A-4147-A177-3AD203B41FA5}">
                      <a16:colId xmlns:a16="http://schemas.microsoft.com/office/drawing/2014/main" val="2901268433"/>
                    </a:ext>
                  </a:extLst>
                </a:gridCol>
                <a:gridCol w="3022898">
                  <a:extLst>
                    <a:ext uri="{9D8B030D-6E8A-4147-A177-3AD203B41FA5}">
                      <a16:colId xmlns:a16="http://schemas.microsoft.com/office/drawing/2014/main" val="3796250229"/>
                    </a:ext>
                  </a:extLst>
                </a:gridCol>
              </a:tblGrid>
              <a:tr h="664476">
                <a:tc>
                  <a:txBody>
                    <a:bodyPr/>
                    <a:lstStyle/>
                    <a:p>
                      <a:r>
                        <a:rPr lang="pl-PL" dirty="0"/>
                        <a:t>Kryteria formalne</a:t>
                      </a:r>
                    </a:p>
                  </a:txBody>
                  <a:tcPr/>
                </a:tc>
                <a:tc>
                  <a:txBody>
                    <a:bodyPr/>
                    <a:lstStyle/>
                    <a:p>
                      <a:r>
                        <a:rPr lang="pl-PL" dirty="0"/>
                        <a:t>Kryteria horyzontalne</a:t>
                      </a:r>
                    </a:p>
                  </a:txBody>
                  <a:tcPr/>
                </a:tc>
                <a:tc gridSpan="2">
                  <a:txBody>
                    <a:bodyPr/>
                    <a:lstStyle/>
                    <a:p>
                      <a:r>
                        <a:rPr lang="pl-PL"/>
                        <a:t>Kryteria dostępu</a:t>
                      </a:r>
                      <a:endParaRPr lang="pl-PL" dirty="0"/>
                    </a:p>
                  </a:txBody>
                  <a:tcPr/>
                </a:tc>
                <a:tc hMerge="1">
                  <a:txBody>
                    <a:bodyPr/>
                    <a:lstStyle/>
                    <a:p>
                      <a:r>
                        <a:rPr lang="pl-PL" dirty="0"/>
                        <a:t>Kryteria dostępu</a:t>
                      </a:r>
                    </a:p>
                  </a:txBody>
                  <a:tcPr/>
                </a:tc>
                <a:tc>
                  <a:txBody>
                    <a:bodyPr/>
                    <a:lstStyle/>
                    <a:p>
                      <a:r>
                        <a:rPr lang="pl-PL" dirty="0"/>
                        <a:t>kryteria merytoryczne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kryteria premiujące</a:t>
                      </a:r>
                    </a:p>
                    <a:p>
                      <a:endParaRPr lang="pl-PL" dirty="0"/>
                    </a:p>
                  </a:txBody>
                  <a:tcPr/>
                </a:tc>
                <a:extLst>
                  <a:ext uri="{0D108BD9-81ED-4DB2-BD59-A6C34878D82A}">
                    <a16:rowId xmlns:a16="http://schemas.microsoft.com/office/drawing/2014/main" val="12648492"/>
                  </a:ext>
                </a:extLst>
              </a:tr>
              <a:tr h="637684">
                <a:tc>
                  <a:txBody>
                    <a:bodyPr/>
                    <a:lstStyle/>
                    <a:p>
                      <a:r>
                        <a:rPr lang="pl-PL" dirty="0"/>
                        <a:t>obligatoryjne</a:t>
                      </a:r>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gridSpan="2">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txBody>
                  <a:tcPr/>
                </a:tc>
                <a:tc hMerge="1">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pl-PL" dirty="0"/>
                        <a:t>obligatoryjne</a:t>
                      </a:r>
                    </a:p>
                    <a:p>
                      <a:endParaRPr lang="pl-PL" dirty="0"/>
                    </a:p>
                  </a:txBody>
                  <a:tcPr/>
                </a:tc>
                <a:tc>
                  <a:txBody>
                    <a:bodyPr/>
                    <a:lstStyle/>
                    <a:p>
                      <a:r>
                        <a:rPr lang="pl-PL" dirty="0"/>
                        <a:t>brak</a:t>
                      </a:r>
                    </a:p>
                  </a:txBody>
                  <a:tcPr/>
                </a:tc>
                <a:extLst>
                  <a:ext uri="{0D108BD9-81ED-4DB2-BD59-A6C34878D82A}">
                    <a16:rowId xmlns:a16="http://schemas.microsoft.com/office/drawing/2014/main" val="2981563667"/>
                  </a:ext>
                </a:extLst>
              </a:tr>
              <a:tr h="1791587">
                <a:tc gridSpan="4">
                  <a:txBody>
                    <a:bodyPr/>
                    <a:lstStyle/>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„TAK”</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 do uzupełnienia/poprawy na etapie negocjacji”*</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a:t>
                      </a:r>
                    </a:p>
                    <a:p>
                      <a:pPr marR="0" lvl="0" algn="l" defTabSz="914400" rtl="0" eaLnBrk="1" fontAlgn="auto" latinLnBrk="0" hangingPunct="1">
                        <a:lnSpc>
                          <a:spcPct val="150000"/>
                        </a:lnSpc>
                        <a:spcBef>
                          <a:spcPts val="0"/>
                        </a:spcBef>
                        <a:spcAft>
                          <a:spcPts val="0"/>
                        </a:spcAft>
                        <a:buClr>
                          <a:schemeClr val="tx2"/>
                        </a:buClr>
                        <a:buSzTx/>
                        <a:buFont typeface="Wingdings" panose="05000000000000000000" pitchFamily="2" charset="2"/>
                        <a:buChar char="ü"/>
                        <a:tabLst/>
                        <a:defRPr/>
                      </a:pPr>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„NIE DOTYCZY”*</a:t>
                      </a:r>
                      <a:endParaRPr kumimoji="0" lang="pl-PL" sz="16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endParaRPr>
                    </a:p>
                  </a:txBody>
                  <a:tcPr/>
                </a:tc>
                <a:tc hMerge="1">
                  <a:txBody>
                    <a:bodyPr/>
                    <a:lstStyle/>
                    <a:p>
                      <a:endParaRPr lang="pl-PL"/>
                    </a:p>
                  </a:txBody>
                  <a:tcPr/>
                </a:tc>
                <a:tc hMerge="1">
                  <a:txBody>
                    <a:bodyPr/>
                    <a:lstStyle/>
                    <a:p>
                      <a:endParaRPr lang="pl-PL"/>
                    </a:p>
                  </a:txBody>
                  <a:tcPr/>
                </a:tc>
                <a:tc hMerge="1">
                  <a:txBody>
                    <a:bodyPr/>
                    <a:lstStyle/>
                    <a:p>
                      <a:endParaRPr lang="pl-PL" dirty="0"/>
                    </a:p>
                  </a:txBody>
                  <a:tcPr/>
                </a:tc>
                <a:tc>
                  <a:txBody>
                    <a:bodyPr/>
                    <a:lstStyle/>
                    <a:p>
                      <a:r>
                        <a:rPr kumimoji="0" lang="pl-PL"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liczba punktów w ramach dopuszczalnych limitów wyznaczonych minimalną i maksymalną liczba punktów, które można uzyskać za dane kryterium</a:t>
                      </a:r>
                      <a:endParaRPr lang="pl-PL" sz="1600" dirty="0">
                        <a:latin typeface="Arial" panose="020B0604020202020204" pitchFamily="34" charset="0"/>
                        <a:cs typeface="Arial" panose="020B0604020202020204" pitchFamily="34" charset="0"/>
                      </a:endParaRPr>
                    </a:p>
                  </a:txBody>
                  <a:tcPr/>
                </a:tc>
                <a:tc>
                  <a:txBody>
                    <a:bodyPr/>
                    <a:lstStyle/>
                    <a:p>
                      <a:r>
                        <a:rPr lang="pl-PL" sz="1600" dirty="0"/>
                        <a:t>nie dotyczy</a:t>
                      </a:r>
                    </a:p>
                  </a:txBody>
                  <a:tcPr/>
                </a:tc>
                <a:extLst>
                  <a:ext uri="{0D108BD9-81ED-4DB2-BD59-A6C34878D82A}">
                    <a16:rowId xmlns:a16="http://schemas.microsoft.com/office/drawing/2014/main" val="104268344"/>
                  </a:ext>
                </a:extLst>
              </a:tr>
              <a:tr h="768247">
                <a:tc>
                  <a:txBody>
                    <a:bodyPr/>
                    <a:lstStyle/>
                    <a:p>
                      <a:endParaRPr lang="pl-PL" dirty="0"/>
                    </a:p>
                  </a:txBody>
                  <a:tcPr/>
                </a:tc>
                <a:tc gridSpan="2">
                  <a:txBody>
                    <a:bodyPr/>
                    <a:lstStyle/>
                    <a:p>
                      <a:endParaRPr lang="pl-PL"/>
                    </a:p>
                  </a:txBody>
                  <a:tcPr/>
                </a:tc>
                <a:tc hMerge="1">
                  <a:txBody>
                    <a:bodyPr/>
                    <a:lstStyle/>
                    <a:p>
                      <a:endParaRPr lang="pl-PL"/>
                    </a:p>
                  </a:txBody>
                  <a:tcPr/>
                </a:tc>
                <a:tc>
                  <a:txBody>
                    <a:bodyPr/>
                    <a:lstStyle/>
                    <a:p>
                      <a:endParaRPr lang="pl-PL"/>
                    </a:p>
                  </a:txBody>
                  <a:tcPr/>
                </a:tc>
                <a:tc>
                  <a:txBody>
                    <a:bodyPr/>
                    <a:lstStyle/>
                    <a:p>
                      <a:r>
                        <a:rPr lang="pl-PL" dirty="0"/>
                        <a:t>max. 80 pkt;</a:t>
                      </a:r>
                    </a:p>
                    <a:p>
                      <a:r>
                        <a:rPr lang="pl-PL" dirty="0"/>
                        <a:t>rozstrzygające</a:t>
                      </a:r>
                    </a:p>
                  </a:txBody>
                  <a:tcPr/>
                </a:tc>
                <a:tc>
                  <a:txBody>
                    <a:bodyPr/>
                    <a:lstStyle/>
                    <a:p>
                      <a:r>
                        <a:rPr lang="pl-PL" dirty="0"/>
                        <a:t>-</a:t>
                      </a:r>
                    </a:p>
                  </a:txBody>
                  <a:tcPr/>
                </a:tc>
                <a:extLst>
                  <a:ext uri="{0D108BD9-81ED-4DB2-BD59-A6C34878D82A}">
                    <a16:rowId xmlns:a16="http://schemas.microsoft.com/office/drawing/2014/main" val="1911959603"/>
                  </a:ext>
                </a:extLst>
              </a:tr>
            </a:tbl>
          </a:graphicData>
        </a:graphic>
      </p:graphicFrame>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5" name="pole tekstowe 4">
            <a:extLst>
              <a:ext uri="{FF2B5EF4-FFF2-40B4-BE49-F238E27FC236}">
                <a16:creationId xmlns:a16="http://schemas.microsoft.com/office/drawing/2014/main" id="{71CEF3A9-F619-EE65-7D68-BBEEA1699ABE}"/>
              </a:ext>
            </a:extLst>
          </p:cNvPr>
          <p:cNvSpPr txBox="1"/>
          <p:nvPr/>
        </p:nvSpPr>
        <p:spPr>
          <a:xfrm>
            <a:off x="537883" y="5512197"/>
            <a:ext cx="3743661" cy="369332"/>
          </a:xfrm>
          <a:prstGeom prst="rect">
            <a:avLst/>
          </a:prstGeom>
          <a:noFill/>
        </p:spPr>
        <p:txBody>
          <a:bodyPr wrap="square" rtlCol="0">
            <a:spAutoFit/>
          </a:bodyPr>
          <a:lstStyle/>
          <a:p>
            <a:r>
              <a:rPr lang="pl-PL" dirty="0"/>
              <a:t>*</a:t>
            </a:r>
            <a:r>
              <a:rPr lang="pl-PL" sz="1600" dirty="0">
                <a:latin typeface="Arial" panose="020B0604020202020204" pitchFamily="34" charset="0"/>
                <a:cs typeface="Arial" panose="020B0604020202020204" pitchFamily="34" charset="0"/>
              </a:rPr>
              <a:t>dotyczy wybranych kryteriów</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70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 i SPECYFICZNE</a:t>
            </a:r>
            <a:br>
              <a:rPr lang="pl-PL" sz="2000" dirty="0"/>
            </a:br>
            <a:r>
              <a:rPr lang="pl-PL" sz="2000" dirty="0">
                <a:latin typeface="+mn-lt"/>
                <a:cs typeface="Arial" panose="020B0604020202020204" pitchFamily="34" charset="0"/>
              </a:rPr>
              <a:t>Kryteria oceniane na zasadzie zerojedynkowej</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6" y="1660692"/>
            <a:ext cx="9733714" cy="3985080"/>
          </a:xfrm>
        </p:spPr>
        <p:txBody>
          <a:bodyPr>
            <a:noAutofit/>
          </a:bodyPr>
          <a:lstStyle/>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„TAK”, oznacza, że zapisy we wniosku </a:t>
            </a:r>
            <a:br>
              <a:rPr lang="pl-PL" sz="2000" dirty="0">
                <a:latin typeface="Arial" panose="020B0604020202020204" pitchFamily="34" charset="0"/>
                <a:ea typeface="Open Sans" panose="020B0606030504020204" pitchFamily="34" charset="0"/>
                <a:cs typeface="Arial" panose="020B0604020202020204" pitchFamily="34" charset="0"/>
              </a:rPr>
            </a:br>
            <a:r>
              <a:rPr lang="pl-PL" sz="2000" dirty="0">
                <a:latin typeface="Arial" panose="020B0604020202020204" pitchFamily="34" charset="0"/>
                <a:ea typeface="Open Sans" panose="020B0606030504020204" pitchFamily="34" charset="0"/>
                <a:cs typeface="Arial" panose="020B0604020202020204" pitchFamily="34" charset="0"/>
              </a:rPr>
              <a:t>o dofinansowanie projektu jednoznacznie wskazują na spełnienie danego kryterium.</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 do uzupełnienia/poprawy na etapie negocjacji” ma zastosowanie w przypadku gdy zapisy we wniosku nie dają pewności, że kryterium jest spełnione.</a:t>
            </a:r>
          </a:p>
          <a:p>
            <a:pPr marL="342900" indent="-342900">
              <a:lnSpc>
                <a:spcPts val="2700"/>
              </a:lnSpc>
              <a:buFont typeface="Wingdings" panose="05000000000000000000" pitchFamily="2" charset="2"/>
              <a:buChar char="ü"/>
            </a:pPr>
            <a:r>
              <a:rPr lang="pl-PL" sz="2000" dirty="0">
                <a:latin typeface="Arial" panose="020B0604020202020204" pitchFamily="34" charset="0"/>
                <a:ea typeface="Open Sans" panose="020B0606030504020204" pitchFamily="34" charset="0"/>
                <a:cs typeface="Arial" panose="020B0604020202020204" pitchFamily="34" charset="0"/>
              </a:rPr>
              <a:t>Przypisanie wartości logicznej „NIE” oznacza, że zapisy wniosku o dofinansowanie projektu jednoznacznie </a:t>
            </a:r>
            <a:r>
              <a:rPr lang="pl-PL" sz="2000" dirty="0">
                <a:effectLst/>
                <a:latin typeface="Arial" panose="020B0604020202020204" pitchFamily="34" charset="0"/>
                <a:ea typeface="Times New Roman" panose="02020603050405020304" pitchFamily="18" charset="0"/>
                <a:cs typeface="Arial" panose="020B0604020202020204" pitchFamily="34" charset="0"/>
              </a:rPr>
              <a:t>wskazują, że dane kryterium nie jest spełnione.</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50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formalne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109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469785" y="350304"/>
            <a:ext cx="11467750" cy="979757"/>
          </a:xfrm>
        </p:spPr>
        <p:txBody>
          <a:bodyPr>
            <a:noAutofit/>
          </a:bodyPr>
          <a:lstStyle/>
          <a:p>
            <a:pPr algn="ctr">
              <a:lnSpc>
                <a:spcPct val="100000"/>
              </a:lnSpc>
            </a:pPr>
            <a:br>
              <a:rPr lang="pl-PL" sz="2000" dirty="0"/>
            </a:br>
            <a:r>
              <a:rPr lang="pl-PL" sz="2000" dirty="0"/>
              <a:t>KRYTERIA OGÓLNE</a:t>
            </a:r>
            <a:br>
              <a:rPr lang="pl-PL" sz="2000" dirty="0"/>
            </a:br>
            <a:r>
              <a:rPr lang="pl-PL" sz="2000" dirty="0">
                <a:latin typeface="+mn-lt"/>
                <a:cs typeface="Arial" panose="020B0604020202020204" pitchFamily="34" charset="0"/>
              </a:rPr>
              <a:t>Kryteria formalne</a:t>
            </a:r>
            <a:br>
              <a:rPr lang="pl-PL" sz="2000" dirty="0">
                <a:latin typeface="+mn-lt"/>
                <a:cs typeface="Arial" panose="020B0604020202020204" pitchFamily="34" charset="0"/>
              </a:rPr>
            </a:br>
            <a:br>
              <a:rPr lang="pl-PL" sz="2000" dirty="0"/>
            </a:br>
            <a:endParaRPr lang="pl-PL" sz="200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69785" y="1330061"/>
            <a:ext cx="11178876" cy="4646343"/>
          </a:xfrm>
        </p:spPr>
        <p:txBody>
          <a:bodyPr>
            <a:noAutofit/>
          </a:bodyPr>
          <a:lstStyle/>
          <a:p>
            <a:pPr marL="457200" indent="-457200">
              <a:spcBef>
                <a:spcPct val="0"/>
              </a:spcBef>
              <a:spcAft>
                <a:spcPts val="1200"/>
              </a:spcAft>
              <a:buClrTx/>
              <a:buFont typeface="+mj-lt"/>
              <a:buAutoNum type="arabicPeriod"/>
              <a:defRPr/>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ogólnym formalnym nr 1</a:t>
            </a:r>
            <a:r>
              <a:rPr lang="pl-PL" sz="2200" dirty="0">
                <a:latin typeface="Arial" panose="020B0604020202020204" pitchFamily="34" charset="0"/>
                <a:cs typeface="Arial" panose="020B0604020202020204" pitchFamily="34" charset="0"/>
              </a:rPr>
              <a:t>: wniosek został złożony w terminie określonym w Regulaminie wyboru projektów. </a:t>
            </a:r>
          </a:p>
          <a:p>
            <a:pPr marL="457200" indent="-457200">
              <a:spcBef>
                <a:spcPct val="0"/>
              </a:spcBef>
              <a:spcAft>
                <a:spcPts val="1200"/>
              </a:spcAft>
              <a:buClrTx/>
              <a:buFont typeface="+mj-lt"/>
              <a:buAutoNum type="arabicPeriod"/>
              <a:defRPr/>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ogólnym formalnym nr 2</a:t>
            </a:r>
            <a:r>
              <a:rPr lang="pl-PL" sz="2200" dirty="0">
                <a:latin typeface="Arial" panose="020B0604020202020204" pitchFamily="34" charset="0"/>
                <a:cs typeface="Arial" panose="020B0604020202020204" pitchFamily="34" charset="0"/>
              </a:rPr>
              <a:t>: w projekcie założono </a:t>
            </a:r>
            <a:r>
              <a:rPr lang="pl-PL" sz="2200" b="1" dirty="0">
                <a:latin typeface="Arial" panose="020B0604020202020204" pitchFamily="34" charset="0"/>
                <a:cs typeface="Arial" panose="020B0604020202020204" pitchFamily="34" charset="0"/>
              </a:rPr>
              <a:t>poziom kosztów pośrednich </a:t>
            </a:r>
            <a:r>
              <a:rPr lang="pl-PL" sz="2200" dirty="0">
                <a:latin typeface="Arial" panose="020B0604020202020204" pitchFamily="34" charset="0"/>
                <a:cs typeface="Arial" panose="020B0604020202020204" pitchFamily="34" charset="0"/>
              </a:rPr>
              <a:t>zgodnie z zapisami Regulaminu wyboru projektów.</a:t>
            </a:r>
          </a:p>
          <a:p>
            <a:pPr marL="457200" indent="-457200">
              <a:spcBef>
                <a:spcPct val="0"/>
              </a:spcBef>
              <a:spcAft>
                <a:spcPts val="1200"/>
              </a:spcAft>
              <a:buClrTx/>
              <a:buFont typeface="+mj-lt"/>
              <a:buAutoNum type="arabicPeriod"/>
              <a:defRPr/>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ogólnym formalnym nr 3</a:t>
            </a:r>
            <a:r>
              <a:rPr lang="pl-PL" sz="2200" dirty="0">
                <a:latin typeface="Arial" panose="020B0604020202020204" pitchFamily="34" charset="0"/>
                <a:cs typeface="Arial" panose="020B0604020202020204" pitchFamily="34" charset="0"/>
              </a:rPr>
              <a:t>: projekt </a:t>
            </a:r>
            <a:r>
              <a:rPr lang="pl-PL" sz="2200" b="1" dirty="0">
                <a:latin typeface="Arial" panose="020B0604020202020204" pitchFamily="34" charset="0"/>
                <a:cs typeface="Arial" panose="020B0604020202020204" pitchFamily="34" charset="0"/>
              </a:rPr>
              <a:t>nie został fizycznie zakończony </a:t>
            </a:r>
            <a:r>
              <a:rPr lang="pl-PL" sz="2200" dirty="0">
                <a:latin typeface="Arial" panose="020B0604020202020204" pitchFamily="34" charset="0"/>
                <a:cs typeface="Arial" panose="020B0604020202020204" pitchFamily="34" charset="0"/>
              </a:rPr>
              <a:t>ani w pełni zrealizowany przed dniem złożenia wniosku aplikacyjnego (art. 63. ust. 6 rozporządzenia ogólnego).</a:t>
            </a:r>
          </a:p>
          <a:p>
            <a:pPr marL="457200" indent="-457200">
              <a:spcBef>
                <a:spcPct val="0"/>
              </a:spcBef>
              <a:spcAft>
                <a:spcPts val="1200"/>
              </a:spcAft>
              <a:buClrTx/>
              <a:buFont typeface="+mj-lt"/>
              <a:buAutoNum type="arabicPeriod"/>
              <a:defRPr/>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ogólnym formalnym nr 4</a:t>
            </a:r>
            <a:r>
              <a:rPr lang="pl-PL" sz="2200" dirty="0">
                <a:latin typeface="Arial" panose="020B0604020202020204" pitchFamily="34" charset="0"/>
                <a:cs typeface="Arial" panose="020B0604020202020204" pitchFamily="34" charset="0"/>
              </a:rPr>
              <a:t>: Roczny obrót wnioskodawcy jest równy lub wyższy od rocznych wydatków w projekcie złożonym przez wnioskodawcę w odpowiedzi na dany nabór wniosków o dofinansowanie projektu.</a:t>
            </a:r>
          </a:p>
          <a:p>
            <a:pPr marL="457200" indent="-457200">
              <a:spcBef>
                <a:spcPct val="0"/>
              </a:spcBef>
              <a:spcAft>
                <a:spcPts val="1200"/>
              </a:spcAft>
              <a:buClrTx/>
              <a:buFont typeface="+mj-lt"/>
              <a:buAutoNum type="arabicPeriod"/>
              <a:defRPr/>
            </a:pPr>
            <a:r>
              <a:rPr lang="pl-PL" sz="2200" dirty="0">
                <a:latin typeface="Arial" panose="020B0604020202020204" pitchFamily="34" charset="0"/>
                <a:cs typeface="Arial" panose="020B0604020202020204" pitchFamily="34" charset="0"/>
              </a:rPr>
              <a:t>Zgodnie z </a:t>
            </a:r>
            <a:r>
              <a:rPr lang="pl-PL" sz="2200" b="1" dirty="0">
                <a:latin typeface="Arial" panose="020B0604020202020204" pitchFamily="34" charset="0"/>
                <a:cs typeface="Arial" panose="020B0604020202020204" pitchFamily="34" charset="0"/>
              </a:rPr>
              <a:t>kryterium ogólnym formalnym nr 5</a:t>
            </a:r>
            <a:r>
              <a:rPr lang="pl-PL" sz="2200" dirty="0">
                <a:latin typeface="Arial" panose="020B0604020202020204" pitchFamily="34" charset="0"/>
                <a:cs typeface="Arial" panose="020B0604020202020204" pitchFamily="34" charset="0"/>
              </a:rPr>
              <a:t>: wsparcie polityki spójności będzie udzielane wyłącznie projektom i Wnioskodawcom i/lub Partnerom, którzy przestrzegają przepisów antydyskryminacyjnych, o których mowa w art. 9 ust. 3 Rozporządzenia PE i Rady nr 2021/1060.</a:t>
            </a:r>
          </a:p>
          <a:p>
            <a:pPr marL="0" indent="0">
              <a:spcAft>
                <a:spcPts val="1200"/>
              </a:spcAft>
              <a:buNone/>
            </a:pPr>
            <a:endParaRPr lang="pl-PL" sz="1800" dirty="0"/>
          </a:p>
        </p:txBody>
      </p:sp>
    </p:spTree>
    <p:extLst>
      <p:ext uri="{BB962C8B-B14F-4D97-AF65-F5344CB8AC3E}">
        <p14:creationId xmlns:p14="http://schemas.microsoft.com/office/powerpoint/2010/main" val="3643909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horyzontalne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204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299207" y="68926"/>
            <a:ext cx="11593585" cy="979757"/>
          </a:xfrm>
        </p:spPr>
        <p:txBody>
          <a:bodyPr>
            <a:noAutofit/>
          </a:bodyPr>
          <a:lstStyle/>
          <a:p>
            <a:pPr algn="ctr">
              <a:lnSpc>
                <a:spcPct val="100000"/>
              </a:lnSpc>
            </a:pPr>
            <a:b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horyzontalne</a:t>
            </a:r>
            <a:br>
              <a:rPr lang="pl-PL" sz="2000" dirty="0">
                <a:latin typeface="+mn-lt"/>
                <a:cs typeface="Arial" panose="020B0604020202020204" pitchFamily="34" charset="0"/>
              </a:rPr>
            </a:b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648" y="6498335"/>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75133" y="1153593"/>
            <a:ext cx="10489497" cy="5239832"/>
          </a:xfrm>
        </p:spPr>
        <p:txBody>
          <a:bodyPr>
            <a:noAutofit/>
          </a:bodyPr>
          <a:lstStyle/>
          <a:p>
            <a:pPr marL="342900" indent="-3429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ze </a:t>
            </a:r>
            <a:r>
              <a:rPr lang="pl-PL" sz="1800" b="1" dirty="0">
                <a:latin typeface="Arial" panose="020B0604020202020204" pitchFamily="34" charset="0"/>
                <a:cs typeface="Arial" panose="020B0604020202020204" pitchFamily="34" charset="0"/>
              </a:rPr>
              <a:t>standardem minimum </a:t>
            </a:r>
            <a:r>
              <a:rPr lang="pl-PL" sz="1800" dirty="0">
                <a:latin typeface="Arial" panose="020B0604020202020204" pitchFamily="34" charset="0"/>
                <a:cs typeface="Arial" panose="020B0604020202020204" pitchFamily="34" charset="0"/>
              </a:rPr>
              <a:t>realizacji zasady równości kobiet i mężczyzn.</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zasadą równości szans i niedyskryminacji</a:t>
            </a:r>
            <a:r>
              <a:rPr lang="pl-PL" sz="1800" dirty="0">
                <a:latin typeface="Arial" panose="020B0604020202020204" pitchFamily="34" charset="0"/>
                <a:cs typeface="Arial" panose="020B0604020202020204" pitchFamily="34" charset="0"/>
              </a:rPr>
              <a:t>, w tym dostępności dla osób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z niepełnosprawnościami.</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Kartą Praw Podstawowych </a:t>
            </a:r>
            <a:r>
              <a:rPr lang="pl-PL" sz="1800" dirty="0">
                <a:latin typeface="Arial" panose="020B0604020202020204" pitchFamily="34" charset="0"/>
                <a:cs typeface="Arial" panose="020B0604020202020204" pitchFamily="34" charset="0"/>
              </a:rPr>
              <a:t>Unii Europejskiej z dnia 26 października 2012 r. (Dz. Urz. UE C 326 z 26.10.2012, str. 391), w zakresie odnoszącym się do sposobu realizacji i zakresu projektu.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Konwencją o Prawach Osób Niepełnosprawnych</a:t>
            </a:r>
            <a:r>
              <a:rPr lang="pl-PL" sz="1800" dirty="0">
                <a:latin typeface="Arial" panose="020B0604020202020204" pitchFamily="34" charset="0"/>
                <a:cs typeface="Arial" panose="020B0604020202020204" pitchFamily="34" charset="0"/>
              </a:rPr>
              <a:t>, sporządzoną w Nowym Jorku dnia 13 grudnia 2006 r. (Dz. U. z 2012 r. poz. 1169, z </a:t>
            </a:r>
            <a:r>
              <a:rPr lang="pl-PL" sz="1800" dirty="0" err="1">
                <a:latin typeface="Arial" panose="020B0604020202020204" pitchFamily="34" charset="0"/>
                <a:cs typeface="Arial" panose="020B0604020202020204" pitchFamily="34" charset="0"/>
              </a:rPr>
              <a:t>późn</a:t>
            </a:r>
            <a:r>
              <a:rPr lang="pl-PL" sz="1800" dirty="0">
                <a:latin typeface="Arial" panose="020B0604020202020204" pitchFamily="34" charset="0"/>
                <a:cs typeface="Arial" panose="020B0604020202020204" pitchFamily="34" charset="0"/>
              </a:rPr>
              <a:t>. zm.), w zakresie odnoszącym się do sposobu realizacji, zakresu projektu i wnioskodawcy. </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zasadą  </a:t>
            </a:r>
            <a:r>
              <a:rPr lang="pl-PL" sz="1800" b="1" dirty="0">
                <a:latin typeface="Arial" panose="020B0604020202020204" pitchFamily="34" charset="0"/>
                <a:cs typeface="Arial" panose="020B0604020202020204" pitchFamily="34" charset="0"/>
              </a:rPr>
              <a:t>zrównoważonego rozwoju</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Projekt jest zgodny z </a:t>
            </a:r>
            <a:r>
              <a:rPr lang="pl-PL" sz="1800" b="1" dirty="0">
                <a:latin typeface="Arial" panose="020B0604020202020204" pitchFamily="34" charset="0"/>
                <a:cs typeface="Arial" panose="020B0604020202020204" pitchFamily="34" charset="0"/>
              </a:rPr>
              <a:t>przepisami prawa krajowego i unijnego</a:t>
            </a:r>
            <a:r>
              <a:rPr lang="pl-PL" sz="1800" dirty="0">
                <a:latin typeface="Arial" panose="020B0604020202020204" pitchFamily="34" charset="0"/>
                <a:cs typeface="Arial" panose="020B0604020202020204" pitchFamily="34" charset="0"/>
              </a:rPr>
              <a:t>.</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projekcie, którego łączny koszt wyrażony w PLN nie przekracza równowartości 200 tys. EUR w dniu zawarcia umowy o dofinansowanie projektu, rozliczany jest obligatoryjnie za pomocą </a:t>
            </a:r>
            <a:r>
              <a:rPr lang="pl-PL" sz="1800" b="1" dirty="0">
                <a:latin typeface="Arial" panose="020B0604020202020204" pitchFamily="34" charset="0"/>
                <a:cs typeface="Arial" panose="020B0604020202020204" pitchFamily="34" charset="0"/>
              </a:rPr>
              <a:t>uproszczonych metod rozliczania wydatków</a:t>
            </a:r>
            <a:r>
              <a:rPr lang="pl-PL" sz="1800" dirty="0">
                <a:latin typeface="Arial" panose="020B0604020202020204" pitchFamily="34" charset="0"/>
                <a:cs typeface="Arial" panose="020B0604020202020204" pitchFamily="34" charset="0"/>
              </a:rPr>
              <a:t>, o których mowa w Regulaminie wyboru projektów.</a:t>
            </a:r>
          </a:p>
          <a:p>
            <a:pPr marL="457200" indent="-457200">
              <a:lnSpc>
                <a:spcPct val="100000"/>
              </a:lnSpc>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W przypadku projektu partnerskiego, spełnione zostały wymogi, o których mowa w art. 39 ustawy o zasadach realizacji zadań finansowanych ze środków europejskich w perspektywie finansowej 2021–2027.</a:t>
            </a:r>
          </a:p>
          <a:p>
            <a:pPr marL="0" indent="0">
              <a:spcAft>
                <a:spcPts val="600"/>
              </a:spcAft>
              <a:buClrTx/>
              <a:buNone/>
            </a:pPr>
            <a:endParaRPr lang="pl-PL" sz="1800" dirty="0"/>
          </a:p>
        </p:txBody>
      </p:sp>
    </p:spTree>
    <p:extLst>
      <p:ext uri="{BB962C8B-B14F-4D97-AF65-F5344CB8AC3E}">
        <p14:creationId xmlns:p14="http://schemas.microsoft.com/office/powerpoint/2010/main" val="1071078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specyficzne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dostępu</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5243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157322"/>
            <a:ext cx="9852728" cy="979757"/>
          </a:xfrm>
        </p:spPr>
        <p:txBody>
          <a:bodyPr>
            <a:normAutofit fontScale="90000"/>
          </a:bodyPr>
          <a:lstStyle/>
          <a:p>
            <a:pPr lvl="0" algn="ctr">
              <a:lnSpc>
                <a:spcPct val="115000"/>
              </a:lnSpc>
              <a:spcBef>
                <a:spcPts val="600"/>
              </a:spcBef>
              <a:spcAft>
                <a:spcPts val="0"/>
              </a:spcAft>
              <a:buSzPts val="1200"/>
              <a:tabLst>
                <a:tab pos="230505" algn="l"/>
                <a:tab pos="270510" algn="l"/>
              </a:tabLst>
            </a:pPr>
            <a:r>
              <a:rPr lang="pl-PL" sz="2200" b="1" kern="0" dirty="0">
                <a:effectLst/>
                <a:latin typeface="Open Sans" panose="020B0606030504020204" pitchFamily="34" charset="0"/>
                <a:ea typeface="Open Sans" panose="020B0606030504020204" pitchFamily="34" charset="0"/>
                <a:cs typeface="Open Sans" panose="020B0606030504020204" pitchFamily="34" charset="0"/>
              </a:rPr>
              <a:t>Działanie </a:t>
            </a:r>
            <a:r>
              <a:rPr lang="pl-PL" sz="2400" b="1" kern="0" dirty="0">
                <a:effectLst/>
                <a:latin typeface="Open Sans" panose="020B0606030504020204" pitchFamily="34" charset="0"/>
                <a:ea typeface="Open Sans" panose="020B0606030504020204" pitchFamily="34" charset="0"/>
                <a:cs typeface="Open Sans" panose="020B0606030504020204" pitchFamily="34" charset="0"/>
              </a:rPr>
              <a:t>10</a:t>
            </a:r>
            <a:r>
              <a:rPr lang="pl-PL" sz="2400" kern="0" dirty="0">
                <a:latin typeface="Open Sans" panose="020B0606030504020204" pitchFamily="34" charset="0"/>
                <a:ea typeface="Open Sans" panose="020B0606030504020204" pitchFamily="34" charset="0"/>
                <a:cs typeface="Open Sans" panose="020B0606030504020204" pitchFamily="34" charset="0"/>
              </a:rPr>
              <a:t>.5</a:t>
            </a:r>
            <a:r>
              <a:rPr lang="pl-PL" sz="2400" b="1" dirty="0">
                <a:effectLst/>
                <a:latin typeface="Open Sans" panose="020B0606030504020204" pitchFamily="34" charset="0"/>
                <a:ea typeface="Open Sans" panose="020B0606030504020204" pitchFamily="34" charset="0"/>
                <a:cs typeface="Open Sans" panose="020B0606030504020204" pitchFamily="34" charset="0"/>
              </a:rPr>
              <a:t> </a:t>
            </a:r>
            <a:r>
              <a:rPr lang="pl-PL" sz="2400" dirty="0">
                <a:latin typeface="Open Sans" panose="020B0606030504020204" pitchFamily="34" charset="0"/>
                <a:ea typeface="Open Sans" panose="020B0606030504020204" pitchFamily="34" charset="0"/>
                <a:cs typeface="Open Sans" panose="020B0606030504020204" pitchFamily="34" charset="0"/>
              </a:rPr>
              <a:t>Wsparcie edukacji w ramach Zintegrowanych Inwestycji</a:t>
            </a:r>
            <a:br>
              <a:rPr lang="pl-PL" sz="2400" dirty="0">
                <a:latin typeface="Open Sans" panose="020B0606030504020204" pitchFamily="34" charset="0"/>
                <a:ea typeface="Open Sans" panose="020B0606030504020204" pitchFamily="34" charset="0"/>
                <a:cs typeface="Open Sans" panose="020B0606030504020204" pitchFamily="34" charset="0"/>
              </a:rPr>
            </a:br>
            <a:r>
              <a:rPr lang="pl-PL" sz="2400" dirty="0">
                <a:latin typeface="Open Sans" panose="020B0606030504020204" pitchFamily="34" charset="0"/>
                <a:ea typeface="Open Sans" panose="020B0606030504020204" pitchFamily="34" charset="0"/>
                <a:cs typeface="Open Sans" panose="020B0606030504020204" pitchFamily="34" charset="0"/>
              </a:rPr>
              <a:t>Terytorialnych </a:t>
            </a:r>
            <a:r>
              <a:rPr lang="pl-PL" sz="2200" b="1" kern="0" dirty="0">
                <a:effectLst/>
                <a:latin typeface="Open Sans" panose="020B0606030504020204" pitchFamily="34" charset="0"/>
                <a:ea typeface="Open Sans" panose="020B0606030504020204" pitchFamily="34" charset="0"/>
                <a:cs typeface="Open Sans" panose="020B0606030504020204" pitchFamily="34" charset="0"/>
              </a:rPr>
              <a:t>– kryteria specyficzne</a:t>
            </a:r>
            <a:br>
              <a:rPr lang="pl-PL" sz="18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1, 2, 3, 4, 5</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244761"/>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556591" y="1287224"/>
            <a:ext cx="11380305" cy="5570776"/>
          </a:xfrm>
        </p:spPr>
        <p:txBody>
          <a:bodyPr>
            <a:normAutofit/>
          </a:bodyPr>
          <a:lstStyle/>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4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457200" indent="-457200">
              <a:spcBef>
                <a:spcPct val="0"/>
              </a:spcBef>
              <a:buAutoNum type="arabicPeriod"/>
              <a:defRPr/>
            </a:pPr>
            <a:r>
              <a:rPr lang="pl-PL" sz="2000" b="1" dirty="0">
                <a:latin typeface="Arial" panose="020B0604020202020204" pitchFamily="34" charset="0"/>
                <a:cs typeface="Arial" panose="020B0604020202020204" pitchFamily="34" charset="0"/>
              </a:rPr>
              <a:t>Wnioskodawca </a:t>
            </a:r>
          </a:p>
          <a:p>
            <a:pPr marL="0" indent="0">
              <a:lnSpc>
                <a:spcPct val="150000"/>
              </a:lnSpc>
              <a:spcBef>
                <a:spcPct val="0"/>
              </a:spcBef>
              <a:buNone/>
              <a:defRPr/>
            </a:pPr>
            <a:r>
              <a:rPr lang="pl-PL" sz="1800" dirty="0">
                <a:latin typeface="Arial" panose="020B0604020202020204" pitchFamily="34" charset="0"/>
                <a:cs typeface="Arial" panose="020B0604020202020204" pitchFamily="34" charset="0"/>
              </a:rPr>
              <a:t>Wnioskodawca jest podmiotem uprawnionym do ubiegania się o dofinansowanie. Wnioskodawcą uprawnionym do ubiegania się o dofinansowanie jest podmiot, którego przedsięwzięcie zostało zidentyfikowane w strategii terytorialnej, będącej podstawą realizacji Zintegrowanych Inwestycji Terytorialnych (ZIT).</a:t>
            </a:r>
            <a:endParaRPr lang="pl-PL" sz="1800" b="1" dirty="0">
              <a:latin typeface="Arial" panose="020B0604020202020204" pitchFamily="34" charset="0"/>
              <a:cs typeface="Arial" panose="020B0604020202020204" pitchFamily="34" charset="0"/>
            </a:endParaRPr>
          </a:p>
          <a:p>
            <a:pPr marL="0" indent="0">
              <a:lnSpc>
                <a:spcPct val="150000"/>
              </a:lnSpc>
              <a:spcBef>
                <a:spcPct val="0"/>
              </a:spcBef>
              <a:buNone/>
              <a:defRPr/>
            </a:pPr>
            <a:endParaRPr lang="pl-PL" sz="1800" dirty="0">
              <a:latin typeface="Arial" panose="020B0604020202020204" pitchFamily="34" charset="0"/>
              <a:cs typeface="Arial" panose="020B0604020202020204" pitchFamily="34" charset="0"/>
            </a:endParaRPr>
          </a:p>
          <a:p>
            <a:pPr marL="0" indent="0">
              <a:lnSpc>
                <a:spcPct val="150000"/>
              </a:lnSpc>
              <a:spcBef>
                <a:spcPct val="0"/>
              </a:spcBef>
              <a:buNone/>
              <a:defRPr/>
            </a:pPr>
            <a:r>
              <a:rPr lang="pl-PL" sz="1800" dirty="0">
                <a:latin typeface="Arial" panose="020B0604020202020204" pitchFamily="34" charset="0"/>
                <a:cs typeface="Arial" panose="020B0604020202020204" pitchFamily="34" charset="0"/>
              </a:rPr>
              <a:t>Wsparcie edukacji w ramach ZIT ma na celu realizację projektów wynikających ze strategii terytorialnych opracowanych przez władze lokalne przy zastosowaniu zasady partnerstwa i współpracy ukierunkowanych na zmiany strukturalne danego obszaru, zgodnie z priorytetami Unii Europejskiej (UE) oraz celami zdefiniowanymi na poziomie krajowym w Krajowej Strategii Rozwoju Regionalnego 2030 oraz regionalnym w Strategii Rozwoju Województwa Lubelskiego do 2030 roku.</a:t>
            </a:r>
            <a:endParaRPr lang="pl-PL" sz="1800" b="1" dirty="0">
              <a:latin typeface="Arial" panose="020B0604020202020204" pitchFamily="34" charset="0"/>
              <a:cs typeface="Arial" panose="020B0604020202020204" pitchFamily="34" charset="0"/>
            </a:endParaRPr>
          </a:p>
          <a:p>
            <a:pPr marL="0" indent="0">
              <a:spcBef>
                <a:spcPct val="0"/>
              </a:spcBef>
              <a:buNone/>
              <a:defRPr/>
            </a:pPr>
            <a:endParaRPr lang="pl-PL" sz="2000"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342900" indent="-342900">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141209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nabór wniosków</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19548" y="3559701"/>
            <a:ext cx="9298384" cy="2743822"/>
          </a:xfrm>
        </p:spPr>
        <p:txBody>
          <a:bodyPr>
            <a:normAutofit/>
          </a:bodyPr>
          <a:lstStyle/>
          <a:p>
            <a:pPr lvl="0">
              <a:lnSpc>
                <a:spcPct val="115000"/>
              </a:lnSpc>
              <a:spcBef>
                <a:spcPts val="300"/>
              </a:spcBef>
              <a:spcAft>
                <a:spcPts val="300"/>
              </a:spcAft>
              <a:buSzPts val="1200"/>
              <a:buFont typeface="Wingdings" panose="05000000000000000000" pitchFamily="2" charset="2"/>
              <a:buChar char="ü"/>
            </a:pPr>
            <a:r>
              <a:rPr lang="pl-PL" sz="2000" b="1" dirty="0">
                <a:latin typeface="Arial" panose="020B0604020202020204" pitchFamily="34" charset="0"/>
                <a:cs typeface="Times New Roman" panose="02020603050405020304" pitchFamily="18" charset="0"/>
              </a:rPr>
              <a:t>Wsparcie polityki spójności będzie udzielane wyłącznie projektom i Wnioskodawcom i/lub Partnerom, którzy przestrzegają przepisów antydyskryminacyjnych, o których mowa w art. 9 ust. 3 Rozporządzenia PE i Rady nr 2021/1060.</a:t>
            </a:r>
          </a:p>
          <a:p>
            <a:pPr lvl="0">
              <a:lnSpc>
                <a:spcPct val="115000"/>
              </a:lnSpc>
              <a:spcBef>
                <a:spcPts val="300"/>
              </a:spcBef>
              <a:spcAft>
                <a:spcPts val="300"/>
              </a:spcAft>
              <a:buSzPts val="1200"/>
              <a:buFont typeface="Wingdings" panose="05000000000000000000" pitchFamily="2" charset="2"/>
              <a:buChar char="ü"/>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Wnioskodawca, niebędący jednostką samorządu terytorialnego i jej jednostką organizacyjną, składając do ION wniosek o dofinansowanie projektu nie jest zobligowany do składania wraz z nim załączników. </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Bef>
                <a:spcPts val="300"/>
              </a:spcBef>
              <a:spcAft>
                <a:spcPts val="300"/>
              </a:spcAft>
              <a:buSzPts val="1200"/>
              <a:buFont typeface="Wingdings" panose="05000000000000000000" pitchFamily="2" charset="2"/>
              <a:buChar char="ü"/>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2" name="Prostokąt: zaokrąglone rogi 1">
            <a:extLst>
              <a:ext uri="{FF2B5EF4-FFF2-40B4-BE49-F238E27FC236}">
                <a16:creationId xmlns:a16="http://schemas.microsoft.com/office/drawing/2014/main" id="{5ABE9FA8-5CDA-F518-C7C4-F98F397B7B39}"/>
              </a:ext>
            </a:extLst>
          </p:cNvPr>
          <p:cNvSpPr/>
          <p:nvPr/>
        </p:nvSpPr>
        <p:spPr>
          <a:xfrm>
            <a:off x="3221475" y="1314870"/>
            <a:ext cx="6001966" cy="188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15000"/>
              </a:lnSpc>
              <a:spcBef>
                <a:spcPts val="600"/>
              </a:spcBef>
              <a:spcAft>
                <a:spcPts val="200"/>
              </a:spcAft>
              <a:tabLst>
                <a:tab pos="270510" algn="l"/>
              </a:tabLst>
            </a:pPr>
            <a:r>
              <a:rPr lang="pl-PL" sz="1800" b="1" dirty="0">
                <a:effectLst/>
                <a:latin typeface="Arial" panose="020B0604020202020204" pitchFamily="34" charset="0"/>
                <a:ea typeface="Times New Roman" panose="02020603050405020304" pitchFamily="18" charset="0"/>
              </a:rPr>
              <a:t>Czy wymagane są załączniki do wniosku o dofinansowanie?</a:t>
            </a:r>
            <a:endParaRPr lang="pl-PL" sz="1800" dirty="0">
              <a:effectLst/>
              <a:latin typeface="Times New Roman" panose="02020603050405020304" pitchFamily="18" charset="0"/>
              <a:ea typeface="Times New Roman" panose="02020603050405020304" pitchFamily="18" charset="0"/>
            </a:endParaRPr>
          </a:p>
        </p:txBody>
      </p:sp>
      <p:sp>
        <p:nvSpPr>
          <p:cNvPr id="5" name="Prostokąt: zaokrąglone rogi 4">
            <a:extLst>
              <a:ext uri="{FF2B5EF4-FFF2-40B4-BE49-F238E27FC236}">
                <a16:creationId xmlns:a16="http://schemas.microsoft.com/office/drawing/2014/main" id="{E1650BF2-74FA-F2AE-59A3-433DF7F59DD2}"/>
              </a:ext>
            </a:extLst>
          </p:cNvPr>
          <p:cNvSpPr/>
          <p:nvPr/>
        </p:nvSpPr>
        <p:spPr>
          <a:xfrm>
            <a:off x="9784083" y="1256983"/>
            <a:ext cx="2080725" cy="597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pole tekstowe 7">
            <a:extLst>
              <a:ext uri="{FF2B5EF4-FFF2-40B4-BE49-F238E27FC236}">
                <a16:creationId xmlns:a16="http://schemas.microsoft.com/office/drawing/2014/main" id="{3A3916A2-2658-7C94-0A2E-68DF2D43C43D}"/>
              </a:ext>
            </a:extLst>
          </p:cNvPr>
          <p:cNvSpPr txBox="1"/>
          <p:nvPr/>
        </p:nvSpPr>
        <p:spPr>
          <a:xfrm>
            <a:off x="10111275" y="3429000"/>
            <a:ext cx="2080725" cy="646331"/>
          </a:xfrm>
          <a:prstGeom prst="rect">
            <a:avLst/>
          </a:prstGeom>
          <a:noFill/>
        </p:spPr>
        <p:txBody>
          <a:bodyPr wrap="square" rtlCol="0">
            <a:spAutoFit/>
          </a:bodyPr>
          <a:lstStyle/>
          <a:p>
            <a:r>
              <a:rPr lang="pl-PL" b="1" dirty="0"/>
              <a:t>Wnioskodawca/</a:t>
            </a:r>
          </a:p>
          <a:p>
            <a:r>
              <a:rPr lang="pl-PL" b="1" dirty="0"/>
              <a:t>Partner</a:t>
            </a:r>
          </a:p>
        </p:txBody>
      </p:sp>
      <p:sp>
        <p:nvSpPr>
          <p:cNvPr id="9" name="pole tekstowe 8">
            <a:extLst>
              <a:ext uri="{FF2B5EF4-FFF2-40B4-BE49-F238E27FC236}">
                <a16:creationId xmlns:a16="http://schemas.microsoft.com/office/drawing/2014/main" id="{95A391A3-5527-89AB-BCCB-6C73BE59A4EC}"/>
              </a:ext>
            </a:extLst>
          </p:cNvPr>
          <p:cNvSpPr txBox="1"/>
          <p:nvPr/>
        </p:nvSpPr>
        <p:spPr>
          <a:xfrm>
            <a:off x="10639888" y="2040164"/>
            <a:ext cx="764246" cy="381080"/>
          </a:xfrm>
          <a:prstGeom prst="rect">
            <a:avLst/>
          </a:prstGeom>
          <a:noFill/>
        </p:spPr>
        <p:txBody>
          <a:bodyPr wrap="square" rtlCol="0">
            <a:spAutoFit/>
          </a:bodyPr>
          <a:lstStyle/>
          <a:p>
            <a:r>
              <a:rPr lang="pl-PL" b="1" dirty="0" err="1"/>
              <a:t>jst</a:t>
            </a:r>
            <a:endParaRPr lang="pl-PL" b="1" dirty="0"/>
          </a:p>
        </p:txBody>
      </p:sp>
      <p:sp>
        <p:nvSpPr>
          <p:cNvPr id="10" name="Prostokąt: zaokrąglone rogi 9">
            <a:extLst>
              <a:ext uri="{FF2B5EF4-FFF2-40B4-BE49-F238E27FC236}">
                <a16:creationId xmlns:a16="http://schemas.microsoft.com/office/drawing/2014/main" id="{2AC4859A-66F2-E7E9-1D57-6FAB8C0D0A2B}"/>
              </a:ext>
            </a:extLst>
          </p:cNvPr>
          <p:cNvSpPr/>
          <p:nvPr/>
        </p:nvSpPr>
        <p:spPr>
          <a:xfrm>
            <a:off x="9832666" y="1964933"/>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6C21A134-0C84-2894-547F-092B5B87D359}"/>
              </a:ext>
            </a:extLst>
          </p:cNvPr>
          <p:cNvSpPr/>
          <p:nvPr/>
        </p:nvSpPr>
        <p:spPr>
          <a:xfrm>
            <a:off x="9832665" y="3429001"/>
            <a:ext cx="2133885" cy="627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71BECA23-51E6-7752-41E7-86394B301869}"/>
              </a:ext>
            </a:extLst>
          </p:cNvPr>
          <p:cNvSpPr txBox="1"/>
          <p:nvPr/>
        </p:nvSpPr>
        <p:spPr>
          <a:xfrm>
            <a:off x="10226389" y="1369275"/>
            <a:ext cx="2059554" cy="369332"/>
          </a:xfrm>
          <a:prstGeom prst="rect">
            <a:avLst/>
          </a:prstGeom>
          <a:noFill/>
        </p:spPr>
        <p:txBody>
          <a:bodyPr wrap="square" rtlCol="0">
            <a:spAutoFit/>
          </a:bodyPr>
          <a:lstStyle/>
          <a:p>
            <a:r>
              <a:rPr lang="pl-PL" b="1" dirty="0"/>
              <a:t>SOWA EFS</a:t>
            </a:r>
          </a:p>
        </p:txBody>
      </p:sp>
      <p:sp>
        <p:nvSpPr>
          <p:cNvPr id="13" name="Prostokąt: zaokrąglone rogi 12">
            <a:extLst>
              <a:ext uri="{FF2B5EF4-FFF2-40B4-BE49-F238E27FC236}">
                <a16:creationId xmlns:a16="http://schemas.microsoft.com/office/drawing/2014/main" id="{D52365F9-8DC1-49EE-1D8D-22A969DAE881}"/>
              </a:ext>
            </a:extLst>
          </p:cNvPr>
          <p:cNvSpPr/>
          <p:nvPr/>
        </p:nvSpPr>
        <p:spPr>
          <a:xfrm>
            <a:off x="9802400" y="274001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40617043-61F1-ACC5-BFF1-777AEE53FB12}"/>
              </a:ext>
            </a:extLst>
          </p:cNvPr>
          <p:cNvSpPr txBox="1"/>
          <p:nvPr/>
        </p:nvSpPr>
        <p:spPr>
          <a:xfrm>
            <a:off x="9896131" y="2691489"/>
            <a:ext cx="1986994" cy="646331"/>
          </a:xfrm>
          <a:prstGeom prst="rect">
            <a:avLst/>
          </a:prstGeom>
          <a:noFill/>
        </p:spPr>
        <p:txBody>
          <a:bodyPr wrap="square" rtlCol="0">
            <a:spAutoFit/>
          </a:bodyPr>
          <a:lstStyle/>
          <a:p>
            <a:pPr algn="ctr"/>
            <a:r>
              <a:rPr lang="pl-PL" b="1" dirty="0"/>
              <a:t>Jednostki </a:t>
            </a:r>
          </a:p>
          <a:p>
            <a:pPr algn="ctr"/>
            <a:r>
              <a:rPr lang="pl-PL" b="1" dirty="0"/>
              <a:t>organizacyjne </a:t>
            </a:r>
            <a:r>
              <a:rPr lang="pl-PL" b="1" dirty="0" err="1"/>
              <a:t>jst</a:t>
            </a:r>
            <a:endParaRPr lang="pl-PL" b="1" dirty="0"/>
          </a:p>
        </p:txBody>
      </p:sp>
      <p:sp>
        <p:nvSpPr>
          <p:cNvPr id="6" name="Prostokąt: zaokrąglone rogi 5">
            <a:extLst>
              <a:ext uri="{FF2B5EF4-FFF2-40B4-BE49-F238E27FC236}">
                <a16:creationId xmlns:a16="http://schemas.microsoft.com/office/drawing/2014/main" id="{A88A5D10-D1F1-5246-380B-E7123B5ABADF}"/>
              </a:ext>
            </a:extLst>
          </p:cNvPr>
          <p:cNvSpPr/>
          <p:nvPr/>
        </p:nvSpPr>
        <p:spPr>
          <a:xfrm>
            <a:off x="7395202" y="2597350"/>
            <a:ext cx="1710465" cy="763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extLst>
              <a:ext uri="{FF2B5EF4-FFF2-40B4-BE49-F238E27FC236}">
                <a16:creationId xmlns:a16="http://schemas.microsoft.com/office/drawing/2014/main" id="{6050E0C4-529A-C05B-5593-0D9C3A1F0EDA}"/>
              </a:ext>
            </a:extLst>
          </p:cNvPr>
          <p:cNvSpPr txBox="1"/>
          <p:nvPr/>
        </p:nvSpPr>
        <p:spPr>
          <a:xfrm>
            <a:off x="7721674" y="2866140"/>
            <a:ext cx="2080725" cy="369332"/>
          </a:xfrm>
          <a:prstGeom prst="rect">
            <a:avLst/>
          </a:prstGeom>
          <a:noFill/>
        </p:spPr>
        <p:txBody>
          <a:bodyPr wrap="square" rtlCol="0">
            <a:spAutoFit/>
          </a:bodyPr>
          <a:lstStyle/>
          <a:p>
            <a:r>
              <a:rPr lang="pl-PL" b="1" dirty="0"/>
              <a:t>TAK, ale…</a:t>
            </a:r>
          </a:p>
        </p:txBody>
      </p:sp>
      <p:sp>
        <p:nvSpPr>
          <p:cNvPr id="16" name="pole tekstowe 15">
            <a:extLst>
              <a:ext uri="{FF2B5EF4-FFF2-40B4-BE49-F238E27FC236}">
                <a16:creationId xmlns:a16="http://schemas.microsoft.com/office/drawing/2014/main" id="{08B6E3BC-25E6-624A-ADFF-21FA814C8691}"/>
              </a:ext>
            </a:extLst>
          </p:cNvPr>
          <p:cNvSpPr txBox="1"/>
          <p:nvPr/>
        </p:nvSpPr>
        <p:spPr>
          <a:xfrm>
            <a:off x="9686029" y="4199882"/>
            <a:ext cx="2439645" cy="646331"/>
          </a:xfrm>
          <a:prstGeom prst="rect">
            <a:avLst/>
          </a:prstGeom>
          <a:noFill/>
        </p:spPr>
        <p:txBody>
          <a:bodyPr wrap="square" rtlCol="0">
            <a:spAutoFit/>
          </a:bodyPr>
          <a:lstStyle/>
          <a:p>
            <a:pPr algn="ctr"/>
            <a:r>
              <a:rPr lang="pl-PL" b="1" dirty="0"/>
              <a:t>Ważny podpis kwalifikowany</a:t>
            </a:r>
          </a:p>
        </p:txBody>
      </p:sp>
      <p:sp>
        <p:nvSpPr>
          <p:cNvPr id="17" name="Prostokąt: zaokrąglone rogi 16">
            <a:extLst>
              <a:ext uri="{FF2B5EF4-FFF2-40B4-BE49-F238E27FC236}">
                <a16:creationId xmlns:a16="http://schemas.microsoft.com/office/drawing/2014/main" id="{5FF82567-8CA4-3C95-A5C5-2AF1C63BC35D}"/>
              </a:ext>
            </a:extLst>
          </p:cNvPr>
          <p:cNvSpPr/>
          <p:nvPr/>
        </p:nvSpPr>
        <p:spPr>
          <a:xfrm>
            <a:off x="9885825" y="4138437"/>
            <a:ext cx="2080725" cy="8756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24109A04-C8CD-D466-6FA9-29E641BBA8DF}"/>
              </a:ext>
            </a:extLst>
          </p:cNvPr>
          <p:cNvSpPr/>
          <p:nvPr/>
        </p:nvSpPr>
        <p:spPr>
          <a:xfrm>
            <a:off x="9903755" y="5095100"/>
            <a:ext cx="2080724" cy="63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5EFDF68-0CB5-2025-CAFE-E2AEF5B84AF7}"/>
              </a:ext>
            </a:extLst>
          </p:cNvPr>
          <p:cNvSpPr txBox="1"/>
          <p:nvPr/>
        </p:nvSpPr>
        <p:spPr>
          <a:xfrm>
            <a:off x="10106489" y="5231685"/>
            <a:ext cx="1831043" cy="369332"/>
          </a:xfrm>
          <a:prstGeom prst="rect">
            <a:avLst/>
          </a:prstGeom>
          <a:noFill/>
        </p:spPr>
        <p:txBody>
          <a:bodyPr wrap="square" rtlCol="0">
            <a:spAutoFit/>
          </a:bodyPr>
          <a:lstStyle/>
          <a:p>
            <a:r>
              <a:rPr lang="pl-PL" b="1" dirty="0"/>
              <a:t>wzór- zał. nr 7</a:t>
            </a:r>
          </a:p>
        </p:txBody>
      </p:sp>
    </p:spTree>
    <p:extLst>
      <p:ext uri="{BB962C8B-B14F-4D97-AF65-F5344CB8AC3E}">
        <p14:creationId xmlns:p14="http://schemas.microsoft.com/office/powerpoint/2010/main" val="3924194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BD4943-ED51-9717-32E4-95BB3B1F290C}"/>
              </a:ext>
            </a:extLst>
          </p:cNvPr>
          <p:cNvSpPr>
            <a:spLocks noGrp="1"/>
          </p:cNvSpPr>
          <p:nvPr>
            <p:ph type="title"/>
          </p:nvPr>
        </p:nvSpPr>
        <p:spPr>
          <a:xfrm>
            <a:off x="1169855" y="200091"/>
            <a:ext cx="9852728" cy="853458"/>
          </a:xfrm>
        </p:spPr>
        <p:txBody>
          <a:bodyPr>
            <a:normAutofit fontScale="90000"/>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endParaRPr lang="pl-PL" sz="2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92DD2798-6223-AD2B-153D-0B144431B6F5}"/>
              </a:ext>
            </a:extLst>
          </p:cNvPr>
          <p:cNvSpPr>
            <a:spLocks noGrp="1"/>
          </p:cNvSpPr>
          <p:nvPr>
            <p:ph idx="1"/>
          </p:nvPr>
        </p:nvSpPr>
        <p:spPr>
          <a:xfrm>
            <a:off x="457201" y="929961"/>
            <a:ext cx="11509512" cy="5232299"/>
          </a:xfrm>
        </p:spPr>
        <p:txBody>
          <a:bodyPr>
            <a:normAutofit fontScale="70000" lnSpcReduction="20000"/>
          </a:bodyPr>
          <a:lstStyle/>
          <a:p>
            <a:pPr marL="0" indent="0">
              <a:buNone/>
            </a:pPr>
            <a:endParaRPr lang="pl-PL" dirty="0">
              <a:solidFill>
                <a:schemeClr val="tx2"/>
              </a:solidFill>
            </a:endParaRPr>
          </a:p>
          <a:p>
            <a:pPr marL="0" indent="0">
              <a:lnSpc>
                <a:spcPct val="150000"/>
              </a:lnSpc>
              <a:buNone/>
            </a:pPr>
            <a:r>
              <a:rPr lang="pl-PL" sz="2000" dirty="0">
                <a:solidFill>
                  <a:schemeClr val="tx2"/>
                </a:solidFill>
                <a:latin typeface="Arial" panose="020B0604020202020204" pitchFamily="34" charset="0"/>
                <a:cs typeface="Arial" panose="020B0604020202020204" pitchFamily="34" charset="0"/>
              </a:rPr>
              <a:t>c.d.</a:t>
            </a:r>
          </a:p>
          <a:p>
            <a:pPr marL="0" indent="0">
              <a:lnSpc>
                <a:spcPct val="150000"/>
              </a:lnSpc>
              <a:buNone/>
            </a:pPr>
            <a:r>
              <a:rPr lang="pl-PL" sz="2000" dirty="0">
                <a:latin typeface="Arial" panose="020B0604020202020204" pitchFamily="34" charset="0"/>
                <a:cs typeface="Arial" panose="020B0604020202020204" pitchFamily="34" charset="0"/>
              </a:rPr>
              <a:t>W ramach programu Fundusze Europejskie dla Lubelskiego 2021-2027 instrumentem ZIT zostaną objęte poniższe miejskie obszary funkcjonalne wyznaczone w Strategii Rozwoju Województwa Lubelskiego do 2030 roku: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Lubelski Obszar Metropolitalny,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Białej Podlaskiej,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Chełma,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Puław,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Zamościa,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a:t>
            </a:r>
            <a:r>
              <a:rPr lang="pl-PL" sz="2000" dirty="0" err="1">
                <a:latin typeface="Arial" panose="020B0604020202020204" pitchFamily="34" charset="0"/>
                <a:cs typeface="Arial" panose="020B0604020202020204" pitchFamily="34" charset="0"/>
              </a:rPr>
              <a:t>Biłgoraja</a:t>
            </a:r>
            <a:r>
              <a:rPr lang="pl-PL" sz="2000" dirty="0">
                <a:latin typeface="Arial" panose="020B0604020202020204" pitchFamily="34" charset="0"/>
                <a:cs typeface="Arial" panose="020B0604020202020204" pitchFamily="34" charset="0"/>
              </a:rPr>
              <a:t>,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Hrubieszowa,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Janowa Lubelskiego, </a:t>
            </a:r>
          </a:p>
          <a:p>
            <a:pPr marL="457200" indent="-457200">
              <a:lnSpc>
                <a:spcPct val="150000"/>
              </a:lnSpc>
              <a:buAutoNum type="arabicParenR"/>
            </a:pPr>
            <a:r>
              <a:rPr lang="pl-PL" sz="2000" dirty="0">
                <a:latin typeface="Arial" panose="020B0604020202020204" pitchFamily="34" charset="0"/>
                <a:cs typeface="Arial" panose="020B0604020202020204" pitchFamily="34" charset="0"/>
              </a:rPr>
              <a:t>Miejski Obszar Funkcjonalny Krasnegostawu, </a:t>
            </a:r>
            <a:endParaRPr lang="pl-PL" dirty="0">
              <a:solidFill>
                <a:schemeClr val="tx2"/>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DBE50756-807D-0EB7-288A-391E36F8BB61}"/>
              </a:ext>
            </a:extLst>
          </p:cNvPr>
          <p:cNvPicPr>
            <a:picLocks noChangeAspect="1"/>
          </p:cNvPicPr>
          <p:nvPr/>
        </p:nvPicPr>
        <p:blipFill>
          <a:blip r:embed="rId2"/>
          <a:stretch>
            <a:fillRect/>
          </a:stretch>
        </p:blipFill>
        <p:spPr>
          <a:xfrm>
            <a:off x="6723414" y="6298214"/>
            <a:ext cx="5468586" cy="359695"/>
          </a:xfrm>
          <a:prstGeom prst="rect">
            <a:avLst/>
          </a:prstGeom>
        </p:spPr>
      </p:pic>
    </p:spTree>
    <p:extLst>
      <p:ext uri="{BB962C8B-B14F-4D97-AF65-F5344CB8AC3E}">
        <p14:creationId xmlns:p14="http://schemas.microsoft.com/office/powerpoint/2010/main" val="2260737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68968C-DA74-C640-1B3F-AF8ED1F4755F}"/>
              </a:ext>
            </a:extLst>
          </p:cNvPr>
          <p:cNvSpPr>
            <a:spLocks noGrp="1"/>
          </p:cNvSpPr>
          <p:nvPr>
            <p:ph type="title"/>
          </p:nvPr>
        </p:nvSpPr>
        <p:spPr>
          <a:xfrm>
            <a:off x="1169855" y="239846"/>
            <a:ext cx="9852728" cy="979757"/>
          </a:xfrm>
        </p:spPr>
        <p:txBody>
          <a:bodyPr>
            <a:no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br>
              <a:rPr lang="pl-PL" sz="2000" b="0" kern="0" dirty="0">
                <a:effectLst/>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pic>
        <p:nvPicPr>
          <p:cNvPr id="4" name="Symbol zastępczy zawartości 3">
            <a:extLst>
              <a:ext uri="{FF2B5EF4-FFF2-40B4-BE49-F238E27FC236}">
                <a16:creationId xmlns:a16="http://schemas.microsoft.com/office/drawing/2014/main" id="{5BF7D8C1-DBAD-E506-9C9B-AB0C674EBF2A}"/>
              </a:ext>
            </a:extLst>
          </p:cNvPr>
          <p:cNvPicPr>
            <a:picLocks noGrp="1" noChangeAspect="1"/>
          </p:cNvPicPr>
          <p:nvPr>
            <p:ph idx="1"/>
          </p:nvPr>
        </p:nvPicPr>
        <p:blipFill>
          <a:blip r:embed="rId2"/>
          <a:stretch>
            <a:fillRect/>
          </a:stretch>
        </p:blipFill>
        <p:spPr>
          <a:xfrm>
            <a:off x="6723414" y="6188885"/>
            <a:ext cx="5468586" cy="359695"/>
          </a:xfrm>
          <a:prstGeom prst="rect">
            <a:avLst/>
          </a:prstGeom>
        </p:spPr>
      </p:pic>
      <p:sp>
        <p:nvSpPr>
          <p:cNvPr id="6" name="pole tekstowe 5">
            <a:extLst>
              <a:ext uri="{FF2B5EF4-FFF2-40B4-BE49-F238E27FC236}">
                <a16:creationId xmlns:a16="http://schemas.microsoft.com/office/drawing/2014/main" id="{5671C266-9824-4E31-38BB-5B105C21173D}"/>
              </a:ext>
            </a:extLst>
          </p:cNvPr>
          <p:cNvSpPr txBox="1"/>
          <p:nvPr/>
        </p:nvSpPr>
        <p:spPr>
          <a:xfrm>
            <a:off x="636103" y="1431235"/>
            <a:ext cx="11032435" cy="3788858"/>
          </a:xfrm>
          <a:prstGeom prst="rect">
            <a:avLst/>
          </a:prstGeom>
          <a:noFill/>
        </p:spPr>
        <p:txBody>
          <a:bodyPr wrap="square">
            <a:spAutoFit/>
          </a:bodyPr>
          <a:lstStyle/>
          <a:p>
            <a:pPr marL="0" indent="0">
              <a:lnSpc>
                <a:spcPct val="150000"/>
              </a:lnSpc>
              <a:buNone/>
            </a:pPr>
            <a:r>
              <a:rPr lang="pl-PL" sz="1800" dirty="0">
                <a:solidFill>
                  <a:schemeClr val="tx2"/>
                </a:solidFill>
                <a:latin typeface="Arial" panose="020B0604020202020204" pitchFamily="34" charset="0"/>
                <a:cs typeface="Arial" panose="020B0604020202020204" pitchFamily="34" charset="0"/>
              </a:rPr>
              <a:t>c.d.</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Kraśnika,</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Łukowa,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Opola Lubelskiego,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Parczewa,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Radzynia Podlaskiego,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Ryk,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Tomaszowa Lubelskiego, </a:t>
            </a:r>
          </a:p>
          <a:p>
            <a:pPr marL="342900" indent="-342900">
              <a:lnSpc>
                <a:spcPct val="150000"/>
              </a:lnSpc>
              <a:buClr>
                <a:schemeClr val="tx2"/>
              </a:buClr>
              <a:buFont typeface="+mj-lt"/>
              <a:buAutoNum type="arabicParenR" startAt="10"/>
            </a:pPr>
            <a:r>
              <a:rPr lang="pl-PL" dirty="0">
                <a:latin typeface="Arial" panose="020B0604020202020204" pitchFamily="34" charset="0"/>
                <a:cs typeface="Arial" panose="020B0604020202020204" pitchFamily="34" charset="0"/>
              </a:rPr>
              <a:t>Miejski Obszar Funkcjonalny Włodawy. </a:t>
            </a:r>
          </a:p>
        </p:txBody>
      </p:sp>
    </p:spTree>
    <p:extLst>
      <p:ext uri="{BB962C8B-B14F-4D97-AF65-F5344CB8AC3E}">
        <p14:creationId xmlns:p14="http://schemas.microsoft.com/office/powerpoint/2010/main" val="4155969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353229"/>
            <a:ext cx="9852728" cy="979757"/>
          </a:xfrm>
        </p:spPr>
        <p:txBody>
          <a:bodyPr>
            <a:normAutofit fontScale="90000"/>
          </a:bodyPr>
          <a:lstStyle/>
          <a:p>
            <a:pPr lvl="0" algn="ctr">
              <a:lnSpc>
                <a:spcPct val="115000"/>
              </a:lnSpc>
              <a:spcBef>
                <a:spcPts val="600"/>
              </a:spcBef>
              <a:spcAft>
                <a:spcPts val="0"/>
              </a:spcAft>
              <a:buSzPts val="1200"/>
              <a:tabLst>
                <a:tab pos="230505" algn="l"/>
                <a:tab pos="270510" algn="l"/>
              </a:tabLst>
            </a:pP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endParaRPr lang="pl-PL" sz="2000" b="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324938"/>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248477" y="1277285"/>
            <a:ext cx="11767931" cy="5580715"/>
          </a:xfrm>
        </p:spPr>
        <p:txBody>
          <a:bodyPr>
            <a:normAutofit/>
          </a:bodyPr>
          <a:lstStyle/>
          <a:p>
            <a:pPr marL="0" indent="0" algn="just">
              <a:spcBef>
                <a:spcPct val="0"/>
              </a:spcBef>
              <a:buNone/>
              <a:defRPr/>
            </a:pPr>
            <a:r>
              <a:rPr lang="pl-PL" sz="21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19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spcBef>
                <a:spcPct val="0"/>
              </a:spcBef>
              <a:buNone/>
              <a:defRPr/>
            </a:pPr>
            <a:r>
              <a:rPr lang="pl-PL" sz="1700" b="1" dirty="0">
                <a:solidFill>
                  <a:schemeClr val="tx2"/>
                </a:solidFill>
                <a:latin typeface="Arial" panose="020B0604020202020204" pitchFamily="34" charset="0"/>
                <a:cs typeface="Arial" panose="020B0604020202020204" pitchFamily="34" charset="0"/>
              </a:rPr>
              <a:t>2</a:t>
            </a:r>
            <a:r>
              <a:rPr lang="pl-PL" sz="1700" b="1" dirty="0">
                <a:latin typeface="Arial" panose="020B0604020202020204" pitchFamily="34" charset="0"/>
                <a:cs typeface="Arial" panose="020B0604020202020204" pitchFamily="34" charset="0"/>
              </a:rPr>
              <a:t>. Projektu jest zgodny ze Szczegółowym Opisem  Priorytetów (SZOP). </a:t>
            </a:r>
            <a:r>
              <a:rPr lang="pl-PL" sz="1700" dirty="0">
                <a:latin typeface="Arial" panose="020B0604020202020204" pitchFamily="34" charset="0"/>
                <a:cs typeface="Arial" panose="020B0604020202020204" pitchFamily="34" charset="0"/>
              </a:rPr>
              <a:t>Projekt jest zgodny z zapisami Działania 10.5 Wsparcie edukacji w ramach Zintegrowanych Inwestycji Terytorialnych Priorytetu X Lepsza edukacja Szczegółowego Opisu Priorytetów programu Fundusze Europejskie dla Lubelskiego 2021-20276</a:t>
            </a:r>
            <a:endParaRPr lang="pl-PL" sz="1700" b="1" dirty="0">
              <a:solidFill>
                <a:schemeClr val="accent1">
                  <a:lumMod val="75000"/>
                </a:schemeClr>
              </a:solidFill>
              <a:latin typeface="Arial" panose="020B0604020202020204" pitchFamily="34" charset="0"/>
              <a:cs typeface="Arial" panose="020B0604020202020204" pitchFamily="34" charset="0"/>
            </a:endParaRPr>
          </a:p>
          <a:p>
            <a:pPr marL="0" indent="0">
              <a:spcBef>
                <a:spcPct val="0"/>
              </a:spcBef>
              <a:buNone/>
              <a:defRPr/>
            </a:pPr>
            <a:r>
              <a:rPr lang="pl-PL" sz="1700" b="1" dirty="0">
                <a:solidFill>
                  <a:schemeClr val="accent1">
                    <a:lumMod val="75000"/>
                  </a:schemeClr>
                </a:solidFill>
                <a:latin typeface="Arial" panose="020B0604020202020204" pitchFamily="34" charset="0"/>
                <a:cs typeface="Arial" panose="020B0604020202020204" pitchFamily="34" charset="0"/>
              </a:rPr>
              <a:t>3. </a:t>
            </a:r>
            <a:r>
              <a:rPr lang="pl-PL" sz="1700" b="1" dirty="0">
                <a:latin typeface="Arial" panose="020B0604020202020204" pitchFamily="34" charset="0"/>
                <a:cs typeface="Arial" panose="020B0604020202020204" pitchFamily="34" charset="0"/>
              </a:rPr>
              <a:t>Projekt jest zgodny ze strategia terytorialną.</a:t>
            </a:r>
          </a:p>
          <a:p>
            <a:pPr marL="0" indent="0">
              <a:spcBef>
                <a:spcPct val="0"/>
              </a:spcBef>
              <a:buNone/>
              <a:defRPr/>
            </a:pPr>
            <a:r>
              <a:rPr lang="pl-PL" sz="1700" dirty="0">
                <a:latin typeface="Arial" panose="020B0604020202020204" pitchFamily="34" charset="0"/>
                <a:cs typeface="Arial" panose="020B0604020202020204" pitchFamily="34" charset="0"/>
              </a:rPr>
              <a:t>W ramach kryterium weryfikowane będzie, czy przedsięwzięcie zostało zidentyfikowane w strategii terytorialnej będącej podstawą realizacji ZIT, pozytywnie zaopiniowanej przez Instytucję Zarządzającą pod kątem możliwości jej finansowania w ramach programu Fundusze Europejskie dla Lubelskiego 2021-2027. W ramach kryterium weryfikacji podlega, czy (poniższe warunki muszą być spełnione łącznie):</a:t>
            </a:r>
          </a:p>
          <a:p>
            <a:pPr marL="0" indent="0">
              <a:spcBef>
                <a:spcPct val="0"/>
              </a:spcBef>
              <a:buNone/>
              <a:defRPr/>
            </a:pPr>
            <a:r>
              <a:rPr lang="pl-PL" sz="1700" dirty="0">
                <a:latin typeface="Arial" panose="020B0604020202020204" pitchFamily="34" charset="0"/>
                <a:cs typeface="Arial" panose="020B0604020202020204" pitchFamily="34" charset="0"/>
              </a:rPr>
              <a:t>– przedsięwzięcie ujęte jest na liście projektów, o których mowa w art. 34, ust. 15, pkt 3 ustawy z dnia 28 kwietnia 2022 r. o zasadach realizacji zadań finansowanych ze środków europejskich w perspektywie finansowej 2021–2027 (Dz. U. poz. 1079) (dalej - ustawa wdrożeniowa) w strategii terytorialnej będącej podstawą realizacji ZIT, pozytywnie zaopiniowanej przez Instytucję Zarządzającą pod kątem możliwości jej finansowania w ramach programu Fundusze Europejskie dla Lubelskiego 2021-2027; </a:t>
            </a:r>
          </a:p>
          <a:p>
            <a:pPr marL="0" indent="0">
              <a:spcBef>
                <a:spcPct val="0"/>
              </a:spcBef>
              <a:buNone/>
              <a:defRPr/>
            </a:pPr>
            <a:r>
              <a:rPr lang="pl-PL" sz="1700" dirty="0">
                <a:latin typeface="Arial" panose="020B0604020202020204" pitchFamily="34" charset="0"/>
                <a:cs typeface="Arial" panose="020B0604020202020204" pitchFamily="34" charset="0"/>
              </a:rPr>
              <a:t>– zakres projektu jest zgodny z zakresem przedsięwzięcia ujętego na liście projektów, o których mowa w art. 34, ust. 15, pkt 3 ustawy wdrożeniowej w strategii terytorialnej będącej podstawą realizacji ZIT, pozytywnie zaopiniowanej przez Instytucję Zarządzającą pod kątem możliwości jej finansowania w ramach programu Fundusze Europejskie dla Lubelskiego 2021-2027</a:t>
            </a:r>
            <a:endParaRPr lang="pl-PL" sz="1700" b="1"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4256309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333352"/>
            <a:ext cx="9852728" cy="979757"/>
          </a:xfrm>
        </p:spPr>
        <p:txBody>
          <a:bodyPr>
            <a:noAutofit/>
          </a:bodyPr>
          <a:lstStyle/>
          <a:p>
            <a:pPr lvl="0" algn="ctr">
              <a:lnSpc>
                <a:spcPct val="115000"/>
              </a:lnSpc>
              <a:spcBef>
                <a:spcPts val="600"/>
              </a:spcBef>
              <a:spcAft>
                <a:spcPts val="0"/>
              </a:spcAft>
              <a:buSzPts val="1200"/>
              <a:tabLst>
                <a:tab pos="230505" algn="l"/>
                <a:tab pos="270510" algn="l"/>
              </a:tabLst>
            </a:pP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274598"/>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238539" y="1212575"/>
            <a:ext cx="11370366" cy="5113292"/>
          </a:xfrm>
        </p:spPr>
        <p:txBody>
          <a:bodyPr>
            <a:normAutofit/>
          </a:bodyPr>
          <a:lstStyle/>
          <a:p>
            <a:pPr marL="0" indent="0" algn="just">
              <a:spcBef>
                <a:spcPct val="0"/>
              </a:spcBef>
              <a:buNone/>
              <a:defRPr/>
            </a:pPr>
            <a:endPar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spcBef>
                <a:spcPct val="0"/>
              </a:spcBef>
              <a:buNone/>
              <a:defRPr/>
            </a:pPr>
            <a:r>
              <a:rPr lang="pl-PL" sz="2200" b="1" dirty="0">
                <a:solidFill>
                  <a:schemeClr val="tx2"/>
                </a:solidFill>
                <a:latin typeface="Arial" panose="020B0604020202020204" pitchFamily="34" charset="0"/>
                <a:cs typeface="Arial" panose="020B0604020202020204" pitchFamily="34" charset="0"/>
              </a:rPr>
              <a:t>4</a:t>
            </a:r>
            <a:r>
              <a:rPr lang="pl-PL" sz="2200" b="1" dirty="0">
                <a:latin typeface="Arial" panose="020B0604020202020204" pitchFamily="34" charset="0"/>
                <a:cs typeface="Arial" panose="020B0604020202020204" pitchFamily="34" charset="0"/>
              </a:rPr>
              <a:t>. Projekt jest zgodny z limitem alokacji dla danego ZIT MOF. </a:t>
            </a:r>
          </a:p>
          <a:p>
            <a:pPr marL="0" indent="0">
              <a:spcBef>
                <a:spcPct val="0"/>
              </a:spcBef>
              <a:buNone/>
              <a:defRPr/>
            </a:pPr>
            <a:endParaRPr lang="pl-PL" sz="2200" dirty="0">
              <a:latin typeface="Arial" panose="020B0604020202020204" pitchFamily="34" charset="0"/>
              <a:cs typeface="Arial" panose="020B0604020202020204" pitchFamily="34" charset="0"/>
            </a:endParaRPr>
          </a:p>
          <a:p>
            <a:pPr marL="0" indent="0">
              <a:spcBef>
                <a:spcPct val="0"/>
              </a:spcBef>
              <a:buNone/>
              <a:defRPr/>
            </a:pPr>
            <a:r>
              <a:rPr lang="pl-PL" sz="2200" dirty="0">
                <a:latin typeface="Arial" panose="020B0604020202020204" pitchFamily="34" charset="0"/>
                <a:cs typeface="Arial" panose="020B0604020202020204" pitchFamily="34" charset="0"/>
              </a:rPr>
              <a:t>W ramach kryterium weryfikowana będzie wysokość wnioskowanej kwoty dofinansowania projektu danego ZIT MOF w odniesieniu do przyjętej przez Zarząd Województwa Lubelskiego w dniu 29 listopada 2022 r. aktualizacji „Propozycji podziału alokacji na Zintegrowane Inwestycje Terytorialne Miejskich Obszarów Funkcjonalnych”. W trakcie weryfikacji brana będzie pod uwagę łączna wartość dofinansowania UE złożonych przez wnioskodawcę (dany ZIT MOF) wniosków o dofinansowanie projektów oraz podpisanych z nim umów o dofinansowanie projektów w ramach naborów projektów ZIT wybieranych</a:t>
            </a:r>
            <a:r>
              <a:rPr lang="pl-PL" sz="2200" b="1" dirty="0">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w sposób niekonkurencyjny w Celu Polityki 4 (CP4) w ramach Europejskiego Funduszu Społecznego Plus (EFS+).</a:t>
            </a:r>
            <a:endParaRPr lang="pl-PL" sz="2200" b="1" dirty="0">
              <a:latin typeface="Arial" panose="020B0604020202020204" pitchFamily="34" charset="0"/>
              <a:cs typeface="Arial" panose="020B0604020202020204" pitchFamily="34" charset="0"/>
            </a:endParaRPr>
          </a:p>
          <a:p>
            <a:pPr marL="0" indent="0">
              <a:lnSpc>
                <a:spcPct val="150000"/>
              </a:lnSpc>
              <a:spcBef>
                <a:spcPct val="0"/>
              </a:spcBef>
              <a:buNone/>
              <a:defRPr/>
            </a:pPr>
            <a:endParaRPr lang="pl-PL" sz="2000" dirty="0">
              <a:latin typeface="Arial" panose="020B0604020202020204" pitchFamily="34" charset="0"/>
              <a:cs typeface="Arial" panose="020B0604020202020204" pitchFamily="34" charset="0"/>
            </a:endParaRPr>
          </a:p>
          <a:p>
            <a:pPr marL="0" indent="0">
              <a:spcBef>
                <a:spcPct val="0"/>
              </a:spcBef>
              <a:buNone/>
              <a:defRPr/>
            </a:pPr>
            <a:endParaRPr lang="pl-PL" sz="2200" b="1" dirty="0">
              <a:solidFill>
                <a:schemeClr val="accent1">
                  <a:lumMod val="75000"/>
                </a:schemeClr>
              </a:solidFill>
              <a:latin typeface="Arial" panose="020B0604020202020204" pitchFamily="34" charset="0"/>
              <a:cs typeface="Arial" panose="020B0604020202020204" pitchFamily="34" charset="0"/>
            </a:endParaRPr>
          </a:p>
          <a:p>
            <a:pPr marL="0" indent="0">
              <a:spcBef>
                <a:spcPct val="0"/>
              </a:spcBef>
              <a:buNone/>
              <a:defRPr/>
            </a:pPr>
            <a:endParaRPr lang="pl-PL" sz="1800"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917117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134285"/>
            <a:ext cx="9852728" cy="979757"/>
          </a:xfrm>
        </p:spPr>
        <p:txBody>
          <a:bodyPr>
            <a:noAutofit/>
          </a:bodyPr>
          <a:lstStyle/>
          <a:p>
            <a:pPr lvl="0" algn="ctr">
              <a:lnSpc>
                <a:spcPct val="115000"/>
              </a:lnSpc>
              <a:spcBef>
                <a:spcPts val="600"/>
              </a:spcBef>
              <a:spcAft>
                <a:spcPts val="0"/>
              </a:spcAft>
              <a:buSzPts val="1200"/>
              <a:tabLst>
                <a:tab pos="230505" algn="l"/>
                <a:tab pos="270510" algn="l"/>
              </a:tabLst>
            </a:pP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endParaRPr lang="pl-PL" sz="2000" b="0" dirty="0">
              <a:latin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598"/>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218660" y="904461"/>
            <a:ext cx="11767931" cy="5237922"/>
          </a:xfrm>
        </p:spPr>
        <p:txBody>
          <a:bodyPr>
            <a:normAutofit fontScale="92500" lnSpcReduction="20000"/>
          </a:bodyPr>
          <a:lstStyle/>
          <a:p>
            <a:pPr marL="0" indent="0" algn="just">
              <a:spcBef>
                <a:spcPct val="0"/>
              </a:spcBef>
              <a:buNone/>
              <a:defRPr/>
            </a:pPr>
            <a:r>
              <a:rPr lang="pl-PL" sz="26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spcBef>
                <a:spcPct val="0"/>
              </a:spcBef>
              <a:buNone/>
              <a:defRPr/>
            </a:pPr>
            <a:endParaRPr lang="pl-PL" sz="2000" b="1" dirty="0">
              <a:latin typeface="Arial" panose="020B0604020202020204" pitchFamily="34" charset="0"/>
              <a:cs typeface="Arial" panose="020B0604020202020204" pitchFamily="34" charset="0"/>
            </a:endParaRPr>
          </a:p>
          <a:p>
            <a:pPr marL="0" indent="0">
              <a:lnSpc>
                <a:spcPct val="150000"/>
              </a:lnSpc>
              <a:spcBef>
                <a:spcPct val="0"/>
              </a:spcBef>
              <a:buNone/>
              <a:defRPr/>
            </a:pPr>
            <a:r>
              <a:rPr lang="pl-PL" sz="2000" b="1" dirty="0">
                <a:solidFill>
                  <a:schemeClr val="tx2"/>
                </a:solidFill>
                <a:latin typeface="Arial" panose="020B0604020202020204" pitchFamily="34" charset="0"/>
                <a:cs typeface="Arial" panose="020B0604020202020204" pitchFamily="34" charset="0"/>
              </a:rPr>
              <a:t>5</a:t>
            </a:r>
            <a:r>
              <a:rPr lang="pl-PL" sz="2200" b="1" dirty="0">
                <a:latin typeface="Arial" panose="020B0604020202020204" pitchFamily="34" charset="0"/>
                <a:cs typeface="Arial" panose="020B0604020202020204" pitchFamily="34" charset="0"/>
              </a:rPr>
              <a:t>. Projekt ma charakter zintegrowany.</a:t>
            </a:r>
          </a:p>
          <a:p>
            <a:pPr marL="0" indent="0">
              <a:lnSpc>
                <a:spcPct val="150000"/>
              </a:lnSpc>
              <a:spcBef>
                <a:spcPct val="0"/>
              </a:spcBef>
              <a:buNone/>
              <a:defRPr/>
            </a:pPr>
            <a:r>
              <a:rPr lang="pl-PL" sz="2200" dirty="0">
                <a:latin typeface="Arial" panose="020B0604020202020204" pitchFamily="34" charset="0"/>
                <a:cs typeface="Arial" panose="020B0604020202020204" pitchFamily="34" charset="0"/>
              </a:rPr>
              <a:t>W ramach kryterium weryfikowane będzie, czy projekt ma charakter zintegrowany, tj. czy wpisuje się w cele rozwoju obszaru funkcjonalnego objętego instrumentem ZIT i jest ukierunkowany na rozwiązywanie wspólnych problemów rozwojowych – co oznacza, że projekt wpływa na więcej niż 1 gminę w MOF oraz jego realizacja jest uzasadniona zarówno w części diagnostycznej, jak i w części kierunkowej strategii terytorialnej będącej podstawą realizacji ZIT, pozytywnie zaopiniowanej przez IZ FEL pod kątem możliwości jej finansowania w ramach programu Fundusze Europejskie dla Lubelskiego 2021-2027. Projekt zintegrowany musi spełniać jeden z następujących warunków: </a:t>
            </a:r>
          </a:p>
          <a:p>
            <a:pPr>
              <a:lnSpc>
                <a:spcPct val="150000"/>
              </a:lnSpc>
              <a:spcBef>
                <a:spcPct val="0"/>
              </a:spcBef>
              <a:buFont typeface="Arial" panose="020B0604020202020204" pitchFamily="34" charset="0"/>
              <a:buChar char="•"/>
              <a:defRPr/>
            </a:pPr>
            <a:r>
              <a:rPr lang="pl-PL" sz="2200" dirty="0">
                <a:latin typeface="Arial" panose="020B0604020202020204" pitchFamily="34" charset="0"/>
                <a:cs typeface="Arial" panose="020B0604020202020204" pitchFamily="34" charset="0"/>
              </a:rPr>
              <a:t>musi być projektem partnerskim w rozumieniu art. 39 ustawy wdrożeniowej</a:t>
            </a:r>
          </a:p>
          <a:p>
            <a:pPr>
              <a:lnSpc>
                <a:spcPct val="150000"/>
              </a:lnSpc>
              <a:spcBef>
                <a:spcPct val="0"/>
              </a:spcBef>
              <a:buFont typeface="Arial" panose="020B0604020202020204" pitchFamily="34" charset="0"/>
              <a:buChar char="•"/>
              <a:defRPr/>
            </a:pPr>
            <a:r>
              <a:rPr lang="pl-PL" sz="2200" dirty="0">
                <a:latin typeface="Arial" panose="020B0604020202020204" pitchFamily="34" charset="0"/>
                <a:cs typeface="Arial" panose="020B0604020202020204" pitchFamily="34" charset="0"/>
              </a:rPr>
              <a:t>lub deklarowany powinien być wspólny efekt, rezultat lub produkt końcowy projektu, tj. objęcie wsparciem mieszkańców co najmniej dwóch gmin obszaru funkcjonalnego.</a:t>
            </a:r>
            <a:endParaRPr lang="pl-PL" sz="2200" b="1" dirty="0">
              <a:latin typeface="Arial" panose="020B0604020202020204" pitchFamily="34" charset="0"/>
              <a:cs typeface="Arial" panose="020B0604020202020204" pitchFamily="34" charset="0"/>
            </a:endParaRPr>
          </a:p>
          <a:p>
            <a:pPr marL="0" indent="0">
              <a:lnSpc>
                <a:spcPct val="150000"/>
              </a:lnSpc>
              <a:spcBef>
                <a:spcPct val="0"/>
              </a:spcBef>
              <a:buNone/>
              <a:defRPr/>
            </a:pPr>
            <a:endParaRPr lang="pl-PL" sz="2000" b="1" dirty="0">
              <a:latin typeface="Arial" panose="020B0604020202020204" pitchFamily="34" charset="0"/>
              <a:cs typeface="Arial" panose="020B0604020202020204" pitchFamily="34" charset="0"/>
            </a:endParaRPr>
          </a:p>
          <a:p>
            <a:pPr marL="0" indent="0">
              <a:spcBef>
                <a:spcPct val="0"/>
              </a:spcBef>
              <a:buNone/>
              <a:defRPr/>
            </a:pPr>
            <a:endParaRPr lang="pl-PL"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800"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342900" indent="-342900" algn="just">
              <a:spcBef>
                <a:spcPct val="0"/>
              </a:spcBef>
              <a:buFont typeface="+mj-lt"/>
              <a:buAutoNum type="arabicPeriod"/>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457200" indent="-457200" algn="just">
              <a:spcBef>
                <a:spcPct val="0"/>
              </a:spcBef>
              <a:buFont typeface="+mj-lt"/>
              <a:buAutoNum type="arabicPeriod" startAt="6"/>
              <a:defRPr/>
            </a:pPr>
            <a:endParaRPr lang="pl-PL" sz="1600" dirty="0">
              <a:latin typeface="+mn-lt"/>
              <a:cs typeface="Arial" panose="020B0604020202020204" pitchFamily="34" charset="0"/>
            </a:endParaRPr>
          </a:p>
          <a:p>
            <a:pPr marL="0" indent="0">
              <a:buNone/>
            </a:pPr>
            <a:endParaRPr lang="pl-PL" dirty="0"/>
          </a:p>
        </p:txBody>
      </p:sp>
    </p:spTree>
    <p:extLst>
      <p:ext uri="{BB962C8B-B14F-4D97-AF65-F5344CB8AC3E}">
        <p14:creationId xmlns:p14="http://schemas.microsoft.com/office/powerpoint/2010/main" val="4244803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A28235-A1F8-F3B0-D8C2-3BAEE73BA898}"/>
              </a:ext>
            </a:extLst>
          </p:cNvPr>
          <p:cNvSpPr>
            <a:spLocks noGrp="1"/>
          </p:cNvSpPr>
          <p:nvPr>
            <p:ph type="title"/>
          </p:nvPr>
        </p:nvSpPr>
        <p:spPr>
          <a:xfrm>
            <a:off x="1089906" y="170273"/>
            <a:ext cx="9852728" cy="979757"/>
          </a:xfrm>
        </p:spPr>
        <p:txBody>
          <a:bodyPr>
            <a:noAutofit/>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kern="0" dirty="0">
                <a:effectLst/>
                <a:latin typeface="Open Sans" panose="020B0606030504020204" pitchFamily="34" charset="0"/>
                <a:ea typeface="Open Sans" panose="020B0606030504020204" pitchFamily="34" charset="0"/>
                <a:cs typeface="Open Sans" panose="020B0606030504020204" pitchFamily="34" charset="0"/>
              </a:rPr>
              <a:t>Typ projektu 1, 2, 3, 4, 5</a:t>
            </a:r>
            <a:endParaRPr lang="pl-PL"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zawartości 2">
            <a:extLst>
              <a:ext uri="{FF2B5EF4-FFF2-40B4-BE49-F238E27FC236}">
                <a16:creationId xmlns:a16="http://schemas.microsoft.com/office/drawing/2014/main" id="{7A6E2F75-7978-535B-2C0A-54B696BAB6E4}"/>
              </a:ext>
            </a:extLst>
          </p:cNvPr>
          <p:cNvSpPr>
            <a:spLocks noGrp="1"/>
          </p:cNvSpPr>
          <p:nvPr>
            <p:ph idx="1"/>
          </p:nvPr>
        </p:nvSpPr>
        <p:spPr>
          <a:xfrm>
            <a:off x="327991" y="1289836"/>
            <a:ext cx="11787809" cy="5168347"/>
          </a:xfrm>
        </p:spPr>
        <p:txBody>
          <a:bodyPr>
            <a:normAutofit fontScale="85000" lnSpcReduction="10000"/>
          </a:bodyPr>
          <a:lstStyle/>
          <a:p>
            <a:pPr marL="0" indent="0" algn="just">
              <a:spcBef>
                <a:spcPct val="0"/>
              </a:spcBef>
              <a:buNone/>
              <a:defRPr/>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lgn="just">
              <a:spcBef>
                <a:spcPct val="0"/>
              </a:spcBef>
              <a:buNone/>
              <a:defRPr/>
            </a:pPr>
            <a:endParaRPr lang="pl-PL" sz="18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r>
              <a:rPr lang="pl-PL" sz="2000" b="1" kern="0" dirty="0">
                <a:solidFill>
                  <a:schemeClr val="tx2"/>
                </a:solidFill>
                <a:latin typeface="Arial" panose="020B0604020202020204" pitchFamily="34" charset="0"/>
                <a:ea typeface="MS Gothic" panose="020B0609070205080204" pitchFamily="49" charset="-128"/>
                <a:cs typeface="Arial" panose="020B0604020202020204" pitchFamily="34" charset="0"/>
              </a:rPr>
              <a:t>6. </a:t>
            </a:r>
            <a:r>
              <a:rPr lang="pl-PL" sz="2000" b="1" kern="0" dirty="0">
                <a:latin typeface="Arial" panose="020B0604020202020204" pitchFamily="34" charset="0"/>
                <a:ea typeface="MS Gothic" panose="020B0609070205080204" pitchFamily="49" charset="-128"/>
                <a:cs typeface="Arial" panose="020B0604020202020204" pitchFamily="34" charset="0"/>
              </a:rPr>
              <a:t>Projekt skierowany jest do grup docelowych z obszaru ZIT.</a:t>
            </a:r>
          </a:p>
          <a:p>
            <a:pPr marL="0" indent="0" algn="just">
              <a:spcBef>
                <a:spcPct val="0"/>
              </a:spcBef>
              <a:buNone/>
              <a:defRPr/>
            </a:pPr>
            <a:endParaRPr lang="pl-PL" sz="2000" dirty="0"/>
          </a:p>
          <a:p>
            <a:pPr marL="0" indent="0" algn="just">
              <a:spcBef>
                <a:spcPct val="0"/>
              </a:spcBef>
              <a:buNone/>
              <a:defRPr/>
            </a:pPr>
            <a:r>
              <a:rPr lang="pl-PL" sz="2000" dirty="0">
                <a:latin typeface="Arial" panose="020B0604020202020204" pitchFamily="34" charset="0"/>
                <a:cs typeface="Arial" panose="020B0604020202020204" pitchFamily="34" charset="0"/>
              </a:rPr>
              <a:t>Projekt skierowany jest do grup docelowych z województwa lubelskiego objętych właściwą strategią ZIT (w przypadku osób fizycznych - pracujących, uczących się lub zamieszkujących na tym obszarze w rozumieniu przepisów Kodeksu Cywilnego, a w przypadku innych podmiotów - posiadających jednostkę organizacyjną na tym obszarze).</a:t>
            </a:r>
          </a:p>
          <a:p>
            <a:pPr marL="0" indent="0" algn="just">
              <a:spcBef>
                <a:spcPct val="0"/>
              </a:spcBef>
              <a:buNone/>
              <a:defRPr/>
            </a:pPr>
            <a:endParaRPr lang="pl-PL" sz="20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r>
              <a:rPr lang="pl-PL" sz="2000" b="1" kern="0" dirty="0">
                <a:solidFill>
                  <a:schemeClr val="tx2"/>
                </a:solidFill>
                <a:latin typeface="Arial" panose="020B0604020202020204" pitchFamily="34" charset="0"/>
                <a:ea typeface="MS Gothic" panose="020B0609070205080204" pitchFamily="49" charset="-128"/>
                <a:cs typeface="Arial" panose="020B0604020202020204" pitchFamily="34" charset="0"/>
              </a:rPr>
              <a:t>7. </a:t>
            </a:r>
            <a:r>
              <a:rPr lang="pl-PL" sz="2000" b="1" dirty="0">
                <a:latin typeface="Arial" panose="020B0604020202020204" pitchFamily="34" charset="0"/>
                <a:cs typeface="Arial" panose="020B0604020202020204" pitchFamily="34" charset="0"/>
              </a:rPr>
              <a:t>Koszty funkcjonowania nowo utworzonych miejsc wychowania przedszkolnego: </a:t>
            </a:r>
          </a:p>
          <a:p>
            <a:pPr marL="0" indent="0" algn="just">
              <a:spcBef>
                <a:spcPct val="0"/>
              </a:spcBef>
              <a:buNone/>
              <a:defRPr/>
            </a:pPr>
            <a:r>
              <a:rPr lang="pl-PL" sz="2000" dirty="0">
                <a:latin typeface="Arial" panose="020B0604020202020204" pitchFamily="34" charset="0"/>
                <a:cs typeface="Arial" panose="020B0604020202020204" pitchFamily="34" charset="0"/>
              </a:rPr>
              <a:t>Finansowanie bieżącego utrzymania nowo utworzonych miejsc wychowania przedszkolnego odbywa się przez okres nie dłuższy niż 12 miesięcy. Do kosztów bieżących zaliczane są wydatki związane z bieżącym, podstawowym funkcjonowaniem nowo utworzonych miejsc (w tym np. koszty wynagrodzenia nauczycieli i zatrudnionego personelu, koszty wyżywienia dzieci). Realizacja dodatkowej oferty edukacyjnej dla dzieci w ramach nowo utworzonych miejsc lub wsparcie nowo zatrudnionych nauczycieli może odbywać się w przypadku </a:t>
            </a:r>
            <a:r>
              <a:rPr lang="pl-PL" sz="2000" b="1" dirty="0">
                <a:latin typeface="Arial" panose="020B0604020202020204" pitchFamily="34" charset="0"/>
                <a:cs typeface="Arial" panose="020B0604020202020204" pitchFamily="34" charset="0"/>
              </a:rPr>
              <a:t>typu projektu nr 3</a:t>
            </a:r>
            <a:r>
              <a:rPr lang="pl-PL" sz="2000" dirty="0">
                <a:latin typeface="Arial" panose="020B0604020202020204" pitchFamily="34" charset="0"/>
                <a:cs typeface="Arial" panose="020B0604020202020204" pitchFamily="34" charset="0"/>
              </a:rPr>
              <a:t>. </a:t>
            </a:r>
          </a:p>
          <a:p>
            <a:pPr marL="0" indent="0" algn="just">
              <a:spcBef>
                <a:spcPct val="0"/>
              </a:spcBef>
              <a:buNone/>
              <a:defRPr/>
            </a:pPr>
            <a:endParaRPr lang="pl-PL" sz="2000" dirty="0">
              <a:latin typeface="Arial" panose="020B0604020202020204" pitchFamily="34" charset="0"/>
              <a:cs typeface="Arial" panose="020B0604020202020204" pitchFamily="34" charset="0"/>
            </a:endParaRPr>
          </a:p>
          <a:p>
            <a:pPr marL="0" indent="0" algn="just">
              <a:spcBef>
                <a:spcPct val="0"/>
              </a:spcBef>
              <a:buNone/>
              <a:defRPr/>
            </a:pPr>
            <a:r>
              <a:rPr lang="pl-PL" sz="2000" dirty="0">
                <a:latin typeface="Arial" panose="020B0604020202020204" pitchFamily="34" charset="0"/>
                <a:cs typeface="Arial" panose="020B0604020202020204" pitchFamily="34" charset="0"/>
              </a:rPr>
              <a:t>Nowe miejsca wychowania przedszkolnego mogą być tworzone zarówno w nowych, jak i w już istniejących OWP. Kryterium ma zastosowanie do </a:t>
            </a:r>
            <a:r>
              <a:rPr lang="pl-PL" sz="2000" b="1" dirty="0">
                <a:latin typeface="Arial" panose="020B0604020202020204" pitchFamily="34" charset="0"/>
                <a:cs typeface="Arial" panose="020B0604020202020204" pitchFamily="34" charset="0"/>
              </a:rPr>
              <a:t>typu projektu nr 1</a:t>
            </a:r>
            <a:r>
              <a:rPr lang="pl-PL" sz="2000" dirty="0">
                <a:latin typeface="Arial" panose="020B0604020202020204" pitchFamily="34" charset="0"/>
                <a:cs typeface="Arial" panose="020B0604020202020204" pitchFamily="34" charset="0"/>
              </a:rPr>
              <a:t>.</a:t>
            </a: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2000" b="1" dirty="0">
              <a:latin typeface="Arial" panose="020B0604020202020204" pitchFamily="34" charset="0"/>
              <a:cs typeface="Arial" panose="020B0604020202020204" pitchFamily="34" charset="0"/>
            </a:endParaRPr>
          </a:p>
          <a:p>
            <a:pPr marL="0" indent="0" algn="just">
              <a:spcBef>
                <a:spcPct val="0"/>
              </a:spcBef>
              <a:buNone/>
              <a:defRPr/>
            </a:pPr>
            <a:endParaRPr lang="pl-PL" sz="2000" dirty="0"/>
          </a:p>
          <a:p>
            <a:pPr marL="0" indent="0" algn="just">
              <a:spcBef>
                <a:spcPct val="0"/>
              </a:spcBef>
              <a:buNone/>
              <a:defRPr/>
            </a:pPr>
            <a:endParaRPr lang="pl-PL" sz="1800" b="1" kern="0" dirty="0">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endParaRPr lang="pl-PL" sz="1800" b="1" kern="0" dirty="0">
              <a:latin typeface="Arial" panose="020B0604020202020204" pitchFamily="34" charset="0"/>
              <a:ea typeface="MS Gothic" panose="020B0609070205080204" pitchFamily="49" charset="-128"/>
              <a:cs typeface="Arial" panose="020B0604020202020204" pitchFamily="34" charset="0"/>
            </a:endParaRPr>
          </a:p>
          <a:p>
            <a:pPr marL="0" indent="0" algn="just">
              <a:spcBef>
                <a:spcPct val="0"/>
              </a:spcBef>
              <a:buNone/>
              <a:defRPr/>
            </a:pPr>
            <a:endParaRPr lang="pl-PL" sz="1800" b="1" kern="0" dirty="0">
              <a:latin typeface="Arial" panose="020B0604020202020204" pitchFamily="34" charset="0"/>
              <a:ea typeface="MS Gothic" panose="020B0609070205080204" pitchFamily="49" charset="-128"/>
              <a:cs typeface="Arial" panose="020B0604020202020204" pitchFamily="34" charset="0"/>
            </a:endParaRPr>
          </a:p>
        </p:txBody>
      </p:sp>
      <p:pic>
        <p:nvPicPr>
          <p:cNvPr id="4" name="Obraz 3">
            <a:extLst>
              <a:ext uri="{FF2B5EF4-FFF2-40B4-BE49-F238E27FC236}">
                <a16:creationId xmlns:a16="http://schemas.microsoft.com/office/drawing/2014/main" id="{816CB121-DADD-E51D-7182-EA2B55D0CDC0}"/>
              </a:ext>
            </a:extLst>
          </p:cNvPr>
          <p:cNvPicPr>
            <a:picLocks noChangeAspect="1"/>
          </p:cNvPicPr>
          <p:nvPr/>
        </p:nvPicPr>
        <p:blipFill>
          <a:blip r:embed="rId2"/>
          <a:stretch>
            <a:fillRect/>
          </a:stretch>
        </p:blipFill>
        <p:spPr>
          <a:xfrm>
            <a:off x="6723414" y="6278336"/>
            <a:ext cx="5468586" cy="359695"/>
          </a:xfrm>
          <a:prstGeom prst="rect">
            <a:avLst/>
          </a:prstGeom>
        </p:spPr>
      </p:pic>
    </p:spTree>
    <p:extLst>
      <p:ext uri="{BB962C8B-B14F-4D97-AF65-F5344CB8AC3E}">
        <p14:creationId xmlns:p14="http://schemas.microsoft.com/office/powerpoint/2010/main" val="2435535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F0281-5DA7-B29B-CBD9-67CAA55556D5}"/>
              </a:ext>
            </a:extLst>
          </p:cNvPr>
          <p:cNvSpPr>
            <a:spLocks noGrp="1"/>
          </p:cNvSpPr>
          <p:nvPr>
            <p:ph type="title"/>
          </p:nvPr>
        </p:nvSpPr>
        <p:spPr>
          <a:xfrm>
            <a:off x="1169855" y="190150"/>
            <a:ext cx="9852728" cy="979757"/>
          </a:xfrm>
        </p:spPr>
        <p:txBody>
          <a:bodyPr>
            <a:normAutofit fontScale="90000"/>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4</a:t>
            </a:r>
            <a:endParaRPr lang="pl-PL" sz="2000" dirty="0"/>
          </a:p>
        </p:txBody>
      </p:sp>
      <p:sp>
        <p:nvSpPr>
          <p:cNvPr id="3" name="Symbol zastępczy zawartości 2">
            <a:extLst>
              <a:ext uri="{FF2B5EF4-FFF2-40B4-BE49-F238E27FC236}">
                <a16:creationId xmlns:a16="http://schemas.microsoft.com/office/drawing/2014/main" id="{75DD138C-3BA6-9906-EAB2-1B6256FD2D7B}"/>
              </a:ext>
            </a:extLst>
          </p:cNvPr>
          <p:cNvSpPr>
            <a:spLocks noGrp="1"/>
          </p:cNvSpPr>
          <p:nvPr>
            <p:ph idx="1"/>
          </p:nvPr>
        </p:nvSpPr>
        <p:spPr>
          <a:xfrm>
            <a:off x="397565" y="765313"/>
            <a:ext cx="11628783" cy="5542841"/>
          </a:xfrm>
        </p:spPr>
        <p:txBody>
          <a:bodyPr>
            <a:normAutofit fontScale="25000" lnSpcReduction="20000"/>
          </a:bodyPr>
          <a:lstStyle/>
          <a:p>
            <a:pPr marL="0" indent="0">
              <a:buNone/>
            </a:pPr>
            <a:endParaRPr lang="pl-PL" sz="1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6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r>
              <a:rPr lang="pl-PL" sz="6400" b="1" kern="0" dirty="0">
                <a:solidFill>
                  <a:schemeClr val="tx2"/>
                </a:solidFill>
                <a:latin typeface="Arial" panose="020B0604020202020204" pitchFamily="34" charset="0"/>
                <a:ea typeface="MS Gothic" panose="020B0609070205080204" pitchFamily="49" charset="-128"/>
                <a:cs typeface="Arial" panose="020B0604020202020204" pitchFamily="34" charset="0"/>
              </a:rPr>
              <a:t>8. </a:t>
            </a:r>
            <a:r>
              <a:rPr lang="pl-PL" sz="6400" b="1" kern="0" dirty="0">
                <a:latin typeface="Arial" panose="020B0604020202020204" pitchFamily="34" charset="0"/>
                <a:ea typeface="MS Gothic" panose="020B0609070205080204" pitchFamily="49" charset="-128"/>
                <a:cs typeface="Arial" panose="020B0604020202020204" pitchFamily="34" charset="0"/>
              </a:rPr>
              <a:t>Warunki realizacji projektu w zakresie kształcenia ogólnego:</a:t>
            </a:r>
          </a:p>
          <a:p>
            <a:pPr marL="0" indent="0">
              <a:buNone/>
            </a:pPr>
            <a:r>
              <a:rPr lang="pl-PL" sz="6400" dirty="0">
                <a:latin typeface="Arial" panose="020B0604020202020204" pitchFamily="34" charset="0"/>
                <a:cs typeface="Arial" panose="020B0604020202020204" pitchFamily="34" charset="0"/>
              </a:rPr>
              <a:t>Projekt zakłada co najmniej realizację.: </a:t>
            </a:r>
          </a:p>
          <a:p>
            <a:pPr marL="457200" indent="-457200">
              <a:buAutoNum type="alphaLcParenR"/>
            </a:pPr>
            <a:r>
              <a:rPr lang="pl-PL" sz="6400" dirty="0">
                <a:latin typeface="Arial" panose="020B0604020202020204" pitchFamily="34" charset="0"/>
                <a:cs typeface="Arial" panose="020B0604020202020204" pitchFamily="34" charset="0"/>
              </a:rPr>
              <a:t>4 lit. b) organizacja i realizacja dodatkowej oferty dydaktycznej, przyczyniającej się do rozwoju kompetencji społeczno-emocjonalnych, umiejętności podstawowych, przekrojowych i zawodowych niezbędnych na rynku pracy, w tym kompetencji cyfrowych, zielonych oraz rozwijającej talenty i zainteresowania uczniów (w tym uczniów ze środowisk </a:t>
            </a:r>
            <a:r>
              <a:rPr lang="pl-PL" sz="6400" dirty="0" err="1">
                <a:latin typeface="Arial" panose="020B0604020202020204" pitchFamily="34" charset="0"/>
                <a:cs typeface="Arial" panose="020B0604020202020204" pitchFamily="34" charset="0"/>
              </a:rPr>
              <a:t>defaworyzowanych</a:t>
            </a:r>
            <a:r>
              <a:rPr lang="pl-PL" sz="6400" dirty="0">
                <a:latin typeface="Arial" panose="020B0604020202020204" pitchFamily="34" charset="0"/>
                <a:cs typeface="Arial" panose="020B0604020202020204" pitchFamily="34" charset="0"/>
              </a:rPr>
              <a:t> i zdolnych)</a:t>
            </a:r>
          </a:p>
          <a:p>
            <a:pPr marL="457200" indent="-457200">
              <a:buAutoNum type="alphaLcParenR"/>
            </a:pPr>
            <a:r>
              <a:rPr lang="pl-PL" sz="6400" dirty="0">
                <a:latin typeface="Arial" panose="020B0604020202020204" pitchFamily="34" charset="0"/>
                <a:cs typeface="Arial" panose="020B0604020202020204" pitchFamily="34" charset="0"/>
              </a:rPr>
              <a:t>4 lit. e) doradztwo edukacyjno-zawodowe lub zawodowe dla uczniów (w tym indywidualne oraz na każdym etapie kształcenia zajęcia </a:t>
            </a:r>
            <a:r>
              <a:rPr lang="pl-PL" sz="6400" dirty="0" err="1">
                <a:latin typeface="Arial" panose="020B0604020202020204" pitchFamily="34" charset="0"/>
                <a:cs typeface="Arial" panose="020B0604020202020204" pitchFamily="34" charset="0"/>
              </a:rPr>
              <a:t>zawodoznawcze</a:t>
            </a:r>
            <a:r>
              <a:rPr lang="pl-PL" sz="6400" dirty="0">
                <a:latin typeface="Arial" panose="020B0604020202020204" pitchFamily="34" charset="0"/>
                <a:cs typeface="Arial" panose="020B0604020202020204" pitchFamily="34" charset="0"/>
              </a:rPr>
              <a:t> u pracodawców).</a:t>
            </a:r>
          </a:p>
          <a:p>
            <a:pPr marL="0" indent="0">
              <a:buNone/>
            </a:pPr>
            <a:r>
              <a:rPr lang="pl-PL" sz="6400" dirty="0">
                <a:latin typeface="Arial" panose="020B0604020202020204" pitchFamily="34" charset="0"/>
                <a:cs typeface="Arial" panose="020B0604020202020204" pitchFamily="34" charset="0"/>
              </a:rPr>
              <a:t>Kryterium ma na celu rozwój kompetencji społeczno-emocjonalnych, umiejętności podstawowych, przekrojowych i zawodowych uczniów, a także upowszechnienie doradztwa edukacyjno-zawodowego lub zawodowego. Projekt uwzględnia obligatoryjnie oba wymienione typy projektów, tj. 4 lit. b) oraz 4 lit. e).</a:t>
            </a:r>
          </a:p>
          <a:p>
            <a:pPr marL="0" indent="0">
              <a:buNone/>
            </a:pPr>
            <a:r>
              <a:rPr lang="pl-PL" sz="6400" dirty="0">
                <a:latin typeface="Arial" panose="020B0604020202020204" pitchFamily="34" charset="0"/>
                <a:cs typeface="Arial" panose="020B0604020202020204" pitchFamily="34" charset="0"/>
              </a:rPr>
              <a:t>W przypadku typu 4 lit. e) elementem obligatoryjnym projektu jest zaplanowanie wsparcia dla uczniów polegającego na realizacji indywidualnego doradztwa edukacyjno-zawodowego i/lub zawodowego oraz zajęć </a:t>
            </a:r>
            <a:r>
              <a:rPr lang="pl-PL" sz="6400" dirty="0" err="1">
                <a:latin typeface="Arial" panose="020B0604020202020204" pitchFamily="34" charset="0"/>
                <a:cs typeface="Arial" panose="020B0604020202020204" pitchFamily="34" charset="0"/>
              </a:rPr>
              <a:t>zawodoznawczych</a:t>
            </a:r>
            <a:r>
              <a:rPr lang="pl-PL" sz="6400" dirty="0">
                <a:latin typeface="Arial" panose="020B0604020202020204" pitchFamily="34" charset="0"/>
                <a:cs typeface="Arial" panose="020B0604020202020204" pitchFamily="34" charset="0"/>
              </a:rPr>
              <a:t> u pracodawców.</a:t>
            </a:r>
          </a:p>
          <a:p>
            <a:pPr marL="0" indent="0">
              <a:buNone/>
            </a:pPr>
            <a:r>
              <a:rPr lang="pl-PL" sz="6400" dirty="0">
                <a:latin typeface="Arial" panose="020B0604020202020204" pitchFamily="34" charset="0"/>
                <a:cs typeface="Arial" panose="020B0604020202020204" pitchFamily="34" charset="0"/>
              </a:rPr>
              <a:t>Kryterium ma zastosowanie do typu projektu nr 4.</a:t>
            </a:r>
          </a:p>
          <a:p>
            <a:pPr marL="0" indent="0">
              <a:buNone/>
            </a:pPr>
            <a:endParaRPr lang="pl-PL" sz="22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2200" b="1" kern="0" dirty="0">
              <a:latin typeface="Arial" panose="020B0604020202020204" pitchFamily="34" charset="0"/>
              <a:ea typeface="MS Gothic" panose="020B0609070205080204" pitchFamily="49" charset="-128"/>
              <a:cs typeface="Arial" panose="020B0604020202020204" pitchFamily="34" charset="0"/>
            </a:endParaRPr>
          </a:p>
          <a:p>
            <a:pPr marL="0" indent="0">
              <a:buClrTx/>
              <a:buNone/>
            </a:pPr>
            <a:endParaRPr lang="pl-PL" sz="16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1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1190A8C0-C528-E20F-6842-91E6599E0AEF}"/>
              </a:ext>
            </a:extLst>
          </p:cNvPr>
          <p:cNvPicPr>
            <a:picLocks noChangeAspect="1"/>
          </p:cNvPicPr>
          <p:nvPr/>
        </p:nvPicPr>
        <p:blipFill>
          <a:blip r:embed="rId2"/>
          <a:stretch>
            <a:fillRect/>
          </a:stretch>
        </p:blipFill>
        <p:spPr>
          <a:xfrm>
            <a:off x="6723414" y="6308155"/>
            <a:ext cx="5468586" cy="359695"/>
          </a:xfrm>
          <a:prstGeom prst="rect">
            <a:avLst/>
          </a:prstGeom>
        </p:spPr>
      </p:pic>
    </p:spTree>
    <p:extLst>
      <p:ext uri="{BB962C8B-B14F-4D97-AF65-F5344CB8AC3E}">
        <p14:creationId xmlns:p14="http://schemas.microsoft.com/office/powerpoint/2010/main" val="674726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A38CD4-714B-508B-2882-0B4072A0AF37}"/>
              </a:ext>
            </a:extLst>
          </p:cNvPr>
          <p:cNvSpPr>
            <a:spLocks noGrp="1"/>
          </p:cNvSpPr>
          <p:nvPr>
            <p:ph type="title"/>
          </p:nvPr>
        </p:nvSpPr>
        <p:spPr>
          <a:xfrm>
            <a:off x="1169636" y="210029"/>
            <a:ext cx="9852728" cy="979757"/>
          </a:xfrm>
        </p:spPr>
        <p:txBody>
          <a:bodyPr>
            <a:normAutofit fontScale="90000"/>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5</a:t>
            </a:r>
            <a:endParaRPr lang="pl-PL" sz="2000" dirty="0"/>
          </a:p>
        </p:txBody>
      </p:sp>
      <p:sp>
        <p:nvSpPr>
          <p:cNvPr id="3" name="Symbol zastępczy zawartości 2">
            <a:extLst>
              <a:ext uri="{FF2B5EF4-FFF2-40B4-BE49-F238E27FC236}">
                <a16:creationId xmlns:a16="http://schemas.microsoft.com/office/drawing/2014/main" id="{01531990-C06E-4824-436F-C604742A6C87}"/>
              </a:ext>
            </a:extLst>
          </p:cNvPr>
          <p:cNvSpPr>
            <a:spLocks noGrp="1"/>
          </p:cNvSpPr>
          <p:nvPr>
            <p:ph idx="1"/>
          </p:nvPr>
        </p:nvSpPr>
        <p:spPr>
          <a:xfrm>
            <a:off x="278297" y="755373"/>
            <a:ext cx="11757990" cy="5892597"/>
          </a:xfrm>
        </p:spPr>
        <p:txBody>
          <a:bodyPr>
            <a:normAutofit fontScale="32500" lnSpcReduction="20000"/>
          </a:bodyPr>
          <a:lstStyle/>
          <a:p>
            <a:pPr marL="0" indent="0">
              <a:buNone/>
            </a:pPr>
            <a:endParaRPr lang="pl-PL" sz="26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r>
              <a:rPr lang="pl-PL" sz="46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r>
              <a:rPr lang="pl-PL" sz="4600" b="1" kern="0" dirty="0">
                <a:solidFill>
                  <a:schemeClr val="tx2"/>
                </a:solidFill>
                <a:latin typeface="Arial" panose="020B0604020202020204" pitchFamily="34" charset="0"/>
                <a:ea typeface="MS Gothic" panose="020B0609070205080204" pitchFamily="49" charset="-128"/>
                <a:cs typeface="Arial" panose="020B0604020202020204" pitchFamily="34" charset="0"/>
              </a:rPr>
              <a:t>9. </a:t>
            </a:r>
            <a:r>
              <a:rPr lang="pl-PL" sz="4600" b="1" dirty="0">
                <a:latin typeface="Arial" panose="020B0604020202020204" pitchFamily="34" charset="0"/>
                <a:cs typeface="Arial" panose="020B0604020202020204" pitchFamily="34" charset="0"/>
              </a:rPr>
              <a:t>Warunki realizacji projektu w zakresie kształcenia zawodowego: </a:t>
            </a:r>
          </a:p>
          <a:p>
            <a:pPr marL="0" indent="0">
              <a:buNone/>
            </a:pPr>
            <a:r>
              <a:rPr lang="pl-PL" sz="4600" dirty="0">
                <a:latin typeface="Arial" panose="020B0604020202020204" pitchFamily="34" charset="0"/>
                <a:cs typeface="Arial" panose="020B0604020202020204" pitchFamily="34" charset="0"/>
              </a:rPr>
              <a:t>Projekt zakłada co najmniej realizację: </a:t>
            </a:r>
          </a:p>
          <a:p>
            <a:pPr marL="457200" indent="-457200">
              <a:buAutoNum type="alphaLcParenR"/>
            </a:pPr>
            <a:r>
              <a:rPr lang="pl-PL" sz="4600" dirty="0">
                <a:latin typeface="Arial" panose="020B0604020202020204" pitchFamily="34" charset="0"/>
                <a:cs typeface="Arial" panose="020B0604020202020204" pitchFamily="34" charset="0"/>
              </a:rPr>
              <a:t>5 lit. i) doradztwo edukacyjno-zawodowe lub zawodowe dla uczniów (w tym indywidualne oraz na każdym etapie kształcenia zajęcia </a:t>
            </a:r>
            <a:r>
              <a:rPr lang="pl-PL" sz="4600" dirty="0" err="1">
                <a:latin typeface="Arial" panose="020B0604020202020204" pitchFamily="34" charset="0"/>
                <a:cs typeface="Arial" panose="020B0604020202020204" pitchFamily="34" charset="0"/>
              </a:rPr>
              <a:t>zawodoznawcze</a:t>
            </a:r>
            <a:r>
              <a:rPr lang="pl-PL" sz="4600" dirty="0">
                <a:latin typeface="Arial" panose="020B0604020202020204" pitchFamily="34" charset="0"/>
                <a:cs typeface="Arial" panose="020B0604020202020204" pitchFamily="34" charset="0"/>
              </a:rPr>
              <a:t> u pracodawców)</a:t>
            </a:r>
          </a:p>
          <a:p>
            <a:pPr marL="457200" indent="-457200">
              <a:buAutoNum type="alphaLcParenR"/>
            </a:pPr>
            <a:r>
              <a:rPr lang="pl-PL" sz="4600" dirty="0">
                <a:latin typeface="Arial" panose="020B0604020202020204" pitchFamily="34" charset="0"/>
                <a:cs typeface="Arial" panose="020B0604020202020204" pitchFamily="34" charset="0"/>
              </a:rPr>
              <a:t>5 lit. j) współpracę szkół ponadpodstawowych z uczelniami i pracodawcami, w szczególności organizację staży dla uczniów u pracodawców.</a:t>
            </a:r>
          </a:p>
          <a:p>
            <a:pPr marL="0" indent="0">
              <a:buNone/>
            </a:pPr>
            <a:r>
              <a:rPr lang="pl-PL" sz="4600" dirty="0">
                <a:latin typeface="Arial" panose="020B0604020202020204" pitchFamily="34" charset="0"/>
                <a:cs typeface="Arial" panose="020B0604020202020204" pitchFamily="34" charset="0"/>
              </a:rPr>
              <a:t>Projekt uwzględnia obligatoryjnie oba wymienione typy projektów, tj. 5 lit. i) oraz 5 lit. j). W przypadku typu 5 lit. i) elementem obligatoryjnym projektu jest zaplanowanie wsparcia dla uczniów polegającego na realizacji indywidualnego doradztwa edukacyjno-zawodowego i/lub zawodowego oraz zajęć </a:t>
            </a:r>
            <a:r>
              <a:rPr lang="pl-PL" sz="4600" dirty="0" err="1">
                <a:latin typeface="Arial" panose="020B0604020202020204" pitchFamily="34" charset="0"/>
                <a:cs typeface="Arial" panose="020B0604020202020204" pitchFamily="34" charset="0"/>
              </a:rPr>
              <a:t>zawodoznawczych</a:t>
            </a:r>
            <a:r>
              <a:rPr lang="pl-PL" sz="4600" dirty="0">
                <a:latin typeface="Arial" panose="020B0604020202020204" pitchFamily="34" charset="0"/>
                <a:cs typeface="Arial" panose="020B0604020202020204" pitchFamily="34" charset="0"/>
              </a:rPr>
              <a:t> u pracodawców. W przypadku typu 5 lit. j) elementem obligatoryjnym jest realizacja staży uczniowskich na zasadach określonych w ustawie z dnia 14 grudnia 2016 r. Prawo oświatowe (Dz. U. z 2023 r. poz. 900, z </a:t>
            </a:r>
            <a:r>
              <a:rPr lang="pl-PL" sz="4600" dirty="0" err="1">
                <a:latin typeface="Arial" panose="020B0604020202020204" pitchFamily="34" charset="0"/>
                <a:cs typeface="Arial" panose="020B0604020202020204" pitchFamily="34" charset="0"/>
              </a:rPr>
              <a:t>późn</a:t>
            </a:r>
            <a:r>
              <a:rPr lang="pl-PL" sz="4600" dirty="0">
                <a:latin typeface="Arial" panose="020B0604020202020204" pitchFamily="34" charset="0"/>
                <a:cs typeface="Arial" panose="020B0604020202020204" pitchFamily="34" charset="0"/>
              </a:rPr>
              <a:t>. zm.) . rozliczanych z wykorzystaniem stawki jednostkowej lub staży lub praktyk zawodowych, innych niż staże uczniowskie w rozumieniu ustawy z dnia 14 grudnia 2016 r. – Prawo oświatowe, realizowanych z zachowaniem standardów jakości, zdefiniowanych w zaleceniu Rady z dnia 15 marca 2018 r. w sprawie europejskich ram jakości i skuteczności przygotowania zawodowego (Dz. Urz. UE C 153 z 02.05.2018, str. 1) - część dotycząca „Kryteria dotyczące warunków uczenia się i warunków pracy”. </a:t>
            </a:r>
          </a:p>
          <a:p>
            <a:pPr marL="0" indent="0">
              <a:buNone/>
            </a:pPr>
            <a:r>
              <a:rPr lang="pl-PL" sz="4600" dirty="0">
                <a:latin typeface="Arial" panose="020B0604020202020204" pitchFamily="34" charset="0"/>
                <a:cs typeface="Arial" panose="020B0604020202020204" pitchFamily="34" charset="0"/>
              </a:rPr>
              <a:t>Kryterium ma zastosowanie do typu projektu nr 5.</a:t>
            </a:r>
          </a:p>
          <a:p>
            <a:pPr marL="0" indent="0">
              <a:buNone/>
            </a:pPr>
            <a:endParaRPr lang="pl-PL" sz="2100" b="1" dirty="0">
              <a:latin typeface="Arial" panose="020B0604020202020204" pitchFamily="34" charset="0"/>
              <a:cs typeface="Arial" panose="020B0604020202020204" pitchFamily="34" charset="0"/>
            </a:endParaRPr>
          </a:p>
          <a:p>
            <a:pPr marL="0" indent="0">
              <a:buNone/>
            </a:pPr>
            <a:endParaRPr lang="pl-PL" dirty="0"/>
          </a:p>
        </p:txBody>
      </p:sp>
      <p:pic>
        <p:nvPicPr>
          <p:cNvPr id="6" name="Obraz 5">
            <a:extLst>
              <a:ext uri="{FF2B5EF4-FFF2-40B4-BE49-F238E27FC236}">
                <a16:creationId xmlns:a16="http://schemas.microsoft.com/office/drawing/2014/main" id="{3E9466BD-F02A-932F-699A-6C1D6BF52CC6}"/>
              </a:ext>
            </a:extLst>
          </p:cNvPr>
          <p:cNvPicPr>
            <a:picLocks noChangeAspect="1"/>
          </p:cNvPicPr>
          <p:nvPr/>
        </p:nvPicPr>
        <p:blipFill>
          <a:blip r:embed="rId2"/>
          <a:stretch>
            <a:fillRect/>
          </a:stretch>
        </p:blipFill>
        <p:spPr>
          <a:xfrm>
            <a:off x="6723414" y="6288276"/>
            <a:ext cx="5468586" cy="359695"/>
          </a:xfrm>
          <a:prstGeom prst="rect">
            <a:avLst/>
          </a:prstGeom>
        </p:spPr>
      </p:pic>
    </p:spTree>
    <p:extLst>
      <p:ext uri="{BB962C8B-B14F-4D97-AF65-F5344CB8AC3E}">
        <p14:creationId xmlns:p14="http://schemas.microsoft.com/office/powerpoint/2010/main" val="2222598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82CD8-3214-8E54-BDAC-06A3AD1E18EE}"/>
              </a:ext>
            </a:extLst>
          </p:cNvPr>
          <p:cNvSpPr>
            <a:spLocks noGrp="1"/>
          </p:cNvSpPr>
          <p:nvPr>
            <p:ph type="title"/>
          </p:nvPr>
        </p:nvSpPr>
        <p:spPr>
          <a:xfrm>
            <a:off x="1169636" y="326436"/>
            <a:ext cx="9852728" cy="979757"/>
          </a:xfrm>
        </p:spPr>
        <p:txBody>
          <a:bodyPr>
            <a:normAutofit fontScale="90000"/>
          </a:bodyPr>
          <a:lstStyle/>
          <a:p>
            <a:pPr algn="ctr"/>
            <a:r>
              <a:rPr lang="pl-PL" sz="2000" b="1" kern="0" dirty="0">
                <a:effectLst/>
                <a:latin typeface="Open Sans" panose="020B0606030504020204" pitchFamily="34" charset="0"/>
                <a:ea typeface="Open Sans" panose="020B0606030504020204" pitchFamily="34" charset="0"/>
                <a:cs typeface="Open Sans" panose="020B0606030504020204" pitchFamily="34" charset="0"/>
              </a:rPr>
              <a:t>Działanie 10.5 Wsparcie edukacji w ramach Zintegrowanych Inwestycji</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1" kern="0" dirty="0">
                <a:effectLst/>
                <a:latin typeface="Open Sans" panose="020B0606030504020204" pitchFamily="34" charset="0"/>
                <a:ea typeface="Open Sans" panose="020B0606030504020204" pitchFamily="34" charset="0"/>
                <a:cs typeface="Open Sans" panose="020B0606030504020204" pitchFamily="34" charset="0"/>
              </a:rPr>
              <a:t>Terytorialnych – kryteria specyficzne</a:t>
            </a:r>
            <a:br>
              <a:rPr lang="pl-PL" sz="2000" b="1" kern="0" dirty="0">
                <a:effectLst/>
                <a:latin typeface="Open Sans" panose="020B0606030504020204" pitchFamily="34" charset="0"/>
                <a:ea typeface="Open Sans" panose="020B0606030504020204" pitchFamily="34" charset="0"/>
                <a:cs typeface="Open Sans" panose="020B0606030504020204" pitchFamily="34" charset="0"/>
              </a:rPr>
            </a:br>
            <a:r>
              <a:rPr lang="pl-PL" sz="2000" b="0" dirty="0">
                <a:latin typeface="Open Sans" panose="020B0606030504020204" pitchFamily="34" charset="0"/>
                <a:ea typeface="Open Sans" panose="020B0606030504020204" pitchFamily="34" charset="0"/>
                <a:cs typeface="Open Sans" panose="020B0606030504020204" pitchFamily="34" charset="0"/>
              </a:rPr>
              <a:t>Typ projektu 5</a:t>
            </a:r>
            <a:endParaRPr lang="pl-PL" sz="2000" dirty="0"/>
          </a:p>
        </p:txBody>
      </p:sp>
      <p:sp>
        <p:nvSpPr>
          <p:cNvPr id="3" name="Symbol zastępczy zawartości 2">
            <a:extLst>
              <a:ext uri="{FF2B5EF4-FFF2-40B4-BE49-F238E27FC236}">
                <a16:creationId xmlns:a16="http://schemas.microsoft.com/office/drawing/2014/main" id="{2F73706C-0639-B211-A120-0F47ACBACADA}"/>
              </a:ext>
            </a:extLst>
          </p:cNvPr>
          <p:cNvSpPr>
            <a:spLocks noGrp="1"/>
          </p:cNvSpPr>
          <p:nvPr>
            <p:ph idx="1"/>
          </p:nvPr>
        </p:nvSpPr>
        <p:spPr>
          <a:xfrm>
            <a:off x="397566" y="1616224"/>
            <a:ext cx="10893286" cy="4735492"/>
          </a:xfrm>
        </p:spPr>
        <p:txBody>
          <a:bodyPr/>
          <a:lstStyle/>
          <a:p>
            <a:pPr marL="0" indent="0">
              <a:buNone/>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Kryteria dostępu:</a:t>
            </a:r>
          </a:p>
          <a:p>
            <a:pPr marL="0" indent="0">
              <a:buNone/>
            </a:pPr>
            <a:r>
              <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rPr>
              <a:t>10. </a:t>
            </a:r>
            <a:r>
              <a:rPr lang="pl-PL" sz="2200" b="1" kern="0" dirty="0">
                <a:latin typeface="Arial" panose="020B0604020202020204" pitchFamily="34" charset="0"/>
                <a:ea typeface="MS Gothic" panose="020B0609070205080204" pitchFamily="49" charset="-128"/>
                <a:cs typeface="Arial" panose="020B0604020202020204" pitchFamily="34" charset="0"/>
              </a:rPr>
              <a:t>Warunki udzielenia wsparcia w postaci staży uczniowskich: </a:t>
            </a:r>
          </a:p>
          <a:p>
            <a:pPr marL="0" indent="0">
              <a:buNone/>
            </a:pPr>
            <a:r>
              <a:rPr lang="pl-PL" sz="2200" dirty="0">
                <a:latin typeface="Arial" panose="020B0604020202020204" pitchFamily="34" charset="0"/>
                <a:cs typeface="Arial" panose="020B0604020202020204" pitchFamily="34" charset="0"/>
              </a:rPr>
              <a:t>Minimum 50% uczniów technikum i uczniów branżowej szkoły I stopnia (z wyłączeniem młodocianych pracowników) objętych wsparciem w ramach projektu, weźmie udział w stażach uczniowskich. Kryterium wynika z konieczności osiągnięcia wskaźników założonych dla celu szczegółowego 4f) programu Fundusze Europejskie dla Lubelskiego 2021-2027. </a:t>
            </a:r>
          </a:p>
          <a:p>
            <a:pPr marL="0" indent="0">
              <a:buNone/>
            </a:pPr>
            <a:r>
              <a:rPr lang="pl-PL" sz="2200" dirty="0">
                <a:latin typeface="Arial" panose="020B0604020202020204" pitchFamily="34" charset="0"/>
                <a:cs typeface="Arial" panose="020B0604020202020204" pitchFamily="34" charset="0"/>
              </a:rPr>
              <a:t>Kryterium dotyczy typu projektu 5.</a:t>
            </a:r>
            <a:endParaRPr lang="pl-PL" sz="2200" b="1" kern="0" dirty="0">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sz="2200" b="1" kern="0" dirty="0">
              <a:solidFill>
                <a:schemeClr val="tx2"/>
              </a:solidFill>
              <a:latin typeface="Arial" panose="020B0604020202020204" pitchFamily="34" charset="0"/>
              <a:ea typeface="MS Gothic" panose="020B0609070205080204" pitchFamily="49" charset="-128"/>
              <a:cs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A546FB53-7BA8-AAE3-4A34-72788E53DC21}"/>
              </a:ext>
            </a:extLst>
          </p:cNvPr>
          <p:cNvPicPr>
            <a:picLocks noChangeAspect="1"/>
          </p:cNvPicPr>
          <p:nvPr/>
        </p:nvPicPr>
        <p:blipFill>
          <a:blip r:embed="rId2"/>
          <a:stretch>
            <a:fillRect/>
          </a:stretch>
        </p:blipFill>
        <p:spPr>
          <a:xfrm>
            <a:off x="6723414" y="6171869"/>
            <a:ext cx="5468586" cy="359695"/>
          </a:xfrm>
          <a:prstGeom prst="rect">
            <a:avLst/>
          </a:prstGeom>
        </p:spPr>
      </p:pic>
    </p:spTree>
    <p:extLst>
      <p:ext uri="{BB962C8B-B14F-4D97-AF65-F5344CB8AC3E}">
        <p14:creationId xmlns:p14="http://schemas.microsoft.com/office/powerpoint/2010/main" val="4217011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Kryteria ogólne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merytoryczne</a:t>
            </a:r>
            <a:endPar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01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18669"/>
          </a:xfrm>
        </p:spPr>
        <p:txBody>
          <a:bodyPr>
            <a:noAutofit/>
          </a:bodyPr>
          <a:lstStyle/>
          <a:p>
            <a:pPr algn="ctr">
              <a:lnSpc>
                <a:spcPct val="100000"/>
              </a:lnSpc>
            </a:pPr>
            <a:r>
              <a:rPr lang="pl-PL" sz="2000" dirty="0"/>
              <a:t>Informacje ogólne</a:t>
            </a:r>
            <a:br>
              <a:rPr lang="pl-PL" sz="2000" dirty="0"/>
            </a:br>
            <a:br>
              <a:rPr lang="pl-PL" sz="2000" dirty="0"/>
            </a:br>
            <a:r>
              <a:rPr lang="pl-PL" sz="2000" dirty="0"/>
              <a:t>źródła finansowania i kwota przeznaczona na postępowanie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37322" y="1143001"/>
            <a:ext cx="11648662" cy="5011124"/>
          </a:xfrm>
        </p:spPr>
        <p:txBody>
          <a:bodyPr>
            <a:normAutofit fontScale="85000" lnSpcReduction="20000"/>
          </a:bodyPr>
          <a:lstStyle/>
          <a:p>
            <a:pPr lvl="0">
              <a:lnSpc>
                <a:spcPct val="115000"/>
              </a:lnSpc>
              <a:spcBef>
                <a:spcPts val="600"/>
              </a:spcBef>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cs typeface="Arial" panose="020B0604020202020204" pitchFamily="34" charset="0"/>
              </a:rPr>
              <a:t>Kwota przeznaczona na dofinansowanie projektów w ramach postępowania – kwota dofinansowania publicznego </a:t>
            </a:r>
            <a:r>
              <a:rPr lang="pl-PL" sz="2400" b="1" dirty="0">
                <a:effectLst/>
                <a:latin typeface="Arial" panose="020B0604020202020204" pitchFamily="34" charset="0"/>
                <a:ea typeface="Times New Roman" panose="02020603050405020304" pitchFamily="18" charset="0"/>
                <a:cs typeface="Arial" panose="020B0604020202020204" pitchFamily="34" charset="0"/>
              </a:rPr>
              <a:t>wynosi </a:t>
            </a:r>
            <a:r>
              <a:rPr lang="pl-PL" sz="2400" b="1" dirty="0">
                <a:latin typeface="Arial" panose="020B0604020202020204" pitchFamily="34" charset="0"/>
                <a:cs typeface="Arial" panose="020B0604020202020204" pitchFamily="34" charset="0"/>
              </a:rPr>
              <a:t>16 475 882,00 </a:t>
            </a:r>
            <a:r>
              <a:rPr lang="pl-PL" sz="2400" b="1" dirty="0">
                <a:latin typeface="Arial" panose="020B0604020202020204" pitchFamily="34" charset="0"/>
                <a:ea typeface="Times New Roman" panose="02020603050405020304" pitchFamily="18" charset="0"/>
                <a:cs typeface="Arial" panose="020B0604020202020204" pitchFamily="34" charset="0"/>
              </a:rPr>
              <a:t>EUR</a:t>
            </a:r>
            <a:r>
              <a:rPr lang="pl-PL" sz="2400" b="1" dirty="0">
                <a:effectLst/>
                <a:latin typeface="Arial" panose="020B0604020202020204" pitchFamily="34" charset="0"/>
                <a:ea typeface="Times New Roman" panose="02020603050405020304" pitchFamily="18" charset="0"/>
                <a:cs typeface="Arial" panose="020B0604020202020204" pitchFamily="34" charset="0"/>
              </a:rPr>
              <a:t>, tj.</a:t>
            </a:r>
            <a:r>
              <a:rPr lang="pl-PL" sz="2400" b="1" dirty="0">
                <a:latin typeface="Arial" panose="020B0604020202020204" pitchFamily="34" charset="0"/>
                <a:cs typeface="Arial" panose="020B0604020202020204" pitchFamily="34" charset="0"/>
              </a:rPr>
              <a:t> 70 595 859,19 PLN</a:t>
            </a:r>
            <a:r>
              <a:rPr lang="pl-PL" sz="2400" dirty="0">
                <a:latin typeface="Arial" panose="020B0604020202020204" pitchFamily="34" charset="0"/>
                <a:ea typeface="Times New Roman" panose="02020603050405020304" pitchFamily="18" charset="0"/>
                <a:cs typeface="Arial" panose="020B0604020202020204" pitchFamily="34" charset="0"/>
              </a:rPr>
              <a:t>.</a:t>
            </a:r>
            <a:endParaRPr lang="pl-PL" sz="24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Bef>
                <a:spcPts val="600"/>
              </a:spcBef>
              <a:spcAft>
                <a:spcPts val="300"/>
              </a:spcAft>
              <a:buNone/>
            </a:pPr>
            <a:r>
              <a:rPr lang="pl-PL" sz="2400" dirty="0">
                <a:effectLst/>
                <a:latin typeface="Arial" panose="020B0604020202020204" pitchFamily="34" charset="0"/>
                <a:ea typeface="Times New Roman" panose="02020603050405020304" pitchFamily="18" charset="0"/>
                <a:cs typeface="Arial" panose="020B0604020202020204" pitchFamily="34" charset="0"/>
              </a:rPr>
              <a:t>Kwota przeliczona wg kursu obowiązującego w </a:t>
            </a:r>
            <a:r>
              <a:rPr lang="pl-PL" sz="2400" dirty="0">
                <a:latin typeface="Arial" panose="020B0604020202020204" pitchFamily="34" charset="0"/>
                <a:ea typeface="Times New Roman" panose="02020603050405020304" pitchFamily="18" charset="0"/>
                <a:cs typeface="Arial" panose="020B0604020202020204" pitchFamily="34" charset="0"/>
              </a:rPr>
              <a:t>czerwcu</a:t>
            </a:r>
            <a:r>
              <a:rPr lang="pl-PL" sz="2400" dirty="0">
                <a:effectLst/>
                <a:latin typeface="Arial" panose="020B0604020202020204" pitchFamily="34" charset="0"/>
                <a:ea typeface="Times New Roman" panose="02020603050405020304" pitchFamily="18" charset="0"/>
                <a:cs typeface="Arial" panose="020B0604020202020204" pitchFamily="34" charset="0"/>
              </a:rPr>
              <a:t> 2024 r. - 1 EUR </a:t>
            </a:r>
            <a:r>
              <a:rPr lang="pl-PL" sz="2400" dirty="0">
                <a:latin typeface="Arial" panose="020B0604020202020204" pitchFamily="34" charset="0"/>
                <a:ea typeface="Times New Roman" panose="02020603050405020304" pitchFamily="18" charset="0"/>
                <a:cs typeface="Arial" panose="020B0604020202020204" pitchFamily="34" charset="0"/>
              </a:rPr>
              <a:t>=</a:t>
            </a:r>
            <a:r>
              <a:rPr lang="pl-PL" sz="2400" dirty="0">
                <a:effectLst/>
                <a:latin typeface="Arial" panose="020B0604020202020204" pitchFamily="34" charset="0"/>
                <a:ea typeface="Times New Roman" panose="02020603050405020304" pitchFamily="18" charset="0"/>
                <a:cs typeface="Arial" panose="020B0604020202020204" pitchFamily="34" charset="0"/>
              </a:rPr>
              <a:t> 4,2848 PLN.</a:t>
            </a:r>
            <a:endParaRPr lang="pl-PL" sz="2400" b="1" dirty="0">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cs typeface="Arial" panose="020B0604020202020204" pitchFamily="34" charset="0"/>
              </a:rPr>
              <a:t>Maksymalne współfinansowanie ze środków EFS+ to 85</a:t>
            </a:r>
            <a:r>
              <a:rPr lang="pl-PL" sz="2400" b="1" dirty="0">
                <a:effectLst/>
                <a:latin typeface="Arial" panose="020B0604020202020204" pitchFamily="34" charset="0"/>
                <a:ea typeface="Times New Roman" panose="02020603050405020304" pitchFamily="18" charset="0"/>
                <a:cs typeface="Arial" panose="020B0604020202020204" pitchFamily="34" charset="0"/>
              </a:rPr>
              <a:t>%</a:t>
            </a:r>
            <a:r>
              <a:rPr lang="pl-PL" sz="2400" dirty="0">
                <a:effectLst/>
                <a:latin typeface="Arial" panose="020B0604020202020204" pitchFamily="34" charset="0"/>
                <a:ea typeface="Times New Roman" panose="02020603050405020304" pitchFamily="18" charset="0"/>
                <a:cs typeface="Arial" panose="020B0604020202020204" pitchFamily="34" charset="0"/>
              </a:rPr>
              <a:t> wartości projektów, tj. </a:t>
            </a:r>
            <a:r>
              <a:rPr lang="pl-PL" sz="2400" b="1" dirty="0">
                <a:latin typeface="Arial" panose="020B0604020202020204" pitchFamily="34" charset="0"/>
                <a:cs typeface="Arial" panose="020B0604020202020204" pitchFamily="34" charset="0"/>
              </a:rPr>
              <a:t>66 435 824,00 PLN.</a:t>
            </a:r>
          </a:p>
          <a:p>
            <a:pPr lvl="0">
              <a:lnSpc>
                <a:spcPct val="115000"/>
              </a:lnSpc>
              <a:spcBef>
                <a:spcPts val="600"/>
              </a:spcBef>
              <a:spcAft>
                <a:spcPts val="300"/>
              </a:spcAft>
              <a:buFont typeface="Wingdings" panose="05000000000000000000" pitchFamily="2" charset="2"/>
              <a:buChar char="ü"/>
            </a:pPr>
            <a:r>
              <a:rPr lang="pl-PL" sz="2400" dirty="0">
                <a:latin typeface="Arial" panose="020B0604020202020204" pitchFamily="34" charset="0"/>
                <a:cs typeface="Arial" panose="020B0604020202020204" pitchFamily="34" charset="0"/>
              </a:rPr>
              <a:t>Maksymalny poziom dofinansowania całkowitego wydatków kwalifikowalnych na poziomie projektu (środki UE + współfinansowanie z budżetu państwa) wynosi:</a:t>
            </a:r>
          </a:p>
          <a:p>
            <a:pPr marL="0" lvl="0" indent="0">
              <a:lnSpc>
                <a:spcPct val="115000"/>
              </a:lnSpc>
              <a:spcBef>
                <a:spcPts val="600"/>
              </a:spcBef>
              <a:spcAft>
                <a:spcPts val="300"/>
              </a:spcAft>
              <a:buNone/>
            </a:pP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90% - typ projektu 1, 3, 4 i 5</a:t>
            </a:r>
            <a:r>
              <a:rPr lang="pl-PL" sz="2400" dirty="0">
                <a:latin typeface="Arial" panose="020B0604020202020204" pitchFamily="34" charset="0"/>
                <a:cs typeface="Arial" panose="020B0604020202020204" pitchFamily="34" charset="0"/>
              </a:rPr>
              <a:t>; </a:t>
            </a:r>
          </a:p>
          <a:p>
            <a:pPr marL="0" lvl="0" indent="0">
              <a:lnSpc>
                <a:spcPct val="115000"/>
              </a:lnSpc>
              <a:spcBef>
                <a:spcPts val="600"/>
              </a:spcBef>
              <a:spcAft>
                <a:spcPts val="300"/>
              </a:spcAft>
              <a:buNone/>
            </a:pP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95% - typ projektu 2.</a:t>
            </a:r>
            <a:endParaRPr lang="pl-PL" sz="24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spcBef>
                <a:spcPts val="600"/>
              </a:spcBef>
              <a:spcAft>
                <a:spcPts val="300"/>
              </a:spcAft>
              <a:buFont typeface="Wingdings" panose="05000000000000000000" pitchFamily="2" charset="2"/>
              <a:buChar char="ü"/>
            </a:pPr>
            <a:r>
              <a:rPr lang="pl-PL" sz="2400" dirty="0">
                <a:effectLst/>
                <a:latin typeface="Arial" panose="020B0604020202020204" pitchFamily="34" charset="0"/>
                <a:ea typeface="Times New Roman" panose="02020603050405020304" pitchFamily="18" charset="0"/>
                <a:cs typeface="Arial" panose="020B0604020202020204" pitchFamily="34" charset="0"/>
              </a:rPr>
              <a:t>Minimalna wartość projektu wynosi </a:t>
            </a:r>
            <a:r>
              <a:rPr lang="pl-PL" sz="2400" b="1" dirty="0">
                <a:effectLst/>
                <a:latin typeface="Arial" panose="020B0604020202020204" pitchFamily="34" charset="0"/>
                <a:ea typeface="Times New Roman" panose="02020603050405020304" pitchFamily="18" charset="0"/>
                <a:cs typeface="Arial" panose="020B0604020202020204" pitchFamily="34" charset="0"/>
              </a:rPr>
              <a:t>100 000,00 PLN. </a:t>
            </a:r>
          </a:p>
          <a:p>
            <a:pPr lvl="0">
              <a:lnSpc>
                <a:spcPct val="115000"/>
              </a:lnSpc>
              <a:spcBef>
                <a:spcPts val="600"/>
              </a:spcBef>
              <a:spcAft>
                <a:spcPts val="300"/>
              </a:spcAft>
              <a:buFont typeface="Wingdings" panose="05000000000000000000" pitchFamily="2" charset="2"/>
              <a:buChar char="ü"/>
            </a:pPr>
            <a:r>
              <a:rPr lang="pl-PL" sz="2400" dirty="0">
                <a:latin typeface="Arial" panose="020B0604020202020204" pitchFamily="34" charset="0"/>
                <a:cs typeface="Arial" panose="020B0604020202020204" pitchFamily="34" charset="0"/>
              </a:rPr>
              <a:t>Zgodnie z SZOP, w ramach niniejszego naboru wnioskodawca jest zobligowany do wniesienia wkładu własnego w wysokości: </a:t>
            </a:r>
          </a:p>
          <a:p>
            <a:pPr marL="0" lvl="0" indent="0">
              <a:lnSpc>
                <a:spcPct val="115000"/>
              </a:lnSpc>
              <a:spcBef>
                <a:spcPts val="600"/>
              </a:spcBef>
              <a:spcAft>
                <a:spcPts val="300"/>
              </a:spcAft>
              <a:buNone/>
            </a:pP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10% wartości projektu - typ projektu 1, 3, 4 i 5, </a:t>
            </a:r>
          </a:p>
          <a:p>
            <a:pPr marL="0" lvl="0" indent="0">
              <a:lnSpc>
                <a:spcPct val="115000"/>
              </a:lnSpc>
              <a:spcBef>
                <a:spcPts val="600"/>
              </a:spcBef>
              <a:spcAft>
                <a:spcPts val="300"/>
              </a:spcAft>
              <a:buNone/>
            </a:pP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5% wartości projektu - typ projektu 2.</a:t>
            </a:r>
            <a:endParaRPr lang="pl-PL" sz="24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spcBef>
                <a:spcPts val="600"/>
              </a:spcBef>
              <a:spcAft>
                <a:spcPts val="300"/>
              </a:spcAft>
              <a:buNone/>
            </a:pPr>
            <a:endParaRPr lang="pl-PL" sz="22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15000"/>
              </a:lnSpc>
              <a:buSzPts val="1200"/>
              <a:buFont typeface="Wingdings" panose="05000000000000000000" pitchFamily="2" charset="2"/>
              <a:buChar char="ü"/>
              <a:tabLst>
                <a:tab pos="90170" algn="l"/>
              </a:tabLst>
            </a:pPr>
            <a:endParaRPr lang="pl-PL" sz="22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74004"/>
            <a:ext cx="5465075" cy="359665"/>
          </a:xfrm>
          <a:prstGeom prst="rect">
            <a:avLst/>
          </a:prstGeom>
        </p:spPr>
      </p:pic>
    </p:spTree>
    <p:extLst>
      <p:ext uri="{BB962C8B-B14F-4D97-AF65-F5344CB8AC3E}">
        <p14:creationId xmlns:p14="http://schemas.microsoft.com/office/powerpoint/2010/main" val="4128569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322133"/>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661480" y="1371599"/>
            <a:ext cx="10418323" cy="4604805"/>
          </a:xfrm>
        </p:spPr>
        <p:txBody>
          <a:bodyPr>
            <a:noAutofit/>
          </a:bodyPr>
          <a:lstStyle/>
          <a:p>
            <a:pPr lvl="0">
              <a:lnSpc>
                <a:spcPct val="115000"/>
              </a:lnSpc>
              <a:spcBef>
                <a:spcPts val="300"/>
              </a:spcBef>
              <a:spcAft>
                <a:spcPts val="300"/>
              </a:spcAft>
              <a:buFont typeface="Wingdings" panose="05000000000000000000" pitchFamily="2" charset="2"/>
              <a:buChar char="ü"/>
              <a:tabLst>
                <a:tab pos="228600" algn="l"/>
              </a:tabLst>
            </a:pP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Wymagana liczba punktów pozwalająca na uwzględnienie projektu przy podejmowaniu decyzji w zakresie wybrania do dofinansowania wynosi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minimum 60% ogółem za spełnienie kryteriów ogólnych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merytorycznych</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 (tj. minimum 48 punktów) oraz minimum 60% punktów możliwych do uzyskania w każdej części </a:t>
            </a:r>
            <a:r>
              <a:rPr lang="pl-PL" sz="1800" b="1" u="none" strike="noStrike" dirty="0">
                <a:effectLst/>
                <a:latin typeface="Arial" panose="020B0604020202020204" pitchFamily="34" charset="0"/>
                <a:ea typeface="Times New Roman" panose="02020603050405020304" pitchFamily="18" charset="0"/>
                <a:cs typeface="Arial" panose="020B0604020202020204" pitchFamily="34" charset="0"/>
              </a:rPr>
              <a:t>karty </a:t>
            </a:r>
            <a:r>
              <a:rPr lang="x-none" sz="1800" b="1" u="none" strike="noStrike" dirty="0">
                <a:effectLst/>
                <a:latin typeface="Arial" panose="020B0604020202020204" pitchFamily="34" charset="0"/>
                <a:ea typeface="Times New Roman" panose="02020603050405020304" pitchFamily="18" charset="0"/>
                <a:cs typeface="Arial" panose="020B0604020202020204" pitchFamily="34" charset="0"/>
              </a:rPr>
              <a:t>oceny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tj.:</a:t>
            </a:r>
            <a:endParaRPr lang="pl-PL" sz="18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pl-PL" sz="1800" dirty="0">
                <a:effectLst/>
                <a:latin typeface="Arial" panose="020B0604020202020204" pitchFamily="34" charset="0"/>
                <a:ea typeface="Times New Roman" panose="02020603050405020304" pitchFamily="18" charset="0"/>
                <a:cs typeface="Arial" panose="020B0604020202020204" pitchFamily="34" charset="0"/>
              </a:rPr>
              <a:t>.</a:t>
            </a:r>
            <a:r>
              <a:rPr lang="x-none" sz="1800" dirty="0">
                <a:effectLst/>
                <a:latin typeface="Arial" panose="020B0604020202020204" pitchFamily="34" charset="0"/>
                <a:ea typeface="Times New Roman" panose="02020603050405020304" pitchFamily="18" charset="0"/>
                <a:cs typeface="Arial" panose="020B0604020202020204" pitchFamily="34" charset="0"/>
              </a:rPr>
              <a:t>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Charakterystyka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Sposób realizacji projektu,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.III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Potencjał i doświadczenie projektodawcy  (w tym partnerów),</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15000"/>
              </a:lnSpc>
              <a:spcBef>
                <a:spcPts val="300"/>
              </a:spcBef>
              <a:spcAft>
                <a:spcPts val="300"/>
              </a:spcAft>
              <a:buFont typeface="+mj-lt"/>
              <a:buAutoNum type="alphaLcParenR"/>
            </a:pPr>
            <a:r>
              <a:rPr lang="x-none" sz="1800" dirty="0">
                <a:effectLst/>
                <a:latin typeface="Arial" panose="020B0604020202020204" pitchFamily="34" charset="0"/>
                <a:ea typeface="Times New Roman" panose="02020603050405020304" pitchFamily="18" charset="0"/>
                <a:cs typeface="Arial" panose="020B0604020202020204" pitchFamily="34" charset="0"/>
              </a:rPr>
              <a:t>część </a:t>
            </a:r>
            <a:r>
              <a:rPr lang="pl-PL" sz="1800" dirty="0">
                <a:latin typeface="Arial" panose="020B0604020202020204" pitchFamily="34" charset="0"/>
                <a:ea typeface="Times New Roman" panose="02020603050405020304" pitchFamily="18" charset="0"/>
                <a:cs typeface="Arial" panose="020B0604020202020204" pitchFamily="34" charset="0"/>
              </a:rPr>
              <a:t>C</a:t>
            </a:r>
            <a:r>
              <a:rPr lang="x-none" sz="1800" dirty="0">
                <a:effectLst/>
                <a:latin typeface="Arial" panose="020B0604020202020204" pitchFamily="34" charset="0"/>
                <a:ea typeface="Times New Roman" panose="02020603050405020304" pitchFamily="18" charset="0"/>
                <a:cs typeface="Arial" panose="020B0604020202020204" pitchFamily="34" charset="0"/>
              </a:rPr>
              <a:t>.IV </a:t>
            </a:r>
            <a:r>
              <a:rPr lang="pl-PL" sz="1800" dirty="0">
                <a:effectLst/>
                <a:latin typeface="Arial" panose="020B0604020202020204" pitchFamily="34" charset="0"/>
                <a:ea typeface="Times New Roman" panose="02020603050405020304" pitchFamily="18" charset="0"/>
                <a:cs typeface="Arial" panose="020B0604020202020204" pitchFamily="34" charset="0"/>
              </a:rPr>
              <a:t>K</a:t>
            </a:r>
            <a:r>
              <a:rPr lang="x-none" sz="1800" dirty="0">
                <a:effectLst/>
                <a:latin typeface="Arial" panose="020B0604020202020204" pitchFamily="34" charset="0"/>
                <a:ea typeface="Times New Roman" panose="02020603050405020304" pitchFamily="18" charset="0"/>
                <a:cs typeface="Arial" panose="020B0604020202020204" pitchFamily="34" charset="0"/>
              </a:rPr>
              <a:t>arty oceny formalno-merytorycznej: Budżet projektu.</a:t>
            </a:r>
            <a:endParaRPr lang="pl-PL" sz="1800" dirty="0">
              <a:latin typeface="Arial" panose="020B0604020202020204" pitchFamily="34" charset="0"/>
              <a:ea typeface="Times New Roman" panose="02020603050405020304" pitchFamily="18" charset="0"/>
              <a:cs typeface="Arial" panose="020B0604020202020204" pitchFamily="34" charset="0"/>
            </a:endParaRPr>
          </a:p>
          <a:p>
            <a:pPr marL="285744" indent="-285750">
              <a:lnSpc>
                <a:spcPct val="115000"/>
              </a:lnSpc>
              <a:spcBef>
                <a:spcPts val="300"/>
              </a:spcBef>
              <a:spcAft>
                <a:spcPts val="300"/>
              </a:spcAft>
              <a:buFont typeface="Wingdings" panose="05000000000000000000" pitchFamily="2" charset="2"/>
              <a:buChar char="ü"/>
            </a:pP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Każdorazowo, w każdej części </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Kar</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ty</a:t>
            </a:r>
            <a:r>
              <a:rPr lang="x-none" sz="1800" u="none" strike="noStrike" dirty="0">
                <a:effectLst/>
                <a:latin typeface="Arial" panose="020B0604020202020204" pitchFamily="34" charset="0"/>
                <a:ea typeface="Times New Roman" panose="02020603050405020304" pitchFamily="18" charset="0"/>
                <a:cs typeface="Arial" panose="020B0604020202020204" pitchFamily="34" charset="0"/>
              </a:rPr>
              <a:t> oceny formalno-merytorycznej</a:t>
            </a:r>
            <a:r>
              <a:rPr lang="pl-PL" sz="1800" u="none" strike="noStrike" dirty="0">
                <a:effectLst/>
                <a:latin typeface="Arial" panose="020B0604020202020204" pitchFamily="34" charset="0"/>
                <a:ea typeface="Times New Roman" panose="02020603050405020304" pitchFamily="18" charset="0"/>
                <a:cs typeface="Arial" panose="020B0604020202020204" pitchFamily="34" charset="0"/>
              </a:rPr>
              <a:t>, oceniający uzasadnia ocenę kryterium ogólnego merytorycznego.</a:t>
            </a:r>
          </a:p>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10041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528506" y="448591"/>
            <a:ext cx="11434195" cy="833076"/>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Kryteria merytoryczne</a:t>
            </a:r>
            <a:br>
              <a:rPr lang="pl-PL" sz="2000" dirty="0">
                <a:latin typeface="+mn-lt"/>
                <a:cs typeface="Arial" panose="020B0604020202020204" pitchFamily="34" charset="0"/>
              </a:rPr>
            </a:br>
            <a:r>
              <a:rPr lang="pl-PL" sz="20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1169635" y="1340467"/>
            <a:ext cx="9852729" cy="3958954"/>
          </a:xfrm>
        </p:spPr>
        <p:txBody>
          <a:bodyPr>
            <a:noAutofit/>
          </a:bodyPr>
          <a:lstStyle/>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Adekwatność</a:t>
            </a:r>
            <a:r>
              <a:rPr lang="pl-PL" sz="1800" b="1" dirty="0">
                <a:latin typeface="Arial" panose="020B0604020202020204" pitchFamily="34" charset="0"/>
                <a:cs typeface="Arial" panose="020B0604020202020204" pitchFamily="34" charset="0"/>
              </a:rPr>
              <a:t> celu </a:t>
            </a:r>
            <a:r>
              <a:rPr lang="pl-PL" sz="1800" dirty="0">
                <a:latin typeface="Arial" panose="020B0604020202020204" pitchFamily="34" charset="0"/>
                <a:cs typeface="Arial" panose="020B0604020202020204" pitchFamily="34" charset="0"/>
              </a:rPr>
              <a:t>głównego projektu do celu szczegółowego wskazanego w Programie Fundusze Europejskie dla Lubelskiego 2021-2027 oraz opisanych w nim problemów.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grupy docelowej</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Trafność doboru i opisu </a:t>
            </a:r>
            <a:r>
              <a:rPr lang="pl-PL" sz="1800" b="1" dirty="0">
                <a:latin typeface="Arial" panose="020B0604020202020204" pitchFamily="34" charset="0"/>
                <a:cs typeface="Arial" panose="020B0604020202020204" pitchFamily="34" charset="0"/>
              </a:rPr>
              <a:t>zadań</a:t>
            </a:r>
            <a:r>
              <a:rPr lang="pl-PL" sz="1800" dirty="0">
                <a:latin typeface="Arial" panose="020B0604020202020204" pitchFamily="34" charset="0"/>
                <a:cs typeface="Arial" panose="020B0604020202020204" pitchFamily="34" charset="0"/>
              </a:rPr>
              <a:t>.</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Racjonalność </a:t>
            </a:r>
            <a:r>
              <a:rPr lang="pl-PL" sz="1800" b="1" dirty="0">
                <a:latin typeface="Arial" panose="020B0604020202020204" pitchFamily="34" charset="0"/>
                <a:cs typeface="Arial" panose="020B0604020202020204" pitchFamily="34" charset="0"/>
              </a:rPr>
              <a:t>harmonogramu</a:t>
            </a:r>
            <a:r>
              <a:rPr lang="pl-PL" sz="1800" dirty="0">
                <a:latin typeface="Arial" panose="020B0604020202020204" pitchFamily="34" charset="0"/>
                <a:cs typeface="Arial" panose="020B0604020202020204" pitchFamily="34" charset="0"/>
              </a:rPr>
              <a:t> realizacji projektu.</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założonych </a:t>
            </a:r>
            <a:r>
              <a:rPr lang="pl-PL" sz="1800" b="1" dirty="0">
                <a:latin typeface="Arial" panose="020B0604020202020204" pitchFamily="34" charset="0"/>
                <a:cs typeface="Arial" panose="020B0604020202020204" pitchFamily="34" charset="0"/>
              </a:rPr>
              <a:t>wskaźników</a:t>
            </a:r>
            <a:r>
              <a:rPr lang="pl-PL" sz="1800" dirty="0">
                <a:latin typeface="Arial" panose="020B0604020202020204" pitchFamily="34" charset="0"/>
                <a:cs typeface="Arial" panose="020B0604020202020204" pitchFamily="34" charset="0"/>
              </a:rPr>
              <a:t> i trwałość rezultatów.</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Prawidłowość opisu </a:t>
            </a:r>
            <a:r>
              <a:rPr lang="pl-PL" sz="1800" b="1" dirty="0">
                <a:latin typeface="Arial" panose="020B0604020202020204" pitchFamily="34" charset="0"/>
                <a:cs typeface="Arial" panose="020B0604020202020204" pitchFamily="34" charset="0"/>
              </a:rPr>
              <a:t>ryzyka</a:t>
            </a:r>
            <a:r>
              <a:rPr lang="pl-PL" sz="1800" dirty="0">
                <a:latin typeface="Arial" panose="020B0604020202020204" pitchFamily="34" charset="0"/>
                <a:cs typeface="Arial" panose="020B0604020202020204" pitchFamily="34" charset="0"/>
              </a:rPr>
              <a:t> w projekcie.</a:t>
            </a:r>
          </a:p>
          <a:p>
            <a:pPr marL="457200" indent="-457200" algn="just">
              <a:spcBef>
                <a:spcPct val="0"/>
              </a:spcBef>
              <a:spcAft>
                <a:spcPts val="600"/>
              </a:spcAft>
              <a:buClrTx/>
              <a:buFont typeface="+mj-lt"/>
              <a:buAutoNum type="arabicPeriod"/>
              <a:defRPr/>
            </a:pPr>
            <a:r>
              <a:rPr lang="pl-PL" sz="1800" dirty="0">
                <a:latin typeface="Arial" panose="020B0604020202020204" pitchFamily="34" charset="0"/>
                <a:cs typeface="Arial" panose="020B0604020202020204" pitchFamily="34" charset="0"/>
              </a:rPr>
              <a:t>Efektywność sposobu </a:t>
            </a:r>
            <a:r>
              <a:rPr lang="pl-PL" sz="1800" b="1" dirty="0">
                <a:latin typeface="Arial" panose="020B0604020202020204" pitchFamily="34" charset="0"/>
                <a:cs typeface="Arial" panose="020B0604020202020204" pitchFamily="34" charset="0"/>
              </a:rPr>
              <a:t>zarządzania</a:t>
            </a:r>
            <a:r>
              <a:rPr lang="pl-PL" sz="1800" dirty="0">
                <a:latin typeface="Arial" panose="020B0604020202020204" pitchFamily="34" charset="0"/>
                <a:cs typeface="Arial" panose="020B0604020202020204" pitchFamily="34" charset="0"/>
              </a:rPr>
              <a:t> projektem.</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Doświadczenie</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Potencjał</a:t>
            </a:r>
            <a:r>
              <a:rPr lang="pl-PL" sz="1800" dirty="0">
                <a:latin typeface="Arial" panose="020B0604020202020204" pitchFamily="34" charset="0"/>
                <a:cs typeface="Arial" panose="020B0604020202020204" pitchFamily="34" charset="0"/>
              </a:rPr>
              <a:t> wnioskodawcy i partnerów (o ile dotyczy).</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Kwalifikowalność </a:t>
            </a:r>
            <a:r>
              <a:rPr lang="pl-PL" sz="1800" dirty="0">
                <a:latin typeface="Arial" panose="020B0604020202020204" pitchFamily="34" charset="0"/>
                <a:cs typeface="Arial" panose="020B0604020202020204" pitchFamily="34" charset="0"/>
              </a:rPr>
              <a:t>wydatków.</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Efektywność</a:t>
            </a:r>
            <a:r>
              <a:rPr lang="pl-PL" sz="1800" dirty="0">
                <a:latin typeface="Arial" panose="020B0604020202020204" pitchFamily="34" charset="0"/>
                <a:cs typeface="Arial" panose="020B0604020202020204" pitchFamily="34" charset="0"/>
              </a:rPr>
              <a:t> wydatków.</a:t>
            </a:r>
          </a:p>
          <a:p>
            <a:pPr marL="457200" indent="-457200" algn="just">
              <a:spcBef>
                <a:spcPct val="0"/>
              </a:spcBef>
              <a:spcAft>
                <a:spcPts val="600"/>
              </a:spcAft>
              <a:buClrTx/>
              <a:buFont typeface="+mj-lt"/>
              <a:buAutoNum type="arabicPeriod"/>
              <a:defRPr/>
            </a:pPr>
            <a:r>
              <a:rPr lang="pl-PL" sz="1800" b="1" dirty="0">
                <a:latin typeface="Arial" panose="020B0604020202020204" pitchFamily="34" charset="0"/>
                <a:cs typeface="Arial" panose="020B0604020202020204" pitchFamily="34" charset="0"/>
              </a:rPr>
              <a:t>Prawidłowość sporządzenia budżetu</a:t>
            </a:r>
            <a:r>
              <a:rPr lang="pl-PL" sz="1800" dirty="0">
                <a:latin typeface="Arial" panose="020B0604020202020204" pitchFamily="34" charset="0"/>
                <a:cs typeface="Arial" panose="020B0604020202020204" pitchFamily="34" charset="0"/>
              </a:rPr>
              <a:t>.</a:t>
            </a:r>
          </a:p>
          <a:p>
            <a:pPr marL="0" indent="0">
              <a:spcAft>
                <a:spcPts val="600"/>
              </a:spcAft>
              <a:buClrTx/>
              <a:buNone/>
            </a:pPr>
            <a:endParaRPr lang="pl-PL" sz="1800" dirty="0"/>
          </a:p>
        </p:txBody>
      </p:sp>
    </p:spTree>
    <p:extLst>
      <p:ext uri="{BB962C8B-B14F-4D97-AF65-F5344CB8AC3E}">
        <p14:creationId xmlns:p14="http://schemas.microsoft.com/office/powerpoint/2010/main" val="3701060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0A3D7C-0868-C570-1D91-0299AAF22F58}"/>
              </a:ext>
            </a:extLst>
          </p:cNvPr>
          <p:cNvSpPr>
            <a:spLocks noGrp="1"/>
          </p:cNvSpPr>
          <p:nvPr>
            <p:ph type="title"/>
          </p:nvPr>
        </p:nvSpPr>
        <p:spPr>
          <a:xfrm>
            <a:off x="1169636" y="262061"/>
            <a:ext cx="9852728" cy="979757"/>
          </a:xfrm>
        </p:spPr>
        <p:txBody>
          <a:bodyPr/>
          <a:lstStyle/>
          <a:p>
            <a:pPr algn="ctr"/>
            <a:r>
              <a:rPr lang="pl-PL" dirty="0"/>
              <a:t>Budżet projektu – zadania, kategorie wydatków</a:t>
            </a:r>
          </a:p>
        </p:txBody>
      </p:sp>
      <p:pic>
        <p:nvPicPr>
          <p:cNvPr id="4" name="Symbol zastępczy zawartości 3">
            <a:extLst>
              <a:ext uri="{FF2B5EF4-FFF2-40B4-BE49-F238E27FC236}">
                <a16:creationId xmlns:a16="http://schemas.microsoft.com/office/drawing/2014/main" id="{96464765-2577-F1D6-7A21-84B131BD14E1}"/>
              </a:ext>
            </a:extLst>
          </p:cNvPr>
          <p:cNvPicPr>
            <a:picLocks noGrp="1" noChangeAspect="1"/>
          </p:cNvPicPr>
          <p:nvPr>
            <p:ph idx="1"/>
          </p:nvPr>
        </p:nvPicPr>
        <p:blipFill>
          <a:blip r:embed="rId2"/>
          <a:stretch>
            <a:fillRect/>
          </a:stretch>
        </p:blipFill>
        <p:spPr>
          <a:xfrm>
            <a:off x="6723414" y="6236244"/>
            <a:ext cx="5468586" cy="359695"/>
          </a:xfrm>
          <a:prstGeom prst="rect">
            <a:avLst/>
          </a:prstGeom>
        </p:spPr>
      </p:pic>
      <p:sp>
        <p:nvSpPr>
          <p:cNvPr id="5" name="pole tekstowe 4">
            <a:extLst>
              <a:ext uri="{FF2B5EF4-FFF2-40B4-BE49-F238E27FC236}">
                <a16:creationId xmlns:a16="http://schemas.microsoft.com/office/drawing/2014/main" id="{C897365A-B6E3-A1A8-C351-94ACF59C28FA}"/>
              </a:ext>
            </a:extLst>
          </p:cNvPr>
          <p:cNvSpPr txBox="1"/>
          <p:nvPr/>
        </p:nvSpPr>
        <p:spPr>
          <a:xfrm>
            <a:off x="735495" y="799765"/>
            <a:ext cx="11181522" cy="5293757"/>
          </a:xfrm>
          <a:prstGeom prst="rect">
            <a:avLst/>
          </a:prstGeom>
          <a:noFill/>
        </p:spPr>
        <p:txBody>
          <a:bodyPr wrap="square" rtlCol="0">
            <a:spAutoFit/>
          </a:bodyPr>
          <a:lstStyle/>
          <a:p>
            <a:r>
              <a:rPr lang="pl-PL" sz="2000" b="1" dirty="0">
                <a:solidFill>
                  <a:schemeClr val="accent1"/>
                </a:solidFill>
                <a:latin typeface="Arial" panose="020B0604020202020204" pitchFamily="34" charset="0"/>
                <a:cs typeface="Arial" panose="020B0604020202020204" pitchFamily="34" charset="0"/>
              </a:rPr>
              <a:t>Zadania:</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zadanie określone przez wnioskodawcę</a:t>
            </a:r>
          </a:p>
          <a:p>
            <a:r>
              <a:rPr lang="pl-PL" sz="2000" b="1" dirty="0">
                <a:solidFill>
                  <a:schemeClr val="accent1"/>
                </a:solidFill>
                <a:latin typeface="Arial" panose="020B0604020202020204" pitchFamily="34" charset="0"/>
                <a:cs typeface="Arial" panose="020B0604020202020204" pitchFamily="34" charset="0"/>
              </a:rPr>
              <a:t>Kategorie wydatków:</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Personel projektu</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Koszty wsparcia uczestników projektu</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Usługi zewnętrzne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Środki trwałe/dostawy</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Podatki i opłaty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Amortyzacja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Dostawy (inne niż śr. trwałe)</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Nieruchomości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Roboty budowlane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Wart. niematerialne i prawne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Nadzór/zarządzanie inwestycją</a:t>
            </a:r>
          </a:p>
          <a:p>
            <a:r>
              <a:rPr lang="pl-PL" sz="2000" b="1" dirty="0">
                <a:solidFill>
                  <a:schemeClr val="accent1"/>
                </a:solidFill>
                <a:latin typeface="Arial" panose="020B0604020202020204" pitchFamily="34" charset="0"/>
                <a:cs typeface="Arial" panose="020B0604020202020204" pitchFamily="34" charset="0"/>
              </a:rPr>
              <a:t>Wydatki: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Wydatki określone przez wnioskodawcę </a:t>
            </a:r>
          </a:p>
          <a:p>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211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FD4EA7-6A75-E11D-0086-586434AF09AF}"/>
              </a:ext>
            </a:extLst>
          </p:cNvPr>
          <p:cNvSpPr>
            <a:spLocks noGrp="1"/>
          </p:cNvSpPr>
          <p:nvPr>
            <p:ph type="title"/>
          </p:nvPr>
        </p:nvSpPr>
        <p:spPr>
          <a:xfrm>
            <a:off x="1169636" y="326436"/>
            <a:ext cx="9852728" cy="979757"/>
          </a:xfrm>
        </p:spPr>
        <p:txBody>
          <a:bodyPr/>
          <a:lstStyle/>
          <a:p>
            <a:pPr algn="ctr"/>
            <a:r>
              <a:rPr lang="pl-PL" dirty="0"/>
              <a:t>Budżet projektu </a:t>
            </a:r>
          </a:p>
        </p:txBody>
      </p:sp>
      <p:pic>
        <p:nvPicPr>
          <p:cNvPr id="4" name="Symbol zastępczy zawartości 3">
            <a:extLst>
              <a:ext uri="{FF2B5EF4-FFF2-40B4-BE49-F238E27FC236}">
                <a16:creationId xmlns:a16="http://schemas.microsoft.com/office/drawing/2014/main" id="{DCAF8088-F1F2-E9D0-8A7E-7EBA77645608}"/>
              </a:ext>
            </a:extLst>
          </p:cNvPr>
          <p:cNvPicPr>
            <a:picLocks noGrp="1" noChangeAspect="1"/>
          </p:cNvPicPr>
          <p:nvPr>
            <p:ph idx="1"/>
          </p:nvPr>
        </p:nvPicPr>
        <p:blipFill>
          <a:blip r:embed="rId2"/>
          <a:stretch>
            <a:fillRect/>
          </a:stretch>
        </p:blipFill>
        <p:spPr>
          <a:xfrm>
            <a:off x="6723414" y="6171869"/>
            <a:ext cx="5468586" cy="359695"/>
          </a:xfrm>
          <a:prstGeom prst="rect">
            <a:avLst/>
          </a:prstGeom>
        </p:spPr>
      </p:pic>
      <p:sp>
        <p:nvSpPr>
          <p:cNvPr id="5" name="pole tekstowe 4">
            <a:extLst>
              <a:ext uri="{FF2B5EF4-FFF2-40B4-BE49-F238E27FC236}">
                <a16:creationId xmlns:a16="http://schemas.microsoft.com/office/drawing/2014/main" id="{CD702B90-7F7C-DB1E-601E-FFF6EB3E273D}"/>
              </a:ext>
            </a:extLst>
          </p:cNvPr>
          <p:cNvSpPr txBox="1"/>
          <p:nvPr/>
        </p:nvSpPr>
        <p:spPr>
          <a:xfrm>
            <a:off x="894522" y="1306193"/>
            <a:ext cx="10714383" cy="4185761"/>
          </a:xfrm>
          <a:prstGeom prst="rect">
            <a:avLst/>
          </a:prstGeom>
          <a:noFill/>
        </p:spPr>
        <p:txBody>
          <a:bodyPr wrap="square" rtlCol="0">
            <a:spAutoFit/>
          </a:bodyPr>
          <a:lstStyle/>
          <a:p>
            <a:r>
              <a:rPr lang="pl-PL" sz="2000" b="1" dirty="0">
                <a:solidFill>
                  <a:schemeClr val="accent1"/>
                </a:solidFill>
                <a:latin typeface="Arial" panose="020B0604020202020204" pitchFamily="34" charset="0"/>
                <a:cs typeface="Arial" panose="020B0604020202020204" pitchFamily="34" charset="0"/>
              </a:rPr>
              <a:t>Limity:</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Wydatki poniesione na zakup nieruchomości</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Pomoc publiczna, pomoc de </a:t>
            </a:r>
            <a:r>
              <a:rPr lang="pl-PL" sz="2000" dirty="0" err="1">
                <a:latin typeface="Arial" panose="020B0604020202020204" pitchFamily="34" charset="0"/>
                <a:cs typeface="Arial" panose="020B0604020202020204" pitchFamily="34" charset="0"/>
              </a:rPr>
              <a:t>minims</a:t>
            </a:r>
            <a:endParaRPr lang="pl-PL"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Cross-</a:t>
            </a:r>
            <a:r>
              <a:rPr lang="pl-PL" sz="2000" dirty="0" err="1">
                <a:latin typeface="Arial" panose="020B0604020202020204" pitchFamily="34" charset="0"/>
                <a:cs typeface="Arial" panose="020B0604020202020204" pitchFamily="34" charset="0"/>
              </a:rPr>
              <a:t>financing</a:t>
            </a:r>
            <a:r>
              <a:rPr lang="pl-PL"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Wkład niepieniężny </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Wydatki ponoszone poza terenem UE</a:t>
            </a:r>
          </a:p>
          <a:p>
            <a:pPr marL="285750" indent="-285750">
              <a:buFont typeface="Arial" panose="020B0604020202020204" pitchFamily="34" charset="0"/>
              <a:buChar char="•"/>
            </a:pPr>
            <a:r>
              <a:rPr lang="pl-PL" sz="2000" dirty="0">
                <a:latin typeface="Arial" panose="020B0604020202020204" pitchFamily="34" charset="0"/>
                <a:cs typeface="Arial" panose="020B0604020202020204" pitchFamily="34" charset="0"/>
              </a:rPr>
              <a:t>Podwykonawstwo</a:t>
            </a:r>
          </a:p>
          <a:p>
            <a:r>
              <a:rPr lang="pl-PL" sz="1800" b="1" dirty="0">
                <a:solidFill>
                  <a:schemeClr val="accent1"/>
                </a:solidFill>
                <a:latin typeface="Arial" panose="020B0604020202020204" pitchFamily="34" charset="0"/>
                <a:cs typeface="Arial" panose="020B0604020202020204" pitchFamily="34" charset="0"/>
              </a:rPr>
              <a:t>Wkład:</a:t>
            </a:r>
          </a:p>
          <a:p>
            <a:pPr marL="285750" indent="-285750">
              <a:buFont typeface="Arial" panose="020B0604020202020204" pitchFamily="34" charset="0"/>
              <a:buChar char="•"/>
            </a:pPr>
            <a:r>
              <a:rPr lang="pl-PL" dirty="0">
                <a:latin typeface="Arial" panose="020B0604020202020204" pitchFamily="34" charset="0"/>
                <a:cs typeface="Arial" panose="020B0604020202020204" pitchFamily="34" charset="0"/>
              </a:rPr>
              <a:t>pieniężny</a:t>
            </a:r>
          </a:p>
          <a:p>
            <a:pPr marL="285750" indent="-285750">
              <a:buFont typeface="Arial" panose="020B0604020202020204" pitchFamily="34" charset="0"/>
              <a:buChar char="•"/>
            </a:pPr>
            <a:r>
              <a:rPr lang="pl-PL" dirty="0">
                <a:latin typeface="Arial" panose="020B0604020202020204" pitchFamily="34" charset="0"/>
                <a:cs typeface="Arial" panose="020B0604020202020204" pitchFamily="34" charset="0"/>
              </a:rPr>
              <a:t>niepieniężny (wkład, dla którego nie dokonano żadnych płatności) – wniesienie/wykorzystanie na rzecz projektu nieruchomości, urządzeń, materiałów (surowców), wartości niematerialnych i prawnych, ekspertyz, nieodpłatnej pracy wykonywanej przez wolontariuszy, nieodpłatnej pracy społecznej członków stowarzyszenia. </a:t>
            </a:r>
          </a:p>
          <a:p>
            <a:pPr marL="285750" indent="-285750">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24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E3A5A9-C5F5-9556-2B19-E20EAE2C97DC}"/>
              </a:ext>
            </a:extLst>
          </p:cNvPr>
          <p:cNvSpPr>
            <a:spLocks noGrp="1"/>
          </p:cNvSpPr>
          <p:nvPr>
            <p:ph type="title"/>
          </p:nvPr>
        </p:nvSpPr>
        <p:spPr>
          <a:xfrm>
            <a:off x="1169855" y="326436"/>
            <a:ext cx="9852728" cy="979757"/>
          </a:xfrm>
        </p:spPr>
        <p:txBody>
          <a:bodyPr/>
          <a:lstStyle/>
          <a:p>
            <a:pPr algn="ctr"/>
            <a:r>
              <a:rPr lang="pl-PL" dirty="0"/>
              <a:t>Uzasadnienie dla wydatków </a:t>
            </a:r>
          </a:p>
        </p:txBody>
      </p:sp>
      <p:pic>
        <p:nvPicPr>
          <p:cNvPr id="4" name="Symbol zastępczy zawartości 3">
            <a:extLst>
              <a:ext uri="{FF2B5EF4-FFF2-40B4-BE49-F238E27FC236}">
                <a16:creationId xmlns:a16="http://schemas.microsoft.com/office/drawing/2014/main" id="{90BDFF42-92E3-50A4-302A-EFA263F85C54}"/>
              </a:ext>
            </a:extLst>
          </p:cNvPr>
          <p:cNvPicPr>
            <a:picLocks noGrp="1" noChangeAspect="1"/>
          </p:cNvPicPr>
          <p:nvPr>
            <p:ph idx="1"/>
          </p:nvPr>
        </p:nvPicPr>
        <p:blipFill>
          <a:blip r:embed="rId2"/>
          <a:stretch>
            <a:fillRect/>
          </a:stretch>
        </p:blipFill>
        <p:spPr>
          <a:xfrm>
            <a:off x="6723414" y="6171869"/>
            <a:ext cx="5468586" cy="359695"/>
          </a:xfrm>
          <a:prstGeom prst="rect">
            <a:avLst/>
          </a:prstGeom>
        </p:spPr>
      </p:pic>
      <p:sp>
        <p:nvSpPr>
          <p:cNvPr id="5" name="pole tekstowe 4">
            <a:extLst>
              <a:ext uri="{FF2B5EF4-FFF2-40B4-BE49-F238E27FC236}">
                <a16:creationId xmlns:a16="http://schemas.microsoft.com/office/drawing/2014/main" id="{0E547FB5-C3E1-4D5D-ADA1-F9018F49B4B8}"/>
              </a:ext>
            </a:extLst>
          </p:cNvPr>
          <p:cNvSpPr txBox="1"/>
          <p:nvPr/>
        </p:nvSpPr>
        <p:spPr>
          <a:xfrm>
            <a:off x="983974" y="1008019"/>
            <a:ext cx="10038171" cy="5016758"/>
          </a:xfrm>
          <a:prstGeom prst="rect">
            <a:avLst/>
          </a:prstGeom>
          <a:noFill/>
        </p:spPr>
        <p:txBody>
          <a:bodyPr wrap="square" rtlCol="0">
            <a:spAutoFit/>
          </a:bodyPr>
          <a:lstStyle/>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cross-</a:t>
            </a:r>
            <a:r>
              <a:rPr lang="pl-PL" sz="2000" dirty="0" err="1">
                <a:latin typeface="Arial" panose="020B0604020202020204" pitchFamily="34" charset="0"/>
                <a:cs typeface="Arial" panose="020B0604020202020204" pitchFamily="34" charset="0"/>
              </a:rPr>
              <a:t>fiancingu</a:t>
            </a:r>
            <a:endParaRPr lang="pl-PL" sz="20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przewidzianego w projekcie wkładu własnego, w tym informacja o wkładzie rzeczowym i wszelkich opłatach pobieranych od uczestników </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wydatków ponoszonych poza terytorium kraju lub programu</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wydatków ponoszonych poza terytorium UE </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źródeł finansowania przedsięwzięcia</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dla kwalifikowalności VAT</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Sposób wyliczania wartości objętych pomocą publiczną (w tym wnoszonego wkładu własnego) oraz pomocą de </a:t>
            </a:r>
            <a:r>
              <a:rPr lang="pl-PL" sz="2000" dirty="0" err="1">
                <a:latin typeface="Arial" panose="020B0604020202020204" pitchFamily="34" charset="0"/>
                <a:cs typeface="Arial" panose="020B0604020202020204" pitchFamily="34" charset="0"/>
              </a:rPr>
              <a:t>minimis</a:t>
            </a:r>
            <a:r>
              <a:rPr lang="pl-PL" sz="2000" dirty="0">
                <a:latin typeface="Arial" panose="020B0604020202020204" pitchFamily="34" charset="0"/>
                <a:cs typeface="Arial" panose="020B0604020202020204" pitchFamily="34" charset="0"/>
              </a:rPr>
              <a:t> </a:t>
            </a:r>
          </a:p>
          <a:p>
            <a:pPr marL="457200" indent="-457200">
              <a:lnSpc>
                <a:spcPct val="150000"/>
              </a:lnSpc>
              <a:buFont typeface="+mj-lt"/>
              <a:buAutoNum type="arabicPeriod"/>
            </a:pPr>
            <a:r>
              <a:rPr lang="pl-PL" sz="2000" dirty="0">
                <a:latin typeface="Arial" panose="020B0604020202020204" pitchFamily="34" charset="0"/>
                <a:cs typeface="Arial" panose="020B0604020202020204" pitchFamily="34" charset="0"/>
              </a:rPr>
              <a:t>Uzasadnienie poszczególnych wydatków wskazanych w budżecie projektu </a:t>
            </a:r>
          </a:p>
          <a:p>
            <a:pPr marL="457200" indent="-457200">
              <a:buFont typeface="+mj-lt"/>
              <a:buAutoNum type="arabicPeriod"/>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077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AEE7BB-693F-BA60-5169-7AC9210D4EC7}"/>
              </a:ext>
            </a:extLst>
          </p:cNvPr>
          <p:cNvSpPr>
            <a:spLocks noGrp="1"/>
          </p:cNvSpPr>
          <p:nvPr>
            <p:ph type="title"/>
          </p:nvPr>
        </p:nvSpPr>
        <p:spPr>
          <a:xfrm>
            <a:off x="1169636" y="418750"/>
            <a:ext cx="9852728" cy="979757"/>
          </a:xfrm>
        </p:spPr>
        <p:txBody>
          <a:bodyPr/>
          <a:lstStyle/>
          <a:p>
            <a:pPr algn="ctr"/>
            <a:r>
              <a:rPr lang="pl-PL" dirty="0"/>
              <a:t>Personel w budżecie projektu </a:t>
            </a:r>
          </a:p>
        </p:txBody>
      </p:sp>
      <p:sp>
        <p:nvSpPr>
          <p:cNvPr id="3" name="Symbol zastępczy zawartości 2">
            <a:extLst>
              <a:ext uri="{FF2B5EF4-FFF2-40B4-BE49-F238E27FC236}">
                <a16:creationId xmlns:a16="http://schemas.microsoft.com/office/drawing/2014/main" id="{7B64657B-A36A-9F9B-01A0-57563DEFA33E}"/>
              </a:ext>
            </a:extLst>
          </p:cNvPr>
          <p:cNvSpPr>
            <a:spLocks noGrp="1"/>
          </p:cNvSpPr>
          <p:nvPr>
            <p:ph idx="1"/>
          </p:nvPr>
        </p:nvSpPr>
        <p:spPr>
          <a:xfrm>
            <a:off x="1053329" y="1398507"/>
            <a:ext cx="9969035" cy="4908624"/>
          </a:xfrm>
        </p:spPr>
        <p:txBody>
          <a:bodyPr>
            <a:normAutofit/>
          </a:bodyPr>
          <a:lstStyle/>
          <a:p>
            <a:pPr marL="0" indent="0">
              <a:buNone/>
            </a:pPr>
            <a:r>
              <a:rPr lang="pl-PL" sz="2200" b="1" dirty="0">
                <a:solidFill>
                  <a:schemeClr val="accent1"/>
                </a:solidFill>
                <a:latin typeface="Arial" panose="020B0604020202020204" pitchFamily="34" charset="0"/>
                <a:cs typeface="Arial" panose="020B0604020202020204" pitchFamily="34" charset="0"/>
              </a:rPr>
              <a:t>Konieczność wskazania we wniosku o dofinansowanie:</a:t>
            </a:r>
          </a:p>
          <a:p>
            <a:pPr marL="342900" indent="-342900">
              <a:lnSpc>
                <a:spcPct val="150000"/>
              </a:lnSpc>
              <a:buFont typeface="+mj-lt"/>
              <a:buAutoNum type="alphaLcParenR"/>
            </a:pPr>
            <a:r>
              <a:rPr lang="pl-PL" sz="2200" dirty="0">
                <a:latin typeface="Arial" panose="020B0604020202020204" pitchFamily="34" charset="0"/>
                <a:cs typeface="Arial" panose="020B0604020202020204" pitchFamily="34" charset="0"/>
              </a:rPr>
              <a:t>formy zaangażowania i szacunkowego wymiaru czasu pracy personelu projektu niezbędnego do realizacji zadań merytorycznych (etat/liczba godzin)</a:t>
            </a:r>
          </a:p>
          <a:p>
            <a:pPr marL="342900" indent="-342900">
              <a:lnSpc>
                <a:spcPct val="150000"/>
              </a:lnSpc>
              <a:buFont typeface="+mj-lt"/>
              <a:buAutoNum type="alphaLcParenR"/>
            </a:pPr>
            <a:r>
              <a:rPr lang="pl-PL" sz="2200" dirty="0">
                <a:latin typeface="Arial" panose="020B0604020202020204" pitchFamily="34" charset="0"/>
                <a:cs typeface="Arial" panose="020B0604020202020204" pitchFamily="34" charset="0"/>
              </a:rPr>
              <a:t>uzasadnienia proponowanej kwoty wynagrodzenia personelu projektu odnoszącego się do zwyczajowej praktyki beneficjenta w zakresie wynagrodzeń na danym stanowisku lub przepisów prawa pracy lub statystyki publicznej</a:t>
            </a:r>
          </a:p>
        </p:txBody>
      </p:sp>
      <p:pic>
        <p:nvPicPr>
          <p:cNvPr id="4" name="Obraz 3">
            <a:extLst>
              <a:ext uri="{FF2B5EF4-FFF2-40B4-BE49-F238E27FC236}">
                <a16:creationId xmlns:a16="http://schemas.microsoft.com/office/drawing/2014/main" id="{324DD5FE-F4E9-05A9-4797-CE3B8E0C653B}"/>
              </a:ext>
            </a:extLst>
          </p:cNvPr>
          <p:cNvPicPr>
            <a:picLocks noChangeAspect="1"/>
          </p:cNvPicPr>
          <p:nvPr/>
        </p:nvPicPr>
        <p:blipFill>
          <a:blip r:embed="rId2"/>
          <a:stretch>
            <a:fillRect/>
          </a:stretch>
        </p:blipFill>
        <p:spPr>
          <a:xfrm>
            <a:off x="6723414" y="6061564"/>
            <a:ext cx="5468586" cy="359695"/>
          </a:xfrm>
          <a:prstGeom prst="rect">
            <a:avLst/>
          </a:prstGeom>
        </p:spPr>
      </p:pic>
    </p:spTree>
    <p:extLst>
      <p:ext uri="{BB962C8B-B14F-4D97-AF65-F5344CB8AC3E}">
        <p14:creationId xmlns:p14="http://schemas.microsoft.com/office/powerpoint/2010/main" val="26089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87399" y="142301"/>
            <a:ext cx="10189057" cy="979757"/>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KRYTERIA OGÓLNE</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mn-lt"/>
                <a:cs typeface="Arial" panose="020B0604020202020204" pitchFamily="34" charset="0"/>
              </a:rPr>
              <a:t>Wskaźniki</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496957" y="685800"/>
            <a:ext cx="11459817" cy="5670233"/>
          </a:xfrm>
        </p:spPr>
        <p:txBody>
          <a:bodyPr>
            <a:noAutofit/>
          </a:bodyPr>
          <a:lstStyle/>
          <a:p>
            <a:pPr marL="0" lvl="0" indent="0">
              <a:lnSpc>
                <a:spcPct val="115000"/>
              </a:lnSpc>
              <a:spcBef>
                <a:spcPts val="300"/>
              </a:spcBef>
              <a:spcAft>
                <a:spcPts val="300"/>
              </a:spcAft>
              <a:buNone/>
              <a:tabLst>
                <a:tab pos="228600" algn="l"/>
              </a:tabLst>
            </a:pPr>
            <a:r>
              <a:rPr lang="pl-PL" sz="1800" b="1" dirty="0">
                <a:solidFill>
                  <a:schemeClr val="accent1"/>
                </a:solidFill>
                <a:latin typeface="Arial" panose="020B0604020202020204" pitchFamily="34" charset="0"/>
                <a:cs typeface="Arial" panose="020B0604020202020204" pitchFamily="34" charset="0"/>
              </a:rPr>
              <a:t>WSKAŹNIKI PRODUKTU: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dofinansowanych miejsc wychowania przedszkolnego;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dzieci lub uczniów o specjalnych potrzebach rozwojowych i edukacyjnych, którzy zostali objęci usługami asystenta;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dzieci objętych dodatkowymi zajęciami w edukacji przedszkolnej;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dzieci/uczniów o specjalnych potrzebach rozwojowych i edukacyjnych, objętych wsparciem;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miejsc wychowania przedszkolnego dostosowanych do potrzeb dzieci z niepełnosprawnością;</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 Liczba obiektów edukacyjnych dostosowanych do potrzeb osób z niepełnosprawnościami; </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ogólnodostępnych szkół i placówek systemu oświaty objętych wsparciem w zakresie edukacji włączającej;</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przedstawicieli kadr szkół i placówek systemu oświaty objętych wsparciem świadczonym przez szkoły ćwiczeń;</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przedstawicieli kadry szkół i placówek systemu oświaty objętych wsparciem;</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szkół i placówek systemu oświaty objętych wsparciem;</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uczniów i słuchaczy szkół i placówek kształcenia zawodowego objętych wsparciem</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uczniów szkół i placówek kształcenia zawodowego uczestniczących w stażach uczniowskich;</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uczniów szkół i placówek systemu oświaty prowadzących kształcenie ogólne objętych wsparciem;</a:t>
            </a:r>
          </a:p>
          <a:p>
            <a:pPr lvl="0">
              <a:lnSpc>
                <a:spcPct val="115000"/>
              </a:lnSpc>
              <a:spcBef>
                <a:spcPts val="300"/>
              </a:spcBef>
              <a:spcAft>
                <a:spcPts val="300"/>
              </a:spcAft>
              <a:buFont typeface="Arial" panose="020B0604020202020204" pitchFamily="34" charset="0"/>
              <a:buChar char="•"/>
              <a:tabLst>
                <a:tab pos="228600" algn="l"/>
              </a:tabLst>
            </a:pPr>
            <a:r>
              <a:rPr lang="pl-PL" sz="1600" dirty="0">
                <a:latin typeface="Arial" panose="020B0604020202020204" pitchFamily="34" charset="0"/>
                <a:cs typeface="Arial" panose="020B0604020202020204" pitchFamily="34" charset="0"/>
              </a:rPr>
              <a:t>Liczba uczniów uczestniczących w doradztwie zawodowym.</a:t>
            </a:r>
            <a:endParaRPr lang="pl-PL" sz="1600" b="1" dirty="0">
              <a:solidFill>
                <a:schemeClr val="accent1"/>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356034"/>
            <a:ext cx="5465075" cy="359665"/>
          </a:xfrm>
          <a:prstGeom prst="rect">
            <a:avLst/>
          </a:prstGeom>
        </p:spPr>
      </p:pic>
    </p:spTree>
    <p:extLst>
      <p:ext uri="{BB962C8B-B14F-4D97-AF65-F5344CB8AC3E}">
        <p14:creationId xmlns:p14="http://schemas.microsoft.com/office/powerpoint/2010/main" val="3825832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6B53CC-B373-8183-8017-F1447174C732}"/>
              </a:ext>
            </a:extLst>
          </p:cNvPr>
          <p:cNvSpPr>
            <a:spLocks noGrp="1"/>
          </p:cNvSpPr>
          <p:nvPr>
            <p:ph type="title"/>
          </p:nvPr>
        </p:nvSpPr>
        <p:spPr>
          <a:xfrm>
            <a:off x="1169855" y="190151"/>
            <a:ext cx="9852728" cy="979757"/>
          </a:xfrm>
        </p:spPr>
        <p:txBody>
          <a:bodyPr>
            <a:normAutofit/>
          </a:bodyPr>
          <a:lstStyle/>
          <a:p>
            <a:pPr algn="ctr"/>
            <a:r>
              <a:rPr lang="pl-PL" sz="2400" dirty="0"/>
              <a:t>KRYTERIA OGÓLNE</a:t>
            </a:r>
            <a:br>
              <a:rPr lang="pl-PL" sz="2400" dirty="0"/>
            </a:br>
            <a:r>
              <a:rPr lang="pl-PL" sz="2200" dirty="0"/>
              <a:t>Wskaźniki</a:t>
            </a:r>
          </a:p>
        </p:txBody>
      </p:sp>
      <p:pic>
        <p:nvPicPr>
          <p:cNvPr id="4" name="Symbol zastępczy zawartości 3">
            <a:extLst>
              <a:ext uri="{FF2B5EF4-FFF2-40B4-BE49-F238E27FC236}">
                <a16:creationId xmlns:a16="http://schemas.microsoft.com/office/drawing/2014/main" id="{85F62F5E-B027-7278-47BC-AAAFBDD4EFBD}"/>
              </a:ext>
            </a:extLst>
          </p:cNvPr>
          <p:cNvPicPr>
            <a:picLocks noGrp="1" noChangeAspect="1"/>
          </p:cNvPicPr>
          <p:nvPr>
            <p:ph idx="1"/>
          </p:nvPr>
        </p:nvPicPr>
        <p:blipFill>
          <a:blip r:embed="rId3"/>
          <a:stretch>
            <a:fillRect/>
          </a:stretch>
        </p:blipFill>
        <p:spPr>
          <a:xfrm>
            <a:off x="6723414" y="6308154"/>
            <a:ext cx="5468586" cy="359695"/>
          </a:xfrm>
          <a:prstGeom prst="rect">
            <a:avLst/>
          </a:prstGeom>
        </p:spPr>
      </p:pic>
      <p:sp>
        <p:nvSpPr>
          <p:cNvPr id="6" name="pole tekstowe 5">
            <a:extLst>
              <a:ext uri="{FF2B5EF4-FFF2-40B4-BE49-F238E27FC236}">
                <a16:creationId xmlns:a16="http://schemas.microsoft.com/office/drawing/2014/main" id="{A3B2E91B-24A1-FC7C-FDC6-E3B33B73C0F4}"/>
              </a:ext>
            </a:extLst>
          </p:cNvPr>
          <p:cNvSpPr txBox="1"/>
          <p:nvPr/>
        </p:nvSpPr>
        <p:spPr>
          <a:xfrm>
            <a:off x="298174" y="1169908"/>
            <a:ext cx="11797747" cy="5447645"/>
          </a:xfrm>
          <a:prstGeom prst="rect">
            <a:avLst/>
          </a:prstGeom>
          <a:noFill/>
        </p:spPr>
        <p:txBody>
          <a:bodyPr wrap="square">
            <a:spAutoFit/>
          </a:bodyPr>
          <a:lstStyle/>
          <a:p>
            <a:r>
              <a:rPr lang="pl-PL" sz="1500" b="1" dirty="0">
                <a:latin typeface="Arial" panose="020B0604020202020204" pitchFamily="34" charset="0"/>
                <a:cs typeface="Arial" panose="020B0604020202020204" pitchFamily="34" charset="0"/>
              </a:rPr>
              <a:t>Uwaga! </a:t>
            </a:r>
          </a:p>
          <a:p>
            <a:r>
              <a:rPr lang="pl-PL" sz="1500" dirty="0">
                <a:latin typeface="Arial" panose="020B0604020202020204" pitchFamily="34" charset="0"/>
                <a:cs typeface="Arial" panose="020B0604020202020204" pitchFamily="34" charset="0"/>
              </a:rPr>
              <a:t>Każdy wnioskodawca, który w ramach projektu planuje udzielenie wsparcia w postaci staży uczniowskich, zobligowany jest do dodania we wniosku o dofinansowanie projektu własnego wskaźnika produktu: „Liczba zrealizowanych godzin stażu uczniowskiego [osobogodziny]”.</a:t>
            </a:r>
          </a:p>
          <a:p>
            <a:endParaRPr lang="pl-PL" sz="1500" dirty="0">
              <a:latin typeface="Arial" panose="020B0604020202020204" pitchFamily="34" charset="0"/>
              <a:cs typeface="Arial" panose="020B0604020202020204" pitchFamily="34" charset="0"/>
            </a:endParaRPr>
          </a:p>
          <a:p>
            <a:r>
              <a:rPr lang="pl-PL" sz="1500" b="1" dirty="0">
                <a:solidFill>
                  <a:schemeClr val="accent1"/>
                </a:solidFill>
                <a:latin typeface="Arial" panose="020B0604020202020204" pitchFamily="34" charset="0"/>
                <a:cs typeface="Arial" panose="020B0604020202020204" pitchFamily="34" charset="0"/>
              </a:rPr>
              <a:t>WSKAŹNIKI REZULTATU BEZPOŚREDNIEGO:</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przedstawicieli kadry szkół i placówek systemu oświaty, którzy uzyskali kwalifikacje po opuszczeniu programu; </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uczniów, którzy nabyli kwalifikacje po opuszczeniu programu.</a:t>
            </a:r>
          </a:p>
          <a:p>
            <a:pPr>
              <a:buClr>
                <a:schemeClr val="tx2"/>
              </a:buClr>
            </a:pPr>
            <a:endParaRPr lang="pl-PL" sz="1500" dirty="0"/>
          </a:p>
          <a:p>
            <a:pPr>
              <a:buClr>
                <a:schemeClr val="tx2"/>
              </a:buClr>
            </a:pPr>
            <a:r>
              <a:rPr lang="pl-PL" sz="1500" b="1" dirty="0">
                <a:solidFill>
                  <a:schemeClr val="accent1"/>
                </a:solidFill>
                <a:latin typeface="Arial" panose="020B0604020202020204" pitchFamily="34" charset="0"/>
                <a:cs typeface="Arial" panose="020B0604020202020204" pitchFamily="34" charset="0"/>
              </a:rPr>
              <a:t>WSKAŹNIKI PODLEGAJĄCE MONITOROWANIU </a:t>
            </a:r>
            <a:r>
              <a:rPr lang="pl-PL" sz="1500" dirty="0"/>
              <a:t>- wskaźniki kluczowe tj.:</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projektów, w których sfinansowano koszty racjonalnych usprawnień dla osób z niepełnosprawnościami; </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obiektów dostosowanych do potrzeb osób z niepełnosprawnościami; inne wspólne wskaźniki produktu tj.:</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osób z niepełnosprawnościami objętych wsparciem w programie;</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osób z krajów trzecich objętych wsparciem w programie; </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osób obcego pochodzenia objętych wsparciem w programie;</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osób należących do mniejszości, w tym społeczności marginalizowanych takich jak Romowie, objętych wsparciem w programie; </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osób w kryzysie bezdomności lub dotkniętych wykluczeniem z dostępu do mieszkań, objętych wsparciem w programie. oraz wspólne wskaźniki produktu dotyczące podmiotów tj.</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objętych wsparciem podmiotów administracji publicznej lub służb publicznych na szczeblu krajowym, regionalnym lub lokalnym; </a:t>
            </a:r>
          </a:p>
          <a:p>
            <a:pPr marL="285750" indent="-285750">
              <a:buClr>
                <a:schemeClr val="tx2"/>
              </a:buClr>
              <a:buFont typeface="Arial" panose="020B0604020202020204" pitchFamily="34" charset="0"/>
              <a:buChar char="•"/>
            </a:pPr>
            <a:r>
              <a:rPr lang="pl-PL" sz="1500" dirty="0">
                <a:latin typeface="Arial" panose="020B0604020202020204" pitchFamily="34" charset="0"/>
                <a:cs typeface="Arial" panose="020B0604020202020204" pitchFamily="34" charset="0"/>
              </a:rPr>
              <a:t>Liczba objętych wsparciem mikro-, małych i średnich przedsiębiorstw (w tym spółdzielni i przedsiębiorstw społecznych).</a:t>
            </a:r>
          </a:p>
          <a:p>
            <a:endParaRPr lang="pl-PL" dirty="0"/>
          </a:p>
        </p:txBody>
      </p:sp>
    </p:spTree>
    <p:extLst>
      <p:ext uri="{BB962C8B-B14F-4D97-AF65-F5344CB8AC3E}">
        <p14:creationId xmlns:p14="http://schemas.microsoft.com/office/powerpoint/2010/main" val="2624435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Stawki jednostkowe</a:t>
            </a:r>
          </a:p>
        </p:txBody>
      </p:sp>
    </p:spTree>
    <p:extLst>
      <p:ext uri="{BB962C8B-B14F-4D97-AF65-F5344CB8AC3E}">
        <p14:creationId xmlns:p14="http://schemas.microsoft.com/office/powerpoint/2010/main" val="225141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EDF34C-4FFB-C88E-7C48-42101FF15D6F}"/>
              </a:ext>
            </a:extLst>
          </p:cNvPr>
          <p:cNvSpPr>
            <a:spLocks noGrp="1"/>
          </p:cNvSpPr>
          <p:nvPr>
            <p:ph type="title"/>
          </p:nvPr>
        </p:nvSpPr>
        <p:spPr>
          <a:xfrm>
            <a:off x="1098254" y="191920"/>
            <a:ext cx="10189057" cy="333174"/>
          </a:xfrm>
        </p:spPr>
        <p:txBody>
          <a:bodyPr>
            <a:noAutofit/>
          </a:bodyPr>
          <a:lstStyle/>
          <a:p>
            <a:pPr algn="ctr">
              <a:lnSpc>
                <a:spcPct val="100000"/>
              </a:lnSpc>
            </a:pPr>
            <a:r>
              <a:rPr lang="pl-PL" altLang="pl-PL"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Stawki jednostkowe</a:t>
            </a:r>
            <a:br>
              <a:rPr lang="pl-PL" sz="2000" dirty="0">
                <a:latin typeface="Open Sans" panose="020B0606030504020204" pitchFamily="34" charset="0"/>
                <a:ea typeface="Open Sans" panose="020B0606030504020204" pitchFamily="34" charset="0"/>
                <a:cs typeface="Open Sans" panose="020B0606030504020204" pitchFamily="34" charset="0"/>
              </a:rPr>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904688" y="1033670"/>
            <a:ext cx="10189057" cy="4744559"/>
          </a:xfrm>
        </p:spPr>
        <p:txBody>
          <a:bodyPr>
            <a:noAutofit/>
          </a:bodyPr>
          <a:lstStyle/>
          <a:p>
            <a:pPr marL="914400" lvl="2" indent="0">
              <a:lnSpc>
                <a:spcPct val="115000"/>
              </a:lnSpc>
              <a:spcBef>
                <a:spcPts val="300"/>
              </a:spcBef>
              <a:spcAft>
                <a:spcPts val="300"/>
              </a:spcAft>
              <a:buNone/>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Clr>
                <a:srgbClr val="002060"/>
              </a:buClr>
              <a:buNone/>
            </a:pPr>
            <a:endParaRPr lang="pl-PL" sz="1800" dirty="0">
              <a:latin typeface="+mn-lt"/>
            </a:endParaRPr>
          </a:p>
          <a:p>
            <a:pPr marL="0" indent="0">
              <a:spcAft>
                <a:spcPts val="600"/>
              </a:spcAft>
              <a:buClr>
                <a:srgbClr val="002060"/>
              </a:buClr>
              <a:buNone/>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6286806"/>
            <a:ext cx="5465075" cy="359665"/>
          </a:xfrm>
          <a:prstGeom prst="rect">
            <a:avLst/>
          </a:prstGeom>
        </p:spPr>
      </p:pic>
      <p:sp>
        <p:nvSpPr>
          <p:cNvPr id="5" name="pole tekstowe 4">
            <a:extLst>
              <a:ext uri="{FF2B5EF4-FFF2-40B4-BE49-F238E27FC236}">
                <a16:creationId xmlns:a16="http://schemas.microsoft.com/office/drawing/2014/main" id="{EDCADC85-3D58-A8F6-6E6B-DC817E70EA7C}"/>
              </a:ext>
            </a:extLst>
          </p:cNvPr>
          <p:cNvSpPr txBox="1"/>
          <p:nvPr/>
        </p:nvSpPr>
        <p:spPr>
          <a:xfrm>
            <a:off x="447261" y="646043"/>
            <a:ext cx="11579087" cy="5863144"/>
          </a:xfrm>
          <a:prstGeom prst="rect">
            <a:avLst/>
          </a:prstGeom>
          <a:noFill/>
        </p:spPr>
        <p:txBody>
          <a:bodyPr wrap="square">
            <a:spAutoFit/>
          </a:bodyPr>
          <a:lstStyle/>
          <a:p>
            <a:r>
              <a:rPr lang="pl-PL" sz="1700" dirty="0">
                <a:latin typeface="Arial" panose="020B0604020202020204" pitchFamily="34" charset="0"/>
                <a:cs typeface="Arial" panose="020B0604020202020204" pitchFamily="34" charset="0"/>
              </a:rPr>
              <a:t>Z uwagi na specyfikę projektów, w ramach niniejszego naboru, do rozliczania wydatków dotyczących staży uczniowskich zastosowanie mają stawki jednostkowe. </a:t>
            </a:r>
          </a:p>
          <a:p>
            <a:endParaRPr lang="pl-PL" sz="1700" dirty="0">
              <a:latin typeface="Arial" panose="020B0604020202020204" pitchFamily="34" charset="0"/>
              <a:cs typeface="Arial" panose="020B0604020202020204" pitchFamily="34" charset="0"/>
            </a:endParaRPr>
          </a:p>
          <a:p>
            <a:pPr marL="342900" indent="-342900">
              <a:buClr>
                <a:schemeClr val="tx2"/>
              </a:buClr>
              <a:buFont typeface="+mj-lt"/>
              <a:buAutoNum type="arabicPeriod"/>
            </a:pPr>
            <a:r>
              <a:rPr lang="pl-PL" sz="1700" dirty="0">
                <a:latin typeface="Arial" panose="020B0604020202020204" pitchFamily="34" charset="0"/>
                <a:cs typeface="Arial" panose="020B0604020202020204" pitchFamily="34" charset="0"/>
              </a:rPr>
              <a:t>Stawka jednostkowa dotyczy stażu uczniowskiego, o którym mowa w podrozdziale 6.3 pkt 6 lit. a. Wytycznych dotyczących realizacji projektów z udziałem środków Europejskiego Funduszu Społecznego Plus w regionalnych programach na lata 2021–2027</a:t>
            </a:r>
          </a:p>
          <a:p>
            <a:pPr marL="342900" indent="-342900">
              <a:buClr>
                <a:schemeClr val="tx2"/>
              </a:buClr>
              <a:buFont typeface="+mj-lt"/>
              <a:buAutoNum type="arabicPeriod"/>
            </a:pPr>
            <a:r>
              <a:rPr lang="pl-PL" sz="1700" dirty="0">
                <a:latin typeface="Arial" panose="020B0604020202020204" pitchFamily="34" charset="0"/>
                <a:cs typeface="Arial" panose="020B0604020202020204" pitchFamily="34" charset="0"/>
              </a:rPr>
              <a:t>Stawka jednostkowa dotyczy prowadzenia 1 godziny stażu dla 1 ucznia i wynosi13: 30,62 PLN (dotyczy staży uczniowskich, których realizacja rozpocznie się w okresie od 1 lipca 2024 r.).</a:t>
            </a:r>
          </a:p>
          <a:p>
            <a:pPr marL="342900" indent="-342900">
              <a:buClr>
                <a:schemeClr val="tx2"/>
              </a:buClr>
              <a:buFont typeface="+mj-lt"/>
              <a:buAutoNum type="arabicPeriod"/>
            </a:pPr>
            <a:r>
              <a:rPr lang="pl-PL" sz="1700" dirty="0">
                <a:latin typeface="Arial" panose="020B0604020202020204" pitchFamily="34" charset="0"/>
                <a:cs typeface="Arial" panose="020B0604020202020204" pitchFamily="34" charset="0"/>
              </a:rPr>
              <a:t>Stawka jednostkowa obejmuje wszystkie niezbędne koszty związane z organizacją i prowadzeniem stażu uczniowskiego, tj. koszty: </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świadczenia pieniężnego (wraz z należnymi pochodnymi – o ile są wymagane zgodnie z przepisami krajowymi) dla ucznia odbywającego staż uczniowski (stypendium) w wysokości 80% minimalnej stawki godzinowej za pracę;</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zakupu niezbędnych materiałów i narzędzi zużywalnych niezbędnych uczniowi do odbycia stażu uczniowskiego;</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szkolenia BHP przed rozpoczęciem stażu uczniowskiego;</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badań lekarskich przed rozpoczęciem stażu uczniowskiego (o ile są wymagane);</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wynagrodzenia opiekuna stażysty podczas odbywania stażu uczniowskiego;</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wyżywienia podczas stażu uczniowskiego (o ile zasadne); </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noclegów i opieki nad stażystami w bursie itp. (o ile zasadne)</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dojazdów do/z miejsca odbywania stażu uczniowskiego;</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zakupu dzienniczków i innych materiałów niezbędnych do przeprowadzenia stażu uczniowskiego; </a:t>
            </a:r>
          </a:p>
          <a:p>
            <a:pPr marL="342900" indent="-342900">
              <a:buClr>
                <a:schemeClr val="tx2"/>
              </a:buClr>
              <a:buFont typeface="+mj-lt"/>
              <a:buAutoNum type="alphaLcParenR"/>
            </a:pPr>
            <a:r>
              <a:rPr lang="pl-PL" sz="1700" dirty="0">
                <a:latin typeface="Arial" panose="020B0604020202020204" pitchFamily="34" charset="0"/>
                <a:cs typeface="Arial" panose="020B0604020202020204" pitchFamily="34" charset="0"/>
              </a:rPr>
              <a:t>ubezpieczenia od następstw nieszczęśliwych wypadków uczestników stażu. </a:t>
            </a:r>
          </a:p>
          <a:p>
            <a:pPr marL="342900" indent="-342900">
              <a:buClr>
                <a:schemeClr val="tx2"/>
              </a:buClr>
              <a:buFont typeface="+mj-lt"/>
              <a:buAutoNum type="alphaLcParenR"/>
            </a:pPr>
            <a:endParaRPr lang="pl-PL" dirty="0"/>
          </a:p>
        </p:txBody>
      </p:sp>
    </p:spTree>
    <p:extLst>
      <p:ext uri="{BB962C8B-B14F-4D97-AF65-F5344CB8AC3E}">
        <p14:creationId xmlns:p14="http://schemas.microsoft.com/office/powerpoint/2010/main" val="417444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6" y="224331"/>
            <a:ext cx="9852025" cy="979488"/>
          </a:xfrm>
        </p:spPr>
        <p:txBody>
          <a:bodyPr>
            <a:noAutofit/>
          </a:bodyPr>
          <a:lstStyle/>
          <a:p>
            <a:pPr algn="ctr">
              <a:lnSpc>
                <a:spcPct val="100000"/>
              </a:lnSpc>
            </a:pPr>
            <a:r>
              <a:rPr lang="pl-PL" sz="2000" dirty="0"/>
              <a:t>Informacje ogólne</a:t>
            </a:r>
            <a:br>
              <a:rPr lang="pl-PL" sz="2000" dirty="0"/>
            </a:br>
            <a:br>
              <a:rPr lang="pl-PL" sz="2000" dirty="0"/>
            </a:br>
            <a:r>
              <a:rPr lang="pl-PL" sz="2000" dirty="0"/>
              <a:t>cel postępowania</a:t>
            </a: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877584" y="1750979"/>
            <a:ext cx="10270313" cy="4225425"/>
          </a:xfrm>
        </p:spPr>
        <p:txBody>
          <a:bodyPr>
            <a:normAutofit/>
          </a:bodyPr>
          <a:lstStyle/>
          <a:p>
            <a:pPr marL="0" indent="0">
              <a:lnSpc>
                <a:spcPct val="120000"/>
              </a:lnSpc>
              <a:spcBef>
                <a:spcPts val="600"/>
              </a:spcBef>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Celem postępowania jest wybór projektów do dofinansowania, o których mowa w Regulaminie, zgodnych z:</a:t>
            </a:r>
          </a:p>
          <a:p>
            <a:pPr marL="342900" lvl="0" indent="-342900">
              <a:lnSpc>
                <a:spcPct val="120000"/>
              </a:lnSpc>
              <a:spcBef>
                <a:spcPts val="600"/>
              </a:spcBef>
              <a:spcAft>
                <a:spcPts val="0"/>
              </a:spcAft>
              <a:buFont typeface="+mj-lt"/>
              <a:buAutoNum type="alphaLcParenR"/>
            </a:pPr>
            <a:r>
              <a:rPr lang="pl-PL" sz="2000" b="1" dirty="0">
                <a:effectLst/>
                <a:latin typeface="Arial" panose="020B0604020202020204" pitchFamily="34" charset="0"/>
                <a:ea typeface="Times New Roman" panose="02020603050405020304" pitchFamily="18" charset="0"/>
                <a:cs typeface="Arial" panose="020B0604020202020204" pitchFamily="34" charset="0"/>
              </a:rPr>
              <a:t>Celem Polityki 4. </a:t>
            </a:r>
            <a:r>
              <a:rPr lang="pl-PL" sz="2000" dirty="0">
                <a:effectLst/>
                <a:latin typeface="Arial" panose="020B0604020202020204" pitchFamily="34" charset="0"/>
                <a:ea typeface="Times New Roman" panose="02020603050405020304" pitchFamily="18" charset="0"/>
                <a:cs typeface="Arial" panose="020B0604020202020204" pitchFamily="34" charset="0"/>
              </a:rPr>
              <a:t>Europa o silniejszym wymiarze społecznym, bardziej sprzyjająca włączeniu społecznemu i wdrażająca Europejski filar praw socjalnych;</a:t>
            </a:r>
          </a:p>
          <a:p>
            <a:pPr marL="342900" lvl="0" indent="-342900">
              <a:lnSpc>
                <a:spcPct val="115000"/>
              </a:lnSpc>
              <a:spcBef>
                <a:spcPts val="600"/>
              </a:spcBef>
              <a:spcAft>
                <a:spcPts val="0"/>
              </a:spcAft>
              <a:buFont typeface="+mj-lt"/>
              <a:buAutoNum type="alphaLcParenR"/>
            </a:pPr>
            <a:r>
              <a:rPr lang="pl-PL" sz="2000" b="1" dirty="0">
                <a:latin typeface="Arial" panose="020B0604020202020204" pitchFamily="34" charset="0"/>
                <a:cs typeface="Arial" panose="020B0604020202020204" pitchFamily="34" charset="0"/>
              </a:rPr>
              <a:t>Celem szczegółowym 4f) </a:t>
            </a:r>
            <a:r>
              <a:rPr lang="pl-PL" sz="2000" dirty="0">
                <a:latin typeface="Arial" panose="020B0604020202020204" pitchFamily="34" charset="0"/>
                <a:cs typeface="Arial" panose="020B0604020202020204" pitchFamily="34" charset="0"/>
              </a:rPr>
              <a:t>Wspieranie równego dostępu do dobrej jakości, włączającego kształcenia i szkolenia oraz możliwości ich ukończenia, w szczególności w odniesieniu do grup w niekorzystnej sytuacji, od wczesnej edukacji i opieki nad dzieckiem przez ogólne i zawodowe kształcenie i szkolenie, po szkolnictwo wyższe, a także kształcenie i uczenie się dorosłych, w tym ułatwianie mobilności edukacyjnej dla wszystkich i dostępności dla osób z niepełnosprawnościami. </a:t>
            </a: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5000"/>
              </a:lnSpc>
              <a:buSzPts val="1200"/>
              <a:buNone/>
              <a:tabLst>
                <a:tab pos="90170" algn="l"/>
              </a:tabLst>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ts val="2700"/>
              </a:lnSpc>
              <a:buNone/>
            </a:pPr>
            <a:endParaRPr lang="pl-PL" sz="1600" dirty="0">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31189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169636" y="320727"/>
            <a:ext cx="9852728" cy="402408"/>
          </a:xfrm>
        </p:spPr>
        <p:txBody>
          <a:bodyPr>
            <a:normAutofit/>
          </a:bodyPr>
          <a:lstStyle/>
          <a:p>
            <a:pPr algn="ctr">
              <a:lnSpc>
                <a:spcPct val="100000"/>
              </a:lnSpc>
            </a:pPr>
            <a:r>
              <a:rPr lang="pl-PL" altLang="pl-PL"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Stawki jednostkowe</a:t>
            </a:r>
            <a:endParaRPr lang="pl-PL" sz="2200" b="0" dirty="0"/>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6256554"/>
            <a:ext cx="5465075" cy="359665"/>
          </a:xfrm>
          <a:prstGeom prst="rect">
            <a:avLst/>
          </a:prstGeom>
        </p:spPr>
      </p:pic>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337929" y="723135"/>
            <a:ext cx="11618845" cy="5409307"/>
          </a:xfrm>
        </p:spPr>
        <p:txBody>
          <a:bodyPr>
            <a:normAutofit/>
          </a:bodyPr>
          <a:lstStyle/>
          <a:p>
            <a:pPr marL="342900" indent="-342900" algn="just">
              <a:spcBef>
                <a:spcPct val="0"/>
              </a:spcBef>
              <a:buFont typeface="+mj-lt"/>
              <a:buAutoNum type="arabicPeriod" startAt="4"/>
              <a:defRPr/>
            </a:pPr>
            <a:r>
              <a:rPr lang="pl-PL" sz="1600" dirty="0">
                <a:latin typeface="Arial" panose="020B0604020202020204" pitchFamily="34" charset="0"/>
                <a:cs typeface="Arial" panose="020B0604020202020204" pitchFamily="34" charset="0"/>
              </a:rPr>
              <a:t>Rozliczeniu stawki jednostkowej służy wskaźnik produktu „Liczba zrealizowanych godzin stażu uczniowskiego (osobogodziny)”, który mierzy liczbę godzin zegarowych stażu uczniowskiego zrealizowanego przez jednego uczestnika projektu. Okresem rozliczeniowym jest miesiąc, tzn. wskaźnik mierzony jest na koniec każdego miesiąca na podstawie list obecności lub wydruków z systemu elektronicznego potwierdzającego obecność stażysty na stażu uczniowskim u pracodawcy w danym miesiącu. Lista obecności lub wydruk z systemu elektronicznego potwierdzające obecność stażysty na stażu uczniowskim</a:t>
            </a:r>
            <a:r>
              <a:rPr lang="pl-PL" sz="2000" dirty="0">
                <a:latin typeface="Arial" panose="020B0604020202020204" pitchFamily="34" charset="0"/>
                <a:cs typeface="Arial" panose="020B0604020202020204" pitchFamily="34" charset="0"/>
              </a:rPr>
              <a:t> </a:t>
            </a:r>
            <a:r>
              <a:rPr lang="pl-PL" sz="1600" dirty="0">
                <a:latin typeface="Arial" panose="020B0604020202020204" pitchFamily="34" charset="0"/>
                <a:cs typeface="Arial" panose="020B0604020202020204" pitchFamily="34" charset="0"/>
              </a:rPr>
              <a:t>u pracodawcy muszą zawierać informację nt. liczby godzin stażu w każdym dniu odbywania stażu uczniowskiego.</a:t>
            </a:r>
          </a:p>
          <a:p>
            <a:pPr marL="342900" indent="-342900" algn="just">
              <a:spcBef>
                <a:spcPct val="0"/>
              </a:spcBef>
              <a:buFont typeface="+mj-lt"/>
              <a:buAutoNum type="arabicPeriod" startAt="4"/>
              <a:defRPr/>
            </a:pPr>
            <a:r>
              <a:rPr lang="pl-PL" sz="1600" dirty="0">
                <a:latin typeface="Arial" panose="020B0604020202020204" pitchFamily="34" charset="0"/>
                <a:cs typeface="Arial" panose="020B0604020202020204" pitchFamily="34" charset="0"/>
              </a:rPr>
              <a:t>Kwalifikowalność każdego stażu uczniowskiego jest potwierdzana na etapie weryfikacji wniosku o płatność następującymi dokumentami źródłowymi:</a:t>
            </a:r>
          </a:p>
          <a:p>
            <a:pPr marL="342900" indent="-342900" algn="just">
              <a:spcBef>
                <a:spcPct val="0"/>
              </a:spcBef>
              <a:buFont typeface="+mj-lt"/>
              <a:buAutoNum type="alphaLcParenR"/>
              <a:defRPr/>
            </a:pPr>
            <a:r>
              <a:rPr lang="pl-PL" sz="1600" dirty="0">
                <a:latin typeface="Arial" panose="020B0604020202020204" pitchFamily="34" charset="0"/>
                <a:cs typeface="Arial" panose="020B0604020202020204" pitchFamily="34" charset="0"/>
              </a:rPr>
              <a:t>kopie podpisanych przez podmiot przyjmujący na staż uczniowski list obecności stażysty lub wydruki z systemu elektronicznego potwierdzające obecności stażysty na stażu uczniowskim u pracodawcy podpisane przez podmiot przyjmujący na staż uczniowski, zawierające informację nt. liczby godzin stażu w każdym dniu odbywania stażu;</a:t>
            </a:r>
          </a:p>
          <a:p>
            <a:pPr marL="342900" indent="-342900" algn="just">
              <a:spcBef>
                <a:spcPct val="0"/>
              </a:spcBef>
              <a:buFont typeface="+mj-lt"/>
              <a:buAutoNum type="alphaLcParenR"/>
              <a:defRPr/>
            </a:pPr>
            <a:r>
              <a:rPr lang="pl-PL" sz="1600" dirty="0">
                <a:latin typeface="Arial" panose="020B0604020202020204" pitchFamily="34" charset="0"/>
                <a:cs typeface="Arial" panose="020B0604020202020204" pitchFamily="34" charset="0"/>
              </a:rPr>
              <a:t>umowa stażowa wskazująca na dobowy oraz łączny wymiar stażu uczniowskiego.</a:t>
            </a:r>
          </a:p>
          <a:p>
            <a:pPr marL="0" indent="0" algn="just">
              <a:spcBef>
                <a:spcPct val="0"/>
              </a:spcBef>
              <a:buNone/>
              <a:defRPr/>
            </a:pPr>
            <a:r>
              <a:rPr lang="pl-PL" sz="1600" dirty="0">
                <a:latin typeface="Arial" panose="020B0604020202020204" pitchFamily="34" charset="0"/>
                <a:cs typeface="Arial" panose="020B0604020202020204" pitchFamily="34" charset="0"/>
              </a:rPr>
              <a:t>Dla rozliczenia stawki jednostkowej we wniosku o płatność nie są wymagane inne niż wymienione powyżej dokumenty źródłowe. Beneficjent, poza dokumentacją składaną na etapie weryfikacji wniosku o płatność, jest zobowiązany do gromadzenia dokumentacji związanej z organizowanym stażem uczniowskim, w tym potwierdzającej zgodność z prawem i wymogami określonymi w umowie o dofinansowanie. Beneficjent jest zobowiązany do gromadzenia, przechowywania i udostępniania podczas kontroli oraz wizyt monitoringowych 100% tych dokumentów</a:t>
            </a:r>
          </a:p>
          <a:p>
            <a:pPr marL="0" indent="0" algn="just">
              <a:spcBef>
                <a:spcPct val="0"/>
              </a:spcBef>
              <a:buNone/>
              <a:defRPr/>
            </a:pPr>
            <a:endParaRPr lang="pl-PL" sz="1600" dirty="0">
              <a:latin typeface="Arial" panose="020B0604020202020204" pitchFamily="34" charset="0"/>
              <a:cs typeface="Arial" panose="020B0604020202020204" pitchFamily="34" charset="0"/>
            </a:endParaRPr>
          </a:p>
          <a:p>
            <a:pPr marL="342900" indent="-342900">
              <a:buFont typeface="+mj-lt"/>
              <a:buAutoNum type="arabicPeriod" startAt="4"/>
            </a:pPr>
            <a:endParaRPr lang="pl-PL" dirty="0"/>
          </a:p>
        </p:txBody>
      </p:sp>
      <p:sp>
        <p:nvSpPr>
          <p:cNvPr id="2" name="pole tekstowe 1">
            <a:extLst>
              <a:ext uri="{FF2B5EF4-FFF2-40B4-BE49-F238E27FC236}">
                <a16:creationId xmlns:a16="http://schemas.microsoft.com/office/drawing/2014/main" id="{3E3C41EE-EE5C-1929-8434-770244C600D5}"/>
              </a:ext>
            </a:extLst>
          </p:cNvPr>
          <p:cNvSpPr txBox="1"/>
          <p:nvPr/>
        </p:nvSpPr>
        <p:spPr>
          <a:xfrm>
            <a:off x="7781442" y="1501688"/>
            <a:ext cx="3658498" cy="400110"/>
          </a:xfrm>
          <a:prstGeom prst="rect">
            <a:avLst/>
          </a:prstGeom>
          <a:noFill/>
        </p:spPr>
        <p:txBody>
          <a:bodyPr wrap="square" rtlCol="0">
            <a:spAutoFit/>
          </a:bodyPr>
          <a:lstStyle/>
          <a:p>
            <a:pPr algn="r"/>
            <a:endParaRPr lang="pl-PL" sz="20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982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8F2A3-F824-A6BD-D416-9967D1FCFDE3}"/>
              </a:ext>
            </a:extLst>
          </p:cNvPr>
          <p:cNvSpPr>
            <a:spLocks noGrp="1"/>
          </p:cNvSpPr>
          <p:nvPr>
            <p:ph type="title"/>
          </p:nvPr>
        </p:nvSpPr>
        <p:spPr>
          <a:xfrm>
            <a:off x="1169636" y="359117"/>
            <a:ext cx="9852728" cy="455894"/>
          </a:xfrm>
        </p:spPr>
        <p:txBody>
          <a:bodyPr>
            <a:normAutofit/>
          </a:bodyPr>
          <a:lstStyle/>
          <a:p>
            <a:pPr algn="ctr"/>
            <a:r>
              <a:rPr lang="pl-PL" altLang="pl-PL"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Stawki jednostkowe</a:t>
            </a:r>
            <a:endParaRPr lang="pl-PL" sz="2400" dirty="0"/>
          </a:p>
        </p:txBody>
      </p:sp>
      <p:pic>
        <p:nvPicPr>
          <p:cNvPr id="4" name="Symbol zastępczy zawartości 3">
            <a:extLst>
              <a:ext uri="{FF2B5EF4-FFF2-40B4-BE49-F238E27FC236}">
                <a16:creationId xmlns:a16="http://schemas.microsoft.com/office/drawing/2014/main" id="{312BEC26-5BA6-BB27-41E6-361F10CBC394}"/>
              </a:ext>
            </a:extLst>
          </p:cNvPr>
          <p:cNvPicPr>
            <a:picLocks noGrp="1" noChangeAspect="1"/>
          </p:cNvPicPr>
          <p:nvPr>
            <p:ph idx="1"/>
          </p:nvPr>
        </p:nvPicPr>
        <p:blipFill>
          <a:blip r:embed="rId2"/>
          <a:stretch>
            <a:fillRect/>
          </a:stretch>
        </p:blipFill>
        <p:spPr>
          <a:xfrm>
            <a:off x="6723414" y="6044774"/>
            <a:ext cx="5468586" cy="359695"/>
          </a:xfrm>
          <a:prstGeom prst="rect">
            <a:avLst/>
          </a:prstGeom>
        </p:spPr>
      </p:pic>
      <p:sp>
        <p:nvSpPr>
          <p:cNvPr id="6" name="pole tekstowe 5">
            <a:extLst>
              <a:ext uri="{FF2B5EF4-FFF2-40B4-BE49-F238E27FC236}">
                <a16:creationId xmlns:a16="http://schemas.microsoft.com/office/drawing/2014/main" id="{CD15110C-6586-846C-2DDB-C163CE7038B6}"/>
              </a:ext>
            </a:extLst>
          </p:cNvPr>
          <p:cNvSpPr txBox="1"/>
          <p:nvPr/>
        </p:nvSpPr>
        <p:spPr>
          <a:xfrm>
            <a:off x="735496" y="1172817"/>
            <a:ext cx="11012556" cy="1446550"/>
          </a:xfrm>
          <a:prstGeom prst="rect">
            <a:avLst/>
          </a:prstGeom>
          <a:noFill/>
        </p:spPr>
        <p:txBody>
          <a:bodyPr wrap="square">
            <a:spAutoFit/>
          </a:bodyPr>
          <a:lstStyle/>
          <a:p>
            <a:pPr marL="342900" indent="-342900">
              <a:buClr>
                <a:schemeClr val="tx2"/>
              </a:buClr>
              <a:buFont typeface="+mj-lt"/>
              <a:buAutoNum type="arabicPeriod" startAt="6"/>
            </a:pPr>
            <a:endParaRPr lang="pl-PL" sz="2200" dirty="0">
              <a:latin typeface="Arial" panose="020B0604020202020204" pitchFamily="34" charset="0"/>
              <a:cs typeface="Arial" panose="020B0604020202020204" pitchFamily="34" charset="0"/>
            </a:endParaRPr>
          </a:p>
          <a:p>
            <a:pPr marL="342900" indent="-342900">
              <a:buClr>
                <a:schemeClr val="tx2"/>
              </a:buClr>
              <a:buFont typeface="+mj-lt"/>
              <a:buAutoNum type="arabicPeriod" startAt="6"/>
            </a:pPr>
            <a:r>
              <a:rPr lang="pl-PL" sz="2200" dirty="0">
                <a:latin typeface="Arial" panose="020B0604020202020204" pitchFamily="34" charset="0"/>
                <a:cs typeface="Arial" panose="020B0604020202020204" pitchFamily="34" charset="0"/>
              </a:rPr>
              <a:t>Wysokość stawki jednostkowej podlega indeksacji na warunkach określonych w Wytycznych dotyczących realizacji projektów z udziałem środków Europejskiego Funduszu Społecznego Plus w regionalnych programach na lata 2021–2027.</a:t>
            </a:r>
          </a:p>
        </p:txBody>
      </p:sp>
    </p:spTree>
    <p:extLst>
      <p:ext uri="{BB962C8B-B14F-4D97-AF65-F5344CB8AC3E}">
        <p14:creationId xmlns:p14="http://schemas.microsoft.com/office/powerpoint/2010/main" val="2530114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Poprawa/uzupełnienie  wniosku o dofinansowanie</a:t>
            </a:r>
          </a:p>
        </p:txBody>
      </p:sp>
    </p:spTree>
    <p:extLst>
      <p:ext uri="{BB962C8B-B14F-4D97-AF65-F5344CB8AC3E}">
        <p14:creationId xmlns:p14="http://schemas.microsoft.com/office/powerpoint/2010/main" val="2447712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Poprawa/uzupełnienie wniosku o dofinansowanie</a:t>
            </a:r>
            <a:br>
              <a:rPr lang="pl-PL" sz="2000" dirty="0"/>
            </a:b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9635" y="1566153"/>
            <a:ext cx="9637795" cy="3976611"/>
          </a:xfrm>
        </p:spPr>
        <p:txBody>
          <a:bodyPr>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pl-PL" sz="2000" dirty="0">
                <a:effectLst/>
                <a:latin typeface="Arial" panose="020B0604020202020204" pitchFamily="34" charset="0"/>
                <a:ea typeface="Times New Roman" panose="02020603050405020304" pitchFamily="18" charset="0"/>
                <a:cs typeface="Arial" panose="020B0604020202020204" pitchFamily="34" charset="0"/>
              </a:rPr>
              <a:t>Na wezwanie ION wnioskodawca może uzupełnić lub poprawić wniosek</a:t>
            </a:r>
          </a:p>
          <a:p>
            <a:pPr marL="0" marR="0" lvl="0" indent="0" algn="l" defTabSz="914400" rtl="0" eaLnBrk="1" fontAlgn="auto" latinLnBrk="0" hangingPunct="1">
              <a:lnSpc>
                <a:spcPct val="150000"/>
              </a:lnSpc>
              <a:spcBef>
                <a:spcPts val="0"/>
              </a:spcBef>
              <a:spcAft>
                <a:spcPts val="600"/>
              </a:spcAft>
              <a:buClrTx/>
              <a:buSzTx/>
              <a:buFontTx/>
              <a:buNone/>
              <a:tabLst/>
              <a:defRPr/>
            </a:pPr>
            <a:r>
              <a:rPr lang="pl-PL" sz="2000" dirty="0">
                <a:effectLst/>
                <a:latin typeface="Arial" panose="020B0604020202020204" pitchFamily="34" charset="0"/>
                <a:ea typeface="Times New Roman" panose="02020603050405020304" pitchFamily="18" charset="0"/>
                <a:cs typeface="Arial" panose="020B0604020202020204" pitchFamily="34" charset="0"/>
              </a:rPr>
              <a:t>o dofinansowanie w zakresie określonym w wezwaniu.</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pl-PL"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Wnioskodawca, w wyniku skierowania jego projektu do poprawy/uzupełnienia,</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pl-PL"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przesyła do ION skorygowany wniosek w terminie 14 dni od dnia następującego</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pl-PL"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 dniu przekazania wezwania.</a:t>
            </a: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071560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Zakończenie oceny</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1160465" y="1079363"/>
            <a:ext cx="9852729" cy="4897041"/>
          </a:xfrm>
        </p:spPr>
        <p:txBody>
          <a:bodyPr>
            <a:noAutofit/>
          </a:bodyPr>
          <a:lstStyle/>
          <a:p>
            <a:pPr marL="0" lvl="0" indent="0">
              <a:lnSpc>
                <a:spcPct val="115000"/>
              </a:lnSpc>
              <a:spcBef>
                <a:spcPts val="600"/>
              </a:spcBef>
              <a:spcAft>
                <a:spcPts val="300"/>
              </a:spcAft>
              <a:buNone/>
              <a:tabLst>
                <a:tab pos="270510"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Przez </a:t>
            </a:r>
            <a:r>
              <a:rPr lang="pl-PL" sz="2000" b="1" dirty="0">
                <a:effectLst/>
                <a:latin typeface="Arial" panose="020B0604020202020204" pitchFamily="34" charset="0"/>
                <a:ea typeface="Times New Roman" panose="02020603050405020304" pitchFamily="18" charset="0"/>
                <a:cs typeface="Times New Roman" panose="02020603050405020304" pitchFamily="18" charset="0"/>
              </a:rPr>
              <a:t>zakończenie oceny projektu</a:t>
            </a:r>
            <a:r>
              <a:rPr lang="pl-PL" sz="2000" dirty="0">
                <a:effectLst/>
                <a:latin typeface="Arial" panose="020B0604020202020204" pitchFamily="34" charset="0"/>
                <a:ea typeface="Times New Roman" panose="02020603050405020304" pitchFamily="18" charset="0"/>
                <a:cs typeface="Times New Roman" panose="02020603050405020304" pitchFamily="18" charset="0"/>
              </a:rPr>
              <a:t> należy rozumieć sytuację, w której:</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wybrany do dofinansowania;</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projekt został negatywnie oceniony.</a:t>
            </a:r>
          </a:p>
          <a:p>
            <a:pPr marL="342900" lvl="0" indent="-342900">
              <a:lnSpc>
                <a:spcPct val="115000"/>
              </a:lnSpc>
              <a:spcBef>
                <a:spcPts val="300"/>
              </a:spcBef>
              <a:spcAft>
                <a:spcPts val="300"/>
              </a:spcAft>
              <a:buFont typeface="+mj-lt"/>
              <a:buAutoNum type="alphaLcParenR"/>
              <a:tabLst>
                <a:tab pos="630555" algn="l"/>
              </a:tabLst>
            </a:pPr>
            <a:endParaRPr lang="pl-PL"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ZWL zatwierdza wyniki oceny projektów oraz dokonuje wyboru projektów</a:t>
            </a: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do dofinansowania w ramach instrumentu ZIT.</a:t>
            </a: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ION przekazuje wnioskodawcy w formie elektronicznej w terminie 14 dni od dnia</a:t>
            </a: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zatwierdzenia wyników oceny informację o wyniku oceny projektu</a:t>
            </a: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oznaczającym wybór projektu do dofinansowania albo stanowiącym ocenę</a:t>
            </a:r>
          </a:p>
          <a:p>
            <a:pPr marL="0" lvl="0" indent="0">
              <a:lnSpc>
                <a:spcPct val="115000"/>
              </a:lnSpc>
              <a:spcBef>
                <a:spcPts val="300"/>
              </a:spcBef>
              <a:spcAft>
                <a:spcPts val="300"/>
              </a:spcAft>
              <a:buNone/>
              <a:tabLst>
                <a:tab pos="630555" algn="l"/>
              </a:tabLst>
            </a:pPr>
            <a:r>
              <a:rPr lang="pl-PL" sz="2000" dirty="0">
                <a:effectLst/>
                <a:latin typeface="Arial" panose="020B0604020202020204" pitchFamily="34" charset="0"/>
                <a:ea typeface="Times New Roman" panose="02020603050405020304" pitchFamily="18" charset="0"/>
                <a:cs typeface="Times New Roman" panose="02020603050405020304" pitchFamily="18" charset="0"/>
              </a:rPr>
              <a:t>negatywną.</a:t>
            </a:r>
          </a:p>
          <a:p>
            <a:pPr marL="0" marR="0" lvl="0" indent="0" algn="l" defTabSz="914400" rtl="0" eaLnBrk="1" fontAlgn="auto" latinLnBrk="0" hangingPunct="1">
              <a:lnSpc>
                <a:spcPct val="100000"/>
              </a:lnSpc>
              <a:spcBef>
                <a:spcPts val="0"/>
              </a:spcBef>
              <a:spcAft>
                <a:spcPts val="600"/>
              </a:spcAft>
              <a:buClr>
                <a:srgbClr val="002060"/>
              </a:buClr>
              <a:buSzTx/>
              <a:buNone/>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960603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Możliwość poprawy wniosku po zakończeniu oceny</a:t>
            </a:r>
            <a:r>
              <a:rPr lang="pl-PL" sz="2000"/>
              <a:t>? </a:t>
            </a:r>
            <a:br>
              <a:rPr lang="pl-PL" sz="2000" dirty="0"/>
            </a:br>
            <a:endParaRPr lang="pl-PL" sz="2000"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728960" y="949149"/>
            <a:ext cx="9852729" cy="4897041"/>
          </a:xfrm>
        </p:spPr>
        <p:txBody>
          <a:bodyPr>
            <a:noAutofit/>
          </a:bodyPr>
          <a:lstStyle/>
          <a:p>
            <a:pPr marL="0" lvl="0" indent="0">
              <a:lnSpc>
                <a:spcPct val="115000"/>
              </a:lnSpc>
              <a:spcBef>
                <a:spcPts val="300"/>
              </a:spcBef>
              <a:spcAft>
                <a:spcPts val="300"/>
              </a:spcAft>
              <a:buNone/>
            </a:pPr>
            <a:r>
              <a:rPr lang="pl-PL" sz="1800" dirty="0">
                <a:effectLst/>
                <a:latin typeface="Arial" panose="020B0604020202020204" pitchFamily="34" charset="0"/>
                <a:ea typeface="Times New Roman" panose="02020603050405020304" pitchFamily="18" charset="0"/>
              </a:rPr>
              <a:t>Co do zasady, po wybraniu projektu do dofinansowania, a przed zawarciem umowy o dofinansowanie nie jest dopuszczalne dokonywanie jakichkolwiek zmian w projekcie. Projekt objęty dofinansowaniem może być zmieniony za zgodą ION, jeżeli:</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pl-PL" sz="1800" dirty="0">
                <a:effectLst/>
                <a:latin typeface="Arial" panose="020B0604020202020204" pitchFamily="34" charset="0"/>
                <a:ea typeface="Times New Roman" panose="02020603050405020304" pitchFamily="18" charset="0"/>
              </a:rPr>
              <a:t>zmiany nie wpłynęłyby na wynik oceny projektu w sposób, który skutkowałby negatywną oceną projektu, albo</a:t>
            </a:r>
            <a:endParaRPr lang="pl-PL"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lphaLcParenR"/>
            </a:pPr>
            <a:r>
              <a:rPr lang="pl-PL" sz="1800" dirty="0">
                <a:effectLst/>
                <a:latin typeface="Arial" panose="020B0604020202020204" pitchFamily="34" charset="0"/>
                <a:ea typeface="Times New Roman" panose="02020603050405020304" pitchFamily="18" charset="0"/>
              </a:rPr>
              <a:t>zmiany wynikają z wystąpienia okoliczności niezależnych od beneficjenta, których nie mógł przewidzieć działając z należytą starannością, oraz zmieniony projekt w wystarczającym stopniu będzie przyczyniał się do realizacji celów Programu.</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dirty="0">
                <a:effectLst/>
                <a:latin typeface="Arial" panose="020B0604020202020204" pitchFamily="34" charset="0"/>
                <a:ea typeface="Times New Roman" panose="02020603050405020304" pitchFamily="18" charset="0"/>
              </a:rPr>
              <a:t>W szczególnych przypadkach ION dopuszcza możliwość </a:t>
            </a:r>
            <a:r>
              <a:rPr lang="pl-PL" sz="1800" b="1" dirty="0">
                <a:effectLst/>
                <a:latin typeface="Arial" panose="020B0604020202020204" pitchFamily="34" charset="0"/>
                <a:ea typeface="Times New Roman" panose="02020603050405020304" pitchFamily="18" charset="0"/>
              </a:rPr>
              <a:t>aktualizacji</a:t>
            </a:r>
            <a:r>
              <a:rPr lang="pl-PL" sz="1800" dirty="0">
                <a:effectLst/>
                <a:latin typeface="Arial" panose="020B0604020202020204" pitchFamily="34" charset="0"/>
                <a:ea typeface="Times New Roman" panose="02020603050405020304" pitchFamily="18" charset="0"/>
              </a:rPr>
              <a:t> wniosku o dofinansowanie projektu wyłącznie w zakresie danych dotyczących wnioskodawcy (beneficjenta) i/lub partnera, zawartych w formularzu wniosku o dofinansowanie projektu, o ile zmiany te nie dotyczą</a:t>
            </a:r>
            <a:r>
              <a:rPr lang="pl-PL" sz="1800" b="1" dirty="0">
                <a:effectLst/>
                <a:latin typeface="Arial" panose="020B0604020202020204" pitchFamily="34" charset="0"/>
                <a:ea typeface="Times New Roman" panose="02020603050405020304" pitchFamily="18" charset="0"/>
              </a:rPr>
              <a:t> zapisów/elementów we wniosku o dofinansowanie projektu, które podlegały ocenie przez kryteria</a:t>
            </a:r>
            <a:r>
              <a:rPr lang="pl-PL" sz="1800" dirty="0">
                <a:effectLst/>
                <a:latin typeface="Arial" panose="020B0604020202020204" pitchFamily="34" charset="0"/>
                <a:ea typeface="Times New Roman" panose="02020603050405020304" pitchFamily="18" charset="0"/>
              </a:rPr>
              <a:t>.</a:t>
            </a:r>
            <a:r>
              <a:rPr lang="pl-PL" sz="1800" b="1" dirty="0">
                <a:effectLst/>
                <a:latin typeface="Arial" panose="020B0604020202020204" pitchFamily="34"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marL="0" indent="0">
              <a:lnSpc>
                <a:spcPct val="115000"/>
              </a:lnSpc>
              <a:buNone/>
            </a:pPr>
            <a:r>
              <a:rPr lang="pl-PL" sz="1800" b="1" dirty="0">
                <a:effectLst/>
                <a:latin typeface="Arial" panose="020B0604020202020204" pitchFamily="34" charset="0"/>
                <a:ea typeface="Times New Roman" panose="02020603050405020304" pitchFamily="18" charset="0"/>
              </a:rPr>
              <a:t>W ramach aktualizacji wnioskodawca nie może dokonywać modyfikacji zapisów we wniosku w innym zakresie niż wskazanym przez ION.</a:t>
            </a:r>
            <a:endParaRPr lang="pl-PL" sz="1800" dirty="0">
              <a:effectLst/>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1268840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FF9B2A-B9EA-35DC-DEAB-E8FCD1AE5775}"/>
              </a:ext>
            </a:extLst>
          </p:cNvPr>
          <p:cNvSpPr>
            <a:spLocks noGrp="1"/>
          </p:cNvSpPr>
          <p:nvPr>
            <p:ph type="title"/>
          </p:nvPr>
        </p:nvSpPr>
        <p:spPr>
          <a:xfrm>
            <a:off x="1169635" y="459271"/>
            <a:ext cx="10189057" cy="979757"/>
          </a:xfrm>
        </p:spPr>
        <p:txBody>
          <a:bodyPr>
            <a:noAutofit/>
          </a:bodyPr>
          <a:lstStyle/>
          <a:p>
            <a:pPr algn="ctr">
              <a:lnSpc>
                <a:spcPct val="100000"/>
              </a:lnSpc>
            </a:pPr>
            <a:r>
              <a:rPr lang="pl-PL" sz="2000" dirty="0"/>
              <a:t>Zmiana Regulaminu wyboru projektów</a:t>
            </a:r>
            <a:br>
              <a:rPr lang="pl-PL" sz="2000" dirty="0"/>
            </a:br>
            <a:r>
              <a:rPr lang="pl-PL" sz="2000" b="0" i="1" dirty="0"/>
              <a:t>[ustawa wdrożeniowa]</a:t>
            </a:r>
            <a:endParaRPr lang="pl-PL" sz="2000" i="1" dirty="0"/>
          </a:p>
        </p:txBody>
      </p:sp>
      <p:sp>
        <p:nvSpPr>
          <p:cNvPr id="6" name="Symbol zastępczy zawartości 5">
            <a:extLst>
              <a:ext uri="{FF2B5EF4-FFF2-40B4-BE49-F238E27FC236}">
                <a16:creationId xmlns:a16="http://schemas.microsoft.com/office/drawing/2014/main" id="{1D79F7C2-0D86-E326-0A1B-0804EF6090AE}"/>
              </a:ext>
            </a:extLst>
          </p:cNvPr>
          <p:cNvSpPr>
            <a:spLocks noGrp="1"/>
          </p:cNvSpPr>
          <p:nvPr>
            <p:ph idx="1"/>
          </p:nvPr>
        </p:nvSpPr>
        <p:spPr>
          <a:xfrm>
            <a:off x="829334" y="1259195"/>
            <a:ext cx="9852729" cy="4897041"/>
          </a:xfrm>
        </p:spPr>
        <p:txBody>
          <a:bodyPr>
            <a:noAutofit/>
          </a:bodyPr>
          <a:lstStyle/>
          <a:p>
            <a:pPr indent="0" algn="just">
              <a:buNone/>
            </a:pPr>
            <a:r>
              <a:rPr lang="pl-PL" sz="1800" b="0" i="0" dirty="0">
                <a:solidFill>
                  <a:srgbClr val="000000"/>
                </a:solidFill>
                <a:effectLst/>
                <a:latin typeface="Arial" panose="020B0604020202020204" pitchFamily="34" charset="0"/>
                <a:cs typeface="Arial" panose="020B0604020202020204" pitchFamily="34" charset="0"/>
              </a:rPr>
              <a:t>ION może zmieniać regulamin wyboru projektów, z zastrzeżeniami:</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ION nie może zmieniać regulaminu wyboru projektów w zakresie wskazanego sposobu wyboru projektów do dofinansowania i jego opisu;*</a:t>
            </a:r>
            <a:endParaRPr lang="pl-PL" sz="1800" dirty="0">
              <a:solidFill>
                <a:srgbClr val="000000"/>
              </a:solidFill>
              <a:latin typeface="Arial" panose="020B0604020202020204" pitchFamily="34" charset="0"/>
              <a:cs typeface="Arial" panose="020B0604020202020204" pitchFamily="34" charset="0"/>
            </a:endParaRPr>
          </a:p>
          <a:p>
            <a:pPr marL="514352" indent="-285750" algn="just">
              <a:buFont typeface="Wingdings" panose="05000000000000000000" pitchFamily="2" charset="2"/>
              <a:buChar char="ü"/>
            </a:pPr>
            <a:r>
              <a:rPr lang="pl-PL" sz="1800" b="0" i="0" dirty="0">
                <a:solidFill>
                  <a:srgbClr val="000000"/>
                </a:solidFill>
                <a:effectLst/>
                <a:latin typeface="Arial" panose="020B0604020202020204" pitchFamily="34" charset="0"/>
                <a:cs typeface="Arial" panose="020B0604020202020204" pitchFamily="34" charset="0"/>
              </a:rPr>
              <a:t>w zakresie, kryteriów wyboru projektów, wyłącznie w sytuacji, w której w ramach danego postępowania w zakresie wyboru projektów do dofinansowania nie złożono jeszcze wniosku o dofinansowanie projektu. Zmiana ta skutkuje odpowiednim wydłużeniem terminu składania wniosków o dofinansowanie projektu;*</a:t>
            </a:r>
          </a:p>
          <a:p>
            <a:pPr marL="514352" indent="-285750" algn="just">
              <a:buFont typeface="Wingdings" panose="05000000000000000000" pitchFamily="2" charset="2"/>
              <a:buChar char="ü"/>
            </a:pPr>
            <a:r>
              <a:rPr lang="pl-PL" sz="1800" dirty="0">
                <a:solidFill>
                  <a:srgbClr val="000000"/>
                </a:solidFill>
                <a:latin typeface="Arial" panose="020B0604020202020204" pitchFamily="34" charset="0"/>
                <a:cs typeface="Arial" panose="020B0604020202020204" pitchFamily="34" charset="0"/>
              </a:rPr>
              <a:t>p</a:t>
            </a:r>
            <a:r>
              <a:rPr lang="pl-PL" sz="1800" b="0" i="0" dirty="0">
                <a:solidFill>
                  <a:srgbClr val="000000"/>
                </a:solidFill>
                <a:effectLst/>
                <a:latin typeface="Arial" panose="020B0604020202020204" pitchFamily="34" charset="0"/>
                <a:cs typeface="Arial" panose="020B0604020202020204" pitchFamily="34" charset="0"/>
              </a:rPr>
              <a:t>o zakończeniu postępowania w zakresie wyboru projektów do dofinansowania ION nie może zmieniać regulaminu wyboru projektów.</a:t>
            </a:r>
          </a:p>
          <a:p>
            <a:pPr indent="0" algn="just">
              <a:buNone/>
            </a:pPr>
            <a:r>
              <a:rPr lang="pl-PL" sz="1800" i="1" dirty="0">
                <a:solidFill>
                  <a:srgbClr val="000000"/>
                </a:solidFill>
                <a:latin typeface="Arial" panose="020B0604020202020204" pitchFamily="34" charset="0"/>
                <a:cs typeface="Arial" panose="020B0604020202020204" pitchFamily="34" charset="0"/>
              </a:rPr>
              <a:t>*Chyba, że </a:t>
            </a:r>
            <a:r>
              <a:rPr lang="pl-PL" sz="1800" b="0" i="1" dirty="0">
                <a:solidFill>
                  <a:srgbClr val="000000"/>
                </a:solidFill>
                <a:effectLst/>
                <a:latin typeface="Arial" panose="020B0604020202020204" pitchFamily="34" charset="0"/>
                <a:cs typeface="Arial" panose="020B0604020202020204" pitchFamily="34" charset="0"/>
              </a:rPr>
              <a:t>konieczność dokonania zmian wynika z przepisów odrębnych.</a:t>
            </a:r>
          </a:p>
          <a:p>
            <a:pPr indent="0" algn="just">
              <a:buNone/>
            </a:pPr>
            <a:endParaRPr lang="pl-PL" sz="1800" i="1" dirty="0">
              <a:solidFill>
                <a:srgbClr val="000000"/>
              </a:solidFill>
              <a:latin typeface="Arial" panose="020B0604020202020204" pitchFamily="34" charset="0"/>
              <a:cs typeface="Arial" panose="020B0604020202020204" pitchFamily="34" charset="0"/>
            </a:endParaRPr>
          </a:p>
          <a:p>
            <a:pPr indent="0" algn="just">
              <a:buNone/>
            </a:pPr>
            <a:r>
              <a:rPr lang="pl-PL" sz="1800" b="0" i="0" dirty="0">
                <a:solidFill>
                  <a:srgbClr val="000000"/>
                </a:solidFill>
                <a:effectLst/>
                <a:latin typeface="Arial" panose="020B0604020202020204" pitchFamily="34" charset="0"/>
                <a:cs typeface="Arial" panose="020B0604020202020204" pitchFamily="34" charset="0"/>
              </a:rPr>
              <a:t>ION udostępnia zmiany regulaminu wyboru projektów wraz z ich uzasadnieniem i terminem, od którego są stosowane, w taki sam sposób jak regulamin wyboru projektów.</a:t>
            </a:r>
          </a:p>
          <a:p>
            <a:pPr marR="0" lvl="0" algn="l" defTabSz="914400" rtl="0" eaLnBrk="1" fontAlgn="auto" latinLnBrk="0" hangingPunct="1">
              <a:lnSpc>
                <a:spcPct val="100000"/>
              </a:lnSpc>
              <a:spcBef>
                <a:spcPts val="0"/>
              </a:spcBef>
              <a:spcAft>
                <a:spcPts val="600"/>
              </a:spcAft>
              <a:buClr>
                <a:srgbClr val="002060"/>
              </a:buClr>
              <a:buSzTx/>
              <a:buFont typeface="Wingdings" panose="05000000000000000000" pitchFamily="2" charset="2"/>
              <a:buChar char="ü"/>
              <a:tabLst/>
              <a:defRPr/>
            </a:pPr>
            <a:endParaRPr kumimoji="0" lang="pl-PL" sz="18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Aft>
                <a:spcPts val="600"/>
              </a:spcAft>
            </a:pPr>
            <a:endParaRPr lang="pl-PL" sz="1800" dirty="0">
              <a:latin typeface="+mn-lt"/>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925" y="5976404"/>
            <a:ext cx="5465075" cy="359665"/>
          </a:xfrm>
          <a:prstGeom prst="rect">
            <a:avLst/>
          </a:prstGeom>
        </p:spPr>
      </p:pic>
    </p:spTree>
    <p:extLst>
      <p:ext uri="{BB962C8B-B14F-4D97-AF65-F5344CB8AC3E}">
        <p14:creationId xmlns:p14="http://schemas.microsoft.com/office/powerpoint/2010/main" val="25445612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44C57BAA-8E55-0569-4860-AB7E0A69E3E9}"/>
              </a:ext>
            </a:extLst>
          </p:cNvPr>
          <p:cNvSpPr txBox="1"/>
          <p:nvPr/>
        </p:nvSpPr>
        <p:spPr>
          <a:xfrm>
            <a:off x="315465" y="4117099"/>
            <a:ext cx="4581427" cy="646331"/>
          </a:xfrm>
          <a:prstGeom prst="rect">
            <a:avLst/>
          </a:prstGeom>
          <a:noFill/>
        </p:spPr>
        <p:txBody>
          <a:bodyPr wrap="square" rtlCol="0">
            <a:spAutoFit/>
          </a:bodyPr>
          <a:lstStyle/>
          <a:p>
            <a:r>
              <a:rPr lang="pl-PL"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Dziękuję za uwagę.</a:t>
            </a:r>
          </a:p>
        </p:txBody>
      </p:sp>
      <p:sp>
        <p:nvSpPr>
          <p:cNvPr id="4" name="pole tekstowe 3">
            <a:extLst>
              <a:ext uri="{FF2B5EF4-FFF2-40B4-BE49-F238E27FC236}">
                <a16:creationId xmlns:a16="http://schemas.microsoft.com/office/drawing/2014/main" id="{D35F7253-29C0-6707-7E20-0B3303FAD51F}"/>
              </a:ext>
            </a:extLst>
          </p:cNvPr>
          <p:cNvSpPr txBox="1"/>
          <p:nvPr/>
        </p:nvSpPr>
        <p:spPr>
          <a:xfrm>
            <a:off x="5242931" y="1949052"/>
            <a:ext cx="6359559" cy="1891287"/>
          </a:xfrm>
          <a:prstGeom prst="rect">
            <a:avLst/>
          </a:prstGeom>
          <a:noFill/>
        </p:spPr>
        <p:txBody>
          <a:bodyPr wrap="square" rtlCol="0">
            <a:spAutoFit/>
          </a:bodyPr>
          <a:lstStyle/>
          <a:p>
            <a:pPr algn="ctr">
              <a:lnSpc>
                <a:spcPct val="150000"/>
              </a:lnSpc>
            </a:pPr>
            <a:r>
              <a:rPr lang="pl-PL" sz="2000" b="1" dirty="0">
                <a:solidFill>
                  <a:srgbClr val="0070C0"/>
                </a:solidFill>
              </a:rPr>
              <a:t>Departament Wdrażania EFS w UMWL</a:t>
            </a:r>
          </a:p>
          <a:p>
            <a:pPr algn="ctr">
              <a:lnSpc>
                <a:spcPct val="150000"/>
              </a:lnSpc>
            </a:pPr>
            <a:r>
              <a:rPr lang="pl-PL" sz="2000" dirty="0">
                <a:solidFill>
                  <a:srgbClr val="0070C0"/>
                </a:solidFill>
              </a:rPr>
              <a:t>ul. Czechowska 19, pok. nr 1, 20-072 Lublin</a:t>
            </a:r>
          </a:p>
          <a:p>
            <a:pPr algn="ctr">
              <a:lnSpc>
                <a:spcPct val="150000"/>
              </a:lnSpc>
            </a:pPr>
            <a:r>
              <a:rPr lang="pl-PL" sz="2000" dirty="0">
                <a:solidFill>
                  <a:srgbClr val="0070C0"/>
                </a:solidFill>
              </a:rPr>
              <a:t>efs@lubelskie.pl</a:t>
            </a:r>
          </a:p>
          <a:p>
            <a:pPr algn="ctr">
              <a:lnSpc>
                <a:spcPct val="150000"/>
              </a:lnSpc>
            </a:pPr>
            <a:r>
              <a:rPr lang="pl-PL" sz="2000" dirty="0">
                <a:solidFill>
                  <a:srgbClr val="0070C0"/>
                </a:solidFill>
              </a:rPr>
              <a:t>tel. (81) 441 68 43, 800 888 337</a:t>
            </a:r>
          </a:p>
        </p:txBody>
      </p:sp>
      <p:pic>
        <p:nvPicPr>
          <p:cNvPr id="8" name="Obraz 7">
            <a:extLst>
              <a:ext uri="{FF2B5EF4-FFF2-40B4-BE49-F238E27FC236}">
                <a16:creationId xmlns:a16="http://schemas.microsoft.com/office/drawing/2014/main" id="{6CE62E79-8BF6-7D2B-DED5-DE206B47CB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1" y="10856"/>
            <a:ext cx="12192000" cy="6847144"/>
          </a:xfrm>
          <a:prstGeom prst="rect">
            <a:avLst/>
          </a:prstGeom>
        </p:spPr>
      </p:pic>
      <p:sp>
        <p:nvSpPr>
          <p:cNvPr id="2" name="Prostokąt: zaokrąglone rogi 1">
            <a:extLst>
              <a:ext uri="{FF2B5EF4-FFF2-40B4-BE49-F238E27FC236}">
                <a16:creationId xmlns:a16="http://schemas.microsoft.com/office/drawing/2014/main" id="{1FCDACC8-06CC-17E7-0965-98FA6EBD11A4}"/>
              </a:ext>
              <a:ext uri="{C183D7F6-B498-43B3-948B-1728B52AA6E4}">
                <adec:decorative xmlns:adec="http://schemas.microsoft.com/office/drawing/2017/decorative" val="1"/>
              </a:ext>
            </a:extLst>
          </p:cNvPr>
          <p:cNvSpPr/>
          <p:nvPr/>
        </p:nvSpPr>
        <p:spPr>
          <a:xfrm>
            <a:off x="5036084" y="1890169"/>
            <a:ext cx="6653713" cy="222693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a:lstStyle/>
          <a:p>
            <a:endParaRPr lang="pl-PL"/>
          </a:p>
        </p:txBody>
      </p:sp>
      <p:sp>
        <p:nvSpPr>
          <p:cNvPr id="3" name="Prostokąt: zaokrąglone rogi 2">
            <a:extLst>
              <a:ext uri="{FF2B5EF4-FFF2-40B4-BE49-F238E27FC236}">
                <a16:creationId xmlns:a16="http://schemas.microsoft.com/office/drawing/2014/main" id="{E6D9BFC7-D772-F2FD-43D3-ADB411EDDEAD}"/>
              </a:ext>
              <a:ext uri="{C183D7F6-B498-43B3-948B-1728B52AA6E4}">
                <adec:decorative xmlns:adec="http://schemas.microsoft.com/office/drawing/2017/decorative" val="1"/>
              </a:ext>
            </a:extLst>
          </p:cNvPr>
          <p:cNvSpPr/>
          <p:nvPr/>
        </p:nvSpPr>
        <p:spPr>
          <a:xfrm>
            <a:off x="5123393" y="2087432"/>
            <a:ext cx="6479097" cy="1891287"/>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pl-PL" dirty="0"/>
          </a:p>
        </p:txBody>
      </p:sp>
      <p:pic>
        <p:nvPicPr>
          <p:cNvPr id="11" name="Obraz 10">
            <a:extLst>
              <a:ext uri="{FF2B5EF4-FFF2-40B4-BE49-F238E27FC236}">
                <a16:creationId xmlns:a16="http://schemas.microsoft.com/office/drawing/2014/main" id="{7A564037-B62D-C8D4-3919-BD2842C0A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721" y="4365838"/>
            <a:ext cx="4865030" cy="963251"/>
          </a:xfrm>
          <a:prstGeom prst="rect">
            <a:avLst/>
          </a:prstGeom>
        </p:spPr>
      </p:pic>
      <p:pic>
        <p:nvPicPr>
          <p:cNvPr id="13" name="Obraz 12">
            <a:extLst>
              <a:ext uri="{FF2B5EF4-FFF2-40B4-BE49-F238E27FC236}">
                <a16:creationId xmlns:a16="http://schemas.microsoft.com/office/drawing/2014/main" id="{EB5986DF-6E60-7E01-86A9-8335B31C94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0138" y="2109856"/>
            <a:ext cx="4737003" cy="1868863"/>
          </a:xfrm>
          <a:prstGeom prst="rect">
            <a:avLst/>
          </a:prstGeom>
        </p:spPr>
      </p:pic>
    </p:spTree>
    <p:extLst>
      <p:ext uri="{BB962C8B-B14F-4D97-AF65-F5344CB8AC3E}">
        <p14:creationId xmlns:p14="http://schemas.microsoft.com/office/powerpoint/2010/main" val="98018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44CF8B1A-47E1-5D3B-8025-7B056477D13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573" cy="6858000"/>
          </a:xfrm>
          <a:prstGeom prst="rect">
            <a:avLst/>
          </a:prstGeom>
        </p:spPr>
      </p:pic>
      <p:sp>
        <p:nvSpPr>
          <p:cNvPr id="13" name="pole tekstowe 12">
            <a:extLst>
              <a:ext uri="{FF2B5EF4-FFF2-40B4-BE49-F238E27FC236}">
                <a16:creationId xmlns:a16="http://schemas.microsoft.com/office/drawing/2014/main" id="{E42790BC-FC6D-E939-27BE-64C73D482FE0}"/>
              </a:ext>
            </a:extLst>
          </p:cNvPr>
          <p:cNvSpPr txBox="1"/>
          <p:nvPr/>
        </p:nvSpPr>
        <p:spPr>
          <a:xfrm>
            <a:off x="1393372" y="2592354"/>
            <a:ext cx="82296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Typ projektu</a:t>
            </a:r>
          </a:p>
        </p:txBody>
      </p:sp>
    </p:spTree>
    <p:extLst>
      <p:ext uri="{BB962C8B-B14F-4D97-AF65-F5344CB8AC3E}">
        <p14:creationId xmlns:p14="http://schemas.microsoft.com/office/powerpoint/2010/main" val="387497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963667F-1751-DA36-D17A-9631EEDEE6AB}"/>
              </a:ext>
            </a:extLst>
          </p:cNvPr>
          <p:cNvSpPr>
            <a:spLocks noGrp="1"/>
          </p:cNvSpPr>
          <p:nvPr>
            <p:ph type="title"/>
          </p:nvPr>
        </p:nvSpPr>
        <p:spPr>
          <a:xfrm>
            <a:off x="1169987" y="545725"/>
            <a:ext cx="9852025" cy="979488"/>
          </a:xfrm>
        </p:spPr>
        <p:txBody>
          <a:bodyPr>
            <a:noAutofit/>
          </a:bodyPr>
          <a:lstStyle/>
          <a:p>
            <a:pPr algn="ctr">
              <a:lnSpc>
                <a:spcPct val="100000"/>
              </a:lnSpc>
            </a:pPr>
            <a:r>
              <a:rPr lang="pl-PL" sz="2000" dirty="0"/>
              <a:t>Typ projektu</a:t>
            </a:r>
            <a:br>
              <a:rPr lang="pl-PL" sz="2000" dirty="0"/>
            </a:br>
            <a:br>
              <a:rPr lang="pl-PL" sz="2000" dirty="0"/>
            </a:br>
            <a:br>
              <a:rPr lang="pl-PL" sz="2000" dirty="0"/>
            </a:br>
            <a:endParaRPr lang="pl-PL" sz="2000" dirty="0"/>
          </a:p>
        </p:txBody>
      </p:sp>
      <p:sp>
        <p:nvSpPr>
          <p:cNvPr id="4" name="Symbol zastępczy zawartości 3">
            <a:extLst>
              <a:ext uri="{FF2B5EF4-FFF2-40B4-BE49-F238E27FC236}">
                <a16:creationId xmlns:a16="http://schemas.microsoft.com/office/drawing/2014/main" id="{EC6C09CA-6801-66DA-4F52-8B4FE666DDAA}"/>
              </a:ext>
            </a:extLst>
          </p:cNvPr>
          <p:cNvSpPr>
            <a:spLocks noGrp="1"/>
          </p:cNvSpPr>
          <p:nvPr>
            <p:ph idx="1"/>
          </p:nvPr>
        </p:nvSpPr>
        <p:spPr>
          <a:xfrm>
            <a:off x="725558" y="725557"/>
            <a:ext cx="11221278" cy="5476460"/>
          </a:xfrm>
        </p:spPr>
        <p:txBody>
          <a:bodyPr>
            <a:normAutofit/>
          </a:bodyPr>
          <a:lstStyle/>
          <a:p>
            <a:pPr marL="0" lvl="0" indent="0">
              <a:lnSpc>
                <a:spcPct val="115000"/>
              </a:lnSpc>
              <a:spcBef>
                <a:spcPts val="600"/>
              </a:spcBef>
              <a:spcAft>
                <a:spcPts val="300"/>
              </a:spcAft>
              <a:buSzPts val="1200"/>
              <a:buNone/>
              <a:tabLst>
                <a:tab pos="230505" algn="l"/>
                <a:tab pos="270510" algn="l"/>
              </a:tabLst>
            </a:pPr>
            <a:endParaRPr lang="pl-PL" sz="22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endParaRPr lang="pl-PL" sz="22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r>
              <a:rPr lang="pl-PL" sz="2200" dirty="0">
                <a:latin typeface="Arial" panose="020B0604020202020204" pitchFamily="34" charset="0"/>
                <a:cs typeface="Arial" panose="020B0604020202020204" pitchFamily="34" charset="0"/>
              </a:rPr>
              <a:t>W ramach postępowania wsparciem mogą zostać objęte wyłącznie następujące typy projektów określone w SZOP w ramach Działania 10.5 Wsparcie edukacji w ramach Zintegrowanych Inwestycji Terytorialnych: </a:t>
            </a:r>
          </a:p>
          <a:p>
            <a:pPr marL="0" lvl="0" indent="0">
              <a:lnSpc>
                <a:spcPct val="115000"/>
              </a:lnSpc>
              <a:spcBef>
                <a:spcPts val="600"/>
              </a:spcBef>
              <a:spcAft>
                <a:spcPts val="300"/>
              </a:spcAft>
              <a:buSzPts val="1200"/>
              <a:buNone/>
              <a:tabLst>
                <a:tab pos="230505" algn="l"/>
                <a:tab pos="270510" algn="l"/>
              </a:tabLst>
            </a:pPr>
            <a:r>
              <a:rPr lang="pl-PL" sz="2200" b="1" dirty="0">
                <a:latin typeface="Arial" panose="020B0604020202020204" pitchFamily="34" charset="0"/>
                <a:cs typeface="Arial" panose="020B0604020202020204" pitchFamily="34" charset="0"/>
              </a:rPr>
              <a:t>Typ projektu nr 1: </a:t>
            </a:r>
            <a:r>
              <a:rPr lang="pl-PL" sz="2200" dirty="0">
                <a:latin typeface="Arial" panose="020B0604020202020204" pitchFamily="34" charset="0"/>
                <a:cs typeface="Arial" panose="020B0604020202020204" pitchFamily="34" charset="0"/>
              </a:rPr>
              <a:t>Tworzenie nowych miejsc wychowania przedszkolnego i związanej z tym bazy lokalowej i dydaktycznej. </a:t>
            </a:r>
          </a:p>
          <a:p>
            <a:pPr marL="0" lvl="0" indent="0">
              <a:lnSpc>
                <a:spcPct val="115000"/>
              </a:lnSpc>
              <a:spcBef>
                <a:spcPts val="600"/>
              </a:spcBef>
              <a:spcAft>
                <a:spcPts val="300"/>
              </a:spcAft>
              <a:buSzPts val="1200"/>
              <a:buNone/>
              <a:tabLst>
                <a:tab pos="230505" algn="l"/>
                <a:tab pos="270510" algn="l"/>
              </a:tabLst>
            </a:pPr>
            <a:endParaRPr lang="pl-PL" sz="22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r>
              <a:rPr lang="pl-PL" sz="2200" b="1" dirty="0">
                <a:latin typeface="Arial" panose="020B0604020202020204" pitchFamily="34" charset="0"/>
                <a:cs typeface="Arial" panose="020B0604020202020204" pitchFamily="34" charset="0"/>
              </a:rPr>
              <a:t>Typ projektu nr 2: </a:t>
            </a:r>
            <a:r>
              <a:rPr lang="pl-PL" sz="2200" dirty="0">
                <a:latin typeface="Arial" panose="020B0604020202020204" pitchFamily="34" charset="0"/>
                <a:cs typeface="Arial" panose="020B0604020202020204" pitchFamily="34" charset="0"/>
              </a:rPr>
              <a:t>Unowocześnianie istniejącej bazy lokalowej i dydaktycznej w zakresie edukacji włączającej przedszkolnej.</a:t>
            </a:r>
          </a:p>
          <a:p>
            <a:pPr marL="0" lvl="0" indent="0">
              <a:lnSpc>
                <a:spcPct val="115000"/>
              </a:lnSpc>
              <a:spcBef>
                <a:spcPts val="600"/>
              </a:spcBef>
              <a:spcAft>
                <a:spcPts val="300"/>
              </a:spcAft>
              <a:buSzPts val="1200"/>
              <a:buNone/>
              <a:tabLst>
                <a:tab pos="230505" algn="l"/>
                <a:tab pos="270510" algn="l"/>
              </a:tabLst>
            </a:pPr>
            <a:endParaRPr lang="pl-PL" sz="22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endParaRPr lang="pl-PL" sz="2200" dirty="0">
              <a:latin typeface="Arial" panose="020B0604020202020204" pitchFamily="34" charset="0"/>
              <a:cs typeface="Arial" panose="020B0604020202020204" pitchFamily="34" charset="0"/>
            </a:endParaRPr>
          </a:p>
          <a:p>
            <a:pPr marL="0" lvl="0" indent="0">
              <a:lnSpc>
                <a:spcPct val="115000"/>
              </a:lnSpc>
              <a:spcBef>
                <a:spcPts val="600"/>
              </a:spcBef>
              <a:spcAft>
                <a:spcPts val="300"/>
              </a:spcAft>
              <a:buSzPts val="1200"/>
              <a:buNone/>
              <a:tabLst>
                <a:tab pos="230505" algn="l"/>
                <a:tab pos="270510" algn="l"/>
              </a:tabLst>
            </a:pPr>
            <a:endParaRPr lang="pl-PL" sz="2400" dirty="0"/>
          </a:p>
          <a:p>
            <a:pPr marL="457200" lvl="0" indent="-457200">
              <a:lnSpc>
                <a:spcPct val="115000"/>
              </a:lnSpc>
              <a:spcBef>
                <a:spcPts val="600"/>
              </a:spcBef>
              <a:spcAft>
                <a:spcPts val="300"/>
              </a:spcAft>
              <a:buSzPts val="1200"/>
              <a:buAutoNum type="alphaLcParenR"/>
              <a:tabLst>
                <a:tab pos="230505" algn="l"/>
                <a:tab pos="270510" algn="l"/>
              </a:tabLst>
            </a:pPr>
            <a:endParaRPr lang="pl-PL" sz="2100" b="1" dirty="0">
              <a:latin typeface="Arial" panose="020B060402020202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E60AC9CC-7D60-3E3E-2158-0669442D93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925" y="5952610"/>
            <a:ext cx="5465075" cy="359665"/>
          </a:xfrm>
          <a:prstGeom prst="rect">
            <a:avLst/>
          </a:prstGeom>
        </p:spPr>
      </p:pic>
    </p:spTree>
    <p:extLst>
      <p:ext uri="{BB962C8B-B14F-4D97-AF65-F5344CB8AC3E}">
        <p14:creationId xmlns:p14="http://schemas.microsoft.com/office/powerpoint/2010/main" val="32976930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8783</TotalTime>
  <Words>8597</Words>
  <Application>Microsoft Office PowerPoint</Application>
  <PresentationFormat>Panoramiczny</PresentationFormat>
  <Paragraphs>719</Paragraphs>
  <Slides>77</Slides>
  <Notes>39</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77</vt:i4>
      </vt:variant>
    </vt:vector>
  </HeadingPairs>
  <TitlesOfParts>
    <vt:vector size="86" baseType="lpstr">
      <vt:lpstr>Aptos</vt:lpstr>
      <vt:lpstr>Arial</vt:lpstr>
      <vt:lpstr>Calibri</vt:lpstr>
      <vt:lpstr>Calibri Light</vt:lpstr>
      <vt:lpstr>Open Sans</vt:lpstr>
      <vt:lpstr>Times New Roman</vt:lpstr>
      <vt:lpstr>Wingdings</vt:lpstr>
      <vt:lpstr>Motyw pakietu Office</vt:lpstr>
      <vt:lpstr>1_Motyw pakietu Office</vt:lpstr>
      <vt:lpstr>Fundusze Europejskie dla Lubelskiego 2021-2027 </vt:lpstr>
      <vt:lpstr>Prezentacja programu PowerPoint</vt:lpstr>
      <vt:lpstr>Prezentacja programu PowerPoint</vt:lpstr>
      <vt:lpstr>Informacje ogólne  nabór wniosków </vt:lpstr>
      <vt:lpstr>Informacje ogólne  nabór wniosków </vt:lpstr>
      <vt:lpstr>Informacje ogólne  źródła finansowania i kwota przeznaczona na postępowanie </vt:lpstr>
      <vt:lpstr>Informacje ogólne  cel postępowania </vt:lpstr>
      <vt:lpstr>Prezentacja programu PowerPoint</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   </vt:lpstr>
      <vt:lpstr>Typ projektu</vt:lpstr>
      <vt:lpstr>Typ projektu</vt:lpstr>
      <vt:lpstr>Typ projektu   </vt:lpstr>
      <vt:lpstr>Typ projektu   </vt:lpstr>
      <vt:lpstr>Prezentacja programu PowerPoint</vt:lpstr>
      <vt:lpstr>Wnioskodawca  </vt:lpstr>
      <vt:lpstr>Wnioskodawca</vt:lpstr>
      <vt:lpstr>Wnioskodawca  </vt:lpstr>
      <vt:lpstr>Wnioskodawca  </vt:lpstr>
      <vt:lpstr>Prezentacja programu PowerPoint</vt:lpstr>
      <vt:lpstr>Grupa docelowa  </vt:lpstr>
      <vt:lpstr>Grupa docelowa</vt:lpstr>
      <vt:lpstr>Grupa docelowa  </vt:lpstr>
      <vt:lpstr>Grupa docelowa</vt:lpstr>
      <vt:lpstr>Grupa docelowa</vt:lpstr>
      <vt:lpstr>Grupa docelowa</vt:lpstr>
      <vt:lpstr>Grupa docelowa</vt:lpstr>
      <vt:lpstr>Grupa docelowa</vt:lpstr>
      <vt:lpstr>Kryteria wyboru projektów dla Działania 10.3, 10.6</vt:lpstr>
      <vt:lpstr>ZASADY NABORU PROJEKTÓW Fundusze Europejskie dla Lubelskiego 2021-2027 </vt:lpstr>
      <vt:lpstr>METODYKA KRYTERIÓW  Fundusze Europejskie dla Lubelskiego 2021-2027  Europejski Fundusz Społeczny Plus </vt:lpstr>
      <vt:lpstr>METODYKA KRYTERIÓW   Fundusze Europejskie dla Lubelskiego 2021-2027  Europejski Fundusz Społeczny Plus </vt:lpstr>
      <vt:lpstr> KRYTERIA OGÓLNE i SPECYFICZNE Kryteria oceniane na zasadzie zerojedynkowej  </vt:lpstr>
      <vt:lpstr>Prezentacja programu PowerPoint</vt:lpstr>
      <vt:lpstr> KRYTERIA OGÓLNE Kryteria formalne  </vt:lpstr>
      <vt:lpstr>Prezentacja programu PowerPoint</vt:lpstr>
      <vt:lpstr> KRYTERIA OGÓLNE Kryteria horyzontalne </vt:lpstr>
      <vt:lpstr>Prezentacja programu PowerPoint</vt:lpstr>
      <vt:lpstr>Działanie 10.5 Wsparcie edukacji w ramach Zintegrowanych Inwestycji Terytorialnych – kryteria specyficzne Typ projektu 1, 2, 3, 4, 5</vt:lpstr>
      <vt:lpstr>Działanie 10.5 Wsparcie edukacji w ramach Zintegrowanych Inwestycji Terytorialnych – kryteria specyficzne Typ projektu 1, 2, 3, 4, 5</vt:lpstr>
      <vt:lpstr>Działanie 10.5 Wsparcie edukacji w ramach Zintegrowanych Inwestycji Terytorialnych – kryteria specyficzne Typ projektu 1, 2, 3, 4, 5 </vt:lpstr>
      <vt:lpstr>Działanie 10.5 Wsparcie edukacji w ramach Zintegrowanych Inwestycji Terytorialnych – kryteria specyficzne Typ projektu 1, 2, 3, 4, 5 </vt:lpstr>
      <vt:lpstr>Działanie 10.5 Wsparcie edukacji w ramach Zintegrowanych Inwestycji Terytorialnych – kryteria specyficzne Typ projektu 1, 2, 3, 4, 5</vt:lpstr>
      <vt:lpstr>Działanie 10.5 Wsparcie edukacji w ramach Zintegrowanych Inwestycji Terytorialnych – kryteria specyficzne Typ projektu 1, 2, 3, 4, 5</vt:lpstr>
      <vt:lpstr>Działanie 10.5 Wsparcie edukacji w ramach Zintegrowanych Inwestycji Terytorialnych – kryteria specyficzne Typ projektu 1, 2, 3, 4, 5</vt:lpstr>
      <vt:lpstr>Działanie 10.5 Wsparcie edukacji w ramach Zintegrowanych Inwestycji Terytorialnych – kryteria specyficzne Typ projektu 4</vt:lpstr>
      <vt:lpstr>Działanie 10.5 Wsparcie edukacji w ramach Zintegrowanych Inwestycji Terytorialnych – kryteria specyficzne Typ projektu 5</vt:lpstr>
      <vt:lpstr>Działanie 10.5 Wsparcie edukacji w ramach Zintegrowanych Inwestycji Terytorialnych – kryteria specyficzne Typ projektu 5</vt:lpstr>
      <vt:lpstr>Prezentacja programu PowerPoint</vt:lpstr>
      <vt:lpstr>KRYTERIA OGÓLNE Kryteria merytoryczne </vt:lpstr>
      <vt:lpstr>KRYTERIA OGÓLNE Kryteria merytoryczne  </vt:lpstr>
      <vt:lpstr>Budżet projektu – zadania, kategorie wydatków</vt:lpstr>
      <vt:lpstr>Budżet projektu </vt:lpstr>
      <vt:lpstr>Uzasadnienie dla wydatków </vt:lpstr>
      <vt:lpstr>Personel w budżecie projektu </vt:lpstr>
      <vt:lpstr>KRYTERIA OGÓLNE Wskaźniki </vt:lpstr>
      <vt:lpstr>KRYTERIA OGÓLNE Wskaźniki</vt:lpstr>
      <vt:lpstr>Prezentacja programu PowerPoint</vt:lpstr>
      <vt:lpstr>Stawki jednostkowe  </vt:lpstr>
      <vt:lpstr>Stawki jednostkowe</vt:lpstr>
      <vt:lpstr>Stawki jednostkowe</vt:lpstr>
      <vt:lpstr>Prezentacja programu PowerPoint</vt:lpstr>
      <vt:lpstr>Poprawa/uzupełnienie wniosku o dofinansowanie  </vt:lpstr>
      <vt:lpstr>Zakończenie oceny </vt:lpstr>
      <vt:lpstr>Możliwość poprawy wniosku po zakończeniu oceny?  </vt:lpstr>
      <vt:lpstr>Zmiana Regulaminu wyboru projektów [ustawa wdrożeniowa]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Adrianna Iwan</dc:creator>
  <cp:lastModifiedBy>ONIOP</cp:lastModifiedBy>
  <cp:revision>165</cp:revision>
  <cp:lastPrinted>2024-07-17T13:55:10Z</cp:lastPrinted>
  <dcterms:created xsi:type="dcterms:W3CDTF">2022-11-15T13:19:44Z</dcterms:created>
  <dcterms:modified xsi:type="dcterms:W3CDTF">2024-07-17T14:10:10Z</dcterms:modified>
</cp:coreProperties>
</file>