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0" r:id="rId2"/>
  </p:sldMasterIdLst>
  <p:notesMasterIdLst>
    <p:notesMasterId r:id="rId60"/>
  </p:notesMasterIdLst>
  <p:handoutMasterIdLst>
    <p:handoutMasterId r:id="rId61"/>
  </p:handoutMasterIdLst>
  <p:sldIdLst>
    <p:sldId id="257" r:id="rId3"/>
    <p:sldId id="256" r:id="rId4"/>
    <p:sldId id="838" r:id="rId5"/>
    <p:sldId id="839" r:id="rId6"/>
    <p:sldId id="840" r:id="rId7"/>
    <p:sldId id="841" r:id="rId8"/>
    <p:sldId id="842" r:id="rId9"/>
    <p:sldId id="843" r:id="rId10"/>
    <p:sldId id="877" r:id="rId11"/>
    <p:sldId id="901" r:id="rId12"/>
    <p:sldId id="889" r:id="rId13"/>
    <p:sldId id="844" r:id="rId14"/>
    <p:sldId id="879" r:id="rId15"/>
    <p:sldId id="849" r:id="rId16"/>
    <p:sldId id="845" r:id="rId17"/>
    <p:sldId id="846" r:id="rId18"/>
    <p:sldId id="912" r:id="rId19"/>
    <p:sldId id="913" r:id="rId20"/>
    <p:sldId id="886" r:id="rId21"/>
    <p:sldId id="883" r:id="rId22"/>
    <p:sldId id="890" r:id="rId23"/>
    <p:sldId id="851" r:id="rId24"/>
    <p:sldId id="274" r:id="rId25"/>
    <p:sldId id="326" r:id="rId26"/>
    <p:sldId id="328" r:id="rId27"/>
    <p:sldId id="263" r:id="rId28"/>
    <p:sldId id="852" r:id="rId29"/>
    <p:sldId id="320" r:id="rId30"/>
    <p:sldId id="861" r:id="rId31"/>
    <p:sldId id="275" r:id="rId32"/>
    <p:sldId id="817" r:id="rId33"/>
    <p:sldId id="891" r:id="rId34"/>
    <p:sldId id="907" r:id="rId35"/>
    <p:sldId id="904" r:id="rId36"/>
    <p:sldId id="892" r:id="rId37"/>
    <p:sldId id="908" r:id="rId38"/>
    <p:sldId id="322" r:id="rId39"/>
    <p:sldId id="303" r:id="rId40"/>
    <p:sldId id="853" r:id="rId41"/>
    <p:sldId id="305" r:id="rId42"/>
    <p:sldId id="897" r:id="rId43"/>
    <p:sldId id="909" r:id="rId44"/>
    <p:sldId id="910" r:id="rId45"/>
    <p:sldId id="911" r:id="rId46"/>
    <p:sldId id="888" r:id="rId47"/>
    <p:sldId id="898" r:id="rId48"/>
    <p:sldId id="324" r:id="rId49"/>
    <p:sldId id="862" r:id="rId50"/>
    <p:sldId id="854" r:id="rId51"/>
    <p:sldId id="855" r:id="rId52"/>
    <p:sldId id="856" r:id="rId53"/>
    <p:sldId id="858" r:id="rId54"/>
    <p:sldId id="857" r:id="rId55"/>
    <p:sldId id="863" r:id="rId56"/>
    <p:sldId id="859" r:id="rId57"/>
    <p:sldId id="860" r:id="rId58"/>
    <p:sldId id="273" r:id="rId5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BE"/>
    <a:srgbClr val="4B8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 autoAdjust="0"/>
    <p:restoredTop sz="86016" autoAdjust="0"/>
  </p:normalViewPr>
  <p:slideViewPr>
    <p:cSldViewPr snapToGrid="0">
      <p:cViewPr varScale="1">
        <p:scale>
          <a:sx n="96" d="100"/>
          <a:sy n="96" d="100"/>
        </p:scale>
        <p:origin x="69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Chilimoniuk" userId="df002bb7-b9cc-40f4-ab2e-4be360d97c4e" providerId="ADAL" clId="{69891E38-7401-4545-BADE-325E4EF40559}"/>
    <pc:docChg chg="undo custSel addSld delSld modSld">
      <pc:chgData name="Paweł Chilimoniuk" userId="df002bb7-b9cc-40f4-ab2e-4be360d97c4e" providerId="ADAL" clId="{69891E38-7401-4545-BADE-325E4EF40559}" dt="2024-03-05T13:57:55.008" v="1018" actId="255"/>
      <pc:docMkLst>
        <pc:docMk/>
      </pc:docMkLst>
      <pc:sldChg chg="modSp mod">
        <pc:chgData name="Paweł Chilimoniuk" userId="df002bb7-b9cc-40f4-ab2e-4be360d97c4e" providerId="ADAL" clId="{69891E38-7401-4545-BADE-325E4EF40559}" dt="2024-03-05T07:07:02.700" v="209" actId="20577"/>
        <pc:sldMkLst>
          <pc:docMk/>
          <pc:sldMk cId="2721471659" sldId="274"/>
        </pc:sldMkLst>
        <pc:spChg chg="mod">
          <ac:chgData name="Paweł Chilimoniuk" userId="df002bb7-b9cc-40f4-ab2e-4be360d97c4e" providerId="ADAL" clId="{69891E38-7401-4545-BADE-325E4EF40559}" dt="2024-03-05T07:06:35.224" v="189" actId="20577"/>
          <ac:spMkLst>
            <pc:docMk/>
            <pc:sldMk cId="2721471659" sldId="274"/>
            <ac:spMk id="19" creationId="{3088E3B4-5372-2FB0-37D5-F3B53602ABB6}"/>
          </ac:spMkLst>
        </pc:spChg>
        <pc:spChg chg="mod">
          <ac:chgData name="Paweł Chilimoniuk" userId="df002bb7-b9cc-40f4-ab2e-4be360d97c4e" providerId="ADAL" clId="{69891E38-7401-4545-BADE-325E4EF40559}" dt="2024-03-05T07:07:02.700" v="209" actId="20577"/>
          <ac:spMkLst>
            <pc:docMk/>
            <pc:sldMk cId="2721471659" sldId="274"/>
            <ac:spMk id="20" creationId="{C9533EB0-ED11-BBF0-9F97-311B40783102}"/>
          </ac:spMkLst>
        </pc:spChg>
      </pc:sldChg>
      <pc:sldChg chg="modSp mod">
        <pc:chgData name="Paweł Chilimoniuk" userId="df002bb7-b9cc-40f4-ab2e-4be360d97c4e" providerId="ADAL" clId="{69891E38-7401-4545-BADE-325E4EF40559}" dt="2024-03-05T09:23:04.584" v="586" actId="20577"/>
        <pc:sldMkLst>
          <pc:docMk/>
          <pc:sldMk cId="4179982663" sldId="305"/>
        </pc:sldMkLst>
        <pc:spChg chg="mod">
          <ac:chgData name="Paweł Chilimoniuk" userId="df002bb7-b9cc-40f4-ab2e-4be360d97c4e" providerId="ADAL" clId="{69891E38-7401-4545-BADE-325E4EF40559}" dt="2024-03-05T09:23:04.584" v="586" actId="20577"/>
          <ac:spMkLst>
            <pc:docMk/>
            <pc:sldMk cId="4179982663" sldId="305"/>
            <ac:spMk id="4" creationId="{EC6C09CA-6801-66DA-4F52-8B4FE666DDAA}"/>
          </ac:spMkLst>
        </pc:spChg>
        <pc:spChg chg="mod">
          <ac:chgData name="Paweł Chilimoniuk" userId="df002bb7-b9cc-40f4-ab2e-4be360d97c4e" providerId="ADAL" clId="{69891E38-7401-4545-BADE-325E4EF40559}" dt="2024-03-05T09:02:35.441" v="436" actId="20577"/>
          <ac:spMkLst>
            <pc:docMk/>
            <pc:sldMk cId="4179982663" sldId="305"/>
            <ac:spMk id="5" creationId="{8D9802DD-77D5-A584-5B4F-1A4AAF31F03C}"/>
          </ac:spMkLst>
        </pc:spChg>
        <pc:spChg chg="mod">
          <ac:chgData name="Paweł Chilimoniuk" userId="df002bb7-b9cc-40f4-ab2e-4be360d97c4e" providerId="ADAL" clId="{69891E38-7401-4545-BADE-325E4EF40559}" dt="2024-03-05T09:09:07.675" v="445" actId="1076"/>
          <ac:spMkLst>
            <pc:docMk/>
            <pc:sldMk cId="4179982663" sldId="305"/>
            <ac:spMk id="18" creationId="{C898C12C-5FBC-7B00-FC11-844423029D74}"/>
          </ac:spMkLst>
        </pc:spChg>
      </pc:sldChg>
      <pc:sldChg chg="modSp mod">
        <pc:chgData name="Paweł Chilimoniuk" userId="df002bb7-b9cc-40f4-ab2e-4be360d97c4e" providerId="ADAL" clId="{69891E38-7401-4545-BADE-325E4EF40559}" dt="2024-03-05T13:56:51.251" v="1016" actId="20577"/>
        <pc:sldMkLst>
          <pc:docMk/>
          <pc:sldMk cId="1412091966" sldId="817"/>
        </pc:sldMkLst>
        <pc:spChg chg="mod">
          <ac:chgData name="Paweł Chilimoniuk" userId="df002bb7-b9cc-40f4-ab2e-4be360d97c4e" providerId="ADAL" clId="{69891E38-7401-4545-BADE-325E4EF40559}" dt="2024-03-05T13:56:51.251" v="1016" actId="20577"/>
          <ac:spMkLst>
            <pc:docMk/>
            <pc:sldMk cId="1412091966" sldId="817"/>
            <ac:spMk id="4" creationId="{EC6C09CA-6801-66DA-4F52-8B4FE666DDAA}"/>
          </ac:spMkLst>
        </pc:spChg>
        <pc:spChg chg="mod">
          <ac:chgData name="Paweł Chilimoniuk" userId="df002bb7-b9cc-40f4-ab2e-4be360d97c4e" providerId="ADAL" clId="{69891E38-7401-4545-BADE-325E4EF40559}" dt="2024-03-05T07:59:41.886" v="227" actId="20577"/>
          <ac:spMkLst>
            <pc:docMk/>
            <pc:sldMk cId="1412091966" sldId="817"/>
            <ac:spMk id="5" creationId="{8D9802DD-77D5-A584-5B4F-1A4AAF31F03C}"/>
          </ac:spMkLst>
        </pc:spChg>
        <pc:picChg chg="mod">
          <ac:chgData name="Paweł Chilimoniuk" userId="df002bb7-b9cc-40f4-ab2e-4be360d97c4e" providerId="ADAL" clId="{69891E38-7401-4545-BADE-325E4EF40559}" dt="2024-03-05T08:02:12.969" v="247" actId="1076"/>
          <ac:picMkLst>
            <pc:docMk/>
            <pc:sldMk cId="1412091966" sldId="817"/>
            <ac:picMk id="3" creationId="{E60AC9CC-7D60-3E3E-2158-0669442D93DF}"/>
          </ac:picMkLst>
        </pc:picChg>
      </pc:sldChg>
      <pc:sldChg chg="modSp mod">
        <pc:chgData name="Paweł Chilimoniuk" userId="df002bb7-b9cc-40f4-ab2e-4be360d97c4e" providerId="ADAL" clId="{69891E38-7401-4545-BADE-325E4EF40559}" dt="2024-03-05T13:22:05.546" v="822" actId="113"/>
        <pc:sldMkLst>
          <pc:docMk/>
          <pc:sldMk cId="4128569200" sldId="841"/>
        </pc:sldMkLst>
        <pc:spChg chg="mod">
          <ac:chgData name="Paweł Chilimoniuk" userId="df002bb7-b9cc-40f4-ab2e-4be360d97c4e" providerId="ADAL" clId="{69891E38-7401-4545-BADE-325E4EF40559}" dt="2024-03-05T13:22:05.546" v="822" actId="113"/>
          <ac:spMkLst>
            <pc:docMk/>
            <pc:sldMk cId="4128569200" sldId="841"/>
            <ac:spMk id="4" creationId="{EC6C09CA-6801-66DA-4F52-8B4FE666DDAA}"/>
          </ac:spMkLst>
        </pc:spChg>
      </pc:sldChg>
      <pc:sldChg chg="modSp mod">
        <pc:chgData name="Paweł Chilimoniuk" userId="df002bb7-b9cc-40f4-ab2e-4be360d97c4e" providerId="ADAL" clId="{69891E38-7401-4545-BADE-325E4EF40559}" dt="2024-03-05T13:22:18.634" v="824" actId="20577"/>
        <pc:sldMkLst>
          <pc:docMk/>
          <pc:sldMk cId="3297693075" sldId="843"/>
        </pc:sldMkLst>
        <pc:spChg chg="mod">
          <ac:chgData name="Paweł Chilimoniuk" userId="df002bb7-b9cc-40f4-ab2e-4be360d97c4e" providerId="ADAL" clId="{69891E38-7401-4545-BADE-325E4EF40559}" dt="2024-03-05T13:22:18.634" v="824" actId="20577"/>
          <ac:spMkLst>
            <pc:docMk/>
            <pc:sldMk cId="3297693075" sldId="843"/>
            <ac:spMk id="4" creationId="{EC6C09CA-6801-66DA-4F52-8B4FE666DDAA}"/>
          </ac:spMkLst>
        </pc:spChg>
      </pc:sldChg>
      <pc:sldChg chg="modSp mod">
        <pc:chgData name="Paweł Chilimoniuk" userId="df002bb7-b9cc-40f4-ab2e-4be360d97c4e" providerId="ADAL" clId="{69891E38-7401-4545-BADE-325E4EF40559}" dt="2024-03-04T13:54:10.253" v="109" actId="27636"/>
        <pc:sldMkLst>
          <pc:docMk/>
          <pc:sldMk cId="2953167014" sldId="844"/>
        </pc:sldMkLst>
        <pc:spChg chg="mod">
          <ac:chgData name="Paweł Chilimoniuk" userId="df002bb7-b9cc-40f4-ab2e-4be360d97c4e" providerId="ADAL" clId="{69891E38-7401-4545-BADE-325E4EF40559}" dt="2024-03-04T13:54:10.253" v="109" actId="27636"/>
          <ac:spMkLst>
            <pc:docMk/>
            <pc:sldMk cId="2953167014" sldId="844"/>
            <ac:spMk id="4" creationId="{EC6C09CA-6801-66DA-4F52-8B4FE666DDAA}"/>
          </ac:spMkLst>
        </pc:spChg>
      </pc:sldChg>
      <pc:sldChg chg="modSp mod">
        <pc:chgData name="Paweł Chilimoniuk" userId="df002bb7-b9cc-40f4-ab2e-4be360d97c4e" providerId="ADAL" clId="{69891E38-7401-4545-BADE-325E4EF40559}" dt="2024-03-05T06:35:33.430" v="121" actId="2711"/>
        <pc:sldMkLst>
          <pc:docMk/>
          <pc:sldMk cId="3827981404" sldId="846"/>
        </pc:sldMkLst>
        <pc:spChg chg="mod">
          <ac:chgData name="Paweł Chilimoniuk" userId="df002bb7-b9cc-40f4-ab2e-4be360d97c4e" providerId="ADAL" clId="{69891E38-7401-4545-BADE-325E4EF40559}" dt="2024-03-05T06:35:33.430" v="121" actId="2711"/>
          <ac:spMkLst>
            <pc:docMk/>
            <pc:sldMk cId="3827981404" sldId="846"/>
            <ac:spMk id="4" creationId="{EC6C09CA-6801-66DA-4F52-8B4FE666DDAA}"/>
          </ac:spMkLst>
        </pc:spChg>
      </pc:sldChg>
      <pc:sldChg chg="modSp mod">
        <pc:chgData name="Paweł Chilimoniuk" userId="df002bb7-b9cc-40f4-ab2e-4be360d97c4e" providerId="ADAL" clId="{69891E38-7401-4545-BADE-325E4EF40559}" dt="2024-03-05T06:56:47.204" v="171" actId="207"/>
        <pc:sldMkLst>
          <pc:docMk/>
          <pc:sldMk cId="3723033003" sldId="851"/>
        </pc:sldMkLst>
        <pc:spChg chg="mod">
          <ac:chgData name="Paweł Chilimoniuk" userId="df002bb7-b9cc-40f4-ab2e-4be360d97c4e" providerId="ADAL" clId="{69891E38-7401-4545-BADE-325E4EF40559}" dt="2024-03-05T06:56:47.204" v="171" actId="207"/>
          <ac:spMkLst>
            <pc:docMk/>
            <pc:sldMk cId="3723033003" sldId="851"/>
            <ac:spMk id="13" creationId="{E42790BC-FC6D-E939-27BE-64C73D482FE0}"/>
          </ac:spMkLst>
        </pc:spChg>
      </pc:sldChg>
      <pc:sldChg chg="modSp mod">
        <pc:chgData name="Paweł Chilimoniuk" userId="df002bb7-b9cc-40f4-ab2e-4be360d97c4e" providerId="ADAL" clId="{69891E38-7401-4545-BADE-325E4EF40559}" dt="2024-03-05T07:18:59.083" v="211" actId="20577"/>
        <pc:sldMkLst>
          <pc:docMk/>
          <pc:sldMk cId="3417270002" sldId="852"/>
        </pc:sldMkLst>
        <pc:graphicFrameChg chg="modGraphic">
          <ac:chgData name="Paweł Chilimoniuk" userId="df002bb7-b9cc-40f4-ab2e-4be360d97c4e" providerId="ADAL" clId="{69891E38-7401-4545-BADE-325E4EF40559}" dt="2024-03-05T07:18:59.083" v="211" actId="20577"/>
          <ac:graphicFrameMkLst>
            <pc:docMk/>
            <pc:sldMk cId="3417270002" sldId="852"/>
            <ac:graphicFrameMk id="2" creationId="{B9BF8C84-4B35-6FA9-701B-5900E507C86E}"/>
          </ac:graphicFrameMkLst>
        </pc:graphicFrameChg>
      </pc:sldChg>
      <pc:sldChg chg="modSp mod">
        <pc:chgData name="Paweł Chilimoniuk" userId="df002bb7-b9cc-40f4-ab2e-4be360d97c4e" providerId="ADAL" clId="{69891E38-7401-4545-BADE-325E4EF40559}" dt="2024-03-05T10:12:00.079" v="774" actId="20577"/>
        <pc:sldMkLst>
          <pc:docMk/>
          <pc:sldMk cId="99202365" sldId="877"/>
        </pc:sldMkLst>
        <pc:spChg chg="mod">
          <ac:chgData name="Paweł Chilimoniuk" userId="df002bb7-b9cc-40f4-ab2e-4be360d97c4e" providerId="ADAL" clId="{69891E38-7401-4545-BADE-325E4EF40559}" dt="2024-03-05T10:12:00.079" v="774" actId="20577"/>
          <ac:spMkLst>
            <pc:docMk/>
            <pc:sldMk cId="99202365" sldId="877"/>
            <ac:spMk id="4" creationId="{EC6C09CA-6801-66DA-4F52-8B4FE666DDAA}"/>
          </ac:spMkLst>
        </pc:spChg>
      </pc:sldChg>
      <pc:sldChg chg="modSp mod">
        <pc:chgData name="Paweł Chilimoniuk" userId="df002bb7-b9cc-40f4-ab2e-4be360d97c4e" providerId="ADAL" clId="{69891E38-7401-4545-BADE-325E4EF40559}" dt="2024-03-05T06:54:22.592" v="167" actId="1076"/>
        <pc:sldMkLst>
          <pc:docMk/>
          <pc:sldMk cId="3091014470" sldId="886"/>
        </pc:sldMkLst>
        <pc:spChg chg="mod">
          <ac:chgData name="Paweł Chilimoniuk" userId="df002bb7-b9cc-40f4-ab2e-4be360d97c4e" providerId="ADAL" clId="{69891E38-7401-4545-BADE-325E4EF40559}" dt="2024-03-05T06:41:56.319" v="131" actId="2711"/>
          <ac:spMkLst>
            <pc:docMk/>
            <pc:sldMk cId="3091014470" sldId="886"/>
            <ac:spMk id="4" creationId="{EC6C09CA-6801-66DA-4F52-8B4FE666DDAA}"/>
          </ac:spMkLst>
        </pc:spChg>
        <pc:picChg chg="mod">
          <ac:chgData name="Paweł Chilimoniuk" userId="df002bb7-b9cc-40f4-ab2e-4be360d97c4e" providerId="ADAL" clId="{69891E38-7401-4545-BADE-325E4EF40559}" dt="2024-03-05T06:54:22.592" v="167" actId="1076"/>
          <ac:picMkLst>
            <pc:docMk/>
            <pc:sldMk cId="3091014470" sldId="886"/>
            <ac:picMk id="3" creationId="{E60AC9CC-7D60-3E3E-2158-0669442D93DF}"/>
          </ac:picMkLst>
        </pc:picChg>
      </pc:sldChg>
      <pc:sldChg chg="modSp mod">
        <pc:chgData name="Paweł Chilimoniuk" userId="df002bb7-b9cc-40f4-ab2e-4be360d97c4e" providerId="ADAL" clId="{69891E38-7401-4545-BADE-325E4EF40559}" dt="2024-03-05T09:41:35.435" v="761" actId="2710"/>
        <pc:sldMkLst>
          <pc:docMk/>
          <pc:sldMk cId="265701088" sldId="888"/>
        </pc:sldMkLst>
        <pc:spChg chg="mod">
          <ac:chgData name="Paweł Chilimoniuk" userId="df002bb7-b9cc-40f4-ab2e-4be360d97c4e" providerId="ADAL" clId="{69891E38-7401-4545-BADE-325E4EF40559}" dt="2024-03-05T09:41:35.435" v="761" actId="2710"/>
          <ac:spMkLst>
            <pc:docMk/>
            <pc:sldMk cId="265701088" sldId="888"/>
            <ac:spMk id="4" creationId="{EC6C09CA-6801-66DA-4F52-8B4FE666DDAA}"/>
          </ac:spMkLst>
        </pc:spChg>
        <pc:spChg chg="mod">
          <ac:chgData name="Paweł Chilimoniuk" userId="df002bb7-b9cc-40f4-ab2e-4be360d97c4e" providerId="ADAL" clId="{69891E38-7401-4545-BADE-325E4EF40559}" dt="2024-03-05T09:36:49.562" v="740" actId="20577"/>
          <ac:spMkLst>
            <pc:docMk/>
            <pc:sldMk cId="265701088" sldId="888"/>
            <ac:spMk id="5" creationId="{8D9802DD-77D5-A584-5B4F-1A4AAF31F03C}"/>
          </ac:spMkLst>
        </pc:spChg>
      </pc:sldChg>
      <pc:sldChg chg="modSp mod">
        <pc:chgData name="Paweł Chilimoniuk" userId="df002bb7-b9cc-40f4-ab2e-4be360d97c4e" providerId="ADAL" clId="{69891E38-7401-4545-BADE-325E4EF40559}" dt="2024-03-05T13:57:55.008" v="1018" actId="255"/>
        <pc:sldMkLst>
          <pc:docMk/>
          <pc:sldMk cId="1563418315" sldId="889"/>
        </pc:sldMkLst>
        <pc:spChg chg="mod">
          <ac:chgData name="Paweł Chilimoniuk" userId="df002bb7-b9cc-40f4-ab2e-4be360d97c4e" providerId="ADAL" clId="{69891E38-7401-4545-BADE-325E4EF40559}" dt="2024-03-05T13:57:55.008" v="1018" actId="255"/>
          <ac:spMkLst>
            <pc:docMk/>
            <pc:sldMk cId="1563418315" sldId="889"/>
            <ac:spMk id="4" creationId="{EC6C09CA-6801-66DA-4F52-8B4FE666DDAA}"/>
          </ac:spMkLst>
        </pc:spChg>
      </pc:sldChg>
      <pc:sldChg chg="modSp mod">
        <pc:chgData name="Paweł Chilimoniuk" userId="df002bb7-b9cc-40f4-ab2e-4be360d97c4e" providerId="ADAL" clId="{69891E38-7401-4545-BADE-325E4EF40559}" dt="2024-03-05T06:54:15.929" v="166" actId="255"/>
        <pc:sldMkLst>
          <pc:docMk/>
          <pc:sldMk cId="191020476" sldId="890"/>
        </pc:sldMkLst>
        <pc:spChg chg="mod">
          <ac:chgData name="Paweł Chilimoniuk" userId="df002bb7-b9cc-40f4-ab2e-4be360d97c4e" providerId="ADAL" clId="{69891E38-7401-4545-BADE-325E4EF40559}" dt="2024-03-05T06:54:15.929" v="166" actId="255"/>
          <ac:spMkLst>
            <pc:docMk/>
            <pc:sldMk cId="191020476" sldId="890"/>
            <ac:spMk id="4" creationId="{EC6C09CA-6801-66DA-4F52-8B4FE666DDAA}"/>
          </ac:spMkLst>
        </pc:spChg>
        <pc:picChg chg="mod">
          <ac:chgData name="Paweł Chilimoniuk" userId="df002bb7-b9cc-40f4-ab2e-4be360d97c4e" providerId="ADAL" clId="{69891E38-7401-4545-BADE-325E4EF40559}" dt="2024-03-05T06:54:04.551" v="164" actId="1076"/>
          <ac:picMkLst>
            <pc:docMk/>
            <pc:sldMk cId="191020476" sldId="890"/>
            <ac:picMk id="3" creationId="{E60AC9CC-7D60-3E3E-2158-0669442D93DF}"/>
          </ac:picMkLst>
        </pc:picChg>
      </pc:sldChg>
      <pc:sldChg chg="modSp mod">
        <pc:chgData name="Paweł Chilimoniuk" userId="df002bb7-b9cc-40f4-ab2e-4be360d97c4e" providerId="ADAL" clId="{69891E38-7401-4545-BADE-325E4EF40559}" dt="2024-03-05T08:06:59.500" v="277" actId="20577"/>
        <pc:sldMkLst>
          <pc:docMk/>
          <pc:sldMk cId="1372608103" sldId="891"/>
        </pc:sldMkLst>
        <pc:spChg chg="mod">
          <ac:chgData name="Paweł Chilimoniuk" userId="df002bb7-b9cc-40f4-ab2e-4be360d97c4e" providerId="ADAL" clId="{69891E38-7401-4545-BADE-325E4EF40559}" dt="2024-03-05T08:06:59.500" v="277" actId="20577"/>
          <ac:spMkLst>
            <pc:docMk/>
            <pc:sldMk cId="1372608103" sldId="891"/>
            <ac:spMk id="4" creationId="{EC6C09CA-6801-66DA-4F52-8B4FE666DDAA}"/>
          </ac:spMkLst>
        </pc:spChg>
        <pc:spChg chg="mod">
          <ac:chgData name="Paweł Chilimoniuk" userId="df002bb7-b9cc-40f4-ab2e-4be360d97c4e" providerId="ADAL" clId="{69891E38-7401-4545-BADE-325E4EF40559}" dt="2024-03-05T08:06:29.017" v="267" actId="20577"/>
          <ac:spMkLst>
            <pc:docMk/>
            <pc:sldMk cId="1372608103" sldId="891"/>
            <ac:spMk id="5" creationId="{8D9802DD-77D5-A584-5B4F-1A4AAF31F03C}"/>
          </ac:spMkLst>
        </pc:spChg>
      </pc:sldChg>
      <pc:sldChg chg="modSp mod">
        <pc:chgData name="Paweł Chilimoniuk" userId="df002bb7-b9cc-40f4-ab2e-4be360d97c4e" providerId="ADAL" clId="{69891E38-7401-4545-BADE-325E4EF40559}" dt="2024-03-05T10:22:37.348" v="811" actId="255"/>
        <pc:sldMkLst>
          <pc:docMk/>
          <pc:sldMk cId="3739584279" sldId="892"/>
        </pc:sldMkLst>
        <pc:spChg chg="mod">
          <ac:chgData name="Paweł Chilimoniuk" userId="df002bb7-b9cc-40f4-ab2e-4be360d97c4e" providerId="ADAL" clId="{69891E38-7401-4545-BADE-325E4EF40559}" dt="2024-03-05T10:22:37.348" v="811" actId="255"/>
          <ac:spMkLst>
            <pc:docMk/>
            <pc:sldMk cId="3739584279" sldId="892"/>
            <ac:spMk id="4" creationId="{EC6C09CA-6801-66DA-4F52-8B4FE666DDAA}"/>
          </ac:spMkLst>
        </pc:spChg>
        <pc:spChg chg="mod">
          <ac:chgData name="Paweł Chilimoniuk" userId="df002bb7-b9cc-40f4-ab2e-4be360d97c4e" providerId="ADAL" clId="{69891E38-7401-4545-BADE-325E4EF40559}" dt="2024-03-05T08:45:09.323" v="386" actId="20577"/>
          <ac:spMkLst>
            <pc:docMk/>
            <pc:sldMk cId="3739584279" sldId="892"/>
            <ac:spMk id="5" creationId="{8D9802DD-77D5-A584-5B4F-1A4AAF31F03C}"/>
          </ac:spMkLst>
        </pc:spChg>
      </pc:sldChg>
      <pc:sldChg chg="modSp del mod">
        <pc:chgData name="Paweł Chilimoniuk" userId="df002bb7-b9cc-40f4-ab2e-4be360d97c4e" providerId="ADAL" clId="{69891E38-7401-4545-BADE-325E4EF40559}" dt="2024-03-05T08:53:52.237" v="428" actId="2696"/>
        <pc:sldMkLst>
          <pc:docMk/>
          <pc:sldMk cId="1476345670" sldId="893"/>
        </pc:sldMkLst>
        <pc:spChg chg="mod">
          <ac:chgData name="Paweł Chilimoniuk" userId="df002bb7-b9cc-40f4-ab2e-4be360d97c4e" providerId="ADAL" clId="{69891E38-7401-4545-BADE-325E4EF40559}" dt="2024-03-05T08:47:56.782" v="401" actId="20577"/>
          <ac:spMkLst>
            <pc:docMk/>
            <pc:sldMk cId="1476345670" sldId="893"/>
            <ac:spMk id="4" creationId="{EC6C09CA-6801-66DA-4F52-8B4FE666DDAA}"/>
          </ac:spMkLst>
        </pc:spChg>
      </pc:sldChg>
      <pc:sldChg chg="del">
        <pc:chgData name="Paweł Chilimoniuk" userId="df002bb7-b9cc-40f4-ab2e-4be360d97c4e" providerId="ADAL" clId="{69891E38-7401-4545-BADE-325E4EF40559}" dt="2024-03-05T10:34:05.650" v="812" actId="2696"/>
        <pc:sldMkLst>
          <pc:docMk/>
          <pc:sldMk cId="3135007675" sldId="896"/>
        </pc:sldMkLst>
      </pc:sldChg>
      <pc:sldChg chg="modSp mod">
        <pc:chgData name="Paweł Chilimoniuk" userId="df002bb7-b9cc-40f4-ab2e-4be360d97c4e" providerId="ADAL" clId="{69891E38-7401-4545-BADE-325E4EF40559}" dt="2024-03-05T09:23:32.277" v="603" actId="113"/>
        <pc:sldMkLst>
          <pc:docMk/>
          <pc:sldMk cId="185227386" sldId="897"/>
        </pc:sldMkLst>
        <pc:spChg chg="mod">
          <ac:chgData name="Paweł Chilimoniuk" userId="df002bb7-b9cc-40f4-ab2e-4be360d97c4e" providerId="ADAL" clId="{69891E38-7401-4545-BADE-325E4EF40559}" dt="2024-03-05T09:23:32.277" v="603" actId="113"/>
          <ac:spMkLst>
            <pc:docMk/>
            <pc:sldMk cId="185227386" sldId="897"/>
            <ac:spMk id="4" creationId="{EC6C09CA-6801-66DA-4F52-8B4FE666DDAA}"/>
          </ac:spMkLst>
        </pc:spChg>
        <pc:spChg chg="mod">
          <ac:chgData name="Paweł Chilimoniuk" userId="df002bb7-b9cc-40f4-ab2e-4be360d97c4e" providerId="ADAL" clId="{69891E38-7401-4545-BADE-325E4EF40559}" dt="2024-03-05T09:11:56.093" v="470" actId="20577"/>
          <ac:spMkLst>
            <pc:docMk/>
            <pc:sldMk cId="185227386" sldId="897"/>
            <ac:spMk id="5" creationId="{8D9802DD-77D5-A584-5B4F-1A4AAF31F03C}"/>
          </ac:spMkLst>
        </pc:spChg>
        <pc:spChg chg="mod">
          <ac:chgData name="Paweł Chilimoniuk" userId="df002bb7-b9cc-40f4-ab2e-4be360d97c4e" providerId="ADAL" clId="{69891E38-7401-4545-BADE-325E4EF40559}" dt="2024-03-05T09:16:26.764" v="482" actId="20577"/>
          <ac:spMkLst>
            <pc:docMk/>
            <pc:sldMk cId="185227386" sldId="897"/>
            <ac:spMk id="6" creationId="{23B6BBEC-FA84-706A-940C-0ED6717BD61A}"/>
          </ac:spMkLst>
        </pc:spChg>
        <pc:spChg chg="mod">
          <ac:chgData name="Paweł Chilimoniuk" userId="df002bb7-b9cc-40f4-ab2e-4be360d97c4e" providerId="ADAL" clId="{69891E38-7401-4545-BADE-325E4EF40559}" dt="2024-03-05T09:14:46.478" v="474" actId="20577"/>
          <ac:spMkLst>
            <pc:docMk/>
            <pc:sldMk cId="185227386" sldId="897"/>
            <ac:spMk id="17" creationId="{85BDB16C-9922-D948-795A-C4E2E6D353E7}"/>
          </ac:spMkLst>
        </pc:spChg>
      </pc:sldChg>
      <pc:sldChg chg="modSp mod">
        <pc:chgData name="Paweł Chilimoniuk" userId="df002bb7-b9cc-40f4-ab2e-4be360d97c4e" providerId="ADAL" clId="{69891E38-7401-4545-BADE-325E4EF40559}" dt="2024-03-05T09:47:24.923" v="764" actId="12"/>
        <pc:sldMkLst>
          <pc:docMk/>
          <pc:sldMk cId="230334685" sldId="898"/>
        </pc:sldMkLst>
        <pc:spChg chg="mod">
          <ac:chgData name="Paweł Chilimoniuk" userId="df002bb7-b9cc-40f4-ab2e-4be360d97c4e" providerId="ADAL" clId="{69891E38-7401-4545-BADE-325E4EF40559}" dt="2024-03-05T09:47:24.923" v="764" actId="12"/>
          <ac:spMkLst>
            <pc:docMk/>
            <pc:sldMk cId="230334685" sldId="898"/>
            <ac:spMk id="4" creationId="{EC6C09CA-6801-66DA-4F52-8B4FE666DDAA}"/>
          </ac:spMkLst>
        </pc:spChg>
      </pc:sldChg>
      <pc:sldChg chg="del">
        <pc:chgData name="Paweł Chilimoniuk" userId="df002bb7-b9cc-40f4-ab2e-4be360d97c4e" providerId="ADAL" clId="{69891E38-7401-4545-BADE-325E4EF40559}" dt="2024-03-05T10:09:27.420" v="768" actId="2696"/>
        <pc:sldMkLst>
          <pc:docMk/>
          <pc:sldMk cId="2825402772" sldId="899"/>
        </pc:sldMkLst>
      </pc:sldChg>
      <pc:sldChg chg="del">
        <pc:chgData name="Paweł Chilimoniuk" userId="df002bb7-b9cc-40f4-ab2e-4be360d97c4e" providerId="ADAL" clId="{69891E38-7401-4545-BADE-325E4EF40559}" dt="2024-03-05T10:09:31.094" v="769" actId="2696"/>
        <pc:sldMkLst>
          <pc:docMk/>
          <pc:sldMk cId="2774136228" sldId="900"/>
        </pc:sldMkLst>
      </pc:sldChg>
      <pc:sldChg chg="modSp mod">
        <pc:chgData name="Paweł Chilimoniuk" userId="df002bb7-b9cc-40f4-ab2e-4be360d97c4e" providerId="ADAL" clId="{69891E38-7401-4545-BADE-325E4EF40559}" dt="2024-03-05T13:57:30.925" v="1017" actId="20577"/>
        <pc:sldMkLst>
          <pc:docMk/>
          <pc:sldMk cId="1499694024" sldId="901"/>
        </pc:sldMkLst>
        <pc:spChg chg="mod">
          <ac:chgData name="Paweł Chilimoniuk" userId="df002bb7-b9cc-40f4-ab2e-4be360d97c4e" providerId="ADAL" clId="{69891E38-7401-4545-BADE-325E4EF40559}" dt="2024-03-05T13:57:30.925" v="1017" actId="20577"/>
          <ac:spMkLst>
            <pc:docMk/>
            <pc:sldMk cId="1499694024" sldId="901"/>
            <ac:spMk id="4" creationId="{D4DAF091-61D1-D79C-4AA5-B418F6DB030E}"/>
          </ac:spMkLst>
        </pc:spChg>
      </pc:sldChg>
      <pc:sldChg chg="del">
        <pc:chgData name="Paweł Chilimoniuk" userId="df002bb7-b9cc-40f4-ab2e-4be360d97c4e" providerId="ADAL" clId="{69891E38-7401-4545-BADE-325E4EF40559}" dt="2024-03-05T10:13:52.269" v="784" actId="2696"/>
        <pc:sldMkLst>
          <pc:docMk/>
          <pc:sldMk cId="1165809747" sldId="902"/>
        </pc:sldMkLst>
      </pc:sldChg>
      <pc:sldChg chg="addSp modSp mod">
        <pc:chgData name="Paweł Chilimoniuk" userId="df002bb7-b9cc-40f4-ab2e-4be360d97c4e" providerId="ADAL" clId="{69891E38-7401-4545-BADE-325E4EF40559}" dt="2024-03-05T08:44:31.246" v="376" actId="20577"/>
        <pc:sldMkLst>
          <pc:docMk/>
          <pc:sldMk cId="3385138827" sldId="904"/>
        </pc:sldMkLst>
        <pc:spChg chg="add mod">
          <ac:chgData name="Paweł Chilimoniuk" userId="df002bb7-b9cc-40f4-ab2e-4be360d97c4e" providerId="ADAL" clId="{69891E38-7401-4545-BADE-325E4EF40559}" dt="2024-03-05T08:31:41.284" v="339" actId="20577"/>
          <ac:spMkLst>
            <pc:docMk/>
            <pc:sldMk cId="3385138827" sldId="904"/>
            <ac:spMk id="2" creationId="{14C7908E-EFBA-3BFA-65D3-29AAA3C53F87}"/>
          </ac:spMkLst>
        </pc:spChg>
        <pc:spChg chg="mod">
          <ac:chgData name="Paweł Chilimoniuk" userId="df002bb7-b9cc-40f4-ab2e-4be360d97c4e" providerId="ADAL" clId="{69891E38-7401-4545-BADE-325E4EF40559}" dt="2024-03-05T08:28:53.895" v="310" actId="27636"/>
          <ac:spMkLst>
            <pc:docMk/>
            <pc:sldMk cId="3385138827" sldId="904"/>
            <ac:spMk id="4" creationId="{4064C1BC-9EB3-A909-C985-03449B79D73C}"/>
          </ac:spMkLst>
        </pc:spChg>
        <pc:spChg chg="mod">
          <ac:chgData name="Paweł Chilimoniuk" userId="df002bb7-b9cc-40f4-ab2e-4be360d97c4e" providerId="ADAL" clId="{69891E38-7401-4545-BADE-325E4EF40559}" dt="2024-03-05T08:44:31.246" v="376" actId="20577"/>
          <ac:spMkLst>
            <pc:docMk/>
            <pc:sldMk cId="3385138827" sldId="904"/>
            <ac:spMk id="5" creationId="{2FE8648E-5E5B-A8A2-31A3-7684BF29E9AA}"/>
          </ac:spMkLst>
        </pc:spChg>
      </pc:sldChg>
      <pc:sldChg chg="del">
        <pc:chgData name="Paweł Chilimoniuk" userId="df002bb7-b9cc-40f4-ab2e-4be360d97c4e" providerId="ADAL" clId="{69891E38-7401-4545-BADE-325E4EF40559}" dt="2024-03-05T10:14:15.942" v="785" actId="2696"/>
        <pc:sldMkLst>
          <pc:docMk/>
          <pc:sldMk cId="2410590151" sldId="905"/>
        </pc:sldMkLst>
      </pc:sldChg>
      <pc:sldChg chg="del">
        <pc:chgData name="Paweł Chilimoniuk" userId="df002bb7-b9cc-40f4-ab2e-4be360d97c4e" providerId="ADAL" clId="{69891E38-7401-4545-BADE-325E4EF40559}" dt="2024-03-05T10:13:13.468" v="783" actId="2696"/>
        <pc:sldMkLst>
          <pc:docMk/>
          <pc:sldMk cId="3339519091" sldId="906"/>
        </pc:sldMkLst>
      </pc:sldChg>
      <pc:sldChg chg="modSp mod">
        <pc:chgData name="Paweł Chilimoniuk" userId="df002bb7-b9cc-40f4-ab2e-4be360d97c4e" providerId="ADAL" clId="{69891E38-7401-4545-BADE-325E4EF40559}" dt="2024-03-05T08:27:48.329" v="308" actId="20577"/>
        <pc:sldMkLst>
          <pc:docMk/>
          <pc:sldMk cId="3925839441" sldId="907"/>
        </pc:sldMkLst>
        <pc:spChg chg="mod">
          <ac:chgData name="Paweł Chilimoniuk" userId="df002bb7-b9cc-40f4-ab2e-4be360d97c4e" providerId="ADAL" clId="{69891E38-7401-4545-BADE-325E4EF40559}" dt="2024-03-05T08:27:48.329" v="308" actId="20577"/>
          <ac:spMkLst>
            <pc:docMk/>
            <pc:sldMk cId="3925839441" sldId="907"/>
            <ac:spMk id="4" creationId="{817EC4E1-E173-5BE0-4225-C779E0508640}"/>
          </ac:spMkLst>
        </pc:spChg>
        <pc:spChg chg="mod">
          <ac:chgData name="Paweł Chilimoniuk" userId="df002bb7-b9cc-40f4-ab2e-4be360d97c4e" providerId="ADAL" clId="{69891E38-7401-4545-BADE-325E4EF40559}" dt="2024-03-05T08:07:30.975" v="285" actId="20577"/>
          <ac:spMkLst>
            <pc:docMk/>
            <pc:sldMk cId="3925839441" sldId="907"/>
            <ac:spMk id="5" creationId="{EABF3F25-31D9-0D92-3584-13F8C22CD2C0}"/>
          </ac:spMkLst>
        </pc:spChg>
      </pc:sldChg>
      <pc:sldChg chg="modSp mod">
        <pc:chgData name="Paweł Chilimoniuk" userId="df002bb7-b9cc-40f4-ab2e-4be360d97c4e" providerId="ADAL" clId="{69891E38-7401-4545-BADE-325E4EF40559}" dt="2024-03-05T08:52:12.626" v="427" actId="27636"/>
        <pc:sldMkLst>
          <pc:docMk/>
          <pc:sldMk cId="2218120529" sldId="908"/>
        </pc:sldMkLst>
        <pc:spChg chg="mod">
          <ac:chgData name="Paweł Chilimoniuk" userId="df002bb7-b9cc-40f4-ab2e-4be360d97c4e" providerId="ADAL" clId="{69891E38-7401-4545-BADE-325E4EF40559}" dt="2024-03-05T08:52:12.626" v="427" actId="27636"/>
          <ac:spMkLst>
            <pc:docMk/>
            <pc:sldMk cId="2218120529" sldId="908"/>
            <ac:spMk id="4" creationId="{586D6CC1-FCB4-5CB0-FCAB-0425BE846601}"/>
          </ac:spMkLst>
        </pc:spChg>
        <pc:spChg chg="mod">
          <ac:chgData name="Paweł Chilimoniuk" userId="df002bb7-b9cc-40f4-ab2e-4be360d97c4e" providerId="ADAL" clId="{69891E38-7401-4545-BADE-325E4EF40559}" dt="2024-03-05T08:48:58.123" v="411" actId="20577"/>
          <ac:spMkLst>
            <pc:docMk/>
            <pc:sldMk cId="2218120529" sldId="908"/>
            <ac:spMk id="5" creationId="{DBCA92FF-3021-749C-6C65-D00B9B4CA0C9}"/>
          </ac:spMkLst>
        </pc:spChg>
      </pc:sldChg>
      <pc:sldChg chg="modSp mod">
        <pc:chgData name="Paweł Chilimoniuk" userId="df002bb7-b9cc-40f4-ab2e-4be360d97c4e" providerId="ADAL" clId="{69891E38-7401-4545-BADE-325E4EF40559}" dt="2024-03-05T09:26:17.461" v="652" actId="20577"/>
        <pc:sldMkLst>
          <pc:docMk/>
          <pc:sldMk cId="434313155" sldId="909"/>
        </pc:sldMkLst>
        <pc:spChg chg="mod">
          <ac:chgData name="Paweł Chilimoniuk" userId="df002bb7-b9cc-40f4-ab2e-4be360d97c4e" providerId="ADAL" clId="{69891E38-7401-4545-BADE-325E4EF40559}" dt="2024-03-05T09:20:03.824" v="538" actId="20577"/>
          <ac:spMkLst>
            <pc:docMk/>
            <pc:sldMk cId="434313155" sldId="909"/>
            <ac:spMk id="4" creationId="{0571F7AB-5722-E026-C736-3B774D523099}"/>
          </ac:spMkLst>
        </pc:spChg>
        <pc:spChg chg="mod">
          <ac:chgData name="Paweł Chilimoniuk" userId="df002bb7-b9cc-40f4-ab2e-4be360d97c4e" providerId="ADAL" clId="{69891E38-7401-4545-BADE-325E4EF40559}" dt="2024-03-05T09:26:17.461" v="652" actId="20577"/>
          <ac:spMkLst>
            <pc:docMk/>
            <pc:sldMk cId="434313155" sldId="909"/>
            <ac:spMk id="5" creationId="{7457D971-8796-1818-AFAF-3D6346B0F1E6}"/>
          </ac:spMkLst>
        </pc:spChg>
      </pc:sldChg>
      <pc:sldChg chg="modSp mod">
        <pc:chgData name="Paweł Chilimoniuk" userId="df002bb7-b9cc-40f4-ab2e-4be360d97c4e" providerId="ADAL" clId="{69891E38-7401-4545-BADE-325E4EF40559}" dt="2024-03-05T09:26:34.668" v="660" actId="20577"/>
        <pc:sldMkLst>
          <pc:docMk/>
          <pc:sldMk cId="15615355" sldId="910"/>
        </pc:sldMkLst>
        <pc:spChg chg="mod">
          <ac:chgData name="Paweł Chilimoniuk" userId="df002bb7-b9cc-40f4-ab2e-4be360d97c4e" providerId="ADAL" clId="{69891E38-7401-4545-BADE-325E4EF40559}" dt="2024-03-05T09:25:36.883" v="644" actId="20577"/>
          <ac:spMkLst>
            <pc:docMk/>
            <pc:sldMk cId="15615355" sldId="910"/>
            <ac:spMk id="4" creationId="{2507BA43-64B6-2BDB-D6C1-3C1E24098C72}"/>
          </ac:spMkLst>
        </pc:spChg>
        <pc:spChg chg="mod">
          <ac:chgData name="Paweł Chilimoniuk" userId="df002bb7-b9cc-40f4-ab2e-4be360d97c4e" providerId="ADAL" clId="{69891E38-7401-4545-BADE-325E4EF40559}" dt="2024-03-05T09:26:34.668" v="660" actId="20577"/>
          <ac:spMkLst>
            <pc:docMk/>
            <pc:sldMk cId="15615355" sldId="910"/>
            <ac:spMk id="5" creationId="{F455544A-62D4-3A7A-60D2-7404CC6C9446}"/>
          </ac:spMkLst>
        </pc:spChg>
        <pc:spChg chg="mod">
          <ac:chgData name="Paweł Chilimoniuk" userId="df002bb7-b9cc-40f4-ab2e-4be360d97c4e" providerId="ADAL" clId="{69891E38-7401-4545-BADE-325E4EF40559}" dt="2024-03-05T09:25:02.156" v="636" actId="20577"/>
          <ac:spMkLst>
            <pc:docMk/>
            <pc:sldMk cId="15615355" sldId="910"/>
            <ac:spMk id="17" creationId="{ACDFD723-7BB5-0146-FBE4-423F98D517A3}"/>
          </ac:spMkLst>
        </pc:spChg>
      </pc:sldChg>
      <pc:sldChg chg="modSp mod">
        <pc:chgData name="Paweł Chilimoniuk" userId="df002bb7-b9cc-40f4-ab2e-4be360d97c4e" providerId="ADAL" clId="{69891E38-7401-4545-BADE-325E4EF40559}" dt="2024-03-05T09:30:13.321" v="725" actId="20577"/>
        <pc:sldMkLst>
          <pc:docMk/>
          <pc:sldMk cId="3362056859" sldId="911"/>
        </pc:sldMkLst>
        <pc:spChg chg="mod">
          <ac:chgData name="Paweł Chilimoniuk" userId="df002bb7-b9cc-40f4-ab2e-4be360d97c4e" providerId="ADAL" clId="{69891E38-7401-4545-BADE-325E4EF40559}" dt="2024-03-05T09:29:57.905" v="717" actId="207"/>
          <ac:spMkLst>
            <pc:docMk/>
            <pc:sldMk cId="3362056859" sldId="911"/>
            <ac:spMk id="4" creationId="{1779A053-7C81-9BB5-B6D1-CAE3FAD1088A}"/>
          </ac:spMkLst>
        </pc:spChg>
        <pc:spChg chg="mod">
          <ac:chgData name="Paweł Chilimoniuk" userId="df002bb7-b9cc-40f4-ab2e-4be360d97c4e" providerId="ADAL" clId="{69891E38-7401-4545-BADE-325E4EF40559}" dt="2024-03-05T09:30:13.321" v="725" actId="20577"/>
          <ac:spMkLst>
            <pc:docMk/>
            <pc:sldMk cId="3362056859" sldId="911"/>
            <ac:spMk id="5" creationId="{3EAD7209-E80B-A762-DF0A-C5F69471D564}"/>
          </ac:spMkLst>
        </pc:spChg>
        <pc:spChg chg="mod">
          <ac:chgData name="Paweł Chilimoniuk" userId="df002bb7-b9cc-40f4-ab2e-4be360d97c4e" providerId="ADAL" clId="{69891E38-7401-4545-BADE-325E4EF40559}" dt="2024-03-05T09:27:49.582" v="677" actId="14100"/>
          <ac:spMkLst>
            <pc:docMk/>
            <pc:sldMk cId="3362056859" sldId="911"/>
            <ac:spMk id="17" creationId="{668F9C0F-194E-D981-F80D-ABA09D768B67}"/>
          </ac:spMkLst>
        </pc:spChg>
      </pc:sldChg>
      <pc:sldChg chg="del">
        <pc:chgData name="Paweł Chilimoniuk" userId="df002bb7-b9cc-40f4-ab2e-4be360d97c4e" providerId="ADAL" clId="{69891E38-7401-4545-BADE-325E4EF40559}" dt="2024-03-05T09:36:27.335" v="726" actId="2696"/>
        <pc:sldMkLst>
          <pc:docMk/>
          <pc:sldMk cId="1386778831" sldId="912"/>
        </pc:sldMkLst>
      </pc:sldChg>
      <pc:sldChg chg="addSp modSp new mod">
        <pc:chgData name="Paweł Chilimoniuk" userId="df002bb7-b9cc-40f4-ab2e-4be360d97c4e" providerId="ADAL" clId="{69891E38-7401-4545-BADE-325E4EF40559}" dt="2024-03-05T13:40:07.756" v="992" actId="1076"/>
        <pc:sldMkLst>
          <pc:docMk/>
          <pc:sldMk cId="2413960785" sldId="912"/>
        </pc:sldMkLst>
        <pc:spChg chg="mod">
          <ac:chgData name="Paweł Chilimoniuk" userId="df002bb7-b9cc-40f4-ab2e-4be360d97c4e" providerId="ADAL" clId="{69891E38-7401-4545-BADE-325E4EF40559}" dt="2024-03-05T13:28:02.141" v="844" actId="14100"/>
          <ac:spMkLst>
            <pc:docMk/>
            <pc:sldMk cId="2413960785" sldId="912"/>
            <ac:spMk id="2" creationId="{1264A4B7-8453-E7C6-CB1A-84F6E1B26700}"/>
          </ac:spMkLst>
        </pc:spChg>
        <pc:spChg chg="mod">
          <ac:chgData name="Paweł Chilimoniuk" userId="df002bb7-b9cc-40f4-ab2e-4be360d97c4e" providerId="ADAL" clId="{69891E38-7401-4545-BADE-325E4EF40559}" dt="2024-03-05T13:35:11.078" v="934" actId="255"/>
          <ac:spMkLst>
            <pc:docMk/>
            <pc:sldMk cId="2413960785" sldId="912"/>
            <ac:spMk id="3" creationId="{AC964DD3-23AD-DB36-8DEE-DF06878B3FBE}"/>
          </ac:spMkLst>
        </pc:spChg>
        <pc:picChg chg="add mod">
          <ac:chgData name="Paweł Chilimoniuk" userId="df002bb7-b9cc-40f4-ab2e-4be360d97c4e" providerId="ADAL" clId="{69891E38-7401-4545-BADE-325E4EF40559}" dt="2024-03-05T13:40:07.756" v="992" actId="1076"/>
          <ac:picMkLst>
            <pc:docMk/>
            <pc:sldMk cId="2413960785" sldId="912"/>
            <ac:picMk id="4" creationId="{0ADD97CA-5034-0885-5FB4-F1018A39BA22}"/>
          </ac:picMkLst>
        </pc:picChg>
      </pc:sldChg>
      <pc:sldChg chg="addSp modSp new del mod">
        <pc:chgData name="Paweł Chilimoniuk" userId="df002bb7-b9cc-40f4-ab2e-4be360d97c4e" providerId="ADAL" clId="{69891E38-7401-4545-BADE-325E4EF40559}" dt="2024-03-05T13:34:50.519" v="932" actId="2696"/>
        <pc:sldMkLst>
          <pc:docMk/>
          <pc:sldMk cId="748784881" sldId="913"/>
        </pc:sldMkLst>
        <pc:spChg chg="mod">
          <ac:chgData name="Paweł Chilimoniuk" userId="df002bb7-b9cc-40f4-ab2e-4be360d97c4e" providerId="ADAL" clId="{69891E38-7401-4545-BADE-325E4EF40559}" dt="2024-03-05T13:32:11.305" v="887" actId="122"/>
          <ac:spMkLst>
            <pc:docMk/>
            <pc:sldMk cId="748784881" sldId="913"/>
            <ac:spMk id="2" creationId="{32C68449-00C3-07B5-C35A-39E0EA4EED2E}"/>
          </ac:spMkLst>
        </pc:spChg>
        <pc:spChg chg="mod">
          <ac:chgData name="Paweł Chilimoniuk" userId="df002bb7-b9cc-40f4-ab2e-4be360d97c4e" providerId="ADAL" clId="{69891E38-7401-4545-BADE-325E4EF40559}" dt="2024-03-05T13:33:22.710" v="906" actId="14100"/>
          <ac:spMkLst>
            <pc:docMk/>
            <pc:sldMk cId="748784881" sldId="913"/>
            <ac:spMk id="3" creationId="{5A9FFF1E-8CFC-32B3-7B94-2921D59997F3}"/>
          </ac:spMkLst>
        </pc:spChg>
        <pc:spChg chg="add mod">
          <ac:chgData name="Paweł Chilimoniuk" userId="df002bb7-b9cc-40f4-ab2e-4be360d97c4e" providerId="ADAL" clId="{69891E38-7401-4545-BADE-325E4EF40559}" dt="2024-03-05T13:34:43.934" v="931"/>
          <ac:spMkLst>
            <pc:docMk/>
            <pc:sldMk cId="748784881" sldId="913"/>
            <ac:spMk id="4" creationId="{F647D9C8-2B8B-29AA-2514-8C2B99F04ABD}"/>
          </ac:spMkLst>
        </pc:spChg>
      </pc:sldChg>
      <pc:sldChg chg="addSp modSp new mod">
        <pc:chgData name="Paweł Chilimoniuk" userId="df002bb7-b9cc-40f4-ab2e-4be360d97c4e" providerId="ADAL" clId="{69891E38-7401-4545-BADE-325E4EF40559}" dt="2024-03-05T13:40:26.551" v="994" actId="1076"/>
        <pc:sldMkLst>
          <pc:docMk/>
          <pc:sldMk cId="4250096185" sldId="913"/>
        </pc:sldMkLst>
        <pc:spChg chg="mod">
          <ac:chgData name="Paweł Chilimoniuk" userId="df002bb7-b9cc-40f4-ab2e-4be360d97c4e" providerId="ADAL" clId="{69891E38-7401-4545-BADE-325E4EF40559}" dt="2024-03-05T13:39:42.492" v="989" actId="2711"/>
          <ac:spMkLst>
            <pc:docMk/>
            <pc:sldMk cId="4250096185" sldId="913"/>
            <ac:spMk id="2" creationId="{497D6E64-485D-5D26-07BB-EE5983F1A027}"/>
          </ac:spMkLst>
        </pc:spChg>
        <pc:spChg chg="mod">
          <ac:chgData name="Paweł Chilimoniuk" userId="df002bb7-b9cc-40f4-ab2e-4be360d97c4e" providerId="ADAL" clId="{69891E38-7401-4545-BADE-325E4EF40559}" dt="2024-03-05T13:39:46.935" v="990" actId="1076"/>
          <ac:spMkLst>
            <pc:docMk/>
            <pc:sldMk cId="4250096185" sldId="913"/>
            <ac:spMk id="3" creationId="{376322BC-5F88-A52C-E1A5-EC438314805B}"/>
          </ac:spMkLst>
        </pc:spChg>
        <pc:picChg chg="add mod">
          <ac:chgData name="Paweł Chilimoniuk" userId="df002bb7-b9cc-40f4-ab2e-4be360d97c4e" providerId="ADAL" clId="{69891E38-7401-4545-BADE-325E4EF40559}" dt="2024-03-05T13:40:26.551" v="994" actId="1076"/>
          <ac:picMkLst>
            <pc:docMk/>
            <pc:sldMk cId="4250096185" sldId="913"/>
            <ac:picMk id="4" creationId="{A3243550-11F4-304C-23BC-C79262BD1BC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470B7BE-6F0C-8F2A-294E-55F3A799A6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9EEA09E-E94B-2237-CACD-1A4553BA67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4B1A7-E44E-4ACD-8183-D869BBB7E78B}" type="datetime7">
              <a:rPr lang="pl-PL" smtClean="0"/>
              <a:t>mar-24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9B27A94-7637-63DC-466F-DC8476DE33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9877482-08FC-9D03-9450-A245E57E11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43112-FE35-4B6B-992F-638E32DC4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2864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4BAD6-4173-459E-9F87-BAE45F7B34BE}" type="datetime7">
              <a:rPr lang="pl-PL" smtClean="0"/>
              <a:t>mar-24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0C69-5D00-4643-A6EF-959B7D51E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721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4BAD6-4173-459E-9F87-BAE45F7B34BE}" type="datetime7">
              <a:rPr lang="pl-PL" smtClean="0"/>
              <a:t>mar-24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460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13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EA8809-57FE-0428-C5C7-813F7D913F6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493C146-8752-48A2-9404-930C6D072130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426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14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A0AE4D-1869-F7A6-7537-FB4B3BAB3C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1E40FA-D542-45A8-BE95-A260416DF563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5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CF8DA6D-4FD4-4231-9472-0637E34E4F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A7F9EE8-E882-478C-96D0-9B6CAF41E5AE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30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16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F43FF9-61F4-2FB6-B07F-D493D393BA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6073DD3-428C-4173-95C6-887353875F17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617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19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CC6166-51B3-13A3-955C-3285E010D8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62B9BBE-C410-4A1E-8EF9-8D96A5883B4E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363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20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9FBE5F-389C-AFED-6146-60AF371789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9BFA4A8-7C60-425F-A5D6-8BDED5F93B48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7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9FBE5F-389C-AFED-6146-60AF371789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BFA4A8-7C60-425F-A5D6-8BDED5F93B48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796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4BAD6-4173-459E-9F87-BAE45F7B34BE}" type="datetime7">
              <a:rPr lang="pl-PL" smtClean="0"/>
              <a:t>mar-24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183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27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0F2D43-DCF8-E9D1-D0FE-ABEBA70E1C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7DB5DD9-1A9C-4B8E-9862-E436213A7142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65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30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4921A0-10AA-757E-9B15-EC6DD5800F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FD2D0E-B99B-493C-B2B4-AB454B9213B9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13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2942CE-81AB-6B99-21E5-5957B027FD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085E35-3588-4DEB-9FF9-0F6E5FE01DCC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232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4BAD6-4173-459E-9F87-BAE45F7B34BE}" type="datetime7">
              <a:rPr lang="pl-PL" smtClean="0"/>
              <a:t>mar-24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742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DDA27-DAE1-C214-706C-45D042819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E33C2D2-770A-16F1-6CDE-08D70C347F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7857F97-8A5D-6B1F-8A49-CDAC1AB04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39989B-18D3-9CCA-EA01-089D1C8A8D3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4BAD6-4173-459E-9F87-BAE45F7B34BE}" type="datetime7">
              <a:rPr lang="pl-PL" smtClean="0"/>
              <a:t>mar-24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206C676-39BC-535E-96E7-83E64273F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554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37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0A0F5-7B71-6D26-0C69-02AC5E4E808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7D6C08C-6DFA-4272-B0E0-53A499EF3F1C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646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40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A2CF57-9835-B7B9-8F47-0A43C41760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7F175F4-7B18-4D2E-9425-A5174F36CAB6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96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A2CF57-9835-B7B9-8F47-0A43C41760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175F4-7B18-4D2E-9425-A5174F36CAB6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282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F5620-0C68-6E2D-C2BD-D12B83B34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6127376-6F67-6073-7107-C5E1F81C9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29D8687-9B38-9602-C801-FF39E12A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692A21-5144-CE82-7A0C-742EDE216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8FFAF1D-DBA8-CD43-0C3D-1C3A46ADAC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175F4-7B18-4D2E-9425-A5174F36CAB6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304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15C75-331A-68F5-3A66-357959F69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4B547A4-4378-476B-0850-34CAD865A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8EAB4D7-29F1-A3B8-F576-5064484AF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4F3358-D73C-9E76-7D31-D7A08A06C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D50472D-8ED3-E36F-F12D-1EB388A65E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175F4-7B18-4D2E-9425-A5174F36CAB6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96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C4B5C-D1F6-95C6-0544-FC2CD6DCE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7590533-9B92-52E6-B9E0-D3B4C0F8D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84BF5AE-DE44-408F-C6E6-4AF39A092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220F9E-B047-5573-CCFE-7A43C73D0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96401E-9EAB-0754-54F3-09AF4AEA225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175F4-7B18-4D2E-9425-A5174F36CAB6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618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8B65D7-3154-F3BB-6C28-837A5CF557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8F398EF-56E0-4C8D-BE26-5CCFE1C5CFFB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721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46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8B65D7-3154-F3BB-6C28-837A5CF557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8F398EF-56E0-4C8D-BE26-5CCFE1C5CFFB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35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6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BF7CA9-817F-3E5A-10B9-FFC92616FED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CA4CA05-E018-4793-936B-504F721D53CE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46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7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F34807-F3F3-5997-665A-BB82F7F671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715560-D5E8-4D55-9F43-6CB59EA3215A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60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8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3BAD55-6796-2701-9AA2-3A43E6C4BF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922F4-57A4-4235-9679-F03E733693FA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09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9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CF1B79-61F9-4EE2-A96A-AE1FAA6B5DCC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46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3ED10-0796-6E69-4090-130268481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16B3417-D2DA-1D44-1093-ADD7C59F3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01E5B2F-6BEC-AFB9-60A7-597513F23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7F932B-F5C3-53CA-A986-91358B373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10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1681465-0A13-D18E-AAF7-6D86A600D50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CF1B79-61F9-4EE2-A96A-AE1FAA6B5DCC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458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1B79-61F9-4EE2-A96A-AE1FAA6B5DCC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01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12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AE3E77-C2ED-B6E1-0E46-1BE22110D8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A10317-C7CE-4E10-A228-64D467DDECC2}" type="datetime7">
              <a:rPr lang="pl-PL" smtClean="0"/>
              <a:t>mar-24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11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080A5-7BC0-AF1D-E33D-E5E4CE5C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45BBC3-AD0F-02CF-79CD-08462DD89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4A9334-99EB-7038-FACC-CED15B6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65D7A-48F6-B4AA-9C57-7D220D38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14572-4C6E-FF82-BF7C-3D7CAAA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2A424-1BFA-C95D-30C8-4163685E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9C732-5484-F0AD-FFAA-0F624D5E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67B8C-222A-C954-03E1-17CCF944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93B96-DD1B-7A4F-8D21-1555C38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6064E-6ABD-9BC8-8C74-B6C72DB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7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3F3255-4DF0-E387-BF91-6542A12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875D8C-D28F-7D99-189F-4BBFDAF2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2EE79-4F50-EFB6-B3AD-B15D4A83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98499-1B45-9160-7C32-4C9A0B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2439F-553C-F6F5-9D8A-9C84AD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2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9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328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23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96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345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B6572-F9A0-FF73-A7AB-08997E6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7EFD-6AC1-F4F7-6109-E962287D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458F7E-4F70-4D2B-AE88-8F24F6FA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4A75D-E4E8-6817-F2C2-7933BA8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9166F-7722-6B3E-6763-CDBE37C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8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59845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29"/>
            <a:ext cx="9380690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1" y="4082829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7" y="5074439"/>
            <a:ext cx="8620386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F2CC3-326C-3C2C-A3F0-6D6CBE5E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C514E-7AA1-4864-4C54-D288D7C8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23B5B8-8A8A-3937-12C1-0C24E182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4E188-692B-C907-97B8-D95073C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5346-0550-B861-5EE1-33EB37B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1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37F1-62C6-51F3-75AD-C84592B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74071-5E12-8F9B-F2CA-A72FCA68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D937C-A01F-1EAE-35F9-1D588FC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F3F83D-F840-124D-041B-2745CDDD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FBCD0-CBEC-EAE2-32AF-2D01488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358BF6-DB1F-AD4F-55E2-073A082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9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2C57-6508-E7A6-1A45-D8AB5FB7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FC0062-2217-53EF-0A09-5CE50CA7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B19-AF3E-57E1-74B5-DBFC47F8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8DAFA-7115-99EA-3B50-EE5F8CA0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2E0708-B86F-F655-ECDB-2E739D3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B89426-B8E8-EB5C-0C9A-94DB6060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A7A712-5D66-6FD9-59B2-07F72A00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B34FFA-B2DC-C6D5-E083-771F241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7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4AF3-1A04-F971-5570-4736D86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F8DCC0-D770-7117-09BA-22AA26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5B751-A797-0C2A-655C-A7907F4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3C258-EF29-97E4-D1B5-2F6C0C2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9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6BFF07-99B5-4F59-98DB-8844CB2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79976-E84C-4F28-A83C-95C5A361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522A4D-CC0B-86B0-FDCE-9DCAB50A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8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11A4D-0956-0AD1-2047-BC933A2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CAD9D-5FE6-9996-C7C7-F0379542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C9FD75-4D57-5A30-F781-6661168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E214B4-1DFB-EF71-E7D7-301DA1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C71AD1-2049-6084-6013-B459ACF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AB7841-212B-D6DA-7859-DA34D0B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3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EF707-7135-77F8-9892-B4B6ACE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C64937-6812-B9FC-EAC0-4FB84DBF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0A8A7F-5846-3F3A-28D4-BA61880A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2F07CA-CD4D-D3A6-EF31-155402A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D89124-E464-E0DD-1915-EBAA87E8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25FFD-C763-117C-8035-DE693E6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00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CA73FA-925D-F348-816A-C755E42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1583C-3067-6BF1-8658-6E05FA55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DC769-8458-C277-31A4-CF375667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A8286-7B48-A409-4974-35B5E5E0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E8706-36BF-15F5-7CA7-24E92EF7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647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9CEE1-EAAB-78B2-6DF8-CFB63DDE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Fundusze Europejskie dla Lubelskiego 2021-2027 </a:t>
            </a:r>
          </a:p>
        </p:txBody>
      </p:sp>
      <p:pic>
        <p:nvPicPr>
          <p:cNvPr id="13" name="Symbol zastępczy zawartości 12" descr="Obraz zawierający tekst">
            <a:extLst>
              <a:ext uri="{FF2B5EF4-FFF2-40B4-BE49-F238E27FC236}">
                <a16:creationId xmlns:a16="http://schemas.microsoft.com/office/drawing/2014/main" id="{8B01C536-3002-9D35-1F89-AE81609CF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8"/>
            <a:ext cx="12192000" cy="6845972"/>
          </a:xfrm>
        </p:spPr>
      </p:pic>
    </p:spTree>
    <p:extLst>
      <p:ext uri="{BB962C8B-B14F-4D97-AF65-F5344CB8AC3E}">
        <p14:creationId xmlns:p14="http://schemas.microsoft.com/office/powerpoint/2010/main" val="273200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D9E35-E1AD-E9F5-7F0F-5D92E090B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9DFA9602-9678-33D1-7D81-969E306D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DAF091-61D1-D79C-4AA5-B418F6DB0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59" y="1303209"/>
            <a:ext cx="10536624" cy="4772585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Zgodność projektu z zapisami Działania 10.3 Kształcenie ogólne podlega ocenie na podstawie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kryterium specyficznego dostępu nr 2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: Projekt jest zgodny z zapisami Działania 10.3 Kształcenie ogólne Priorytetu X Lepsza edukacja Szczegółowego Opisu Priorytetów programu Fundusze Europejskie dla Lubelskiego 2021-2027.</a:t>
            </a:r>
            <a:endParaRPr lang="pl-PL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</a:pPr>
            <a:endParaRPr lang="pl-PL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SzPts val="1200"/>
              <a:buNone/>
              <a:tabLst>
                <a:tab pos="90170" algn="l"/>
              </a:tabLst>
            </a:pPr>
            <a:endParaRPr lang="pl-PL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2F1FE41-7986-A927-44B9-AA4B94D2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9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924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Zgodnie z warunkami określonymi dla Działania 10.3 w ramach SZOP: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Zakłada się możliwość zatrudnienia osób z Ukrainy, które znają w wystarczającym stopniu język polski jako pracujące w szkołach (celem zwiększenia komunikacji pomiędzy nauczycielem a uczniem).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W przypadku tworzenia materiałów (w tym e-materiałów), aplikacji lub narzędzi informatycznych, nie będą one powielały już istniejących i planowanych do stworzenia na poziomie krajowym materiałów, aplikacji i narzędzi. Wypracowane w ramach regionalnych programów e-materiały spełniają standardy techniczne ZPE (aktualne na dzień ogłoszenia naboru), tak aby była możliwość ich publikacji na ZPE. 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W przypadku wspierania kompetencji cyfrowych wykorzystany zostanie standard kompetencji cyfrowych na podstawie aktualnej na dzień ogłoszenia naboru wersji ramy „</a:t>
            </a:r>
            <a:r>
              <a:rPr lang="pl-PL" sz="3100" dirty="0" err="1">
                <a:latin typeface="Arial" panose="020B0604020202020204" pitchFamily="34" charset="0"/>
                <a:cs typeface="Arial" panose="020B0604020202020204" pitchFamily="34" charset="0"/>
              </a:rPr>
              <a:t>DigComp</a:t>
            </a: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 Celem interwencji EFS+ jest wspieranie równego dostępu do dobrej jakości włączającego kształcenia i szkolenia oraz możliwości ich ukończenia, w szczególności w odniesieniu do grup w niekorzystnej sytuacji.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 Wsparcie może obejmować w szczególności wyrównywanie szans edukacyjnych uczniów z obszarów wiejskich oraz z rodzin o niskim statusie społecznoekonomicznym, przy zapewnieniu braku stygmatyzacji (np. wsparcie powinno być kierowane do oddziałów klasowych lub szkół, a nie pojedynczych uczniów). </a:t>
            </a:r>
            <a:endParaRPr lang="pl-PL" sz="31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SzPts val="1200"/>
              <a:buNone/>
              <a:tabLst>
                <a:tab pos="90170" algn="l"/>
              </a:tabLst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Wnioskodawca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21" y="871369"/>
            <a:ext cx="10233498" cy="471230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2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Zgodnie z </a:t>
            </a:r>
            <a:r>
              <a:rPr lang="pl-PL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kryterium specyficznym dostępu nr 1</a:t>
            </a:r>
            <a:r>
              <a:rPr lang="pl-PL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300" b="1" dirty="0">
                <a:latin typeface="Arial" panose="020B0604020202020204" pitchFamily="34" charset="0"/>
                <a:cs typeface="Arial" panose="020B0604020202020204" pitchFamily="34" charset="0"/>
              </a:rPr>
              <a:t>Wnioskodawcą uprawnionym do ubiegania się o dofinansowanie jest:</a:t>
            </a:r>
            <a:endParaRPr lang="pl-PL" sz="23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0505" algn="l"/>
                <a:tab pos="270510" algn="l"/>
              </a:tabLst>
            </a:pPr>
            <a:r>
              <a:rPr lang="pl-PL" sz="2200" dirty="0"/>
              <a:t>a) organizacja pozarządowa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0505" algn="l"/>
                <a:tab pos="270510" algn="l"/>
              </a:tabLst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albo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30505" algn="l"/>
                <a:tab pos="270510" algn="l"/>
              </a:tabLst>
            </a:pPr>
            <a:r>
              <a:rPr lang="pl-PL" sz="2200" dirty="0">
                <a:solidFill>
                  <a:srgbClr val="1508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pl-PL" sz="2200" dirty="0"/>
              <a:t>instytucja prowadząca działalność oświatową lub kulturalną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30505" algn="l"/>
                <a:tab pos="270510" algn="l"/>
              </a:tabLst>
            </a:pPr>
            <a:r>
              <a:rPr lang="pl-PL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l-PL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lbo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30505" algn="l"/>
                <a:tab pos="270510" algn="l"/>
              </a:tabLst>
            </a:pPr>
            <a:r>
              <a:rPr lang="pl-PL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pl-PL" sz="2200" dirty="0"/>
              <a:t>poradnia psychologiczno- pedagogiczna oraz jej organ prowadzący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30505" algn="l"/>
                <a:tab pos="270510" algn="l"/>
              </a:tabLst>
            </a:pPr>
            <a:r>
              <a:rPr lang="pl-PL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l-PL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lbo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30505" algn="l"/>
                <a:tab pos="270510" algn="l"/>
              </a:tabLst>
            </a:pPr>
            <a:r>
              <a:rPr lang="pl-PL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pl-PL" sz="2200" dirty="0"/>
              <a:t>jednostka samorządu terytorialnego (oraz jej jednostki organizacyjne), jej związki, porozumienia i stowarzyszenia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30505" algn="l"/>
                <a:tab pos="270510" algn="l"/>
              </a:tabLst>
            </a:pPr>
            <a:r>
              <a:rPr lang="pl-PL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l-PL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lbo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30505" algn="l"/>
                <a:tab pos="270510" algn="l"/>
              </a:tabLst>
            </a:pPr>
            <a:r>
              <a:rPr lang="pl-PL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pl-PL" sz="2200" dirty="0"/>
              <a:t>szkoła i placówka oświatowa oraz jej organ prowadzący.</a:t>
            </a:r>
            <a:endParaRPr lang="pl-PL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30505" algn="l"/>
                <a:tab pos="270510" algn="l"/>
              </a:tabLst>
            </a:pPr>
            <a:endParaRPr lang="pl-PL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30505" algn="l"/>
                <a:tab pos="270510" algn="l"/>
              </a:tabLst>
            </a:pPr>
            <a:endParaRPr lang="pl-PL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230505" algn="l"/>
                <a:tab pos="270510" algn="l"/>
              </a:tabLst>
            </a:pPr>
            <a:endParaRPr lang="pl-PL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59" y="5986631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6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Wnioskodawca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859" y="1203818"/>
            <a:ext cx="9852025" cy="513225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Wnioskodawca jest zobowiązany wskazać we wniosku o dofinansowanie poprawny typ beneficjenta, wskazany w SZOP tj.: </a:t>
            </a: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Administracja publiczna,</a:t>
            </a: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Służby publiczne,</a:t>
            </a: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Partnerzy społeczni,</a:t>
            </a: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Instytucje nauki i edukacji,</a:t>
            </a: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Organizacje społeczne i związki wyznaniowe,</a:t>
            </a:r>
          </a:p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Przedsiębiorstwa.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2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wniosku o dofinansowanie projektu należy wpisać pełną nazwę wnioskodawcy (zgodnie z wpisem do rejestru albo ewidencji właściwych dla formy organizacyjnej wnioskodawcy). </a:t>
            </a:r>
            <a:endParaRPr lang="pl-PL" sz="2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pl-PL" sz="22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Wnioskodawca powinien wskazać, którą definicję podmiotu ubiegającego się o dofinansowanie spełnia, w sposób pozwalający osobie oceniającej wniosek jednoznacznie stwierdzić, czy wnioskodawca jest podmiotem uprawnionym do ubiegania się o dofinansowanie zgodnie z zapisami zawartymi w SZOP oraz Regulaminie.</a:t>
            </a: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3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Wnioskodawca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73" y="1040860"/>
            <a:ext cx="10609787" cy="547667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pl-PL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dofinansowanie nie mogą ubiegać się podmioty podlegające wykluczeniu z ubiegania się o dofinansowanie na podstawie art. 207 ust. 4 ustawy z dnia 27 sierpnia 2009 r. o finansach publicznych (Dz. U. z 2023 r., poz. 1270 z </a:t>
            </a:r>
            <a:r>
              <a:rPr lang="pl-PL" sz="8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późn</a:t>
            </a:r>
            <a:r>
              <a:rPr lang="pl-PL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zm.) lub wobec których orzeczono zakaz dostępu do środków funduszy europejskich na podstawie odrębnych przepisów:</a:t>
            </a: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pl-PL" sz="8000" dirty="0">
                <a:solidFill>
                  <a:srgbClr val="1508B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pl-PL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art. 12 ust. 1 pkt 1 ustawy z dnia 15 czerwca 2012 r. o skutkach powierzania wykonywania pracy cudzoziemcom przebywającym wbrew przepisom na terytorium Rzeczypospolitej Polskiej (Dz. U. z 2021 r.  poz. 1745); </a:t>
            </a: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pl-PL" sz="8000" dirty="0">
                <a:solidFill>
                  <a:srgbClr val="1508B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pl-PL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art. 9 ust. 1 pkt 2a ustawy z dnia 28 października 2002 r. o odpowiedzialności podmiotów zbiorowych za czyny zabronione pod groźbą kary (Dz. U. z 2023 r., poz. 659).</a:t>
            </a: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tabLst>
                <a:tab pos="412750" algn="l"/>
              </a:tabLst>
            </a:pPr>
            <a:r>
              <a:rPr lang="pl-PL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Warunkiem ubiegania się o dofinansowanie jest niezaleganie z uiszczaniem podatków, jak również z opłacaniem składek na ubezpieczenie społeczne i zdrowotne, Fundusz Pracy, Państwowy Fundusz Rehabilitacji Osób Niepełnosprawnych lub innych należności wymaganych odrębnymi przepisami. </a:t>
            </a: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tabLst>
                <a:tab pos="412750" algn="l"/>
              </a:tabLst>
            </a:pPr>
            <a:r>
              <a:rPr lang="pl-PL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dofinansowanie mogą ubiegać się podmioty, które nie podlegają wykluczeniu z otrzymania wsparcia wynikającemu z nałożonych sankcji w związku z agresją Federacji Rosyjskiej na Ukrainę.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9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Wnioskodawca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897" y="1452282"/>
            <a:ext cx="9852025" cy="352850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Zgodnie z SZOP</a:t>
            </a:r>
            <a:r>
              <a:rPr lang="pl-PL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beneficjent w okresie realizacji projektu prowadzi biuro projektu (lub posiada siedzibę, filię, delegaturę, oddział czy inną prawnie dozwoloną formę organizacyjną działalności podmiotu) na terenie województwa lubelskiego z możliwością udostępnienia pełnej dokumentacji wdrażanego projektu oraz zapewniające uczestnikom projektu możliwość osobistego kontaktu z kadrą projektu. 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97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276" y="1191768"/>
            <a:ext cx="10211376" cy="4784636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Zgodnie z obowiązującym w ramach naboru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kryterium specyficznym dostępu nr 6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Projekt skierowany jest wyłącznie do uczniów szkół podstawowych i liceów ogólnokształcących mieszkających lub uczących się w województwie lubelskim, znajdujących się w niekorzystnej sytuacji społeczno-ekonomicznej.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Ze wsparcia wykluczone są osoby kształcące się w szkołach podstawowych dla dorosłych oraz w liceach dla dorosłych, co wynika z zapisów SZOP.</a:t>
            </a:r>
            <a:endParaRPr lang="pl-PL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1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64A4B7-8453-E7C6-CB1A-84F6E1B2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55" y="326436"/>
            <a:ext cx="9852728" cy="597903"/>
          </a:xfrm>
        </p:spPr>
        <p:txBody>
          <a:bodyPr/>
          <a:lstStyle/>
          <a:p>
            <a:pPr algn="ctr"/>
            <a:r>
              <a:rPr lang="pl-PL" dirty="0"/>
              <a:t>Grupa docelowa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964DD3-23AD-DB36-8DEE-DF06878B3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645" y="1070516"/>
            <a:ext cx="9852729" cy="5461048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Uczeń znajdujący się w niekorzystnej sytuacji społeczno-ekonomicznej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– uczeń spełniający co najmniej jedną z następujących przesłanek: </a:t>
            </a:r>
          </a:p>
          <a:p>
            <a:pPr marL="342900" indent="-342900"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posiadanie orzeczenia o niepełnosprawności w rozumieniu przepisów ustawy z dnia 27 sierpnia 1997 r. o rehabilitacji zawodowej i społecznej oraz zatrudnianiu osób niepełnosprawnych (Dz.U z 2024 r. poz. 44)</a:t>
            </a:r>
          </a:p>
          <a:p>
            <a:pPr marL="342900" indent="-342900"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posiadanie orzeczenia o potrzebie kształcenia specjalnego, wydane przez publiczną poradnię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psychologiczno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–pedagogiczną wydane na podstawie ustawy z dnia 14 grudnia 2016 r. - Prawo oświatowe (Dz.U z 2023 r., poz. 900, z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zm.)</a:t>
            </a:r>
          </a:p>
          <a:p>
            <a:pPr marL="342900" indent="-342900"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pochodzenie ucznia z rodziny wielodzietnej, tj. mającej na utrzymaniu troje lub więcej dzieci: – w wieku do ukończenia 18. roku życia, – w wieku do ukończenia 25. roku życia - w przypadku gdy dziecko uczy się w szkole do dnia 30 września następującego po końcu roku szkolnego, w którym jest planowane ukończenie nauki lub w przypadku gdy dziecko uczy się w szkole wyższej - do końca roku akademickiego, w którym jest planowane ukończenie nauki;</a:t>
            </a:r>
          </a:p>
          <a:p>
            <a:pPr marL="342900" indent="-342900"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posiadanie przez ucznia statusu osoby przebywającej w pieczy zastępczej lub opuszczającej pieczę zastępczą, o której mowa w ustawie z dnia 9 czerwca 2011 r. o wspieraniu rodziny i systemie pieczy zastępczej (Dz.U z 2023 r., poz. 1426, z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zm.)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DD97CA-5034-0885-5FB4-F1018A39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6171869"/>
            <a:ext cx="546858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6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7D6E64-485D-5D26-07BB-EE5983F1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Grupa docelowa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6322BC-5F88-A52C-E1A5-EC4383148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18" y="1478019"/>
            <a:ext cx="9852729" cy="424561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c.d.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posiadanie przez ucznia statusu dziecka pozbawionego całkowicie, częściowo lub okresowo opieki rodzicielskiej; 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wychowywanie się w rodzinie niepełnej;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pobieranie przez jedno z rodziców/opiekunów prawnych (w okresie zasiłkowym obejmującym miesiąc rozpoczęcia udziału w projekcie) świadczeń rodzinnych na podstawie ustawy z dnia 28 listopada 2003 r. o świadczeniach rodzinnych (Dz.U z 2023 r., poz. 390, z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zm.)5 i wobec którego, w tym okresie nie wydano decyzji o zwrocie nienależnie pobranego świadczenia; 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uczniowie z doświadczeniem migracji.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243550-11F4-304C-23BC-C79262BD1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14" y="5723632"/>
            <a:ext cx="546858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4" y="1637070"/>
            <a:ext cx="10056831" cy="4339333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Wnioskodawca ma możliwość uzyskania dodatkowej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premii punktowej w wysokości 10 pkt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za spełnienie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kryterium specyficznego premiującego nr 1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: Projekt skierowany jest wyłącznie do uczniów szkół podstawowych i liceów ogólnokształcących mieszkających lub uczących się na terenie gmin zagrożonych trwałą marginalizacją lub miast średnich tracących funkcje społeczno-gospodarcze w województwie lubelskim.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Lista gmin zagrożonych trwałą marginalizacją wskazana w załączniku do Krajowej Strategii Rozwoju Regionalnego 2030 stanowi załącznik nr 10 do Regulaminu, natomiast imienna lista miast średnich tracących funkcje społeczno-gospodarcze wskazana w załączniku do Krajowej Strategii Rozwoju Regionalnego 2030 stanowi załącznik nr 11 do Regulaminu.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25491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1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 descr="Zasady aplikowania o środki dostępne dla Jednostek Samorządu Terytorialnego (w tym kryteria wyboru projektów) w ramach Działań wdrażanych przez Departament Wdrażania Europejskiego Funduszu Społecznego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Zasady aplikowania o środki dostępne dla Jednostek Samorządu Terytorialnego (w tym kryteria wyboru projektów) w ramach Działań wdrażanych przez Departament Wdrażania Europejskiego Funduszu Społecznego</a:t>
            </a:r>
          </a:p>
        </p:txBody>
      </p:sp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" y="0"/>
            <a:ext cx="12184573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30E466A-4F5B-2007-7291-65ABD5759798}"/>
              </a:ext>
            </a:extLst>
          </p:cNvPr>
          <p:cNvSpPr txBox="1"/>
          <p:nvPr/>
        </p:nvSpPr>
        <p:spPr>
          <a:xfrm>
            <a:off x="1778457" y="2659559"/>
            <a:ext cx="890055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Aplikowanie o środki na dofinansowanie projektu w ramach naboru nr </a:t>
            </a:r>
            <a:r>
              <a:rPr lang="pl-PL" sz="22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FELU.10.03-IZ.00-001/24</a:t>
            </a:r>
          </a:p>
          <a:p>
            <a:pPr algn="ctr"/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91938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99" y="1203819"/>
            <a:ext cx="10196797" cy="4409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Zgodnie z Wytycznymi kwalifikowalności w ramach projektu EFS+ wsparcie udzielane jest uczestnikom projektu lub podmiotom określonym we wniosku o dofinansowanie projektu spełniającym przez nich kryteria kwalifikowalności uprawniających do udziału w projekcie, co jest potwierdzone właściwym dokumentem.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7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596348"/>
            <a:ext cx="11231217" cy="5648766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ION rekomenduje następujące dokumenty potwierdzające spełnienie przez uczestnika projektu kryterium kwalifikowalności uprawniające do udziału w projekcie, tj.: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zaświadczenie potwierdzające status ucznia szkoły podstawowej/liceum ogólnokształcącego z terenu województwa lubelskiego;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oświadczenie dotyczące zamieszkania na terenie województwa lubelskiego;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orzeczenie o niepełnosprawności w rozumieniu przepisów ustawy z dnia 27 sierpnia 1997 r. o rehabilitacji zawodowej i społecznej oraz zatrudnianiu osób niepełnosprawnych;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orzeczenie o potrzebie kształcenia specjalnego wydane przez publiczną poradnię psychologiczno-pedagogiczną na podstawie ustawy z dnia 14 grudnia 2016 r. - Prawo oświatowe;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oświadczenie dotyczące pochodzenia ucznia z rodziny wielodzietnej;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zaświadczenie o umieszczeniu dziecka w pieczy zastępczej;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oświadczenie potwierdzające posiadanie przez ucznia statusu dziecka pozbawionego całkowicie, częściowo lub okresowo opieki rodzicielskiej;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oświadczenie dotyczące wychowywania się w rodzinie niepełnej;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decyzja potwierdzająca pobieranie przez jedno z rodziców/opiekunów prawnych (w okresie zasiłkowym obejmującym miesiąc rozpoczęcia udziału w projekcie) świadczeń rodzinnych na podstawie ustawy z dnia 28 listopada 2003 r. o świadczeniach rodzinnych wraz z oświadczeniem, że nie wydano decyzji o zwrocie nienależnie pobranego świadczenia w weryfikowanym okresie;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oświadczenie potwierdzające doświadczenie migracji.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pl-PL" sz="1300" dirty="0"/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pl-PL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4511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D1E9A1-8357-6293-E367-DAD5B5FDE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855" y="-1468437"/>
            <a:ext cx="8728364" cy="1177492"/>
          </a:xfrm>
        </p:spPr>
        <p:txBody>
          <a:bodyPr>
            <a:normAutofit/>
          </a:bodyPr>
          <a:lstStyle/>
          <a:p>
            <a:r>
              <a:rPr lang="pl-PL" sz="1800" dirty="0"/>
              <a:t>Kryteria</a:t>
            </a:r>
            <a:r>
              <a:rPr lang="pl-PL" sz="1800" baseline="0" dirty="0"/>
              <a:t> wyboru projektów dla Działania 10.3, 10.6</a:t>
            </a:r>
            <a:endParaRPr lang="pl-PL" sz="1800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projektów w ramach naboru </a:t>
            </a:r>
          </a:p>
          <a:p>
            <a:pPr algn="ctr"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 </a:t>
            </a:r>
            <a:r>
              <a:rPr lang="pl-PL" sz="24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FELU.10.03-IZ.00-001/24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33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563194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ZASADY NABORU PROJEKTÓW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3" y="1542682"/>
            <a:ext cx="10344150" cy="398508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9715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2C642BCF-7830-35C2-E4B1-7EE13C3EDD53}"/>
              </a:ext>
            </a:extLst>
          </p:cNvPr>
          <p:cNvSpPr/>
          <p:nvPr/>
        </p:nvSpPr>
        <p:spPr>
          <a:xfrm>
            <a:off x="3533846" y="1695386"/>
            <a:ext cx="3193078" cy="6156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CA5C5BA-1847-B014-E883-D8CD8847AF15}"/>
              </a:ext>
            </a:extLst>
          </p:cNvPr>
          <p:cNvSpPr txBox="1"/>
          <p:nvPr/>
        </p:nvSpPr>
        <p:spPr>
          <a:xfrm>
            <a:off x="4148670" y="1785150"/>
            <a:ext cx="24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ogłoszenie naboru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953984D-7BD1-FF57-205C-1779F2CAEDAB}"/>
              </a:ext>
            </a:extLst>
          </p:cNvPr>
          <p:cNvSpPr/>
          <p:nvPr/>
        </p:nvSpPr>
        <p:spPr>
          <a:xfrm>
            <a:off x="3533846" y="2474983"/>
            <a:ext cx="3193078" cy="524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10E68BB-1018-8543-9DDD-5745CB207ADF}"/>
              </a:ext>
            </a:extLst>
          </p:cNvPr>
          <p:cNvSpPr/>
          <p:nvPr/>
        </p:nvSpPr>
        <p:spPr>
          <a:xfrm>
            <a:off x="3533845" y="3135615"/>
            <a:ext cx="3193079" cy="544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A5FE746-8EA3-95F3-734F-8A501BACCCFB}"/>
              </a:ext>
            </a:extLst>
          </p:cNvPr>
          <p:cNvSpPr txBox="1"/>
          <p:nvPr/>
        </p:nvSpPr>
        <p:spPr>
          <a:xfrm>
            <a:off x="4675988" y="2524183"/>
            <a:ext cx="24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nabór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9B30424-DC21-757A-D46A-AF7749F3F0A0}"/>
              </a:ext>
            </a:extLst>
          </p:cNvPr>
          <p:cNvSpPr txBox="1"/>
          <p:nvPr/>
        </p:nvSpPr>
        <p:spPr>
          <a:xfrm>
            <a:off x="3596403" y="3238422"/>
            <a:ext cx="319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ocena formalno-merytoryczna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78A5116-56F6-3FEA-4B82-F624D08E39ED}"/>
              </a:ext>
            </a:extLst>
          </p:cNvPr>
          <p:cNvSpPr txBox="1"/>
          <p:nvPr/>
        </p:nvSpPr>
        <p:spPr>
          <a:xfrm>
            <a:off x="4485939" y="3926541"/>
            <a:ext cx="182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negocjacje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011DEA1D-5F61-18F2-F633-471D2EC4D756}"/>
              </a:ext>
            </a:extLst>
          </p:cNvPr>
          <p:cNvSpPr/>
          <p:nvPr/>
        </p:nvSpPr>
        <p:spPr>
          <a:xfrm>
            <a:off x="3521098" y="3824477"/>
            <a:ext cx="3193079" cy="544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9F5E4561-A948-C5DA-75E2-95A6E29D8F22}"/>
              </a:ext>
            </a:extLst>
          </p:cNvPr>
          <p:cNvSpPr/>
          <p:nvPr/>
        </p:nvSpPr>
        <p:spPr>
          <a:xfrm>
            <a:off x="3533845" y="4576470"/>
            <a:ext cx="3193079" cy="544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F808604-89C0-164B-9D6D-1D0CC638B9B9}"/>
              </a:ext>
            </a:extLst>
          </p:cNvPr>
          <p:cNvSpPr txBox="1"/>
          <p:nvPr/>
        </p:nvSpPr>
        <p:spPr>
          <a:xfrm>
            <a:off x="3872536" y="4659851"/>
            <a:ext cx="302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zakończenie postępowania</a:t>
            </a: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C24A9B3F-C7E0-D894-68CF-80EE85823F7B}"/>
              </a:ext>
            </a:extLst>
          </p:cNvPr>
          <p:cNvSpPr/>
          <p:nvPr/>
        </p:nvSpPr>
        <p:spPr>
          <a:xfrm>
            <a:off x="4937760" y="2311013"/>
            <a:ext cx="150607" cy="207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33AE52EC-A10F-920C-AC24-4C296792E28C}"/>
              </a:ext>
            </a:extLst>
          </p:cNvPr>
          <p:cNvSpPr/>
          <p:nvPr/>
        </p:nvSpPr>
        <p:spPr>
          <a:xfrm>
            <a:off x="4937760" y="3008338"/>
            <a:ext cx="150607" cy="230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03FB9627-127D-0485-A3F7-7A894560C939}"/>
              </a:ext>
            </a:extLst>
          </p:cNvPr>
          <p:cNvSpPr/>
          <p:nvPr/>
        </p:nvSpPr>
        <p:spPr>
          <a:xfrm>
            <a:off x="4916245" y="3689919"/>
            <a:ext cx="150607" cy="207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EB7E87BE-38BE-271A-C930-9738724A221B}"/>
              </a:ext>
            </a:extLst>
          </p:cNvPr>
          <p:cNvSpPr/>
          <p:nvPr/>
        </p:nvSpPr>
        <p:spPr>
          <a:xfrm>
            <a:off x="4916245" y="4348983"/>
            <a:ext cx="150607" cy="207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088E3B4-5372-2FB0-37D5-F3B53602ABB6}"/>
              </a:ext>
            </a:extLst>
          </p:cNvPr>
          <p:cNvSpPr txBox="1"/>
          <p:nvPr/>
        </p:nvSpPr>
        <p:spPr>
          <a:xfrm>
            <a:off x="7169618" y="1785150"/>
            <a:ext cx="261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15 lutego 2024 r.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9533EB0-ED11-BBF0-9F97-311B40783102}"/>
              </a:ext>
            </a:extLst>
          </p:cNvPr>
          <p:cNvSpPr txBox="1"/>
          <p:nvPr/>
        </p:nvSpPr>
        <p:spPr>
          <a:xfrm>
            <a:off x="7218897" y="2552764"/>
            <a:ext cx="423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22 lutego 2024 r. – 15 kwietnia 2024 r.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D832F90-F956-E3F2-CEEC-0C3522DB3D0C}"/>
              </a:ext>
            </a:extLst>
          </p:cNvPr>
          <p:cNvSpPr txBox="1"/>
          <p:nvPr/>
        </p:nvSpPr>
        <p:spPr>
          <a:xfrm>
            <a:off x="7259661" y="3222156"/>
            <a:ext cx="455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95 dni od dnia zwołania posiedzenia KOP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278ECC3-0930-A16E-3A53-3116A0C0932D}"/>
              </a:ext>
            </a:extLst>
          </p:cNvPr>
          <p:cNvSpPr txBox="1"/>
          <p:nvPr/>
        </p:nvSpPr>
        <p:spPr>
          <a:xfrm>
            <a:off x="7259660" y="3853659"/>
            <a:ext cx="455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85 dni od zatwierdzenia wyników oceny formalno-merytorycznej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EEFCF64-F290-6315-397A-33B0881CB4CC}"/>
              </a:ext>
            </a:extLst>
          </p:cNvPr>
          <p:cNvSpPr txBox="1"/>
          <p:nvPr/>
        </p:nvSpPr>
        <p:spPr>
          <a:xfrm>
            <a:off x="7259661" y="4671619"/>
            <a:ext cx="37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październik 2024 r.</a:t>
            </a:r>
          </a:p>
        </p:txBody>
      </p:sp>
      <p:cxnSp>
        <p:nvCxnSpPr>
          <p:cNvPr id="33" name="Łącznik: zakrzywiony 32">
            <a:extLst>
              <a:ext uri="{FF2B5EF4-FFF2-40B4-BE49-F238E27FC236}">
                <a16:creationId xmlns:a16="http://schemas.microsoft.com/office/drawing/2014/main" id="{BC91D022-7B31-CFF4-3BF7-A642CD1984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31337" y="3700605"/>
            <a:ext cx="1680046" cy="2411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F8130F2D-170F-1DE3-8B0D-06635A27576F}"/>
              </a:ext>
            </a:extLst>
          </p:cNvPr>
          <p:cNvSpPr txBox="1"/>
          <p:nvPr/>
        </p:nvSpPr>
        <p:spPr>
          <a:xfrm>
            <a:off x="225852" y="3897164"/>
            <a:ext cx="284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Zatwierdzenie wyników przez ZWL</a:t>
            </a:r>
          </a:p>
        </p:txBody>
      </p:sp>
      <p:cxnSp>
        <p:nvCxnSpPr>
          <p:cNvPr id="38" name="Łącznik: zakrzywiony 37">
            <a:extLst>
              <a:ext uri="{FF2B5EF4-FFF2-40B4-BE49-F238E27FC236}">
                <a16:creationId xmlns:a16="http://schemas.microsoft.com/office/drawing/2014/main" id="{1116F052-15FF-201D-DFBA-D06609F7A2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2559" y="4369224"/>
            <a:ext cx="2142575" cy="32841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9B16C58B-F6C4-623A-6198-BBEC84F0A4F1}"/>
              </a:ext>
            </a:extLst>
          </p:cNvPr>
          <p:cNvSpPr txBox="1"/>
          <p:nvPr/>
        </p:nvSpPr>
        <p:spPr>
          <a:xfrm>
            <a:off x="225851" y="4635463"/>
            <a:ext cx="284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Zatwierdzenie wyników przez 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ZWL i wybór do dofinansowania</a:t>
            </a:r>
          </a:p>
        </p:txBody>
      </p:sp>
    </p:spTree>
    <p:extLst>
      <p:ext uri="{BB962C8B-B14F-4D97-AF65-F5344CB8AC3E}">
        <p14:creationId xmlns:p14="http://schemas.microsoft.com/office/powerpoint/2010/main" val="272147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 descr="ZASADY NABORU PROJEKTÓW&#10;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1" y="2347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ZASADY NABORU PROJEKTÓW 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</a:p>
        </p:txBody>
      </p:sp>
      <p:pic>
        <p:nvPicPr>
          <p:cNvPr id="3" name="Obraz 2" descr="ZASADY NABORU PROJEKTÓW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981" y="1400782"/>
            <a:ext cx="9588501" cy="4659550"/>
          </a:xfrm>
        </p:spPr>
        <p:txBody>
          <a:bodyPr>
            <a:noAutofit/>
          </a:bodyPr>
          <a:lstStyle/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odejście od sztywnego okresu 30 dni od ogłoszenia do rozpoczęcia naboru - nabór będzie trwał co najmniej 10 dni, w przypadku gdy projekty będą wybierane w sposób konkurencyjny, i nie będzie mógł skończyć się wcześniej niż 40 dni od publikacji ogłoszenia o naborze;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zniesienie podstawy prawnej dla wyróżniania rund konkursowych - rundy dotyczyły odrębnych postępowań, etapy dotyczą podziału oceny;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obowiązek aplikowania poprzez system teleinformatyczny SOWA EFS;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możliwości zmiany regulaminu toczącego się postępowania w zakresie kryteriów wyboru projektów wyłącznie w sytuacji, gdy nie wpłynęły jeszcze wnioski o dofinansowanie                                  i z obowiązkiem wydłużenia terminu na składanie wniosków.</a:t>
            </a: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7162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1" y="1009875"/>
            <a:ext cx="9745661" cy="3985080"/>
          </a:xfrm>
        </p:spPr>
        <p:txBody>
          <a:bodyPr>
            <a:noAutofit/>
          </a:bodyPr>
          <a:lstStyle/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wprowadzenie podstaw prawnych dla unieważnienia postępowania w zakresie wyboru projektów (brak złożonych wniosków o dofinansowanie, wybór projektów nie leży w interesie publicznym, postępowanie obarczone niemożliwą do usunięcia wadą prawną);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brak uzasadnienia ustawowego dla definiowania warunków formalnych;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właściwa instytucja zatwierdza wynik oceny za każdym razem gdy kończy ocenę projektu na danym etapie lub w danym postępowaniu (zakwalifikowanie projektu do kolejnego etapu oceny, wybranie projektu do dofinansowania, negatywna ocena projektu) - publikacja wyników oceny wszystkich projektów zarówno wybranych do dofinansowania jak </a:t>
            </a:r>
            <a:b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negatywnie ocenionych;  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wprowadzenie możliwości ponownego skierowania projektu do oceny, po jego wybraniu                             do dofinansowania a przed zawarciem umowy, gdy właściwa instytucja poweźmie wiedzę                                  o okolicznościach mogących mieć negatywny wpływ na wynik oceny (ponowne skierowanie                          do oceny, ocena w ramach KOP, potwierdzenie wyboru projektu do dofinansowania albo ocena negatywna).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</a:endParaRPr>
          </a:p>
        </p:txBody>
      </p:sp>
      <p:sp>
        <p:nvSpPr>
          <p:cNvPr id="7" name="Tytuł 6" descr="ZASADY OCENY PROJEKTÓW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7" y="306552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ZASADY OCENY PROJEKTÓW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</a:p>
        </p:txBody>
      </p:sp>
    </p:spTree>
    <p:extLst>
      <p:ext uri="{BB962C8B-B14F-4D97-AF65-F5344CB8AC3E}">
        <p14:creationId xmlns:p14="http://schemas.microsoft.com/office/powerpoint/2010/main" val="3413727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3B670482-4266-0221-211A-A1072158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22" y="275113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METODYKA KRYTERIÓW 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  <a:br>
              <a:rPr lang="pl-PL" sz="2000" dirty="0"/>
            </a:br>
            <a:r>
              <a:rPr lang="pl-PL" sz="2000" dirty="0"/>
              <a:t>Europejski Fundusz Społeczny Plus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A7CCCF1-D0BA-929D-029D-5D6786DEBCBF}"/>
              </a:ext>
            </a:extLst>
          </p:cNvPr>
          <p:cNvSpPr/>
          <p:nvPr/>
        </p:nvSpPr>
        <p:spPr>
          <a:xfrm>
            <a:off x="1233104" y="1386173"/>
            <a:ext cx="10120695" cy="3275396"/>
          </a:xfrm>
          <a:prstGeom prst="rect">
            <a:avLst/>
          </a:prstGeom>
          <a:solidFill>
            <a:sysClr val="window" lastClr="FFFFFF">
              <a:hueOff val="0"/>
              <a:satOff val="0"/>
              <a:lumOff val="0"/>
              <a:alpha val="80000"/>
            </a:sys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ramach etapu oceny formalno-merytorycznej wyróżniamy następujące kryteria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7DEA7409-C4BD-13ED-5681-64B5771FCDFF}"/>
              </a:ext>
            </a:extLst>
          </p:cNvPr>
          <p:cNvSpPr/>
          <p:nvPr/>
        </p:nvSpPr>
        <p:spPr>
          <a:xfrm>
            <a:off x="1781258" y="1853052"/>
            <a:ext cx="2163097" cy="1018236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ogólne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10EC36A-5EAF-BD29-DA59-84D5A036E079}"/>
              </a:ext>
            </a:extLst>
          </p:cNvPr>
          <p:cNvSpPr/>
          <p:nvPr/>
        </p:nvSpPr>
        <p:spPr>
          <a:xfrm>
            <a:off x="1233104" y="4235541"/>
            <a:ext cx="10120695" cy="1642533"/>
          </a:xfrm>
          <a:prstGeom prst="rect">
            <a:avLst/>
          </a:prstGeom>
          <a:solidFill>
            <a:sysClr val="window" lastClr="FFFFFF">
              <a:hueOff val="0"/>
              <a:satOff val="0"/>
              <a:lumOff val="0"/>
              <a:alpha val="80000"/>
            </a:sys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ramach etapu negocjacji zastosowanie będzie miało kryterium negocjacyjne: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17201CE4-94F0-01A4-7589-7F56B59C3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3174" y="1794079"/>
            <a:ext cx="5289755" cy="1145351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formalne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horyzontalne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merytoryczne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5CB93401-C81F-2931-1265-DC332C36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3174" y="3052176"/>
            <a:ext cx="5289755" cy="105206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dostępu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premiujące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8A01DFA5-B11C-65FF-276E-9067B764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5655" y="4661569"/>
            <a:ext cx="2163097" cy="105908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kryterium negocjacyjne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9603DBB-9F5D-091A-4478-6469748B0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1257" y="3002591"/>
            <a:ext cx="2163097" cy="1018236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</a:t>
            </a:r>
            <a:r>
              <a:rPr lang="pl-PL" sz="2000" b="1" kern="0" dirty="0">
                <a:solidFill>
                  <a:prstClr val="white"/>
                </a:solidFill>
                <a:latin typeface="Calibri" panose="020F0502020204030204"/>
              </a:rPr>
              <a:t>specyficzne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30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7" y="452113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METODYKA KRYTERIÓW  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  <a:br>
              <a:rPr lang="pl-PL" sz="2000" dirty="0"/>
            </a:br>
            <a:r>
              <a:rPr lang="pl-PL" sz="2000" dirty="0"/>
              <a:t>Europejski Fundusz Społeczny Plus</a:t>
            </a:r>
            <a:br>
              <a:rPr lang="pl-PL" sz="2000" dirty="0"/>
            </a:br>
            <a:endParaRPr lang="pl-PL" sz="2000" dirty="0"/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B9BF8C84-4B35-6FA9-701B-5900E507C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62404"/>
              </p:ext>
            </p:extLst>
          </p:nvPr>
        </p:nvGraphicFramePr>
        <p:xfrm>
          <a:off x="376518" y="1581376"/>
          <a:ext cx="11403105" cy="387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621">
                  <a:extLst>
                    <a:ext uri="{9D8B030D-6E8A-4147-A177-3AD203B41FA5}">
                      <a16:colId xmlns:a16="http://schemas.microsoft.com/office/drawing/2014/main" val="3688848728"/>
                    </a:ext>
                  </a:extLst>
                </a:gridCol>
                <a:gridCol w="1678027">
                  <a:extLst>
                    <a:ext uri="{9D8B030D-6E8A-4147-A177-3AD203B41FA5}">
                      <a16:colId xmlns:a16="http://schemas.microsoft.com/office/drawing/2014/main" val="2108147431"/>
                    </a:ext>
                  </a:extLst>
                </a:gridCol>
                <a:gridCol w="602594">
                  <a:extLst>
                    <a:ext uri="{9D8B030D-6E8A-4147-A177-3AD203B41FA5}">
                      <a16:colId xmlns:a16="http://schemas.microsoft.com/office/drawing/2014/main" val="1929178987"/>
                    </a:ext>
                  </a:extLst>
                </a:gridCol>
                <a:gridCol w="1277763">
                  <a:extLst>
                    <a:ext uri="{9D8B030D-6E8A-4147-A177-3AD203B41FA5}">
                      <a16:colId xmlns:a16="http://schemas.microsoft.com/office/drawing/2014/main" val="2445202300"/>
                    </a:ext>
                  </a:extLst>
                </a:gridCol>
                <a:gridCol w="2541202">
                  <a:extLst>
                    <a:ext uri="{9D8B030D-6E8A-4147-A177-3AD203B41FA5}">
                      <a16:colId xmlns:a16="http://schemas.microsoft.com/office/drawing/2014/main" val="2901268433"/>
                    </a:ext>
                  </a:extLst>
                </a:gridCol>
                <a:gridCol w="3022898">
                  <a:extLst>
                    <a:ext uri="{9D8B030D-6E8A-4147-A177-3AD203B41FA5}">
                      <a16:colId xmlns:a16="http://schemas.microsoft.com/office/drawing/2014/main" val="3796250229"/>
                    </a:ext>
                  </a:extLst>
                </a:gridCol>
              </a:tblGrid>
              <a:tr h="664476">
                <a:tc>
                  <a:txBody>
                    <a:bodyPr/>
                    <a:lstStyle/>
                    <a:p>
                      <a:r>
                        <a:rPr lang="pl-PL" dirty="0"/>
                        <a:t>Kryteria formalne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Kryteria horyzontalne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/>
                        <a:t>Kryteria dostępu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pl-PL" dirty="0"/>
                        <a:t>Kryteria dostępu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kryteria merytoryczne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kryteria premiujące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8492"/>
                  </a:ext>
                </a:extLst>
              </a:tr>
              <a:tr h="637684">
                <a:tc>
                  <a:txBody>
                    <a:bodyPr/>
                    <a:lstStyle/>
                    <a:p>
                      <a:r>
                        <a:rPr lang="pl-PL" dirty="0"/>
                        <a:t>obligatoryjne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fakultatywne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63667"/>
                  </a:ext>
                </a:extLst>
              </a:tr>
              <a:tr h="1791587">
                <a:tc gridSpan="4"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„TAK”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„NIE – do uzupełnienia/poprawy na etapie negocjacji”*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„NIE” 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„NIE DOTYCZY”*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liczba punktów w ramach dopuszczalnych limitów wyznaczonych minimalną i maksymalną liczba punktów, które można uzyskać za dane kryterium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zdefiniowana                                     z góry liczby punktów zgodna z uchwałą KM – w przypadku spełnienia kryterium  albo przyznaniu 0 punktów – w przypadku niespełnienia kryterium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68344"/>
                  </a:ext>
                </a:extLst>
              </a:tr>
              <a:tr h="76824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max. 80 pkt;</a:t>
                      </a:r>
                    </a:p>
                    <a:p>
                      <a:r>
                        <a:rPr lang="pl-PL" dirty="0"/>
                        <a:t>rozstrzygające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max. 45 pkt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959603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1CEF3A9-F619-EE65-7D68-BBEEA1699ABE}"/>
              </a:ext>
            </a:extLst>
          </p:cNvPr>
          <p:cNvSpPr txBox="1"/>
          <p:nvPr/>
        </p:nvSpPr>
        <p:spPr>
          <a:xfrm>
            <a:off x="537883" y="5512197"/>
            <a:ext cx="374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dotyczy wybranych kryteriów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70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5" y="350304"/>
            <a:ext cx="11467750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sz="2000" dirty="0"/>
            </a:br>
            <a:r>
              <a:rPr lang="pl-PL" sz="2000" dirty="0"/>
              <a:t>KRYTERIA OGÓLNE i SPECYFICZNE</a:t>
            </a:r>
            <a:br>
              <a:rPr lang="pl-PL" sz="2000" dirty="0"/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oceniane na zasadzie zerojedynkowej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1660692"/>
            <a:ext cx="9733714" cy="3985080"/>
          </a:xfrm>
        </p:spPr>
        <p:txBody>
          <a:bodyPr>
            <a:noAutofit/>
          </a:bodyPr>
          <a:lstStyle/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Przypisanie wartości logicznej „TAK”, oznacza, że zapisy we wniosku </a:t>
            </a:r>
            <a:b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 dofinansowanie projektu jednoznacznie wskazują na spełnienie danego kryterium.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Przypisanie wartości logicznej „NIE – do uzupełnienia/poprawy na etapie negocjacji” ma zastosowanie w przypadku gdy zapisy we wniosku nie dają pewności, że kryterium jest spełnione.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Przypisanie wartości logicznej „NIE” oznacza, że zapisy wniosku o dofinansowanie projektu jednoznacznie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wskazują, że dane kryterium nie jest spełnione.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50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5" y="350304"/>
            <a:ext cx="11467750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sz="2000" dirty="0"/>
            </a:br>
            <a:r>
              <a:rPr lang="pl-PL" sz="2000" dirty="0"/>
              <a:t>KRYTERIA OGÓLNE</a:t>
            </a:r>
            <a:br>
              <a:rPr lang="pl-PL" sz="2000" dirty="0"/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formalne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1660692"/>
            <a:ext cx="9733714" cy="3985080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Wniosek został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złożony w terminie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określonym w Regulaminie wyboru projektów.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projekcie założono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poziom kosztów pośrednich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zgodnie z zapisami Regulaminu wyboru projektów.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nie został fizycznie zakończony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ani w pełni zrealizowany przed dniem złożenia wniosku aplikacyjnego (art. 63. ust. 6 rozporządzenia ogólnego).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Roczny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obrót wnioskodawcy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jest równy lub wyższy od rocznych wydatków w projekcie złożonym przez wnioskodawcę w odpowiedzi na dany nabór wniosków o dofinansowanie projektu.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Wsparcie polityki spójności będzie udzielane wyłącznie projektom i wnioskodawcom/partnerom, którzy przestrzegają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przepisów antydyskryminacyjnych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 których mowa w art. 9 ust. 3 Rozporządzenia PE i Rady nr 2021/1060.</a:t>
            </a:r>
          </a:p>
          <a:p>
            <a:pPr marL="0" indent="0">
              <a:spcAft>
                <a:spcPts val="1200"/>
              </a:spcAft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64390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Specyfika naboru w kontekście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 10.3 Kształcenie </a:t>
            </a:r>
            <a:r>
              <a:rPr lang="pl-PL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ogólne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39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07" y="68926"/>
            <a:ext cx="11593585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horyzontalne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48" y="6498335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33" y="1122058"/>
            <a:ext cx="10489497" cy="5239832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ze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standardem minimum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realizacji zasady równości kobiet i mężczyzn.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zasadą równości szans i niedyskryminacji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w tym dostępności dla osób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niepełnosprawnościami.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Kartą Praw Podstawowych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Unii Europejskiej z dnia 26 października 2012 r. (Dz. Urz. UE C 326 z 26.10.2012, str. 391), w zakresie odnoszącym się do sposobu realizacji i zakresu projektu.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Konwencją o Prawach Osób Niepełnosprawnych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sporządzoną w Nowym Jorku dnia 13 grudnia 2006 r. (Dz. U. z 2012 r. poz. 1169, z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zm.), w zakresie odnoszącym się do sposobu realizacji, zakresu projektu i wnioskodawcy.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zasadą 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zrównoważonego rozwoju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przepisami prawa krajowego i unijnego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projekcie, którego łączny koszt wyrażony w PLN nie przekracza równowartości 200 tys. EUR w dniu zawarcia umowy o dofinansowanie projektu, rozliczany jest obligatoryjnie za pomocą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uproszczonych metod rozliczania wydatków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o których mowa w Regulaminie wyboru projektów.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przypadku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projektu partnerskiego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spełnione zostały wymogi, o których mowa w art. 39 ustawy o zasadach realizacji zadań finansowanych ze środków europejskich w perspektywie finansowej 2021-2027.</a:t>
            </a:r>
          </a:p>
          <a:p>
            <a:pPr marL="342900" indent="-342900">
              <a:spcAft>
                <a:spcPts val="600"/>
              </a:spcAft>
              <a:buClrTx/>
              <a:buFont typeface="+mj-lt"/>
              <a:buAutoNum type="arabicPeriod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71078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7" y="532134"/>
            <a:ext cx="9852728" cy="979757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230505" algn="l"/>
                <a:tab pos="270510" algn="l"/>
              </a:tabLst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10.3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Kształcenie ogólne 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– kryteria specyficzne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</a:rPr>
              <a:t>Typ projektu 1 lit. a-n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309902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478" y="1330786"/>
            <a:ext cx="10622605" cy="5214025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kern="0" dirty="0">
                <a:solidFill>
                  <a:schemeClr val="tx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Kryteria dostępu: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400" b="1" kern="0" dirty="0">
              <a:solidFill>
                <a:schemeClr val="tx2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/>
              <a:defRPr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Wnioskodawca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Wnioskodawcą w projekcie jest: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a) organizacja pozarządowa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albo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b) instytucja prowadząca działalność oświatową lub kulturalną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albo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c) poradnia psychologiczno- pedagogiczna oraz jej organ prowadzący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albo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d) jednostka samorządu terytorialnego (oraz jej jednostki organizacyjne), jej związki, porozumienia i stowarzyszenia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albo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e) szkoła i placówka oświatowa oraz jej organ prowadzący.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Zgodność projektu z SZOP (09.01.2024)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zapisami Działania 10.3 Kształcenie ogólne Priorytetu X Lepsza edukacja Szczegółowego Opisu Priorytetów programu Fundusze Europejskie dla Lubelskiego 2021-2027.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2091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7" y="532134"/>
            <a:ext cx="9852728" cy="979757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230505" algn="l"/>
                <a:tab pos="270510" algn="l"/>
              </a:tabLst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10.3 Kształcenie ogólne 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– kryteria specyficzne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</a:rPr>
              <a:t>Typ projektu 1 lit. a-n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7" y="1511892"/>
            <a:ext cx="10437780" cy="4353887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kern="0" dirty="0">
                <a:solidFill>
                  <a:schemeClr val="tx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Kryteria dostępu: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Liczba wniosków: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Wnioskodawca składa nie więcej niż jeden wniosek o dofinansowanie projektu w ramach naboru.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Kryterium odnosi się wyłącznie do występowania danego podmiotu w charakterze wnioskodawcy, a nie partnera. Oznacza to, że niezależnie od maksymalnie dwóch wniosków, w którym dany podmiot występuje jako wnioskodawca, może występować w innych wnioskach złożonych w tym samym naborze w charakterze partnera. W przypadku złożenia więcej niż dwóch wniosków przez wnioskodawcę, Instytucja Organizująca Nabór negatywnie ocenia na etapie oceny formalno-merytorycznej wszystkie złożone w odpowiedzi na dany nabór wnioski, w związku z niespełnieniem przez wnioskodawcę kryterium specyficznego dostępu.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2608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B0722-346B-BEB6-FCD9-BDD06A1F7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ABF3F25-31D9-0D92-3584-13F8C22C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7" y="532134"/>
            <a:ext cx="9852728" cy="979757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230505" algn="l"/>
                <a:tab pos="270510" algn="l"/>
              </a:tabLst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10.3 Kształcenie ogólne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– kryteria specyficzne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</a:rPr>
              <a:t>Typ projektu 1 lit. a-n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F3187F9-5A60-922F-1031-8720D19BB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7EC4E1-E173-5BE0-4225-C779E0508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138" y="1511891"/>
            <a:ext cx="10428862" cy="5122373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kern="0" dirty="0">
                <a:solidFill>
                  <a:schemeClr val="tx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Kryteria dostępu: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Maksymalna wartość dofinansowania projektu: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Maksymalna wartość dofinansowania projektu wynosi 300 000,00 PLN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5839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B5CB4-2321-3DFF-4338-4262BB6A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FE8648E-5E5B-A8A2-31A3-7684BF29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7" y="532134"/>
            <a:ext cx="9852728" cy="979757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230505" algn="l"/>
                <a:tab pos="270510" algn="l"/>
              </a:tabLst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10.3 Kształcenie ogólne 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– kryteria specyficzne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</a:rPr>
              <a:t>Typ projektu 1 lit. a-n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4227EBB-2559-7315-1897-03577541E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64C1BC-9EB3-A909-C985-03449B79D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7" y="1511892"/>
            <a:ext cx="10622605" cy="512237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l-P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4C7908E-EFBA-3BFA-65D3-29AAA3C53F87}"/>
              </a:ext>
            </a:extLst>
          </p:cNvPr>
          <p:cNvSpPr txBox="1"/>
          <p:nvPr/>
        </p:nvSpPr>
        <p:spPr>
          <a:xfrm>
            <a:off x="797668" y="1769165"/>
            <a:ext cx="1071184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kern="0" dirty="0">
                <a:solidFill>
                  <a:schemeClr val="tx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Kryteria dostępu:</a:t>
            </a:r>
          </a:p>
          <a:p>
            <a:endParaRPr lang="pl-PL" dirty="0"/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Wnioskodawca posiada co najmniej 2 letnie doświadczenie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 a w przypadku projektu partnerskiego wnioskodawca i partner posiadają doświadczenie, które łącznie wynosi co najmniej 2 lata: </a:t>
            </a:r>
          </a:p>
          <a:p>
            <a:pPr marL="342900" indent="-342900">
              <a:buAutoNum type="alphaLcParenR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pracy z grupą docelową, którą zamierza objąć wsparciem oraz </a:t>
            </a:r>
          </a:p>
          <a:p>
            <a:pPr marL="342900" indent="-342900">
              <a:buAutoNum type="alphaLcParenR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zakresie merytorycznym, którego dotyczy projekt. </a:t>
            </a:r>
          </a:p>
          <a:p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Doświadczenie wnioskodawcy lub partnerstwa pochodzi z okresu maksymalnie 5 lat przed dniem złożenia wniosku o dofinansowanie.</a:t>
            </a:r>
          </a:p>
        </p:txBody>
      </p:sp>
    </p:spTree>
    <p:extLst>
      <p:ext uri="{BB962C8B-B14F-4D97-AF65-F5344CB8AC3E}">
        <p14:creationId xmlns:p14="http://schemas.microsoft.com/office/powerpoint/2010/main" val="3385138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7" y="532134"/>
            <a:ext cx="9852728" cy="979757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230505" algn="l"/>
                <a:tab pos="270510" algn="l"/>
              </a:tabLst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10.3 Kształcenie ogólne 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– kryteria specyficzne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</a:rPr>
              <a:t>Typ projektu 1 lit. a-n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1429967"/>
            <a:ext cx="10614992" cy="4046493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kern="0" dirty="0">
                <a:solidFill>
                  <a:schemeClr val="tx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Kryteria dostępu: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Grupy docelowe: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Projekt skierowany jest wyłącznie do uczniów szkół podstawowych i liceów ogólnokształcących mieszkających lub uczących się w województwie lubelskim, znajdujących się w niekorzystnej sytuacji społeczno-ekonomicznej.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Ze wsparcia wykluczone są osoby kształcące się w szkołach podstawowych dla dorosłych oraz w liceach dla dorosłych, co wynika z zapisów SZOP.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20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Projekt odpowiada na potrzeby i problemy grupy docelowej, zidentyfikowane na obszarze jego realizacji.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9584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CC138-63A9-55BA-0AAF-28877766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BCA92FF-3021-749C-6C65-D00B9B4C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7" y="532134"/>
            <a:ext cx="9852728" cy="979757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230505" algn="l"/>
                <a:tab pos="270510" algn="l"/>
              </a:tabLst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10.3 Kształcenie ogólne 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– kryteria specyficzne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</a:rPr>
              <a:t>Typ projektu 1 lit. a-n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C3F69A0-396C-390E-D123-4196DE90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86D6CC1-FCB4-5CB0-FCAB-0425BE846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7" y="1605064"/>
            <a:ext cx="10564239" cy="34533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i zakup środków trwałych: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projekt nie uwzględnia wydatków objętych zakresem pomocy z Europejskiego Funduszu Rozwoju Regionalnego (cross-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financingu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42900" indent="-342900">
              <a:buAutoNum type="alphaLcParenR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b) zakup środków trwałych w projekcie może dotyczyć wyłącznie kategorii wydatków związanych z zapewnieniem realizacji zasady dostępności dla osób z niepełnosprawnościami.</a:t>
            </a:r>
          </a:p>
          <a:p>
            <a:pPr marL="0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ramach niniejszego naboru zakup środków trwałych w projekcie może dotyczyć wyłącznie kategorii wydatków związanych z zapewnieniem realizacji zasady dostępności dla osób z niepełnosprawnościami (zgodnie ze wspomnianym wyżej kryterium specyficznym dostępu nr 8)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20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1EDF34C-4FFB-C88E-7C48-42101FF1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4" y="322133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merytoryczne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80" y="1371599"/>
            <a:ext cx="10418323" cy="4604805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Wymagana liczba punktów pozwalająca na uwzględnienie projektu przy podejmowaniu decyzji w zakresie wybrania do dofinansowania wynosi </a:t>
            </a:r>
            <a:r>
              <a:rPr lang="x-none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60% ogółem za spełnienie kryteriów ogólnych </a:t>
            </a:r>
            <a:r>
              <a:rPr lang="pl-PL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merytorycznych</a:t>
            </a:r>
            <a:r>
              <a:rPr lang="x-none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(tj. minimum 48 punktów) oraz minimum 60% punktów możliwych do uzyskania w każdej części </a:t>
            </a:r>
            <a:r>
              <a:rPr lang="pl-PL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karty </a:t>
            </a:r>
            <a:r>
              <a:rPr lang="x-none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oceny</a:t>
            </a: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tj.:</a:t>
            </a:r>
            <a:endParaRPr lang="pl-PL" sz="18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Charakterystyka projektu,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.II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Sposób realizacji projektu,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.III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Potencjał i doświadczenie projektodawcy  (w tym partnerów),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.IV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Budżet projektu.</a:t>
            </a:r>
            <a:endParaRPr lang="pl-PL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44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Każdorazowo, w każdej części </a:t>
            </a: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</a:t>
            </a: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</a:t>
            </a: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oceny formalno-merytorycznej</a:t>
            </a: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oceniający uzasadnia ocenę kryterium ogólnego merytorycznego.</a:t>
            </a:r>
          </a:p>
          <a:p>
            <a:pPr marL="914400" lvl="2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6" y="448591"/>
            <a:ext cx="11434195" cy="8330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merytoryczne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1340467"/>
            <a:ext cx="9852729" cy="3958954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Adekwatność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celu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głównego projektu do celu szczegółowego wskazanego w Programie Fundusze Europejskie dla Lubelskiego 2021-2027 oraz opisanych w nim problemów.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Prawidłowość opisu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grupy docelowej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Trafność doboru i opisu </a:t>
            </a: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zadań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Racjonalność </a:t>
            </a: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harmonogramu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realizacji projektu.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Prawidłowość założonych </a:t>
            </a: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wskaźników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trwałość rezultatów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Prawidłowość opisu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ryzyka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 projekcie.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Efektywność sposobu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zarządzania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projektem.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Doświadczenie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wnioskodawcy i partner-ów (o ile dotyczy).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Potencjał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wnioskodawcy i partnerów (o ile dotyczy).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Kwalifikowalność 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wydatków.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Efektywność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wydatków.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Prawidłowość sporządzenia </a:t>
            </a: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Tx/>
              <a:buFont typeface="+mj-lt"/>
              <a:buAutoNum type="arabicPeriod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01060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1EDF34C-4FFB-C88E-7C48-42101FF1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4" y="322133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SPECYFICZNE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premiujące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43" y="1360612"/>
            <a:ext cx="9724202" cy="4417617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x-none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Każdorazowo w ramach oceny formalno-merytorycznej oceniający dokonuje sprawdzenia spełnienia przez projekt </a:t>
            </a:r>
            <a:r>
              <a:rPr lang="x-none" sz="20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wszystkich kryteriów</a:t>
            </a:r>
            <a:r>
              <a:rPr lang="pl-PL" sz="20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specyficznych premiujących</a:t>
            </a:r>
            <a:r>
              <a:rPr lang="x-none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20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Przyznanie 0 punktów nie dyskwalifikuje z możliwości uzyskania dofinansowania.</a:t>
            </a:r>
            <a:endParaRPr lang="pl-PL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specyficzne 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premiujące są doliczane do ostatecznej liczby punktów wyłącznie w sytuacji, gdy projekt uzyskał co najmniej 60% punktów w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poszczególnych częściach oceny kryteriów ogólnych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merytorycznych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oraz spełnia wszystkie kryteria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ogólne formalne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kryteria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ogólne horyzontalne 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oraz kryteria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specyficzne dostępu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lub istnieje możliwość uzupełnienia/poprawy projektu w zakresie spełnienia tych kryteriów na etapie negocjacji.</a:t>
            </a:r>
            <a:endParaRPr lang="pl-PL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2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4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nabór wniosków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46" y="3947250"/>
            <a:ext cx="10222414" cy="216531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Nabór rozpoczyna się w dniu udostępnienia formularza wniosku o dofinansowanie projektu w SOWA EFS w sposób umożliwiający składanie wniosków o dofinansowanie projektu.</a:t>
            </a: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dzień złożenia wniosku o dofinansowanie projektu należy uznać dzień wpływu wniosku do ION w formie elektronicznej w SOWA EFS.</a:t>
            </a:r>
          </a:p>
          <a:p>
            <a:pPr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ww. 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terminie nie jest możliwe utworzenie wersji elektronicznej wniosku w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SOWA 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EFS i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przesłanie jej do IO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ABE9FA8-5CDA-F518-C7C4-F98F397B7B39}"/>
              </a:ext>
            </a:extLst>
          </p:cNvPr>
          <p:cNvSpPr/>
          <p:nvPr/>
        </p:nvSpPr>
        <p:spPr>
          <a:xfrm>
            <a:off x="1974715" y="1601795"/>
            <a:ext cx="6638491" cy="188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Wnioski o dofinansowanie należy składać w terminie:</a:t>
            </a:r>
          </a:p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 dnia 22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 lutego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2024 r.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dnia 15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 kwietnia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2024 r.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1650BF2-74FA-F2AE-59A3-433DF7F59DD2}"/>
              </a:ext>
            </a:extLst>
          </p:cNvPr>
          <p:cNvSpPr/>
          <p:nvPr/>
        </p:nvSpPr>
        <p:spPr>
          <a:xfrm>
            <a:off x="9769737" y="1783796"/>
            <a:ext cx="2080725" cy="59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A3916A2-2658-7C94-0A2E-68DF2D43C43D}"/>
              </a:ext>
            </a:extLst>
          </p:cNvPr>
          <p:cNvSpPr txBox="1"/>
          <p:nvPr/>
        </p:nvSpPr>
        <p:spPr>
          <a:xfrm>
            <a:off x="9981648" y="1183102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nabór zamknięty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A391A3-5527-89AB-BCCB-6C73BE59A4EC}"/>
              </a:ext>
            </a:extLst>
          </p:cNvPr>
          <p:cNvSpPr txBox="1"/>
          <p:nvPr/>
        </p:nvSpPr>
        <p:spPr>
          <a:xfrm>
            <a:off x="9784083" y="2564792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forma elektroniczna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AC4859A-66F2-E7E9-1D57-6FAB8C0D0A2B}"/>
              </a:ext>
            </a:extLst>
          </p:cNvPr>
          <p:cNvSpPr/>
          <p:nvPr/>
        </p:nvSpPr>
        <p:spPr>
          <a:xfrm>
            <a:off x="9784083" y="2481455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6C21A134-0C84-2894-547F-092B5B87D359}"/>
              </a:ext>
            </a:extLst>
          </p:cNvPr>
          <p:cNvSpPr/>
          <p:nvPr/>
        </p:nvSpPr>
        <p:spPr>
          <a:xfrm>
            <a:off x="9769737" y="1070688"/>
            <a:ext cx="2080725" cy="59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BECA23-51E6-7752-41E7-86394B301869}"/>
              </a:ext>
            </a:extLst>
          </p:cNvPr>
          <p:cNvSpPr txBox="1"/>
          <p:nvPr/>
        </p:nvSpPr>
        <p:spPr>
          <a:xfrm>
            <a:off x="10258662" y="1904402"/>
            <a:ext cx="205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SOWA EFS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D52365F9-8DC1-49EE-1D8D-22A969DAE881}"/>
              </a:ext>
            </a:extLst>
          </p:cNvPr>
          <p:cNvSpPr/>
          <p:nvPr/>
        </p:nvSpPr>
        <p:spPr>
          <a:xfrm>
            <a:off x="9784083" y="3214352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0617043-61F1-ACC5-BFF1-777AEE53FB12}"/>
              </a:ext>
            </a:extLst>
          </p:cNvPr>
          <p:cNvSpPr txBox="1"/>
          <p:nvPr/>
        </p:nvSpPr>
        <p:spPr>
          <a:xfrm>
            <a:off x="10128657" y="3304295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brak podpisu</a:t>
            </a:r>
          </a:p>
        </p:txBody>
      </p:sp>
    </p:spTree>
    <p:extLst>
      <p:ext uri="{BB962C8B-B14F-4D97-AF65-F5344CB8AC3E}">
        <p14:creationId xmlns:p14="http://schemas.microsoft.com/office/powerpoint/2010/main" val="1408744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10.3 Kształcenie ogólne – kryteria specyficzne</a:t>
            </a:r>
            <a:b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1 lit. a-n</a:t>
            </a:r>
            <a:endParaRPr lang="pl-PL" sz="1600" b="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5" y="1361872"/>
            <a:ext cx="10305701" cy="4542817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premiujące: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0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Grupy docelowe: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Projekt skierowany jest wyłącznie do uczniów szkół podstawowych i liceów ogólnokształcących mieszkających lub uczących się na terenie gmin zagrożonych trwałą marginalizacją lub miast średnich tracących funkcje społeczno-gospodarcze w województwie lubelskim.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Lista gmin zagrożonych trwałą marginalizacją wskazana w załączniku do Krajowej Strategii Rozwoju Regionalnego 2030 stanowi załącznik nr 10 do Regulaminu, natomiast imienna lista miast średnich tracących funkcje społeczno-gospodarcze wskazana w załączniku do Krajowej Strategii Rozwoju Regionalnego 2030 stanowi załącznik nr 11 do Regulaminu.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898C12C-5FBC-7B00-FC11-844423029D74}"/>
              </a:ext>
            </a:extLst>
          </p:cNvPr>
          <p:cNvSpPr txBox="1"/>
          <p:nvPr/>
        </p:nvSpPr>
        <p:spPr>
          <a:xfrm>
            <a:off x="10673568" y="2088710"/>
            <a:ext cx="91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pkt</a:t>
            </a:r>
          </a:p>
        </p:txBody>
      </p:sp>
    </p:spTree>
    <p:extLst>
      <p:ext uri="{BB962C8B-B14F-4D97-AF65-F5344CB8AC3E}">
        <p14:creationId xmlns:p14="http://schemas.microsoft.com/office/powerpoint/2010/main" val="4179982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10.3 Kształcenie ogólne – kryteria specyficzne</a:t>
            </a:r>
            <a:b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1 lit. a-n</a:t>
            </a:r>
            <a:endParaRPr lang="pl-PL" sz="2000" b="0" kern="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12" y="1361872"/>
            <a:ext cx="9520132" cy="4542817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premiujące: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300" b="1" dirty="0">
                <a:latin typeface="Arial" panose="020B0604020202020204" pitchFamily="34" charset="0"/>
                <a:cs typeface="Arial" panose="020B0604020202020204" pitchFamily="34" charset="0"/>
              </a:rPr>
              <a:t>Rozwijanie kompetencji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Projekt zakłada rozwijanie kompetencji dotyczących zielonej transformacji i/lub kompetencji cyfrowych.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300" b="1" dirty="0">
                <a:latin typeface="Arial" panose="020B0604020202020204" pitchFamily="34" charset="0"/>
                <a:cs typeface="Arial" panose="020B0604020202020204" pitchFamily="34" charset="0"/>
              </a:rPr>
              <a:t>Wnioskodawca: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Wnioskodawcą lub partnerem w projekcie jest organizacja pozarządowa.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5BDB16C-9922-D948-795A-C4E2E6D353E7}"/>
              </a:ext>
            </a:extLst>
          </p:cNvPr>
          <p:cNvSpPr txBox="1"/>
          <p:nvPr/>
        </p:nvSpPr>
        <p:spPr>
          <a:xfrm>
            <a:off x="10554512" y="2092386"/>
            <a:ext cx="145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0051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51B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pkt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3B6BBEC-FA84-706A-940C-0ED6717BD61A}"/>
              </a:ext>
            </a:extLst>
          </p:cNvPr>
          <p:cNvSpPr txBox="1"/>
          <p:nvPr/>
        </p:nvSpPr>
        <p:spPr>
          <a:xfrm>
            <a:off x="10447508" y="3633280"/>
            <a:ext cx="145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0051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51B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pkt</a:t>
            </a:r>
          </a:p>
        </p:txBody>
      </p:sp>
    </p:spTree>
    <p:extLst>
      <p:ext uri="{BB962C8B-B14F-4D97-AF65-F5344CB8AC3E}">
        <p14:creationId xmlns:p14="http://schemas.microsoft.com/office/powerpoint/2010/main" val="185227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532A1-1EB7-1AF8-0EF0-A6E35180D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457D971-8796-1818-AFAF-3D6346B0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10.3 Kształcenie ogólne – kryteria specyficzne</a:t>
            </a:r>
            <a:b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1 lit. a-n</a:t>
            </a:r>
            <a:endParaRPr lang="pl-PL" sz="2000" b="0" kern="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064A899-3722-176D-DEC8-91A58DD52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71F7AB-5722-E026-C736-3B774D523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12" y="1361873"/>
            <a:ext cx="10221452" cy="497419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premiujące: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1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Komplementarność wsparcia 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Projekt zakłada komplementarność wsparcia z konkretnym projektem finansowanym ze środków Unii Europejskiej, ze środków krajowych lub innych źródeł, zrealizowanym przez beneficjenta lub partnera projektu, w tym z Europejskiego Funduszu Rozwoju Regionalnego oraz Programu Rozwoju Kompetencji Cyfrowych (w tym także z poprzednich perspektyw finansowych).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Wnioskodawca jest zobowiązany do wykazania i uzasadnienia komplementarności projektu z konkretnym projektem finansowanym ze środków UE, ze środków krajowych lub innych źródeł zrealizowanym przez beneficjenta lub partnera projektu.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8F56E21-FA87-7CDA-F7DB-85DAD4CDE9C1}"/>
              </a:ext>
            </a:extLst>
          </p:cNvPr>
          <p:cNvSpPr txBox="1"/>
          <p:nvPr/>
        </p:nvSpPr>
        <p:spPr>
          <a:xfrm>
            <a:off x="10301592" y="189249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51B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 5 pkt</a:t>
            </a:r>
          </a:p>
        </p:txBody>
      </p:sp>
    </p:spTree>
    <p:extLst>
      <p:ext uri="{BB962C8B-B14F-4D97-AF65-F5344CB8AC3E}">
        <p14:creationId xmlns:p14="http://schemas.microsoft.com/office/powerpoint/2010/main" val="434313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93A9F-AD93-C3BF-BAC6-877CB678F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455544A-62D4-3A7A-60D2-7404CC6C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10.3 Kształcenie ogólne – kryteria specyficzne</a:t>
            </a:r>
            <a:b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1 lit. a-n</a:t>
            </a:r>
            <a:endParaRPr lang="pl-PL" sz="2000" b="0" kern="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4811080-7F7A-A25A-EE50-447404466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07BA43-64B6-2BDB-D6C1-3C1E24098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99" y="1361873"/>
            <a:ext cx="10221452" cy="497419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premiujące: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Wykorzystanie zasobów: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Projekt zapewnia wykorzystanie zasobów dostępnych na ZPE (Zintegrowana Platforma Edukacyjna) lub wdrażanie modeli wypracowanych w ramach Programu Operacyjnego Wiedza Edukacja Rozwój (PO WER).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Wnioskodawca jest zobowiązany do wskazania konkretnych materiałów/zasobów z ZPE, z których będzie korzystać, modelu/rozwiązania wypracowanego w ramach PO WER oraz sposobu implementacji danego modelu/rozwiązania do realizowanego projektu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CDFD723-7BB5-0146-FBE4-423F98D517A3}"/>
              </a:ext>
            </a:extLst>
          </p:cNvPr>
          <p:cNvSpPr txBox="1"/>
          <p:nvPr/>
        </p:nvSpPr>
        <p:spPr>
          <a:xfrm>
            <a:off x="10544782" y="1892498"/>
            <a:ext cx="112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51B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pkt</a:t>
            </a:r>
          </a:p>
        </p:txBody>
      </p:sp>
    </p:spTree>
    <p:extLst>
      <p:ext uri="{BB962C8B-B14F-4D97-AF65-F5344CB8AC3E}">
        <p14:creationId xmlns:p14="http://schemas.microsoft.com/office/powerpoint/2010/main" val="15615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1C7EE-293B-65C3-304A-03DCE5562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EAD7209-E80B-A762-DF0A-C5F69471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10.3 Kształcenie ogólne – kryteria specyficzne</a:t>
            </a:r>
            <a:b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1 lit. a-n</a:t>
            </a:r>
            <a:endParaRPr lang="pl-PL" sz="2000" b="0" kern="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2B5C6D8-EF07-FFD5-0954-C0F1C6D1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779A053-7C81-9BB5-B6D1-CAE3FAD10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12" y="1361873"/>
            <a:ext cx="10221452" cy="497419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premiujące: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Zgodność ze strategią Innego Instrumentu Terytorialnego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Projekt wynika: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AutoNum type="alphaLcParenR"/>
              <a:defRPr/>
            </a:pPr>
            <a:r>
              <a:rPr lang="pl-PL" sz="2000" dirty="0"/>
              <a:t>z aktualnego Gminnego Programu Rewitalizacji przyjętego przez </a:t>
            </a:r>
            <a:r>
              <a:rPr lang="pl-PL" sz="2000" dirty="0" err="1"/>
              <a:t>jst</a:t>
            </a:r>
            <a:r>
              <a:rPr lang="pl-PL" sz="2000" dirty="0"/>
              <a:t> na podstawie ustawy z dnia 9 października 2015 r. o rewitalizacji (Dz.U. z 2021 r. poz. 485, z </a:t>
            </a:r>
            <a:r>
              <a:rPr lang="pl-PL" sz="2000" dirty="0" err="1"/>
              <a:t>późn</a:t>
            </a:r>
            <a:r>
              <a:rPr lang="pl-PL" sz="2000" dirty="0"/>
              <a:t>. zm.)12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000" dirty="0"/>
              <a:t>lub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b)    </a:t>
            </a:r>
            <a:r>
              <a:rPr lang="pl-PL" sz="2000" dirty="0"/>
              <a:t>ze strategii terytorialnej opracowanej przez partnerstwa JST w celu wdrażania   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000" dirty="0"/>
              <a:t>        Innego Instrumentu Terytorialnego (IIT).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68F9C0F-194E-D981-F80D-ABA09D768B67}"/>
              </a:ext>
            </a:extLst>
          </p:cNvPr>
          <p:cNvSpPr txBox="1"/>
          <p:nvPr/>
        </p:nvSpPr>
        <p:spPr>
          <a:xfrm>
            <a:off x="10346635" y="1892498"/>
            <a:ext cx="142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0051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5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51B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pkt</a:t>
            </a:r>
          </a:p>
        </p:txBody>
      </p:sp>
    </p:spTree>
    <p:extLst>
      <p:ext uri="{BB962C8B-B14F-4D97-AF65-F5344CB8AC3E}">
        <p14:creationId xmlns:p14="http://schemas.microsoft.com/office/powerpoint/2010/main" val="3362056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0" lang="pl-PL" sz="2200" b="1" i="0" u="none" strike="noStrike" kern="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10.3 Kształcenie ogólne</a:t>
            </a:r>
            <a:br>
              <a:rPr kumimoji="0" lang="pl-PL" sz="2200" b="1" i="0" u="none" strike="noStrike" kern="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1 lit. a-n</a:t>
            </a:r>
            <a:endParaRPr lang="pl-PL" sz="2000" b="0" kern="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128" y="1361872"/>
            <a:ext cx="10603148" cy="4974197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 produktu: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Liczba uczniów szkół i placówek systemu oświaty prowadzących kształcenie ogólne objętych wsparciem;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Liczba dzieci/uczniów o specjalnych potrzebach rozwojowych i edukacyjnych, objętych wsparciem; 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Liczba dzieci lub uczniów o specjalnych potrzebach rozwojowych i edukacyjnych, którzy zostali objęci usługami asystenta;</a:t>
            </a:r>
          </a:p>
        </p:txBody>
      </p:sp>
    </p:spTree>
    <p:extLst>
      <p:ext uri="{BB962C8B-B14F-4D97-AF65-F5344CB8AC3E}">
        <p14:creationId xmlns:p14="http://schemas.microsoft.com/office/powerpoint/2010/main" val="265701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0" lang="pl-PL" sz="2200" b="1" i="0" u="none" strike="noStrike" kern="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10.4 Kształcenie zawodowe</a:t>
            </a:r>
            <a:br>
              <a:rPr kumimoji="0" lang="pl-PL" sz="2200" b="1" i="0" u="none" strike="noStrike" kern="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kumimoji="0" lang="pl-PL" sz="2200" b="1" i="0" u="none" strike="noStrike" kern="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1 lit. a-n</a:t>
            </a:r>
            <a:endParaRPr lang="pl-PL" sz="2000" b="0" kern="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29" y="1702340"/>
            <a:ext cx="10593421" cy="4202349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 rezultatu bezpośredniego: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Liczba uczniów, którzy nabyli kwalifikacje po opuszczeniu programu.</a:t>
            </a: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Wskaźniki podlegające monitorowaniu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Definicje wskaźników zostały zawarte w załączniku nr 4 do Regulaminu.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334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r>
              <a:rPr lang="pl-PL" sz="2000" dirty="0"/>
              <a:t>kryterium negocjacyjne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1563325"/>
            <a:ext cx="9852729" cy="4897041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tx2"/>
                </a:solidFill>
              </a:rPr>
              <a:t>Kryterium negocjacyjne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 po negocjacjach: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Negocjacje zakończyły się wynikiem pozytywnym, tj.: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 po negocjacjach został prawidłowo poprawiony/uzupełniony w zakresie spełniania kryteriów obligatoryjnych w terminie określonym przez Instytucję Organizującej Nabór (o ile dotyczy) </a:t>
            </a:r>
            <a:b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zostały udzielone informacje i wyjaśnienia wymagane podczas negocjacji lub spełnione zostały warunki określone przez oceniających podczas negocjacji   w terminie określonym przez Instytucję Organizującej Nabór (o ile dotyczy) oraz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projektu nie wprowadzono innych nieuzgodnionych w ramach negocjacji zmian.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Negocjacje prowadzone są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drogą elektroniczną w SOWA EFS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3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2236634"/>
            <a:ext cx="9637795" cy="33061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Negocjacje obejmują wszystkie kwestie wskazane przez oceniających w Kartach oceny formalno-merytorycznej związane z oceną kryteriów wyboru projektów.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Warunki negocjacyjne mogą objąć dodatkowe ustalenia podjęte już w toku negocjacji.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ustalaniu warunków negocjacyjnych może również uczestniczyć Przewodniczący KOP.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03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CA73601-16FA-816D-055A-1A73FE018D84}"/>
              </a:ext>
            </a:extLst>
          </p:cNvPr>
          <p:cNvSpPr/>
          <p:nvPr/>
        </p:nvSpPr>
        <p:spPr>
          <a:xfrm>
            <a:off x="673658" y="1330516"/>
            <a:ext cx="7787296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580BD5-33BE-609A-CF65-DCF447C36BA2}"/>
              </a:ext>
            </a:extLst>
          </p:cNvPr>
          <p:cNvSpPr txBox="1"/>
          <p:nvPr/>
        </p:nvSpPr>
        <p:spPr>
          <a:xfrm>
            <a:off x="1510940" y="1456317"/>
            <a:ext cx="69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Wysłanie informacji o zakwalifikowaniu projektu do negocjacji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1E384B8-E87D-78BC-2F93-7E02DD15EF68}"/>
              </a:ext>
            </a:extLst>
          </p:cNvPr>
          <p:cNvSpPr/>
          <p:nvPr/>
        </p:nvSpPr>
        <p:spPr>
          <a:xfrm>
            <a:off x="5266061" y="2175165"/>
            <a:ext cx="4704203" cy="814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867A14-0E6F-D8BC-8605-7978924D2C2B}"/>
              </a:ext>
            </a:extLst>
          </p:cNvPr>
          <p:cNvSpPr txBox="1"/>
          <p:nvPr/>
        </p:nvSpPr>
        <p:spPr>
          <a:xfrm>
            <a:off x="5244028" y="2252627"/>
            <a:ext cx="518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Wnioskodawca przesyła wyjaśnienia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dotyczące kwestii skierowanych do negocjacji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CA319CA3-A243-98D9-566A-AA9CEBD8676C}"/>
              </a:ext>
            </a:extLst>
          </p:cNvPr>
          <p:cNvSpPr/>
          <p:nvPr/>
        </p:nvSpPr>
        <p:spPr>
          <a:xfrm>
            <a:off x="5266062" y="3144833"/>
            <a:ext cx="4704202" cy="72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4DD52C-49C3-6F45-B4D6-430042CE2F61}"/>
              </a:ext>
            </a:extLst>
          </p:cNvPr>
          <p:cNvSpPr txBox="1"/>
          <p:nvPr/>
        </p:nvSpPr>
        <p:spPr>
          <a:xfrm>
            <a:off x="5566127" y="3140740"/>
            <a:ext cx="419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ION odnosi się do przedstawionych wyjaśnień -&gt; ostateczny zakres korekt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C1F5100-11A0-12C5-9D65-E6039494707B}"/>
              </a:ext>
            </a:extLst>
          </p:cNvPr>
          <p:cNvSpPr txBox="1"/>
          <p:nvPr/>
        </p:nvSpPr>
        <p:spPr>
          <a:xfrm>
            <a:off x="965115" y="4342162"/>
            <a:ext cx="43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Złożenie skorygowanego wniosku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9CC57D94-5D51-4974-3CCB-F94D3175F22D}"/>
              </a:ext>
            </a:extLst>
          </p:cNvPr>
          <p:cNvSpPr/>
          <p:nvPr/>
        </p:nvSpPr>
        <p:spPr>
          <a:xfrm>
            <a:off x="673658" y="4186663"/>
            <a:ext cx="4019528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71A5EACD-3E12-D435-DACD-302C0DB7BF53}"/>
              </a:ext>
            </a:extLst>
          </p:cNvPr>
          <p:cNvSpPr/>
          <p:nvPr/>
        </p:nvSpPr>
        <p:spPr>
          <a:xfrm>
            <a:off x="673658" y="5187319"/>
            <a:ext cx="4019528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396DC27-39DB-83C1-22ED-2BB4100D3628}"/>
              </a:ext>
            </a:extLst>
          </p:cNvPr>
          <p:cNvSpPr txBox="1"/>
          <p:nvPr/>
        </p:nvSpPr>
        <p:spPr>
          <a:xfrm>
            <a:off x="965115" y="5217016"/>
            <a:ext cx="359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Ocena kryterium negocjacyjnego</a:t>
            </a:r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C5C91283-FC90-8327-512D-C6F7636A660E}"/>
              </a:ext>
            </a:extLst>
          </p:cNvPr>
          <p:cNvSpPr/>
          <p:nvPr/>
        </p:nvSpPr>
        <p:spPr>
          <a:xfrm>
            <a:off x="1972019" y="2010845"/>
            <a:ext cx="264405" cy="217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F0A1FADA-2674-16EE-FD76-5B31C9CC9239}"/>
              </a:ext>
            </a:extLst>
          </p:cNvPr>
          <p:cNvSpPr/>
          <p:nvPr/>
        </p:nvSpPr>
        <p:spPr>
          <a:xfrm>
            <a:off x="1972019" y="4866992"/>
            <a:ext cx="165253" cy="320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D90B48C8-0E45-DE71-E518-D9CE6A671F22}"/>
              </a:ext>
            </a:extLst>
          </p:cNvPr>
          <p:cNvSpPr/>
          <p:nvPr/>
        </p:nvSpPr>
        <p:spPr>
          <a:xfrm>
            <a:off x="6726925" y="2020175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924228A6-692D-C26F-9F6B-1C67127B82FA}"/>
              </a:ext>
            </a:extLst>
          </p:cNvPr>
          <p:cNvSpPr/>
          <p:nvPr/>
        </p:nvSpPr>
        <p:spPr>
          <a:xfrm>
            <a:off x="6709691" y="2979552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664C8E87-B810-4C89-DA2D-FE1D2E36045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313918" y="3506750"/>
            <a:ext cx="952144" cy="63034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BB6B149-5538-773B-AC83-528E44E4F810}"/>
              </a:ext>
            </a:extLst>
          </p:cNvPr>
          <p:cNvSpPr txBox="1"/>
          <p:nvPr/>
        </p:nvSpPr>
        <p:spPr>
          <a:xfrm>
            <a:off x="10289754" y="1330516"/>
            <a:ext cx="1849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14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zatwierdzenia wyników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13EFEA7A-7167-A363-6C7E-6B2C5C006590}"/>
              </a:ext>
            </a:extLst>
          </p:cNvPr>
          <p:cNvSpPr txBox="1"/>
          <p:nvPr/>
        </p:nvSpPr>
        <p:spPr>
          <a:xfrm>
            <a:off x="10256703" y="2274345"/>
            <a:ext cx="188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przekazania informacji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9D951CC-681E-DF99-873F-33491951CA2C}"/>
              </a:ext>
            </a:extLst>
          </p:cNvPr>
          <p:cNvSpPr txBox="1"/>
          <p:nvPr/>
        </p:nvSpPr>
        <p:spPr>
          <a:xfrm>
            <a:off x="10256702" y="3233722"/>
            <a:ext cx="172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wpływu wyjaśnień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E279054-3D35-059B-9BD5-D88385EAFF50}"/>
              </a:ext>
            </a:extLst>
          </p:cNvPr>
          <p:cNvSpPr txBox="1"/>
          <p:nvPr/>
        </p:nvSpPr>
        <p:spPr>
          <a:xfrm>
            <a:off x="10256702" y="4106094"/>
            <a:ext cx="188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przekazania wezwania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CF2346F-36C2-82D5-A91E-079C0C2F2979}"/>
              </a:ext>
            </a:extLst>
          </p:cNvPr>
          <p:cNvSpPr txBox="1"/>
          <p:nvPr/>
        </p:nvSpPr>
        <p:spPr>
          <a:xfrm>
            <a:off x="10289754" y="5004264"/>
            <a:ext cx="188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niezwłocznie</a:t>
            </a:r>
          </a:p>
        </p:txBody>
      </p:sp>
    </p:spTree>
    <p:extLst>
      <p:ext uri="{BB962C8B-B14F-4D97-AF65-F5344CB8AC3E}">
        <p14:creationId xmlns:p14="http://schemas.microsoft.com/office/powerpoint/2010/main" val="337572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nabór wniosków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" y="3559701"/>
            <a:ext cx="9298384" cy="274382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Wsparcie polityki spójności będzie udzielane wyłącznie projektom i Wnioskodawcom/Partnerom, którzy przestrzegają przepisów antydyskryminacyjnych, o których mowa w art. 9 ust. 3 Rozporządzenia PE i Rady nr 2021/1060.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Wnioskodawca, niebędący jednostką samorządu terytorialnego i jej jednostką organizacyjną, składając do ION wniosek o dofinansowanie projektu nie jest zobligowany do składania wraz z nim załączników. 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ABE9FA8-5CDA-F518-C7C4-F98F397B7B39}"/>
              </a:ext>
            </a:extLst>
          </p:cNvPr>
          <p:cNvSpPr/>
          <p:nvPr/>
        </p:nvSpPr>
        <p:spPr>
          <a:xfrm>
            <a:off x="3221475" y="1314870"/>
            <a:ext cx="6001966" cy="188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Czy wymagane są załączniki do wniosku o dofinansowanie?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1650BF2-74FA-F2AE-59A3-433DF7F59DD2}"/>
              </a:ext>
            </a:extLst>
          </p:cNvPr>
          <p:cNvSpPr/>
          <p:nvPr/>
        </p:nvSpPr>
        <p:spPr>
          <a:xfrm>
            <a:off x="9784083" y="1256983"/>
            <a:ext cx="2080725" cy="59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A3916A2-2658-7C94-0A2E-68DF2D43C43D}"/>
              </a:ext>
            </a:extLst>
          </p:cNvPr>
          <p:cNvSpPr txBox="1"/>
          <p:nvPr/>
        </p:nvSpPr>
        <p:spPr>
          <a:xfrm>
            <a:off x="10111275" y="3429000"/>
            <a:ext cx="208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Wnioskodawca/</a:t>
            </a:r>
          </a:p>
          <a:p>
            <a:r>
              <a:rPr lang="pl-PL" b="1" dirty="0"/>
              <a:t>Partner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A391A3-5527-89AB-BCCB-6C73BE59A4EC}"/>
              </a:ext>
            </a:extLst>
          </p:cNvPr>
          <p:cNvSpPr txBox="1"/>
          <p:nvPr/>
        </p:nvSpPr>
        <p:spPr>
          <a:xfrm>
            <a:off x="10639888" y="2040164"/>
            <a:ext cx="764246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jst</a:t>
            </a:r>
            <a:endParaRPr lang="pl-PL" b="1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AC4859A-66F2-E7E9-1D57-6FAB8C0D0A2B}"/>
              </a:ext>
            </a:extLst>
          </p:cNvPr>
          <p:cNvSpPr/>
          <p:nvPr/>
        </p:nvSpPr>
        <p:spPr>
          <a:xfrm>
            <a:off x="9832666" y="1964933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6C21A134-0C84-2894-547F-092B5B87D359}"/>
              </a:ext>
            </a:extLst>
          </p:cNvPr>
          <p:cNvSpPr/>
          <p:nvPr/>
        </p:nvSpPr>
        <p:spPr>
          <a:xfrm>
            <a:off x="9832665" y="3429001"/>
            <a:ext cx="2133885" cy="627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BECA23-51E6-7752-41E7-86394B301869}"/>
              </a:ext>
            </a:extLst>
          </p:cNvPr>
          <p:cNvSpPr txBox="1"/>
          <p:nvPr/>
        </p:nvSpPr>
        <p:spPr>
          <a:xfrm>
            <a:off x="10226389" y="1369275"/>
            <a:ext cx="205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SOWA EFS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D52365F9-8DC1-49EE-1D8D-22A969DAE881}"/>
              </a:ext>
            </a:extLst>
          </p:cNvPr>
          <p:cNvSpPr/>
          <p:nvPr/>
        </p:nvSpPr>
        <p:spPr>
          <a:xfrm>
            <a:off x="9802400" y="2740010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0617043-61F1-ACC5-BFF1-777AEE53FB12}"/>
              </a:ext>
            </a:extLst>
          </p:cNvPr>
          <p:cNvSpPr txBox="1"/>
          <p:nvPr/>
        </p:nvSpPr>
        <p:spPr>
          <a:xfrm>
            <a:off x="9896131" y="2691489"/>
            <a:ext cx="198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Jednostki </a:t>
            </a:r>
          </a:p>
          <a:p>
            <a:pPr algn="ctr"/>
            <a:r>
              <a:rPr lang="pl-PL" b="1" dirty="0"/>
              <a:t>organizacyjne </a:t>
            </a:r>
            <a:r>
              <a:rPr lang="pl-PL" b="1" dirty="0" err="1"/>
              <a:t>jst</a:t>
            </a:r>
            <a:endParaRPr lang="pl-PL" b="1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A88A5D10-D1F1-5246-380B-E7123B5ABADF}"/>
              </a:ext>
            </a:extLst>
          </p:cNvPr>
          <p:cNvSpPr/>
          <p:nvPr/>
        </p:nvSpPr>
        <p:spPr>
          <a:xfrm>
            <a:off x="7395202" y="2597350"/>
            <a:ext cx="1710465" cy="763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050E0C4-529A-C05B-5593-0D9C3A1F0EDA}"/>
              </a:ext>
            </a:extLst>
          </p:cNvPr>
          <p:cNvSpPr txBox="1"/>
          <p:nvPr/>
        </p:nvSpPr>
        <p:spPr>
          <a:xfrm>
            <a:off x="7721674" y="2866140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TAK, ale…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8B6E3BC-25E6-624A-ADFF-21FA814C8691}"/>
              </a:ext>
            </a:extLst>
          </p:cNvPr>
          <p:cNvSpPr txBox="1"/>
          <p:nvPr/>
        </p:nvSpPr>
        <p:spPr>
          <a:xfrm>
            <a:off x="9686029" y="4199882"/>
            <a:ext cx="243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Ważny podpis kwalifikowany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5FF82567-8CA4-3C95-A5C5-2AF1C63BC35D}"/>
              </a:ext>
            </a:extLst>
          </p:cNvPr>
          <p:cNvSpPr/>
          <p:nvPr/>
        </p:nvSpPr>
        <p:spPr>
          <a:xfrm>
            <a:off x="9885825" y="4138437"/>
            <a:ext cx="2080725" cy="8756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24109A04-C8CD-D466-6FA9-29E641BBA8DF}"/>
              </a:ext>
            </a:extLst>
          </p:cNvPr>
          <p:cNvSpPr/>
          <p:nvPr/>
        </p:nvSpPr>
        <p:spPr>
          <a:xfrm>
            <a:off x="9903755" y="5095100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5EFDF68-0CB5-2025-CAFE-E2AEF5B84AF7}"/>
              </a:ext>
            </a:extLst>
          </p:cNvPr>
          <p:cNvSpPr txBox="1"/>
          <p:nvPr/>
        </p:nvSpPr>
        <p:spPr>
          <a:xfrm>
            <a:off x="10106489" y="5231685"/>
            <a:ext cx="183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wzór- zał. nr 9</a:t>
            </a:r>
          </a:p>
        </p:txBody>
      </p:sp>
    </p:spTree>
    <p:extLst>
      <p:ext uri="{BB962C8B-B14F-4D97-AF65-F5344CB8AC3E}">
        <p14:creationId xmlns:p14="http://schemas.microsoft.com/office/powerpoint/2010/main" val="39241945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CA73601-16FA-816D-055A-1A73FE018D84}"/>
              </a:ext>
            </a:extLst>
          </p:cNvPr>
          <p:cNvSpPr/>
          <p:nvPr/>
        </p:nvSpPr>
        <p:spPr>
          <a:xfrm>
            <a:off x="2993268" y="858983"/>
            <a:ext cx="6466901" cy="6769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580BD5-33BE-609A-CF65-DCF447C36BA2}"/>
              </a:ext>
            </a:extLst>
          </p:cNvPr>
          <p:cNvSpPr txBox="1"/>
          <p:nvPr/>
        </p:nvSpPr>
        <p:spPr>
          <a:xfrm>
            <a:off x="3306688" y="944979"/>
            <a:ext cx="69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Weryfikacja przez członków KOP skorygowanego wniosku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1E384B8-E87D-78BC-2F93-7E02DD15EF68}"/>
              </a:ext>
            </a:extLst>
          </p:cNvPr>
          <p:cNvSpPr/>
          <p:nvPr/>
        </p:nvSpPr>
        <p:spPr>
          <a:xfrm>
            <a:off x="3029461" y="1691933"/>
            <a:ext cx="6394514" cy="695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867A14-0E6F-D8BC-8605-7978924D2C2B}"/>
              </a:ext>
            </a:extLst>
          </p:cNvPr>
          <p:cNvSpPr txBox="1"/>
          <p:nvPr/>
        </p:nvSpPr>
        <p:spPr>
          <a:xfrm>
            <a:off x="3426246" y="1733071"/>
            <a:ext cx="584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wniosek posiada uchybienia, które nie zostały dostrzeżone na etapie oceny formalno-merytorycznej?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4DD52C-49C3-6F45-B4D6-430042CE2F61}"/>
              </a:ext>
            </a:extLst>
          </p:cNvPr>
          <p:cNvSpPr txBox="1"/>
          <p:nvPr/>
        </p:nvSpPr>
        <p:spPr>
          <a:xfrm>
            <a:off x="3586094" y="2444861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C1F5100-11A0-12C5-9D65-E6039494707B}"/>
              </a:ext>
            </a:extLst>
          </p:cNvPr>
          <p:cNvSpPr txBox="1"/>
          <p:nvPr/>
        </p:nvSpPr>
        <p:spPr>
          <a:xfrm>
            <a:off x="1299990" y="2978432"/>
            <a:ext cx="367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Zwrot wniosku do oceny formalno-merytorycznej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9CC57D94-5D51-4974-3CCB-F94D3175F22D}"/>
              </a:ext>
            </a:extLst>
          </p:cNvPr>
          <p:cNvSpPr/>
          <p:nvPr/>
        </p:nvSpPr>
        <p:spPr>
          <a:xfrm>
            <a:off x="1087761" y="2944113"/>
            <a:ext cx="4019528" cy="6951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71A5EACD-3E12-D435-DACD-302C0DB7BF53}"/>
              </a:ext>
            </a:extLst>
          </p:cNvPr>
          <p:cNvSpPr/>
          <p:nvPr/>
        </p:nvSpPr>
        <p:spPr>
          <a:xfrm>
            <a:off x="1087761" y="4016847"/>
            <a:ext cx="4019528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396DC27-39DB-83C1-22ED-2BB4100D3628}"/>
              </a:ext>
            </a:extLst>
          </p:cNvPr>
          <p:cNvSpPr txBox="1"/>
          <p:nvPr/>
        </p:nvSpPr>
        <p:spPr>
          <a:xfrm>
            <a:off x="1087761" y="4172345"/>
            <a:ext cx="4389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Ponowna ocena formalno-merytoryczna</a:t>
            </a:r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F0A1FADA-2674-16EE-FD76-5B31C9CC9239}"/>
              </a:ext>
            </a:extLst>
          </p:cNvPr>
          <p:cNvSpPr/>
          <p:nvPr/>
        </p:nvSpPr>
        <p:spPr>
          <a:xfrm>
            <a:off x="3387695" y="3644317"/>
            <a:ext cx="165253" cy="372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D90B48C8-0E45-DE71-E518-D9CE6A671F22}"/>
              </a:ext>
            </a:extLst>
          </p:cNvPr>
          <p:cNvSpPr/>
          <p:nvPr/>
        </p:nvSpPr>
        <p:spPr>
          <a:xfrm>
            <a:off x="6155109" y="1421070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C5C6E91-D54D-109E-15BC-5DACCA0A0DDE}"/>
              </a:ext>
            </a:extLst>
          </p:cNvPr>
          <p:cNvSpPr txBox="1"/>
          <p:nvPr/>
        </p:nvSpPr>
        <p:spPr>
          <a:xfrm>
            <a:off x="9392041" y="3302904"/>
            <a:ext cx="806270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571280A5-DFA4-7829-72A8-A26E823447F6}"/>
              </a:ext>
            </a:extLst>
          </p:cNvPr>
          <p:cNvSpPr/>
          <p:nvPr/>
        </p:nvSpPr>
        <p:spPr>
          <a:xfrm>
            <a:off x="6324742" y="2923690"/>
            <a:ext cx="4920693" cy="4137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8965781-DF9F-0C58-E540-A23711C0B971}"/>
              </a:ext>
            </a:extLst>
          </p:cNvPr>
          <p:cNvSpPr txBox="1"/>
          <p:nvPr/>
        </p:nvSpPr>
        <p:spPr>
          <a:xfrm>
            <a:off x="6411265" y="2966971"/>
            <a:ext cx="480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wniosek spełnia kryterium negocjacyjne</a:t>
            </a:r>
            <a:r>
              <a:rPr lang="pl-PL" dirty="0"/>
              <a:t>?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B5605FE0-E344-FDE1-39CD-326C72E55F00}"/>
              </a:ext>
            </a:extLst>
          </p:cNvPr>
          <p:cNvSpPr/>
          <p:nvPr/>
        </p:nvSpPr>
        <p:spPr>
          <a:xfrm>
            <a:off x="6375918" y="3629893"/>
            <a:ext cx="1885682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C598DB5-419A-8C36-3FE3-9F4851C54650}"/>
              </a:ext>
            </a:extLst>
          </p:cNvPr>
          <p:cNvSpPr txBox="1"/>
          <p:nvPr/>
        </p:nvSpPr>
        <p:spPr>
          <a:xfrm>
            <a:off x="7382924" y="3305679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71DB306D-B589-7209-CEA6-D0AAE7915550}"/>
              </a:ext>
            </a:extLst>
          </p:cNvPr>
          <p:cNvSpPr/>
          <p:nvPr/>
        </p:nvSpPr>
        <p:spPr>
          <a:xfrm>
            <a:off x="8653650" y="3608794"/>
            <a:ext cx="2584428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6DD20D8D-5194-6FD4-8CD7-35875E559FAE}"/>
              </a:ext>
            </a:extLst>
          </p:cNvPr>
          <p:cNvSpPr txBox="1"/>
          <p:nvPr/>
        </p:nvSpPr>
        <p:spPr>
          <a:xfrm>
            <a:off x="6821628" y="2503515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6422294D-8F07-ECE8-9D31-CD07461F7A8B}"/>
              </a:ext>
            </a:extLst>
          </p:cNvPr>
          <p:cNvSpPr txBox="1"/>
          <p:nvPr/>
        </p:nvSpPr>
        <p:spPr>
          <a:xfrm>
            <a:off x="8766774" y="3558378"/>
            <a:ext cx="277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Skierowanie wniosku do ponownej poprawy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0ACD888-3575-361C-0CDA-1740DD4FBFDD}"/>
              </a:ext>
            </a:extLst>
          </p:cNvPr>
          <p:cNvSpPr txBox="1"/>
          <p:nvPr/>
        </p:nvSpPr>
        <p:spPr>
          <a:xfrm>
            <a:off x="8765404" y="4348179"/>
            <a:ext cx="29091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wniosek spełnia kryterium negocjacyjne</a:t>
            </a:r>
            <a:r>
              <a:rPr lang="pl-PL" dirty="0"/>
              <a:t>?</a:t>
            </a:r>
          </a:p>
        </p:txBody>
      </p:sp>
      <p:sp>
        <p:nvSpPr>
          <p:cNvPr id="38" name="Strzałka: w dół 37">
            <a:extLst>
              <a:ext uri="{FF2B5EF4-FFF2-40B4-BE49-F238E27FC236}">
                <a16:creationId xmlns:a16="http://schemas.microsoft.com/office/drawing/2014/main" id="{122A3611-E4B5-E5E6-59C7-1E701282FBFE}"/>
              </a:ext>
            </a:extLst>
          </p:cNvPr>
          <p:cNvSpPr/>
          <p:nvPr/>
        </p:nvSpPr>
        <p:spPr>
          <a:xfrm>
            <a:off x="6623488" y="2403765"/>
            <a:ext cx="206874" cy="55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Strzałka: w dół 38">
            <a:extLst>
              <a:ext uri="{FF2B5EF4-FFF2-40B4-BE49-F238E27FC236}">
                <a16:creationId xmlns:a16="http://schemas.microsoft.com/office/drawing/2014/main" id="{E5A5BDA0-CD9F-37F0-F59A-1A648EDFE413}"/>
              </a:ext>
            </a:extLst>
          </p:cNvPr>
          <p:cNvSpPr/>
          <p:nvPr/>
        </p:nvSpPr>
        <p:spPr>
          <a:xfrm>
            <a:off x="7244179" y="3337429"/>
            <a:ext cx="138746" cy="306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trzałka: w dół 39">
            <a:extLst>
              <a:ext uri="{FF2B5EF4-FFF2-40B4-BE49-F238E27FC236}">
                <a16:creationId xmlns:a16="http://schemas.microsoft.com/office/drawing/2014/main" id="{27AFEBFB-B866-1A86-45F2-79CCF61DE092}"/>
              </a:ext>
            </a:extLst>
          </p:cNvPr>
          <p:cNvSpPr/>
          <p:nvPr/>
        </p:nvSpPr>
        <p:spPr>
          <a:xfrm>
            <a:off x="9083661" y="3333850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Strzałka: w dół 40">
            <a:extLst>
              <a:ext uri="{FF2B5EF4-FFF2-40B4-BE49-F238E27FC236}">
                <a16:creationId xmlns:a16="http://schemas.microsoft.com/office/drawing/2014/main" id="{88FF6D11-ECB6-3213-AAA3-FB2530DEDD8F}"/>
              </a:ext>
            </a:extLst>
          </p:cNvPr>
          <p:cNvSpPr/>
          <p:nvPr/>
        </p:nvSpPr>
        <p:spPr>
          <a:xfrm>
            <a:off x="9118179" y="4915937"/>
            <a:ext cx="165253" cy="308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8DE70552-1544-505A-4DAC-D694129A3AD4}"/>
              </a:ext>
            </a:extLst>
          </p:cNvPr>
          <p:cNvSpPr txBox="1"/>
          <p:nvPr/>
        </p:nvSpPr>
        <p:spPr>
          <a:xfrm>
            <a:off x="6457799" y="3561439"/>
            <a:ext cx="185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Pozytywna ocena kryterium</a:t>
            </a:r>
          </a:p>
        </p:txBody>
      </p:sp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57AFB2B7-8C29-096B-61BF-590F852FEDE3}"/>
              </a:ext>
            </a:extLst>
          </p:cNvPr>
          <p:cNvSpPr/>
          <p:nvPr/>
        </p:nvSpPr>
        <p:spPr>
          <a:xfrm>
            <a:off x="8661008" y="4365950"/>
            <a:ext cx="2584428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trzałka: w dół 43">
            <a:extLst>
              <a:ext uri="{FF2B5EF4-FFF2-40B4-BE49-F238E27FC236}">
                <a16:creationId xmlns:a16="http://schemas.microsoft.com/office/drawing/2014/main" id="{481AE359-9910-7B2D-CD62-7D52081D8B52}"/>
              </a:ext>
            </a:extLst>
          </p:cNvPr>
          <p:cNvSpPr/>
          <p:nvPr/>
        </p:nvSpPr>
        <p:spPr>
          <a:xfrm>
            <a:off x="10493555" y="4909600"/>
            <a:ext cx="149185" cy="310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9DE310A5-B534-57D9-1B96-1E9040951258}"/>
              </a:ext>
            </a:extLst>
          </p:cNvPr>
          <p:cNvSpPr txBox="1"/>
          <p:nvPr/>
        </p:nvSpPr>
        <p:spPr>
          <a:xfrm>
            <a:off x="8095615" y="5177238"/>
            <a:ext cx="185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Pozytywna ocena kryterium</a:t>
            </a:r>
          </a:p>
        </p:txBody>
      </p:sp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EB88832F-419B-F2E2-3C6D-258F7072A9F2}"/>
              </a:ext>
            </a:extLst>
          </p:cNvPr>
          <p:cNvSpPr/>
          <p:nvPr/>
        </p:nvSpPr>
        <p:spPr>
          <a:xfrm>
            <a:off x="10183701" y="5227666"/>
            <a:ext cx="1885682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: zaokrąglone rogi 49">
            <a:extLst>
              <a:ext uri="{FF2B5EF4-FFF2-40B4-BE49-F238E27FC236}">
                <a16:creationId xmlns:a16="http://schemas.microsoft.com/office/drawing/2014/main" id="{B1368D1D-3BFB-A416-880C-A9C2338D3F0E}"/>
              </a:ext>
            </a:extLst>
          </p:cNvPr>
          <p:cNvSpPr/>
          <p:nvPr/>
        </p:nvSpPr>
        <p:spPr>
          <a:xfrm>
            <a:off x="8039733" y="5217017"/>
            <a:ext cx="1885682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68DF08EA-C4ED-7A2A-B750-167C1CBD2E9B}"/>
              </a:ext>
            </a:extLst>
          </p:cNvPr>
          <p:cNvSpPr txBox="1"/>
          <p:nvPr/>
        </p:nvSpPr>
        <p:spPr>
          <a:xfrm>
            <a:off x="10188402" y="5191477"/>
            <a:ext cx="185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Negatywna ocena kryterium</a:t>
            </a:r>
          </a:p>
        </p:txBody>
      </p:sp>
      <p:sp>
        <p:nvSpPr>
          <p:cNvPr id="52" name="Strzałka: w dół 51">
            <a:extLst>
              <a:ext uri="{FF2B5EF4-FFF2-40B4-BE49-F238E27FC236}">
                <a16:creationId xmlns:a16="http://schemas.microsoft.com/office/drawing/2014/main" id="{27884709-D77B-16F4-FA30-6CB187A7FA8D}"/>
              </a:ext>
            </a:extLst>
          </p:cNvPr>
          <p:cNvSpPr/>
          <p:nvPr/>
        </p:nvSpPr>
        <p:spPr>
          <a:xfrm>
            <a:off x="9102542" y="4146214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E837325-BDCD-0140-194C-54957A095C22}"/>
              </a:ext>
            </a:extLst>
          </p:cNvPr>
          <p:cNvSpPr txBox="1"/>
          <p:nvPr/>
        </p:nvSpPr>
        <p:spPr>
          <a:xfrm>
            <a:off x="9212462" y="4846642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69F112F5-5760-EC5A-F452-B438E9FB02CC}"/>
              </a:ext>
            </a:extLst>
          </p:cNvPr>
          <p:cNvSpPr txBox="1"/>
          <p:nvPr/>
        </p:nvSpPr>
        <p:spPr>
          <a:xfrm>
            <a:off x="10642740" y="4891829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55" name="Strzałka: w dół 54">
            <a:extLst>
              <a:ext uri="{FF2B5EF4-FFF2-40B4-BE49-F238E27FC236}">
                <a16:creationId xmlns:a16="http://schemas.microsoft.com/office/drawing/2014/main" id="{3AB4510E-6CF7-AFB6-B3C0-839E3175C8BA}"/>
              </a:ext>
            </a:extLst>
          </p:cNvPr>
          <p:cNvSpPr/>
          <p:nvPr/>
        </p:nvSpPr>
        <p:spPr>
          <a:xfrm>
            <a:off x="3346074" y="2390589"/>
            <a:ext cx="206874" cy="55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681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r>
              <a:rPr lang="pl-PL" sz="2000" dirty="0"/>
              <a:t>skorygowany wniosek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1695527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Skorygowany wniosek o dofinansowanie projektu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musi zostać złożony w sposób określony w Rozdziale 2.5 Regulaminu w terminie określonym przez ION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Ponadto nie należy zmieniać zapisów w innych częściach wniosku aniżeli zmiany wskazane w wezwaniu dotyczącym warunków negocjacyjnych (w przypadku braku przesłania przez wnioskodawcę wyjaśnień, o których mowa w pkt 9 lit. b)/ lub w wezwaniu zawierającym ostateczny zakres korekt niezbędnych do wprowadzenia w projekcie.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524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Zakończenie oceny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465" y="1079363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270510" algn="l"/>
              </a:tabLs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zakończenie oceny projektu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należy rozumieć sytuację, w której: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został wybrany do dofinansowania;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został negatywnie oceniony.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tabLst>
                <a:tab pos="630555" algn="l"/>
              </a:tabLs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183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Negatywna ocena projektu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 rozumieniu art. 56 ust. 5 i 6 ustawy wdrożeniowej, oznacza:</a:t>
            </a: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8933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ocenę w zakresie spełniania przez projekt kryteriów wyboru projektów, na skutek której projekt nie może być wybrany do dofinansowania,</a:t>
            </a: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8933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sytuację, gdy projekt nie może być wybrany do dofinansowania z uwagi na wyczerpanie kwoty przeznaczonej na dofinansowanie projektów w danym naborze.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Wybór do dofinansowania może zostać dokonany dopiero po ocenie, pod kątem spełnienia kryteriów formalno-merytorycznych oraz kryterium negocjacyjnego, wszystkich projektów.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03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Możliwość poprawy wniosku po zakończeniu oceny</a:t>
            </a:r>
            <a:r>
              <a:rPr lang="pl-PL" sz="2000"/>
              <a:t>? 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60" y="949149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 do zasady, po wybraniu projektu do dofinansowania, a przed zawarciem umowy o dofinansowanie nie jest dopuszczalne dokonywanie jakichkolwiek zmian w projekcie. Projekt objęty dofinansowaniem może być zmieniony za zgodą ION, jeżeli: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zmiany nie wpłynęłyby na wynik oceny projektu w sposób, który skutkowałby negatywną oceną projektu, albo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zmiany wynikają z wystąpienia okoliczności niezależnych od beneficjenta, których nie mógł przewidzieć działając z należytą starannością, oraz zmieniony projekt w wystarczającym stopniu będzie przyczyniał się do realizacji celów Programu.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szczególnych przypadkach ION dopuszcza możliwość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aktualizacji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wniosku o dofinansowanie projektu wyłącznie w zakresie danych dotyczących wnioskodawcy (beneficjenta) i/lub partnera, zawartych w formularzu wniosku o dofinansowanie projektu, o ile zmiany te nie dotyczą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zapisów/elementów we wniosku o dofinansowanie projektu, które podlegały ocenie przez kryteria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ramach aktualizacji wnioskodawca nie może dokonywać modyfikacji zapisów we wniosku w innym zakresie niż wskazanym przez ION.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40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Zwrot wniosku do ponownej oceny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798" y="2242927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pl-PL" sz="24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Jeżeli ION po wybraniu projektu do dofinansowania, a przed zawarciem umowy o dofinansowanie projektu albo podjęciem decyzji o dofinansowaniu projektu poweźmie wiedzę o okolicznościach mogących mieć negatywny wpływ na wynik oceny projektu</a:t>
            </a:r>
            <a:r>
              <a:rPr lang="pl-PL" sz="24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ponownie kieruje projekt do oceny w stosownym zakresie</a:t>
            </a:r>
            <a:r>
              <a:rPr lang="pl-PL" sz="24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 czym informuje pisemnie wnioskodawcę. </a:t>
            </a:r>
          </a:p>
          <a:p>
            <a:pPr marL="0" indent="0">
              <a:lnSpc>
                <a:spcPct val="115000"/>
              </a:lnSpc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5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Zmiana Regulaminu wyboru projektów</a:t>
            </a:r>
            <a:br>
              <a:rPr lang="pl-PL" sz="2000" dirty="0"/>
            </a:br>
            <a:r>
              <a:rPr lang="pl-PL" sz="2000" b="0" i="1" dirty="0"/>
              <a:t>[ustawa wdrożeniowa]</a:t>
            </a:r>
            <a:endParaRPr lang="pl-PL" sz="2000" i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34" y="1259195"/>
            <a:ext cx="9852729" cy="4897041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może zmieniać regulamin wyboru projektów, z zastrzeżeniami:</a:t>
            </a:r>
            <a:endParaRPr lang="pl-PL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2" indent="-285750" algn="just">
              <a:buFont typeface="Wingdings" panose="05000000000000000000" pitchFamily="2" charset="2"/>
              <a:buChar char="ü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nie może zmieniać regulaminu wyboru projektów w zakresie wskazanego sposobu wyboru projektów do dofinansowania i jego opisu;*</a:t>
            </a:r>
            <a:endParaRPr lang="pl-PL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2" indent="-285750" algn="just">
              <a:buFont typeface="Wingdings" panose="05000000000000000000" pitchFamily="2" charset="2"/>
              <a:buChar char="ü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zakresie, kryteriów wyboru projektów, wyłącznie w sytuacji, w której w ramach danego postępowania w zakresie wyboru projektów do dofinansowania nie złożono jeszcze wniosku o dofinansowanie projektu. Zmiana ta skutkuje odpowiednim wydłużeniem terminu składania wniosków o dofinansowanie projektu;*</a:t>
            </a:r>
          </a:p>
          <a:p>
            <a:pPr marL="514352" indent="-285750" algn="just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zakończeniu postępowania w zakresie wyboru projektów do dofinansowania ION nie może zmieniać regulaminu wyboru projektów.</a:t>
            </a:r>
          </a:p>
          <a:p>
            <a:pPr indent="0" algn="just">
              <a:buNone/>
            </a:pPr>
            <a:r>
              <a:rPr lang="pl-PL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*Chyba, że </a:t>
            </a:r>
            <a:r>
              <a:rPr lang="pl-PL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konieczność dokonania zmian wynika z przepisów odrębnych.</a:t>
            </a:r>
          </a:p>
          <a:p>
            <a:pPr indent="0" algn="just">
              <a:buNone/>
            </a:pPr>
            <a:endParaRPr lang="pl-PL" sz="1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udostępnia zmiany regulaminu wyboru projektów wraz z ich uzasadnieniem i terminem, od którego są stosowane, w taki sam sposób jak regulamin wyboru projektów.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612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Udzielanie wyjaśnień</a:t>
            </a:r>
            <a:br>
              <a:rPr lang="pl-PL" sz="2000" dirty="0"/>
            </a:br>
            <a:r>
              <a:rPr lang="pl-PL" sz="2000" b="0" i="1" dirty="0"/>
              <a:t>[Wytyczne dotyczące wyboru projektów na lata 2021-2027]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08" y="1079363"/>
            <a:ext cx="9852729" cy="48970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Udzielanie wyjaśnień Wnioskodawcom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7480196-1D2C-5732-D0F0-084633199399}"/>
              </a:ext>
            </a:extLst>
          </p:cNvPr>
          <p:cNvSpPr/>
          <p:nvPr/>
        </p:nvSpPr>
        <p:spPr>
          <a:xfrm>
            <a:off x="5906082" y="2488778"/>
            <a:ext cx="2710150" cy="567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566AC83-01AE-9EC5-3C09-BB40D71F36B4}"/>
              </a:ext>
            </a:extLst>
          </p:cNvPr>
          <p:cNvSpPr txBox="1"/>
          <p:nvPr/>
        </p:nvSpPr>
        <p:spPr>
          <a:xfrm>
            <a:off x="5883007" y="2610998"/>
            <a:ext cx="232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Podrozdział 3.1, pkt 7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923D1-C5DF-887B-3A18-753AD6FA2AE3}"/>
              </a:ext>
            </a:extLst>
          </p:cNvPr>
          <p:cNvSpPr txBox="1"/>
          <p:nvPr/>
        </p:nvSpPr>
        <p:spPr>
          <a:xfrm>
            <a:off x="5883007" y="3415756"/>
            <a:ext cx="243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Podrozdział 3.4, pkt. 2-5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E99A52C1-0B11-DDF1-8590-EB2FB5266A67}"/>
              </a:ext>
            </a:extLst>
          </p:cNvPr>
          <p:cNvSpPr/>
          <p:nvPr/>
        </p:nvSpPr>
        <p:spPr>
          <a:xfrm>
            <a:off x="5883007" y="3346687"/>
            <a:ext cx="2710150" cy="567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61F6034-E300-78E2-2CF1-1E34B877CBBF}"/>
              </a:ext>
            </a:extLst>
          </p:cNvPr>
          <p:cNvSpPr txBox="1"/>
          <p:nvPr/>
        </p:nvSpPr>
        <p:spPr>
          <a:xfrm>
            <a:off x="8692309" y="2488778"/>
            <a:ext cx="3062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ogólne informacje o postępowaniu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37E41D-C902-595D-6726-1055F57B4CFC}"/>
              </a:ext>
            </a:extLst>
          </p:cNvPr>
          <p:cNvSpPr txBox="1"/>
          <p:nvPr/>
        </p:nvSpPr>
        <p:spPr>
          <a:xfrm>
            <a:off x="8851567" y="3512976"/>
            <a:ext cx="3062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dodatkowe wyjaśnienia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3C1EBC68-045E-590B-14B0-A9A527BD6FD8}"/>
              </a:ext>
            </a:extLst>
          </p:cNvPr>
          <p:cNvCxnSpPr>
            <a:cxnSpLocks/>
          </p:cNvCxnSpPr>
          <p:nvPr/>
        </p:nvCxnSpPr>
        <p:spPr>
          <a:xfrm flipV="1">
            <a:off x="4839238" y="2821254"/>
            <a:ext cx="1007881" cy="20789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24057589-B9D6-E360-B66B-FC2886F80C0A}"/>
              </a:ext>
            </a:extLst>
          </p:cNvPr>
          <p:cNvCxnSpPr>
            <a:cxnSpLocks/>
          </p:cNvCxnSpPr>
          <p:nvPr/>
        </p:nvCxnSpPr>
        <p:spPr>
          <a:xfrm>
            <a:off x="4763569" y="3317762"/>
            <a:ext cx="1011962" cy="42024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18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44C57BAA-8E55-0569-4860-AB7E0A69E3E9}"/>
              </a:ext>
            </a:extLst>
          </p:cNvPr>
          <p:cNvSpPr txBox="1"/>
          <p:nvPr/>
        </p:nvSpPr>
        <p:spPr>
          <a:xfrm>
            <a:off x="315465" y="4117099"/>
            <a:ext cx="458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5F7253-29C0-6707-7E20-0B3303FAD51F}"/>
              </a:ext>
            </a:extLst>
          </p:cNvPr>
          <p:cNvSpPr txBox="1"/>
          <p:nvPr/>
        </p:nvSpPr>
        <p:spPr>
          <a:xfrm>
            <a:off x="5242931" y="1949052"/>
            <a:ext cx="6359559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0070C0"/>
                </a:solidFill>
              </a:rPr>
              <a:t>Departament Wdrażania EFS w UMWL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</a:rPr>
              <a:t>ul. Czechowska 19, pok. nr 1, 20-072 Lublin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</a:rPr>
              <a:t>efs@lubelskie.pl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</a:rPr>
              <a:t>tel. (81) 441 68 43, 800 888 337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CE62E79-8BF6-7D2B-DED5-DE206B47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21" y="10856"/>
            <a:ext cx="12192000" cy="6847144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1FCDACC8-06CC-17E7-0965-98FA6EBD1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084" y="1890169"/>
            <a:ext cx="6653713" cy="222693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E6D9BFC7-D772-F2FD-43D3-ADB411EDD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3393" y="2087432"/>
            <a:ext cx="6479097" cy="18912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A564037-B62D-C8D4-3919-BD2842C0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21" y="4365838"/>
            <a:ext cx="4865030" cy="96325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B5986DF-6E60-7E01-86A9-8335B31C9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138" y="2109856"/>
            <a:ext cx="4737003" cy="18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8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źródła finansowania i kwota przeznaczona na postępowanie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05" y="2049308"/>
            <a:ext cx="10326084" cy="3927096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Kwota przeznaczona na dofinansowanie projektów w ramach postępowania – kwota dofinansowania publicznego 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wynosi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1 351 546,00 EUR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tj.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5 895 173,34 PLN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Kwota przeliczona wg kursu 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obowiązującego w lutym 2024 r. - </a:t>
            </a: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EUR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4,3618 </a:t>
            </a: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PLN.</a:t>
            </a:r>
            <a:endParaRPr lang="pl-PL" sz="2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Maksymalne współfinansowanie ze środków EFS+ to 85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wartości projektów, tj.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5 567 663,71 PLN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Maksymalny udział budżetu państwa (5% wartości projektów) wynosi: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327 509,63 PLN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Minimalna wartość projektu wynosi 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100 000,00 PLN.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Maksymalna wartość dofinansowania projektu wynosi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300 000,00 PLN.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Minimalny wymagany wk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ład własny: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10% wartości projektu.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6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cel postępowania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584" y="1750979"/>
            <a:ext cx="10270313" cy="42254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Celem postępowania jest wybór projektów do dofinansowania, o których mowa w Regulaminie, zgodnych z: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Celem Polityki 4.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Europa o silniejszym wymiarze społecznym, bardziej sprzyjająca włączeniu społecznemu i wdrażająca Europejski filar praw socjalnych;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Celem szczegółowym 4 </a:t>
            </a:r>
            <a:r>
              <a:rPr lang="pl-P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Wspieranie równego dostępu do dobrej jakości, włączającego kształcenia i szkolenia oraz możliwości ich ukończenia, w szczególności w odniesieniu do grup w niekorzystnej sytuacji, od wczesnej edukacji i opieki nad dzieckiem przez ogólne i zawodowe kształcenie i szkolenie, po szkolnictwo wyższe, a także kształcenie i uczenie się dorosłych, w tym ułatwianie mobilności edukacyjnej dla wszystkich i dostępności dla osób z niepełnosprawnościami.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pl-PL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SzPts val="1200"/>
              <a:buNone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986" y="1310563"/>
            <a:ext cx="9705538" cy="5025506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ramach postępowania wsparciem może zostać objęty wyłącznie następujący typ projektów określony w SZOP w ramach Działania 10.3, tj.: </a:t>
            </a:r>
            <a:r>
              <a:rPr lang="pl-PL" sz="2400" dirty="0"/>
              <a:t>: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Typ 3. Wsparcie rozwijania kompetencji, umiejętności, uzdolnień, zainteresowań uczniów poza edukacją formalną.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9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772585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Zgodnie z obowiązującym w ramach postępowania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kryterium specyficznym dostępu nr 7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Projekt odpowiada na potrzeby i problemy grupy docelowej, zidentyfikowane na obszarze jego realizacji. 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Diagnoza zostanie przygotowana przez wnioskodawcę przed złożeniem wniosku o dofinansowanie, w oparciu o dostępne, weryfikowalne dane/informacje dotyczące obszaru wsparcia. Wnioski z diagnozy powinny zostać zawarte we wniosku o dofinansowanie, a zaplanowane działania powinny odpowiadać na zidentyfikowane problemy. </a:t>
            </a:r>
            <a:endParaRPr lang="pl-PL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SzPts val="1200"/>
              <a:buNone/>
              <a:tabLst>
                <a:tab pos="90170" algn="l"/>
              </a:tabLst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23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7708</TotalTime>
  <Words>5261</Words>
  <Application>Microsoft Office PowerPoint</Application>
  <PresentationFormat>Panoramiczny</PresentationFormat>
  <Paragraphs>525</Paragraphs>
  <Slides>57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57</vt:i4>
      </vt:variant>
    </vt:vector>
  </HeadingPairs>
  <TitlesOfParts>
    <vt:vector size="67" baseType="lpstr">
      <vt:lpstr>Aptos</vt:lpstr>
      <vt:lpstr>Arial</vt:lpstr>
      <vt:lpstr>Calibri</vt:lpstr>
      <vt:lpstr>Calibri Light</vt:lpstr>
      <vt:lpstr>Open Sans</vt:lpstr>
      <vt:lpstr>Symbol</vt:lpstr>
      <vt:lpstr>Times New Roman</vt:lpstr>
      <vt:lpstr>Wingdings</vt:lpstr>
      <vt:lpstr>Motyw pakietu Office</vt:lpstr>
      <vt:lpstr>1_Motyw pakietu Office</vt:lpstr>
      <vt:lpstr>Fundusze Europejskie dla Lubelskiego 2021-2027 </vt:lpstr>
      <vt:lpstr>Prezentacja programu PowerPoint</vt:lpstr>
      <vt:lpstr>Prezentacja programu PowerPoint</vt:lpstr>
      <vt:lpstr>Informacje ogólne  nabór wniosków </vt:lpstr>
      <vt:lpstr>Informacje ogólne  nabór wniosków </vt:lpstr>
      <vt:lpstr>Informacje ogólne  źródła finansowania i kwota przeznaczona na postępowanie </vt:lpstr>
      <vt:lpstr>Informacje ogólne  cel postępowania </vt:lpstr>
      <vt:lpstr>Typ projektu   </vt:lpstr>
      <vt:lpstr>Typ projektu   </vt:lpstr>
      <vt:lpstr>Typ projektu   </vt:lpstr>
      <vt:lpstr>Typ projektu   </vt:lpstr>
      <vt:lpstr>Wnioskodawca  </vt:lpstr>
      <vt:lpstr>Wnioskodawca   </vt:lpstr>
      <vt:lpstr>Wnioskodawca  </vt:lpstr>
      <vt:lpstr>Wnioskodawca  </vt:lpstr>
      <vt:lpstr>Grupa docelowa  </vt:lpstr>
      <vt:lpstr>Grupa docelowa </vt:lpstr>
      <vt:lpstr>Grupa docelowa </vt:lpstr>
      <vt:lpstr>Grupa docelowa  </vt:lpstr>
      <vt:lpstr>Grupa docelowa  </vt:lpstr>
      <vt:lpstr>Grupa docelowa  </vt:lpstr>
      <vt:lpstr>Kryteria wyboru projektów dla Działania 10.3, 10.6</vt:lpstr>
      <vt:lpstr>ZASADY NABORU PROJEKTÓW Fundusze Europejskie dla Lubelskiego 2021-2027 </vt:lpstr>
      <vt:lpstr>ZASADY NABORU PROJEKTÓW  Fundusze Europejskie dla Lubelskiego 2021-2027 </vt:lpstr>
      <vt:lpstr>ZASADY OCENY PROJEKTÓW Fundusze Europejskie dla Lubelskiego 2021-2027 </vt:lpstr>
      <vt:lpstr>METODYKA KRYTERIÓW  Fundusze Europejskie dla Lubelskiego 2021-2027  Europejski Fundusz Społeczny Plus </vt:lpstr>
      <vt:lpstr>METODYKA KRYTERIÓW   Fundusze Europejskie dla Lubelskiego 2021-2027  Europejski Fundusz Społeczny Plus </vt:lpstr>
      <vt:lpstr> KRYTERIA OGÓLNE i SPECYFICZNE Kryteria oceniane na zasadzie zerojedynkowej  </vt:lpstr>
      <vt:lpstr> KRYTERIA OGÓLNE Kryteria formalne  </vt:lpstr>
      <vt:lpstr> KRYTERIA OGÓLNE Kryteria horyzontalne </vt:lpstr>
      <vt:lpstr>Działanie 10.3 Kształcenie ogólne – kryteria specyficzne Typ projektu 1 lit. a-n</vt:lpstr>
      <vt:lpstr>Działanie 10.3 Kształcenie ogólne – kryteria specyficzne Typ projektu 1 lit. a-n</vt:lpstr>
      <vt:lpstr>Działanie 10.3 Kształcenie ogólne– kryteria specyficzne Typ projektu 1 lit. a-n</vt:lpstr>
      <vt:lpstr>Działanie 10.3 Kształcenie ogólne – kryteria specyficzne Typ projektu 1 lit. a-n</vt:lpstr>
      <vt:lpstr>Działanie 10.3 Kształcenie ogólne – kryteria specyficzne Typ projektu 1 lit. a-n</vt:lpstr>
      <vt:lpstr>Działanie 10.3 Kształcenie ogólne – kryteria specyficzne Typ projektu 1 lit. a-n</vt:lpstr>
      <vt:lpstr>KRYTERIA OGÓLNE Kryteria merytoryczne </vt:lpstr>
      <vt:lpstr>KRYTERIA OGÓLNE Kryteria merytoryczne  </vt:lpstr>
      <vt:lpstr>KRYTERIA SPECYFICZNE Kryteria premiujące </vt:lpstr>
      <vt:lpstr>Działanie 10.3 Kształcenie ogólne – kryteria specyficzne Typ projektu 1 lit. a-n</vt:lpstr>
      <vt:lpstr>Działanie 10.3 Kształcenie ogólne – kryteria specyficzne Typ projektu 1 lit. a-n</vt:lpstr>
      <vt:lpstr>Działanie 10.3 Kształcenie ogólne – kryteria specyficzne Typ projektu 1 lit. a-n</vt:lpstr>
      <vt:lpstr>Działanie 10.3 Kształcenie ogólne – kryteria specyficzne Typ projektu 1 lit. a-n</vt:lpstr>
      <vt:lpstr>Działanie 10.3 Kształcenie ogólne – kryteria specyficzne Typ projektu 1 lit. a-n</vt:lpstr>
      <vt:lpstr>Działanie 10.3 Kształcenie ogólne Typ projektu 1 lit. a-n</vt:lpstr>
      <vt:lpstr>Działanie 10.4 Kształcenie zawodowe Typ projektu 1 lit. a-n</vt:lpstr>
      <vt:lpstr>Negocjacje kryterium negocjacyjne </vt:lpstr>
      <vt:lpstr>Negocjacje  </vt:lpstr>
      <vt:lpstr>Negocjacje  </vt:lpstr>
      <vt:lpstr>Negocjacje  </vt:lpstr>
      <vt:lpstr>Negocjacje skorygowany wniosek </vt:lpstr>
      <vt:lpstr>Zakończenie oceny </vt:lpstr>
      <vt:lpstr>Możliwość poprawy wniosku po zakończeniu oceny?  </vt:lpstr>
      <vt:lpstr>Zwrot wniosku do ponownej oceny </vt:lpstr>
      <vt:lpstr>Zmiana Regulaminu wyboru projektów [ustawa wdrożeniowa]</vt:lpstr>
      <vt:lpstr>Udzielanie wyjaśnień [Wytyczne dotyczące wyboru projektów na lata 2021-2027]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Adrianna Iwan</dc:creator>
  <cp:lastModifiedBy>Paweł Chilimoniuk</cp:lastModifiedBy>
  <cp:revision>131</cp:revision>
  <cp:lastPrinted>2023-10-19T06:07:21Z</cp:lastPrinted>
  <dcterms:created xsi:type="dcterms:W3CDTF">2022-11-15T13:19:44Z</dcterms:created>
  <dcterms:modified xsi:type="dcterms:W3CDTF">2024-03-05T13:59:41Z</dcterms:modified>
</cp:coreProperties>
</file>