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41" r:id="rId5"/>
  </p:sldMasterIdLst>
  <p:notesMasterIdLst>
    <p:notesMasterId r:id="rId51"/>
  </p:notesMasterIdLst>
  <p:sldIdLst>
    <p:sldId id="256" r:id="rId6"/>
    <p:sldId id="982" r:id="rId7"/>
    <p:sldId id="1239" r:id="rId8"/>
    <p:sldId id="1042" r:id="rId9"/>
    <p:sldId id="1021" r:id="rId10"/>
    <p:sldId id="1086" r:id="rId11"/>
    <p:sldId id="1087" r:id="rId12"/>
    <p:sldId id="1083" r:id="rId13"/>
    <p:sldId id="1091" r:id="rId14"/>
    <p:sldId id="1121" r:id="rId15"/>
    <p:sldId id="1092" r:id="rId16"/>
    <p:sldId id="1122" r:id="rId17"/>
    <p:sldId id="1084" r:id="rId18"/>
    <p:sldId id="1219" r:id="rId19"/>
    <p:sldId id="658" r:id="rId20"/>
    <p:sldId id="1255" r:id="rId21"/>
    <p:sldId id="1256" r:id="rId22"/>
    <p:sldId id="1257" r:id="rId23"/>
    <p:sldId id="1254" r:id="rId24"/>
    <p:sldId id="666" r:id="rId25"/>
    <p:sldId id="1238" r:id="rId26"/>
    <p:sldId id="1025" r:id="rId27"/>
    <p:sldId id="1236" r:id="rId28"/>
    <p:sldId id="1026" r:id="rId29"/>
    <p:sldId id="1237" r:id="rId30"/>
    <p:sldId id="1027" r:id="rId31"/>
    <p:sldId id="989" r:id="rId32"/>
    <p:sldId id="1137" r:id="rId33"/>
    <p:sldId id="1005" r:id="rId34"/>
    <p:sldId id="967" r:id="rId35"/>
    <p:sldId id="968" r:id="rId36"/>
    <p:sldId id="969" r:id="rId37"/>
    <p:sldId id="1253" r:id="rId38"/>
    <p:sldId id="983" r:id="rId39"/>
    <p:sldId id="986" r:id="rId40"/>
    <p:sldId id="1247" r:id="rId41"/>
    <p:sldId id="988" r:id="rId42"/>
    <p:sldId id="1235" r:id="rId43"/>
    <p:sldId id="995" r:id="rId44"/>
    <p:sldId id="999" r:id="rId45"/>
    <p:sldId id="998" r:id="rId46"/>
    <p:sldId id="997" r:id="rId47"/>
    <p:sldId id="996" r:id="rId48"/>
    <p:sldId id="1041" r:id="rId49"/>
    <p:sldId id="302" r:id="rId50"/>
  </p:sldIdLst>
  <p:sldSz cx="10691813" cy="755967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 id="2" name="Kordowska Maria" initials="KM" lastIdx="4" clrIdx="1">
    <p:extLst>
      <p:ext uri="{19B8F6BF-5375-455C-9EA6-DF929625EA0E}">
        <p15:presenceInfo xmlns:p15="http://schemas.microsoft.com/office/powerpoint/2012/main" userId="S::Maria.Kordowska@mfipr.gov.pl::3774e866-ffd1-43b9-9e93-6210f6e8c6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10" autoAdjust="0"/>
    <p:restoredTop sz="67920" autoAdjust="0"/>
  </p:normalViewPr>
  <p:slideViewPr>
    <p:cSldViewPr showGuides="1">
      <p:cViewPr varScale="1">
        <p:scale>
          <a:sx n="69" d="100"/>
          <a:sy n="69" d="100"/>
        </p:scale>
        <p:origin x="1896" y="60"/>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EEEFF2B-0721-7148-92D1-1650B5B78E9F}" type="datetimeFigureOut">
              <a:rPr lang="pl-PL" smtClean="0"/>
              <a:t>21.10.2024</a:t>
            </a:fld>
            <a:endParaRPr lang="pl-PL"/>
          </a:p>
        </p:txBody>
      </p:sp>
      <p:sp>
        <p:nvSpPr>
          <p:cNvPr id="4" name="Symbol zastępczy obrazu slajdu 3"/>
          <p:cNvSpPr>
            <a:spLocks noGrp="1" noRot="1" noChangeAspect="1"/>
          </p:cNvSpPr>
          <p:nvPr>
            <p:ph type="sldImg" idx="2"/>
          </p:nvPr>
        </p:nvSpPr>
        <p:spPr>
          <a:xfrm>
            <a:off x="1030288" y="1241425"/>
            <a:ext cx="4737100"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Włączyć nagrywanie, przedstawić się, ankieta, prezentacje</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1</a:t>
            </a:fld>
            <a:endParaRPr lang="pl-PL"/>
          </a:p>
        </p:txBody>
      </p:sp>
    </p:spTree>
    <p:extLst>
      <p:ext uri="{BB962C8B-B14F-4D97-AF65-F5344CB8AC3E}">
        <p14:creationId xmlns:p14="http://schemas.microsoft.com/office/powerpoint/2010/main" val="263173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To skorzystaj z projektów solidarnościowych </a:t>
            </a:r>
            <a:r>
              <a:rPr lang="pl-PL" b="1" dirty="0"/>
              <a:t>Europejskiego Korpusu Solidarności.</a:t>
            </a:r>
          </a:p>
          <a:p>
            <a:r>
              <a:rPr lang="pl-PL" dirty="0"/>
              <a:t>Wystarczy zebrać grupę minimum 5 osób w wieku 18-30 lat oraz znaleźć organizację wspierającą, która stanie się formalnym zapleczem dla projektu - np. fundacja, stowarzyszenie, szkoła, parafia itd.</a:t>
            </a:r>
          </a:p>
          <a:p>
            <a:r>
              <a:rPr lang="pl-PL" dirty="0"/>
              <a:t>Projekt może trwać od 2 do 12 miesięcy.</a:t>
            </a:r>
          </a:p>
          <a:p>
            <a:r>
              <a:rPr lang="pl-PL" dirty="0"/>
              <a:t>Otrzymasz ryczałtowe wsparcie finansowe na realizację projektu: 630 euro na miesiąc</a:t>
            </a:r>
          </a:p>
          <a:p>
            <a:r>
              <a:rPr lang="pl-PL" dirty="0"/>
              <a:t>Fundusze na honoraria trenera, </a:t>
            </a:r>
            <a:r>
              <a:rPr lang="pl-PL" dirty="0" err="1"/>
              <a:t>coacha</a:t>
            </a:r>
            <a:r>
              <a:rPr lang="pl-PL" dirty="0"/>
              <a:t>, prelegenta, specjalisty, doradcy: 137 euro/dzień, maks. 12 dni</a:t>
            </a:r>
          </a:p>
          <a:p>
            <a:r>
              <a:rPr lang="pl-PL" b="1" dirty="0"/>
              <a:t>To skorzystaj z Akcji 1 w sektorze Młodzież w ERASMUSIE</a:t>
            </a:r>
            <a:r>
              <a:rPr lang="pl-PL" dirty="0"/>
              <a:t>+.</a:t>
            </a:r>
          </a:p>
          <a:p>
            <a:r>
              <a:rPr lang="pl-PL" dirty="0"/>
              <a:t>Wystarczy zebrać grupę 16 osób (lub 10, jeśli w skład wchodzą osoby z mniejszymi szansami) w wieku</a:t>
            </a:r>
          </a:p>
          <a:p>
            <a:r>
              <a:rPr lang="pl-PL" dirty="0"/>
              <a:t>13-30 lat.</a:t>
            </a:r>
          </a:p>
          <a:p>
            <a:r>
              <a:rPr lang="pl-PL" dirty="0"/>
              <a:t>Wniosek o grant składa instytucja, przy której grupa młodzieży działa - np. dom kultury, fundacja, stowarzyszenie, świetlica środowiskowa, biblioteka, szkoła, parafia, drużyna harcerska, klub sportowy itp.</a:t>
            </a:r>
          </a:p>
          <a:p>
            <a:r>
              <a:rPr lang="pl-PL" dirty="0"/>
              <a:t>Tematyka nie może dotyczyć lekcji i szkoły, a to, czego młodzież będzie się uczyć, ma mieścić się w tzw. edukacji </a:t>
            </a:r>
            <a:r>
              <a:rPr lang="pl-PL" dirty="0" err="1"/>
              <a:t>pozaformalnej</a:t>
            </a:r>
            <a:r>
              <a:rPr lang="pl-PL" dirty="0"/>
              <a:t>, czyli prowadzonej poza lekcjami (Ale uwaga! Mogą to być zajęcia prowadzone przez szkołę, jak np. kółko teatralne).</a:t>
            </a:r>
          </a:p>
          <a:p>
            <a:r>
              <a:rPr lang="pl-PL" dirty="0"/>
              <a:t>Otrzymasz grant naliczany ryczałtowo: podróż, zakwaterowanie, wyżywienie itd.), a wspólny wyjazd może trwać od 5 do 21 dni.</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16</a:t>
            </a:fld>
            <a:endParaRPr lang="pl-PL" dirty="0"/>
          </a:p>
        </p:txBody>
      </p:sp>
    </p:spTree>
    <p:extLst>
      <p:ext uri="{BB962C8B-B14F-4D97-AF65-F5344CB8AC3E}">
        <p14:creationId xmlns:p14="http://schemas.microsoft.com/office/powerpoint/2010/main" val="115565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O dofinansowanie w tym sektorze programu Erasmus+ mogą ubiegać się organizacje działające w obszarze formalnej, </a:t>
            </a:r>
            <a:r>
              <a:rPr lang="pl-PL" dirty="0" err="1"/>
              <a:t>pozaformalnej</a:t>
            </a:r>
            <a:r>
              <a:rPr lang="pl-PL" dirty="0"/>
              <a:t> i nieformalnej edukacji dorosłych o charakterze niezawodowym, takie jak np.: organizacje pozarządowe, uniwersytety trzeciego wieku, uniwersytety ludowe i otwarte, instytucje kultury, ośrodki pomocy społecznej, szkoły ogólnokształcące dla dorosłych, urzędy pracy, władze lokalne</a:t>
            </a:r>
          </a:p>
          <a:p>
            <a:endParaRPr lang="pl-PL" dirty="0"/>
          </a:p>
          <a:p>
            <a:r>
              <a:rPr lang="pl-PL" dirty="0"/>
              <a:t>W  sektorze Edukacja szkolna programu Erasmus+ uczestnikami działań projektowych mogą być m.in. uczniowie, nauczyciele, pracownicy szkół i innych instytucji, których działalność jest związana z edukacją szkolną, oraz kadra zarządzająca placówek oświatowych. </a:t>
            </a:r>
          </a:p>
          <a:p>
            <a:endParaRPr lang="pl-PL" dirty="0"/>
          </a:p>
          <a:p>
            <a:r>
              <a:rPr lang="pl-PL" dirty="0"/>
              <a:t>Uczestnikami projektów realizowanych w sektorze Kształcenie i szkolenia zawodowe programu Erasmus+ mogą być uczniowie i absolwenci szkół branżowych i technicznych, nauczyciele praktycznej nauki zawodu, kadra zarządzająca placówek oświatowych oraz trenerzy i szkoleniowcy.</a:t>
            </a:r>
          </a:p>
          <a:p>
            <a:endParaRPr lang="pl-PL" dirty="0"/>
          </a:p>
          <a:p>
            <a:r>
              <a:rPr lang="pl-PL" dirty="0"/>
              <a:t> Do udziału w projektach uprawnione są osoby młode (13-30 lat) oraz osoby pracujące z młodzieżą (bez ograniczeń wiekowych).</a:t>
            </a:r>
          </a:p>
          <a:p>
            <a:endParaRPr lang="pl-PL" dirty="0"/>
          </a:p>
          <a:p>
            <a:r>
              <a:rPr lang="pl-PL" dirty="0"/>
              <a:t>O dofinansowanie może się ubiegać każda organizacja i instytucja publiczna lub prywatna działająca w dziedzinie sportu, aktywności fizycznej i zdrowego stylu życia z jednego z państw członkowskich UE oraz państw trzecich stowarzyszonych z programem </a:t>
            </a:r>
          </a:p>
          <a:p>
            <a:r>
              <a:rPr lang="pl-PL" b="1" dirty="0"/>
              <a:t>szkolnictwo wyższe </a:t>
            </a:r>
            <a:r>
              <a:rPr lang="pl-PL" dirty="0"/>
              <a:t>– dla kogo? W sektorze Szkolnictwo wyższe mogą uczestniczyć szkoły wyższe, ich studenci i pracownicy, a w niektórych działaniach – również inne organizacje współpracujące z uczelniami. Uczelnie mogą prowadzić wymianę studentów i pracowników oraz koordynować międzynarodowe projekty lub brać w nich udział jako partnerzy. Warunkiem udziału uczelni w programie jest posiadanie Karty Erasmusa dla szkolnictwa wyższego. Dzięki programowi studenci mają możliwość wyjazdów za granicę na część studiów i na praktyki.</a:t>
            </a:r>
          </a:p>
          <a:p>
            <a:r>
              <a:rPr lang="pl-PL" dirty="0"/>
              <a:t>Celem </a:t>
            </a:r>
            <a:r>
              <a:rPr lang="pl-PL" b="1" dirty="0"/>
              <a:t>działań Jean </a:t>
            </a:r>
            <a:r>
              <a:rPr lang="pl-PL" b="1" dirty="0" err="1"/>
              <a:t>Monnet</a:t>
            </a:r>
            <a:r>
              <a:rPr lang="pl-PL" b="1" dirty="0"/>
              <a:t> </a:t>
            </a:r>
            <a:r>
              <a:rPr lang="pl-PL" dirty="0"/>
              <a:t>jest wspieranie wysokiej jakości nauczania i badań w dziedzinie studiów dotyczących Unii Europejskiej, prowadzonych na całym świecie.</a:t>
            </a:r>
          </a:p>
          <a:p>
            <a:r>
              <a:rPr lang="pl-PL" dirty="0"/>
              <a:t>Studia dotyczące Unii Europejskiej obejmują naukę o całej Europie, ze szczególnym uwzględnieniem procesu integracji europejskiej w aspekcie wewnętrznym i zewnętrznym. Dziedzina ta obejmuje również kwestie: aktywnego obywatelstwa, roli Unii Europejskiej w zglobalizowanym świecie, zwiększania wiedzy na temat Unii Europejskiej oraz wsparcia dla dialogu między ludźmi i międzykulturowości.</a:t>
            </a:r>
          </a:p>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17</a:t>
            </a:fld>
            <a:endParaRPr lang="pl-PL" dirty="0"/>
          </a:p>
        </p:txBody>
      </p:sp>
    </p:spTree>
    <p:extLst>
      <p:ext uri="{BB962C8B-B14F-4D97-AF65-F5344CB8AC3E}">
        <p14:creationId xmlns:p14="http://schemas.microsoft.com/office/powerpoint/2010/main" val="275375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O dofinansowanie w tym sektorze programu Erasmus+ mogą ubiegać się organizacje działające w obszarze formalnej, </a:t>
            </a:r>
            <a:r>
              <a:rPr lang="pl-PL" dirty="0" err="1"/>
              <a:t>pozaformalnej</a:t>
            </a:r>
            <a:r>
              <a:rPr lang="pl-PL" dirty="0"/>
              <a:t> i nieformalnej edukacji dorosłych o charakterze niezawodowym, takie jak np.: organizacje pozarządowe, uniwersytety trzeciego wieku, uniwersytety ludowe i otwarte, instytucje kultury, ośrodki pomocy społecznej, szkoły ogólnokształcące dla dorosłych, urzędy pracy, władze lokalne</a:t>
            </a:r>
          </a:p>
          <a:p>
            <a:endParaRPr lang="pl-PL" dirty="0"/>
          </a:p>
          <a:p>
            <a:r>
              <a:rPr lang="pl-PL" dirty="0"/>
              <a:t>W  sektorze Edukacja szkolna programu Erasmus+ uczestnikami działań projektowych mogą być m.in. uczniowie, nauczyciele, pracownicy szkół i innych instytucji, których działalność jest związana z edukacją szkolną, oraz kadra zarządzająca placówek oświatowych. </a:t>
            </a:r>
          </a:p>
          <a:p>
            <a:endParaRPr lang="pl-PL" dirty="0"/>
          </a:p>
          <a:p>
            <a:r>
              <a:rPr lang="pl-PL" dirty="0"/>
              <a:t>Uczestnikami projektów realizowanych w sektorze Kształcenie i szkolenia zawodowe programu Erasmus+ mogą być uczniowie i absolwenci szkół branżowych i technicznych, nauczyciele praktycznej nauki zawodu, kadra zarządzająca placówek oświatowych oraz trenerzy i szkoleniowcy.</a:t>
            </a:r>
          </a:p>
          <a:p>
            <a:endParaRPr lang="pl-PL" dirty="0"/>
          </a:p>
          <a:p>
            <a:r>
              <a:rPr lang="pl-PL" dirty="0"/>
              <a:t> Do udziału w projektach uprawnione są osoby młode (13-30 lat) oraz osoby pracujące z młodzieżą (bez ograniczeń wiekowych).</a:t>
            </a:r>
          </a:p>
          <a:p>
            <a:endParaRPr lang="pl-PL" dirty="0"/>
          </a:p>
          <a:p>
            <a:r>
              <a:rPr lang="pl-PL" dirty="0"/>
              <a:t>O dofinansowanie może się ubiegać każda organizacja i instytucja publiczna lub prywatna działająca w dziedzinie sportu, aktywności fizycznej i zdrowego stylu życia z jednego z państw członkowskich UE oraz państw trzecich stowarzyszonych z programem </a:t>
            </a:r>
          </a:p>
          <a:p>
            <a:r>
              <a:rPr lang="pl-PL" b="1" dirty="0"/>
              <a:t>szkolnictwo wyższe </a:t>
            </a:r>
            <a:r>
              <a:rPr lang="pl-PL" dirty="0"/>
              <a:t>– dla kogo? W sektorze Szkolnictwo wyższe mogą uczestniczyć szkoły wyższe, ich studenci i pracownicy, a w niektórych działaniach – również inne organizacje współpracujące z uczelniami. Uczelnie mogą prowadzić wymianę studentów i pracowników oraz koordynować międzynarodowe projekty lub brać w nich udział jako partnerzy. Warunkiem udziału uczelni w programie jest posiadanie Karty Erasmusa dla szkolnictwa wyższego. Dzięki programowi studenci mają możliwość wyjazdów za granicę na część studiów i na praktyki.</a:t>
            </a:r>
          </a:p>
          <a:p>
            <a:r>
              <a:rPr lang="pl-PL" dirty="0"/>
              <a:t>Celem </a:t>
            </a:r>
            <a:r>
              <a:rPr lang="pl-PL" b="1" dirty="0"/>
              <a:t>działań Jean </a:t>
            </a:r>
            <a:r>
              <a:rPr lang="pl-PL" b="1" dirty="0" err="1"/>
              <a:t>Monnet</a:t>
            </a:r>
            <a:r>
              <a:rPr lang="pl-PL" b="1" dirty="0"/>
              <a:t> </a:t>
            </a:r>
            <a:r>
              <a:rPr lang="pl-PL" dirty="0"/>
              <a:t>jest wspieranie wysokiej jakości nauczania i badań w dziedzinie studiów dotyczących Unii Europejskiej, prowadzonych na całym świecie.</a:t>
            </a:r>
          </a:p>
          <a:p>
            <a:r>
              <a:rPr lang="pl-PL" dirty="0"/>
              <a:t>Studia dotyczące Unii Europejskiej obejmują naukę o całej Europie, ze szczególnym uwzględnieniem procesu integracji europejskiej w aspekcie wewnętrznym i zewnętrznym. Dziedzina ta obejmuje również kwestie: aktywnego obywatelstwa, roli Unii Europejskiej w zglobalizowanym świecie, zwiększania wiedzy na temat Unii Europejskiej oraz wsparcia dla dialogu między ludźmi i międzykulturowości.</a:t>
            </a:r>
          </a:p>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18</a:t>
            </a:fld>
            <a:endParaRPr lang="pl-PL" dirty="0"/>
          </a:p>
        </p:txBody>
      </p:sp>
    </p:spTree>
    <p:extLst>
      <p:ext uri="{BB962C8B-B14F-4D97-AF65-F5344CB8AC3E}">
        <p14:creationId xmlns:p14="http://schemas.microsoft.com/office/powerpoint/2010/main" val="196833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1" dirty="0"/>
              <a:t>Wnioskodawca oraz partnerzy krajowi (o ile dotyczy), ponoszący wydatki w danym projekcie z EFS+,</a:t>
            </a:r>
          </a:p>
          <a:p>
            <a:r>
              <a:rPr lang="pl-PL" b="1" dirty="0"/>
              <a:t>posiadają łączny obrót za wybrany przez wnioskodawcę jeden z trzech ostatnich:</a:t>
            </a:r>
          </a:p>
          <a:p>
            <a:r>
              <a:rPr lang="pl-PL" b="1" dirty="0"/>
              <a:t> - zatwierdzonych lat obrotowych zgodnie z ustawą o rachunkowości z dnia</a:t>
            </a:r>
          </a:p>
          <a:p>
            <a:r>
              <a:rPr lang="pl-PL" b="1" dirty="0"/>
              <a:t>29 września 1994 r. (Dz. U. 1994 nr 121 poz. 591 z </a:t>
            </a:r>
            <a:r>
              <a:rPr lang="pl-PL" b="1" dirty="0" err="1"/>
              <a:t>późń</a:t>
            </a:r>
            <a:r>
              <a:rPr lang="pl-PL" b="1" dirty="0"/>
              <a:t>. zm.) jeśli dotyczy, lub</a:t>
            </a:r>
          </a:p>
          <a:p>
            <a:r>
              <a:rPr lang="pl-PL" b="1" dirty="0"/>
              <a:t> - zamkniętych i zatwierdzonych lat kalendarzowych, jest równy lub wyższy od 75% średnich rocznych wydatków w ocenianym projekcie. </a:t>
            </a:r>
          </a:p>
          <a:p>
            <a:r>
              <a:rPr lang="pl-PL" dirty="0"/>
              <a:t>Kryterium nie dotyczy jednostek sektora finansów publicznych (</a:t>
            </a:r>
            <a:r>
              <a:rPr lang="pl-PL" dirty="0" err="1"/>
              <a:t>jsfp</a:t>
            </a:r>
            <a:r>
              <a:rPr lang="pl-PL" dirty="0"/>
              <a:t>), w tym projektów partnerskich,</a:t>
            </a:r>
          </a:p>
          <a:p>
            <a:r>
              <a:rPr lang="pl-PL" dirty="0"/>
              <a:t>w których </a:t>
            </a:r>
            <a:r>
              <a:rPr lang="pl-PL" dirty="0" err="1"/>
              <a:t>jsfp</a:t>
            </a:r>
            <a:r>
              <a:rPr lang="pl-PL" dirty="0"/>
              <a:t> występują jako wnioskodawca (lider) - kryterium obrotu nie jest wówczas badane.</a:t>
            </a:r>
          </a:p>
          <a:p>
            <a:r>
              <a:rPr lang="pl-PL" dirty="0"/>
              <a:t>W przypadku podmiotów niebędących jednostkami sektora finansów publicznych jako obroty należy</a:t>
            </a:r>
          </a:p>
          <a:p>
            <a:r>
              <a:rPr lang="pl-PL" dirty="0"/>
              <a:t>rozumieć wartość przychodów (w tym przychodów osiągniętych z tytułu otrzymanego dofinansowania na</a:t>
            </a:r>
          </a:p>
          <a:p>
            <a:r>
              <a:rPr lang="pl-PL" dirty="0"/>
              <a:t>realizację projektów) osiągniętych w wymaganym okresie przez danego wnioskodawcę/ partnera (o ile</a:t>
            </a:r>
          </a:p>
          <a:p>
            <a:r>
              <a:rPr lang="pl-PL" dirty="0"/>
              <a:t>dotyczy) na dzień składania wniosku o dofinansowanie. W przypadku partnerstwa kilku podmiotów badany</a:t>
            </a:r>
          </a:p>
          <a:p>
            <a:r>
              <a:rPr lang="pl-PL" dirty="0"/>
              <a:t>jest łączny obrót wszystkich podmiotów wchodzących w skład partnerstwa nie będących </a:t>
            </a:r>
            <a:r>
              <a:rPr lang="pl-PL" dirty="0" err="1"/>
              <a:t>jsfp</a:t>
            </a:r>
            <a:r>
              <a:rPr lang="pl-PL" dirty="0"/>
              <a:t>.</a:t>
            </a:r>
          </a:p>
          <a:p>
            <a:r>
              <a:rPr lang="pl-PL" dirty="0"/>
              <a:t>W przypadku projektów, w których udzielane jest wsparcie zwrotne jako obrót należy rozumieć kwotę</a:t>
            </a:r>
          </a:p>
          <a:p>
            <a:r>
              <a:rPr lang="pl-PL" dirty="0"/>
              <a:t>kapitału na instrumenty zwrotne, jakim dysponowali wnioskodawca/ partnerzy (o ile dotyczy) w</a:t>
            </a:r>
          </a:p>
          <a:p>
            <a:r>
              <a:rPr lang="pl-PL" dirty="0"/>
              <a:t>wymaganym okresie. </a:t>
            </a:r>
          </a:p>
          <a:p>
            <a:r>
              <a:rPr lang="pl-PL" dirty="0"/>
              <a:t>OGÓLNE KRYTERIA1</a:t>
            </a:r>
          </a:p>
          <a:p>
            <a:r>
              <a:rPr lang="pl-PL" dirty="0"/>
              <a:t> </a:t>
            </a:r>
            <a:r>
              <a:rPr lang="pl-PL" b="1" dirty="0"/>
              <a:t>WYBORU PROJEKTÓW WYBIERANYCH W KONKURSACH I W SPOSÓB NIEKONKURENCYJNY ORAZ SYSTEMATYKA</a:t>
            </a:r>
          </a:p>
          <a:p>
            <a:r>
              <a:rPr lang="pl-PL" b="1" dirty="0"/>
              <a:t>KRYTERIÓW OBOWIĄZUJĄCYCH W RAMACH PROGRAMU FUNDUSZE EUROPEJSKIE DLA ROZWOJU SPOŁECZNEGO 2021-2027 </a:t>
            </a:r>
          </a:p>
          <a:p>
            <a:r>
              <a:rPr lang="pl-PL" b="1" dirty="0"/>
              <a:t>https://www.rozwojspoleczny.gov.pl/media/129700/Ogolne_kryteria_wyboru_projektow_wybieranych_w_konkursach_FERS.pdf </a:t>
            </a:r>
          </a:p>
          <a:p>
            <a:endParaRPr lang="pl-PL" dirty="0"/>
          </a:p>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19</a:t>
            </a:fld>
            <a:endParaRPr lang="pl-PL" dirty="0"/>
          </a:p>
        </p:txBody>
      </p:sp>
    </p:spTree>
    <p:extLst>
      <p:ext uri="{BB962C8B-B14F-4D97-AF65-F5344CB8AC3E}">
        <p14:creationId xmlns:p14="http://schemas.microsoft.com/office/powerpoint/2010/main" val="195615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r>
              <a:rPr lang="pl-PL" b="0" i="0" dirty="0">
                <a:solidFill>
                  <a:srgbClr val="000000"/>
                </a:solidFill>
                <a:effectLst/>
                <a:highlight>
                  <a:srgbClr val="FFFFFF"/>
                </a:highlight>
                <a:latin typeface="Ubuntu Light" panose="020B0304030602030204" pitchFamily="34" charset="0"/>
              </a:rPr>
              <a:t>Minimalna wartość całkowita projektu: </a:t>
            </a:r>
            <a:r>
              <a:rPr lang="pl-PL" b="1" i="0" dirty="0">
                <a:solidFill>
                  <a:srgbClr val="000000"/>
                </a:solidFill>
                <a:effectLst/>
                <a:highlight>
                  <a:srgbClr val="FFFFFF"/>
                </a:highlight>
                <a:latin typeface="Ubuntu" panose="020B0504030602030204" pitchFamily="34" charset="0"/>
              </a:rPr>
              <a:t>10 mln PLN.</a:t>
            </a:r>
            <a:endParaRPr lang="pl-PL" b="0" i="0" dirty="0">
              <a:solidFill>
                <a:srgbClr val="000000"/>
              </a:solidFill>
              <a:effectLst/>
              <a:highlight>
                <a:srgbClr val="FFFFFF"/>
              </a:highlight>
              <a:latin typeface="Ubuntu Light" panose="020B0304030602030204" pitchFamily="34" charset="0"/>
            </a:endParaRPr>
          </a:p>
          <a:p>
            <a:pPr algn="l"/>
            <a:r>
              <a:rPr lang="pl-PL" b="0" i="0" dirty="0">
                <a:solidFill>
                  <a:srgbClr val="000000"/>
                </a:solidFill>
                <a:effectLst/>
                <a:highlight>
                  <a:srgbClr val="FFFFFF"/>
                </a:highlight>
                <a:latin typeface="Ubuntu Light" panose="020B0304030602030204" pitchFamily="34" charset="0"/>
              </a:rPr>
              <a:t>Maksymalna wartość dofinansowania z EFRR: </a:t>
            </a:r>
            <a:r>
              <a:rPr lang="pl-PL" b="1" i="0" dirty="0">
                <a:solidFill>
                  <a:srgbClr val="000000"/>
                </a:solidFill>
                <a:effectLst/>
                <a:highlight>
                  <a:srgbClr val="FFFFFF"/>
                </a:highlight>
                <a:latin typeface="Ubuntu" panose="020B0504030602030204" pitchFamily="34" charset="0"/>
              </a:rPr>
              <a:t>50 mln PLN.</a:t>
            </a:r>
            <a:endParaRPr lang="pl-PL" b="0" i="0" dirty="0">
              <a:solidFill>
                <a:srgbClr val="000000"/>
              </a:solidFill>
              <a:effectLst/>
              <a:highlight>
                <a:srgbClr val="FFFFFF"/>
              </a:highlight>
              <a:latin typeface="Ubuntu Light" panose="020B0304030602030204" pitchFamily="34" charset="0"/>
            </a:endParaRPr>
          </a:p>
          <a:p>
            <a:r>
              <a:rPr lang="pl-PL" dirty="0"/>
              <a:t>Nabór do 30.09.2024 r. </a:t>
            </a:r>
          </a:p>
          <a:p>
            <a:r>
              <a:rPr lang="pl-PL" dirty="0"/>
              <a:t>Wnioskodawca ma niezbędne zasoby i mechanizmy finansowe, aby pokryć koszty</a:t>
            </a:r>
          </a:p>
          <a:p>
            <a:r>
              <a:rPr lang="pl-PL" dirty="0"/>
              <a:t>eksploatacji i utrzymania projektu, które obejmują inwestycje w infrastrukturę lub</a:t>
            </a:r>
          </a:p>
          <a:p>
            <a:r>
              <a:rPr lang="pl-PL" dirty="0"/>
              <a:t>inwestycje produkcyjne, tak by zapewnić stabilność ich finansowania co najmniej w</a:t>
            </a:r>
          </a:p>
          <a:p>
            <a:r>
              <a:rPr lang="pl-PL" dirty="0"/>
              <a:t>okresie trwałości projektu (</a:t>
            </a:r>
          </a:p>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20</a:t>
            </a:fld>
            <a:endParaRPr lang="pl-PL" dirty="0"/>
          </a:p>
        </p:txBody>
      </p:sp>
    </p:spTree>
    <p:extLst>
      <p:ext uri="{BB962C8B-B14F-4D97-AF65-F5344CB8AC3E}">
        <p14:creationId xmlns:p14="http://schemas.microsoft.com/office/powerpoint/2010/main" val="1211593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21</a:t>
            </a:fld>
            <a:endParaRPr lang="pl-PL" dirty="0"/>
          </a:p>
        </p:txBody>
      </p:sp>
    </p:spTree>
    <p:extLst>
      <p:ext uri="{BB962C8B-B14F-4D97-AF65-F5344CB8AC3E}">
        <p14:creationId xmlns:p14="http://schemas.microsoft.com/office/powerpoint/2010/main" val="893722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22</a:t>
            </a:fld>
            <a:endParaRPr lang="pl-PL" dirty="0"/>
          </a:p>
        </p:txBody>
      </p:sp>
    </p:spTree>
    <p:extLst>
      <p:ext uri="{BB962C8B-B14F-4D97-AF65-F5344CB8AC3E}">
        <p14:creationId xmlns:p14="http://schemas.microsoft.com/office/powerpoint/2010/main" val="587093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23</a:t>
            </a:fld>
            <a:endParaRPr lang="pl-PL" dirty="0"/>
          </a:p>
        </p:txBody>
      </p:sp>
    </p:spTree>
    <p:extLst>
      <p:ext uri="{BB962C8B-B14F-4D97-AF65-F5344CB8AC3E}">
        <p14:creationId xmlns:p14="http://schemas.microsoft.com/office/powerpoint/2010/main" val="2957427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24</a:t>
            </a:fld>
            <a:endParaRPr lang="pl-PL" dirty="0"/>
          </a:p>
        </p:txBody>
      </p:sp>
    </p:spTree>
    <p:extLst>
      <p:ext uri="{BB962C8B-B14F-4D97-AF65-F5344CB8AC3E}">
        <p14:creationId xmlns:p14="http://schemas.microsoft.com/office/powerpoint/2010/main" val="2817497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25</a:t>
            </a:fld>
            <a:endParaRPr lang="pl-PL" dirty="0"/>
          </a:p>
        </p:txBody>
      </p:sp>
    </p:spTree>
    <p:extLst>
      <p:ext uri="{BB962C8B-B14F-4D97-AF65-F5344CB8AC3E}">
        <p14:creationId xmlns:p14="http://schemas.microsoft.com/office/powerpoint/2010/main" val="405631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a:t>
            </a:fld>
            <a:endParaRPr lang="pl-PL" dirty="0"/>
          </a:p>
        </p:txBody>
      </p:sp>
    </p:spTree>
    <p:extLst>
      <p:ext uri="{BB962C8B-B14F-4D97-AF65-F5344CB8AC3E}">
        <p14:creationId xmlns:p14="http://schemas.microsoft.com/office/powerpoint/2010/main" val="1357988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Wnioskodawca ma niezbędne zasoby i mechanizmy finansowe, aby pokryć koszty</a:t>
            </a:r>
          </a:p>
          <a:p>
            <a:r>
              <a:rPr lang="pl-PL" dirty="0"/>
              <a:t>eksploatacji i utrzymania projektu, które obejmują inwestycje w infrastrukturę lub</a:t>
            </a:r>
          </a:p>
          <a:p>
            <a:r>
              <a:rPr lang="pl-PL" dirty="0"/>
              <a:t>inwestycje produkcyjne, tak by zapewnić stabilność ich finansowania co najmniej w</a:t>
            </a:r>
          </a:p>
          <a:p>
            <a:r>
              <a:rPr lang="pl-PL" dirty="0"/>
              <a:t>okresie trwałości projektu (</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26</a:t>
            </a:fld>
            <a:endParaRPr lang="pl-PL" dirty="0"/>
          </a:p>
        </p:txBody>
      </p:sp>
    </p:spTree>
    <p:extLst>
      <p:ext uri="{BB962C8B-B14F-4D97-AF65-F5344CB8AC3E}">
        <p14:creationId xmlns:p14="http://schemas.microsoft.com/office/powerpoint/2010/main" val="2888297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pl-PL" dirty="0"/>
          </a:p>
        </p:txBody>
      </p:sp>
      <p:sp>
        <p:nvSpPr>
          <p:cNvPr id="4" name="Symbol zastępczy numeru slajd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02B4DB-5212-AD42-B2C1-BD19AC94D45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786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b="0" i="0" u="none" strike="noStrike" dirty="0">
                <a:solidFill>
                  <a:srgbClr val="000000"/>
                </a:solidFill>
                <a:effectLst/>
                <a:latin typeface="Arial" panose="020B0604020202020204" pitchFamily="34" charset="0"/>
              </a:rPr>
              <a:t>EFS+.CP4.K Zwiększanie równego i szybkiego dostępu do dobrej jakości, trwałych i przystępnych cenowo usług, w tym usług, które wspierają dostęp do mieszkań oraz opieki skoncentrowanej na osobie, w tym opieki zdrowotnej; modernizacja systemów ochrony socjalnej, w tym wspieranie dostępu do ochrony socjalnej, ze szczególnym uwzględnieniem dzieci i grup w niekorzystnej sytuacji; poprawa dostępności, w tym dla osób z niepełnosprawnościami, skuteczności i odporności systemów ochrony zdrowia i usług opieki długoterminowej</a:t>
            </a:r>
            <a:r>
              <a:rPr lang="pl-PL" dirty="0"/>
              <a:t> </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28</a:t>
            </a:fld>
            <a:endParaRPr lang="pl-PL" dirty="0"/>
          </a:p>
        </p:txBody>
      </p:sp>
    </p:spTree>
    <p:extLst>
      <p:ext uri="{BB962C8B-B14F-4D97-AF65-F5344CB8AC3E}">
        <p14:creationId xmlns:p14="http://schemas.microsoft.com/office/powerpoint/2010/main" val="82369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B5CB5D-FC63-4C9D-80D2-26010F56E7E0}" type="slidenum">
              <a:rPr kumimoji="0" lang="pl-PL"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pl-PL"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682857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r>
              <a:rPr lang="pl-PL" sz="1200" dirty="0">
                <a:solidFill>
                  <a:schemeClr val="accent1">
                    <a:lumMod val="50000"/>
                  </a:schemeClr>
                </a:solidFill>
              </a:rPr>
              <a:t>Termin składania ofert upłynął </a:t>
            </a:r>
            <a:r>
              <a:rPr lang="pl-PL" sz="1200" b="1" dirty="0">
                <a:solidFill>
                  <a:schemeClr val="accent1">
                    <a:lumMod val="50000"/>
                  </a:schemeClr>
                </a:solidFill>
              </a:rPr>
              <a:t>6 lutego 2023 r. o godzinie 15:30</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31</a:t>
            </a:fld>
            <a:endParaRPr lang="pl-PL"/>
          </a:p>
        </p:txBody>
      </p:sp>
    </p:spTree>
    <p:extLst>
      <p:ext uri="{BB962C8B-B14F-4D97-AF65-F5344CB8AC3E}">
        <p14:creationId xmlns:p14="http://schemas.microsoft.com/office/powerpoint/2010/main" val="293164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r>
              <a:rPr lang="pl-PL"/>
              <a:t>29.04.2021</a:t>
            </a:r>
          </a:p>
        </p:txBody>
      </p:sp>
      <p:sp>
        <p:nvSpPr>
          <p:cNvPr id="5" name="Symbol zastępczy numeru slajdu 4"/>
          <p:cNvSpPr>
            <a:spLocks noGrp="1"/>
          </p:cNvSpPr>
          <p:nvPr>
            <p:ph type="sldNum" sz="quarter" idx="5"/>
          </p:nvPr>
        </p:nvSpPr>
        <p:spPr/>
        <p:txBody>
          <a:bodyPr/>
          <a:lstStyle/>
          <a:p>
            <a:pPr>
              <a:defRPr/>
            </a:pPr>
            <a:fld id="{87B5CB5D-FC63-4C9D-80D2-26010F56E7E0}" type="slidenum">
              <a:rPr lang="pl-PL" smtClean="0"/>
              <a:t>32</a:t>
            </a:fld>
            <a:endParaRPr lang="pl-PL"/>
          </a:p>
        </p:txBody>
      </p:sp>
    </p:spTree>
    <p:extLst>
      <p:ext uri="{BB962C8B-B14F-4D97-AF65-F5344CB8AC3E}">
        <p14:creationId xmlns:p14="http://schemas.microsoft.com/office/powerpoint/2010/main" val="117720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daty 3"/>
          <p:cNvSpPr>
            <a:spLocks noGrp="1"/>
          </p:cNvSpPr>
          <p:nvPr>
            <p:ph type="dt" idx="1"/>
          </p:nvPr>
        </p:nvSpPr>
        <p:spPr/>
        <p:txBody>
          <a:bodyPr/>
          <a:lstStyle/>
          <a:p>
            <a:pPr>
              <a:defRPr/>
            </a:pPr>
            <a:r>
              <a:rPr lang="pl-PL"/>
              <a:t>29.04.2021</a:t>
            </a:r>
          </a:p>
        </p:txBody>
      </p:sp>
      <p:sp>
        <p:nvSpPr>
          <p:cNvPr id="5" name="Symbol zastępczy numeru slajdu 4"/>
          <p:cNvSpPr>
            <a:spLocks noGrp="1"/>
          </p:cNvSpPr>
          <p:nvPr>
            <p:ph type="sldNum" sz="quarter" idx="5"/>
          </p:nvPr>
        </p:nvSpPr>
        <p:spPr/>
        <p:txBody>
          <a:bodyPr/>
          <a:lstStyle/>
          <a:p>
            <a:pPr>
              <a:defRPr/>
            </a:pPr>
            <a:fld id="{87B5CB5D-FC63-4C9D-80D2-26010F56E7E0}" type="slidenum">
              <a:rPr lang="pl-PL" smtClean="0"/>
              <a:t>33</a:t>
            </a:fld>
            <a:endParaRPr lang="pl-PL"/>
          </a:p>
        </p:txBody>
      </p:sp>
    </p:spTree>
    <p:extLst>
      <p:ext uri="{BB962C8B-B14F-4D97-AF65-F5344CB8AC3E}">
        <p14:creationId xmlns:p14="http://schemas.microsoft.com/office/powerpoint/2010/main" val="2117475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fontAlgn="base"/>
            <a:r>
              <a:rPr lang="pl-PL" sz="1800" b="1" i="0" dirty="0">
                <a:solidFill>
                  <a:srgbClr val="1B1B1B"/>
                </a:solidFill>
                <a:effectLst/>
                <a:highlight>
                  <a:srgbClr val="FFFFFF"/>
                </a:highlight>
                <a:latin typeface="inherit"/>
              </a:rPr>
              <a:t>Stary! </a:t>
            </a:r>
            <a:r>
              <a:rPr lang="pl-PL" sz="1800" b="0" i="0" dirty="0">
                <a:solidFill>
                  <a:srgbClr val="1B1B1B"/>
                </a:solidFill>
                <a:effectLst/>
                <a:highlight>
                  <a:srgbClr val="FFFFFF"/>
                </a:highlight>
                <a:latin typeface="inherit"/>
              </a:rPr>
              <a:t>Narodowy Fundusz Ochrony Środowiska i Gospodarki Wodnej </a:t>
            </a:r>
            <a:r>
              <a:rPr lang="pl-PL" sz="1800" b="0" i="0" dirty="0" err="1">
                <a:solidFill>
                  <a:srgbClr val="1B1B1B"/>
                </a:solidFill>
                <a:effectLst/>
                <a:highlight>
                  <a:srgbClr val="FFFFFF"/>
                </a:highlight>
                <a:latin typeface="inherit"/>
              </a:rPr>
              <a:t>ogłasił</a:t>
            </a:r>
            <a:r>
              <a:rPr lang="pl-PL" sz="1800" b="0" i="0" dirty="0">
                <a:solidFill>
                  <a:srgbClr val="1B1B1B"/>
                </a:solidFill>
                <a:effectLst/>
                <a:highlight>
                  <a:srgbClr val="FFFFFF"/>
                </a:highlight>
                <a:latin typeface="inherit"/>
              </a:rPr>
              <a:t> ciągły nabór wniosków o udostępnienie środków  Narodowego Funduszu Ochrony Środowiska i Gospodarki Wodnej wojewódzkim funduszom ochrony środowiska i gospodarki wodnej w ramach programu priorytetowego „Program Regionalnego Wsparcia Edukacji Ekologicznej” Fundusz Ekologii</a:t>
            </a:r>
            <a:endParaRPr lang="pl-PL" b="0" i="0" dirty="0">
              <a:solidFill>
                <a:srgbClr val="1B1B1B"/>
              </a:solidFill>
              <a:effectLst/>
              <a:highlight>
                <a:srgbClr val="FFFFFF"/>
              </a:highlight>
              <a:latin typeface="Open Sans" panose="020B0606030504020204" pitchFamily="34" charset="0"/>
            </a:endParaRPr>
          </a:p>
          <a:p>
            <a:pPr algn="l" fontAlgn="base"/>
            <a:r>
              <a:rPr lang="pl-PL" sz="1800" b="1" i="0" u="sng" dirty="0">
                <a:solidFill>
                  <a:srgbClr val="1B1B1B"/>
                </a:solidFill>
                <a:effectLst/>
                <a:highlight>
                  <a:srgbClr val="FFFFFF"/>
                </a:highlight>
                <a:latin typeface="inherit"/>
              </a:rPr>
              <a:t>Cel programu:</a:t>
            </a:r>
            <a:endParaRPr lang="pl-PL" b="0" i="0" dirty="0">
              <a:solidFill>
                <a:srgbClr val="1B1B1B"/>
              </a:solidFill>
              <a:effectLst/>
              <a:highlight>
                <a:srgbClr val="FFFFFF"/>
              </a:highlight>
              <a:latin typeface="Open Sans" panose="020B0606030504020204" pitchFamily="34" charset="0"/>
            </a:endParaRPr>
          </a:p>
          <a:p>
            <a:pPr algn="l" fontAlgn="base"/>
            <a:r>
              <a:rPr lang="pl-PL" sz="1800" b="0" i="0" dirty="0">
                <a:solidFill>
                  <a:srgbClr val="1B1B1B"/>
                </a:solidFill>
                <a:effectLst/>
                <a:highlight>
                  <a:srgbClr val="FFFFFF"/>
                </a:highlight>
                <a:latin typeface="inherit"/>
              </a:rPr>
              <a:t>Podnoszenie poziomu świadomości ekologicznej, upowszechnianie wiedzy, aktywizacja społeczna, budowanie społeczeństwa obywatelskiego i kształtowanie postaw proekologicznych społeczeństwa (w tym dzieci i młodzieży) w zakresie tematyki: przeciwdziałania emisjom, odnawialnych źródeł energii i niskoemisyjnego transportu, zrównoważonego rozwoju, ochrony środowiska i gospodarki wodnej.</a:t>
            </a:r>
            <a:endParaRPr lang="pl-PL" b="0" i="0" dirty="0">
              <a:solidFill>
                <a:srgbClr val="1B1B1B"/>
              </a:solidFill>
              <a:effectLst/>
              <a:highlight>
                <a:srgbClr val="FFFFFF"/>
              </a:highlight>
              <a:latin typeface="Open Sans" panose="020B0606030504020204" pitchFamily="34" charset="0"/>
            </a:endParaRPr>
          </a:p>
          <a:p>
            <a:endParaRPr lang="pl-PL" b="0" i="0" dirty="0">
              <a:solidFill>
                <a:srgbClr val="1F1F1F"/>
              </a:solidFill>
              <a:effectLst/>
              <a:highlight>
                <a:srgbClr val="FFFFFF"/>
              </a:highlight>
              <a:latin typeface="Google Sans"/>
            </a:endParaRPr>
          </a:p>
        </p:txBody>
      </p:sp>
      <p:sp>
        <p:nvSpPr>
          <p:cNvPr id="4" name="Symbol zastępczy numeru slajdu 3"/>
          <p:cNvSpPr>
            <a:spLocks noGrp="1"/>
          </p:cNvSpPr>
          <p:nvPr>
            <p:ph type="sldNum" sz="quarter" idx="5"/>
          </p:nvPr>
        </p:nvSpPr>
        <p:spPr/>
        <p:txBody>
          <a:bodyPr/>
          <a:lstStyle/>
          <a:p>
            <a:fld id="{2C02B4DB-5212-AD42-B2C1-BD19AC94D45E}" type="slidenum">
              <a:rPr lang="pl-PL" smtClean="0"/>
              <a:t>34</a:t>
            </a:fld>
            <a:endParaRPr lang="pl-PL"/>
          </a:p>
        </p:txBody>
      </p:sp>
    </p:spTree>
    <p:extLst>
      <p:ext uri="{BB962C8B-B14F-4D97-AF65-F5344CB8AC3E}">
        <p14:creationId xmlns:p14="http://schemas.microsoft.com/office/powerpoint/2010/main" val="4197198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35</a:t>
            </a:fld>
            <a:endParaRPr lang="pl-PL"/>
          </a:p>
        </p:txBody>
      </p:sp>
    </p:spTree>
    <p:extLst>
      <p:ext uri="{BB962C8B-B14F-4D97-AF65-F5344CB8AC3E}">
        <p14:creationId xmlns:p14="http://schemas.microsoft.com/office/powerpoint/2010/main" val="2282493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36</a:t>
            </a:fld>
            <a:endParaRPr lang="pl-PL"/>
          </a:p>
        </p:txBody>
      </p:sp>
    </p:spTree>
    <p:extLst>
      <p:ext uri="{BB962C8B-B14F-4D97-AF65-F5344CB8AC3E}">
        <p14:creationId xmlns:p14="http://schemas.microsoft.com/office/powerpoint/2010/main" val="432495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8</a:t>
            </a:fld>
            <a:endParaRPr lang="pl-PL" dirty="0"/>
          </a:p>
        </p:txBody>
      </p:sp>
    </p:spTree>
    <p:extLst>
      <p:ext uri="{BB962C8B-B14F-4D97-AF65-F5344CB8AC3E}">
        <p14:creationId xmlns:p14="http://schemas.microsoft.com/office/powerpoint/2010/main" val="1966533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37</a:t>
            </a:fld>
            <a:endParaRPr lang="pl-PL"/>
          </a:p>
        </p:txBody>
      </p:sp>
    </p:spTree>
    <p:extLst>
      <p:ext uri="{BB962C8B-B14F-4D97-AF65-F5344CB8AC3E}">
        <p14:creationId xmlns:p14="http://schemas.microsoft.com/office/powerpoint/2010/main" val="258262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Wysokość wsparcia jest uzależniona od liczby członków kół: 8 tys. PLN otrzymają liczące nie więcej niż 30 osób; o 9 tys. PLN będą się mogły ubiegać te składające się z od 31 do 75 osób; w przypadku jeszcze liczniejszych dofinansowanie wyniesie 10 tys. PLN. </a:t>
            </a:r>
          </a:p>
          <a:p>
            <a:endParaRPr lang="pl-PL" dirty="0"/>
          </a:p>
          <a:p>
            <a:r>
              <a:rPr lang="pl-PL" dirty="0"/>
              <a:t>Wysokość wsparcia jest uzależniona od liczby członków kół: 8 tys. PLN otrzymają liczące nie więcej niż 30 osób; o 9 tys. PLN będą się mogły ubiegać te składające się z od 31 do 75 osób; w przypadku jeszcze liczniejszych dofinansowanie wyniesie 10 tys. PLN. </a:t>
            </a:r>
          </a:p>
          <a:p>
            <a:r>
              <a:rPr lang="pl-PL" dirty="0"/>
              <a:t>do 30 września 2024 roku. </a:t>
            </a:r>
          </a:p>
          <a:p>
            <a:r>
              <a:rPr lang="pl-PL" dirty="0"/>
              <a:t>Dzięki pomocy finansowej KGW realizują wiele ważnych społecznie projektów. To organizacje intensywnie wspierające rozwój obszarów na których działają. Oprócz wykonywania swoich zadań statutowych, szerzą ideę wolontariatu i aktywizują lokalne społeczności.</a:t>
            </a:r>
          </a:p>
          <a:p>
            <a:r>
              <a:rPr lang="pl-PL" dirty="0"/>
              <a:t>Dzięki pomocy finansowej KGW realizują wiele ważnych społecznie projektów. To organizacje intensywnie wspierające rozwój obszarów na których działają. Oprócz wykonywania swoich zadań statutowych, szerzą ideę wolontariatu i aktywizują lokalne społeczności. </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38</a:t>
            </a:fld>
            <a:endParaRPr lang="pl-PL"/>
          </a:p>
        </p:txBody>
      </p:sp>
    </p:spTree>
    <p:extLst>
      <p:ext uri="{BB962C8B-B14F-4D97-AF65-F5344CB8AC3E}">
        <p14:creationId xmlns:p14="http://schemas.microsoft.com/office/powerpoint/2010/main" val="1004757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39</a:t>
            </a:fld>
            <a:endParaRPr lang="pl-PL"/>
          </a:p>
        </p:txBody>
      </p:sp>
    </p:spTree>
    <p:extLst>
      <p:ext uri="{BB962C8B-B14F-4D97-AF65-F5344CB8AC3E}">
        <p14:creationId xmlns:p14="http://schemas.microsoft.com/office/powerpoint/2010/main" val="2788313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40</a:t>
            </a:fld>
            <a:endParaRPr lang="pl-PL"/>
          </a:p>
        </p:txBody>
      </p:sp>
    </p:spTree>
    <p:extLst>
      <p:ext uri="{BB962C8B-B14F-4D97-AF65-F5344CB8AC3E}">
        <p14:creationId xmlns:p14="http://schemas.microsoft.com/office/powerpoint/2010/main" val="3217948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41</a:t>
            </a:fld>
            <a:endParaRPr lang="pl-PL"/>
          </a:p>
        </p:txBody>
      </p:sp>
    </p:spTree>
    <p:extLst>
      <p:ext uri="{BB962C8B-B14F-4D97-AF65-F5344CB8AC3E}">
        <p14:creationId xmlns:p14="http://schemas.microsoft.com/office/powerpoint/2010/main" val="1255166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42</a:t>
            </a:fld>
            <a:endParaRPr lang="pl-PL"/>
          </a:p>
        </p:txBody>
      </p:sp>
    </p:spTree>
    <p:extLst>
      <p:ext uri="{BB962C8B-B14F-4D97-AF65-F5344CB8AC3E}">
        <p14:creationId xmlns:p14="http://schemas.microsoft.com/office/powerpoint/2010/main" val="1858645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43</a:t>
            </a:fld>
            <a:endParaRPr lang="pl-PL"/>
          </a:p>
        </p:txBody>
      </p:sp>
    </p:spTree>
    <p:extLst>
      <p:ext uri="{BB962C8B-B14F-4D97-AF65-F5344CB8AC3E}">
        <p14:creationId xmlns:p14="http://schemas.microsoft.com/office/powerpoint/2010/main" val="26735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stopki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ymbol zastępczy numeru slajdu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02B4DB-5212-AD42-B2C1-BD19AC94D45E}"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266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45</a:t>
            </a:fld>
            <a:endParaRPr lang="pl-PL"/>
          </a:p>
        </p:txBody>
      </p:sp>
    </p:spTree>
    <p:extLst>
      <p:ext uri="{BB962C8B-B14F-4D97-AF65-F5344CB8AC3E}">
        <p14:creationId xmlns:p14="http://schemas.microsoft.com/office/powerpoint/2010/main" val="159077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9</a:t>
            </a:fld>
            <a:endParaRPr lang="pl-PL"/>
          </a:p>
        </p:txBody>
      </p:sp>
    </p:spTree>
    <p:extLst>
      <p:ext uri="{BB962C8B-B14F-4D97-AF65-F5344CB8AC3E}">
        <p14:creationId xmlns:p14="http://schemas.microsoft.com/office/powerpoint/2010/main" val="3344905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10</a:t>
            </a:fld>
            <a:endParaRPr lang="pl-PL"/>
          </a:p>
        </p:txBody>
      </p:sp>
    </p:spTree>
    <p:extLst>
      <p:ext uri="{BB962C8B-B14F-4D97-AF65-F5344CB8AC3E}">
        <p14:creationId xmlns:p14="http://schemas.microsoft.com/office/powerpoint/2010/main" val="1039363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11</a:t>
            </a:fld>
            <a:endParaRPr lang="pl-PL"/>
          </a:p>
        </p:txBody>
      </p:sp>
    </p:spTree>
    <p:extLst>
      <p:ext uri="{BB962C8B-B14F-4D97-AF65-F5344CB8AC3E}">
        <p14:creationId xmlns:p14="http://schemas.microsoft.com/office/powerpoint/2010/main" val="213535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12</a:t>
            </a:fld>
            <a:endParaRPr lang="pl-PL"/>
          </a:p>
        </p:txBody>
      </p:sp>
    </p:spTree>
    <p:extLst>
      <p:ext uri="{BB962C8B-B14F-4D97-AF65-F5344CB8AC3E}">
        <p14:creationId xmlns:p14="http://schemas.microsoft.com/office/powerpoint/2010/main" val="2714508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13</a:t>
            </a:fld>
            <a:endParaRPr lang="pl-PL"/>
          </a:p>
        </p:txBody>
      </p:sp>
    </p:spTree>
    <p:extLst>
      <p:ext uri="{BB962C8B-B14F-4D97-AF65-F5344CB8AC3E}">
        <p14:creationId xmlns:p14="http://schemas.microsoft.com/office/powerpoint/2010/main" val="107259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 Erasmus+ to możliwość rozwoju dla wszystkich. W ciągu najbliższych siedmiu lat z jego oferty skorzystają 4 miliony osób oraz 125 tysięcy instytucji w całej Europie.</a:t>
            </a:r>
          </a:p>
          <a:p>
            <a:r>
              <a:rPr lang="pl-PL" dirty="0"/>
              <a:t>Wnioski w programie mogą składać wyłącznie organizacje, uczestnikiem projektów w ramach Erasmusa+ może być jednak każdy!</a:t>
            </a:r>
          </a:p>
          <a:p>
            <a:r>
              <a:rPr lang="pl-PL" dirty="0"/>
              <a:t>Organizacje składające wnioski o udział w projektach Erasmus+ muszą pochodzić z jednego z 27 państw członkowskich UE lub z jednego z państw w pełni stowarzyszonych z programem: Islandii, Liechtensteinu, Macedonii Północnej, Norwegii, Serbii i Turcji</a:t>
            </a:r>
          </a:p>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15</a:t>
            </a:fld>
            <a:endParaRPr lang="pl-PL" dirty="0"/>
          </a:p>
        </p:txBody>
      </p:sp>
    </p:spTree>
    <p:extLst>
      <p:ext uri="{BB962C8B-B14F-4D97-AF65-F5344CB8AC3E}">
        <p14:creationId xmlns:p14="http://schemas.microsoft.com/office/powerpoint/2010/main" val="358395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pic>
        <p:nvPicPr>
          <p:cNvPr id="6" name="Obraz 5">
            <a:extLst>
              <a:ext uri="{FF2B5EF4-FFF2-40B4-BE49-F238E27FC236}">
                <a16:creationId xmlns:a16="http://schemas.microsoft.com/office/drawing/2014/main" id="{6BD94CA2-33AC-462F-8588-B4E6BB46DC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7808" y="6350695"/>
            <a:ext cx="7816195" cy="1016208"/>
          </a:xfrm>
          <a:prstGeom prst="rect">
            <a:avLst/>
          </a:prstGeom>
        </p:spPr>
      </p:pic>
      <p:pic>
        <p:nvPicPr>
          <p:cNvPr id="17" name="Obraz 16">
            <a:extLst>
              <a:ext uri="{FF2B5EF4-FFF2-40B4-BE49-F238E27FC236}">
                <a16:creationId xmlns:a16="http://schemas.microsoft.com/office/drawing/2014/main" id="{EB676503-45E5-4DE1-9EDB-FB67A11417B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5525" y="1973819"/>
            <a:ext cx="3954285" cy="713288"/>
          </a:xfrm>
          <a:prstGeom prst="rect">
            <a:avLst/>
          </a:prstGeom>
        </p:spPr>
      </p:pic>
    </p:spTree>
    <p:extLst>
      <p:ext uri="{BB962C8B-B14F-4D97-AF65-F5344CB8AC3E}">
        <p14:creationId xmlns:p14="http://schemas.microsoft.com/office/powerpoint/2010/main" val="4255767286"/>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F8E39A3A-22D6-B8ED-2F58-16F69704FFAA}"/>
              </a:ext>
            </a:extLst>
          </p:cNvPr>
          <p:cNvSpPr/>
          <p:nvPr userDrawn="1"/>
        </p:nvSpPr>
        <p:spPr>
          <a:xfrm>
            <a:off x="2465388" y="4500563"/>
            <a:ext cx="8226426"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825750" y="5593629"/>
            <a:ext cx="7559675" cy="705572"/>
          </a:xfrm>
        </p:spPr>
        <p:txBody>
          <a:bodyPr/>
          <a:lstStyle/>
          <a:p>
            <a:r>
              <a:rPr lang="pl-PL"/>
              <a:t>Kliknij, aby edytować styl</a:t>
            </a:r>
            <a:endParaRPr lang="pl-PL" dirty="0"/>
          </a:p>
        </p:txBody>
      </p:sp>
      <p:pic>
        <p:nvPicPr>
          <p:cNvPr id="8" name="Obraz 7" descr="znak Funduszy Europejskich">
            <a:extLst>
              <a:ext uri="{FF2B5EF4-FFF2-40B4-BE49-F238E27FC236}">
                <a16:creationId xmlns:a16="http://schemas.microsoft.com/office/drawing/2014/main" id="{BFD80FA4-66E0-3049-A92A-085F431CE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9" name="Obraz 8" descr="flaga Unii Europejskie z dopiskiem dofinansowane przez Unię Europejską">
            <a:extLst>
              <a:ext uri="{FF2B5EF4-FFF2-40B4-BE49-F238E27FC236}">
                <a16:creationId xmlns:a16="http://schemas.microsoft.com/office/drawing/2014/main" id="{695F0183-048A-AF46-A850-8C265BFACC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0" name="Obraz 9" descr="barwy RP">
            <a:extLst>
              <a:ext uri="{FF2B5EF4-FFF2-40B4-BE49-F238E27FC236}">
                <a16:creationId xmlns:a16="http://schemas.microsoft.com/office/drawing/2014/main" id="{875F5C9C-57CB-134D-A405-3BC05A23D8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spTree>
    <p:extLst>
      <p:ext uri="{BB962C8B-B14F-4D97-AF65-F5344CB8AC3E}">
        <p14:creationId xmlns:p14="http://schemas.microsoft.com/office/powerpoint/2010/main" val="278508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2F7B42-3B46-46E3-85FF-7A021704E44E}"/>
              </a:ext>
            </a:extLst>
          </p:cNvPr>
          <p:cNvSpPr>
            <a:spLocks noGrp="1"/>
          </p:cNvSpPr>
          <p:nvPr>
            <p:ph type="ctrTitle"/>
          </p:nvPr>
        </p:nvSpPr>
        <p:spPr>
          <a:xfrm>
            <a:off x="1336675" y="1236663"/>
            <a:ext cx="8018463" cy="2632075"/>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E717D31A-CB5A-4752-B965-AE9BE3392E9E}"/>
              </a:ext>
            </a:extLst>
          </p:cNvPr>
          <p:cNvSpPr>
            <a:spLocks noGrp="1"/>
          </p:cNvSpPr>
          <p:nvPr>
            <p:ph type="subTitle" idx="1"/>
          </p:nvPr>
        </p:nvSpPr>
        <p:spPr>
          <a:xfrm>
            <a:off x="1336675" y="3970338"/>
            <a:ext cx="8018463"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0B9672A5-03A6-4261-B000-AF9D52921A4A}"/>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5" name="Symbol zastępczy stopki 4">
            <a:extLst>
              <a:ext uri="{FF2B5EF4-FFF2-40B4-BE49-F238E27FC236}">
                <a16:creationId xmlns:a16="http://schemas.microsoft.com/office/drawing/2014/main" id="{C3B7EB8A-A0EF-442E-9EF5-F057BC2523B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7811E10-ED34-468C-A60D-B6C2B267AE59}"/>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164456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ADC8B9-DD6A-4E1C-92F4-944E8BDC8CA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D3D6CCF-514F-4B7B-B9C8-5C7246F1DD0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0552AF5-1EE2-4FC8-AFE9-C85E7E19FD3D}"/>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5" name="Symbol zastępczy stopki 4">
            <a:extLst>
              <a:ext uri="{FF2B5EF4-FFF2-40B4-BE49-F238E27FC236}">
                <a16:creationId xmlns:a16="http://schemas.microsoft.com/office/drawing/2014/main" id="{1CDD2C1D-BD04-4A6C-9058-16188B1F330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9728FA8-B409-4C41-863E-6FFC365C041C}"/>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2440650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6D6B95-66ED-40A2-AD81-51221EA981ED}"/>
              </a:ext>
            </a:extLst>
          </p:cNvPr>
          <p:cNvSpPr>
            <a:spLocks noGrp="1"/>
          </p:cNvSpPr>
          <p:nvPr>
            <p:ph type="title"/>
          </p:nvPr>
        </p:nvSpPr>
        <p:spPr>
          <a:xfrm>
            <a:off x="730250" y="1884363"/>
            <a:ext cx="9220200" cy="31448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FF26D0BE-0F13-4345-9FF8-F88FAF0334AB}"/>
              </a:ext>
            </a:extLst>
          </p:cNvPr>
          <p:cNvSpPr>
            <a:spLocks noGrp="1"/>
          </p:cNvSpPr>
          <p:nvPr>
            <p:ph type="body" idx="1"/>
          </p:nvPr>
        </p:nvSpPr>
        <p:spPr>
          <a:xfrm>
            <a:off x="730250" y="5059363"/>
            <a:ext cx="9220200"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FEA57AB-29AA-4568-B05A-38690DD3CA75}"/>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5" name="Symbol zastępczy stopki 4">
            <a:extLst>
              <a:ext uri="{FF2B5EF4-FFF2-40B4-BE49-F238E27FC236}">
                <a16:creationId xmlns:a16="http://schemas.microsoft.com/office/drawing/2014/main" id="{E244816D-C13A-458F-91FF-20DC9DB32FA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9F214FC-8833-4F68-B0F2-E80D77552D82}"/>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285125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91BA9B-437B-44DA-AFFC-B9BC3F7E9A3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ADC092F-9646-42AD-85B9-E0640C3B64B7}"/>
              </a:ext>
            </a:extLst>
          </p:cNvPr>
          <p:cNvSpPr>
            <a:spLocks noGrp="1"/>
          </p:cNvSpPr>
          <p:nvPr>
            <p:ph sz="half" idx="1"/>
          </p:nvPr>
        </p:nvSpPr>
        <p:spPr>
          <a:xfrm>
            <a:off x="735013" y="2012950"/>
            <a:ext cx="4533900" cy="47958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6DFB781B-EE85-4719-93C8-C01CC840BC09}"/>
              </a:ext>
            </a:extLst>
          </p:cNvPr>
          <p:cNvSpPr>
            <a:spLocks noGrp="1"/>
          </p:cNvSpPr>
          <p:nvPr>
            <p:ph sz="half" idx="2"/>
          </p:nvPr>
        </p:nvSpPr>
        <p:spPr>
          <a:xfrm>
            <a:off x="5421313" y="2012950"/>
            <a:ext cx="4535487" cy="47958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72C008D2-7217-4B0A-B2ED-3EB1AB387E0A}"/>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6" name="Symbol zastępczy stopki 5">
            <a:extLst>
              <a:ext uri="{FF2B5EF4-FFF2-40B4-BE49-F238E27FC236}">
                <a16:creationId xmlns:a16="http://schemas.microsoft.com/office/drawing/2014/main" id="{50B303A5-6375-4CFA-87C7-5D6FA06399B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687D5AF-791D-4153-857E-C2441D67AEF7}"/>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105650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31DD61-C5A5-4643-ABBA-5134E8C16DA1}"/>
              </a:ext>
            </a:extLst>
          </p:cNvPr>
          <p:cNvSpPr>
            <a:spLocks noGrp="1"/>
          </p:cNvSpPr>
          <p:nvPr>
            <p:ph type="title"/>
          </p:nvPr>
        </p:nvSpPr>
        <p:spPr>
          <a:xfrm>
            <a:off x="736600" y="403225"/>
            <a:ext cx="9221788" cy="1460500"/>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5446597F-DCB7-4582-9132-79060AEE27AF}"/>
              </a:ext>
            </a:extLst>
          </p:cNvPr>
          <p:cNvSpPr>
            <a:spLocks noGrp="1"/>
          </p:cNvSpPr>
          <p:nvPr>
            <p:ph type="body" idx="1"/>
          </p:nvPr>
        </p:nvSpPr>
        <p:spPr>
          <a:xfrm>
            <a:off x="736600" y="1852613"/>
            <a:ext cx="4522788"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AE0EADF5-9159-4DB2-B229-E33877F062AF}"/>
              </a:ext>
            </a:extLst>
          </p:cNvPr>
          <p:cNvSpPr>
            <a:spLocks noGrp="1"/>
          </p:cNvSpPr>
          <p:nvPr>
            <p:ph sz="half" idx="2"/>
          </p:nvPr>
        </p:nvSpPr>
        <p:spPr>
          <a:xfrm>
            <a:off x="736600" y="2760663"/>
            <a:ext cx="4522788"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92912D54-1975-417F-AC05-D0D4572EEE1A}"/>
              </a:ext>
            </a:extLst>
          </p:cNvPr>
          <p:cNvSpPr>
            <a:spLocks noGrp="1"/>
          </p:cNvSpPr>
          <p:nvPr>
            <p:ph type="body" sz="quarter" idx="3"/>
          </p:nvPr>
        </p:nvSpPr>
        <p:spPr>
          <a:xfrm>
            <a:off x="5413375" y="1852613"/>
            <a:ext cx="4545013"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2243339-247A-4149-B709-0EAE819E6A57}"/>
              </a:ext>
            </a:extLst>
          </p:cNvPr>
          <p:cNvSpPr>
            <a:spLocks noGrp="1"/>
          </p:cNvSpPr>
          <p:nvPr>
            <p:ph sz="quarter" idx="4"/>
          </p:nvPr>
        </p:nvSpPr>
        <p:spPr>
          <a:xfrm>
            <a:off x="5413375" y="2760663"/>
            <a:ext cx="4545013" cy="40624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643E8132-D80B-4171-A36A-D4E125159BEB}"/>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8" name="Symbol zastępczy stopki 7">
            <a:extLst>
              <a:ext uri="{FF2B5EF4-FFF2-40B4-BE49-F238E27FC236}">
                <a16:creationId xmlns:a16="http://schemas.microsoft.com/office/drawing/2014/main" id="{D0D67BE9-5676-4D9F-9563-CD2CC0461C6F}"/>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3D5C0E4C-E574-40CB-A933-D6302D70F2FA}"/>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2675029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41F867-850F-49AE-A8AE-1DB33679DA3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57E25CC1-6A30-4BEC-BC82-992656AEED37}"/>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4" name="Symbol zastępczy stopki 3">
            <a:extLst>
              <a:ext uri="{FF2B5EF4-FFF2-40B4-BE49-F238E27FC236}">
                <a16:creationId xmlns:a16="http://schemas.microsoft.com/office/drawing/2014/main" id="{51ACFF99-AC91-416F-9396-3EBF278A1785}"/>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85A7D143-58B5-482B-A974-D6E6C02756E1}"/>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219820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E324847-D099-433A-9E53-63632C708171}"/>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3" name="Symbol zastępczy stopki 2">
            <a:extLst>
              <a:ext uri="{FF2B5EF4-FFF2-40B4-BE49-F238E27FC236}">
                <a16:creationId xmlns:a16="http://schemas.microsoft.com/office/drawing/2014/main" id="{89FA7692-0849-46AA-8A9A-ED13ECBB45A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9EF26F9-5CC0-47AD-B57A-809B1312A60A}"/>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3910206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D9C0B7-9CDB-424D-BBF5-9340404C0CFF}"/>
              </a:ext>
            </a:extLst>
          </p:cNvPr>
          <p:cNvSpPr>
            <a:spLocks noGrp="1"/>
          </p:cNvSpPr>
          <p:nvPr>
            <p:ph type="title"/>
          </p:nvPr>
        </p:nvSpPr>
        <p:spPr>
          <a:xfrm>
            <a:off x="736600" y="503238"/>
            <a:ext cx="3448050" cy="17653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B92C90C5-EBA7-47C4-907F-8BDC887671BD}"/>
              </a:ext>
            </a:extLst>
          </p:cNvPr>
          <p:cNvSpPr>
            <a:spLocks noGrp="1"/>
          </p:cNvSpPr>
          <p:nvPr>
            <p:ph idx="1"/>
          </p:nvPr>
        </p:nvSpPr>
        <p:spPr>
          <a:xfrm>
            <a:off x="4545013" y="1089025"/>
            <a:ext cx="541337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B8FA5EB-B42D-49B2-B092-AF5940287206}"/>
              </a:ext>
            </a:extLst>
          </p:cNvPr>
          <p:cNvSpPr>
            <a:spLocks noGrp="1"/>
          </p:cNvSpPr>
          <p:nvPr>
            <p:ph type="body" sz="half" idx="2"/>
          </p:nvPr>
        </p:nvSpPr>
        <p:spPr>
          <a:xfrm>
            <a:off x="736600" y="2268538"/>
            <a:ext cx="344805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ABB07AFF-B761-4341-A5D4-9D1B1C4F2AD8}"/>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6" name="Symbol zastępczy stopki 5">
            <a:extLst>
              <a:ext uri="{FF2B5EF4-FFF2-40B4-BE49-F238E27FC236}">
                <a16:creationId xmlns:a16="http://schemas.microsoft.com/office/drawing/2014/main" id="{A9BA9E1A-6578-4442-BEBB-C44049C6183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489B475-9C59-4E93-9B42-50D81C9F48EF}"/>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4155458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CFBA54-9E18-4C8E-8621-13E649B6EC6C}"/>
              </a:ext>
            </a:extLst>
          </p:cNvPr>
          <p:cNvSpPr>
            <a:spLocks noGrp="1"/>
          </p:cNvSpPr>
          <p:nvPr>
            <p:ph type="title"/>
          </p:nvPr>
        </p:nvSpPr>
        <p:spPr>
          <a:xfrm>
            <a:off x="736600" y="503238"/>
            <a:ext cx="3448050" cy="17653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CF5B3223-078C-4685-B129-4E56E2F1350F}"/>
              </a:ext>
            </a:extLst>
          </p:cNvPr>
          <p:cNvSpPr>
            <a:spLocks noGrp="1"/>
          </p:cNvSpPr>
          <p:nvPr>
            <p:ph type="pic" idx="1"/>
          </p:nvPr>
        </p:nvSpPr>
        <p:spPr>
          <a:xfrm>
            <a:off x="4545013" y="1089025"/>
            <a:ext cx="541337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B07DD35A-FDB2-4397-AB0A-2C06050BC39E}"/>
              </a:ext>
            </a:extLst>
          </p:cNvPr>
          <p:cNvSpPr>
            <a:spLocks noGrp="1"/>
          </p:cNvSpPr>
          <p:nvPr>
            <p:ph type="body" sz="half" idx="2"/>
          </p:nvPr>
        </p:nvSpPr>
        <p:spPr>
          <a:xfrm>
            <a:off x="736600" y="2268538"/>
            <a:ext cx="344805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435E323-F52F-4D9D-A178-9592FDD79005}"/>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6" name="Symbol zastępczy stopki 5">
            <a:extLst>
              <a:ext uri="{FF2B5EF4-FFF2-40B4-BE49-F238E27FC236}">
                <a16:creationId xmlns:a16="http://schemas.microsoft.com/office/drawing/2014/main" id="{E57788D0-742A-499D-92AF-36AC98B6AD0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6D452D9-9F7C-4413-A39F-135E021F99DD}"/>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248040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14" name="Obraz 13">
            <a:extLst>
              <a:ext uri="{FF2B5EF4-FFF2-40B4-BE49-F238E27FC236}">
                <a16:creationId xmlns:a16="http://schemas.microsoft.com/office/drawing/2014/main" id="{901D9DC0-F5C3-463E-91F7-EDB0BA97AE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5525" y="1968194"/>
            <a:ext cx="3960813" cy="721949"/>
          </a:xfrm>
          <a:prstGeom prst="rect">
            <a:avLst/>
          </a:prstGeom>
        </p:spPr>
      </p:pic>
      <p:pic>
        <p:nvPicPr>
          <p:cNvPr id="24" name="Obraz 23">
            <a:extLst>
              <a:ext uri="{FF2B5EF4-FFF2-40B4-BE49-F238E27FC236}">
                <a16:creationId xmlns:a16="http://schemas.microsoft.com/office/drawing/2014/main" id="{475CA37D-6AD5-49D7-9F35-CD6AEB62F09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82506" y="6357504"/>
            <a:ext cx="7974198" cy="1036751"/>
          </a:xfrm>
          <a:prstGeom prst="rect">
            <a:avLst/>
          </a:prstGeom>
        </p:spPr>
      </p:pic>
    </p:spTree>
    <p:extLst>
      <p:ext uri="{BB962C8B-B14F-4D97-AF65-F5344CB8AC3E}">
        <p14:creationId xmlns:p14="http://schemas.microsoft.com/office/powerpoint/2010/main" val="3586026018"/>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1EA40F-FC69-42BE-B5A1-30CD6D009A0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6AAD4EA-0509-4CF7-AAD2-7B0DAF0CBD94}"/>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8FB9513-3554-4102-8169-3B2754627FA3}"/>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5" name="Symbol zastępczy stopki 4">
            <a:extLst>
              <a:ext uri="{FF2B5EF4-FFF2-40B4-BE49-F238E27FC236}">
                <a16:creationId xmlns:a16="http://schemas.microsoft.com/office/drawing/2014/main" id="{8E9B8F2E-51D6-4DF7-9F8F-CED73D7815A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9303C0D-F851-407B-B75D-1A7CCFA05AE2}"/>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619663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55E1A936-797F-4C81-8D6A-B5CF1A5E7084}"/>
              </a:ext>
            </a:extLst>
          </p:cNvPr>
          <p:cNvSpPr>
            <a:spLocks noGrp="1"/>
          </p:cNvSpPr>
          <p:nvPr>
            <p:ph type="title" orient="vert"/>
          </p:nvPr>
        </p:nvSpPr>
        <p:spPr>
          <a:xfrm>
            <a:off x="7651750" y="403225"/>
            <a:ext cx="2305050" cy="6405563"/>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59D298AF-67F5-4A0F-A750-DEF3805241B1}"/>
              </a:ext>
            </a:extLst>
          </p:cNvPr>
          <p:cNvSpPr>
            <a:spLocks noGrp="1"/>
          </p:cNvSpPr>
          <p:nvPr>
            <p:ph type="body" orient="vert" idx="1"/>
          </p:nvPr>
        </p:nvSpPr>
        <p:spPr>
          <a:xfrm>
            <a:off x="735013" y="403225"/>
            <a:ext cx="6764337" cy="64055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0AD081F-37A9-4127-BB0D-25A169F19B84}"/>
              </a:ext>
            </a:extLst>
          </p:cNvPr>
          <p:cNvSpPr>
            <a:spLocks noGrp="1"/>
          </p:cNvSpPr>
          <p:nvPr>
            <p:ph type="dt" sz="half" idx="10"/>
          </p:nvPr>
        </p:nvSpPr>
        <p:spPr/>
        <p:txBody>
          <a:bodyPr/>
          <a:lstStyle/>
          <a:p>
            <a:fld id="{A40D34DC-2527-40E3-97A6-D527D3F8AE2B}" type="datetimeFigureOut">
              <a:rPr lang="pl-PL" smtClean="0"/>
              <a:t>21.10.2024</a:t>
            </a:fld>
            <a:endParaRPr lang="pl-PL"/>
          </a:p>
        </p:txBody>
      </p:sp>
      <p:sp>
        <p:nvSpPr>
          <p:cNvPr id="5" name="Symbol zastępczy stopki 4">
            <a:extLst>
              <a:ext uri="{FF2B5EF4-FFF2-40B4-BE49-F238E27FC236}">
                <a16:creationId xmlns:a16="http://schemas.microsoft.com/office/drawing/2014/main" id="{945B7DC8-CE48-44FE-9AFD-7B6EEC8DD23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9F22123-DF0E-44E7-9119-7B1546A7A9FB}"/>
              </a:ext>
            </a:extLst>
          </p:cNvPr>
          <p:cNvSpPr>
            <a:spLocks noGrp="1"/>
          </p:cNvSpPr>
          <p:nvPr>
            <p:ph type="sldNum" sz="quarter" idx="12"/>
          </p:nvPr>
        </p:nvSpPr>
        <p:spPr/>
        <p:txBody>
          <a:bodyPr/>
          <a:lstStyle/>
          <a:p>
            <a:fld id="{F93F698B-2700-4564-ABB6-8D52C23FEBF6}" type="slidenum">
              <a:rPr lang="pl-PL" smtClean="0"/>
              <a:t>‹#›</a:t>
            </a:fld>
            <a:endParaRPr lang="pl-PL"/>
          </a:p>
        </p:txBody>
      </p:sp>
    </p:spTree>
    <p:extLst>
      <p:ext uri="{BB962C8B-B14F-4D97-AF65-F5344CB8AC3E}">
        <p14:creationId xmlns:p14="http://schemas.microsoft.com/office/powerpoint/2010/main" val="1262452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2777350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endParaRPr lang="pl-PL" dirty="0"/>
          </a:p>
        </p:txBody>
      </p:sp>
      <p:pic>
        <p:nvPicPr>
          <p:cNvPr id="5" name="Obraz 4">
            <a:extLst>
              <a:ext uri="{FF2B5EF4-FFF2-40B4-BE49-F238E27FC236}">
                <a16:creationId xmlns:a16="http://schemas.microsoft.com/office/drawing/2014/main" id="{61610911-15D0-4EF5-B7F0-BBD68E72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5466" y="6418678"/>
            <a:ext cx="7519005" cy="977570"/>
          </a:xfrm>
          <a:prstGeom prst="rect">
            <a:avLst/>
          </a:prstGeom>
        </p:spPr>
      </p:pic>
      <p:pic>
        <p:nvPicPr>
          <p:cNvPr id="7" name="Obraz 6">
            <a:extLst>
              <a:ext uri="{FF2B5EF4-FFF2-40B4-BE49-F238E27FC236}">
                <a16:creationId xmlns:a16="http://schemas.microsoft.com/office/drawing/2014/main" id="{0916A993-CE91-4E0D-855D-56FBD17FB9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2274" y="4489842"/>
            <a:ext cx="3942701" cy="718648"/>
          </a:xfrm>
          <a:prstGeom prst="rect">
            <a:avLst/>
          </a:prstGeom>
        </p:spPr>
      </p:pic>
    </p:spTree>
    <p:extLst>
      <p:ext uri="{BB962C8B-B14F-4D97-AF65-F5344CB8AC3E}">
        <p14:creationId xmlns:p14="http://schemas.microsoft.com/office/powerpoint/2010/main" val="163393511"/>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007901643"/>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a:xfrm>
            <a:off x="1025907" y="1979837"/>
            <a:ext cx="8640382" cy="4392288"/>
          </a:xfrm>
        </p:spPr>
        <p:txBody>
          <a:bodyPr/>
          <a:lstStyle/>
          <a:p>
            <a:pPr lvl="0"/>
            <a:r>
              <a:rPr lang="pl-PL" dirty="0"/>
              <a:t>Kliknij, aby edytować style wzorca tekstu</a:t>
            </a:r>
          </a:p>
          <a:p>
            <a:pPr lvl="1"/>
            <a:r>
              <a:rPr lang="pl-PL" dirty="0"/>
              <a:t>Drugi poziom</a:t>
            </a:r>
          </a:p>
          <a:p>
            <a:pPr lvl="2"/>
            <a:r>
              <a:rPr lang="pl-PL" dirty="0"/>
              <a:t>Trzeci poziom</a:t>
            </a:r>
          </a:p>
        </p:txBody>
      </p:sp>
      <p:pic>
        <p:nvPicPr>
          <p:cNvPr id="6" name="Obraz 5">
            <a:extLst>
              <a:ext uri="{FF2B5EF4-FFF2-40B4-BE49-F238E27FC236}">
                <a16:creationId xmlns:a16="http://schemas.microsoft.com/office/drawing/2014/main" id="{3ACD0022-394D-4334-8063-C618E3B71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8000" y="6390514"/>
            <a:ext cx="7235429" cy="940701"/>
          </a:xfrm>
          <a:prstGeom prst="rect">
            <a:avLst/>
          </a:prstGeom>
        </p:spPr>
      </p:pic>
    </p:spTree>
    <p:extLst>
      <p:ext uri="{BB962C8B-B14F-4D97-AF65-F5344CB8AC3E}">
        <p14:creationId xmlns:p14="http://schemas.microsoft.com/office/powerpoint/2010/main" val="9052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145398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Lst>
  <p:hf sldNum="0" hdr="0" dt="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2"/>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3"/>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4"/>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C5F0409B-C86C-4883-BD82-203D84FBA5CA}"/>
              </a:ext>
            </a:extLst>
          </p:cNvPr>
          <p:cNvSpPr>
            <a:spLocks noGrp="1"/>
          </p:cNvSpPr>
          <p:nvPr>
            <p:ph type="title"/>
          </p:nvPr>
        </p:nvSpPr>
        <p:spPr>
          <a:xfrm>
            <a:off x="735013" y="403225"/>
            <a:ext cx="9221787" cy="14605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C569CCF6-81C9-4CA9-9254-617005FEDA37}"/>
              </a:ext>
            </a:extLst>
          </p:cNvPr>
          <p:cNvSpPr>
            <a:spLocks noGrp="1"/>
          </p:cNvSpPr>
          <p:nvPr>
            <p:ph type="body" idx="1"/>
          </p:nvPr>
        </p:nvSpPr>
        <p:spPr>
          <a:xfrm>
            <a:off x="735013" y="2012950"/>
            <a:ext cx="9221787" cy="47958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24E7937-0DBA-44EB-B1BF-ECD91ADE8AA1}"/>
              </a:ext>
            </a:extLst>
          </p:cNvPr>
          <p:cNvSpPr>
            <a:spLocks noGrp="1"/>
          </p:cNvSpPr>
          <p:nvPr>
            <p:ph type="dt" sz="half" idx="2"/>
          </p:nvPr>
        </p:nvSpPr>
        <p:spPr>
          <a:xfrm>
            <a:off x="735013" y="7007225"/>
            <a:ext cx="2405062"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A40D34DC-2527-40E3-97A6-D527D3F8AE2B}" type="datetimeFigureOut">
              <a:rPr lang="pl-PL" smtClean="0"/>
              <a:t>21.10.2024</a:t>
            </a:fld>
            <a:endParaRPr lang="pl-PL"/>
          </a:p>
        </p:txBody>
      </p:sp>
      <p:sp>
        <p:nvSpPr>
          <p:cNvPr id="5" name="Symbol zastępczy stopki 4">
            <a:extLst>
              <a:ext uri="{FF2B5EF4-FFF2-40B4-BE49-F238E27FC236}">
                <a16:creationId xmlns:a16="http://schemas.microsoft.com/office/drawing/2014/main" id="{45297CAD-6FE3-4122-9163-E92C30229E4A}"/>
              </a:ext>
            </a:extLst>
          </p:cNvPr>
          <p:cNvSpPr>
            <a:spLocks noGrp="1"/>
          </p:cNvSpPr>
          <p:nvPr>
            <p:ph type="ftr" sz="quarter" idx="3"/>
          </p:nvPr>
        </p:nvSpPr>
        <p:spPr>
          <a:xfrm>
            <a:off x="3541713" y="7007225"/>
            <a:ext cx="3608387"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C3910584-9902-4C23-8891-AE922E4D2F2D}"/>
              </a:ext>
            </a:extLst>
          </p:cNvPr>
          <p:cNvSpPr>
            <a:spLocks noGrp="1"/>
          </p:cNvSpPr>
          <p:nvPr>
            <p:ph type="sldNum" sz="quarter" idx="4"/>
          </p:nvPr>
        </p:nvSpPr>
        <p:spPr>
          <a:xfrm>
            <a:off x="7551738" y="7007225"/>
            <a:ext cx="2405062"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F93F698B-2700-4564-ABB6-8D52C23FEBF6}" type="slidenum">
              <a:rPr lang="pl-PL" smtClean="0"/>
              <a:t>‹#›</a:t>
            </a:fld>
            <a:endParaRPr lang="pl-PL"/>
          </a:p>
        </p:txBody>
      </p:sp>
    </p:spTree>
    <p:extLst>
      <p:ext uri="{BB962C8B-B14F-4D97-AF65-F5344CB8AC3E}">
        <p14:creationId xmlns:p14="http://schemas.microsoft.com/office/powerpoint/2010/main" val="237930552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hyperlink" Target="mailto:agnieszka.brzozowska@lubelskie.pl" TargetMode="External"/><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mailto:drpo@lubelskie.pl" TargetMode="External"/><Relationship Id="rId4" Type="http://schemas.openxmlformats.org/officeDocument/2006/relationships/hyperlink" Target="mailto:krzysztof.prybula@lubelskie.p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erasmusplus.org.p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mailto:yia@erasmusplus.org.pl"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hyperlink" Target="https://www.frse.org.pl/konkurs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unduszeeuropejskie.gov.pl/strony/skorzystaj/nabory/#/domyslne=1/10502=3741"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26.png"/><Relationship Id="rId4" Type="http://schemas.openxmlformats.org/officeDocument/2006/relationships/hyperlink" Target="https://www.funduszeeuropejskie.gov.pl/nabory/71-infrastruktura-kultury-i-turystyki-kulturowej-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rozwojspoleczny.gov.pl/strony/dowiedz-sie-wiecej-o-programie/nabory-wnioskow/"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s://promocja.lubelskie.pl/kategoria/otwarte-konkursy-ofert_ngo/"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hyperlink" Target="https://promocja.lubelskie.pl/kategoria/informacje-ngo/"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wfos.lublin.pl/aktualnosci/nabor-wnioskow-na-zadania-dotacyjne-w-roku-2024.html"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26.png"/><Relationship Id="rId4" Type="http://schemas.openxmlformats.org/officeDocument/2006/relationships/hyperlink" Target="https://www.wfos.lublin.pl/materialy/_upload/listapriorytetow/Lista_przedsiewziec_priorytetowych_2022.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gov.pl/web/arimr/agencja-restrukturyzacji-i-modernizacji-rolnictwa"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hyperlink" Target="https://fundusze.ngo.pl/aktualne"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gov.pl/web/obrona-narodowa/programy-i-projekty" TargetMode="External"/><Relationship Id="rId3" Type="http://schemas.openxmlformats.org/officeDocument/2006/relationships/image" Target="../media/image58.png"/><Relationship Id="rId7" Type="http://schemas.openxmlformats.org/officeDocument/2006/relationships/hyperlink" Target="https://www.gov.pl/web/mswia/programy-i-projekty" TargetMode="External"/><Relationship Id="rId12"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www.gov.pl/web/rodzina/programy-i-projekty" TargetMode="External"/><Relationship Id="rId11" Type="http://schemas.openxmlformats.org/officeDocument/2006/relationships/hyperlink" Target="https://www.pfron.org.pl/organizacje-pozarzadowe/projekty-i-konkursy-dla-organizacji-pozarzadowych/zadania-zlecane-aktualnie-realizowane-konkursy/" TargetMode="External"/><Relationship Id="rId5" Type="http://schemas.openxmlformats.org/officeDocument/2006/relationships/hyperlink" Target="https://www.gov.pl/web/kultura/programy-2024" TargetMode="External"/><Relationship Id="rId10" Type="http://schemas.openxmlformats.org/officeDocument/2006/relationships/hyperlink" Target="https://www.gov.pl/web/nfosigw/informacja-o-naborach-wnioskow-w-roku--2024" TargetMode="External"/><Relationship Id="rId4" Type="http://schemas.openxmlformats.org/officeDocument/2006/relationships/hyperlink" Target="https://www.gov.pl/web/sport/powszechny2" TargetMode="External"/><Relationship Id="rId9" Type="http://schemas.openxmlformats.org/officeDocument/2006/relationships/hyperlink" Target="https://www.gov.pl/web/dyplomacja/konkursy"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grupa.energa.pl/otoczenie/fundacja/zloz-wniosek" TargetMode="External"/><Relationship Id="rId13" Type="http://schemas.openxmlformats.org/officeDocument/2006/relationships/hyperlink" Target="https://wspolnotapokolen.pl/portfolio/zloty-wiek/" TargetMode="External"/><Relationship Id="rId3" Type="http://schemas.openxmlformats.org/officeDocument/2006/relationships/hyperlink" Target="https://niw.gov.pl/nasze-programy/nowefio/edycja-2024-nowefio/" TargetMode="External"/><Relationship Id="rId7" Type="http://schemas.openxmlformats.org/officeDocument/2006/relationships/hyperlink" Target="http://fundacjakghm.pl/dla-instytucji" TargetMode="External"/><Relationship Id="rId12" Type="http://schemas.openxmlformats.org/officeDocument/2006/relationships/hyperlink" Target="https://wymianymlodziezy.frse.org.pl/2022/01/"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https://www.fundacjapkobp.pl/project/projekty/" TargetMode="External"/><Relationship Id="rId11" Type="http://schemas.openxmlformats.org/officeDocument/2006/relationships/hyperlink" Target="https://fwpn.org.pl/wnioski/wymagane-terminy" TargetMode="External"/><Relationship Id="rId5" Type="http://schemas.openxmlformats.org/officeDocument/2006/relationships/hyperlink" Target="https://fundacja.pzu.pl/konkursy-i-dotacje" TargetMode="External"/><Relationship Id="rId10" Type="http://schemas.openxmlformats.org/officeDocument/2006/relationships/hyperlink" Target="https://www.mbank.pl/mfundacja/dotacje/" TargetMode="External"/><Relationship Id="rId4" Type="http://schemas.openxmlformats.org/officeDocument/2006/relationships/hyperlink" Target="https://niw.gov.pl/nasze-programy/proo/edycja-2024/" TargetMode="External"/><Relationship Id="rId9" Type="http://schemas.openxmlformats.org/officeDocument/2006/relationships/hyperlink" Target="https://education.org.pl/kategoria_naboru/ii-nabor/" TargetMode="External"/><Relationship Id="rId14" Type="http://schemas.openxmlformats.org/officeDocument/2006/relationships/image" Target="../media/image26.png"/></Relationships>
</file>

<file path=ppt/slides/_rels/slide42.xml.rels><?xml version="1.0" encoding="UTF-8" standalone="yes"?>
<Relationships xmlns="http://schemas.openxmlformats.org/package/2006/relationships"><Relationship Id="rId8" Type="http://schemas.openxmlformats.org/officeDocument/2006/relationships/hyperlink" Target="https://fundusze.ngo.pl/371940-program-grantowy-rozgrzewamy-polskie-serca-z-okazji-roku-ignacego-lukasiewicza.html" TargetMode="External"/><Relationship Id="rId3" Type="http://schemas.openxmlformats.org/officeDocument/2006/relationships/hyperlink" Target="https://cofund.org.pl/projekty" TargetMode="External"/><Relationship Id="rId7" Type="http://schemas.openxmlformats.org/officeDocument/2006/relationships/hyperlink" Target="https://www.fundacjalotto.pl/program-grantow/"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s://www.efrwp.pl/o-projekcie-blizej-przyrody" TargetMode="External"/><Relationship Id="rId11" Type="http://schemas.openxmlformats.org/officeDocument/2006/relationships/image" Target="../media/image26.png"/><Relationship Id="rId5" Type="http://schemas.openxmlformats.org/officeDocument/2006/relationships/hyperlink" Target="https://kurier.plus/node/1996" TargetMode="External"/><Relationship Id="rId10" Type="http://schemas.openxmlformats.org/officeDocument/2006/relationships/hyperlink" Target="https://www.eurodesk.pl/granty/item" TargetMode="External"/><Relationship Id="rId4" Type="http://schemas.openxmlformats.org/officeDocument/2006/relationships/hyperlink" Target="https://pafw.pl/program/rozwoj-spolecznosci-lokalnych/wspieramy-organizacje-pozarzadowe/" TargetMode="External"/><Relationship Id="rId9" Type="http://schemas.openxmlformats.org/officeDocument/2006/relationships/hyperlink" Target="https://eks.org.pl/konkursy"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niw.gov.pl/" TargetMode="External"/><Relationship Id="rId3" Type="http://schemas.openxmlformats.org/officeDocument/2006/relationships/hyperlink" Target="http://www.rpo.lubelskie.pl/" TargetMode="External"/><Relationship Id="rId7" Type="http://schemas.openxmlformats.org/officeDocument/2006/relationships/hyperlink" Target="http://www.eurodesk.pl/"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www.ngo.pl/" TargetMode="External"/><Relationship Id="rId11" Type="http://schemas.openxmlformats.org/officeDocument/2006/relationships/image" Target="../media/image26.png"/><Relationship Id="rId5" Type="http://schemas.openxmlformats.org/officeDocument/2006/relationships/hyperlink" Target="http://www.funduszeeuropejskie.gov.pl/" TargetMode="External"/><Relationship Id="rId10" Type="http://schemas.openxmlformats.org/officeDocument/2006/relationships/image" Target="../media/image59.jpeg"/><Relationship Id="rId4" Type="http://schemas.openxmlformats.org/officeDocument/2006/relationships/hyperlink" Target="http://www.funduszeue.lubelskie.pl/" TargetMode="External"/><Relationship Id="rId9" Type="http://schemas.openxmlformats.org/officeDocument/2006/relationships/hyperlink" Target="http://www.granty.p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hyperlink" Target="mailto:pife.zamosc@lubelskie.p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mailto:katarzyna.zawislak@lubelskie.p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mailto:pife.chelm@lubelskie.pl" TargetMode="External"/><Relationship Id="rId2" Type="http://schemas.openxmlformats.org/officeDocument/2006/relationships/hyperlink" Target="mailto:pife.lublin@lubelskie.pl"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mailto:zamosc@lubelskie.p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ytuł 13">
            <a:extLst>
              <a:ext uri="{FF2B5EF4-FFF2-40B4-BE49-F238E27FC236}">
                <a16:creationId xmlns:a16="http://schemas.microsoft.com/office/drawing/2014/main" id="{EC4F37B1-F6F3-413E-B51F-FCA692C02D89}"/>
              </a:ext>
            </a:extLst>
          </p:cNvPr>
          <p:cNvSpPr>
            <a:spLocks noGrp="1"/>
          </p:cNvSpPr>
          <p:nvPr>
            <p:ph type="ctrTitle"/>
          </p:nvPr>
        </p:nvSpPr>
        <p:spPr>
          <a:xfrm>
            <a:off x="1313458" y="3235955"/>
            <a:ext cx="7920115" cy="1087764"/>
          </a:xfrm>
        </p:spPr>
        <p:txBody>
          <a:bodyPr>
            <a:normAutofit fontScale="90000"/>
          </a:bodyPr>
          <a:lstStyle/>
          <a:p>
            <a:pPr algn="ctr">
              <a:lnSpc>
                <a:spcPct val="115000"/>
              </a:lnSpc>
              <a:spcAft>
                <a:spcPts val="1000"/>
              </a:spcAft>
            </a:pPr>
            <a:br>
              <a:rPr lang="pl-PL" sz="3100" b="1" i="0" dirty="0">
                <a:effectLst/>
                <a:latin typeface="Ubuntu" panose="020B0504030602030204" pitchFamily="34" charset="0"/>
              </a:rPr>
            </a:br>
            <a:r>
              <a:rPr lang="pl-PL" sz="3100" b="1" i="0" dirty="0">
                <a:effectLst/>
                <a:latin typeface="Ubuntu" panose="020B0504030602030204" pitchFamily="34" charset="0"/>
              </a:rPr>
              <a:t>„Wsparcie dla lokalnych organizacji społecznych – Fundusze Europejskie i inne programy”</a:t>
            </a:r>
            <a:endParaRPr lang="pl-PL" dirty="0"/>
          </a:p>
        </p:txBody>
      </p:sp>
      <p:sp>
        <p:nvSpPr>
          <p:cNvPr id="15" name="Podtytuł 14">
            <a:extLst>
              <a:ext uri="{FF2B5EF4-FFF2-40B4-BE49-F238E27FC236}">
                <a16:creationId xmlns:a16="http://schemas.microsoft.com/office/drawing/2014/main" id="{E1FDE979-458D-4FEF-94DF-3B6B1E460133}"/>
              </a:ext>
            </a:extLst>
          </p:cNvPr>
          <p:cNvSpPr>
            <a:spLocks noGrp="1"/>
          </p:cNvSpPr>
          <p:nvPr>
            <p:ph type="subTitle" idx="1"/>
          </p:nvPr>
        </p:nvSpPr>
        <p:spPr>
          <a:xfrm>
            <a:off x="1385966" y="5219997"/>
            <a:ext cx="7920037" cy="1080000"/>
          </a:xfrm>
        </p:spPr>
        <p:txBody>
          <a:bodyPr>
            <a:normAutofit/>
          </a:bodyPr>
          <a:lstStyle/>
          <a:p>
            <a:pPr algn="ctr"/>
            <a:endParaRPr lang="pl-PL" sz="3200" dirty="0"/>
          </a:p>
          <a:p>
            <a:pPr algn="r"/>
            <a:r>
              <a:rPr lang="pl-PL" sz="2000" dirty="0">
                <a:latin typeface="Arial" panose="020B0604020202020204" pitchFamily="34" charset="0"/>
                <a:cs typeface="Arial" panose="020B0604020202020204" pitchFamily="34" charset="0"/>
              </a:rPr>
              <a:t>Zamość, 21.10.2024 r. </a:t>
            </a:r>
          </a:p>
        </p:txBody>
      </p:sp>
      <p:pic>
        <p:nvPicPr>
          <p:cNvPr id="2" name="Obraz 1">
            <a:extLst>
              <a:ext uri="{FF2B5EF4-FFF2-40B4-BE49-F238E27FC236}">
                <a16:creationId xmlns:a16="http://schemas.microsoft.com/office/drawing/2014/main" id="{3799A6B5-06B7-3B5E-74EC-C0772A56DB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1061682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843E26-FB45-4EFF-B304-E8E1CAC30E12}"/>
              </a:ext>
            </a:extLst>
          </p:cNvPr>
          <p:cNvSpPr>
            <a:spLocks noGrp="1"/>
          </p:cNvSpPr>
          <p:nvPr>
            <p:ph type="title"/>
          </p:nvPr>
        </p:nvSpPr>
        <p:spPr/>
        <p:txBody>
          <a:bodyPr>
            <a:normAutofit fontScale="90000"/>
          </a:bodyPr>
          <a:lstStyle/>
          <a:p>
            <a:pPr algn="ctr"/>
            <a:r>
              <a:rPr lang="pl-PL" sz="3100" b="1" dirty="0">
                <a:solidFill>
                  <a:srgbClr val="002060"/>
                </a:solidFill>
                <a:latin typeface="Arial" panose="020B0604020202020204" pitchFamily="34" charset="0"/>
                <a:cs typeface="Arial" panose="020B0604020202020204" pitchFamily="34" charset="0"/>
              </a:rPr>
              <a:t>www.pife.gov.pl</a:t>
            </a:r>
            <a:br>
              <a:rPr lang="pl-PL" sz="2400" b="1" dirty="0">
                <a:solidFill>
                  <a:srgbClr val="002060"/>
                </a:solidFill>
                <a:latin typeface="Arial" panose="020B0604020202020204" pitchFamily="34" charset="0"/>
                <a:cs typeface="Arial" panose="020B0604020202020204" pitchFamily="34" charset="0"/>
              </a:rPr>
            </a:br>
            <a:br>
              <a:rPr lang="pl-PL" dirty="0">
                <a:latin typeface="Arial" panose="020B0604020202020204" pitchFamily="34" charset="0"/>
                <a:cs typeface="Arial" panose="020B0604020202020204" pitchFamily="34" charset="0"/>
              </a:rPr>
            </a:br>
            <a:br>
              <a:rPr lang="pl-PL" dirty="0">
                <a:latin typeface="Arial" panose="020B0604020202020204" pitchFamily="34" charset="0"/>
                <a:cs typeface="Arial" panose="020B0604020202020204" pitchFamily="34" charset="0"/>
              </a:rPr>
            </a:br>
            <a:br>
              <a:rPr lang="pl-PL" dirty="0"/>
            </a:br>
            <a:br>
              <a:rPr lang="pl-PL" dirty="0"/>
            </a:br>
            <a:br>
              <a:rPr lang="pl-PL" dirty="0"/>
            </a:br>
            <a:endParaRPr lang="pl-PL" dirty="0"/>
          </a:p>
        </p:txBody>
      </p:sp>
      <p:sp>
        <p:nvSpPr>
          <p:cNvPr id="3" name="Symbol zastępczy zawartości 2">
            <a:extLst>
              <a:ext uri="{FF2B5EF4-FFF2-40B4-BE49-F238E27FC236}">
                <a16:creationId xmlns:a16="http://schemas.microsoft.com/office/drawing/2014/main" id="{B1147E81-7CAE-4B53-A59A-CD2F491FB2DF}"/>
              </a:ext>
            </a:extLst>
          </p:cNvPr>
          <p:cNvSpPr>
            <a:spLocks noGrp="1"/>
          </p:cNvSpPr>
          <p:nvPr>
            <p:ph sz="half" idx="1"/>
          </p:nvPr>
        </p:nvSpPr>
        <p:spPr/>
        <p:txBody>
          <a:bodyPr/>
          <a:lstStyle/>
          <a:p>
            <a:pPr marL="0" indent="0">
              <a:buNone/>
            </a:pPr>
            <a:r>
              <a:rPr lang="pl-PL" sz="2000" dirty="0">
                <a:solidFill>
                  <a:srgbClr val="002060"/>
                </a:solidFill>
                <a:effectLst/>
                <a:latin typeface="Arial" panose="020B0604020202020204" pitchFamily="34" charset="0"/>
                <a:ea typeface="Times New Roman" panose="02020603050405020304" pitchFamily="18" charset="0"/>
              </a:rPr>
              <a:t>Zakres usług PIFE:</a:t>
            </a:r>
          </a:p>
          <a:p>
            <a:pPr>
              <a:buFont typeface="Wingdings" panose="05000000000000000000" pitchFamily="2" charset="2"/>
              <a:buChar char="§"/>
            </a:pPr>
            <a:r>
              <a:rPr lang="pl-PL" sz="2000" dirty="0">
                <a:solidFill>
                  <a:srgbClr val="002060"/>
                </a:solidFill>
                <a:effectLst/>
                <a:latin typeface="Arial" panose="020B0604020202020204" pitchFamily="34" charset="0"/>
                <a:ea typeface="Times New Roman" panose="02020603050405020304" pitchFamily="18" charset="0"/>
              </a:rPr>
              <a:t>szkolenia</a:t>
            </a:r>
          </a:p>
          <a:p>
            <a:pPr>
              <a:buFont typeface="Wingdings" panose="05000000000000000000" pitchFamily="2" charset="2"/>
              <a:buChar char="§"/>
            </a:pPr>
            <a:r>
              <a:rPr lang="pl-PL" sz="2000" dirty="0">
                <a:solidFill>
                  <a:srgbClr val="002060"/>
                </a:solidFill>
                <a:effectLst/>
                <a:latin typeface="Arial" panose="020B0604020202020204" pitchFamily="34" charset="0"/>
                <a:ea typeface="Times New Roman" panose="02020603050405020304" pitchFamily="18" charset="0"/>
              </a:rPr>
              <a:t>spotkania informacyjne</a:t>
            </a:r>
          </a:p>
          <a:p>
            <a:pPr>
              <a:buFont typeface="Wingdings" panose="05000000000000000000" pitchFamily="2" charset="2"/>
              <a:buChar char="§"/>
            </a:pPr>
            <a:r>
              <a:rPr lang="pl-PL" sz="2000" dirty="0">
                <a:solidFill>
                  <a:srgbClr val="002060"/>
                </a:solidFill>
                <a:latin typeface="Arial" panose="020B0604020202020204" pitchFamily="34" charset="0"/>
                <a:ea typeface="Times New Roman" panose="02020603050405020304" pitchFamily="18" charset="0"/>
              </a:rPr>
              <a:t>w</a:t>
            </a:r>
            <a:r>
              <a:rPr lang="pl-PL" sz="2000" dirty="0">
                <a:solidFill>
                  <a:srgbClr val="002060"/>
                </a:solidFill>
                <a:effectLst/>
                <a:latin typeface="Arial" panose="020B0604020202020204" pitchFamily="34" charset="0"/>
                <a:ea typeface="Times New Roman" panose="02020603050405020304" pitchFamily="18" charset="0"/>
              </a:rPr>
              <a:t>ebinaria</a:t>
            </a:r>
          </a:p>
          <a:p>
            <a:pPr>
              <a:buFont typeface="Wingdings" panose="05000000000000000000" pitchFamily="2" charset="2"/>
              <a:buChar char="§"/>
            </a:pPr>
            <a:r>
              <a:rPr lang="pl-PL" sz="2000" dirty="0">
                <a:solidFill>
                  <a:srgbClr val="002060"/>
                </a:solidFill>
                <a:latin typeface="Arial" panose="020B0604020202020204" pitchFamily="34" charset="0"/>
                <a:ea typeface="Times New Roman" panose="02020603050405020304" pitchFamily="18" charset="0"/>
              </a:rPr>
              <a:t>s</a:t>
            </a:r>
            <a:r>
              <a:rPr lang="pl-PL" sz="2000" dirty="0">
                <a:solidFill>
                  <a:srgbClr val="002060"/>
                </a:solidFill>
                <a:effectLst/>
                <a:latin typeface="Arial" panose="020B0604020202020204" pitchFamily="34" charset="0"/>
                <a:ea typeface="Times New Roman" panose="02020603050405020304" pitchFamily="18" charset="0"/>
              </a:rPr>
              <a:t>potkania w szkołach ponadpodstawowych</a:t>
            </a:r>
          </a:p>
          <a:p>
            <a:pPr>
              <a:buFont typeface="Wingdings" panose="05000000000000000000" pitchFamily="2" charset="2"/>
              <a:buChar char="§"/>
            </a:pPr>
            <a:r>
              <a:rPr lang="pl-PL" sz="2000" dirty="0">
                <a:solidFill>
                  <a:srgbClr val="002060"/>
                </a:solidFill>
                <a:latin typeface="Arial" panose="020B0604020202020204" pitchFamily="34" charset="0"/>
                <a:ea typeface="Times New Roman" panose="02020603050405020304" pitchFamily="18" charset="0"/>
              </a:rPr>
              <a:t>w</a:t>
            </a:r>
            <a:r>
              <a:rPr lang="pl-PL" sz="2000" dirty="0">
                <a:solidFill>
                  <a:srgbClr val="002060"/>
                </a:solidFill>
                <a:effectLst/>
                <a:latin typeface="Arial" panose="020B0604020202020204" pitchFamily="34" charset="0"/>
                <a:ea typeface="Times New Roman" panose="02020603050405020304" pitchFamily="18" charset="0"/>
              </a:rPr>
              <a:t>ystąpienia w chara</a:t>
            </a:r>
            <a:r>
              <a:rPr lang="pl-PL" sz="2000" dirty="0">
                <a:solidFill>
                  <a:srgbClr val="002060"/>
                </a:solidFill>
                <a:latin typeface="Arial" panose="020B0604020202020204" pitchFamily="34" charset="0"/>
                <a:ea typeface="Times New Roman" panose="02020603050405020304" pitchFamily="18" charset="0"/>
              </a:rPr>
              <a:t>kterze prelegenta</a:t>
            </a:r>
          </a:p>
          <a:p>
            <a:pPr>
              <a:buFont typeface="Wingdings" panose="05000000000000000000" pitchFamily="2" charset="2"/>
              <a:buChar char="§"/>
            </a:pPr>
            <a:r>
              <a:rPr lang="pl-PL" sz="2000" dirty="0">
                <a:solidFill>
                  <a:srgbClr val="002060"/>
                </a:solidFill>
                <a:latin typeface="Arial" panose="020B0604020202020204" pitchFamily="34" charset="0"/>
                <a:ea typeface="Times New Roman" panose="02020603050405020304" pitchFamily="18" charset="0"/>
              </a:rPr>
              <a:t>konsultacje indywidualne, telefoniczne i mailowe</a:t>
            </a:r>
          </a:p>
          <a:p>
            <a:pPr>
              <a:buFont typeface="Wingdings" panose="05000000000000000000" pitchFamily="2" charset="2"/>
              <a:buChar char="§"/>
            </a:pPr>
            <a:r>
              <a:rPr lang="pl-PL" sz="2000" dirty="0">
                <a:solidFill>
                  <a:srgbClr val="002060"/>
                </a:solidFill>
                <a:latin typeface="Arial" panose="020B0604020202020204" pitchFamily="34" charset="0"/>
              </a:rPr>
              <a:t>Mobilne Punkty Informacyjne Funduszy Europejskich</a:t>
            </a:r>
            <a:endParaRPr lang="pl-PL" dirty="0">
              <a:solidFill>
                <a:srgbClr val="002060"/>
              </a:solidFill>
            </a:endParaRPr>
          </a:p>
        </p:txBody>
      </p:sp>
      <p:sp>
        <p:nvSpPr>
          <p:cNvPr id="8" name="Symbol zastępczy zawartości 7">
            <a:extLst>
              <a:ext uri="{FF2B5EF4-FFF2-40B4-BE49-F238E27FC236}">
                <a16:creationId xmlns:a16="http://schemas.microsoft.com/office/drawing/2014/main" id="{C05F4936-968B-90A6-207F-66D3ED9EDA17}"/>
              </a:ext>
            </a:extLst>
          </p:cNvPr>
          <p:cNvSpPr>
            <a:spLocks noGrp="1"/>
          </p:cNvSpPr>
          <p:nvPr>
            <p:ph sz="half" idx="2"/>
          </p:nvPr>
        </p:nvSpPr>
        <p:spPr/>
        <p:txBody>
          <a:bodyPr/>
          <a:lstStyle/>
          <a:p>
            <a:endParaRPr lang="pl-PL"/>
          </a:p>
        </p:txBody>
      </p:sp>
      <p:pic>
        <p:nvPicPr>
          <p:cNvPr id="4" name="Obraz 3">
            <a:extLst>
              <a:ext uri="{FF2B5EF4-FFF2-40B4-BE49-F238E27FC236}">
                <a16:creationId xmlns:a16="http://schemas.microsoft.com/office/drawing/2014/main" id="{EBC54977-09D5-A99A-FC8E-94FA33C60F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7" name="Obraz 6">
            <a:extLst>
              <a:ext uri="{FF2B5EF4-FFF2-40B4-BE49-F238E27FC236}">
                <a16:creationId xmlns:a16="http://schemas.microsoft.com/office/drawing/2014/main" id="{9A60D221-8A9C-508E-0E48-F508A54B1C4B}"/>
              </a:ext>
            </a:extLst>
          </p:cNvPr>
          <p:cNvPicPr>
            <a:picLocks noChangeAspect="1"/>
          </p:cNvPicPr>
          <p:nvPr/>
        </p:nvPicPr>
        <p:blipFill>
          <a:blip r:embed="rId4"/>
          <a:stretch>
            <a:fillRect/>
          </a:stretch>
        </p:blipFill>
        <p:spPr>
          <a:xfrm>
            <a:off x="4337794" y="2012950"/>
            <a:ext cx="6192688" cy="4377824"/>
          </a:xfrm>
          <a:prstGeom prst="rect">
            <a:avLst/>
          </a:prstGeom>
        </p:spPr>
      </p:pic>
    </p:spTree>
    <p:extLst>
      <p:ext uri="{BB962C8B-B14F-4D97-AF65-F5344CB8AC3E}">
        <p14:creationId xmlns:p14="http://schemas.microsoft.com/office/powerpoint/2010/main" val="202450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5B6A5-43AC-6FD0-EC2E-C272E6B20637}"/>
              </a:ext>
            </a:extLst>
          </p:cNvPr>
          <p:cNvSpPr>
            <a:spLocks noGrp="1"/>
          </p:cNvSpPr>
          <p:nvPr>
            <p:ph type="title"/>
          </p:nvPr>
        </p:nvSpPr>
        <p:spPr>
          <a:xfrm>
            <a:off x="1241450" y="899836"/>
            <a:ext cx="8424456" cy="1080001"/>
          </a:xfrm>
        </p:spPr>
        <p:txBody>
          <a:bodyPr>
            <a:normAutofit/>
          </a:bodyPr>
          <a:lstStyle/>
          <a:p>
            <a:endParaRPr lang="en-US" sz="2000" dirty="0"/>
          </a:p>
        </p:txBody>
      </p:sp>
      <p:pic>
        <p:nvPicPr>
          <p:cNvPr id="2" name="Obraz 1">
            <a:extLst>
              <a:ext uri="{FF2B5EF4-FFF2-40B4-BE49-F238E27FC236}">
                <a16:creationId xmlns:a16="http://schemas.microsoft.com/office/drawing/2014/main" id="{0FB5C7FD-245E-6F41-A207-5CA9C4D7F18F}"/>
              </a:ext>
            </a:extLst>
          </p:cNvPr>
          <p:cNvPicPr>
            <a:picLocks noChangeAspect="1"/>
          </p:cNvPicPr>
          <p:nvPr/>
        </p:nvPicPr>
        <p:blipFill>
          <a:blip r:embed="rId3"/>
          <a:stretch>
            <a:fillRect/>
          </a:stretch>
        </p:blipFill>
        <p:spPr>
          <a:xfrm>
            <a:off x="840571" y="6482274"/>
            <a:ext cx="9010669" cy="993734"/>
          </a:xfrm>
          <a:prstGeom prst="rect">
            <a:avLst/>
          </a:prstGeom>
        </p:spPr>
      </p:pic>
      <p:sp>
        <p:nvSpPr>
          <p:cNvPr id="4" name="Symbol zastępczy zawartości 3">
            <a:extLst>
              <a:ext uri="{FF2B5EF4-FFF2-40B4-BE49-F238E27FC236}">
                <a16:creationId xmlns:a16="http://schemas.microsoft.com/office/drawing/2014/main" id="{453E1AA3-08CE-7F8C-6C8A-FBBD15091AD7}"/>
              </a:ext>
            </a:extLst>
          </p:cNvPr>
          <p:cNvSpPr>
            <a:spLocks noGrp="1"/>
          </p:cNvSpPr>
          <p:nvPr>
            <p:ph sz="half" idx="1"/>
          </p:nvPr>
        </p:nvSpPr>
        <p:spPr>
          <a:xfrm>
            <a:off x="1241450" y="1979837"/>
            <a:ext cx="8424838" cy="4680002"/>
          </a:xfrm>
        </p:spPr>
        <p:txBody>
          <a:bodyPr/>
          <a:lstStyle/>
          <a:p>
            <a:endParaRPr lang="pl-PL" dirty="0"/>
          </a:p>
        </p:txBody>
      </p:sp>
      <p:pic>
        <p:nvPicPr>
          <p:cNvPr id="5" name="Obraz 4">
            <a:extLst>
              <a:ext uri="{FF2B5EF4-FFF2-40B4-BE49-F238E27FC236}">
                <a16:creationId xmlns:a16="http://schemas.microsoft.com/office/drawing/2014/main" id="{FB1E95A1-81A6-87BF-EE03-45C74D3E2CAB}"/>
              </a:ext>
            </a:extLst>
          </p:cNvPr>
          <p:cNvPicPr>
            <a:picLocks noChangeAspect="1"/>
          </p:cNvPicPr>
          <p:nvPr/>
        </p:nvPicPr>
        <p:blipFill>
          <a:blip r:embed="rId4"/>
          <a:stretch>
            <a:fillRect/>
          </a:stretch>
        </p:blipFill>
        <p:spPr>
          <a:xfrm>
            <a:off x="593662" y="972385"/>
            <a:ext cx="9504488" cy="5614903"/>
          </a:xfrm>
          <a:prstGeom prst="rect">
            <a:avLst/>
          </a:prstGeom>
        </p:spPr>
      </p:pic>
    </p:spTree>
    <p:extLst>
      <p:ext uri="{BB962C8B-B14F-4D97-AF65-F5344CB8AC3E}">
        <p14:creationId xmlns:p14="http://schemas.microsoft.com/office/powerpoint/2010/main" val="10097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B3385-01D1-4824-85B0-9D93082AA689}"/>
              </a:ext>
            </a:extLst>
          </p:cNvPr>
          <p:cNvSpPr>
            <a:spLocks noGrp="1"/>
          </p:cNvSpPr>
          <p:nvPr>
            <p:ph type="title"/>
          </p:nvPr>
        </p:nvSpPr>
        <p:spPr>
          <a:xfrm>
            <a:off x="1025525" y="899836"/>
            <a:ext cx="8640381" cy="719761"/>
          </a:xfrm>
        </p:spPr>
        <p:txBody>
          <a:bodyPr>
            <a:normAutofit fontScale="90000"/>
          </a:bodyPr>
          <a:lstStyle/>
          <a:p>
            <a:pPr marL="0" marR="0" lvl="0" indent="0" defTabSz="914400" rtl="0" eaLnBrk="1" fontAlgn="base" latinLnBrk="0" hangingPunct="1">
              <a:lnSpc>
                <a:spcPct val="150000"/>
              </a:lnSpc>
              <a:spcBef>
                <a:spcPct val="0"/>
              </a:spcBef>
              <a:spcAft>
                <a:spcPct val="0"/>
              </a:spcAft>
              <a:tabLst/>
              <a:defRPr/>
            </a:pPr>
            <a:r>
              <a:rPr kumimoji="0" lang="pl-PL" sz="2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Partnerstwo Publiczno-Prywatne</a:t>
            </a:r>
            <a:br>
              <a:rPr kumimoji="0" lang="pl-PL" sz="20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br>
              <a:rPr kumimoji="0" lang="pl-PL" sz="20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lang="pl-PL"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Dodatkowa usługa </a:t>
            </a:r>
            <a:r>
              <a:rPr kumimoji="0" lang="pl-PL" sz="200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w PIFE</a:t>
            </a:r>
            <a:b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b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Konsultanci ds. PPP udzielają informacji na temat projektów PPP i projektów hybrydowych. </a:t>
            </a:r>
            <a:b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200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Kontakt: </a:t>
            </a:r>
            <a:b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Główny Punkt Informacyjny Funduszy Europejskich w Lublinie, </a:t>
            </a:r>
            <a:b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20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ul. Stefczyka 3b, pokój 0.1 i 0.1a, adresy e-mail: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18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rial" panose="020B0604020202020204" pitchFamily="34" charset="0"/>
                <a:hlinkClick r:id="rId3"/>
              </a:rPr>
              <a:t>agnieszka.brzozowska@lubelskie.pl</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18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krzysztof.prybula@lubelskie.pl</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18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drpo@lubelskie.pl</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tel. 81 44 16 546 oraz 81 44 16 865.</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endParaRPr lang="pl-PL" sz="3100" dirty="0">
              <a:latin typeface="Arial" panose="020B0604020202020204" pitchFamily="34" charset="0"/>
              <a:cs typeface="Arial" panose="020B0604020202020204" pitchFamily="34" charset="0"/>
            </a:endParaRPr>
          </a:p>
        </p:txBody>
      </p:sp>
      <p:sp>
        <p:nvSpPr>
          <p:cNvPr id="3" name="Symbol zastępczy zawartości 2">
            <a:extLst>
              <a:ext uri="{FF2B5EF4-FFF2-40B4-BE49-F238E27FC236}">
                <a16:creationId xmlns:a16="http://schemas.microsoft.com/office/drawing/2014/main" id="{4B91F7D1-EC89-404F-B2C8-F91938A015E2}"/>
              </a:ext>
            </a:extLst>
          </p:cNvPr>
          <p:cNvSpPr>
            <a:spLocks noGrp="1"/>
          </p:cNvSpPr>
          <p:nvPr>
            <p:ph idx="1"/>
          </p:nvPr>
        </p:nvSpPr>
        <p:spPr>
          <a:xfrm>
            <a:off x="1014594" y="5147989"/>
            <a:ext cx="8640382" cy="4392288"/>
          </a:xfrm>
        </p:spPr>
        <p:txBody>
          <a:bodyPr/>
          <a:lstStyle/>
          <a:p>
            <a:pPr marL="0" indent="0">
              <a:buNone/>
            </a:pPr>
            <a:endParaRPr lang="pl-PL" dirty="0">
              <a:latin typeface="Calibri" panose="020F0502020204030204" pitchFamily="34" charset="0"/>
              <a:ea typeface="Times New Roman" panose="02020603050405020304" pitchFamily="18" charset="0"/>
            </a:endParaRPr>
          </a:p>
          <a:p>
            <a:pPr marL="0" indent="0">
              <a:buNone/>
            </a:pPr>
            <a:endParaRPr lang="pl-PL" dirty="0">
              <a:latin typeface="Calibri" panose="020F0502020204030204" pitchFamily="34" charset="0"/>
              <a:ea typeface="Times New Roman" panose="02020603050405020304" pitchFamily="18" charset="0"/>
            </a:endParaRPr>
          </a:p>
        </p:txBody>
      </p:sp>
      <p:pic>
        <p:nvPicPr>
          <p:cNvPr id="4" name="Obraz 3">
            <a:extLst>
              <a:ext uri="{FF2B5EF4-FFF2-40B4-BE49-F238E27FC236}">
                <a16:creationId xmlns:a16="http://schemas.microsoft.com/office/drawing/2014/main" id="{329D936B-3AC9-3260-4FF8-450F3B05ACFE}"/>
              </a:ext>
            </a:extLst>
          </p:cNvPr>
          <p:cNvPicPr>
            <a:picLocks noChangeAspect="1"/>
          </p:cNvPicPr>
          <p:nvPr/>
        </p:nvPicPr>
        <p:blipFill>
          <a:blip r:embed="rId6"/>
          <a:stretch>
            <a:fillRect/>
          </a:stretch>
        </p:blipFill>
        <p:spPr>
          <a:xfrm>
            <a:off x="7650162" y="539477"/>
            <a:ext cx="2298391" cy="536494"/>
          </a:xfrm>
          <a:prstGeom prst="rect">
            <a:avLst/>
          </a:prstGeom>
        </p:spPr>
      </p:pic>
      <p:pic>
        <p:nvPicPr>
          <p:cNvPr id="5" name="Obraz 4">
            <a:extLst>
              <a:ext uri="{FF2B5EF4-FFF2-40B4-BE49-F238E27FC236}">
                <a16:creationId xmlns:a16="http://schemas.microsoft.com/office/drawing/2014/main" id="{E58581D5-2373-7A84-5BBE-123FBFB4A3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812055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809737" y="1403573"/>
            <a:ext cx="8784495" cy="4995102"/>
          </a:xfrm>
        </p:spPr>
        <p:txBody>
          <a:bodyPr>
            <a:noAutofit/>
          </a:bodyPr>
          <a:lstStyle/>
          <a:p>
            <a:pPr marL="7701" marR="0" lvl="0" indent="0" algn="l" defTabSz="914400" rtl="0" eaLnBrk="1" fontAlgn="auto" latinLnBrk="0" hangingPunct="1">
              <a:lnSpc>
                <a:spcPts val="2300"/>
              </a:lnSpc>
              <a:spcBef>
                <a:spcPts val="600"/>
              </a:spcBef>
              <a:spcAft>
                <a:spcPts val="0"/>
              </a:spcAft>
              <a:buClrTx/>
              <a:buSzTx/>
              <a:buFontTx/>
              <a:buNone/>
              <a:tabLst/>
              <a:defRPr/>
            </a:pPr>
            <a:r>
              <a:rPr lang="pl-PL" sz="1600" b="1" kern="0" dirty="0">
                <a:solidFill>
                  <a:schemeClr val="accent1">
                    <a:lumMod val="75000"/>
                  </a:schemeClr>
                </a:solidFill>
                <a:latin typeface="+mn-lt"/>
              </a:rPr>
              <a:t> </a:t>
            </a:r>
          </a:p>
          <a:p>
            <a:pPr marL="7701" marR="0" lvl="0" indent="0" algn="l" defTabSz="914400" rtl="0" eaLnBrk="1" fontAlgn="auto" latinLnBrk="0" hangingPunct="1">
              <a:lnSpc>
                <a:spcPts val="2300"/>
              </a:lnSpc>
              <a:spcBef>
                <a:spcPts val="600"/>
              </a:spcBef>
              <a:spcAft>
                <a:spcPts val="0"/>
              </a:spcAft>
              <a:buClrTx/>
              <a:buSzTx/>
              <a:buFontTx/>
              <a:buNone/>
              <a:tabLst/>
              <a:defRPr/>
            </a:pPr>
            <a:endParaRPr lang="pl-PL" sz="1600" b="1" kern="0" dirty="0">
              <a:solidFill>
                <a:schemeClr val="accent1">
                  <a:lumMod val="75000"/>
                </a:schemeClr>
              </a:solidFill>
              <a:latin typeface="+mn-lt"/>
            </a:endParaRPr>
          </a:p>
          <a:p>
            <a:pPr marL="7701" marR="0" lvl="0" indent="0" algn="l" defTabSz="914400" rtl="0" eaLnBrk="1" fontAlgn="auto" latinLnBrk="0" hangingPunct="1">
              <a:lnSpc>
                <a:spcPts val="2300"/>
              </a:lnSpc>
              <a:spcBef>
                <a:spcPts val="600"/>
              </a:spcBef>
              <a:spcAft>
                <a:spcPts val="0"/>
              </a:spcAft>
              <a:buClrTx/>
              <a:buSzTx/>
              <a:buFontTx/>
              <a:buNone/>
              <a:tabLst/>
              <a:defRPr/>
            </a:pPr>
            <a:endParaRPr lang="pl-PL" sz="1600" b="1" kern="0" dirty="0">
              <a:solidFill>
                <a:schemeClr val="accent1">
                  <a:lumMod val="7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600" b="1" kern="0" dirty="0">
              <a:solidFill>
                <a:schemeClr val="accent1">
                  <a:lumMod val="75000"/>
                </a:schemeClr>
              </a:solidFill>
              <a:latin typeface="+mn-lt"/>
            </a:endParaRPr>
          </a:p>
          <a:p>
            <a:pPr marL="0" marR="0" lvl="0" indent="0" algn="l" defTabSz="1007943" rtl="0" eaLnBrk="1" fontAlgn="auto" latinLnBrk="0" hangingPunct="1">
              <a:lnSpc>
                <a:spcPts val="2400"/>
              </a:lnSpc>
              <a:spcBef>
                <a:spcPts val="1102"/>
              </a:spcBef>
              <a:spcAft>
                <a:spcPts val="0"/>
              </a:spcAft>
              <a:buClr>
                <a:srgbClr val="003399"/>
              </a:buClr>
              <a:buSzTx/>
              <a:buFontTx/>
              <a:buNone/>
              <a:tabLst/>
              <a:defRPr/>
            </a:pPr>
            <a:endParaRPr lang="pl-PL" sz="1200" dirty="0">
              <a:latin typeface="+mn-lt"/>
            </a:endParaRPr>
          </a:p>
        </p:txBody>
      </p:sp>
      <p:sp>
        <p:nvSpPr>
          <p:cNvPr id="5" name="object 5">
            <a:extLst>
              <a:ext uri="{FF2B5EF4-FFF2-40B4-BE49-F238E27FC236}">
                <a16:creationId xmlns:a16="http://schemas.microsoft.com/office/drawing/2014/main" id="{AFAB427D-A4CB-197B-C403-25FDA861B765}"/>
              </a:ext>
            </a:extLst>
          </p:cNvPr>
          <p:cNvSpPr txBox="1">
            <a:spLocks/>
          </p:cNvSpPr>
          <p:nvPr/>
        </p:nvSpPr>
        <p:spPr>
          <a:xfrm>
            <a:off x="-134932" y="5425313"/>
            <a:ext cx="3960440" cy="252222"/>
          </a:xfrm>
          <a:prstGeom prst="rect">
            <a:avLst/>
          </a:prstGeom>
        </p:spPr>
        <p:txBody>
          <a:bodyPr vert="horz" wrap="square" lIns="0" tIns="9118" rIns="0" bIns="0" rtlCol="0">
            <a:spAutoFit/>
          </a:bodyPr>
          <a:lstStyle>
            <a:lvl1pPr>
              <a:defRPr sz="4100" b="1" i="0">
                <a:solidFill>
                  <a:srgbClr val="AA1C2F"/>
                </a:solidFill>
                <a:latin typeface="Times New Roman"/>
                <a:ea typeface="+mj-ea"/>
                <a:cs typeface="Times New Roman"/>
              </a:defRPr>
            </a:lvl1pPr>
          </a:lstStyle>
          <a:p>
            <a:pPr marL="6754" marR="0" lvl="0" indent="0" algn="r" defTabSz="801929" eaLnBrk="1" fontAlgn="auto" latinLnBrk="0" hangingPunct="1">
              <a:lnSpc>
                <a:spcPct val="100000"/>
              </a:lnSpc>
              <a:spcBef>
                <a:spcPts val="72"/>
              </a:spcBef>
              <a:spcAft>
                <a:spcPts val="0"/>
              </a:spcAft>
              <a:buClrTx/>
              <a:buSzTx/>
              <a:buFontTx/>
              <a:buNone/>
              <a:tabLst/>
              <a:defRPr/>
            </a:pPr>
            <a:endParaRPr kumimoji="0" lang="pl-PL" sz="1579" b="1" i="0" u="none" strike="noStrike" kern="0" cap="none" spc="0" normalizeH="0" baseline="0" noProof="0" dirty="0">
              <a:ln>
                <a:noFill/>
              </a:ln>
              <a:solidFill>
                <a:srgbClr val="C00000"/>
              </a:solidFill>
              <a:effectLst/>
              <a:uLnTx/>
              <a:uFillTx/>
              <a:latin typeface="Calibri Light" panose="020F0302020204030204"/>
              <a:ea typeface="+mj-ea"/>
              <a:cs typeface="Times New Roman"/>
            </a:endParaRPr>
          </a:p>
        </p:txBody>
      </p:sp>
      <p:sp>
        <p:nvSpPr>
          <p:cNvPr id="7" name="Prostokąt 6">
            <a:extLst>
              <a:ext uri="{FF2B5EF4-FFF2-40B4-BE49-F238E27FC236}">
                <a16:creationId xmlns:a16="http://schemas.microsoft.com/office/drawing/2014/main" id="{B5F0B462-5E5A-4565-5829-04F9EF7F0210}"/>
              </a:ext>
            </a:extLst>
          </p:cNvPr>
          <p:cNvSpPr/>
          <p:nvPr/>
        </p:nvSpPr>
        <p:spPr>
          <a:xfrm>
            <a:off x="1241450" y="5075981"/>
            <a:ext cx="8496512" cy="864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altLang="pl-PL" sz="20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www.funduszeeuropejskie.gov.pl </a:t>
            </a:r>
          </a:p>
        </p:txBody>
      </p:sp>
      <p:sp>
        <p:nvSpPr>
          <p:cNvPr id="10" name="pole tekstowe 9">
            <a:extLst>
              <a:ext uri="{FF2B5EF4-FFF2-40B4-BE49-F238E27FC236}">
                <a16:creationId xmlns:a16="http://schemas.microsoft.com/office/drawing/2014/main" id="{E136E96F-4B7D-43A7-7ABB-9C777DD267AF}"/>
              </a:ext>
            </a:extLst>
          </p:cNvPr>
          <p:cNvSpPr txBox="1"/>
          <p:nvPr/>
        </p:nvSpPr>
        <p:spPr>
          <a:xfrm>
            <a:off x="1241450" y="5041545"/>
            <a:ext cx="8496512" cy="400110"/>
          </a:xfrm>
          <a:prstGeom prst="rect">
            <a:avLst/>
          </a:prstGeom>
          <a:noFill/>
        </p:spPr>
        <p:txBody>
          <a:bodyPr wrap="square">
            <a:spAutoFit/>
          </a:bodyPr>
          <a:lstStyle/>
          <a:p>
            <a:pPr algn="ctr"/>
            <a:r>
              <a:rPr lang="pl-PL" sz="2000" b="1" dirty="0">
                <a:solidFill>
                  <a:schemeClr val="accent1"/>
                </a:solidFill>
                <a:latin typeface="Arial" panose="020B0604020202020204" pitchFamily="34" charset="0"/>
                <a:cs typeface="Arial" panose="020B0604020202020204" pitchFamily="34" charset="0"/>
              </a:rPr>
              <a:t>Źródła informacji o programach krajowych</a:t>
            </a:r>
          </a:p>
        </p:txBody>
      </p:sp>
      <p:pic>
        <p:nvPicPr>
          <p:cNvPr id="4" name="Obraz 3">
            <a:extLst>
              <a:ext uri="{FF2B5EF4-FFF2-40B4-BE49-F238E27FC236}">
                <a16:creationId xmlns:a16="http://schemas.microsoft.com/office/drawing/2014/main" id="{CB7649A2-036A-F2B3-107B-282495C3E961}"/>
              </a:ext>
            </a:extLst>
          </p:cNvPr>
          <p:cNvPicPr>
            <a:picLocks noChangeAspect="1"/>
          </p:cNvPicPr>
          <p:nvPr/>
        </p:nvPicPr>
        <p:blipFill>
          <a:blip r:embed="rId3"/>
          <a:stretch>
            <a:fillRect/>
          </a:stretch>
        </p:blipFill>
        <p:spPr>
          <a:xfrm>
            <a:off x="1097581" y="179437"/>
            <a:ext cx="8598251" cy="4870284"/>
          </a:xfrm>
          <a:prstGeom prst="rect">
            <a:avLst/>
          </a:prstGeom>
        </p:spPr>
      </p:pic>
      <p:pic>
        <p:nvPicPr>
          <p:cNvPr id="2" name="Obraz 1">
            <a:extLst>
              <a:ext uri="{FF2B5EF4-FFF2-40B4-BE49-F238E27FC236}">
                <a16:creationId xmlns:a16="http://schemas.microsoft.com/office/drawing/2014/main" id="{1FC16888-5D42-63DD-21F9-A222A1D915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2180310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3A9D1143-6CA5-4EB8-8B14-8B355E9D2D3B}"/>
              </a:ext>
            </a:extLst>
          </p:cNvPr>
          <p:cNvSpPr>
            <a:spLocks noGrp="1"/>
          </p:cNvSpPr>
          <p:nvPr>
            <p:ph type="ctrTitle"/>
          </p:nvPr>
        </p:nvSpPr>
        <p:spPr>
          <a:xfrm>
            <a:off x="2969642" y="5147989"/>
            <a:ext cx="6480176" cy="1487349"/>
          </a:xfrm>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br>
              <a:rPr lang="pl-PL" sz="2400" dirty="0"/>
            </a:br>
            <a:r>
              <a:rPr lang="pl-PL" sz="2400" dirty="0"/>
              <a:t>Źródła informacji o programie regionalnym</a:t>
            </a:r>
            <a:br>
              <a:rPr lang="pl-PL" sz="2400" dirty="0"/>
            </a:br>
            <a:r>
              <a:rPr lang="pl-PL" sz="2400" dirty="0"/>
              <a:t> </a:t>
            </a:r>
            <a:r>
              <a:rPr kumimoji="0" lang="pl-PL" altLang="pl-PL" sz="2000" b="1" i="0" u="none" strike="noStrike" kern="0" cap="none" spc="0" normalizeH="0" baseline="0" noProof="0" dirty="0">
                <a:ln>
                  <a:noFill/>
                </a:ln>
                <a:solidFill>
                  <a:srgbClr val="002073"/>
                </a:solidFill>
                <a:effectLst/>
                <a:uLnTx/>
                <a:uFillTx/>
                <a:latin typeface="Arial" panose="020B0604020202020204" pitchFamily="34" charset="0"/>
                <a:ea typeface="+mn-ea"/>
                <a:cs typeface="Arial" panose="020B0604020202020204" pitchFamily="34" charset="0"/>
              </a:rPr>
              <a:t>www.funduszeUE.lubelskie.pl </a:t>
            </a:r>
            <a:br>
              <a:rPr kumimoji="0" lang="pl-PL" altLang="pl-PL" sz="2000" b="1" i="0" u="none" strike="noStrike" kern="0" cap="none" spc="0" normalizeH="0" baseline="0" noProof="0" dirty="0">
                <a:ln>
                  <a:noFill/>
                </a:ln>
                <a:solidFill>
                  <a:srgbClr val="002073"/>
                </a:solidFill>
                <a:effectLst/>
                <a:uLnTx/>
                <a:uFillTx/>
                <a:latin typeface="Arial" panose="020B0604020202020204" pitchFamily="34" charset="0"/>
                <a:ea typeface="+mn-ea"/>
                <a:cs typeface="Arial" panose="020B0604020202020204" pitchFamily="34" charset="0"/>
              </a:rPr>
            </a:br>
            <a:endParaRPr lang="pl-PL" sz="2400" dirty="0"/>
          </a:p>
        </p:txBody>
      </p:sp>
      <p:pic>
        <p:nvPicPr>
          <p:cNvPr id="5" name="Obraz 4">
            <a:extLst>
              <a:ext uri="{FF2B5EF4-FFF2-40B4-BE49-F238E27FC236}">
                <a16:creationId xmlns:a16="http://schemas.microsoft.com/office/drawing/2014/main" id="{4DBA26B4-38A1-4267-BBB1-0DE2650B50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0714" y="6516140"/>
            <a:ext cx="7110384" cy="971153"/>
          </a:xfrm>
          <a:prstGeom prst="rect">
            <a:avLst/>
          </a:prstGeom>
          <a:noFill/>
        </p:spPr>
      </p:pic>
      <p:pic>
        <p:nvPicPr>
          <p:cNvPr id="11" name="Obraz 10">
            <a:extLst>
              <a:ext uri="{FF2B5EF4-FFF2-40B4-BE49-F238E27FC236}">
                <a16:creationId xmlns:a16="http://schemas.microsoft.com/office/drawing/2014/main" id="{F2B121A6-242F-45DE-80E9-10E45EB14EE0}"/>
              </a:ext>
            </a:extLst>
          </p:cNvPr>
          <p:cNvPicPr>
            <a:picLocks noChangeAspect="1"/>
          </p:cNvPicPr>
          <p:nvPr/>
        </p:nvPicPr>
        <p:blipFill>
          <a:blip r:embed="rId3"/>
          <a:stretch>
            <a:fillRect/>
          </a:stretch>
        </p:blipFill>
        <p:spPr>
          <a:xfrm>
            <a:off x="881410" y="347289"/>
            <a:ext cx="9360495" cy="4536505"/>
          </a:xfrm>
          <a:prstGeom prst="rect">
            <a:avLst/>
          </a:prstGeom>
        </p:spPr>
      </p:pic>
    </p:spTree>
    <p:extLst>
      <p:ext uri="{BB962C8B-B14F-4D97-AF65-F5344CB8AC3E}">
        <p14:creationId xmlns:p14="http://schemas.microsoft.com/office/powerpoint/2010/main" val="2892678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5BF39B18-EE75-698F-0818-E5C10A449899}"/>
              </a:ext>
            </a:extLst>
          </p:cNvPr>
          <p:cNvSpPr>
            <a:spLocks noGrp="1"/>
          </p:cNvSpPr>
          <p:nvPr>
            <p:ph type="ctrTitle"/>
          </p:nvPr>
        </p:nvSpPr>
        <p:spPr>
          <a:xfrm>
            <a:off x="161330" y="2843733"/>
            <a:ext cx="10441160" cy="3398053"/>
          </a:xfrm>
          <a:solidFill>
            <a:schemeClr val="accent5">
              <a:lumMod val="20000"/>
              <a:lumOff val="80000"/>
            </a:schemeClr>
          </a:solidFill>
        </p:spPr>
        <p:txBody>
          <a:bodyPr>
            <a:noAutofit/>
          </a:bodyPr>
          <a:lstStyle/>
          <a:p>
            <a:pPr indent="0">
              <a:lnSpc>
                <a:spcPct val="100000"/>
              </a:lnSpc>
            </a:pPr>
            <a:br>
              <a:rPr lang="pl-PL" sz="1800" dirty="0">
                <a:latin typeface="Arial" panose="020B0604020202020204" pitchFamily="34" charset="0"/>
                <a:cs typeface="Arial" panose="020B0604020202020204" pitchFamily="34" charset="0"/>
              </a:rPr>
            </a:br>
            <a:r>
              <a:rPr lang="pl-PL" sz="1800" dirty="0">
                <a:latin typeface="Arial" panose="020B0604020202020204" pitchFamily="34" charset="0"/>
                <a:cs typeface="Arial" panose="020B0604020202020204" pitchFamily="34" charset="0"/>
              </a:rPr>
              <a:t>Program Unii Europejskiej w dziedzinie edukacji, szkoleń, młodzieży i sportu  jest  kontynuacją europejskich programów edukacyjnych realizowanych od 1998 r. Jego celem jest wspieranie uczniów, studentów, nauczycieli, wykładowców i wolontariuszy w prowadzeniu międzynarodowych projektów służących podnoszeniu kompetencji. Do udziału w programie są  uprawnione także instytucje i organizacje publiczne i prywatne wspierające edukację formalną oraz uczenie się </a:t>
            </a:r>
            <a:r>
              <a:rPr lang="pl-PL" sz="1800" dirty="0" err="1">
                <a:latin typeface="Arial" panose="020B0604020202020204" pitchFamily="34" charset="0"/>
                <a:cs typeface="Arial" panose="020B0604020202020204" pitchFamily="34" charset="0"/>
              </a:rPr>
              <a:t>pozaformalne</a:t>
            </a:r>
            <a:r>
              <a:rPr lang="pl-PL" sz="1800" dirty="0">
                <a:latin typeface="Arial" panose="020B0604020202020204" pitchFamily="34" charset="0"/>
                <a:cs typeface="Arial" panose="020B0604020202020204" pitchFamily="34" charset="0"/>
              </a:rPr>
              <a:t> i nieformalne osób w każdym wieku. </a:t>
            </a:r>
            <a:br>
              <a:rPr lang="pl-PL" sz="1800" dirty="0">
                <a:latin typeface="Arial" panose="020B0604020202020204" pitchFamily="34" charset="0"/>
                <a:cs typeface="Arial" panose="020B0604020202020204" pitchFamily="34" charset="0"/>
              </a:rPr>
            </a:br>
            <a:br>
              <a:rPr lang="pl-PL" sz="1800" dirty="0">
                <a:latin typeface="Arial" panose="020B0604020202020204" pitchFamily="34" charset="0"/>
                <a:cs typeface="Arial" panose="020B0604020202020204" pitchFamily="34" charset="0"/>
              </a:rPr>
            </a:br>
            <a:r>
              <a:rPr lang="pl-PL" sz="1800" dirty="0">
                <a:latin typeface="Arial" panose="020B0604020202020204" pitchFamily="34" charset="0"/>
                <a:cs typeface="Arial" panose="020B0604020202020204" pitchFamily="34" charset="0"/>
              </a:rPr>
              <a:t>Europejski budżet programu na lata 2021–2027 wynosi 26,2 miliarda euro.</a:t>
            </a:r>
            <a:br>
              <a:rPr lang="pl-PL" sz="1800" dirty="0">
                <a:latin typeface="Arial" panose="020B0604020202020204" pitchFamily="34" charset="0"/>
                <a:cs typeface="Arial" panose="020B0604020202020204" pitchFamily="34" charset="0"/>
              </a:rPr>
            </a:br>
            <a:br>
              <a:rPr lang="pl-PL" sz="1800" dirty="0">
                <a:latin typeface="Arial" panose="020B0604020202020204" pitchFamily="34" charset="0"/>
                <a:cs typeface="Arial" panose="020B0604020202020204" pitchFamily="34" charset="0"/>
              </a:rPr>
            </a:br>
            <a:r>
              <a:rPr lang="pl-PL" sz="1800" dirty="0">
                <a:latin typeface="Arial" panose="020B0604020202020204" pitchFamily="34" charset="0"/>
                <a:cs typeface="Arial" panose="020B0604020202020204" pitchFamily="34" charset="0"/>
              </a:rPr>
              <a:t>Narodową Agencją Programu Erasmus+ i jego realizatorem w Polsce jest Fundacja Rozwoju Systemu Edukacji. </a:t>
            </a:r>
            <a:r>
              <a:rPr lang="pl-PL" sz="1800" dirty="0">
                <a:latin typeface="Arial" panose="020B0604020202020204" pitchFamily="34" charset="0"/>
                <a:cs typeface="Arial" panose="020B0604020202020204" pitchFamily="34" charset="0"/>
                <a:hlinkClick r:id="rId3"/>
              </a:rPr>
              <a:t>https://erasmusplus.org.pl/</a:t>
            </a:r>
            <a:r>
              <a:rPr lang="pl-PL" sz="1800" dirty="0">
                <a:latin typeface="Arial" panose="020B0604020202020204" pitchFamily="34" charset="0"/>
                <a:cs typeface="Arial" panose="020B0604020202020204" pitchFamily="34" charset="0"/>
              </a:rPr>
              <a:t>  tel. +48 22 463 10 00</a:t>
            </a:r>
          </a:p>
        </p:txBody>
      </p:sp>
      <p:pic>
        <p:nvPicPr>
          <p:cNvPr id="2" name="Obraz 1">
            <a:extLst>
              <a:ext uri="{FF2B5EF4-FFF2-40B4-BE49-F238E27FC236}">
                <a16:creationId xmlns:a16="http://schemas.microsoft.com/office/drawing/2014/main" id="{CAEBBE06-0989-AA37-BB92-DABC7B9A1C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3" name="Obraz 2">
            <a:extLst>
              <a:ext uri="{FF2B5EF4-FFF2-40B4-BE49-F238E27FC236}">
                <a16:creationId xmlns:a16="http://schemas.microsoft.com/office/drawing/2014/main" id="{4A9EE998-7A0A-46C8-35BA-5B7BC39FCA8E}"/>
              </a:ext>
            </a:extLst>
          </p:cNvPr>
          <p:cNvPicPr>
            <a:picLocks noChangeAspect="1"/>
          </p:cNvPicPr>
          <p:nvPr/>
        </p:nvPicPr>
        <p:blipFill>
          <a:blip r:embed="rId5"/>
          <a:stretch>
            <a:fillRect/>
          </a:stretch>
        </p:blipFill>
        <p:spPr>
          <a:xfrm>
            <a:off x="7362130" y="468431"/>
            <a:ext cx="2857500" cy="676275"/>
          </a:xfrm>
          <a:prstGeom prst="rect">
            <a:avLst/>
          </a:prstGeom>
        </p:spPr>
      </p:pic>
    </p:spTree>
    <p:extLst>
      <p:ext uri="{BB962C8B-B14F-4D97-AF65-F5344CB8AC3E}">
        <p14:creationId xmlns:p14="http://schemas.microsoft.com/office/powerpoint/2010/main" val="258206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dirty="0">
                <a:solidFill>
                  <a:srgbClr val="002060"/>
                </a:solidFill>
                <a:latin typeface="Arial" panose="020B0604020202020204" pitchFamily="34" charset="0"/>
                <a:cs typeface="Arial" panose="020B0604020202020204" pitchFamily="34" charset="0"/>
              </a:rPr>
              <a:t>Najbliższe nabory</a:t>
            </a: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305346" y="827511"/>
            <a:ext cx="10009111" cy="5472608"/>
          </a:xfrm>
        </p:spPr>
        <p:txBody>
          <a:bodyPr>
            <a:noAutofit/>
          </a:bodyPr>
          <a:lstStyle/>
          <a:p>
            <a:pPr marL="0" indent="0" algn="l">
              <a:buNone/>
            </a:pPr>
            <a:r>
              <a:rPr lang="pl-PL" sz="1600" b="1" i="0" dirty="0">
                <a:solidFill>
                  <a:srgbClr val="041D57"/>
                </a:solidFill>
                <a:effectLst/>
                <a:latin typeface="Arial" panose="020B0604020202020204" pitchFamily="34" charset="0"/>
                <a:cs typeface="Arial" panose="020B0604020202020204" pitchFamily="34" charset="0"/>
              </a:rPr>
              <a:t>Projekty Solidarności - inicjatywy na rzecz lokalnej społeczności</a:t>
            </a:r>
          </a:p>
          <a:p>
            <a:pPr marL="0" indent="0" algn="l">
              <a:buNone/>
            </a:pPr>
            <a:r>
              <a:rPr lang="pl-PL" sz="1600" b="1" i="0" dirty="0">
                <a:solidFill>
                  <a:srgbClr val="041D57"/>
                </a:solidFill>
                <a:effectLst/>
                <a:latin typeface="Arial" panose="020B0604020202020204" pitchFamily="34" charset="0"/>
                <a:cs typeface="Arial" panose="020B0604020202020204" pitchFamily="34" charset="0"/>
              </a:rPr>
              <a:t>– </a:t>
            </a:r>
            <a:r>
              <a:rPr lang="pl-PL" sz="1600" i="0" dirty="0">
                <a:solidFill>
                  <a:srgbClr val="041D57"/>
                </a:solidFill>
                <a:effectLst/>
                <a:latin typeface="Arial" panose="020B0604020202020204" pitchFamily="34" charset="0"/>
                <a:cs typeface="Arial" panose="020B0604020202020204" pitchFamily="34" charset="0"/>
              </a:rPr>
              <a:t> np. organizacja warsztatów, festiwali i imprez kulturalnych, dni sportu, spotkań integrujących społeczność, zajęć wspierających rozwój kompetencji</a:t>
            </a:r>
          </a:p>
          <a:p>
            <a:pPr algn="l">
              <a:buFont typeface="Wingdings" panose="05000000000000000000" pitchFamily="2" charset="2"/>
              <a:buChar char="§"/>
            </a:pPr>
            <a:r>
              <a:rPr lang="pl-PL" sz="1600" b="0" i="0" dirty="0">
                <a:solidFill>
                  <a:srgbClr val="262626"/>
                </a:solidFill>
                <a:effectLst/>
                <a:latin typeface="Arial" panose="020B0604020202020204" pitchFamily="34" charset="0"/>
                <a:cs typeface="Arial" panose="020B0604020202020204" pitchFamily="34" charset="0"/>
              </a:rPr>
              <a:t>Termin naboru: </a:t>
            </a:r>
            <a:r>
              <a:rPr lang="pl-PL" sz="1600" b="1" i="0" dirty="0">
                <a:solidFill>
                  <a:srgbClr val="262626"/>
                </a:solidFill>
                <a:effectLst/>
                <a:latin typeface="Arial" panose="020B0604020202020204" pitchFamily="34" charset="0"/>
                <a:cs typeface="Arial" panose="020B0604020202020204" pitchFamily="34" charset="0"/>
              </a:rPr>
              <a:t>luty 2025 r.</a:t>
            </a:r>
            <a:r>
              <a:rPr lang="pl-PL" sz="1600" b="1" i="0" dirty="0">
                <a:solidFill>
                  <a:srgbClr val="FFFFFF"/>
                </a:solidFill>
                <a:effectLst/>
                <a:latin typeface="Arial" panose="020B0604020202020204" pitchFamily="34" charset="0"/>
                <a:cs typeface="Arial" panose="020B0604020202020204" pitchFamily="34" charset="0"/>
              </a:rPr>
              <a:t>US+</a:t>
            </a:r>
          </a:p>
          <a:p>
            <a:pPr marL="0" indent="0" algn="l">
              <a:buNone/>
            </a:pPr>
            <a:r>
              <a:rPr lang="pl-PL" sz="1600" b="1" i="0" dirty="0">
                <a:solidFill>
                  <a:srgbClr val="041D57"/>
                </a:solidFill>
                <a:effectLst/>
                <a:latin typeface="Arial" panose="020B0604020202020204" pitchFamily="34" charset="0"/>
                <a:cs typeface="Arial" panose="020B0604020202020204" pitchFamily="34" charset="0"/>
              </a:rPr>
              <a:t>Sektor: Młodzież</a:t>
            </a:r>
            <a:br>
              <a:rPr lang="pl-PL" sz="1600" b="1" i="0" dirty="0">
                <a:solidFill>
                  <a:srgbClr val="041D57"/>
                </a:solidFill>
                <a:effectLst/>
                <a:latin typeface="Arial" panose="020B0604020202020204" pitchFamily="34" charset="0"/>
                <a:cs typeface="Arial" panose="020B0604020202020204" pitchFamily="34" charset="0"/>
              </a:rPr>
            </a:br>
            <a:r>
              <a:rPr lang="pl-PL" sz="1600" b="1" i="0" dirty="0">
                <a:solidFill>
                  <a:srgbClr val="041D57"/>
                </a:solidFill>
                <a:effectLst/>
                <a:latin typeface="Arial" panose="020B0604020202020204" pitchFamily="34" charset="0"/>
                <a:cs typeface="Arial" panose="020B0604020202020204" pitchFamily="34" charset="0"/>
              </a:rPr>
              <a:t>Akcja 1: Wymiany Młodzieży - tzw. wymiany młodzieży</a:t>
            </a:r>
          </a:p>
          <a:p>
            <a:pPr marL="0" indent="0" algn="l">
              <a:buNone/>
            </a:pPr>
            <a:r>
              <a:rPr lang="pl-PL" sz="1600" b="1" i="0" dirty="0">
                <a:solidFill>
                  <a:srgbClr val="041D57"/>
                </a:solidFill>
                <a:effectLst/>
                <a:latin typeface="Arial" panose="020B0604020202020204" pitchFamily="34" charset="0"/>
                <a:cs typeface="Arial" panose="020B0604020202020204" pitchFamily="34" charset="0"/>
              </a:rPr>
              <a:t>– </a:t>
            </a:r>
            <a:r>
              <a:rPr lang="pl-PL" sz="1600" i="0" dirty="0">
                <a:solidFill>
                  <a:srgbClr val="041D57"/>
                </a:solidFill>
                <a:effectLst/>
                <a:latin typeface="Arial" panose="020B0604020202020204" pitchFamily="34" charset="0"/>
                <a:cs typeface="Arial" panose="020B0604020202020204" pitchFamily="34" charset="0"/>
              </a:rPr>
              <a:t> zaproszenie zagranicznych kolegów i organizację wspólnych wyjazdów w Polsce, połączonych z międzynarodowymi warsztatami, zajęciami, spotkaniami</a:t>
            </a:r>
          </a:p>
          <a:p>
            <a:pPr algn="l">
              <a:buFont typeface="Wingdings" panose="05000000000000000000" pitchFamily="2" charset="2"/>
              <a:buChar char="§"/>
            </a:pPr>
            <a:r>
              <a:rPr lang="pl-PL" sz="1600" b="0" i="0" dirty="0">
                <a:solidFill>
                  <a:srgbClr val="262626"/>
                </a:solidFill>
                <a:effectLst/>
                <a:latin typeface="Arial" panose="020B0604020202020204" pitchFamily="34" charset="0"/>
                <a:cs typeface="Arial" panose="020B0604020202020204" pitchFamily="34" charset="0"/>
              </a:rPr>
              <a:t>Termin naboru: </a:t>
            </a:r>
            <a:r>
              <a:rPr lang="pl-PL" sz="1600" b="1" i="0" dirty="0">
                <a:solidFill>
                  <a:srgbClr val="262626"/>
                </a:solidFill>
                <a:effectLst/>
                <a:latin typeface="Arial" panose="020B0604020202020204" pitchFamily="34" charset="0"/>
                <a:cs typeface="Arial" panose="020B0604020202020204" pitchFamily="34" charset="0"/>
              </a:rPr>
              <a:t>luty 2025 r.</a:t>
            </a:r>
          </a:p>
          <a:p>
            <a:pPr marL="0" indent="0" algn="l">
              <a:buNone/>
            </a:pPr>
            <a:r>
              <a:rPr lang="pl-PL" sz="1600" b="1" i="0" dirty="0">
                <a:solidFill>
                  <a:srgbClr val="262626"/>
                </a:solidFill>
                <a:effectLst/>
                <a:latin typeface="Arial" panose="020B0604020202020204" pitchFamily="34" charset="0"/>
                <a:cs typeface="Arial" panose="020B0604020202020204" pitchFamily="34" charset="0"/>
              </a:rPr>
              <a:t>e-mail: </a:t>
            </a:r>
            <a:r>
              <a:rPr lang="pl-PL" sz="1600" b="1" i="0" dirty="0">
                <a:solidFill>
                  <a:srgbClr val="262626"/>
                </a:solidFill>
                <a:effectLst/>
                <a:latin typeface="Arial" panose="020B0604020202020204" pitchFamily="34" charset="0"/>
                <a:cs typeface="Arial" panose="020B0604020202020204" pitchFamily="34" charset="0"/>
                <a:hlinkClick r:id="rId3"/>
              </a:rPr>
              <a:t>yia@erasmusplus.org.pl</a:t>
            </a:r>
            <a:r>
              <a:rPr lang="pl-PL" sz="1600" b="1" i="0" dirty="0">
                <a:solidFill>
                  <a:srgbClr val="262626"/>
                </a:solidFill>
                <a:effectLst/>
                <a:latin typeface="Arial" panose="020B0604020202020204" pitchFamily="34" charset="0"/>
                <a:cs typeface="Arial" panose="020B0604020202020204" pitchFamily="34" charset="0"/>
              </a:rPr>
              <a:t> </a:t>
            </a:r>
          </a:p>
          <a:p>
            <a:pPr marL="0" indent="0" algn="l">
              <a:buNone/>
            </a:pPr>
            <a:r>
              <a:rPr lang="pl-PL" sz="1600" b="0" i="0" dirty="0">
                <a:solidFill>
                  <a:srgbClr val="262626"/>
                </a:solidFill>
                <a:effectLst/>
                <a:latin typeface="Arial" panose="020B0604020202020204" pitchFamily="34" charset="0"/>
                <a:cs typeface="Arial" panose="020B0604020202020204" pitchFamily="34" charset="0"/>
              </a:rPr>
              <a:t>Kontakt: Narodowa Agencja Programu Erasmus+ i Europejskiego Korpusu Solidarności</a:t>
            </a:r>
          </a:p>
          <a:p>
            <a:pPr marL="0" indent="0" algn="l">
              <a:buNone/>
            </a:pPr>
            <a:r>
              <a:rPr lang="pl-PL" sz="1600" b="0" i="0" dirty="0">
                <a:solidFill>
                  <a:srgbClr val="262626"/>
                </a:solidFill>
                <a:effectLst/>
                <a:latin typeface="Arial" panose="020B0604020202020204" pitchFamily="34" charset="0"/>
                <a:cs typeface="Arial" panose="020B0604020202020204" pitchFamily="34" charset="0"/>
              </a:rPr>
              <a:t>Aleje Jerozolimskie 142A</a:t>
            </a:r>
          </a:p>
          <a:p>
            <a:pPr marL="0" indent="0" algn="l">
              <a:buNone/>
            </a:pPr>
            <a:r>
              <a:rPr lang="pl-PL" sz="1600" b="0" i="0" dirty="0">
                <a:solidFill>
                  <a:srgbClr val="262626"/>
                </a:solidFill>
                <a:effectLst/>
                <a:latin typeface="Arial" panose="020B0604020202020204" pitchFamily="34" charset="0"/>
                <a:cs typeface="Arial" panose="020B0604020202020204" pitchFamily="34" charset="0"/>
              </a:rPr>
              <a:t>02-305 Warszawa,  </a:t>
            </a:r>
            <a:r>
              <a:rPr lang="pl-PL" sz="1600" b="0" i="0" dirty="0">
                <a:solidFill>
                  <a:srgbClr val="262626"/>
                </a:solidFill>
                <a:effectLst/>
                <a:latin typeface="Arial" panose="020B0604020202020204" pitchFamily="34" charset="0"/>
                <a:cs typeface="Arial" panose="020B0604020202020204" pitchFamily="34" charset="0"/>
                <a:hlinkClick r:id="rId4"/>
              </a:rPr>
              <a:t>https://www.frse.org.pl/konkursy</a:t>
            </a:r>
            <a:r>
              <a:rPr lang="pl-PL" sz="1600" b="0" i="0" dirty="0">
                <a:solidFill>
                  <a:srgbClr val="262626"/>
                </a:solidFill>
                <a:effectLst/>
                <a:latin typeface="Arial" panose="020B0604020202020204" pitchFamily="34" charset="0"/>
                <a:cs typeface="Arial" panose="020B0604020202020204" pitchFamily="34" charset="0"/>
              </a:rPr>
              <a:t>  </a:t>
            </a:r>
          </a:p>
          <a:p>
            <a:pPr marL="0" indent="0" algn="l">
              <a:buNone/>
            </a:pPr>
            <a:endParaRPr lang="pl-PL" sz="1600" b="0" i="0" dirty="0">
              <a:solidFill>
                <a:srgbClr val="262626"/>
              </a:solidFill>
              <a:effectLst/>
              <a:latin typeface="Arial" panose="020B0604020202020204" pitchFamily="34" charset="0"/>
              <a:cs typeface="Arial" panose="020B0604020202020204" pitchFamily="34" charset="0"/>
            </a:endParaRPr>
          </a:p>
          <a:p>
            <a:pPr marL="0" indent="0">
              <a:lnSpc>
                <a:spcPct val="100000"/>
              </a:lnSpc>
              <a:buSzPct val="106000"/>
              <a:buNone/>
            </a:pPr>
            <a:endParaRPr lang="pl-PL"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F080A137-61B5-31AD-9D80-C23940CEB9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145255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dirty="0">
                <a:solidFill>
                  <a:srgbClr val="002060"/>
                </a:solidFill>
                <a:latin typeface="Arial" panose="020B0604020202020204" pitchFamily="34" charset="0"/>
                <a:cs typeface="Arial" panose="020B0604020202020204" pitchFamily="34" charset="0"/>
              </a:rPr>
              <a:t>Wybrane sektory</a:t>
            </a: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233338" y="1115541"/>
            <a:ext cx="10297143" cy="5328591"/>
          </a:xfrm>
        </p:spPr>
        <p:txBody>
          <a:bodyPr>
            <a:noAutofit/>
          </a:bodyPr>
          <a:lstStyle/>
          <a:p>
            <a:pPr marL="0" indent="0">
              <a:lnSpc>
                <a:spcPct val="100000"/>
              </a:lnSpc>
              <a:buSzPct val="106000"/>
              <a:buNone/>
            </a:pPr>
            <a:r>
              <a:rPr lang="pl-PL" sz="1600"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Edukacja dorosłych </a:t>
            </a:r>
            <a:r>
              <a:rPr lang="pl-PL" dirty="0">
                <a:latin typeface="Arial" panose="020B0604020202020204" pitchFamily="34" charset="0"/>
                <a:cs typeface="Arial" panose="020B0604020202020204" pitchFamily="34" charset="0"/>
              </a:rPr>
              <a:t>– W ramach projektów mobilności dorosłe osoby uczące się w tych organizacjach (słuchacze) z określonych grup wymagających szczególnego wsparcia edukacyjnego oraz przedstawiciele kadry edukacji dorosłych mogą uczestniczyć w mobilnościach zagranicznych mających na celu rozwój ich kompetencji.</a:t>
            </a:r>
          </a:p>
          <a:p>
            <a:pPr marL="0" indent="0">
              <a:lnSpc>
                <a:spcPct val="100000"/>
              </a:lnSpc>
              <a:buSzPct val="106000"/>
              <a:buNone/>
            </a:pPr>
            <a:r>
              <a:rPr lang="pl-PL" b="1" dirty="0">
                <a:latin typeface="Arial" panose="020B0604020202020204" pitchFamily="34" charset="0"/>
                <a:cs typeface="Arial" panose="020B0604020202020204" pitchFamily="34" charset="0"/>
              </a:rPr>
              <a:t>Edukacja szkolna </a:t>
            </a:r>
            <a:r>
              <a:rPr lang="pl-PL" dirty="0">
                <a:latin typeface="Arial" panose="020B0604020202020204" pitchFamily="34" charset="0"/>
                <a:cs typeface="Arial" panose="020B0604020202020204" pitchFamily="34" charset="0"/>
              </a:rPr>
              <a:t>- O dofinansowanie projektów mogą starać się publiczne i niepubliczne przedszkola, szkoły podstawowe i ponadpodstawowe realizujące obowiązek szkolny i obowiązek nauki, a także jednostki samorządu terytorialnego, kuratoria oświaty, ośrodki doskonalenia nauczycieli, biblioteki, domy kultury oraz inne instytucje działające w obszarze edukacji szkolnej i na jej rzecz.</a:t>
            </a:r>
          </a:p>
        </p:txBody>
      </p:sp>
      <p:pic>
        <p:nvPicPr>
          <p:cNvPr id="4" name="Obraz 3">
            <a:extLst>
              <a:ext uri="{FF2B5EF4-FFF2-40B4-BE49-F238E27FC236}">
                <a16:creationId xmlns:a16="http://schemas.microsoft.com/office/drawing/2014/main" id="{F080A137-61B5-31AD-9D80-C23940CEB9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588148"/>
            <a:ext cx="8714067" cy="768805"/>
          </a:xfrm>
          <a:prstGeom prst="rect">
            <a:avLst/>
          </a:prstGeom>
          <a:noFill/>
        </p:spPr>
      </p:pic>
      <p:pic>
        <p:nvPicPr>
          <p:cNvPr id="5" name="Obraz 4" descr="Książki twarde">
            <a:extLst>
              <a:ext uri="{FF2B5EF4-FFF2-40B4-BE49-F238E27FC236}">
                <a16:creationId xmlns:a16="http://schemas.microsoft.com/office/drawing/2014/main" id="{D327B09C-EFCA-C222-52C7-D31D1F513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795" y="3635821"/>
            <a:ext cx="5256584" cy="2520280"/>
          </a:xfrm>
          <a:prstGeom prst="rect">
            <a:avLst/>
          </a:prstGeom>
        </p:spPr>
      </p:pic>
    </p:spTree>
    <p:extLst>
      <p:ext uri="{BB962C8B-B14F-4D97-AF65-F5344CB8AC3E}">
        <p14:creationId xmlns:p14="http://schemas.microsoft.com/office/powerpoint/2010/main" val="20805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dirty="0">
                <a:solidFill>
                  <a:srgbClr val="002060"/>
                </a:solidFill>
                <a:latin typeface="Arial" panose="020B0604020202020204" pitchFamily="34" charset="0"/>
                <a:cs typeface="Arial" panose="020B0604020202020204" pitchFamily="34" charset="0"/>
              </a:rPr>
              <a:t>Wybrane sektory</a:t>
            </a: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233338" y="845807"/>
            <a:ext cx="10297143" cy="5598325"/>
          </a:xfrm>
        </p:spPr>
        <p:txBody>
          <a:bodyPr>
            <a:noAutofit/>
          </a:bodyPr>
          <a:lstStyle/>
          <a:p>
            <a:pPr marL="0" indent="0">
              <a:lnSpc>
                <a:spcPct val="100000"/>
              </a:lnSpc>
              <a:buSzPct val="106000"/>
              <a:buNone/>
            </a:pPr>
            <a:r>
              <a:rPr lang="pl-PL" b="1" dirty="0">
                <a:latin typeface="Arial" panose="020B0604020202020204" pitchFamily="34" charset="0"/>
                <a:cs typeface="Arial" panose="020B0604020202020204" pitchFamily="34" charset="0"/>
              </a:rPr>
              <a:t>Kształcenie i szkolenia zawodowe </a:t>
            </a:r>
            <a:r>
              <a:rPr lang="pl-PL" dirty="0">
                <a:latin typeface="Arial" panose="020B0604020202020204" pitchFamily="34" charset="0"/>
                <a:cs typeface="Arial" panose="020B0604020202020204" pitchFamily="34" charset="0"/>
              </a:rPr>
              <a:t>- Wnioski mogą składać instytucje i organizacje zaangażowane w rozwój sektora kształcenia i szkoleń zawodowych: szkoły branżowe i techniczne, placówki kształcenia praktycznego i ustawicznego, instytucje szkoleniowe, małe i średnie przedsiębiorstwa, organizacje branżowe, partnerzy społeczni, fundacje, izby rzemieślnicze, szkoły wyższe, wojewódzkie i powiatowe urzędy pracy, a także organy administracji samorządu lokalnego i regionalnego. Wszyscy wnioskodawcy muszą posiadać osobowość prawną.</a:t>
            </a:r>
          </a:p>
          <a:p>
            <a:pPr marL="0" indent="0">
              <a:lnSpc>
                <a:spcPct val="100000"/>
              </a:lnSpc>
              <a:buSzPct val="106000"/>
              <a:buNone/>
            </a:pPr>
            <a:r>
              <a:rPr lang="pl-PL" dirty="0">
                <a:latin typeface="Arial" panose="020B0604020202020204" pitchFamily="34" charset="0"/>
                <a:cs typeface="Arial" panose="020B0604020202020204" pitchFamily="34" charset="0"/>
              </a:rPr>
              <a:t> </a:t>
            </a:r>
            <a:r>
              <a:rPr lang="pl-PL" b="1" dirty="0">
                <a:latin typeface="Arial" panose="020B0604020202020204" pitchFamily="34" charset="0"/>
                <a:cs typeface="Arial" panose="020B0604020202020204" pitchFamily="34" charset="0"/>
              </a:rPr>
              <a:t>Młodzież</a:t>
            </a:r>
            <a:r>
              <a:rPr lang="pl-PL" dirty="0">
                <a:latin typeface="Arial" panose="020B0604020202020204" pitchFamily="34" charset="0"/>
                <a:cs typeface="Arial" panose="020B0604020202020204" pitchFamily="34" charset="0"/>
              </a:rPr>
              <a:t>  - O dofinansowanie projektów w sektorze Młodzież mogą starać się m.in. organizacje pozarządowe posiadające osobowość prawną, grupy nieformalne młodzieży (tylko KA1) oraz organy publiczne na szczeblu lokalnym, regionalnym lub krajowym, działające na rzecz młodzieży lub osób pracujących z młodzieżą, wykorzystujące </a:t>
            </a:r>
            <a:r>
              <a:rPr lang="pl-PL" dirty="0" err="1">
                <a:latin typeface="Arial" panose="020B0604020202020204" pitchFamily="34" charset="0"/>
                <a:cs typeface="Arial" panose="020B0604020202020204" pitchFamily="34" charset="0"/>
              </a:rPr>
              <a:t>pozaformalne</a:t>
            </a:r>
            <a:r>
              <a:rPr lang="pl-PL" dirty="0">
                <a:latin typeface="Arial" panose="020B0604020202020204" pitchFamily="34" charset="0"/>
                <a:cs typeface="Arial" panose="020B0604020202020204" pitchFamily="34" charset="0"/>
              </a:rPr>
              <a:t> metody edukacji.</a:t>
            </a:r>
          </a:p>
          <a:p>
            <a:pPr marL="0" indent="0">
              <a:lnSpc>
                <a:spcPct val="100000"/>
              </a:lnSpc>
              <a:buSzPct val="106000"/>
              <a:buNone/>
            </a:pPr>
            <a:r>
              <a:rPr lang="pl-PL" b="1" dirty="0">
                <a:latin typeface="Arial" panose="020B0604020202020204" pitchFamily="34" charset="0"/>
                <a:cs typeface="Arial" panose="020B0604020202020204" pitchFamily="34" charset="0"/>
              </a:rPr>
              <a:t>Sport  </a:t>
            </a:r>
            <a:r>
              <a:rPr lang="pl-PL" dirty="0">
                <a:latin typeface="Arial" panose="020B0604020202020204" pitchFamily="34" charset="0"/>
                <a:cs typeface="Arial" panose="020B0604020202020204" pitchFamily="34" charset="0"/>
              </a:rPr>
              <a:t>- Wnioskodawcą mogą zostać m.in. kluby i związki sportowe oraz inne instytucje i organizacje (stowarzyszenia, fundacje, spółki, jednostki miejskie) działające w obszarze sportu powszechnego, aktywnego wypoczynku, edukacji poprzez sport, promocji aktywności fizycznej, działające we współpracy z zagranicznymi partnerami lub planujące nawiązać taką współpracę.</a:t>
            </a:r>
          </a:p>
        </p:txBody>
      </p:sp>
      <p:pic>
        <p:nvPicPr>
          <p:cNvPr id="4" name="Obraz 3">
            <a:extLst>
              <a:ext uri="{FF2B5EF4-FFF2-40B4-BE49-F238E27FC236}">
                <a16:creationId xmlns:a16="http://schemas.microsoft.com/office/drawing/2014/main" id="{F080A137-61B5-31AD-9D80-C23940CEB9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588148"/>
            <a:ext cx="8714067" cy="768805"/>
          </a:xfrm>
          <a:prstGeom prst="rect">
            <a:avLst/>
          </a:prstGeom>
          <a:noFill/>
        </p:spPr>
      </p:pic>
      <p:pic>
        <p:nvPicPr>
          <p:cNvPr id="5" name="Obraz 4" descr="Osoby siedzący w pomieszczeniu na pomieszczeniu">
            <a:extLst>
              <a:ext uri="{FF2B5EF4-FFF2-40B4-BE49-F238E27FC236}">
                <a16:creationId xmlns:a16="http://schemas.microsoft.com/office/drawing/2014/main" id="{E43EFA4E-7EFB-C942-B57B-B61CF6276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73" y="5003973"/>
            <a:ext cx="3672407" cy="1800200"/>
          </a:xfrm>
          <a:prstGeom prst="rect">
            <a:avLst/>
          </a:prstGeom>
        </p:spPr>
      </p:pic>
    </p:spTree>
    <p:extLst>
      <p:ext uri="{BB962C8B-B14F-4D97-AF65-F5344CB8AC3E}">
        <p14:creationId xmlns:p14="http://schemas.microsoft.com/office/powerpoint/2010/main" val="58986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5BF39B18-EE75-698F-0818-E5C10A449899}"/>
              </a:ext>
            </a:extLst>
          </p:cNvPr>
          <p:cNvSpPr>
            <a:spLocks noGrp="1"/>
          </p:cNvSpPr>
          <p:nvPr>
            <p:ph type="ctrTitle"/>
          </p:nvPr>
        </p:nvSpPr>
        <p:spPr>
          <a:xfrm>
            <a:off x="1061430" y="3563814"/>
            <a:ext cx="8568951" cy="2748032"/>
          </a:xfrm>
        </p:spPr>
        <p:txBody>
          <a:bodyPr>
            <a:noAutofit/>
          </a:bodyPr>
          <a:lstStyle/>
          <a:p>
            <a:pPr indent="0" algn="ctr">
              <a:lnSpc>
                <a:spcPct val="100000"/>
              </a:lnSpc>
            </a:pPr>
            <a:r>
              <a:rPr lang="pl-PL" sz="2800" dirty="0">
                <a:latin typeface="Arial" panose="020B0604020202020204" pitchFamily="34" charset="0"/>
                <a:cs typeface="Arial" panose="020B0604020202020204" pitchFamily="34" charset="0"/>
              </a:rPr>
              <a:t>Fundusze Europejskie </a:t>
            </a:r>
            <a:br>
              <a:rPr lang="pl-PL" sz="2800" dirty="0">
                <a:latin typeface="Arial" panose="020B0604020202020204" pitchFamily="34" charset="0"/>
                <a:cs typeface="Arial" panose="020B0604020202020204" pitchFamily="34" charset="0"/>
              </a:rPr>
            </a:br>
            <a:r>
              <a:rPr lang="pl-PL" sz="2800" dirty="0">
                <a:latin typeface="Arial" panose="020B0604020202020204" pitchFamily="34" charset="0"/>
                <a:cs typeface="Arial" panose="020B0604020202020204" pitchFamily="34" charset="0"/>
              </a:rPr>
              <a:t>na Infrastrukturę, Klimat, Środowisko 2021-2027</a:t>
            </a:r>
          </a:p>
        </p:txBody>
      </p:sp>
      <p:pic>
        <p:nvPicPr>
          <p:cNvPr id="2" name="Obraz 1">
            <a:extLst>
              <a:ext uri="{FF2B5EF4-FFF2-40B4-BE49-F238E27FC236}">
                <a16:creationId xmlns:a16="http://schemas.microsoft.com/office/drawing/2014/main" id="{CAEBBE06-0989-AA37-BB92-DABC7B9A1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3767437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p:txBody>
          <a:bodyPr anchor="t">
            <a:normAutofit/>
          </a:bodyPr>
          <a:lstStyle/>
          <a:p>
            <a:br>
              <a:rPr lang="pl-PL" sz="2600"/>
            </a:br>
            <a:endParaRPr lang="pl-PL" sz="2600" dirty="0"/>
          </a:p>
        </p:txBody>
      </p:sp>
      <p:sp>
        <p:nvSpPr>
          <p:cNvPr id="7" name="Symbol zastępczy zawartości 6">
            <a:extLst>
              <a:ext uri="{FF2B5EF4-FFF2-40B4-BE49-F238E27FC236}">
                <a16:creationId xmlns:a16="http://schemas.microsoft.com/office/drawing/2014/main" id="{319F40F9-57D3-4683-83DC-F8C7F0F206D4}"/>
              </a:ext>
            </a:extLst>
          </p:cNvPr>
          <p:cNvSpPr>
            <a:spLocks noGrp="1"/>
          </p:cNvSpPr>
          <p:nvPr>
            <p:ph idx="1"/>
          </p:nvPr>
        </p:nvSpPr>
        <p:spPr>
          <a:xfrm>
            <a:off x="1025907" y="1043533"/>
            <a:ext cx="8640382" cy="5328592"/>
          </a:xfrm>
        </p:spPr>
        <p:txBody>
          <a:bodyPr>
            <a:normAutofit fontScale="77500" lnSpcReduction="20000"/>
          </a:bodyPr>
          <a:lstStyle/>
          <a:p>
            <a:pPr>
              <a:lnSpc>
                <a:spcPts val="1950"/>
              </a:lnSpc>
            </a:pP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 – 10.10 Powitanie uczestników, oferta sieci PIFE -  Katarzyna Zawiślak, Lokalny Punkt Informacyjny w Zamościu.</a:t>
            </a:r>
          </a:p>
          <a:p>
            <a:pPr>
              <a:lnSpc>
                <a:spcPts val="1950"/>
              </a:lnSpc>
            </a:pP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10.10 – 10. 30 „Fundusze Europejskie 2021-2027 dla organizacji pozarządowych w ramach Europejskiego Funduszu Społecznego Plus.” -  </a:t>
            </a:r>
            <a:r>
              <a:rPr lang="pl-PL"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Pani Monika Zawadzka, </a:t>
            </a: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Departament Wdrażania Europejskiego Funduszu Społecznego UMWL w Lublinie.</a:t>
            </a:r>
          </a:p>
          <a:p>
            <a:pPr>
              <a:lnSpc>
                <a:spcPts val="1950"/>
              </a:lnSpc>
            </a:pP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10.30 – 10.50 „Działania Wojewódzkiego Urzędu Pracy w Lublinie w ramach programu Fundusze Europejskie dla Lubelskiego 2021-2027” - Pani Katarzyna Szymańska-Dawidek, Wojewódzki Urząd Pracy w Lublinie.</a:t>
            </a:r>
          </a:p>
          <a:p>
            <a:pPr>
              <a:lnSpc>
                <a:spcPts val="1950"/>
              </a:lnSpc>
            </a:pP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10.50 – 11.10 Fundusze Europejskie 2021-2027 dla organizacji pozarządowych z programów krajowych oraz pozostałych źródeł” - Pani Katarzyna Zawiślak </a:t>
            </a:r>
            <a:r>
              <a:rPr lang="pl-PL"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Lokalny Punkt Informacyjny w Zamościu.  </a:t>
            </a:r>
          </a:p>
          <a:p>
            <a:pPr>
              <a:lnSpc>
                <a:spcPts val="1950"/>
              </a:lnSpc>
            </a:pP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11.10 – 11.30 „DOBRE ŻYCIE, DŁUŻEJ- innowacje społeczne, które zmieniają życie osób starszych i ich opiekunów” - Pani Agnieszka Sokolnicka , Generator Innowacji. Sieci Wsparcia 3.</a:t>
            </a:r>
          </a:p>
          <a:p>
            <a:pPr>
              <a:lnSpc>
                <a:spcPts val="1950"/>
              </a:lnSpc>
            </a:pP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11.30 – 11.50 „Granty dla młodych organizacji” - Pani Gabriela Figura, Fundacja Fundusz Lokalny Ziemi Biłgorajskiej.</a:t>
            </a:r>
          </a:p>
          <a:p>
            <a:pPr>
              <a:lnSpc>
                <a:spcPts val="1950"/>
              </a:lnSpc>
            </a:pP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11.50 – 12.10 „Aktywne Lubelskie Lokalnie” - program grantowy dla młodych organizacji pozarządowych i grup nieformalnych – </a:t>
            </a:r>
            <a:r>
              <a:rPr lang="pl-PL"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Pan Aleksander </a:t>
            </a:r>
            <a:r>
              <a:rPr lang="pl-PL"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Jurzysta</a:t>
            </a:r>
            <a:r>
              <a:rPr lang="pl-PL"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Dyrektor </a:t>
            </a:r>
            <a:r>
              <a:rPr lang="pl-PL"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Stowarzyszenia „</a:t>
            </a:r>
            <a:r>
              <a:rPr lang="pl-PL"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Czajnia</a:t>
            </a:r>
            <a:r>
              <a:rPr lang="pl-PL"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nSpc>
                <a:spcPts val="1950"/>
              </a:lnSpc>
            </a:pPr>
            <a:endParaRPr lang="pl-PL"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B4F40DF3-4D84-45B0-AB2B-2E523732B6F4}"/>
              </a:ext>
            </a:extLst>
          </p:cNvPr>
          <p:cNvSpPr txBox="1"/>
          <p:nvPr/>
        </p:nvSpPr>
        <p:spPr>
          <a:xfrm>
            <a:off x="449362" y="611485"/>
            <a:ext cx="10009112" cy="815736"/>
          </a:xfrm>
          <a:prstGeom prst="rect">
            <a:avLst/>
          </a:prstGeom>
          <a:noFill/>
        </p:spPr>
        <p:txBody>
          <a:bodyPr wrap="square" rtlCol="0">
            <a:spAutoFit/>
          </a:bodyPr>
          <a:lstStyle/>
          <a:p>
            <a:pPr algn="ctr">
              <a:lnSpc>
                <a:spcPct val="107000"/>
              </a:lnSpc>
              <a:spcAft>
                <a:spcPts val="800"/>
              </a:spcAft>
            </a:pPr>
            <a:r>
              <a:rPr lang="pl-PL" sz="20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Plan webinarium</a:t>
            </a:r>
            <a:endParaRPr lang="pl-PL" sz="2000"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endParaRPr lang="pl-PL"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A355A8D4-9D3D-4293-BA38-3085E585EC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400561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1800" i="0" u="none" strike="noStrike" dirty="0">
                <a:solidFill>
                  <a:srgbClr val="002060"/>
                </a:solidFill>
                <a:effectLst/>
                <a:latin typeface="Arial" panose="020B0604020202020204" pitchFamily="34" charset="0"/>
                <a:cs typeface="Arial" panose="020B0604020202020204" pitchFamily="34" charset="0"/>
              </a:rPr>
              <a:t>Działanie FENX.7.1 Infrastruktura kultury i turystyki kulturowej</a:t>
            </a:r>
            <a:endParaRPr lang="pl-PL" sz="1800" dirty="0">
              <a:solidFill>
                <a:srgbClr val="002060"/>
              </a:solidFill>
              <a:latin typeface="Arial" panose="020B0604020202020204" pitchFamily="34" charset="0"/>
              <a:cs typeface="Arial" panose="020B0604020202020204" pitchFamily="34" charset="0"/>
            </a:endParaRP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305346" y="971525"/>
            <a:ext cx="10009111" cy="5328594"/>
          </a:xfrm>
        </p:spPr>
        <p:txBody>
          <a:bodyPr>
            <a:noAutofit/>
          </a:bodyPr>
          <a:lstStyle/>
          <a:p>
            <a:pPr marL="0" indent="0">
              <a:lnSpc>
                <a:spcPct val="100000"/>
              </a:lnSpc>
              <a:buSzPct val="106000"/>
              <a:buNone/>
            </a:pPr>
            <a:endParaRPr lang="pl-PL" b="1" dirty="0">
              <a:solidFill>
                <a:srgbClr val="002060"/>
              </a:solidFill>
              <a:latin typeface="Arial" panose="020B0604020202020204" pitchFamily="34" charset="0"/>
              <a:cs typeface="Arial" panose="020B0604020202020204" pitchFamily="34" charset="0"/>
            </a:endParaRPr>
          </a:p>
          <a:p>
            <a:pPr marL="0" indent="0">
              <a:lnSpc>
                <a:spcPct val="100000"/>
              </a:lnSpc>
              <a:buSzPct val="106000"/>
              <a:buNone/>
            </a:pPr>
            <a:r>
              <a:rPr lang="pl-PL" b="1" dirty="0">
                <a:solidFill>
                  <a:srgbClr val="002060"/>
                </a:solidFill>
                <a:latin typeface="Arial" panose="020B0604020202020204" pitchFamily="34" charset="0"/>
                <a:cs typeface="Arial" panose="020B0604020202020204" pitchFamily="34" charset="0"/>
              </a:rPr>
              <a:t>CEL: Wzmacnianie roli kultury i zrównoważonej turystyki w rozwoju gospodarczym, włączeniu społecznym i innowacjach społecznych</a:t>
            </a:r>
          </a:p>
          <a:p>
            <a:pPr marL="0" indent="0">
              <a:lnSpc>
                <a:spcPct val="100000"/>
              </a:lnSpc>
              <a:buSzPct val="106000"/>
              <a:buNone/>
            </a:pPr>
            <a:r>
              <a:rPr lang="pl-PL" dirty="0">
                <a:solidFill>
                  <a:srgbClr val="002060"/>
                </a:solidFill>
                <a:latin typeface="Arial" panose="020B0604020202020204" pitchFamily="34" charset="0"/>
                <a:cs typeface="Arial" panose="020B0604020202020204" pitchFamily="34" charset="0"/>
              </a:rPr>
              <a:t>Konkurs został ogłoszony przez Ministerstwo Kultury i Dziedzictwa Narodowego</a:t>
            </a:r>
          </a:p>
          <a:p>
            <a:pPr>
              <a:lnSpc>
                <a:spcPct val="100000"/>
              </a:lnSpc>
              <a:buSzPct val="106000"/>
              <a:buFont typeface="Wingdings" panose="05000000000000000000" pitchFamily="2" charset="2"/>
              <a:buChar char="§"/>
            </a:pPr>
            <a:r>
              <a:rPr lang="pl-PL" b="0" i="0" u="none" strike="noStrike" dirty="0">
                <a:solidFill>
                  <a:srgbClr val="002060"/>
                </a:solidFill>
                <a:effectLst/>
                <a:latin typeface="Arial" panose="020B0604020202020204" pitchFamily="34" charset="0"/>
                <a:cs typeface="Arial" panose="020B0604020202020204" pitchFamily="34" charset="0"/>
              </a:rPr>
              <a:t>Obszar 1: Rozwój infrastruktury kultury  (zabytkowej i </a:t>
            </a:r>
            <a:r>
              <a:rPr lang="pl-PL" b="0" i="0" u="none" strike="noStrike" dirty="0" err="1">
                <a:solidFill>
                  <a:srgbClr val="002060"/>
                </a:solidFill>
                <a:effectLst/>
                <a:latin typeface="Arial" panose="020B0604020202020204" pitchFamily="34" charset="0"/>
                <a:cs typeface="Arial" panose="020B0604020202020204" pitchFamily="34" charset="0"/>
              </a:rPr>
              <a:t>niezabytkowej</a:t>
            </a:r>
            <a:r>
              <a:rPr lang="pl-PL" b="0" i="0" u="none" strike="noStrike" dirty="0">
                <a:solidFill>
                  <a:srgbClr val="002060"/>
                </a:solidFill>
                <a:effectLst/>
                <a:latin typeface="Arial" panose="020B0604020202020204" pitchFamily="34" charset="0"/>
                <a:cs typeface="Arial" panose="020B0604020202020204" pitchFamily="34" charset="0"/>
              </a:rPr>
              <a:t>) </a:t>
            </a:r>
          </a:p>
          <a:p>
            <a:pPr>
              <a:lnSpc>
                <a:spcPct val="100000"/>
              </a:lnSpc>
              <a:buSzPct val="106000"/>
              <a:buFont typeface="Wingdings" panose="05000000000000000000" pitchFamily="2" charset="2"/>
              <a:buChar char="§"/>
            </a:pPr>
            <a:r>
              <a:rPr lang="pl-PL" b="0" i="0" u="none" strike="noStrike" dirty="0">
                <a:solidFill>
                  <a:srgbClr val="002060"/>
                </a:solidFill>
                <a:effectLst/>
                <a:latin typeface="Arial" panose="020B0604020202020204" pitchFamily="34" charset="0"/>
                <a:cs typeface="Arial" panose="020B0604020202020204" pitchFamily="34" charset="0"/>
              </a:rPr>
              <a:t>Obszar 2: Ochrona i podniesienie atrakcyjności turystycznej obiektów dziedzictwa kulturowego:</a:t>
            </a:r>
          </a:p>
          <a:p>
            <a:pPr marL="0" indent="0">
              <a:lnSpc>
                <a:spcPct val="100000"/>
              </a:lnSpc>
              <a:buSzPct val="106000"/>
              <a:buNone/>
            </a:pPr>
            <a:r>
              <a:rPr lang="pl-PL" b="0" i="0" u="none" strike="noStrike" dirty="0">
                <a:solidFill>
                  <a:srgbClr val="002060"/>
                </a:solidFill>
                <a:effectLst/>
                <a:latin typeface="Arial" panose="020B0604020202020204" pitchFamily="34" charset="0"/>
                <a:cs typeface="Arial" panose="020B0604020202020204" pitchFamily="34" charset="0"/>
              </a:rPr>
              <a:t> </a:t>
            </a:r>
            <a:endParaRPr lang="pl-PL" sz="1600" dirty="0">
              <a:solidFill>
                <a:srgbClr val="000000"/>
              </a:solidFill>
              <a:latin typeface="Arial" panose="020B0604020202020204" pitchFamily="34" charset="0"/>
              <a:cs typeface="Arial" panose="020B0604020202020204" pitchFamily="34" charset="0"/>
            </a:endParaRPr>
          </a:p>
        </p:txBody>
      </p:sp>
      <p:pic>
        <p:nvPicPr>
          <p:cNvPr id="7170" name="Picture 2" descr="Zamek, Budowla, Architektura, Zabytek">
            <a:extLst>
              <a:ext uri="{FF2B5EF4-FFF2-40B4-BE49-F238E27FC236}">
                <a16:creationId xmlns:a16="http://schemas.microsoft.com/office/drawing/2014/main" id="{E7457129-F673-063F-2DEC-E62ABD080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994" y="4555456"/>
            <a:ext cx="3323802" cy="1744664"/>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4821DF43-9558-C48F-BF5E-91F5A0DAD0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5" name="Obraz 4" descr="Obraz zawierający budynek, na wolnym powietrzu, chmura, niebo&#10;&#10;Opis wygenerowany automatycznie">
            <a:extLst>
              <a:ext uri="{FF2B5EF4-FFF2-40B4-BE49-F238E27FC236}">
                <a16:creationId xmlns:a16="http://schemas.microsoft.com/office/drawing/2014/main" id="{58238C24-4FE8-4CEA-EAF4-2FB0C5E46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856" y="4529503"/>
            <a:ext cx="3672409" cy="1816670"/>
          </a:xfrm>
          <a:prstGeom prst="rect">
            <a:avLst/>
          </a:prstGeom>
        </p:spPr>
      </p:pic>
    </p:spTree>
    <p:extLst>
      <p:ext uri="{BB962C8B-B14F-4D97-AF65-F5344CB8AC3E}">
        <p14:creationId xmlns:p14="http://schemas.microsoft.com/office/powerpoint/2010/main" val="3019074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i="0" u="none" strike="noStrike" dirty="0">
                <a:solidFill>
                  <a:srgbClr val="002060"/>
                </a:solidFill>
                <a:effectLst/>
                <a:latin typeface="Arial" panose="020B0604020202020204" pitchFamily="34" charset="0"/>
                <a:cs typeface="Arial" panose="020B0604020202020204" pitchFamily="34" charset="0"/>
              </a:rPr>
              <a:t>Działanie FENX.7.1 Infrastruktura kultury i turystyki kulturowej</a:t>
            </a:r>
            <a:endParaRPr lang="pl-PL" sz="2000" dirty="0">
              <a:solidFill>
                <a:srgbClr val="002060"/>
              </a:solidFill>
              <a:latin typeface="Arial" panose="020B0604020202020204" pitchFamily="34" charset="0"/>
              <a:cs typeface="Arial" panose="020B0604020202020204" pitchFamily="34" charset="0"/>
            </a:endParaRP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305346" y="827511"/>
            <a:ext cx="10009111" cy="5472608"/>
          </a:xfrm>
        </p:spPr>
        <p:txBody>
          <a:bodyPr>
            <a:noAutofit/>
          </a:bodyPr>
          <a:lstStyle/>
          <a:p>
            <a:pPr marL="0" indent="0">
              <a:lnSpc>
                <a:spcPct val="100000"/>
              </a:lnSpc>
              <a:buSzPct val="106000"/>
              <a:buNone/>
            </a:pPr>
            <a:r>
              <a:rPr lang="pl-PL" u="sng" dirty="0">
                <a:solidFill>
                  <a:srgbClr val="002060"/>
                </a:solidFill>
                <a:latin typeface="Arial" panose="020B0604020202020204" pitchFamily="34" charset="0"/>
                <a:cs typeface="Arial" panose="020B0604020202020204" pitchFamily="34" charset="0"/>
              </a:rPr>
              <a:t>Kolejny nabór jest planowany w maju 2025 r. </a:t>
            </a:r>
          </a:p>
          <a:p>
            <a:pPr>
              <a:lnSpc>
                <a:spcPct val="100000"/>
              </a:lnSpc>
              <a:buSzPct val="106000"/>
              <a:buFont typeface="Wingdings" panose="05000000000000000000" pitchFamily="2" charset="2"/>
              <a:buChar char="§"/>
            </a:pPr>
            <a:r>
              <a:rPr lang="pl-PL" b="0" i="0" u="none" strike="noStrike" dirty="0">
                <a:solidFill>
                  <a:srgbClr val="002060"/>
                </a:solidFill>
                <a:effectLst/>
                <a:latin typeface="Arial" panose="020B0604020202020204" pitchFamily="34" charset="0"/>
                <a:cs typeface="Arial" panose="020B0604020202020204" pitchFamily="34" charset="0"/>
              </a:rPr>
              <a:t>Alokacja: 620 mln</a:t>
            </a:r>
            <a:r>
              <a:rPr lang="pl-PL" dirty="0">
                <a:solidFill>
                  <a:srgbClr val="002060"/>
                </a:solidFill>
                <a:latin typeface="Arial" panose="020B0604020202020204" pitchFamily="34" charset="0"/>
                <a:cs typeface="Arial" panose="020B0604020202020204" pitchFamily="34" charset="0"/>
              </a:rPr>
              <a:t> PLN </a:t>
            </a:r>
          </a:p>
          <a:p>
            <a:pPr marL="0" indent="0" algn="l">
              <a:buNone/>
            </a:pPr>
            <a:r>
              <a:rPr lang="pl-PL" b="0" i="0" dirty="0">
                <a:solidFill>
                  <a:srgbClr val="002060"/>
                </a:solidFill>
                <a:effectLst/>
                <a:latin typeface="Arial" panose="020B0604020202020204" pitchFamily="34" charset="0"/>
                <a:cs typeface="Arial" panose="020B0604020202020204" pitchFamily="34" charset="0"/>
              </a:rPr>
              <a:t>Maksymalny poziom dofinansowania UE na poziomie projektu wynosi </a:t>
            </a:r>
            <a:r>
              <a:rPr lang="pl-PL" b="1" i="0" dirty="0">
                <a:solidFill>
                  <a:srgbClr val="002060"/>
                </a:solidFill>
                <a:effectLst/>
                <a:latin typeface="Arial" panose="020B0604020202020204" pitchFamily="34" charset="0"/>
                <a:cs typeface="Arial" panose="020B0604020202020204" pitchFamily="34" charset="0"/>
              </a:rPr>
              <a:t>79,71%</a:t>
            </a:r>
            <a:r>
              <a:rPr lang="pl-PL" b="0" i="0" dirty="0">
                <a:solidFill>
                  <a:srgbClr val="002060"/>
                </a:solidFill>
                <a:effectLst/>
                <a:latin typeface="Arial" panose="020B0604020202020204" pitchFamily="34" charset="0"/>
                <a:cs typeface="Arial" panose="020B0604020202020204" pitchFamily="34" charset="0"/>
              </a:rPr>
              <a:t> wydatków kwalifikowalnych.</a:t>
            </a:r>
          </a:p>
          <a:p>
            <a:pPr marL="0" indent="0" algn="l">
              <a:buNone/>
            </a:pPr>
            <a:r>
              <a:rPr lang="pl-PL" b="0" i="0" dirty="0">
                <a:solidFill>
                  <a:srgbClr val="002060"/>
                </a:solidFill>
                <a:effectLst/>
                <a:latin typeface="Arial" panose="020B0604020202020204" pitchFamily="34" charset="0"/>
                <a:cs typeface="Arial" panose="020B0604020202020204" pitchFamily="34" charset="0"/>
              </a:rPr>
              <a:t>Konkurs będzie ogłoszony przez Ministerstwo Kultury i Dziedzictwa Narodowego na stronie</a:t>
            </a:r>
          </a:p>
          <a:p>
            <a:pPr marL="0" indent="0" algn="l">
              <a:buNone/>
            </a:pPr>
            <a:r>
              <a:rPr lang="pl-PL" b="0" i="0" dirty="0">
                <a:solidFill>
                  <a:srgbClr val="002060"/>
                </a:solidFill>
                <a:effectLst/>
                <a:latin typeface="Arial" panose="020B0604020202020204" pitchFamily="34" charset="0"/>
                <a:cs typeface="Arial" panose="020B0604020202020204" pitchFamily="34" charset="0"/>
                <a:hlinkClick r:id="rId3"/>
              </a:rPr>
              <a:t>https://www.funduszeeuropejskie.gov.pl/strony/skorzystaj/nabory/#/domyslne=1/10502=3741</a:t>
            </a:r>
            <a:endParaRPr lang="pl-PL" b="0" i="0" dirty="0">
              <a:solidFill>
                <a:srgbClr val="002060"/>
              </a:solidFill>
              <a:effectLst/>
              <a:latin typeface="Arial" panose="020B0604020202020204" pitchFamily="34" charset="0"/>
              <a:cs typeface="Arial" panose="020B0604020202020204" pitchFamily="34" charset="0"/>
            </a:endParaRPr>
          </a:p>
          <a:p>
            <a:pPr marL="0" indent="0" algn="l">
              <a:buNone/>
            </a:pPr>
            <a:r>
              <a:rPr lang="pl-PL" b="0" i="0" dirty="0">
                <a:solidFill>
                  <a:srgbClr val="002060"/>
                </a:solidFill>
                <a:effectLst/>
                <a:latin typeface="Arial" panose="020B0604020202020204" pitchFamily="34" charset="0"/>
                <a:cs typeface="Arial" panose="020B0604020202020204" pitchFamily="34" charset="0"/>
              </a:rPr>
              <a:t> Link do strony konkursu, który zakończył się 30.09.2024 r. </a:t>
            </a:r>
            <a:br>
              <a:rPr lang="pl-PL" b="0" i="0" dirty="0">
                <a:solidFill>
                  <a:srgbClr val="002060"/>
                </a:solidFill>
                <a:effectLst/>
                <a:latin typeface="Arial" panose="020B0604020202020204" pitchFamily="34" charset="0"/>
                <a:cs typeface="Arial" panose="020B0604020202020204" pitchFamily="34" charset="0"/>
              </a:rPr>
            </a:br>
            <a:r>
              <a:rPr lang="pl-PL" b="0" i="0" dirty="0">
                <a:solidFill>
                  <a:srgbClr val="002060"/>
                </a:solidFill>
                <a:effectLst/>
                <a:latin typeface="Arial" panose="020B0604020202020204" pitchFamily="34" charset="0"/>
                <a:cs typeface="Arial" panose="020B0604020202020204" pitchFamily="34" charset="0"/>
                <a:hlinkClick r:id="rId4"/>
              </a:rPr>
              <a:t>https://www.funduszeeuropejskie.gov.pl/nabory/71-infrastruktura-kultury-i-turystyki-kulturowej-2/</a:t>
            </a:r>
            <a:r>
              <a:rPr lang="pl-PL" b="0" i="0" dirty="0">
                <a:solidFill>
                  <a:srgbClr val="002060"/>
                </a:solidFill>
                <a:effectLst/>
                <a:latin typeface="Arial" panose="020B0604020202020204" pitchFamily="34" charset="0"/>
                <a:cs typeface="Arial" panose="020B0604020202020204" pitchFamily="34" charset="0"/>
              </a:rPr>
              <a:t> </a:t>
            </a:r>
          </a:p>
          <a:p>
            <a:pPr marL="0" indent="0" algn="l">
              <a:buNone/>
            </a:pPr>
            <a:endParaRPr lang="pl-PL" b="0" i="0" dirty="0">
              <a:solidFill>
                <a:srgbClr val="002060"/>
              </a:solidFill>
              <a:effectLst/>
              <a:latin typeface="Arial" panose="020B0604020202020204" pitchFamily="34" charset="0"/>
              <a:cs typeface="Arial" panose="020B0604020202020204" pitchFamily="34" charset="0"/>
            </a:endParaRPr>
          </a:p>
          <a:p>
            <a:pPr marL="0" indent="0" algn="l">
              <a:buNone/>
            </a:pPr>
            <a:endParaRPr lang="pl-PL" b="0" i="0" dirty="0">
              <a:solidFill>
                <a:srgbClr val="002060"/>
              </a:solidFill>
              <a:effectLst/>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F080A137-61B5-31AD-9D80-C23940CEB9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1034" name="Picture 10" descr="nocna panorama starego miasta w warszawie - zabytek polska zdjęcia i obrazy z banku zdjęć">
            <a:extLst>
              <a:ext uri="{FF2B5EF4-FFF2-40B4-BE49-F238E27FC236}">
                <a16:creationId xmlns:a16="http://schemas.microsoft.com/office/drawing/2014/main" id="{D79513AF-7D09-2DF4-E160-A74A22AAA3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9602" y="3965868"/>
            <a:ext cx="5147691" cy="235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694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i="0" u="none" strike="noStrike" dirty="0">
                <a:solidFill>
                  <a:srgbClr val="002060"/>
                </a:solidFill>
                <a:effectLst/>
                <a:latin typeface="Arial" panose="020B0604020202020204" pitchFamily="34" charset="0"/>
                <a:cs typeface="Arial" panose="020B0604020202020204" pitchFamily="34" charset="0"/>
              </a:rPr>
              <a:t>Działanie FENX.7.1 Infrastruktura kultury i turystyki kulturowej</a:t>
            </a:r>
            <a:endParaRPr lang="pl-PL" sz="2000" dirty="0">
              <a:solidFill>
                <a:srgbClr val="002060"/>
              </a:solidFill>
              <a:latin typeface="Arial" panose="020B0604020202020204" pitchFamily="34" charset="0"/>
              <a:cs typeface="Arial" panose="020B0604020202020204" pitchFamily="34" charset="0"/>
            </a:endParaRP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881601" y="827511"/>
            <a:ext cx="8784495" cy="5472608"/>
          </a:xfrm>
        </p:spPr>
        <p:txBody>
          <a:bodyPr>
            <a:noAutofit/>
          </a:bodyPr>
          <a:lstStyle/>
          <a:p>
            <a:pPr marL="0" indent="0">
              <a:lnSpc>
                <a:spcPct val="100000"/>
              </a:lnSpc>
              <a:buSzPct val="106000"/>
              <a:buNone/>
            </a:pPr>
            <a:r>
              <a:rPr lang="pl-PL" b="1" dirty="0">
                <a:solidFill>
                  <a:srgbClr val="002060"/>
                </a:solidFill>
                <a:latin typeface="Arial" panose="020B0604020202020204" pitchFamily="34" charset="0"/>
                <a:cs typeface="Arial" panose="020B0604020202020204" pitchFamily="34" charset="0"/>
              </a:rPr>
              <a:t>Kto może składać wnioski?</a:t>
            </a:r>
          </a:p>
          <a:p>
            <a:pPr>
              <a:lnSpc>
                <a:spcPct val="100000"/>
              </a:lnSpc>
              <a:buSzPct val="106000"/>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Państwowe instytucje kultury, </a:t>
            </a:r>
          </a:p>
          <a:p>
            <a:pPr>
              <a:lnSpc>
                <a:spcPct val="100000"/>
              </a:lnSpc>
              <a:buSzPct val="106000"/>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Instytucje kultury współprowadzone przez administrację rządową, </a:t>
            </a:r>
          </a:p>
          <a:p>
            <a:pPr>
              <a:lnSpc>
                <a:spcPct val="100000"/>
              </a:lnSpc>
              <a:buSzPct val="106000"/>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Instytucje kultury posiadające zbiory wchodzące w zakres Narodowego Zasobu Bibliotecznego wymieniane w załączniku do Rozporządzenia Min. KIDN z dnia 4 lipca 2012 r. w sprawie narodowego zasobu bibliotecznego (Dz.U.2021 poz. 1308), </a:t>
            </a:r>
          </a:p>
          <a:p>
            <a:pPr>
              <a:lnSpc>
                <a:spcPct val="100000"/>
              </a:lnSpc>
              <a:buSzPct val="106000"/>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Publiczne szkoły i uczelnie artystyczne podmioty zarządzające obiektami wpisanymi imiennie na listę UNESCO i Pomników Historii Prezydenta RP oraz posiadające tytuł Znaku Dziedzictwa Europejskiego. </a:t>
            </a:r>
          </a:p>
          <a:p>
            <a:pPr>
              <a:lnSpc>
                <a:spcPct val="100000"/>
              </a:lnSpc>
              <a:buSzPct val="106000"/>
              <a:buFont typeface="Wingdings" panose="05000000000000000000" pitchFamily="2" charset="2"/>
              <a:buChar char="§"/>
            </a:pPr>
            <a:endParaRPr lang="pl-PL" sz="1600" dirty="0">
              <a:latin typeface="Arial" panose="020B0604020202020204" pitchFamily="34" charset="0"/>
              <a:cs typeface="Arial" panose="020B0604020202020204" pitchFamily="34" charset="0"/>
            </a:endParaRPr>
          </a:p>
          <a:p>
            <a:pPr>
              <a:lnSpc>
                <a:spcPct val="100000"/>
              </a:lnSpc>
              <a:buSzPct val="106000"/>
              <a:buFont typeface="Wingdings" panose="05000000000000000000" pitchFamily="2" charset="2"/>
              <a:buChar char="§"/>
            </a:pPr>
            <a:endParaRPr lang="pl-PL" sz="1600"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6C1BE57D-AEEB-D224-7840-74DF557049E5}"/>
              </a:ext>
            </a:extLst>
          </p:cNvPr>
          <p:cNvPicPr>
            <a:picLocks noChangeAspect="1"/>
          </p:cNvPicPr>
          <p:nvPr/>
        </p:nvPicPr>
        <p:blipFill>
          <a:blip r:embed="rId3"/>
          <a:stretch>
            <a:fillRect/>
          </a:stretch>
        </p:blipFill>
        <p:spPr>
          <a:xfrm>
            <a:off x="3716658" y="5293443"/>
            <a:ext cx="3261210" cy="1432476"/>
          </a:xfrm>
          <a:prstGeom prst="rect">
            <a:avLst/>
          </a:prstGeom>
        </p:spPr>
      </p:pic>
      <p:pic>
        <p:nvPicPr>
          <p:cNvPr id="4" name="Obraz 3">
            <a:extLst>
              <a:ext uri="{FF2B5EF4-FFF2-40B4-BE49-F238E27FC236}">
                <a16:creationId xmlns:a16="http://schemas.microsoft.com/office/drawing/2014/main" id="{9869DB83-3B63-18EE-0FCE-A82DB7A334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2050" name="Picture 2" descr="wawel z zamkiem w różowym świetle zachodu słońca, kraków, polska - zabytek polska zdjęcia i obrazy z banku zdjęć">
            <a:extLst>
              <a:ext uri="{FF2B5EF4-FFF2-40B4-BE49-F238E27FC236}">
                <a16:creationId xmlns:a16="http://schemas.microsoft.com/office/drawing/2014/main" id="{0F986173-D5A4-C647-12A0-D391755E5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564" y="3946210"/>
            <a:ext cx="511256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442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i="0" u="none" strike="noStrike" dirty="0">
                <a:solidFill>
                  <a:srgbClr val="002060"/>
                </a:solidFill>
                <a:effectLst/>
                <a:latin typeface="Arial" panose="020B0604020202020204" pitchFamily="34" charset="0"/>
                <a:cs typeface="Arial" panose="020B0604020202020204" pitchFamily="34" charset="0"/>
              </a:rPr>
              <a:t>Działanie FENX.7.1 Infrastruktura kultury i turystyki kulturowej</a:t>
            </a:r>
            <a:endParaRPr lang="pl-PL" sz="2000" dirty="0">
              <a:solidFill>
                <a:srgbClr val="002060"/>
              </a:solidFill>
              <a:latin typeface="Arial" panose="020B0604020202020204" pitchFamily="34" charset="0"/>
              <a:cs typeface="Arial" panose="020B0604020202020204" pitchFamily="34" charset="0"/>
            </a:endParaRP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881601" y="827511"/>
            <a:ext cx="8784495" cy="5472608"/>
          </a:xfrm>
        </p:spPr>
        <p:txBody>
          <a:bodyPr>
            <a:noAutofit/>
          </a:bodyPr>
          <a:lstStyle/>
          <a:p>
            <a:pPr marL="0" indent="0">
              <a:lnSpc>
                <a:spcPct val="100000"/>
              </a:lnSpc>
              <a:buSzPct val="106000"/>
              <a:buNone/>
            </a:pPr>
            <a:r>
              <a:rPr lang="pl-PL" b="1" dirty="0">
                <a:solidFill>
                  <a:srgbClr val="002060"/>
                </a:solidFill>
                <a:latin typeface="Arial" panose="020B0604020202020204" pitchFamily="34" charset="0"/>
                <a:cs typeface="Arial" panose="020B0604020202020204" pitchFamily="34" charset="0"/>
              </a:rPr>
              <a:t>Kto może składać wnioski cd.?</a:t>
            </a:r>
          </a:p>
          <a:p>
            <a:pPr marL="0" indent="0" algn="l">
              <a:buNone/>
            </a:pPr>
            <a:r>
              <a:rPr lang="pl-PL" b="0" i="0" dirty="0">
                <a:solidFill>
                  <a:srgbClr val="002060"/>
                </a:solidFill>
                <a:effectLst/>
                <a:latin typeface="Arial" panose="020B0604020202020204" pitchFamily="34" charset="0"/>
                <a:cs typeface="Arial" panose="020B0604020202020204" pitchFamily="34" charset="0"/>
              </a:rPr>
              <a:t>W przypadku projektów dotyczących obiektów znajdujących się w granicach wpisów obszarowych na listę UNESCO lub Pomników Historii Prezydenta RP na zasadzie wyjątku beneficjentami mogą być również:</a:t>
            </a:r>
          </a:p>
          <a:p>
            <a:pPr algn="l" rtl="0">
              <a:lnSpc>
                <a:spcPct val="100000"/>
              </a:lnSpc>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J</a:t>
            </a:r>
            <a:r>
              <a:rPr lang="pl-PL" b="0" i="0" dirty="0">
                <a:solidFill>
                  <a:srgbClr val="002060"/>
                </a:solidFill>
                <a:effectLst/>
                <a:latin typeface="Arial" panose="020B0604020202020204" pitchFamily="34" charset="0"/>
                <a:cs typeface="Arial" panose="020B0604020202020204" pitchFamily="34" charset="0"/>
              </a:rPr>
              <a:t>ednostki samorządu terytorialnego na rzecz samorządowych instytucji kultury,</a:t>
            </a:r>
          </a:p>
          <a:p>
            <a:pPr algn="l" rtl="0">
              <a:lnSpc>
                <a:spcPct val="100000"/>
              </a:lnSpc>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S</a:t>
            </a:r>
            <a:r>
              <a:rPr lang="pl-PL" b="0" i="0" dirty="0">
                <a:solidFill>
                  <a:srgbClr val="002060"/>
                </a:solidFill>
                <a:effectLst/>
                <a:latin typeface="Arial" panose="020B0604020202020204" pitchFamily="34" charset="0"/>
                <a:cs typeface="Arial" panose="020B0604020202020204" pitchFamily="34" charset="0"/>
              </a:rPr>
              <a:t>amorządowe instytucje kultury,</a:t>
            </a:r>
          </a:p>
          <a:p>
            <a:pPr algn="l" rtl="0">
              <a:lnSpc>
                <a:spcPct val="100000"/>
              </a:lnSpc>
              <a:buFont typeface="Wingdings" panose="05000000000000000000" pitchFamily="2" charset="2"/>
              <a:buChar char="§"/>
            </a:pPr>
            <a:r>
              <a:rPr lang="pl-PL" u="sng" dirty="0">
                <a:solidFill>
                  <a:srgbClr val="002060"/>
                </a:solidFill>
                <a:latin typeface="Arial" panose="020B0604020202020204" pitchFamily="34" charset="0"/>
                <a:cs typeface="Arial" panose="020B0604020202020204" pitchFamily="34" charset="0"/>
              </a:rPr>
              <a:t>O</a:t>
            </a:r>
            <a:r>
              <a:rPr lang="pl-PL" b="0" i="0" u="sng" dirty="0">
                <a:solidFill>
                  <a:srgbClr val="002060"/>
                </a:solidFill>
                <a:effectLst/>
                <a:latin typeface="Arial" panose="020B0604020202020204" pitchFamily="34" charset="0"/>
                <a:cs typeface="Arial" panose="020B0604020202020204" pitchFamily="34" charset="0"/>
              </a:rPr>
              <a:t>rganizacje pozarządowe,</a:t>
            </a:r>
          </a:p>
          <a:p>
            <a:pPr algn="l" rtl="0">
              <a:lnSpc>
                <a:spcPct val="100000"/>
              </a:lnSpc>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K</a:t>
            </a:r>
            <a:r>
              <a:rPr lang="pl-PL" b="0" i="0" dirty="0">
                <a:solidFill>
                  <a:srgbClr val="002060"/>
                </a:solidFill>
                <a:effectLst/>
                <a:latin typeface="Arial" panose="020B0604020202020204" pitchFamily="34" charset="0"/>
                <a:cs typeface="Arial" panose="020B0604020202020204" pitchFamily="34" charset="0"/>
              </a:rPr>
              <a:t>ościoły i związki wyznaniowe.</a:t>
            </a:r>
          </a:p>
          <a:p>
            <a:pPr>
              <a:lnSpc>
                <a:spcPct val="100000"/>
              </a:lnSpc>
              <a:buSzPct val="106000"/>
              <a:buFont typeface="Wingdings" panose="05000000000000000000" pitchFamily="2" charset="2"/>
              <a:buChar char="§"/>
            </a:pPr>
            <a:endParaRPr lang="pl-PL" sz="1600" dirty="0">
              <a:latin typeface="Arial" panose="020B0604020202020204" pitchFamily="34" charset="0"/>
              <a:cs typeface="Arial" panose="020B0604020202020204" pitchFamily="34" charset="0"/>
            </a:endParaRPr>
          </a:p>
          <a:p>
            <a:pPr>
              <a:lnSpc>
                <a:spcPct val="100000"/>
              </a:lnSpc>
              <a:buSzPct val="106000"/>
              <a:buFont typeface="Wingdings" panose="05000000000000000000" pitchFamily="2" charset="2"/>
              <a:buChar char="§"/>
            </a:pPr>
            <a:endParaRPr lang="pl-PL" sz="1600"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91771D61-3D16-FD29-7230-8B4633E1B8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3076" name="Picture 4" descr="domy na wielkim rynku w zamościu - polska - stare miast zamośc zdjęcia i obrazy z banku zdjęć">
            <a:extLst>
              <a:ext uri="{FF2B5EF4-FFF2-40B4-BE49-F238E27FC236}">
                <a16:creationId xmlns:a16="http://schemas.microsoft.com/office/drawing/2014/main" id="{A0150270-51A5-F15F-873C-9227D4330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834" y="2915741"/>
            <a:ext cx="5400600" cy="332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725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i="0" u="none" strike="noStrike" dirty="0">
                <a:solidFill>
                  <a:srgbClr val="002060"/>
                </a:solidFill>
                <a:effectLst/>
                <a:latin typeface="Arial" panose="020B0604020202020204" pitchFamily="34" charset="0"/>
                <a:cs typeface="Arial" panose="020B0604020202020204" pitchFamily="34" charset="0"/>
              </a:rPr>
              <a:t>Działanie FENX.7.1 Infrastruktura kultury i turystyki kulturowej</a:t>
            </a:r>
            <a:endParaRPr lang="pl-PL" sz="2000" dirty="0">
              <a:solidFill>
                <a:srgbClr val="002060"/>
              </a:solidFill>
              <a:latin typeface="Arial" panose="020B0604020202020204" pitchFamily="34" charset="0"/>
              <a:cs typeface="Arial" panose="020B0604020202020204" pitchFamily="34" charset="0"/>
            </a:endParaRP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881601" y="827511"/>
            <a:ext cx="8784495" cy="5472608"/>
          </a:xfrm>
        </p:spPr>
        <p:txBody>
          <a:bodyPr>
            <a:noAutofit/>
          </a:bodyPr>
          <a:lstStyle/>
          <a:p>
            <a:pPr marL="0" indent="0" algn="l" rtl="0">
              <a:buNone/>
            </a:pPr>
            <a:r>
              <a:rPr lang="pl-PL" b="1" i="0" dirty="0">
                <a:solidFill>
                  <a:srgbClr val="002060"/>
                </a:solidFill>
                <a:effectLst/>
                <a:latin typeface="Arial" panose="020B0604020202020204" pitchFamily="34" charset="0"/>
                <a:cs typeface="Arial" panose="020B0604020202020204" pitchFamily="34" charset="0"/>
              </a:rPr>
              <a:t>Na co można otrzymać dofinansowanie/wsparcie?</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Prace konserwatorskie, prace restauratorskie,</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Roboty budowlane,</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Budowa nowych obiektów służących obsłudze ruchu turystycznego (jako element projektu),</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Prace w otoczeniu,</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Zakup sprzętu lub wyposażenia,</a:t>
            </a:r>
          </a:p>
          <a:p>
            <a:pPr>
              <a:lnSpc>
                <a:spcPct val="100000"/>
              </a:lnSpc>
              <a:buSzPct val="106000"/>
              <a:buFont typeface="Wingdings" panose="05000000000000000000" pitchFamily="2" charset="2"/>
              <a:buChar char="§"/>
            </a:pPr>
            <a:endParaRPr lang="pl-PL" sz="1600"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CBE3CB04-2008-7400-0F18-9216FDB94E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4100" name="Picture 4" descr="Prace Wykopaliskowe, Maszyna, Fasada">
            <a:extLst>
              <a:ext uri="{FF2B5EF4-FFF2-40B4-BE49-F238E27FC236}">
                <a16:creationId xmlns:a16="http://schemas.microsoft.com/office/drawing/2014/main" id="{7E5C9DA1-549B-8F11-9512-6430B1E6A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835" y="2700796"/>
            <a:ext cx="5544616"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65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i="0" u="none" strike="noStrike" dirty="0">
                <a:solidFill>
                  <a:srgbClr val="002060"/>
                </a:solidFill>
                <a:effectLst/>
                <a:latin typeface="Arial" panose="020B0604020202020204" pitchFamily="34" charset="0"/>
                <a:cs typeface="Arial" panose="020B0604020202020204" pitchFamily="34" charset="0"/>
              </a:rPr>
              <a:t>Działanie FENX.7.1 Infrastruktura kultury i turystyki kulturowej</a:t>
            </a:r>
            <a:endParaRPr lang="pl-PL" sz="2000" dirty="0">
              <a:solidFill>
                <a:srgbClr val="002060"/>
              </a:solidFill>
              <a:latin typeface="Arial" panose="020B0604020202020204" pitchFamily="34" charset="0"/>
              <a:cs typeface="Arial" panose="020B0604020202020204" pitchFamily="34" charset="0"/>
            </a:endParaRP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881601" y="827511"/>
            <a:ext cx="8784495" cy="5472608"/>
          </a:xfrm>
        </p:spPr>
        <p:txBody>
          <a:bodyPr>
            <a:noAutofit/>
          </a:bodyPr>
          <a:lstStyle/>
          <a:p>
            <a:pPr marL="0" indent="0" algn="l" rtl="0">
              <a:buNone/>
            </a:pPr>
            <a:r>
              <a:rPr lang="pl-PL" b="1" i="0" dirty="0">
                <a:solidFill>
                  <a:srgbClr val="002060"/>
                </a:solidFill>
                <a:effectLst/>
                <a:latin typeface="Arial" panose="020B0604020202020204" pitchFamily="34" charset="0"/>
                <a:cs typeface="Arial" panose="020B0604020202020204" pitchFamily="34" charset="0"/>
              </a:rPr>
              <a:t>Na co można otrzymać dofinansowanie/wsparcie cd.?</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Konserwacja zabytków ruchomych (wpisanych do rejestru zabytków prowadzonego przez WKZ), księgozbiorów (zaliczanych do Narodowego Zasobu Bibliotecznego) i muzealiów (uwzględnionych w inwentarzu muzealnym),</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Digitalizacja zabytków ruchomych (wpisanych do rejestru zabytków prowadzonego przez WKZ), księgozbiorów (zaliczanych do Narodowego Zasobu Bibliotecznego), muzealiów (uwzględnionych w inwentarzu muzealnym) oraz ich udostępnienie on-line,</a:t>
            </a:r>
          </a:p>
          <a:p>
            <a:pPr>
              <a:lnSpc>
                <a:spcPct val="100000"/>
              </a:lnSpc>
              <a:buSzPct val="106000"/>
              <a:buFont typeface="Wingdings" panose="05000000000000000000" pitchFamily="2" charset="2"/>
              <a:buChar char="§"/>
            </a:pPr>
            <a:endParaRPr lang="pl-PL" sz="1600"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1225B3E7-A2F1-78BD-81DB-BDA39ECA8B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5124" name="Picture 4" descr="Praga, Biblioteka, Klasztor W Pradze">
            <a:extLst>
              <a:ext uri="{FF2B5EF4-FFF2-40B4-BE49-F238E27FC236}">
                <a16:creationId xmlns:a16="http://schemas.microsoft.com/office/drawing/2014/main" id="{AC1CDAF3-7C60-26B4-E744-08A5407E6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546" y="3366419"/>
            <a:ext cx="60960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73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i="0" u="none" strike="noStrike" dirty="0">
                <a:solidFill>
                  <a:srgbClr val="002060"/>
                </a:solidFill>
                <a:effectLst/>
                <a:latin typeface="Arial" panose="020B0604020202020204" pitchFamily="34" charset="0"/>
                <a:cs typeface="Arial" panose="020B0604020202020204" pitchFamily="34" charset="0"/>
              </a:rPr>
              <a:t>Działanie FENX.7.1 Infrastruktura kultury i turystyki kulturowej</a:t>
            </a:r>
            <a:endParaRPr lang="pl-PL" sz="2000" dirty="0">
              <a:solidFill>
                <a:srgbClr val="002060"/>
              </a:solidFill>
              <a:latin typeface="Arial" panose="020B0604020202020204" pitchFamily="34" charset="0"/>
              <a:cs typeface="Arial" panose="020B0604020202020204" pitchFamily="34" charset="0"/>
            </a:endParaRP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881601" y="827511"/>
            <a:ext cx="8784495" cy="5472608"/>
          </a:xfrm>
        </p:spPr>
        <p:txBody>
          <a:bodyPr>
            <a:noAutofit/>
          </a:bodyPr>
          <a:lstStyle/>
          <a:p>
            <a:pPr marL="0" indent="0" algn="l" rtl="0">
              <a:buNone/>
            </a:pPr>
            <a:r>
              <a:rPr lang="pl-PL" b="1" i="0" dirty="0">
                <a:solidFill>
                  <a:srgbClr val="002060"/>
                </a:solidFill>
                <a:effectLst/>
                <a:latin typeface="Arial" panose="020B0604020202020204" pitchFamily="34" charset="0"/>
                <a:cs typeface="Arial" panose="020B0604020202020204" pitchFamily="34" charset="0"/>
              </a:rPr>
              <a:t>Na co można otrzymać dofinansowanie/wsparcie cd.?</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Działania informacyjno-promocyjne,</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Przygotowanie projektu,</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Zarządzanie projektem,</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Podnoszenie kompetencji kadr beneficjenta,</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Działania edukacyjne podnoszące świadomość ekologiczną społeczeństwa,</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Działania związane ze współpracą z partnerami z innych państw,</a:t>
            </a:r>
          </a:p>
          <a:p>
            <a:pPr algn="l">
              <a:buFont typeface="Wingdings" panose="05000000000000000000" pitchFamily="2" charset="2"/>
              <a:buChar char="§"/>
            </a:pPr>
            <a:r>
              <a:rPr lang="pl-PL" b="0" i="0" dirty="0">
                <a:solidFill>
                  <a:srgbClr val="002060"/>
                </a:solidFill>
                <a:effectLst/>
                <a:latin typeface="Arial" panose="020B0604020202020204" pitchFamily="34" charset="0"/>
                <a:cs typeface="Arial" panose="020B0604020202020204" pitchFamily="34" charset="0"/>
              </a:rPr>
              <a:t>Opracowanie dokumentu pn. Strategia promocji zabytku oraz związanego z nim miejsca.</a:t>
            </a:r>
          </a:p>
          <a:p>
            <a:pPr marL="0" indent="0">
              <a:lnSpc>
                <a:spcPct val="100000"/>
              </a:lnSpc>
              <a:buSzPct val="106000"/>
              <a:buNone/>
            </a:pPr>
            <a:endParaRPr lang="pl-PL" sz="1600"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D1CA0F12-9863-D548-957C-61DD647E61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6146" name="Picture 2" descr="Biblioteka, Książki, Stary, Zabytkowe">
            <a:extLst>
              <a:ext uri="{FF2B5EF4-FFF2-40B4-BE49-F238E27FC236}">
                <a16:creationId xmlns:a16="http://schemas.microsoft.com/office/drawing/2014/main" id="{5E359947-3D4E-8252-B229-D9AB289C4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658" y="4355901"/>
            <a:ext cx="410459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82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A05A98B3-71A7-D2DA-0CEE-6D992EC61097}"/>
              </a:ext>
            </a:extLst>
          </p:cNvPr>
          <p:cNvSpPr>
            <a:spLocks noGrp="1"/>
          </p:cNvSpPr>
          <p:nvPr>
            <p:ph type="ctrTitle"/>
          </p:nvPr>
        </p:nvSpPr>
        <p:spPr>
          <a:xfrm>
            <a:off x="1385848" y="3707829"/>
            <a:ext cx="7920115" cy="1395709"/>
          </a:xfrm>
        </p:spPr>
        <p:txBody>
          <a:bodyPr>
            <a:normAutofit/>
          </a:bodyPr>
          <a:lstStyle/>
          <a:p>
            <a:pPr algn="ctr">
              <a:lnSpc>
                <a:spcPct val="100000"/>
              </a:lnSpc>
            </a:pPr>
            <a:r>
              <a:rPr lang="pl-PL" sz="2800" dirty="0">
                <a:latin typeface="Arial" panose="020B0604020202020204" pitchFamily="34" charset="0"/>
                <a:cs typeface="Arial" panose="020B0604020202020204" pitchFamily="34" charset="0"/>
              </a:rPr>
              <a:t>Fundusze Europejskie </a:t>
            </a:r>
            <a:br>
              <a:rPr lang="pl-PL" sz="2800" dirty="0">
                <a:latin typeface="Arial" panose="020B0604020202020204" pitchFamily="34" charset="0"/>
                <a:cs typeface="Arial" panose="020B0604020202020204" pitchFamily="34" charset="0"/>
              </a:rPr>
            </a:br>
            <a:r>
              <a:rPr lang="pl-PL" sz="2800" dirty="0">
                <a:latin typeface="Arial" panose="020B0604020202020204" pitchFamily="34" charset="0"/>
                <a:cs typeface="Arial" panose="020B0604020202020204" pitchFamily="34" charset="0"/>
              </a:rPr>
              <a:t>dla Rozwoju Społecznego 2021-2027</a:t>
            </a:r>
            <a:endParaRPr lang="pl-PL" sz="2800" dirty="0">
              <a:solidFill>
                <a:schemeClr val="accent1"/>
              </a:solidFill>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AFAB427D-A4CB-197B-C403-25FDA861B765}"/>
              </a:ext>
            </a:extLst>
          </p:cNvPr>
          <p:cNvSpPr txBox="1">
            <a:spLocks/>
          </p:cNvSpPr>
          <p:nvPr/>
        </p:nvSpPr>
        <p:spPr>
          <a:xfrm>
            <a:off x="-134932" y="5425313"/>
            <a:ext cx="3960440" cy="252222"/>
          </a:xfrm>
          <a:prstGeom prst="rect">
            <a:avLst/>
          </a:prstGeom>
        </p:spPr>
        <p:txBody>
          <a:bodyPr vert="horz" wrap="square" lIns="0" tIns="9118" rIns="0" bIns="0" rtlCol="0">
            <a:spAutoFit/>
          </a:bodyPr>
          <a:lstStyle>
            <a:lvl1pPr>
              <a:defRPr sz="4100" b="1" i="0">
                <a:solidFill>
                  <a:srgbClr val="AA1C2F"/>
                </a:solidFill>
                <a:latin typeface="Times New Roman"/>
                <a:ea typeface="+mj-ea"/>
                <a:cs typeface="Times New Roman"/>
              </a:defRPr>
            </a:lvl1pPr>
          </a:lstStyle>
          <a:p>
            <a:pPr marL="6754" marR="0" lvl="0" indent="0" algn="r" defTabSz="801929" rtl="0" eaLnBrk="1" fontAlgn="auto" latinLnBrk="0" hangingPunct="1">
              <a:lnSpc>
                <a:spcPct val="100000"/>
              </a:lnSpc>
              <a:spcBef>
                <a:spcPts val="72"/>
              </a:spcBef>
              <a:spcAft>
                <a:spcPts val="0"/>
              </a:spcAft>
              <a:buClrTx/>
              <a:buSzTx/>
              <a:buFontTx/>
              <a:buNone/>
              <a:tabLst/>
              <a:defRPr/>
            </a:pPr>
            <a:endParaRPr kumimoji="0" lang="pl-PL" sz="1579" b="1" i="0" u="none" strike="noStrike" kern="0" cap="none" spc="0" normalizeH="0" baseline="0" noProof="0" dirty="0">
              <a:ln>
                <a:noFill/>
              </a:ln>
              <a:solidFill>
                <a:srgbClr val="C00000"/>
              </a:solidFill>
              <a:effectLst/>
              <a:uLnTx/>
              <a:uFillTx/>
              <a:latin typeface="Calibri Light" panose="020F0302020204030204"/>
              <a:ea typeface="+mj-ea"/>
              <a:cs typeface="Times New Roman"/>
            </a:endParaRPr>
          </a:p>
        </p:txBody>
      </p:sp>
      <p:pic>
        <p:nvPicPr>
          <p:cNvPr id="2" name="Obraz 1">
            <a:extLst>
              <a:ext uri="{FF2B5EF4-FFF2-40B4-BE49-F238E27FC236}">
                <a16:creationId xmlns:a16="http://schemas.microsoft.com/office/drawing/2014/main" id="{BCB9AFE0-433E-16EA-0D11-50F4F9B5C8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2936442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1025715" y="323453"/>
            <a:ext cx="8640381" cy="504058"/>
          </a:xfrm>
        </p:spPr>
        <p:txBody>
          <a:bodyPr anchor="t">
            <a:noAutofit/>
          </a:bodyPr>
          <a:lstStyle/>
          <a:p>
            <a:pPr algn="ctr">
              <a:lnSpc>
                <a:spcPct val="100000"/>
              </a:lnSpc>
            </a:pPr>
            <a:r>
              <a:rPr lang="pl-PL" sz="2000" dirty="0">
                <a:solidFill>
                  <a:schemeClr val="accent1"/>
                </a:solidFill>
                <a:latin typeface="Arial" panose="020B0604020202020204" pitchFamily="34" charset="0"/>
                <a:cs typeface="Arial" panose="020B0604020202020204" pitchFamily="34" charset="0"/>
              </a:rPr>
              <a:t>Działanie 0</a:t>
            </a:r>
            <a:r>
              <a:rPr lang="pl-PL" sz="2000" i="0" u="none" strike="noStrike" dirty="0">
                <a:solidFill>
                  <a:schemeClr val="accent1"/>
                </a:solidFill>
                <a:effectLst/>
                <a:latin typeface="Arial" panose="020B0604020202020204" pitchFamily="34" charset="0"/>
                <a:cs typeface="Arial" panose="020B0604020202020204" pitchFamily="34" charset="0"/>
              </a:rPr>
              <a:t>4.12 Wsparcie NGO w zakresie usług publicznych </a:t>
            </a:r>
            <a:br>
              <a:rPr lang="pl-PL" sz="2000" i="0" u="none" strike="noStrike" dirty="0">
                <a:solidFill>
                  <a:schemeClr val="accent1"/>
                </a:solidFill>
                <a:effectLst/>
                <a:latin typeface="Arial" panose="020B0604020202020204" pitchFamily="34" charset="0"/>
                <a:cs typeface="Arial" panose="020B0604020202020204" pitchFamily="34" charset="0"/>
              </a:rPr>
            </a:br>
            <a:r>
              <a:rPr lang="pl-PL" sz="2000" i="0" u="none" strike="noStrike" dirty="0">
                <a:solidFill>
                  <a:schemeClr val="accent1"/>
                </a:solidFill>
                <a:effectLst/>
                <a:latin typeface="Arial" panose="020B0604020202020204" pitchFamily="34" charset="0"/>
                <a:cs typeface="Arial" panose="020B0604020202020204" pitchFamily="34" charset="0"/>
              </a:rPr>
              <a:t>i współpracy</a:t>
            </a:r>
            <a:r>
              <a:rPr lang="pl-PL" sz="2000" dirty="0">
                <a:solidFill>
                  <a:schemeClr val="accent1"/>
                </a:solidFill>
                <a:latin typeface="Arial" panose="020B0604020202020204" pitchFamily="34" charset="0"/>
                <a:cs typeface="Arial" panose="020B0604020202020204" pitchFamily="34" charset="0"/>
              </a:rPr>
              <a:t> </a:t>
            </a:r>
          </a:p>
        </p:txBody>
      </p:sp>
      <p:sp>
        <p:nvSpPr>
          <p:cNvPr id="5" name="Symbol zastępczy zawartości 4">
            <a:extLst>
              <a:ext uri="{FF2B5EF4-FFF2-40B4-BE49-F238E27FC236}">
                <a16:creationId xmlns:a16="http://schemas.microsoft.com/office/drawing/2014/main" id="{02F158D6-974C-B51A-5DCD-5DCF2E4540EF}"/>
              </a:ext>
            </a:extLst>
          </p:cNvPr>
          <p:cNvSpPr>
            <a:spLocks noGrp="1"/>
          </p:cNvSpPr>
          <p:nvPr>
            <p:ph idx="1"/>
          </p:nvPr>
        </p:nvSpPr>
        <p:spPr>
          <a:xfrm>
            <a:off x="521370" y="1043533"/>
            <a:ext cx="9793088" cy="5328592"/>
          </a:xfrm>
        </p:spPr>
        <p:txBody>
          <a:bodyPr>
            <a:normAutofit fontScale="85000" lnSpcReduction="10000"/>
          </a:bodyPr>
          <a:lstStyle/>
          <a:p>
            <a:pPr marL="0" indent="0">
              <a:lnSpc>
                <a:spcPct val="100000"/>
              </a:lnSpc>
              <a:buNone/>
            </a:pPr>
            <a:r>
              <a:rPr lang="pl-PL" sz="1700" b="1" dirty="0">
                <a:solidFill>
                  <a:srgbClr val="002060"/>
                </a:solidFill>
                <a:latin typeface="Arial" panose="020B0604020202020204" pitchFamily="34" charset="0"/>
                <a:cs typeface="Arial" panose="020B0604020202020204" pitchFamily="34" charset="0"/>
              </a:rPr>
              <a:t>CEL: </a:t>
            </a:r>
            <a:r>
              <a:rPr lang="pl-PL" sz="1700" dirty="0">
                <a:solidFill>
                  <a:srgbClr val="002060"/>
                </a:solidFill>
                <a:latin typeface="Arial" panose="020B0604020202020204" pitchFamily="34" charset="0"/>
                <a:cs typeface="Arial" panose="020B0604020202020204" pitchFamily="34" charset="0"/>
              </a:rPr>
              <a:t>Wypracowanie rozwiązań wspierających budowę oraz rozwój sieci, federacji i koalicji NGO, w tym rozwój współpracy międzysektorowej oraz wsparcie współpracy międzynarodowej w poszczególnych obszarach usług publicznych oraz wzmocnienie potencjału instytucjonalnego do sieciowania wewnątrz sektora.</a:t>
            </a:r>
          </a:p>
          <a:p>
            <a:pPr marL="0" indent="0">
              <a:lnSpc>
                <a:spcPct val="100000"/>
              </a:lnSpc>
              <a:buNone/>
            </a:pPr>
            <a:r>
              <a:rPr lang="pl-PL" sz="1700" u="sng" dirty="0">
                <a:solidFill>
                  <a:srgbClr val="002060"/>
                </a:solidFill>
                <a:latin typeface="Arial" panose="020B0604020202020204" pitchFamily="34" charset="0"/>
                <a:cs typeface="Arial" panose="020B0604020202020204" pitchFamily="34" charset="0"/>
              </a:rPr>
              <a:t>Terminy składania wniosków: </a:t>
            </a:r>
          </a:p>
          <a:p>
            <a:pPr marL="0" indent="0">
              <a:lnSpc>
                <a:spcPct val="100000"/>
              </a:lnSpc>
              <a:buNone/>
            </a:pPr>
            <a:r>
              <a:rPr lang="pl-PL" sz="1700" dirty="0">
                <a:solidFill>
                  <a:srgbClr val="002060"/>
                </a:solidFill>
                <a:latin typeface="Arial" panose="020B0604020202020204" pitchFamily="34" charset="0"/>
                <a:cs typeface="Arial" panose="020B0604020202020204" pitchFamily="34" charset="0"/>
              </a:rPr>
              <a:t> I. 20 listopad- 31 grudzień 2024 r.</a:t>
            </a:r>
          </a:p>
          <a:p>
            <a:pPr marL="0" indent="0">
              <a:lnSpc>
                <a:spcPct val="100000"/>
              </a:lnSpc>
              <a:buNone/>
            </a:pPr>
            <a:r>
              <a:rPr lang="pl-PL" sz="1700" dirty="0">
                <a:solidFill>
                  <a:srgbClr val="002060"/>
                </a:solidFill>
                <a:latin typeface="Arial" panose="020B0604020202020204" pitchFamily="34" charset="0"/>
                <a:cs typeface="Arial" panose="020B0604020202020204" pitchFamily="34" charset="0"/>
              </a:rPr>
              <a:t>Alokacja: 40</a:t>
            </a:r>
            <a:r>
              <a:rPr lang="pl-PL" sz="1700" i="0" u="none" strike="noStrike" dirty="0">
                <a:solidFill>
                  <a:srgbClr val="002060"/>
                </a:solidFill>
                <a:effectLst/>
                <a:latin typeface="Arial" panose="020B0604020202020204" pitchFamily="34" charset="0"/>
                <a:cs typeface="Arial" panose="020B0604020202020204" pitchFamily="34" charset="0"/>
              </a:rPr>
              <a:t> mln PLN</a:t>
            </a:r>
          </a:p>
          <a:p>
            <a:pPr marL="0" indent="0">
              <a:lnSpc>
                <a:spcPct val="100000"/>
              </a:lnSpc>
              <a:buNone/>
            </a:pPr>
            <a:r>
              <a:rPr lang="pl-PL" sz="1700" dirty="0">
                <a:solidFill>
                  <a:srgbClr val="002060"/>
                </a:solidFill>
                <a:latin typeface="Arial" panose="020B0604020202020204" pitchFamily="34" charset="0"/>
                <a:cs typeface="Arial" panose="020B0604020202020204" pitchFamily="34" charset="0"/>
              </a:rPr>
              <a:t>II. luty-marzec 2025 r. (tylko dla NGO)</a:t>
            </a:r>
          </a:p>
          <a:p>
            <a:pPr marL="0" indent="0">
              <a:lnSpc>
                <a:spcPct val="100000"/>
              </a:lnSpc>
              <a:buNone/>
            </a:pPr>
            <a:r>
              <a:rPr lang="pl-PL" sz="1700" dirty="0">
                <a:solidFill>
                  <a:srgbClr val="002060"/>
                </a:solidFill>
                <a:latin typeface="Arial" panose="020B0604020202020204" pitchFamily="34" charset="0"/>
                <a:cs typeface="Arial" panose="020B0604020202020204" pitchFamily="34" charset="0"/>
              </a:rPr>
              <a:t>Alokacja: 30</a:t>
            </a:r>
            <a:r>
              <a:rPr lang="pl-PL" sz="1700" i="0" u="none" strike="noStrike" dirty="0">
                <a:solidFill>
                  <a:srgbClr val="002060"/>
                </a:solidFill>
                <a:effectLst/>
                <a:latin typeface="Arial" panose="020B0604020202020204" pitchFamily="34" charset="0"/>
                <a:cs typeface="Arial" panose="020B0604020202020204" pitchFamily="34" charset="0"/>
              </a:rPr>
              <a:t> mln PLN</a:t>
            </a:r>
          </a:p>
          <a:p>
            <a:pPr marL="0" indent="0">
              <a:lnSpc>
                <a:spcPct val="100000"/>
              </a:lnSpc>
              <a:buNone/>
            </a:pPr>
            <a:r>
              <a:rPr lang="pl-PL" sz="1700" i="0" u="none" strike="noStrike" dirty="0">
                <a:solidFill>
                  <a:srgbClr val="002060"/>
                </a:solidFill>
                <a:effectLst/>
                <a:latin typeface="Arial" panose="020B0604020202020204" pitchFamily="34" charset="0"/>
                <a:cs typeface="Arial" panose="020B0604020202020204" pitchFamily="34" charset="0"/>
                <a:hlinkClick r:id="rId3"/>
              </a:rPr>
              <a:t>https://www.rozwojspoleczny.gov.pl/strony/dowiedz-sie-wiecej-o-programie/nabory-wnioskow/</a:t>
            </a:r>
            <a:r>
              <a:rPr lang="pl-PL" sz="1700" i="0" u="none" strike="noStrike" dirty="0">
                <a:solidFill>
                  <a:srgbClr val="002060"/>
                </a:solidFill>
                <a:effectLst/>
                <a:latin typeface="Arial" panose="020B0604020202020204" pitchFamily="34" charset="0"/>
                <a:cs typeface="Arial" panose="020B0604020202020204" pitchFamily="34" charset="0"/>
              </a:rPr>
              <a:t> </a:t>
            </a:r>
          </a:p>
          <a:p>
            <a:pPr marL="0" indent="0">
              <a:lnSpc>
                <a:spcPct val="100000"/>
              </a:lnSpc>
              <a:buNone/>
            </a:pPr>
            <a:endParaRPr lang="pl-PL" sz="1700" b="1" dirty="0">
              <a:solidFill>
                <a:srgbClr val="002060"/>
              </a:solidFill>
              <a:latin typeface="Arial" panose="020B0604020202020204" pitchFamily="34" charset="0"/>
              <a:cs typeface="Arial" panose="020B0604020202020204" pitchFamily="34" charset="0"/>
            </a:endParaRPr>
          </a:p>
          <a:p>
            <a:pPr marL="0" indent="0">
              <a:lnSpc>
                <a:spcPct val="100000"/>
              </a:lnSpc>
              <a:buNone/>
            </a:pPr>
            <a:r>
              <a:rPr lang="pl-PL" sz="1700" b="1" dirty="0">
                <a:solidFill>
                  <a:srgbClr val="002060"/>
                </a:solidFill>
                <a:latin typeface="Arial" panose="020B0604020202020204" pitchFamily="34" charset="0"/>
                <a:cs typeface="Arial" panose="020B0604020202020204" pitchFamily="34" charset="0"/>
              </a:rPr>
              <a:t>Kto może aplikować?</a:t>
            </a:r>
          </a:p>
          <a:p>
            <a:pPr>
              <a:lnSpc>
                <a:spcPct val="100000"/>
              </a:lnSpc>
              <a:buFont typeface="Wingdings" panose="05000000000000000000" pitchFamily="2" charset="2"/>
              <a:buChar char="§"/>
            </a:pPr>
            <a:r>
              <a:rPr lang="pl-PL" sz="1700" dirty="0">
                <a:solidFill>
                  <a:srgbClr val="002060"/>
                </a:solidFill>
                <a:latin typeface="Arial" panose="020B0604020202020204" pitchFamily="34" charset="0"/>
                <a:cs typeface="Arial" panose="020B0604020202020204" pitchFamily="34" charset="0"/>
              </a:rPr>
              <a:t>J</a:t>
            </a:r>
            <a:r>
              <a:rPr lang="pl-PL" sz="1700" b="0" i="0" u="none" strike="noStrike" dirty="0">
                <a:solidFill>
                  <a:srgbClr val="002060"/>
                </a:solidFill>
                <a:effectLst/>
                <a:latin typeface="Arial" panose="020B0604020202020204" pitchFamily="34" charset="0"/>
                <a:cs typeface="Arial" panose="020B0604020202020204" pitchFamily="34" charset="0"/>
              </a:rPr>
              <a:t>ednostki naukowe,</a:t>
            </a:r>
          </a:p>
          <a:p>
            <a:pPr>
              <a:lnSpc>
                <a:spcPct val="100000"/>
              </a:lnSpc>
              <a:buFont typeface="Wingdings" panose="05000000000000000000" pitchFamily="2" charset="2"/>
              <a:buChar char="§"/>
            </a:pPr>
            <a:r>
              <a:rPr lang="pl-PL" sz="1700" dirty="0">
                <a:solidFill>
                  <a:srgbClr val="002060"/>
                </a:solidFill>
                <a:latin typeface="Arial" panose="020B0604020202020204" pitchFamily="34" charset="0"/>
                <a:cs typeface="Arial" panose="020B0604020202020204" pitchFamily="34" charset="0"/>
              </a:rPr>
              <a:t>O</a:t>
            </a:r>
            <a:r>
              <a:rPr lang="pl-PL" sz="1700" b="0" i="0" u="none" strike="noStrike" dirty="0">
                <a:solidFill>
                  <a:srgbClr val="002060"/>
                </a:solidFill>
                <a:effectLst/>
                <a:latin typeface="Arial" panose="020B0604020202020204" pitchFamily="34" charset="0"/>
                <a:cs typeface="Arial" panose="020B0604020202020204" pitchFamily="34" charset="0"/>
              </a:rPr>
              <a:t>rganizacje badawcze, </a:t>
            </a:r>
          </a:p>
          <a:p>
            <a:pPr>
              <a:lnSpc>
                <a:spcPct val="100000"/>
              </a:lnSpc>
              <a:buFont typeface="Wingdings" panose="05000000000000000000" pitchFamily="2" charset="2"/>
              <a:buChar char="§"/>
            </a:pPr>
            <a:r>
              <a:rPr lang="pl-PL" sz="1700" b="0" i="0" u="none" strike="noStrike" dirty="0">
                <a:solidFill>
                  <a:srgbClr val="002060"/>
                </a:solidFill>
                <a:effectLst/>
                <a:latin typeface="Arial" panose="020B0604020202020204" pitchFamily="34" charset="0"/>
                <a:cs typeface="Arial" panose="020B0604020202020204" pitchFamily="34" charset="0"/>
              </a:rPr>
              <a:t>Organizacje pozarządowe.</a:t>
            </a:r>
          </a:p>
          <a:p>
            <a:pPr marL="0" indent="0">
              <a:lnSpc>
                <a:spcPct val="100000"/>
              </a:lnSpc>
              <a:buNone/>
            </a:pPr>
            <a:endParaRPr lang="pl-PL" sz="1700" b="1" dirty="0">
              <a:solidFill>
                <a:srgbClr val="002060"/>
              </a:solidFill>
              <a:latin typeface="Arial" panose="020B0604020202020204" pitchFamily="34" charset="0"/>
              <a:cs typeface="Arial" panose="020B0604020202020204" pitchFamily="34" charset="0"/>
            </a:endParaRPr>
          </a:p>
          <a:p>
            <a:pPr marL="0" indent="0">
              <a:lnSpc>
                <a:spcPct val="100000"/>
              </a:lnSpc>
              <a:buNone/>
            </a:pPr>
            <a:r>
              <a:rPr lang="pl-PL" sz="1700" b="1" dirty="0">
                <a:solidFill>
                  <a:srgbClr val="002060"/>
                </a:solidFill>
                <a:latin typeface="Arial" panose="020B0604020202020204" pitchFamily="34" charset="0"/>
                <a:cs typeface="Arial" panose="020B0604020202020204" pitchFamily="34" charset="0"/>
              </a:rPr>
              <a:t>Instytucja organizująca konkurs: </a:t>
            </a:r>
          </a:p>
          <a:p>
            <a:pPr marL="0" indent="0">
              <a:lnSpc>
                <a:spcPct val="100000"/>
              </a:lnSpc>
              <a:buNone/>
            </a:pPr>
            <a:r>
              <a:rPr lang="pl-PL" sz="1700" dirty="0">
                <a:solidFill>
                  <a:srgbClr val="002060"/>
                </a:solidFill>
                <a:latin typeface="Arial" panose="020B0604020202020204" pitchFamily="34" charset="0"/>
                <a:cs typeface="Arial" panose="020B0604020202020204" pitchFamily="34" charset="0"/>
              </a:rPr>
              <a:t>Kancelaria Prezesa Rady Ministrów</a:t>
            </a:r>
          </a:p>
          <a:p>
            <a:pPr marL="0" indent="0">
              <a:lnSpc>
                <a:spcPct val="100000"/>
              </a:lnSpc>
              <a:buNone/>
            </a:pPr>
            <a:endParaRPr lang="pl-PL" sz="1600" dirty="0">
              <a:latin typeface="Arial" panose="020B0604020202020204" pitchFamily="34" charset="0"/>
              <a:cs typeface="Arial" panose="020B0604020202020204" pitchFamily="34" charset="0"/>
            </a:endParaRPr>
          </a:p>
          <a:p>
            <a:pPr marL="0" indent="0">
              <a:buNone/>
            </a:pPr>
            <a:endParaRPr lang="pl-PL" sz="1600" dirty="0"/>
          </a:p>
        </p:txBody>
      </p:sp>
      <p:pic>
        <p:nvPicPr>
          <p:cNvPr id="3" name="Obraz 2">
            <a:extLst>
              <a:ext uri="{FF2B5EF4-FFF2-40B4-BE49-F238E27FC236}">
                <a16:creationId xmlns:a16="http://schemas.microsoft.com/office/drawing/2014/main" id="{975115D8-B5EF-A0EE-9D62-FF8827849755}"/>
              </a:ext>
            </a:extLst>
          </p:cNvPr>
          <p:cNvPicPr>
            <a:picLocks noChangeAspect="1"/>
          </p:cNvPicPr>
          <p:nvPr/>
        </p:nvPicPr>
        <p:blipFill>
          <a:blip r:embed="rId4"/>
          <a:stretch>
            <a:fillRect/>
          </a:stretch>
        </p:blipFill>
        <p:spPr>
          <a:xfrm>
            <a:off x="5498687" y="3707829"/>
            <a:ext cx="4127276" cy="2753667"/>
          </a:xfrm>
          <a:prstGeom prst="rect">
            <a:avLst/>
          </a:prstGeom>
        </p:spPr>
      </p:pic>
      <p:pic>
        <p:nvPicPr>
          <p:cNvPr id="4" name="Obraz 3">
            <a:extLst>
              <a:ext uri="{FF2B5EF4-FFF2-40B4-BE49-F238E27FC236}">
                <a16:creationId xmlns:a16="http://schemas.microsoft.com/office/drawing/2014/main" id="{8083F826-5BA6-7D29-1601-7DD3B3F5AC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6885" y="6372125"/>
            <a:ext cx="8725936" cy="984830"/>
          </a:xfrm>
          <a:prstGeom prst="rect">
            <a:avLst/>
          </a:prstGeom>
          <a:noFill/>
        </p:spPr>
      </p:pic>
    </p:spTree>
    <p:extLst>
      <p:ext uri="{BB962C8B-B14F-4D97-AF65-F5344CB8AC3E}">
        <p14:creationId xmlns:p14="http://schemas.microsoft.com/office/powerpoint/2010/main" val="1759381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1">
            <a:extLst>
              <a:ext uri="{FF2B5EF4-FFF2-40B4-BE49-F238E27FC236}">
                <a16:creationId xmlns:a16="http://schemas.microsoft.com/office/drawing/2014/main" id="{3E45D0EA-D0BD-4E48-9B3C-C55421F10ABE}"/>
              </a:ext>
            </a:extLst>
          </p:cNvPr>
          <p:cNvSpPr>
            <a:spLocks noGrp="1"/>
          </p:cNvSpPr>
          <p:nvPr>
            <p:ph type="title"/>
          </p:nvPr>
        </p:nvSpPr>
        <p:spPr>
          <a:xfrm>
            <a:off x="809402" y="755501"/>
            <a:ext cx="8839200" cy="6194673"/>
          </a:xfrm>
        </p:spPr>
        <p:txBody>
          <a:bodyPr>
            <a:normAutofit/>
          </a:bodyPr>
          <a:lstStyle/>
          <a:p>
            <a:pPr algn="ctr"/>
            <a:br>
              <a:rPr lang="pl-PL" sz="3600" b="1" dirty="0"/>
            </a:br>
            <a:br>
              <a:rPr lang="pl-PL" sz="3600" b="1" dirty="0"/>
            </a:br>
            <a:r>
              <a:rPr lang="pl-PL" b="1" dirty="0">
                <a:solidFill>
                  <a:schemeClr val="accent1">
                    <a:lumMod val="50000"/>
                  </a:schemeClr>
                </a:solidFill>
                <a:latin typeface="Arial" panose="020B0604020202020204" pitchFamily="34" charset="0"/>
                <a:cs typeface="Arial" panose="020B0604020202020204" pitchFamily="34" charset="0"/>
              </a:rPr>
              <a:t>Możliwości wsparcia </a:t>
            </a:r>
            <a:br>
              <a:rPr lang="pl-PL" b="1" dirty="0">
                <a:solidFill>
                  <a:schemeClr val="accent1">
                    <a:lumMod val="50000"/>
                  </a:schemeClr>
                </a:solidFill>
                <a:latin typeface="Arial" panose="020B0604020202020204" pitchFamily="34" charset="0"/>
                <a:cs typeface="Arial" panose="020B0604020202020204" pitchFamily="34" charset="0"/>
              </a:rPr>
            </a:br>
            <a:r>
              <a:rPr lang="pl-PL" b="1" dirty="0">
                <a:solidFill>
                  <a:schemeClr val="accent1">
                    <a:lumMod val="50000"/>
                  </a:schemeClr>
                </a:solidFill>
                <a:latin typeface="Arial" panose="020B0604020202020204" pitchFamily="34" charset="0"/>
                <a:cs typeface="Arial" panose="020B0604020202020204" pitchFamily="34" charset="0"/>
              </a:rPr>
              <a:t>dla organizacji pozarządowych</a:t>
            </a:r>
            <a:br>
              <a:rPr lang="pl-PL" b="1" dirty="0">
                <a:solidFill>
                  <a:schemeClr val="accent1">
                    <a:lumMod val="50000"/>
                  </a:schemeClr>
                </a:solidFill>
                <a:latin typeface="Arial" panose="020B0604020202020204" pitchFamily="34" charset="0"/>
                <a:cs typeface="Arial" panose="020B0604020202020204" pitchFamily="34" charset="0"/>
              </a:rPr>
            </a:br>
            <a:r>
              <a:rPr lang="pl-PL" b="1" dirty="0">
                <a:solidFill>
                  <a:schemeClr val="accent1">
                    <a:lumMod val="50000"/>
                  </a:schemeClr>
                </a:solidFill>
                <a:latin typeface="Arial" panose="020B0604020202020204" pitchFamily="34" charset="0"/>
                <a:cs typeface="Arial" panose="020B0604020202020204" pitchFamily="34" charset="0"/>
              </a:rPr>
              <a:t>ze środków samorządowych </a:t>
            </a:r>
            <a:br>
              <a:rPr lang="pl-PL" b="1" dirty="0">
                <a:solidFill>
                  <a:schemeClr val="accent1">
                    <a:lumMod val="50000"/>
                  </a:schemeClr>
                </a:solidFill>
                <a:latin typeface="Arial" panose="020B0604020202020204" pitchFamily="34" charset="0"/>
                <a:cs typeface="Arial" panose="020B0604020202020204" pitchFamily="34" charset="0"/>
              </a:rPr>
            </a:br>
            <a:r>
              <a:rPr lang="pl-PL" b="1" dirty="0">
                <a:solidFill>
                  <a:schemeClr val="accent1">
                    <a:lumMod val="50000"/>
                  </a:schemeClr>
                </a:solidFill>
                <a:latin typeface="Arial" panose="020B0604020202020204" pitchFamily="34" charset="0"/>
                <a:cs typeface="Arial" panose="020B0604020202020204" pitchFamily="34" charset="0"/>
              </a:rPr>
              <a:t>i rządowych </a:t>
            </a:r>
            <a:br>
              <a:rPr lang="pl-PL" b="1" dirty="0"/>
            </a:br>
            <a:br>
              <a:rPr lang="pl-PL" b="1" dirty="0"/>
            </a:br>
            <a:br>
              <a:rPr lang="pl-PL" dirty="0"/>
            </a:br>
            <a:br>
              <a:rPr lang="pl-PL" dirty="0"/>
            </a:br>
            <a:endParaRPr lang="pl-PL" dirty="0"/>
          </a:p>
        </p:txBody>
      </p:sp>
      <p:pic>
        <p:nvPicPr>
          <p:cNvPr id="2" name="Obraz 1">
            <a:extLst>
              <a:ext uri="{FF2B5EF4-FFF2-40B4-BE49-F238E27FC236}">
                <a16:creationId xmlns:a16="http://schemas.microsoft.com/office/drawing/2014/main" id="{B7064A6E-5792-1960-1F6F-52933189DD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4" name="Obraz 3">
            <a:extLst>
              <a:ext uri="{FF2B5EF4-FFF2-40B4-BE49-F238E27FC236}">
                <a16:creationId xmlns:a16="http://schemas.microsoft.com/office/drawing/2014/main" id="{86D3400D-A5BA-80D7-4684-73125E77A1DA}"/>
              </a:ext>
            </a:extLst>
          </p:cNvPr>
          <p:cNvPicPr>
            <a:picLocks noChangeAspect="1"/>
          </p:cNvPicPr>
          <p:nvPr/>
        </p:nvPicPr>
        <p:blipFill>
          <a:blip r:embed="rId3"/>
          <a:stretch>
            <a:fillRect/>
          </a:stretch>
        </p:blipFill>
        <p:spPr>
          <a:xfrm>
            <a:off x="3009338" y="3852837"/>
            <a:ext cx="4464497" cy="1912243"/>
          </a:xfrm>
          <a:prstGeom prst="rect">
            <a:avLst/>
          </a:prstGeom>
        </p:spPr>
      </p:pic>
    </p:spTree>
    <p:extLst>
      <p:ext uri="{BB962C8B-B14F-4D97-AF65-F5344CB8AC3E}">
        <p14:creationId xmlns:p14="http://schemas.microsoft.com/office/powerpoint/2010/main" val="2982006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p:txBody>
          <a:bodyPr anchor="t">
            <a:normAutofit/>
          </a:bodyPr>
          <a:lstStyle/>
          <a:p>
            <a:br>
              <a:rPr lang="pl-PL" sz="2600"/>
            </a:br>
            <a:endParaRPr lang="pl-PL" sz="2600" dirty="0"/>
          </a:p>
        </p:txBody>
      </p:sp>
      <p:sp>
        <p:nvSpPr>
          <p:cNvPr id="9" name="Symbol zastępczy zawartości 8">
            <a:extLst>
              <a:ext uri="{FF2B5EF4-FFF2-40B4-BE49-F238E27FC236}">
                <a16:creationId xmlns:a16="http://schemas.microsoft.com/office/drawing/2014/main" id="{262272D2-F574-3AEF-BFF5-6B1083FD5BF4}"/>
              </a:ext>
            </a:extLst>
          </p:cNvPr>
          <p:cNvSpPr>
            <a:spLocks noGrp="1"/>
          </p:cNvSpPr>
          <p:nvPr>
            <p:ph idx="1"/>
          </p:nvPr>
        </p:nvSpPr>
        <p:spPr>
          <a:xfrm>
            <a:off x="1025907" y="1187549"/>
            <a:ext cx="8640382" cy="5184576"/>
          </a:xfrm>
        </p:spPr>
        <p:txBody>
          <a:bodyPr>
            <a:normAutofit fontScale="85000" lnSpcReduction="10000"/>
          </a:bodyPr>
          <a:lstStyle/>
          <a:p>
            <a:r>
              <a:rPr lang="pl-PL" dirty="0">
                <a:latin typeface="Arial" panose="020B0604020202020204" pitchFamily="34" charset="0"/>
                <a:cs typeface="Arial" panose="020B0604020202020204" pitchFamily="34" charset="0"/>
              </a:rPr>
              <a:t>12.10 – 12.25 „Wsparcie na wdrażanie operacji w ramach Strategii Rozwoju Lokalnego Kierowanego przez Społeczność” – przedstawiciel Lokalnej Grupy Działania „Lepsze Jutro”.</a:t>
            </a:r>
          </a:p>
          <a:p>
            <a:r>
              <a:rPr lang="pl-PL" dirty="0">
                <a:latin typeface="Arial" panose="020B0604020202020204" pitchFamily="34" charset="0"/>
                <a:cs typeface="Arial" panose="020B0604020202020204" pitchFamily="34" charset="0"/>
              </a:rPr>
              <a:t>12.25 – 12.40 „Wsparcie na wdrażanie operacji w ramach Strategii Rozwoju Lokalnego Kierowanego przez Społeczność” - Pani Katarzyna Poźniak , Lokalna Grupa Działania „Ziemia Zamojska”.</a:t>
            </a:r>
          </a:p>
          <a:p>
            <a:r>
              <a:rPr lang="pl-PL" dirty="0">
                <a:latin typeface="Arial" panose="020B0604020202020204" pitchFamily="34" charset="0"/>
                <a:cs typeface="Arial" panose="020B0604020202020204" pitchFamily="34" charset="0"/>
              </a:rPr>
              <a:t>12.40 – 12.55  „Wsparcie na wdrażanie operacji w ramach Strategii Rozwoju Lokalnego Kierowanego przez Społeczność” – Pani Aneta Kuźnicka, Lokalna Grupa Działania „Leśny Krąg”. </a:t>
            </a:r>
          </a:p>
          <a:p>
            <a:r>
              <a:rPr lang="pl-PL" dirty="0">
                <a:latin typeface="Arial" panose="020B0604020202020204" pitchFamily="34" charset="0"/>
                <a:cs typeface="Arial" panose="020B0604020202020204" pitchFamily="34" charset="0"/>
              </a:rPr>
              <a:t>12.55 – 13.10 „Wsparcie na wdrażanie operacji w ramach Strategii Rozwoju Lokalnego Kierowanego przez Społeczność” – Pani Monika Grzesiuk, Lokalna Grupa Działania „Krasnystaw PLUS”.  </a:t>
            </a:r>
          </a:p>
          <a:p>
            <a:r>
              <a:rPr lang="pl-PL" dirty="0">
                <a:latin typeface="Arial" panose="020B0604020202020204" pitchFamily="34" charset="0"/>
                <a:cs typeface="Arial" panose="020B0604020202020204" pitchFamily="34" charset="0"/>
              </a:rPr>
              <a:t>13.10 – 13.25 „Wsparcie na wdrażanie operacji w ramach Strategii Rozwoju Lokalnego Kierowanego przez Społeczność” – Pani Wioletta Tatar-Grabek, Lokalna Grupa Działania „Silne Biłgorajskie”.</a:t>
            </a:r>
          </a:p>
          <a:p>
            <a:r>
              <a:rPr lang="pl-PL" dirty="0">
                <a:latin typeface="Arial" panose="020B0604020202020204" pitchFamily="34" charset="0"/>
                <a:cs typeface="Arial" panose="020B0604020202020204" pitchFamily="34" charset="0"/>
              </a:rPr>
              <a:t>13.25 – 13.35 Podsumowanie spotkania oraz sesja pytań i odpowiedzi.</a:t>
            </a:r>
          </a:p>
          <a:p>
            <a:endParaRPr lang="pl-PL" dirty="0"/>
          </a:p>
        </p:txBody>
      </p:sp>
      <p:sp>
        <p:nvSpPr>
          <p:cNvPr id="3" name="pole tekstowe 2">
            <a:extLst>
              <a:ext uri="{FF2B5EF4-FFF2-40B4-BE49-F238E27FC236}">
                <a16:creationId xmlns:a16="http://schemas.microsoft.com/office/drawing/2014/main" id="{B4F40DF3-4D84-45B0-AB2B-2E523732B6F4}"/>
              </a:ext>
            </a:extLst>
          </p:cNvPr>
          <p:cNvSpPr txBox="1"/>
          <p:nvPr/>
        </p:nvSpPr>
        <p:spPr>
          <a:xfrm>
            <a:off x="449362" y="611485"/>
            <a:ext cx="10009112" cy="1228606"/>
          </a:xfrm>
          <a:prstGeom prst="rect">
            <a:avLst/>
          </a:prstGeom>
          <a:noFill/>
        </p:spPr>
        <p:txBody>
          <a:bodyPr wrap="square" rtlCol="0">
            <a:spAutoFit/>
          </a:bodyPr>
          <a:lstStyle/>
          <a:p>
            <a:pPr algn="ctr">
              <a:lnSpc>
                <a:spcPct val="107000"/>
              </a:lnSpc>
              <a:spcAft>
                <a:spcPts val="800"/>
              </a:spcAft>
            </a:pPr>
            <a:r>
              <a:rPr lang="pl-PL" sz="2000" b="1"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Plan webinarium cd.</a:t>
            </a:r>
            <a:endParaRPr lang="pl-PL" sz="2000" kern="100" dirty="0">
              <a:solidFill>
                <a:srgbClr val="002060"/>
              </a:solidFill>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pl-PL" sz="1800" kern="100" dirty="0">
                <a:solidFill>
                  <a:srgbClr val="002060"/>
                </a:solidFill>
                <a:effectLst/>
                <a:latin typeface="Arial" panose="020B0604020202020204" pitchFamily="34" charset="0"/>
                <a:ea typeface="Aptos" panose="020B0004020202020204" pitchFamily="34" charset="0"/>
                <a:cs typeface="Arial" panose="020B0604020202020204" pitchFamily="34" charset="0"/>
              </a:rPr>
              <a:t> </a:t>
            </a:r>
          </a:p>
          <a:p>
            <a:pPr algn="just">
              <a:lnSpc>
                <a:spcPct val="150000"/>
              </a:lnSpc>
            </a:pPr>
            <a:endParaRPr lang="pl-PL" sz="1400" i="0" dirty="0">
              <a:solidFill>
                <a:schemeClr val="tx2"/>
              </a:solidFill>
              <a:effectLst/>
              <a:latin typeface="Arial" panose="020B0604020202020204" pitchFamily="34" charset="0"/>
              <a:ea typeface="Open Sans" panose="020B0606030504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A355A8D4-9D3D-4293-BA38-3085E585EC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2269497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udenckie Stypendium Marszałka Województwa Lubelskiego - Grudzień - 2021 -  Aktualności - Student - Strona główna UMCS">
            <a:extLst>
              <a:ext uri="{FF2B5EF4-FFF2-40B4-BE49-F238E27FC236}">
                <a16:creationId xmlns:a16="http://schemas.microsoft.com/office/drawing/2014/main" id="{8EB18F13-B46B-49F7-A296-578ED3AD4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642" y="4067869"/>
            <a:ext cx="4530129" cy="2476357"/>
          </a:xfrm>
          <a:prstGeom prst="rect">
            <a:avLst/>
          </a:prstGeom>
          <a:noFill/>
          <a:extLst>
            <a:ext uri="{909E8E84-426E-40DD-AFC4-6F175D3DCCD1}">
              <a14:hiddenFill xmlns:a14="http://schemas.microsoft.com/office/drawing/2010/main">
                <a:solidFill>
                  <a:srgbClr val="FFFFFF"/>
                </a:solidFill>
              </a14:hiddenFill>
            </a:ext>
          </a:extLst>
        </p:spPr>
      </p:pic>
      <p:sp>
        <p:nvSpPr>
          <p:cNvPr id="14" name="Tytuł 1">
            <a:extLst>
              <a:ext uri="{FF2B5EF4-FFF2-40B4-BE49-F238E27FC236}">
                <a16:creationId xmlns:a16="http://schemas.microsoft.com/office/drawing/2014/main" id="{158B66F1-4D5F-431B-9263-B17C0CBA3D6F}"/>
              </a:ext>
            </a:extLst>
          </p:cNvPr>
          <p:cNvSpPr>
            <a:spLocks noGrp="1"/>
          </p:cNvSpPr>
          <p:nvPr>
            <p:ph type="title"/>
          </p:nvPr>
        </p:nvSpPr>
        <p:spPr>
          <a:xfrm>
            <a:off x="899194" y="1239099"/>
            <a:ext cx="8839200" cy="3980898"/>
          </a:xfrm>
        </p:spPr>
        <p:txBody>
          <a:bodyPr>
            <a:normAutofit fontScale="90000"/>
          </a:bodyPr>
          <a:lstStyle/>
          <a:p>
            <a:pPr algn="ctr"/>
            <a:br>
              <a:rPr lang="pl-PL" sz="3100" b="1" dirty="0">
                <a:latin typeface="Arial" panose="020B0604020202020204" pitchFamily="34" charset="0"/>
                <a:cs typeface="Arial" panose="020B0604020202020204" pitchFamily="34" charset="0"/>
              </a:rPr>
            </a:br>
            <a:r>
              <a:rPr lang="pl-PL" sz="3100" b="1" dirty="0">
                <a:solidFill>
                  <a:schemeClr val="accent1">
                    <a:lumMod val="50000"/>
                  </a:schemeClr>
                </a:solidFill>
                <a:latin typeface="Arial" panose="020B0604020202020204" pitchFamily="34" charset="0"/>
                <a:cs typeface="Arial" panose="020B0604020202020204" pitchFamily="34" charset="0"/>
              </a:rPr>
              <a:t>Środki dla organizacji pozarządowych </a:t>
            </a:r>
            <a:br>
              <a:rPr lang="pl-PL" sz="3100" b="1" dirty="0">
                <a:solidFill>
                  <a:schemeClr val="accent1">
                    <a:lumMod val="50000"/>
                  </a:schemeClr>
                </a:solidFill>
                <a:latin typeface="Arial" panose="020B0604020202020204" pitchFamily="34" charset="0"/>
                <a:cs typeface="Arial" panose="020B0604020202020204" pitchFamily="34" charset="0"/>
              </a:rPr>
            </a:br>
            <a:r>
              <a:rPr lang="pl-PL" sz="3100" b="1" dirty="0">
                <a:solidFill>
                  <a:schemeClr val="accent1">
                    <a:lumMod val="50000"/>
                  </a:schemeClr>
                </a:solidFill>
                <a:latin typeface="Arial" panose="020B0604020202020204" pitchFamily="34" charset="0"/>
                <a:cs typeface="Arial" panose="020B0604020202020204" pitchFamily="34" charset="0"/>
              </a:rPr>
              <a:t>Urząd Marszałkowski </a:t>
            </a:r>
            <a:br>
              <a:rPr lang="pl-PL" sz="3100" b="1" dirty="0">
                <a:solidFill>
                  <a:schemeClr val="accent1">
                    <a:lumMod val="50000"/>
                  </a:schemeClr>
                </a:solidFill>
                <a:latin typeface="Arial" panose="020B0604020202020204" pitchFamily="34" charset="0"/>
                <a:cs typeface="Arial" panose="020B0604020202020204" pitchFamily="34" charset="0"/>
              </a:rPr>
            </a:br>
            <a:r>
              <a:rPr lang="pl-PL" sz="3100" b="1" dirty="0">
                <a:solidFill>
                  <a:schemeClr val="accent1">
                    <a:lumMod val="50000"/>
                  </a:schemeClr>
                </a:solidFill>
                <a:latin typeface="Arial" panose="020B0604020202020204" pitchFamily="34" charset="0"/>
                <a:cs typeface="Arial" panose="020B0604020202020204" pitchFamily="34" charset="0"/>
              </a:rPr>
              <a:t>Województwa Lubelskiego </a:t>
            </a:r>
            <a:br>
              <a:rPr lang="pl-PL" sz="3100" b="1" dirty="0">
                <a:solidFill>
                  <a:schemeClr val="accent1">
                    <a:lumMod val="50000"/>
                  </a:schemeClr>
                </a:solidFill>
                <a:latin typeface="Arial" panose="020B0604020202020204" pitchFamily="34" charset="0"/>
                <a:cs typeface="Arial" panose="020B0604020202020204" pitchFamily="34" charset="0"/>
              </a:rPr>
            </a:br>
            <a:r>
              <a:rPr lang="pl-PL" sz="3100" b="1" dirty="0">
                <a:solidFill>
                  <a:schemeClr val="accent1">
                    <a:lumMod val="50000"/>
                  </a:schemeClr>
                </a:solidFill>
                <a:latin typeface="Arial" panose="020B0604020202020204" pitchFamily="34" charset="0"/>
                <a:cs typeface="Arial" panose="020B0604020202020204" pitchFamily="34" charset="0"/>
              </a:rPr>
              <a:t>w Lublinie</a:t>
            </a:r>
            <a:br>
              <a:rPr lang="pl-PL" sz="3600" b="1" dirty="0">
                <a:solidFill>
                  <a:schemeClr val="accent1">
                    <a:lumMod val="50000"/>
                  </a:schemeClr>
                </a:solidFill>
              </a:rPr>
            </a:br>
            <a:br>
              <a:rPr lang="pl-PL" sz="3600" b="1" dirty="0">
                <a:solidFill>
                  <a:schemeClr val="accent1">
                    <a:lumMod val="50000"/>
                  </a:schemeClr>
                </a:solidFill>
              </a:rPr>
            </a:br>
            <a:r>
              <a:rPr lang="pl-PL" sz="2700" b="1" dirty="0">
                <a:solidFill>
                  <a:schemeClr val="accent1">
                    <a:lumMod val="50000"/>
                  </a:schemeClr>
                </a:solidFill>
                <a:latin typeface="Arial" panose="020B0604020202020204" pitchFamily="34" charset="0"/>
                <a:cs typeface="Arial" panose="020B0604020202020204" pitchFamily="34" charset="0"/>
              </a:rPr>
              <a:t>Departament Promocji, Sportu i Turystyki</a:t>
            </a:r>
            <a:br>
              <a:rPr lang="pl-PL" sz="2400" b="1" dirty="0"/>
            </a:br>
            <a:br>
              <a:rPr lang="pl-PL" dirty="0"/>
            </a:br>
            <a:br>
              <a:rPr lang="pl-PL" sz="3600" b="1" dirty="0"/>
            </a:br>
            <a:br>
              <a:rPr lang="pl-PL" sz="3600" b="1" dirty="0"/>
            </a:br>
            <a:br>
              <a:rPr lang="pl-PL" sz="3600" b="1" dirty="0"/>
            </a:br>
            <a:endParaRPr lang="pl-PL" sz="3600" b="1" dirty="0"/>
          </a:p>
        </p:txBody>
      </p:sp>
      <p:pic>
        <p:nvPicPr>
          <p:cNvPr id="2" name="Obraz 1">
            <a:extLst>
              <a:ext uri="{FF2B5EF4-FFF2-40B4-BE49-F238E27FC236}">
                <a16:creationId xmlns:a16="http://schemas.microsoft.com/office/drawing/2014/main" id="{0B20F107-8FC4-58D6-FD58-2F7D35B93D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375186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zawartości 2">
            <a:extLst>
              <a:ext uri="{FF2B5EF4-FFF2-40B4-BE49-F238E27FC236}">
                <a16:creationId xmlns:a16="http://schemas.microsoft.com/office/drawing/2014/main" id="{4F13EE80-30E1-4F8A-BCA8-F7BA4F80FCC0}"/>
              </a:ext>
            </a:extLst>
          </p:cNvPr>
          <p:cNvSpPr>
            <a:spLocks noGrp="1"/>
          </p:cNvSpPr>
          <p:nvPr>
            <p:ph idx="1"/>
          </p:nvPr>
        </p:nvSpPr>
        <p:spPr>
          <a:xfrm>
            <a:off x="882426" y="467469"/>
            <a:ext cx="9144000" cy="5797028"/>
          </a:xfrm>
        </p:spPr>
        <p:txBody>
          <a:bodyPr>
            <a:noAutofit/>
          </a:bodyPr>
          <a:lstStyle/>
          <a:p>
            <a:pPr marL="0" indent="0" algn="ctr">
              <a:lnSpc>
                <a:spcPct val="100000"/>
              </a:lnSpc>
              <a:buNone/>
            </a:pPr>
            <a:r>
              <a:rPr lang="pl-PL" sz="2000" b="1" dirty="0">
                <a:solidFill>
                  <a:schemeClr val="accent1">
                    <a:lumMod val="50000"/>
                  </a:schemeClr>
                </a:solidFill>
                <a:latin typeface="Arial" panose="020B0604020202020204" pitchFamily="34" charset="0"/>
                <a:cs typeface="Arial" panose="020B0604020202020204" pitchFamily="34" charset="0"/>
              </a:rPr>
              <a:t>Departament Promocji, Sportu i Turystyki</a:t>
            </a:r>
            <a:endParaRPr lang="pl-PL" sz="2000" b="1" dirty="0">
              <a:solidFill>
                <a:srgbClr val="002060"/>
              </a:solidFill>
              <a:latin typeface="Arial" panose="020B0604020202020204" pitchFamily="34" charset="0"/>
              <a:cs typeface="Arial" panose="020B0604020202020204" pitchFamily="34" charset="0"/>
            </a:endParaRPr>
          </a:p>
          <a:p>
            <a:pPr marL="0" indent="0">
              <a:lnSpc>
                <a:spcPct val="100000"/>
              </a:lnSpc>
              <a:buNone/>
            </a:pPr>
            <a:endParaRPr lang="pl-PL" sz="1600" b="1" dirty="0">
              <a:solidFill>
                <a:srgbClr val="002060"/>
              </a:solidFill>
              <a:latin typeface="Arial" panose="020B0604020202020204" pitchFamily="34" charset="0"/>
              <a:cs typeface="Arial" panose="020B0604020202020204" pitchFamily="34" charset="0"/>
            </a:endParaRPr>
          </a:p>
          <a:p>
            <a:pPr marL="0" indent="0">
              <a:lnSpc>
                <a:spcPct val="100000"/>
              </a:lnSpc>
              <a:buNone/>
            </a:pPr>
            <a:r>
              <a:rPr lang="pl-PL" sz="1600" b="1" dirty="0">
                <a:solidFill>
                  <a:srgbClr val="002060"/>
                </a:solidFill>
                <a:latin typeface="Arial" panose="020B0604020202020204" pitchFamily="34" charset="0"/>
                <a:cs typeface="Arial" panose="020B0604020202020204" pitchFamily="34" charset="0"/>
              </a:rPr>
              <a:t>Województwo Lubelskie wspiera realizację zadań publicznych w zakresie upowszechniania turystyki i krajoznawstwa </a:t>
            </a:r>
          </a:p>
          <a:p>
            <a:pPr marL="0" indent="0">
              <a:lnSpc>
                <a:spcPct val="100000"/>
              </a:lnSpc>
              <a:buNone/>
            </a:pPr>
            <a:endParaRPr lang="pl-PL" sz="1600" b="1"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pl-PL" sz="1600" b="1" dirty="0">
                <a:solidFill>
                  <a:srgbClr val="002060"/>
                </a:solidFill>
                <a:latin typeface="Arial" panose="020B0604020202020204" pitchFamily="34" charset="0"/>
                <a:cs typeface="Arial" panose="020B0604020202020204" pitchFamily="34" charset="0"/>
              </a:rPr>
              <a:t>Kto może aplikować?</a:t>
            </a:r>
          </a:p>
          <a:p>
            <a:pPr>
              <a:lnSpc>
                <a:spcPct val="100000"/>
              </a:lnSpc>
              <a:spcBef>
                <a:spcPts val="0"/>
              </a:spcBef>
              <a:buFont typeface="Wingdings" panose="05000000000000000000" pitchFamily="2" charset="2"/>
              <a:buChar char="§"/>
            </a:pPr>
            <a:r>
              <a:rPr lang="pl-PL" sz="1600" dirty="0">
                <a:solidFill>
                  <a:srgbClr val="002060"/>
                </a:solidFill>
                <a:latin typeface="Arial" panose="020B0604020202020204" pitchFamily="34" charset="0"/>
                <a:cs typeface="Arial" panose="020B0604020202020204" pitchFamily="34" charset="0"/>
              </a:rPr>
              <a:t>Organizacje pozarządowe,</a:t>
            </a:r>
          </a:p>
          <a:p>
            <a:pPr>
              <a:lnSpc>
                <a:spcPct val="100000"/>
              </a:lnSpc>
              <a:spcBef>
                <a:spcPts val="0"/>
              </a:spcBef>
              <a:buFont typeface="Wingdings" panose="05000000000000000000" pitchFamily="2" charset="2"/>
              <a:buChar char="§"/>
            </a:pPr>
            <a:r>
              <a:rPr lang="pl-PL" sz="1600" dirty="0">
                <a:solidFill>
                  <a:srgbClr val="002060"/>
                </a:solidFill>
                <a:latin typeface="Arial" panose="020B0604020202020204" pitchFamily="34" charset="0"/>
                <a:cs typeface="Arial" panose="020B0604020202020204" pitchFamily="34" charset="0"/>
              </a:rPr>
              <a:t>Osoby prawne i jednostki organizacyjne działające na podstawie przepisów o stosunku Państwa do Kościoła Katolickiego.</a:t>
            </a:r>
          </a:p>
          <a:p>
            <a:pPr>
              <a:lnSpc>
                <a:spcPct val="100000"/>
              </a:lnSpc>
              <a:spcBef>
                <a:spcPts val="0"/>
              </a:spcBef>
              <a:buFont typeface="Wingdings" panose="05000000000000000000" pitchFamily="2" charset="2"/>
              <a:buChar char="§"/>
            </a:pPr>
            <a:endParaRPr lang="pl-PL" sz="1600"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br>
              <a:rPr lang="pl-PL" sz="1600" dirty="0">
                <a:solidFill>
                  <a:schemeClr val="accent1">
                    <a:lumMod val="50000"/>
                  </a:schemeClr>
                </a:solidFill>
                <a:latin typeface="Arial" panose="020B0604020202020204" pitchFamily="34" charset="0"/>
                <a:cs typeface="Arial" panose="020B0604020202020204" pitchFamily="34" charset="0"/>
              </a:rPr>
            </a:br>
            <a:r>
              <a:rPr lang="pl-PL" sz="1600" u="sng" dirty="0">
                <a:solidFill>
                  <a:srgbClr val="002060"/>
                </a:solidFill>
                <a:latin typeface="Arial" panose="020B0604020202020204" pitchFamily="34" charset="0"/>
                <a:cs typeface="Arial" panose="020B0604020202020204" pitchFamily="34" charset="0"/>
              </a:rPr>
              <a:t>Nabór na 2025 r. planowany jest w IV kwartale 2024 r.  </a:t>
            </a:r>
          </a:p>
          <a:p>
            <a:pPr marL="0" indent="0">
              <a:lnSpc>
                <a:spcPct val="100000"/>
              </a:lnSpc>
              <a:spcBef>
                <a:spcPts val="0"/>
              </a:spcBef>
              <a:buNone/>
            </a:pPr>
            <a:endParaRPr lang="pl-PL" sz="1600" u="sng" dirty="0">
              <a:solidFill>
                <a:srgbClr val="002060"/>
              </a:solidFill>
              <a:latin typeface="Arial" panose="020B0604020202020204" pitchFamily="34" charset="0"/>
              <a:cs typeface="Arial" panose="020B0604020202020204" pitchFamily="34" charset="0"/>
            </a:endParaRPr>
          </a:p>
          <a:p>
            <a:pPr marL="0" indent="0">
              <a:lnSpc>
                <a:spcPct val="100000"/>
              </a:lnSpc>
              <a:spcBef>
                <a:spcPts val="0"/>
              </a:spcBef>
              <a:buNone/>
            </a:pPr>
            <a:r>
              <a:rPr lang="pl-PL" sz="1600" u="sng" dirty="0">
                <a:solidFill>
                  <a:srgbClr val="002060"/>
                </a:solidFill>
                <a:latin typeface="Arial" panose="020B0604020202020204" pitchFamily="34" charset="0"/>
                <a:cs typeface="Arial" panose="020B0604020202020204" pitchFamily="34" charset="0"/>
                <a:hlinkClick r:id="rId3"/>
              </a:rPr>
              <a:t>https://promocja.lubelskie.pl/kategoria/otwarte-konkursy-ofert_ngo/</a:t>
            </a:r>
            <a:r>
              <a:rPr lang="pl-PL" sz="1600" u="sng" dirty="0">
                <a:solidFill>
                  <a:srgbClr val="002060"/>
                </a:solidFill>
                <a:latin typeface="Arial" panose="020B0604020202020204" pitchFamily="34" charset="0"/>
                <a:cs typeface="Arial" panose="020B0604020202020204" pitchFamily="34" charset="0"/>
              </a:rPr>
              <a:t> </a:t>
            </a:r>
          </a:p>
        </p:txBody>
      </p:sp>
      <p:pic>
        <p:nvPicPr>
          <p:cNvPr id="2" name="Obraz 1">
            <a:extLst>
              <a:ext uri="{FF2B5EF4-FFF2-40B4-BE49-F238E27FC236}">
                <a16:creationId xmlns:a16="http://schemas.microsoft.com/office/drawing/2014/main" id="{30B724E0-95B2-589C-A338-F3EB25502A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1692724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zawartości 2">
            <a:extLst>
              <a:ext uri="{FF2B5EF4-FFF2-40B4-BE49-F238E27FC236}">
                <a16:creationId xmlns:a16="http://schemas.microsoft.com/office/drawing/2014/main" id="{C6CE08DD-7F7A-411E-9F4F-864A76724C8F}"/>
              </a:ext>
            </a:extLst>
          </p:cNvPr>
          <p:cNvSpPr>
            <a:spLocks noGrp="1"/>
          </p:cNvSpPr>
          <p:nvPr>
            <p:ph idx="1"/>
          </p:nvPr>
        </p:nvSpPr>
        <p:spPr>
          <a:xfrm>
            <a:off x="809402" y="467469"/>
            <a:ext cx="9144000" cy="5725020"/>
          </a:xfrm>
        </p:spPr>
        <p:txBody>
          <a:bodyPr/>
          <a:lstStyle/>
          <a:p>
            <a:pPr marL="0" indent="0" algn="ctr">
              <a:buNone/>
            </a:pPr>
            <a:r>
              <a:rPr lang="pl-PL" sz="2800" dirty="0">
                <a:latin typeface="Arial" panose="020B0604020202020204" pitchFamily="34" charset="0"/>
                <a:cs typeface="Arial" panose="020B0604020202020204" pitchFamily="34" charset="0"/>
                <a:hlinkClick r:id="rId3"/>
              </a:rPr>
              <a:t>https://promocja.lubelskie.pl/kategoria/informacje-ngo/</a:t>
            </a:r>
            <a:endParaRPr lang="pl-PL" sz="2800" dirty="0">
              <a:latin typeface="Arial" panose="020B0604020202020204" pitchFamily="34" charset="0"/>
              <a:cs typeface="Arial" panose="020B0604020202020204" pitchFamily="34" charset="0"/>
            </a:endParaRPr>
          </a:p>
          <a:p>
            <a:pPr marL="0" indent="0">
              <a:buNone/>
            </a:pPr>
            <a:endParaRPr lang="pl-PL" sz="2000" dirty="0">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1F275188-BB3C-C54A-A699-AECED2591A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4368" y="6372125"/>
            <a:ext cx="8714067" cy="1115168"/>
          </a:xfrm>
          <a:prstGeom prst="rect">
            <a:avLst/>
          </a:prstGeom>
          <a:noFill/>
        </p:spPr>
      </p:pic>
      <p:pic>
        <p:nvPicPr>
          <p:cNvPr id="7" name="Obraz 6">
            <a:extLst>
              <a:ext uri="{FF2B5EF4-FFF2-40B4-BE49-F238E27FC236}">
                <a16:creationId xmlns:a16="http://schemas.microsoft.com/office/drawing/2014/main" id="{B4994F63-1690-3825-5C7E-B15236987221}"/>
              </a:ext>
            </a:extLst>
          </p:cNvPr>
          <p:cNvPicPr>
            <a:picLocks noChangeAspect="1"/>
          </p:cNvPicPr>
          <p:nvPr/>
        </p:nvPicPr>
        <p:blipFill>
          <a:blip r:embed="rId5"/>
          <a:stretch>
            <a:fillRect/>
          </a:stretch>
        </p:blipFill>
        <p:spPr>
          <a:xfrm>
            <a:off x="521371" y="772765"/>
            <a:ext cx="9649071" cy="5599360"/>
          </a:xfrm>
          <a:prstGeom prst="rect">
            <a:avLst/>
          </a:prstGeom>
        </p:spPr>
      </p:pic>
    </p:spTree>
    <p:extLst>
      <p:ext uri="{BB962C8B-B14F-4D97-AF65-F5344CB8AC3E}">
        <p14:creationId xmlns:p14="http://schemas.microsoft.com/office/powerpoint/2010/main" val="595957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zawartości 2">
            <a:extLst>
              <a:ext uri="{FF2B5EF4-FFF2-40B4-BE49-F238E27FC236}">
                <a16:creationId xmlns:a16="http://schemas.microsoft.com/office/drawing/2014/main" id="{C6CE08DD-7F7A-411E-9F4F-864A76724C8F}"/>
              </a:ext>
            </a:extLst>
          </p:cNvPr>
          <p:cNvSpPr>
            <a:spLocks noGrp="1"/>
          </p:cNvSpPr>
          <p:nvPr>
            <p:ph idx="1"/>
          </p:nvPr>
        </p:nvSpPr>
        <p:spPr>
          <a:xfrm>
            <a:off x="809402" y="467469"/>
            <a:ext cx="9144000" cy="5725020"/>
          </a:xfrm>
        </p:spPr>
        <p:txBody>
          <a:bodyPr>
            <a:normAutofit/>
          </a:bodyPr>
          <a:lstStyle/>
          <a:p>
            <a:pPr marL="0" indent="0" algn="ctr">
              <a:buNone/>
            </a:pPr>
            <a:endParaRPr lang="pl-PL" sz="2800" b="1" dirty="0">
              <a:solidFill>
                <a:srgbClr val="002060"/>
              </a:solidFill>
              <a:latin typeface="Arial" panose="020B0604020202020204" pitchFamily="34" charset="0"/>
              <a:cs typeface="Arial" panose="020B0604020202020204" pitchFamily="34" charset="0"/>
            </a:endParaRPr>
          </a:p>
          <a:p>
            <a:pPr marL="0" indent="0" algn="ctr">
              <a:buNone/>
            </a:pPr>
            <a:endParaRPr lang="pl-PL" sz="2800" b="1" dirty="0">
              <a:solidFill>
                <a:srgbClr val="002060"/>
              </a:solidFill>
              <a:latin typeface="Arial" panose="020B0604020202020204" pitchFamily="34" charset="0"/>
              <a:cs typeface="Arial" panose="020B0604020202020204" pitchFamily="34" charset="0"/>
            </a:endParaRPr>
          </a:p>
          <a:p>
            <a:pPr marL="0" indent="0" algn="ctr">
              <a:buNone/>
            </a:pPr>
            <a:endParaRPr lang="pl-PL" sz="2800" b="1" dirty="0">
              <a:solidFill>
                <a:srgbClr val="002060"/>
              </a:solidFill>
              <a:latin typeface="Arial" panose="020B0604020202020204" pitchFamily="34" charset="0"/>
              <a:cs typeface="Arial" panose="020B0604020202020204" pitchFamily="34" charset="0"/>
            </a:endParaRPr>
          </a:p>
          <a:p>
            <a:pPr marL="0" indent="0" algn="ctr">
              <a:buNone/>
            </a:pPr>
            <a:endParaRPr lang="pl-PL" sz="2800" b="1" dirty="0">
              <a:solidFill>
                <a:srgbClr val="002060"/>
              </a:solidFill>
              <a:latin typeface="Arial" panose="020B0604020202020204" pitchFamily="34" charset="0"/>
              <a:cs typeface="Arial" panose="020B0604020202020204" pitchFamily="34" charset="0"/>
            </a:endParaRPr>
          </a:p>
          <a:p>
            <a:pPr marL="0" indent="0" algn="ctr">
              <a:buNone/>
            </a:pPr>
            <a:r>
              <a:rPr lang="pl-PL" sz="2800" b="1" dirty="0">
                <a:solidFill>
                  <a:srgbClr val="002060"/>
                </a:solidFill>
                <a:latin typeface="Arial" panose="020B0604020202020204" pitchFamily="34" charset="0"/>
                <a:cs typeface="Arial" panose="020B0604020202020204" pitchFamily="34" charset="0"/>
              </a:rPr>
              <a:t>Środki dla organizacji pozarządowych</a:t>
            </a:r>
          </a:p>
          <a:p>
            <a:pPr marL="0" indent="0" algn="ctr">
              <a:buNone/>
            </a:pPr>
            <a:r>
              <a:rPr lang="pl-PL" sz="2800" b="1" dirty="0">
                <a:solidFill>
                  <a:srgbClr val="002060"/>
                </a:solidFill>
                <a:latin typeface="Arial" panose="020B0604020202020204" pitchFamily="34" charset="0"/>
                <a:cs typeface="Arial" panose="020B0604020202020204" pitchFamily="34" charset="0"/>
              </a:rPr>
              <a:t>Narodowy Fundusz Ochrony Środowiska </a:t>
            </a:r>
          </a:p>
          <a:p>
            <a:pPr marL="0" indent="0" algn="ctr">
              <a:buNone/>
            </a:pPr>
            <a:r>
              <a:rPr lang="pl-PL" sz="2800" b="1" dirty="0">
                <a:solidFill>
                  <a:srgbClr val="002060"/>
                </a:solidFill>
                <a:latin typeface="Arial" panose="020B0604020202020204" pitchFamily="34" charset="0"/>
                <a:cs typeface="Arial" panose="020B0604020202020204" pitchFamily="34" charset="0"/>
              </a:rPr>
              <a:t>i Gospodarki Wodnej</a:t>
            </a:r>
          </a:p>
          <a:p>
            <a:pPr marL="0" indent="0" algn="ctr">
              <a:buNone/>
            </a:pPr>
            <a:endParaRPr lang="pl-PL" sz="2800" b="1" dirty="0">
              <a:solidFill>
                <a:srgbClr val="002060"/>
              </a:solidFill>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1F275188-BB3C-C54A-A699-AECED2591A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4368" y="6372125"/>
            <a:ext cx="8714067" cy="1115168"/>
          </a:xfrm>
          <a:prstGeom prst="rect">
            <a:avLst/>
          </a:prstGeom>
          <a:noFill/>
        </p:spPr>
      </p:pic>
      <p:pic>
        <p:nvPicPr>
          <p:cNvPr id="4" name="Obraz 3" descr="Obraz zawierający tekst, Czcionka, logo, Grafika">
            <a:extLst>
              <a:ext uri="{FF2B5EF4-FFF2-40B4-BE49-F238E27FC236}">
                <a16:creationId xmlns:a16="http://schemas.microsoft.com/office/drawing/2014/main" id="{141ECE28-7AEB-E1A9-618F-D6A8A34C9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7654" y="3635821"/>
            <a:ext cx="4536504" cy="2304257"/>
          </a:xfrm>
          <a:prstGeom prst="rect">
            <a:avLst/>
          </a:prstGeom>
        </p:spPr>
      </p:pic>
    </p:spTree>
    <p:extLst>
      <p:ext uri="{BB962C8B-B14F-4D97-AF65-F5344CB8AC3E}">
        <p14:creationId xmlns:p14="http://schemas.microsoft.com/office/powerpoint/2010/main" val="2814985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63EB4107-73D9-44C3-AA06-44BB7DB7B498}"/>
              </a:ext>
            </a:extLst>
          </p:cNvPr>
          <p:cNvSpPr>
            <a:spLocks noGrp="1"/>
          </p:cNvSpPr>
          <p:nvPr>
            <p:ph type="title"/>
          </p:nvPr>
        </p:nvSpPr>
        <p:spPr>
          <a:xfrm>
            <a:off x="971202" y="202721"/>
            <a:ext cx="8839200" cy="1488884"/>
          </a:xfrm>
        </p:spPr>
        <p:txBody>
          <a:bodyPr>
            <a:normAutofit/>
          </a:bodyPr>
          <a:lstStyle/>
          <a:p>
            <a:pPr algn="ctr">
              <a:lnSpc>
                <a:spcPct val="100000"/>
              </a:lnSpc>
            </a:pPr>
            <a:r>
              <a:rPr lang="pl-PL" b="1" dirty="0">
                <a:solidFill>
                  <a:srgbClr val="002060"/>
                </a:solidFill>
                <a:latin typeface="Arial" panose="020B0604020202020204" pitchFamily="34" charset="0"/>
                <a:cs typeface="Arial" panose="020B0604020202020204" pitchFamily="34" charset="0"/>
              </a:rPr>
              <a:t>Wojewódzki Fundusz Ochrony Środowiska </a:t>
            </a:r>
            <a:br>
              <a:rPr lang="pl-PL" b="1" dirty="0">
                <a:solidFill>
                  <a:srgbClr val="002060"/>
                </a:solidFill>
                <a:latin typeface="Arial" panose="020B0604020202020204" pitchFamily="34" charset="0"/>
                <a:cs typeface="Arial" panose="020B0604020202020204" pitchFamily="34" charset="0"/>
              </a:rPr>
            </a:br>
            <a:r>
              <a:rPr lang="pl-PL" b="1" dirty="0">
                <a:solidFill>
                  <a:srgbClr val="002060"/>
                </a:solidFill>
                <a:latin typeface="Arial" panose="020B0604020202020204" pitchFamily="34" charset="0"/>
                <a:cs typeface="Arial" panose="020B0604020202020204" pitchFamily="34" charset="0"/>
              </a:rPr>
              <a:t>i Gospodarki Wodnej w Lublinie</a:t>
            </a:r>
          </a:p>
        </p:txBody>
      </p:sp>
      <p:pic>
        <p:nvPicPr>
          <p:cNvPr id="7" name="Obraz 6">
            <a:extLst>
              <a:ext uri="{FF2B5EF4-FFF2-40B4-BE49-F238E27FC236}">
                <a16:creationId xmlns:a16="http://schemas.microsoft.com/office/drawing/2014/main" id="{251AE1A4-1756-555C-03B2-E93C8EBBD4F6}"/>
              </a:ext>
            </a:extLst>
          </p:cNvPr>
          <p:cNvPicPr>
            <a:picLocks noChangeAspect="1"/>
          </p:cNvPicPr>
          <p:nvPr/>
        </p:nvPicPr>
        <p:blipFill>
          <a:blip r:embed="rId3"/>
          <a:stretch>
            <a:fillRect/>
          </a:stretch>
        </p:blipFill>
        <p:spPr>
          <a:xfrm>
            <a:off x="1789102" y="1547589"/>
            <a:ext cx="7203400" cy="4176464"/>
          </a:xfrm>
          <a:prstGeom prst="rect">
            <a:avLst/>
          </a:prstGeom>
        </p:spPr>
      </p:pic>
      <p:pic>
        <p:nvPicPr>
          <p:cNvPr id="2" name="Obraz 1">
            <a:extLst>
              <a:ext uri="{FF2B5EF4-FFF2-40B4-BE49-F238E27FC236}">
                <a16:creationId xmlns:a16="http://schemas.microsoft.com/office/drawing/2014/main" id="{8A48A8F6-9FDE-AC44-4840-9D3CA1EDF6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1851632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6C228B58-2D2B-4AC5-93F0-91027F6E6365}"/>
              </a:ext>
            </a:extLst>
          </p:cNvPr>
          <p:cNvSpPr>
            <a:spLocks noGrp="1"/>
          </p:cNvSpPr>
          <p:nvPr>
            <p:ph idx="1"/>
          </p:nvPr>
        </p:nvSpPr>
        <p:spPr>
          <a:xfrm>
            <a:off x="1025426" y="35421"/>
            <a:ext cx="8748463" cy="5797028"/>
          </a:xfrm>
        </p:spPr>
        <p:txBody>
          <a:bodyPr>
            <a:noAutofit/>
          </a:bodyPr>
          <a:lstStyle/>
          <a:p>
            <a:pPr marL="0" indent="0">
              <a:buNone/>
            </a:pPr>
            <a:endParaRPr lang="pl-PL" sz="1600" b="1" dirty="0"/>
          </a:p>
          <a:p>
            <a:pPr marL="0" indent="0" algn="ctr">
              <a:lnSpc>
                <a:spcPct val="100000"/>
              </a:lnSpc>
              <a:buNone/>
            </a:pPr>
            <a:r>
              <a:rPr lang="pl-PL" sz="2800" b="1" dirty="0">
                <a:solidFill>
                  <a:srgbClr val="002060"/>
                </a:solidFill>
                <a:latin typeface="Arial" panose="020B0604020202020204" pitchFamily="34" charset="0"/>
                <a:cs typeface="Arial" panose="020B0604020202020204" pitchFamily="34" charset="0"/>
              </a:rPr>
              <a:t>Wojewódzki Fundusz Ochrony Środowiska </a:t>
            </a:r>
            <a:br>
              <a:rPr lang="pl-PL" sz="2800" b="1" dirty="0">
                <a:solidFill>
                  <a:srgbClr val="002060"/>
                </a:solidFill>
                <a:latin typeface="Arial" panose="020B0604020202020204" pitchFamily="34" charset="0"/>
                <a:cs typeface="Arial" panose="020B0604020202020204" pitchFamily="34" charset="0"/>
              </a:rPr>
            </a:br>
            <a:r>
              <a:rPr lang="pl-PL" sz="2800" b="1" dirty="0">
                <a:solidFill>
                  <a:srgbClr val="002060"/>
                </a:solidFill>
                <a:latin typeface="Arial" panose="020B0604020202020204" pitchFamily="34" charset="0"/>
                <a:cs typeface="Arial" panose="020B0604020202020204" pitchFamily="34" charset="0"/>
              </a:rPr>
              <a:t>i Gospodarki Wodnej w Lublinie</a:t>
            </a:r>
            <a:endParaRPr lang="pl-PL" sz="2800" b="1" dirty="0">
              <a:solidFill>
                <a:schemeClr val="accent1">
                  <a:lumMod val="50000"/>
                </a:schemeClr>
              </a:solidFill>
              <a:latin typeface="Arial" panose="020B0604020202020204" pitchFamily="34" charset="0"/>
              <a:cs typeface="Arial" panose="020B0604020202020204" pitchFamily="34" charset="0"/>
            </a:endParaRPr>
          </a:p>
          <a:p>
            <a:pPr marL="0" indent="0">
              <a:buNone/>
            </a:pPr>
            <a:r>
              <a:rPr lang="pl-PL" sz="1600" b="1" dirty="0">
                <a:solidFill>
                  <a:schemeClr val="accent1">
                    <a:lumMod val="50000"/>
                  </a:schemeClr>
                </a:solidFill>
                <a:latin typeface="Arial" panose="020B0604020202020204" pitchFamily="34" charset="0"/>
                <a:cs typeface="Arial" panose="020B0604020202020204" pitchFamily="34" charset="0"/>
              </a:rPr>
              <a:t>Kto może aplikować?</a:t>
            </a:r>
            <a:endParaRPr lang="pl-PL" sz="1600" dirty="0">
              <a:solidFill>
                <a:schemeClr val="accent1">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Stowarzyszenia, </a:t>
            </a:r>
          </a:p>
          <a:p>
            <a:pPr>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Fundacje,</a:t>
            </a:r>
          </a:p>
          <a:p>
            <a:pPr>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Jednostki organizacyjne kościołów i związków wyznaniowych, </a:t>
            </a:r>
          </a:p>
          <a:p>
            <a:pPr>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Parki narodowe, </a:t>
            </a:r>
          </a:p>
          <a:p>
            <a:pPr>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Muzea,</a:t>
            </a:r>
          </a:p>
          <a:p>
            <a:pPr>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Ogrody zoologiczne i botaniczne i inne instytucje edukacji ekologicznej,</a:t>
            </a:r>
          </a:p>
          <a:p>
            <a:pPr>
              <a:buFont typeface="Wingdings" panose="05000000000000000000" pitchFamily="2" charset="2"/>
              <a:buChar char="§"/>
            </a:pPr>
            <a:r>
              <a:rPr lang="pl-PL" sz="1600">
                <a:solidFill>
                  <a:schemeClr val="accent1">
                    <a:lumMod val="50000"/>
                  </a:schemeClr>
                </a:solidFill>
                <a:latin typeface="Arial" panose="020B0604020202020204" pitchFamily="34" charset="0"/>
                <a:cs typeface="Arial" panose="020B0604020202020204" pitchFamily="34" charset="0"/>
              </a:rPr>
              <a:t>Podmioty występujące </a:t>
            </a:r>
            <a:r>
              <a:rPr lang="pl-PL" sz="1600" dirty="0">
                <a:solidFill>
                  <a:schemeClr val="accent1">
                    <a:lumMod val="50000"/>
                  </a:schemeClr>
                </a:solidFill>
                <a:latin typeface="Arial" panose="020B0604020202020204" pitchFamily="34" charset="0"/>
                <a:cs typeface="Arial" panose="020B0604020202020204" pitchFamily="34" charset="0"/>
              </a:rPr>
              <a:t>samodzielnie, a także w partnerstwie, w tym z jednostkami samorządu terytorialnego, przy zachowaniu zasady zrównoważonej koncentracji pomocy.</a:t>
            </a:r>
          </a:p>
          <a:p>
            <a:pPr marL="0" indent="0">
              <a:buNone/>
            </a:pPr>
            <a:r>
              <a:rPr lang="pl-PL" sz="1600" u="sng" dirty="0">
                <a:solidFill>
                  <a:schemeClr val="accent1">
                    <a:lumMod val="50000"/>
                  </a:schemeClr>
                </a:solidFill>
                <a:latin typeface="Arial" panose="020B0604020202020204" pitchFamily="34" charset="0"/>
                <a:cs typeface="Arial" panose="020B0604020202020204" pitchFamily="34" charset="0"/>
              </a:rPr>
              <a:t>Wysokość wsparcia: od 10 tys. PLN do 50 tys. PLN. </a:t>
            </a:r>
          </a:p>
          <a:p>
            <a:pPr marL="0" indent="0">
              <a:buNone/>
            </a:pPr>
            <a:r>
              <a:rPr lang="pl-PL" sz="1600" b="1" dirty="0" err="1">
                <a:solidFill>
                  <a:schemeClr val="accent1">
                    <a:lumMod val="50000"/>
                  </a:schemeClr>
                </a:solidFill>
                <a:latin typeface="Arial" panose="020B0604020202020204" pitchFamily="34" charset="0"/>
                <a:cs typeface="Arial" panose="020B0604020202020204" pitchFamily="34" charset="0"/>
              </a:rPr>
              <a:t>WFOŚiGW</a:t>
            </a:r>
            <a:r>
              <a:rPr lang="pl-PL" sz="1600" b="1" dirty="0">
                <a:solidFill>
                  <a:schemeClr val="accent1">
                    <a:lumMod val="50000"/>
                  </a:schemeClr>
                </a:solidFill>
                <a:latin typeface="Arial" panose="020B0604020202020204" pitchFamily="34" charset="0"/>
                <a:cs typeface="Arial" panose="020B0604020202020204" pitchFamily="34" charset="0"/>
              </a:rPr>
              <a:t> w Lublinie ogłasza nabór na zadania dotacyjne raz w roku (zazwyczaj w okresie grudzień - styczeń).  </a:t>
            </a:r>
          </a:p>
          <a:p>
            <a:pPr marL="0" indent="0">
              <a:buNone/>
            </a:pPr>
            <a:endParaRPr lang="pl-PL" sz="1600" b="1" dirty="0">
              <a:solidFill>
                <a:schemeClr val="accent1">
                  <a:lumMod val="50000"/>
                </a:schemeClr>
              </a:solidFill>
              <a:latin typeface="+mn-lt"/>
            </a:endParaRPr>
          </a:p>
          <a:p>
            <a:pPr marL="0" indent="0">
              <a:buNone/>
            </a:pPr>
            <a:endParaRPr lang="pl-PL" sz="1600" dirty="0"/>
          </a:p>
        </p:txBody>
      </p:sp>
      <p:pic>
        <p:nvPicPr>
          <p:cNvPr id="3" name="Obraz 2">
            <a:extLst>
              <a:ext uri="{FF2B5EF4-FFF2-40B4-BE49-F238E27FC236}">
                <a16:creationId xmlns:a16="http://schemas.microsoft.com/office/drawing/2014/main" id="{14401E68-88FD-F623-8603-DB9841FAD4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444132"/>
            <a:ext cx="8714067" cy="912821"/>
          </a:xfrm>
          <a:prstGeom prst="rect">
            <a:avLst/>
          </a:prstGeom>
          <a:noFill/>
        </p:spPr>
      </p:pic>
    </p:spTree>
    <p:extLst>
      <p:ext uri="{BB962C8B-B14F-4D97-AF65-F5344CB8AC3E}">
        <p14:creationId xmlns:p14="http://schemas.microsoft.com/office/powerpoint/2010/main" val="690424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6C228B58-2D2B-4AC5-93F0-91027F6E6365}"/>
              </a:ext>
            </a:extLst>
          </p:cNvPr>
          <p:cNvSpPr>
            <a:spLocks noGrp="1"/>
          </p:cNvSpPr>
          <p:nvPr>
            <p:ph idx="1"/>
          </p:nvPr>
        </p:nvSpPr>
        <p:spPr>
          <a:xfrm>
            <a:off x="1025426" y="35421"/>
            <a:ext cx="8748463" cy="5797028"/>
          </a:xfrm>
        </p:spPr>
        <p:txBody>
          <a:bodyPr>
            <a:noAutofit/>
          </a:bodyPr>
          <a:lstStyle/>
          <a:p>
            <a:pPr marL="0" indent="0">
              <a:buNone/>
            </a:pPr>
            <a:endParaRPr lang="pl-PL" sz="1600" b="1" dirty="0"/>
          </a:p>
          <a:p>
            <a:pPr marL="0" indent="0" algn="ctr">
              <a:lnSpc>
                <a:spcPct val="100000"/>
              </a:lnSpc>
              <a:buNone/>
            </a:pPr>
            <a:r>
              <a:rPr lang="pl-PL" sz="2800" b="1" dirty="0">
                <a:solidFill>
                  <a:srgbClr val="002060"/>
                </a:solidFill>
                <a:latin typeface="Arial" panose="020B0604020202020204" pitchFamily="34" charset="0"/>
                <a:cs typeface="Arial" panose="020B0604020202020204" pitchFamily="34" charset="0"/>
              </a:rPr>
              <a:t>Wojewódzki Fundusz Ochrony Środowiska </a:t>
            </a:r>
            <a:br>
              <a:rPr lang="pl-PL" sz="2800" b="1" dirty="0">
                <a:solidFill>
                  <a:srgbClr val="002060"/>
                </a:solidFill>
                <a:latin typeface="Arial" panose="020B0604020202020204" pitchFamily="34" charset="0"/>
                <a:cs typeface="Arial" panose="020B0604020202020204" pitchFamily="34" charset="0"/>
              </a:rPr>
            </a:br>
            <a:r>
              <a:rPr lang="pl-PL" sz="2800" b="1" dirty="0">
                <a:solidFill>
                  <a:srgbClr val="002060"/>
                </a:solidFill>
                <a:latin typeface="Arial" panose="020B0604020202020204" pitchFamily="34" charset="0"/>
                <a:cs typeface="Arial" panose="020B0604020202020204" pitchFamily="34" charset="0"/>
              </a:rPr>
              <a:t>i Gospodarki Wodnej w Lublinie</a:t>
            </a:r>
            <a:endParaRPr lang="pl-PL" sz="2800" b="1" dirty="0">
              <a:solidFill>
                <a:schemeClr val="accent1">
                  <a:lumMod val="50000"/>
                </a:schemeClr>
              </a:solidFill>
              <a:latin typeface="Arial" panose="020B0604020202020204" pitchFamily="34" charset="0"/>
              <a:cs typeface="Arial" panose="020B0604020202020204" pitchFamily="34" charset="0"/>
            </a:endParaRPr>
          </a:p>
          <a:p>
            <a:pPr marL="0" indent="0" fontAlgn="base">
              <a:buNone/>
            </a:pPr>
            <a:r>
              <a:rPr lang="pl-PL" b="0" i="0" dirty="0">
                <a:solidFill>
                  <a:srgbClr val="002060"/>
                </a:solidFill>
                <a:effectLst/>
                <a:latin typeface="Arial" panose="020B0604020202020204" pitchFamily="34" charset="0"/>
                <a:cs typeface="Arial" panose="020B0604020202020204" pitchFamily="34" charset="0"/>
              </a:rPr>
              <a:t>Fundusz może udzielić dotacji do 100% wartości kosztów kwalifikowanych m.in. na realizację przedsięwzięć:</a:t>
            </a:r>
          </a:p>
          <a:p>
            <a:pPr fontAlgn="base">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P</a:t>
            </a:r>
            <a:r>
              <a:rPr lang="pl-PL" b="0" i="0" dirty="0">
                <a:solidFill>
                  <a:srgbClr val="002060"/>
                </a:solidFill>
                <a:effectLst/>
                <a:latin typeface="Arial" panose="020B0604020202020204" pitchFamily="34" charset="0"/>
                <a:cs typeface="Arial" panose="020B0604020202020204" pitchFamily="34" charset="0"/>
              </a:rPr>
              <a:t>olegających na wsparciu przyjaznych środowisku technologii i innowacji,</a:t>
            </a:r>
          </a:p>
          <a:p>
            <a:pPr fontAlgn="base">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Z</a:t>
            </a:r>
            <a:r>
              <a:rPr lang="pl-PL" b="0" i="0" dirty="0">
                <a:solidFill>
                  <a:srgbClr val="002060"/>
                </a:solidFill>
                <a:effectLst/>
                <a:latin typeface="Arial" panose="020B0604020202020204" pitchFamily="34" charset="0"/>
                <a:cs typeface="Arial" panose="020B0604020202020204" pitchFamily="34" charset="0"/>
              </a:rPr>
              <a:t> zakresu ochrony gatunków roślin, zwierząt i grzybów objętych ścisłą ochroną,</a:t>
            </a:r>
          </a:p>
          <a:p>
            <a:pPr fontAlgn="base">
              <a:buFont typeface="Wingdings" panose="05000000000000000000" pitchFamily="2" charset="2"/>
              <a:buChar char="§"/>
            </a:pPr>
            <a:r>
              <a:rPr lang="pl-PL" dirty="0">
                <a:solidFill>
                  <a:srgbClr val="002060"/>
                </a:solidFill>
                <a:latin typeface="Arial" panose="020B0604020202020204" pitchFamily="34" charset="0"/>
                <a:cs typeface="Arial" panose="020B0604020202020204" pitchFamily="34" charset="0"/>
              </a:rPr>
              <a:t>Z</a:t>
            </a:r>
            <a:r>
              <a:rPr lang="pl-PL" b="0" i="0" dirty="0">
                <a:solidFill>
                  <a:srgbClr val="002060"/>
                </a:solidFill>
                <a:effectLst/>
                <a:latin typeface="Arial" panose="020B0604020202020204" pitchFamily="34" charset="0"/>
                <a:cs typeface="Arial" panose="020B0604020202020204" pitchFamily="34" charset="0"/>
              </a:rPr>
              <a:t> zakresu leczenia i rehabilitacji zwierząt dziko żyjących.</a:t>
            </a:r>
          </a:p>
          <a:p>
            <a:pPr marL="0" indent="0" fontAlgn="base">
              <a:buNone/>
            </a:pPr>
            <a:r>
              <a:rPr lang="pl-PL" dirty="0">
                <a:solidFill>
                  <a:srgbClr val="002060"/>
                </a:solidFill>
                <a:latin typeface="Arial" panose="020B0604020202020204" pitchFamily="34" charset="0"/>
                <a:cs typeface="Arial" panose="020B0604020202020204" pitchFamily="34" charset="0"/>
              </a:rPr>
              <a:t>Z</a:t>
            </a:r>
            <a:r>
              <a:rPr lang="pl-PL" b="0" i="0" dirty="0">
                <a:solidFill>
                  <a:srgbClr val="002060"/>
                </a:solidFill>
                <a:effectLst/>
                <a:latin typeface="Arial" panose="020B0604020202020204" pitchFamily="34" charset="0"/>
                <a:cs typeface="Arial" panose="020B0604020202020204" pitchFamily="34" charset="0"/>
              </a:rPr>
              <a:t>akup wyposażenia/środków trwałych w ramach ww. przedsięwzięć może zostać dofinansowany do 50% wartości kosztów.</a:t>
            </a:r>
          </a:p>
          <a:p>
            <a:pPr marL="0" indent="0" fontAlgn="base">
              <a:buNone/>
            </a:pPr>
            <a:r>
              <a:rPr lang="pl-PL" i="0" u="sng" dirty="0">
                <a:solidFill>
                  <a:srgbClr val="002060"/>
                </a:solidFill>
                <a:effectLst/>
                <a:latin typeface="Arial" panose="020B0604020202020204" pitchFamily="34" charset="0"/>
                <a:cs typeface="Arial" panose="020B0604020202020204" pitchFamily="34" charset="0"/>
              </a:rPr>
              <a:t>W przypadku realizacji innych przedsięwzięć w ramach naboru udzielana jest dotacja do 50% wartości kosztów kwalifikowanych zadania.</a:t>
            </a:r>
            <a:br>
              <a:rPr lang="pl-PL" b="0" i="0" dirty="0">
                <a:solidFill>
                  <a:srgbClr val="002060"/>
                </a:solidFill>
                <a:effectLst/>
                <a:latin typeface="Arial" panose="020B0604020202020204" pitchFamily="34" charset="0"/>
                <a:cs typeface="Arial" panose="020B0604020202020204" pitchFamily="34" charset="0"/>
              </a:rPr>
            </a:br>
            <a:r>
              <a:rPr lang="pl-PL" b="0" i="0" dirty="0">
                <a:solidFill>
                  <a:srgbClr val="002060"/>
                </a:solidFill>
                <a:effectLst/>
                <a:latin typeface="Arial" panose="020B0604020202020204" pitchFamily="34" charset="0"/>
                <a:cs typeface="Arial" panose="020B0604020202020204" pitchFamily="34" charset="0"/>
              </a:rPr>
              <a:t>Udział środków w finansowaniu zadania zostanie ostatecznie określony przez </a:t>
            </a:r>
            <a:r>
              <a:rPr lang="pl-PL" b="1" i="0" dirty="0" err="1">
                <a:solidFill>
                  <a:srgbClr val="002060"/>
                </a:solidFill>
                <a:effectLst/>
                <a:latin typeface="Arial" panose="020B0604020202020204" pitchFamily="34" charset="0"/>
                <a:cs typeface="Arial" panose="020B0604020202020204" pitchFamily="34" charset="0"/>
              </a:rPr>
              <a:t>WFOŚiGW</a:t>
            </a:r>
            <a:r>
              <a:rPr lang="pl-PL" b="0" i="0" dirty="0">
                <a:solidFill>
                  <a:srgbClr val="002060"/>
                </a:solidFill>
                <a:effectLst/>
                <a:latin typeface="Arial" panose="020B0604020202020204" pitchFamily="34" charset="0"/>
                <a:cs typeface="Arial" panose="020B0604020202020204" pitchFamily="34" charset="0"/>
              </a:rPr>
              <a:t> po dokonaniu oceny projektu i uzależniony jest od efektów ekologicznych zadania oraz możliwości finansowych Funduszu.</a:t>
            </a:r>
            <a:br>
              <a:rPr lang="pl-PL" b="0" i="0" dirty="0">
                <a:solidFill>
                  <a:srgbClr val="002060"/>
                </a:solidFill>
                <a:effectLst/>
                <a:highlight>
                  <a:srgbClr val="F4F4F4"/>
                </a:highlight>
                <a:latin typeface="Arial" panose="020B0604020202020204" pitchFamily="34" charset="0"/>
                <a:cs typeface="Arial" panose="020B0604020202020204" pitchFamily="34" charset="0"/>
              </a:rPr>
            </a:br>
            <a:r>
              <a:rPr lang="pl-PL" b="0" i="0" dirty="0">
                <a:solidFill>
                  <a:srgbClr val="002060"/>
                </a:solidFill>
                <a:effectLst/>
                <a:highlight>
                  <a:srgbClr val="F4F4F4"/>
                </a:highlight>
                <a:latin typeface="Arial" panose="020B0604020202020204" pitchFamily="34" charset="0"/>
                <a:cs typeface="Arial" panose="020B0604020202020204" pitchFamily="34" charset="0"/>
              </a:rPr>
              <a:t> </a:t>
            </a:r>
          </a:p>
          <a:p>
            <a:pPr marL="0" indent="0">
              <a:buNone/>
            </a:pPr>
            <a:endParaRPr lang="pl-PL" sz="1600" b="1" dirty="0">
              <a:solidFill>
                <a:schemeClr val="accent1">
                  <a:lumMod val="50000"/>
                </a:schemeClr>
              </a:solidFill>
              <a:latin typeface="+mn-lt"/>
            </a:endParaRPr>
          </a:p>
          <a:p>
            <a:pPr marL="0" indent="0">
              <a:buNone/>
            </a:pPr>
            <a:endParaRPr lang="pl-PL" sz="1600" dirty="0"/>
          </a:p>
        </p:txBody>
      </p:sp>
      <p:pic>
        <p:nvPicPr>
          <p:cNvPr id="3" name="Obraz 2">
            <a:extLst>
              <a:ext uri="{FF2B5EF4-FFF2-40B4-BE49-F238E27FC236}">
                <a16:creationId xmlns:a16="http://schemas.microsoft.com/office/drawing/2014/main" id="{14401E68-88FD-F623-8603-DB9841FAD4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444132"/>
            <a:ext cx="8714067" cy="912821"/>
          </a:xfrm>
          <a:prstGeom prst="rect">
            <a:avLst/>
          </a:prstGeom>
          <a:noFill/>
        </p:spPr>
      </p:pic>
    </p:spTree>
    <p:extLst>
      <p:ext uri="{BB962C8B-B14F-4D97-AF65-F5344CB8AC3E}">
        <p14:creationId xmlns:p14="http://schemas.microsoft.com/office/powerpoint/2010/main" val="1372640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2D2EC389-DA89-45F8-9FD9-DAD4821D0038}"/>
              </a:ext>
            </a:extLst>
          </p:cNvPr>
          <p:cNvSpPr>
            <a:spLocks noGrp="1"/>
          </p:cNvSpPr>
          <p:nvPr>
            <p:ph idx="1"/>
          </p:nvPr>
        </p:nvSpPr>
        <p:spPr>
          <a:xfrm>
            <a:off x="773906" y="539477"/>
            <a:ext cx="9143999" cy="5725020"/>
          </a:xfrm>
        </p:spPr>
        <p:txBody>
          <a:bodyPr/>
          <a:lstStyle/>
          <a:p>
            <a:pPr marL="0" indent="0" algn="ctr">
              <a:lnSpc>
                <a:spcPct val="100000"/>
              </a:lnSpc>
              <a:buNone/>
            </a:pPr>
            <a:r>
              <a:rPr lang="pl-PL" sz="2800" b="1" dirty="0">
                <a:solidFill>
                  <a:srgbClr val="002060"/>
                </a:solidFill>
                <a:latin typeface="Arial" panose="020B0604020202020204" pitchFamily="34" charset="0"/>
                <a:cs typeface="Arial" panose="020B0604020202020204" pitchFamily="34" charset="0"/>
              </a:rPr>
              <a:t>Wojewódzki Fundusz Ochrony Środowiska </a:t>
            </a:r>
            <a:br>
              <a:rPr lang="pl-PL" sz="2800" b="1" dirty="0">
                <a:solidFill>
                  <a:srgbClr val="002060"/>
                </a:solidFill>
                <a:latin typeface="Arial" panose="020B0604020202020204" pitchFamily="34" charset="0"/>
                <a:cs typeface="Arial" panose="020B0604020202020204" pitchFamily="34" charset="0"/>
              </a:rPr>
            </a:br>
            <a:r>
              <a:rPr lang="pl-PL" sz="2800" b="1" dirty="0">
                <a:solidFill>
                  <a:srgbClr val="002060"/>
                </a:solidFill>
                <a:latin typeface="Arial" panose="020B0604020202020204" pitchFamily="34" charset="0"/>
                <a:cs typeface="Arial" panose="020B0604020202020204" pitchFamily="34" charset="0"/>
              </a:rPr>
              <a:t>i Gospodarki Wodnej w Lublinie</a:t>
            </a:r>
            <a:endParaRPr lang="pl-PL" sz="2800" b="1" dirty="0">
              <a:solidFill>
                <a:schemeClr val="accent1">
                  <a:lumMod val="50000"/>
                </a:schemeClr>
              </a:solidFill>
              <a:latin typeface="Arial" panose="020B0604020202020204" pitchFamily="34" charset="0"/>
              <a:cs typeface="Arial" panose="020B0604020202020204" pitchFamily="34" charset="0"/>
            </a:endParaRPr>
          </a:p>
          <a:p>
            <a:pPr marL="0" indent="0">
              <a:buNone/>
            </a:pPr>
            <a:r>
              <a:rPr lang="pl-PL" dirty="0">
                <a:solidFill>
                  <a:srgbClr val="002060"/>
                </a:solidFill>
                <a:latin typeface="Arial" panose="020B0604020202020204" pitchFamily="34" charset="0"/>
                <a:cs typeface="Arial" panose="020B0604020202020204" pitchFamily="34" charset="0"/>
              </a:rPr>
              <a:t>W celu aplikowania o wsparcie należy wypełnić i dostarczyć wniosek na obowiązującym formularzu do siedziby </a:t>
            </a:r>
            <a:r>
              <a:rPr lang="pl-PL" dirty="0" err="1">
                <a:solidFill>
                  <a:srgbClr val="002060"/>
                </a:solidFill>
                <a:latin typeface="Arial" panose="020B0604020202020204" pitchFamily="34" charset="0"/>
                <a:cs typeface="Arial" panose="020B0604020202020204" pitchFamily="34" charset="0"/>
              </a:rPr>
              <a:t>WFOŚiGW</a:t>
            </a:r>
            <a:r>
              <a:rPr lang="pl-PL" dirty="0">
                <a:solidFill>
                  <a:srgbClr val="002060"/>
                </a:solidFill>
                <a:latin typeface="Arial" panose="020B0604020202020204" pitchFamily="34" charset="0"/>
                <a:cs typeface="Arial" panose="020B0604020202020204" pitchFamily="34" charset="0"/>
              </a:rPr>
              <a:t> w Lublinie przy ul. </a:t>
            </a:r>
            <a:r>
              <a:rPr lang="pl-PL" b="1" dirty="0">
                <a:solidFill>
                  <a:srgbClr val="002060"/>
                </a:solidFill>
                <a:latin typeface="Arial" panose="020B0604020202020204" pitchFamily="34" charset="0"/>
                <a:cs typeface="Arial" panose="020B0604020202020204" pitchFamily="34" charset="0"/>
              </a:rPr>
              <a:t>Wojciechowskiej 5, 20-704 Lublin.</a:t>
            </a:r>
            <a:endParaRPr lang="pl-PL" dirty="0">
              <a:solidFill>
                <a:srgbClr val="002060"/>
              </a:solidFill>
              <a:latin typeface="Arial" panose="020B0604020202020204" pitchFamily="34" charset="0"/>
              <a:cs typeface="Arial" panose="020B0604020202020204" pitchFamily="34" charset="0"/>
            </a:endParaRPr>
          </a:p>
          <a:p>
            <a:pPr marL="0" indent="0">
              <a:buNone/>
            </a:pPr>
            <a:endParaRPr lang="pl-PL" dirty="0">
              <a:solidFill>
                <a:srgbClr val="002060"/>
              </a:solidFill>
              <a:latin typeface="Arial" panose="020B0604020202020204" pitchFamily="34" charset="0"/>
              <a:cs typeface="Arial" panose="020B0604020202020204" pitchFamily="34" charset="0"/>
            </a:endParaRPr>
          </a:p>
          <a:p>
            <a:pPr marL="0" indent="0">
              <a:buNone/>
            </a:pPr>
            <a:r>
              <a:rPr lang="pl-PL" dirty="0">
                <a:solidFill>
                  <a:srgbClr val="002060"/>
                </a:solidFill>
                <a:latin typeface="Arial" panose="020B0604020202020204" pitchFamily="34" charset="0"/>
                <a:cs typeface="Arial" panose="020B0604020202020204" pitchFamily="34" charset="0"/>
              </a:rPr>
              <a:t>Link do dokumentacji konkursowej na zadania dotacyjne w </a:t>
            </a:r>
            <a:r>
              <a:rPr lang="pl-PL" dirty="0" err="1">
                <a:solidFill>
                  <a:srgbClr val="002060"/>
                </a:solidFill>
                <a:latin typeface="Arial" panose="020B0604020202020204" pitchFamily="34" charset="0"/>
                <a:cs typeface="Arial" panose="020B0604020202020204" pitchFamily="34" charset="0"/>
              </a:rPr>
              <a:t>WFOŚiGW</a:t>
            </a:r>
            <a:r>
              <a:rPr lang="pl-PL" dirty="0">
                <a:solidFill>
                  <a:srgbClr val="002060"/>
                </a:solidFill>
                <a:latin typeface="Arial" panose="020B0604020202020204" pitchFamily="34" charset="0"/>
                <a:cs typeface="Arial" panose="020B0604020202020204" pitchFamily="34" charset="0"/>
              </a:rPr>
              <a:t> w 2024 r.:</a:t>
            </a:r>
          </a:p>
          <a:p>
            <a:pPr marL="0" indent="0">
              <a:buNone/>
            </a:pPr>
            <a:r>
              <a:rPr lang="pl-PL" dirty="0">
                <a:solidFill>
                  <a:schemeClr val="accent1">
                    <a:lumMod val="50000"/>
                  </a:schemeClr>
                </a:solidFill>
                <a:latin typeface="Arial" panose="020B0604020202020204" pitchFamily="34" charset="0"/>
                <a:cs typeface="Arial" panose="020B0604020202020204" pitchFamily="34" charset="0"/>
                <a:hlinkClick r:id="rId3"/>
              </a:rPr>
              <a:t>https://www.wfos.lublin.pl/aktualnosci/nabor-wnioskow-na-zadania-dotacyjne-w-roku-2024.html</a:t>
            </a:r>
            <a:r>
              <a:rPr lang="pl-PL" dirty="0">
                <a:solidFill>
                  <a:schemeClr val="accent1">
                    <a:lumMod val="50000"/>
                  </a:schemeClr>
                </a:solidFill>
                <a:latin typeface="Arial" panose="020B0604020202020204" pitchFamily="34" charset="0"/>
                <a:cs typeface="Arial" panose="020B0604020202020204" pitchFamily="34" charset="0"/>
              </a:rPr>
              <a:t>    </a:t>
            </a:r>
          </a:p>
          <a:p>
            <a:pPr marL="0" indent="0">
              <a:buNone/>
            </a:pPr>
            <a:endParaRPr lang="pl-PL" sz="1800" dirty="0">
              <a:solidFill>
                <a:srgbClr val="0563C1"/>
              </a:solidFill>
              <a:hlinkClick r:id="rId4">
                <a:extLst>
                  <a:ext uri="{A12FA001-AC4F-418D-AE19-62706E023703}">
                    <ahyp:hlinkClr xmlns:ahyp="http://schemas.microsoft.com/office/drawing/2018/hyperlinkcolor" val="tx"/>
                  </a:ext>
                </a:extLst>
              </a:hlinkClick>
            </a:endParaRPr>
          </a:p>
        </p:txBody>
      </p:sp>
      <p:pic>
        <p:nvPicPr>
          <p:cNvPr id="3" name="Obraz 2">
            <a:extLst>
              <a:ext uri="{FF2B5EF4-FFF2-40B4-BE49-F238E27FC236}">
                <a16:creationId xmlns:a16="http://schemas.microsoft.com/office/drawing/2014/main" id="{5CF038DD-DBEC-D5EE-8DC7-7EBCA69EFE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7170" name="Picture 2" descr="Streszczenie, Sztuka, Ziemia, Glob, Ręce">
            <a:extLst>
              <a:ext uri="{FF2B5EF4-FFF2-40B4-BE49-F238E27FC236}">
                <a16:creationId xmlns:a16="http://schemas.microsoft.com/office/drawing/2014/main" id="{88355435-8FFC-0CA6-1D3B-54E60785B7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706" y="3696599"/>
            <a:ext cx="3384377" cy="261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652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8642A3F0-24B6-448E-91F4-921B0D0ABEEE}"/>
              </a:ext>
            </a:extLst>
          </p:cNvPr>
          <p:cNvSpPr>
            <a:spLocks noGrp="1"/>
          </p:cNvSpPr>
          <p:nvPr>
            <p:ph idx="1"/>
          </p:nvPr>
        </p:nvSpPr>
        <p:spPr>
          <a:xfrm>
            <a:off x="521370" y="539477"/>
            <a:ext cx="9937104" cy="5760639"/>
          </a:xfrm>
        </p:spPr>
        <p:txBody>
          <a:bodyPr>
            <a:normAutofit/>
          </a:bodyPr>
          <a:lstStyle/>
          <a:p>
            <a:pPr marL="0" indent="0" algn="ctr">
              <a:buNone/>
            </a:pPr>
            <a:r>
              <a:rPr lang="pl-PL" sz="2800" b="1" dirty="0">
                <a:solidFill>
                  <a:srgbClr val="002060"/>
                </a:solidFill>
                <a:latin typeface="Arial" panose="020B0604020202020204" pitchFamily="34" charset="0"/>
                <a:cs typeface="Arial" panose="020B0604020202020204" pitchFamily="34" charset="0"/>
              </a:rPr>
              <a:t>Agencja Restrukturyzacji i Modernizacji Rolnictwa </a:t>
            </a:r>
          </a:p>
          <a:p>
            <a:pPr marL="0" indent="0">
              <a:buNone/>
            </a:pPr>
            <a:r>
              <a:rPr lang="pl-PL" sz="1800" b="1" dirty="0">
                <a:solidFill>
                  <a:schemeClr val="accent1">
                    <a:lumMod val="50000"/>
                  </a:schemeClr>
                </a:solidFill>
                <a:latin typeface="Arial" panose="020B0604020202020204" pitchFamily="34" charset="0"/>
                <a:cs typeface="Arial" panose="020B0604020202020204" pitchFamily="34" charset="0"/>
              </a:rPr>
              <a:t>Ustawa o </a:t>
            </a:r>
            <a:r>
              <a:rPr lang="pl-PL" b="1" dirty="0">
                <a:solidFill>
                  <a:schemeClr val="accent1">
                    <a:lumMod val="50000"/>
                  </a:schemeClr>
                </a:solidFill>
                <a:latin typeface="Arial" panose="020B0604020202020204" pitchFamily="34" charset="0"/>
                <a:cs typeface="Arial" panose="020B0604020202020204" pitchFamily="34" charset="0"/>
              </a:rPr>
              <a:t>k</a:t>
            </a:r>
            <a:r>
              <a:rPr lang="pl-PL" sz="1800" b="1" dirty="0">
                <a:solidFill>
                  <a:schemeClr val="accent1">
                    <a:lumMod val="50000"/>
                  </a:schemeClr>
                </a:solidFill>
                <a:latin typeface="Arial" panose="020B0604020202020204" pitchFamily="34" charset="0"/>
                <a:cs typeface="Arial" panose="020B0604020202020204" pitchFamily="34" charset="0"/>
              </a:rPr>
              <a:t>ołach gospodyń wiejskich z 9 listopada 2018 r. nadała Kołom Gospodyń Wiejskich (KGW) osobowość prawną.</a:t>
            </a:r>
            <a:r>
              <a:rPr lang="pl-PL" sz="1800" dirty="0">
                <a:solidFill>
                  <a:schemeClr val="accent1">
                    <a:lumMod val="50000"/>
                  </a:schemeClr>
                </a:solidFill>
                <a:latin typeface="Arial" panose="020B0604020202020204" pitchFamily="34" charset="0"/>
                <a:cs typeface="Arial" panose="020B0604020202020204" pitchFamily="34" charset="0"/>
              </a:rPr>
              <a:t> Ponadto KGW otrzymały możliwość ubiegania się o pomoc finansową na realizację zadań</a:t>
            </a:r>
            <a:r>
              <a:rPr lang="pl-PL" dirty="0">
                <a:solidFill>
                  <a:schemeClr val="accent1">
                    <a:lumMod val="50000"/>
                  </a:schemeClr>
                </a:solidFill>
                <a:latin typeface="Arial" panose="020B0604020202020204" pitchFamily="34" charset="0"/>
                <a:cs typeface="Arial" panose="020B0604020202020204" pitchFamily="34" charset="0"/>
              </a:rPr>
              <a:t> </a:t>
            </a:r>
            <a:r>
              <a:rPr lang="pl-PL" sz="1800" dirty="0">
                <a:solidFill>
                  <a:schemeClr val="accent1">
                    <a:lumMod val="50000"/>
                  </a:schemeClr>
                </a:solidFill>
                <a:latin typeface="Arial" panose="020B0604020202020204" pitchFamily="34" charset="0"/>
                <a:cs typeface="Arial" panose="020B0604020202020204" pitchFamily="34" charset="0"/>
              </a:rPr>
              <a:t>istotnych z punktu widzenia społeczności wiejskich. Warunkiem</a:t>
            </a:r>
            <a:r>
              <a:rPr lang="pl-PL" dirty="0">
                <a:solidFill>
                  <a:schemeClr val="accent1">
                    <a:lumMod val="50000"/>
                  </a:schemeClr>
                </a:solidFill>
                <a:latin typeface="Arial" panose="020B0604020202020204" pitchFamily="34" charset="0"/>
                <a:cs typeface="Arial" panose="020B0604020202020204" pitchFamily="34" charset="0"/>
              </a:rPr>
              <a:t> </a:t>
            </a:r>
            <a:r>
              <a:rPr lang="pl-PL" sz="1800" dirty="0">
                <a:solidFill>
                  <a:schemeClr val="accent1">
                    <a:lumMod val="50000"/>
                  </a:schemeClr>
                </a:solidFill>
                <a:latin typeface="Arial" panose="020B0604020202020204" pitchFamily="34" charset="0"/>
                <a:cs typeface="Arial" panose="020B0604020202020204" pitchFamily="34" charset="0"/>
              </a:rPr>
              <a:t>jest rejestracja w Krajowym Rejestrze KGW. </a:t>
            </a:r>
          </a:p>
          <a:p>
            <a:pPr marL="0" indent="0">
              <a:buNone/>
            </a:pPr>
            <a:r>
              <a:rPr lang="pl-PL" sz="1800" dirty="0">
                <a:solidFill>
                  <a:schemeClr val="accent1">
                    <a:lumMod val="50000"/>
                  </a:schemeClr>
                </a:solidFill>
                <a:latin typeface="Arial" panose="020B0604020202020204" pitchFamily="34" charset="0"/>
                <a:cs typeface="Arial" panose="020B0604020202020204" pitchFamily="34" charset="0"/>
              </a:rPr>
              <a:t>Nabór prowadzą biura powiatowe Agencji Restrukturyzacji i Modernizacji Rolnictwa. </a:t>
            </a:r>
            <a:r>
              <a:rPr lang="pl-PL" sz="1800" dirty="0">
                <a:solidFill>
                  <a:schemeClr val="accent1">
                    <a:lumMod val="50000"/>
                  </a:schemeClr>
                </a:solidFill>
                <a:latin typeface="Arial" panose="020B0604020202020204" pitchFamily="34" charset="0"/>
                <a:cs typeface="Arial" panose="020B0604020202020204" pitchFamily="34" charset="0"/>
                <a:hlinkClick r:id="rId3"/>
              </a:rPr>
              <a:t>https://www.gov.pl/web/arimr/agencja-restrukturyzacji-i-modernizacji-rolnictwa</a:t>
            </a:r>
            <a:r>
              <a:rPr lang="pl-PL" sz="1800" dirty="0">
                <a:solidFill>
                  <a:schemeClr val="accent1">
                    <a:lumMod val="50000"/>
                  </a:schemeClr>
                </a:solidFill>
                <a:latin typeface="Arial" panose="020B0604020202020204" pitchFamily="34" charset="0"/>
                <a:cs typeface="Arial" panose="020B0604020202020204" pitchFamily="34" charset="0"/>
              </a:rPr>
              <a:t> </a:t>
            </a:r>
            <a:endParaRPr lang="pl-PL" dirty="0">
              <a:solidFill>
                <a:schemeClr val="accent1">
                  <a:lumMod val="50000"/>
                </a:schemeClr>
              </a:solidFill>
              <a:latin typeface="Arial" panose="020B0604020202020204" pitchFamily="34" charset="0"/>
              <a:cs typeface="Arial" panose="020B0604020202020204" pitchFamily="34" charset="0"/>
            </a:endParaRPr>
          </a:p>
          <a:p>
            <a:pPr marL="0" indent="0">
              <a:buNone/>
            </a:pPr>
            <a:r>
              <a:rPr lang="pl-PL" dirty="0">
                <a:solidFill>
                  <a:schemeClr val="accent1">
                    <a:lumMod val="50000"/>
                  </a:schemeClr>
                </a:solidFill>
                <a:latin typeface="Arial" panose="020B0604020202020204" pitchFamily="34" charset="0"/>
                <a:cs typeface="Arial" panose="020B0604020202020204" pitchFamily="34" charset="0"/>
              </a:rPr>
              <a:t>Ministerstwo Rolnictwa i Rozwoju Wsi publikuje szczegóły dotyczące dofinansowania dla KGW na stronie: Krajowy Rejestr Kół Gospodyń Wiejskich - Agencja Restrukturyzacji i Modernizacji Rolnictwa - Portal </a:t>
            </a:r>
            <a:r>
              <a:rPr lang="pl-PL" b="1" dirty="0">
                <a:solidFill>
                  <a:schemeClr val="accent1">
                    <a:lumMod val="50000"/>
                  </a:schemeClr>
                </a:solidFill>
                <a:latin typeface="Arial" panose="020B0604020202020204" pitchFamily="34" charset="0"/>
                <a:cs typeface="Arial" panose="020B0604020202020204" pitchFamily="34" charset="0"/>
              </a:rPr>
              <a:t>Gov.pl (www.gov.pl).</a:t>
            </a:r>
          </a:p>
        </p:txBody>
      </p:sp>
      <p:pic>
        <p:nvPicPr>
          <p:cNvPr id="4" name="Obraz 3">
            <a:extLst>
              <a:ext uri="{FF2B5EF4-FFF2-40B4-BE49-F238E27FC236}">
                <a16:creationId xmlns:a16="http://schemas.microsoft.com/office/drawing/2014/main" id="{F436D32B-A3A9-9C7B-0D43-6F05ACD9E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8194" name="Picture 2" descr="Dom, Jezioro, Zielony Dom">
            <a:extLst>
              <a:ext uri="{FF2B5EF4-FFF2-40B4-BE49-F238E27FC236}">
                <a16:creationId xmlns:a16="http://schemas.microsoft.com/office/drawing/2014/main" id="{30D6A7BA-A691-E67C-0D15-836D501AB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722" y="4451853"/>
            <a:ext cx="3047207" cy="177775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ałoruś, Para, Kultura, Tancerz, Taniec">
            <a:extLst>
              <a:ext uri="{FF2B5EF4-FFF2-40B4-BE49-F238E27FC236}">
                <a16:creationId xmlns:a16="http://schemas.microsoft.com/office/drawing/2014/main" id="{B352BA9A-4341-91F6-5D13-F4D7297DB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930082" y="4211885"/>
            <a:ext cx="2016224" cy="222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238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FF8768-EAB0-4EDE-963D-BAA7AA9DE99E}"/>
              </a:ext>
            </a:extLst>
          </p:cNvPr>
          <p:cNvSpPr>
            <a:spLocks noGrp="1"/>
          </p:cNvSpPr>
          <p:nvPr>
            <p:ph type="title"/>
          </p:nvPr>
        </p:nvSpPr>
        <p:spPr>
          <a:xfrm>
            <a:off x="899194" y="1259557"/>
            <a:ext cx="8839200" cy="6192688"/>
          </a:xfrm>
        </p:spPr>
        <p:txBody>
          <a:bodyPr>
            <a:normAutofit/>
          </a:bodyPr>
          <a:lstStyle/>
          <a:p>
            <a:pPr algn="ctr"/>
            <a:br>
              <a:rPr lang="pl-PL" b="1" dirty="0">
                <a:solidFill>
                  <a:schemeClr val="accent1">
                    <a:lumMod val="50000"/>
                  </a:schemeClr>
                </a:solidFill>
                <a:latin typeface="Arial" panose="020B0604020202020204" pitchFamily="34" charset="0"/>
                <a:cs typeface="Arial" panose="020B0604020202020204" pitchFamily="34" charset="0"/>
              </a:rPr>
            </a:br>
            <a:r>
              <a:rPr lang="pl-PL" b="1" dirty="0">
                <a:solidFill>
                  <a:schemeClr val="accent1">
                    <a:lumMod val="50000"/>
                  </a:schemeClr>
                </a:solidFill>
                <a:latin typeface="Arial" panose="020B0604020202020204" pitchFamily="34" charset="0"/>
                <a:cs typeface="Arial" panose="020B0604020202020204" pitchFamily="34" charset="0"/>
              </a:rPr>
              <a:t>Przegląd aktualnych naborów dla NGO</a:t>
            </a:r>
            <a:br>
              <a:rPr lang="pl-PL" b="1" dirty="0">
                <a:solidFill>
                  <a:schemeClr val="accent1">
                    <a:lumMod val="50000"/>
                  </a:schemeClr>
                </a:solidFill>
                <a:latin typeface="Arial" panose="020B0604020202020204" pitchFamily="34" charset="0"/>
                <a:cs typeface="Arial" panose="020B0604020202020204" pitchFamily="34" charset="0"/>
              </a:rPr>
            </a:br>
            <a:r>
              <a:rPr lang="pl-PL" b="1" dirty="0">
                <a:solidFill>
                  <a:schemeClr val="accent1">
                    <a:lumMod val="50000"/>
                  </a:schemeClr>
                </a:solidFill>
                <a:latin typeface="Arial" panose="020B0604020202020204" pitchFamily="34" charset="0"/>
                <a:cs typeface="Arial" panose="020B0604020202020204" pitchFamily="34" charset="0"/>
              </a:rPr>
              <a:t>ze środków rządowych i prywatnych </a:t>
            </a:r>
            <a:br>
              <a:rPr lang="pl-PL" b="1" dirty="0">
                <a:solidFill>
                  <a:schemeClr val="accent1">
                    <a:lumMod val="50000"/>
                  </a:schemeClr>
                </a:solidFill>
                <a:latin typeface="Arial" panose="020B0604020202020204" pitchFamily="34" charset="0"/>
                <a:cs typeface="Arial" panose="020B0604020202020204" pitchFamily="34" charset="0"/>
              </a:rPr>
            </a:br>
            <a:r>
              <a:rPr lang="pl-PL" b="1" dirty="0">
                <a:solidFill>
                  <a:schemeClr val="accent1">
                    <a:lumMod val="50000"/>
                  </a:schemeClr>
                </a:solidFill>
                <a:latin typeface="Arial" panose="020B0604020202020204" pitchFamily="34" charset="0"/>
                <a:cs typeface="Arial" panose="020B0604020202020204" pitchFamily="34" charset="0"/>
                <a:hlinkClick r:id="rId3"/>
              </a:rPr>
              <a:t>https://fundusze.ngo.pl/aktualne</a:t>
            </a:r>
            <a:r>
              <a:rPr lang="pl-PL" b="1" dirty="0">
                <a:solidFill>
                  <a:schemeClr val="accent1">
                    <a:lumMod val="50000"/>
                  </a:schemeClr>
                </a:solidFill>
                <a:latin typeface="Arial" panose="020B0604020202020204" pitchFamily="34" charset="0"/>
                <a:cs typeface="Arial" panose="020B0604020202020204" pitchFamily="34" charset="0"/>
              </a:rPr>
              <a:t> </a:t>
            </a:r>
            <a:endParaRPr lang="pl-PL" i="1" dirty="0">
              <a:solidFill>
                <a:schemeClr val="accent1">
                  <a:lumMod val="50000"/>
                </a:schemeClr>
              </a:solidFill>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9C6BA675-239E-D21D-234A-8016617708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pic>
        <p:nvPicPr>
          <p:cNvPr id="11266" name="Picture 2" descr="Stowarzyszenie, Społeczność, Grupa">
            <a:extLst>
              <a:ext uri="{FF2B5EF4-FFF2-40B4-BE49-F238E27FC236}">
                <a16:creationId xmlns:a16="http://schemas.microsoft.com/office/drawing/2014/main" id="{0CF6747F-8EC3-1246-0AFF-621EDEEDD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650" y="3376954"/>
            <a:ext cx="3558272" cy="195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85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ytuł 13">
            <a:extLst>
              <a:ext uri="{FF2B5EF4-FFF2-40B4-BE49-F238E27FC236}">
                <a16:creationId xmlns:a16="http://schemas.microsoft.com/office/drawing/2014/main" id="{EC4F37B1-F6F3-413E-B51F-FCA692C02D89}"/>
              </a:ext>
            </a:extLst>
          </p:cNvPr>
          <p:cNvSpPr>
            <a:spLocks noGrp="1"/>
          </p:cNvSpPr>
          <p:nvPr>
            <p:ph type="ctrTitle"/>
          </p:nvPr>
        </p:nvSpPr>
        <p:spPr>
          <a:xfrm>
            <a:off x="1385888" y="3059757"/>
            <a:ext cx="7920115" cy="1087764"/>
          </a:xfrm>
        </p:spPr>
        <p:txBody>
          <a:bodyPr>
            <a:normAutofit fontScale="90000"/>
          </a:bodyPr>
          <a:lstStyle/>
          <a:p>
            <a:pPr algn="ctr">
              <a:lnSpc>
                <a:spcPct val="115000"/>
              </a:lnSpc>
              <a:spcAft>
                <a:spcPts val="1000"/>
              </a:spcAft>
            </a:pPr>
            <a:br>
              <a:rPr lang="pl-PL" sz="4800" dirty="0">
                <a:effectLst/>
                <a:latin typeface="Calibri" panose="020F0502020204030204" pitchFamily="34" charset="0"/>
                <a:ea typeface="Times New Roman" panose="02020603050405020304" pitchFamily="18" charset="0"/>
                <a:cs typeface="Times New Roman" panose="02020603050405020304" pitchFamily="18" charset="0"/>
              </a:rPr>
            </a:br>
            <a:br>
              <a:rPr lang="pl-PL" sz="4800" dirty="0">
                <a:effectLst/>
                <a:latin typeface="Calibri" panose="020F0502020204030204" pitchFamily="34" charset="0"/>
                <a:ea typeface="Times New Roman" panose="02020603050405020304" pitchFamily="18" charset="0"/>
                <a:cs typeface="Times New Roman" panose="02020603050405020304" pitchFamily="18" charset="0"/>
              </a:rPr>
            </a:br>
            <a:br>
              <a:rPr lang="pl-PL" sz="4000" dirty="0"/>
            </a:br>
            <a:endParaRPr lang="pl-PL" dirty="0"/>
          </a:p>
        </p:txBody>
      </p:sp>
      <p:sp>
        <p:nvSpPr>
          <p:cNvPr id="2" name="pole tekstowe 1">
            <a:extLst>
              <a:ext uri="{FF2B5EF4-FFF2-40B4-BE49-F238E27FC236}">
                <a16:creationId xmlns:a16="http://schemas.microsoft.com/office/drawing/2014/main" id="{77E7029C-870B-8FCF-A87C-CCC9522FC209}"/>
              </a:ext>
            </a:extLst>
          </p:cNvPr>
          <p:cNvSpPr txBox="1"/>
          <p:nvPr/>
        </p:nvSpPr>
        <p:spPr>
          <a:xfrm>
            <a:off x="1025426" y="3519433"/>
            <a:ext cx="8496944" cy="1384995"/>
          </a:xfrm>
          <a:prstGeom prst="rect">
            <a:avLst/>
          </a:prstGeom>
          <a:noFill/>
        </p:spPr>
        <p:txBody>
          <a:bodyPr wrap="square" rtlCol="0">
            <a:spAutoFit/>
          </a:bodyPr>
          <a:lstStyle/>
          <a:p>
            <a:pPr algn="ctr"/>
            <a:r>
              <a:rPr lang="pl-PL" sz="2800" b="1" dirty="0">
                <a:solidFill>
                  <a:schemeClr val="tx2">
                    <a:lumMod val="75000"/>
                  </a:schemeClr>
                </a:solidFill>
                <a:latin typeface="Arial" panose="020B0604020202020204" pitchFamily="34" charset="0"/>
                <a:cs typeface="Arial" panose="020B0604020202020204" pitchFamily="34" charset="0"/>
              </a:rPr>
              <a:t>Oferta</a:t>
            </a:r>
            <a:br>
              <a:rPr lang="pl-PL" sz="2800" b="1" dirty="0">
                <a:solidFill>
                  <a:schemeClr val="tx2">
                    <a:lumMod val="75000"/>
                  </a:schemeClr>
                </a:solidFill>
                <a:latin typeface="Arial" panose="020B0604020202020204" pitchFamily="34" charset="0"/>
                <a:cs typeface="Arial" panose="020B0604020202020204" pitchFamily="34" charset="0"/>
              </a:rPr>
            </a:br>
            <a:r>
              <a:rPr lang="pl-PL" sz="2800" b="1" dirty="0">
                <a:solidFill>
                  <a:schemeClr val="tx2">
                    <a:lumMod val="75000"/>
                  </a:schemeClr>
                </a:solidFill>
                <a:latin typeface="Arial" panose="020B0604020202020204" pitchFamily="34" charset="0"/>
                <a:cs typeface="Arial" panose="020B0604020202020204" pitchFamily="34" charset="0"/>
              </a:rPr>
              <a:t>Sieci Punktów Informacyjnych Funduszy Europejskich </a:t>
            </a:r>
          </a:p>
        </p:txBody>
      </p:sp>
      <p:pic>
        <p:nvPicPr>
          <p:cNvPr id="3" name="Obraz 2">
            <a:extLst>
              <a:ext uri="{FF2B5EF4-FFF2-40B4-BE49-F238E27FC236}">
                <a16:creationId xmlns:a16="http://schemas.microsoft.com/office/drawing/2014/main" id="{F76C93B8-F5E0-7211-C2CC-B30F85BAD7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1188038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072474D-FD14-420A-98FD-DD06A254A0E0}"/>
              </a:ext>
            </a:extLst>
          </p:cNvPr>
          <p:cNvPicPr>
            <a:picLocks noChangeAspect="1"/>
          </p:cNvPicPr>
          <p:nvPr/>
        </p:nvPicPr>
        <p:blipFill>
          <a:blip r:embed="rId3"/>
          <a:stretch>
            <a:fillRect/>
          </a:stretch>
        </p:blipFill>
        <p:spPr>
          <a:xfrm>
            <a:off x="8226226" y="3563813"/>
            <a:ext cx="2465587" cy="1640736"/>
          </a:xfrm>
          <a:prstGeom prst="rect">
            <a:avLst/>
          </a:prstGeom>
        </p:spPr>
      </p:pic>
      <p:sp>
        <p:nvSpPr>
          <p:cNvPr id="2" name="Symbol zastępczy zawartości 2">
            <a:extLst>
              <a:ext uri="{FF2B5EF4-FFF2-40B4-BE49-F238E27FC236}">
                <a16:creationId xmlns:a16="http://schemas.microsoft.com/office/drawing/2014/main" id="{85804DD9-2D13-4474-AB98-B8490A890C51}"/>
              </a:ext>
            </a:extLst>
          </p:cNvPr>
          <p:cNvSpPr>
            <a:spLocks noGrp="1"/>
          </p:cNvSpPr>
          <p:nvPr>
            <p:ph idx="1"/>
          </p:nvPr>
        </p:nvSpPr>
        <p:spPr>
          <a:xfrm>
            <a:off x="593378" y="251445"/>
            <a:ext cx="9649072" cy="6624736"/>
          </a:xfrm>
        </p:spPr>
        <p:txBody>
          <a:bodyPr>
            <a:noAutofit/>
          </a:bodyPr>
          <a:lstStyle/>
          <a:p>
            <a:pPr marL="0" indent="0" algn="ctr">
              <a:lnSpc>
                <a:spcPct val="100000"/>
              </a:lnSpc>
              <a:buNone/>
            </a:pPr>
            <a:r>
              <a:rPr lang="pl-PL" sz="2800" b="1" dirty="0">
                <a:solidFill>
                  <a:schemeClr val="accent1">
                    <a:lumMod val="50000"/>
                  </a:schemeClr>
                </a:solidFill>
                <a:latin typeface="Arial" panose="020B0604020202020204" pitchFamily="34" charset="0"/>
                <a:cs typeface="Arial" panose="020B0604020202020204" pitchFamily="34" charset="0"/>
              </a:rPr>
              <a:t>Inne źródła wsparcia</a:t>
            </a:r>
          </a:p>
          <a:p>
            <a:pPr marL="0" indent="0">
              <a:lnSpc>
                <a:spcPct val="100000"/>
              </a:lnSpc>
              <a:buNone/>
            </a:pPr>
            <a:r>
              <a:rPr lang="pl-PL" b="1" dirty="0">
                <a:solidFill>
                  <a:schemeClr val="accent1">
                    <a:lumMod val="50000"/>
                  </a:schemeClr>
                </a:solidFill>
                <a:latin typeface="Arial" panose="020B0604020202020204" pitchFamily="34" charset="0"/>
                <a:cs typeface="Arial" panose="020B0604020202020204" pitchFamily="34" charset="0"/>
              </a:rPr>
              <a:t>Ze środków rządowych:</a:t>
            </a:r>
          </a:p>
          <a:p>
            <a:pPr>
              <a:lnSpc>
                <a:spcPct val="100000"/>
              </a:lnSpc>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Ministerstwo Sportu - </a:t>
            </a:r>
            <a:r>
              <a:rPr lang="pl-PL" sz="1400" dirty="0">
                <a:latin typeface="Arial" panose="020B0604020202020204" pitchFamily="34" charset="0"/>
                <a:cs typeface="Arial" panose="020B0604020202020204" pitchFamily="34" charset="0"/>
                <a:hlinkClick r:id="rId4"/>
              </a:rPr>
              <a:t>Sport Powszechny - Ministerstwo Sportu i Turystyki - Portal Gov.pl (www.gov.pl)</a:t>
            </a:r>
            <a:endParaRPr lang="pl-PL"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endParaRPr lang="pl-PL" sz="1400" dirty="0">
              <a:solidFill>
                <a:schemeClr val="accent1">
                  <a:lumMod val="50000"/>
                </a:schemeClr>
              </a:solidFill>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Ministerstwo Kultury i Dziedzictwa Narodowego - </a:t>
            </a:r>
            <a:r>
              <a:rPr lang="pl-PL" sz="1400" dirty="0">
                <a:latin typeface="Arial" panose="020B0604020202020204" pitchFamily="34" charset="0"/>
                <a:cs typeface="Arial" panose="020B0604020202020204" pitchFamily="34" charset="0"/>
                <a:hlinkClick r:id="rId5"/>
              </a:rPr>
              <a:t>Programy 2024 - Ministerstwo Kultury i Dziedzictwa Narodowego - Portal Gov.pl (www.gov.pl)</a:t>
            </a:r>
            <a:endParaRPr lang="pl-PL" sz="1400" dirty="0">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endParaRPr lang="pl-PL" sz="1400" dirty="0">
              <a:solidFill>
                <a:schemeClr val="accent1">
                  <a:lumMod val="50000"/>
                </a:schemeClr>
              </a:solidFill>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Ministerstwo Pracy, Rodziny i Polityki Społecznej - </a:t>
            </a:r>
            <a:r>
              <a:rPr lang="pl-PL" sz="1400"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Programy i projekty - Ministerstwo Rodziny i Polityki Społecznej - Portal Gov.pl (www.gov.pl) </a:t>
            </a:r>
            <a:endParaRPr lang="pl-PL" sz="1400" dirty="0">
              <a:solidFill>
                <a:srgbClr val="0070C0"/>
              </a:solidFill>
              <a:latin typeface="Arial" panose="020B0604020202020204" pitchFamily="34" charset="0"/>
              <a:cs typeface="Arial" panose="020B0604020202020204" pitchFamily="34" charset="0"/>
            </a:endParaRPr>
          </a:p>
          <a:p>
            <a:pPr marL="0" indent="0">
              <a:lnSpc>
                <a:spcPct val="100000"/>
              </a:lnSpc>
              <a:spcBef>
                <a:spcPts val="0"/>
              </a:spcBef>
              <a:buNone/>
            </a:pPr>
            <a:endParaRPr lang="pl-PL" sz="1400" dirty="0">
              <a:solidFill>
                <a:schemeClr val="accent1">
                  <a:lumMod val="50000"/>
                </a:schemeClr>
              </a:solidFill>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Ministerstwo Spraw Wewnętrznych i Administracji - </a:t>
            </a:r>
            <a:r>
              <a:rPr lang="pl-PL" sz="1400"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Programy i projekty - Ministerstwo Spraw Wewnętrznych i Administracji - Portal Gov.pl (www.gov.pl) </a:t>
            </a:r>
            <a:endParaRPr lang="pl-PL" sz="14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Ministerstwo Obrony Narodowej - </a:t>
            </a:r>
            <a:r>
              <a:rPr lang="pl-PL" sz="1400" dirty="0">
                <a:solidFill>
                  <a:schemeClr val="accent1">
                    <a:lumMod val="50000"/>
                  </a:schemeClr>
                </a:solidFill>
                <a:latin typeface="Arial" panose="020B0604020202020204" pitchFamily="34" charset="0"/>
                <a:cs typeface="Arial" panose="020B0604020202020204" pitchFamily="34" charset="0"/>
                <a:hlinkClick r:id="rId8"/>
              </a:rPr>
              <a:t>https://www.gov.pl/web/obrona-narodowa/programy-i-projekty</a:t>
            </a:r>
            <a:endParaRPr lang="pl-PL" sz="1400" dirty="0">
              <a:solidFill>
                <a:schemeClr val="accent1">
                  <a:lumMod val="50000"/>
                </a:schemeClr>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Ministerstwo Spraw Zagranicznych -</a:t>
            </a:r>
          </a:p>
          <a:p>
            <a:pPr marL="0" indent="0">
              <a:lnSpc>
                <a:spcPct val="100000"/>
              </a:lnSpc>
              <a:buNone/>
            </a:pPr>
            <a:r>
              <a:rPr lang="pl-PL" sz="1400" dirty="0">
                <a:latin typeface="Arial" panose="020B0604020202020204" pitchFamily="34" charset="0"/>
                <a:cs typeface="Arial" panose="020B0604020202020204" pitchFamily="34" charset="0"/>
                <a:hlinkClick r:id="rId9"/>
              </a:rPr>
              <a:t>Konkursy Ministra - Ministerstwo Spraw Zagranicznych - Portal Gov.pl (www.gov.pl)</a:t>
            </a:r>
            <a:endParaRPr lang="pl-PL" sz="14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Narodowy Fundusz Ochrony Środowiska i Gospodarki Wodnej -</a:t>
            </a:r>
          </a:p>
          <a:p>
            <a:pPr marL="0" indent="0">
              <a:lnSpc>
                <a:spcPct val="100000"/>
              </a:lnSpc>
              <a:buNone/>
            </a:pPr>
            <a:r>
              <a:rPr lang="pl-PL" sz="1400" dirty="0">
                <a:latin typeface="Arial" panose="020B0604020202020204" pitchFamily="34" charset="0"/>
                <a:cs typeface="Arial" panose="020B0604020202020204" pitchFamily="34" charset="0"/>
                <a:hlinkClick r:id="rId10"/>
              </a:rPr>
              <a:t>Informacja o naborach wniosków w 2024 r. - Narodowy Fundusz Ochrony Środowiska i Gospodarki Wodnej - Portal Gov.pl (www.gov.pl)</a:t>
            </a:r>
            <a:endParaRPr lang="pl-PL" sz="1400" dirty="0">
              <a:solidFill>
                <a:schemeClr val="accent1">
                  <a:lumMod val="50000"/>
                </a:schemeClr>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400" dirty="0">
                <a:solidFill>
                  <a:schemeClr val="accent1">
                    <a:lumMod val="50000"/>
                  </a:schemeClr>
                </a:solidFill>
                <a:latin typeface="Arial" panose="020B0604020202020204" pitchFamily="34" charset="0"/>
                <a:cs typeface="Arial" panose="020B0604020202020204" pitchFamily="34" charset="0"/>
              </a:rPr>
              <a:t>Państwowy Fundusz Rehabilitacji Osób Niepełnosprawnych - </a:t>
            </a:r>
            <a:r>
              <a:rPr lang="pl-PL" sz="1400" dirty="0">
                <a:solidFill>
                  <a:srgbClr val="0070C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Zadania zlecane - aktualnie realizowane konkursy - Państwowy Fundusz Rehabilitacji Osób Niepełnosprawnych (pfron.org.pl)</a:t>
            </a:r>
            <a:endParaRPr lang="pl-PL" sz="1400" dirty="0">
              <a:solidFill>
                <a:srgbClr val="0070C0"/>
              </a:solidFill>
              <a:latin typeface="Arial" panose="020B0604020202020204" pitchFamily="34" charset="0"/>
              <a:cs typeface="Arial" panose="020B0604020202020204" pitchFamily="34" charset="0"/>
            </a:endParaRPr>
          </a:p>
          <a:p>
            <a:pPr>
              <a:lnSpc>
                <a:spcPct val="100000"/>
              </a:lnSpc>
            </a:pPr>
            <a:endParaRPr lang="pl-PL" sz="1600" dirty="0"/>
          </a:p>
          <a:p>
            <a:pPr>
              <a:lnSpc>
                <a:spcPct val="100000"/>
              </a:lnSpc>
            </a:pPr>
            <a:endParaRPr lang="pl-PL" sz="1600" dirty="0"/>
          </a:p>
        </p:txBody>
      </p:sp>
      <p:pic>
        <p:nvPicPr>
          <p:cNvPr id="4" name="Obraz 3">
            <a:extLst>
              <a:ext uri="{FF2B5EF4-FFF2-40B4-BE49-F238E27FC236}">
                <a16:creationId xmlns:a16="http://schemas.microsoft.com/office/drawing/2014/main" id="{192F442D-7F46-7586-990B-99B4E408832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88872" y="6336903"/>
            <a:ext cx="8714067" cy="899518"/>
          </a:xfrm>
          <a:prstGeom prst="rect">
            <a:avLst/>
          </a:prstGeom>
          <a:noFill/>
        </p:spPr>
      </p:pic>
    </p:spTree>
    <p:extLst>
      <p:ext uri="{BB962C8B-B14F-4D97-AF65-F5344CB8AC3E}">
        <p14:creationId xmlns:p14="http://schemas.microsoft.com/office/powerpoint/2010/main" val="210853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B07C228B-B0D9-4010-97F5-ABB775BDE693}"/>
              </a:ext>
            </a:extLst>
          </p:cNvPr>
          <p:cNvSpPr>
            <a:spLocks noGrp="1"/>
          </p:cNvSpPr>
          <p:nvPr>
            <p:ph idx="1"/>
          </p:nvPr>
        </p:nvSpPr>
        <p:spPr>
          <a:xfrm>
            <a:off x="881410" y="202721"/>
            <a:ext cx="8927679" cy="5881371"/>
          </a:xfrm>
        </p:spPr>
        <p:txBody>
          <a:bodyPr>
            <a:noAutofit/>
          </a:bodyPr>
          <a:lstStyle/>
          <a:p>
            <a:pPr marL="0" indent="0" algn="ctr">
              <a:lnSpc>
                <a:spcPct val="100000"/>
              </a:lnSpc>
              <a:buNone/>
            </a:pPr>
            <a:r>
              <a:rPr lang="pl-PL" sz="2800" b="1" dirty="0">
                <a:solidFill>
                  <a:schemeClr val="accent1">
                    <a:lumMod val="50000"/>
                  </a:schemeClr>
                </a:solidFill>
                <a:latin typeface="Arial" panose="020B0604020202020204" pitchFamily="34" charset="0"/>
                <a:cs typeface="Arial" panose="020B0604020202020204" pitchFamily="34" charset="0"/>
              </a:rPr>
              <a:t>Inne źródła wsparcia</a:t>
            </a:r>
          </a:p>
          <a:p>
            <a:pPr marL="0" indent="0">
              <a:lnSpc>
                <a:spcPct val="100000"/>
              </a:lnSpc>
              <a:buNone/>
            </a:pPr>
            <a:r>
              <a:rPr lang="pl-PL" sz="1600" b="1" dirty="0">
                <a:solidFill>
                  <a:schemeClr val="accent1">
                    <a:lumMod val="50000"/>
                  </a:schemeClr>
                </a:solidFill>
              </a:rPr>
              <a:t>Instytucje organizujące konkursy to m.in.:</a:t>
            </a: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Narodowy Instytut Wolności - Centrum Rozwoju Społeczeństwa Obywatelskiego </a:t>
            </a:r>
            <a:br>
              <a:rPr lang="pl-PL" sz="1600" dirty="0">
                <a:solidFill>
                  <a:schemeClr val="accent1">
                    <a:lumMod val="50000"/>
                  </a:schemeClr>
                </a:solidFill>
                <a:latin typeface="Arial" panose="020B0604020202020204" pitchFamily="34" charset="0"/>
                <a:cs typeface="Arial" panose="020B0604020202020204" pitchFamily="34" charset="0"/>
              </a:rPr>
            </a:br>
            <a:r>
              <a:rPr lang="pl-PL" sz="1600" dirty="0">
                <a:solidFill>
                  <a:schemeClr val="accent1">
                    <a:lumMod val="50000"/>
                  </a:schemeClr>
                </a:solidFill>
                <a:latin typeface="Arial" panose="020B0604020202020204" pitchFamily="34" charset="0"/>
                <a:cs typeface="Arial" panose="020B0604020202020204" pitchFamily="34" charset="0"/>
              </a:rPr>
              <a:t>- </a:t>
            </a:r>
            <a:r>
              <a:rPr lang="pl-PL" sz="1600" dirty="0">
                <a:latin typeface="Arial" panose="020B0604020202020204" pitchFamily="34" charset="0"/>
                <a:cs typeface="Arial" panose="020B0604020202020204" pitchFamily="34" charset="0"/>
                <a:hlinkClick r:id="rId3"/>
              </a:rPr>
              <a:t>Edycja 2024 - Narodowy Instytut Wolności (niw.gov.pl)</a:t>
            </a:r>
            <a:br>
              <a:rPr lang="pl-PL" sz="1600" dirty="0">
                <a:solidFill>
                  <a:schemeClr val="accent1">
                    <a:lumMod val="50000"/>
                  </a:schemeClr>
                </a:solidFill>
                <a:latin typeface="Arial" panose="020B0604020202020204" pitchFamily="34" charset="0"/>
                <a:cs typeface="Arial" panose="020B0604020202020204" pitchFamily="34" charset="0"/>
              </a:rPr>
            </a:br>
            <a:r>
              <a:rPr lang="pl-PL" sz="1600" dirty="0">
                <a:solidFill>
                  <a:schemeClr val="accent1">
                    <a:lumMod val="50000"/>
                  </a:schemeClr>
                </a:solidFill>
                <a:latin typeface="Arial" panose="020B0604020202020204" pitchFamily="34" charset="0"/>
                <a:cs typeface="Arial" panose="020B0604020202020204" pitchFamily="34" charset="0"/>
              </a:rPr>
              <a:t>- </a:t>
            </a:r>
            <a:r>
              <a:rPr lang="pl-PL" sz="1600" dirty="0">
                <a:latin typeface="Arial" panose="020B0604020202020204" pitchFamily="34" charset="0"/>
                <a:cs typeface="Arial" panose="020B0604020202020204" pitchFamily="34" charset="0"/>
                <a:hlinkClick r:id="rId4"/>
              </a:rPr>
              <a:t>Edycja 2024 - Narodowy Instytut Wolności (niw.gov.pl)</a:t>
            </a:r>
            <a:endParaRPr lang="pl-PL" sz="1600" dirty="0">
              <a:solidFill>
                <a:schemeClr val="accent1">
                  <a:lumMod val="50000"/>
                </a:schemeClr>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PZU - </a:t>
            </a:r>
            <a:r>
              <a:rPr lang="pl-PL" sz="1600"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https://fundacja.pzu.pl/konkursy-i-dotacje</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PKO Bank Polski - </a:t>
            </a:r>
            <a:r>
              <a:rPr lang="pl-PL" sz="1600"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https://www.fundacjapkobp.pl/project/projekty/</a:t>
            </a:r>
            <a:r>
              <a:rPr lang="pl-PL" sz="1600" dirty="0">
                <a:solidFill>
                  <a:srgbClr val="0070C0"/>
                </a:solidFill>
                <a:latin typeface="Arial" panose="020B0604020202020204" pitchFamily="34" charset="0"/>
                <a:cs typeface="Arial" panose="020B0604020202020204" pitchFamily="34" charset="0"/>
              </a:rPr>
              <a:t> </a:t>
            </a: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KGHM Polska Miedź - </a:t>
            </a:r>
            <a:r>
              <a:rPr lang="pl-PL" sz="1600"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http://fundacjakghm.pl/dla-instytucji</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Energa - </a:t>
            </a:r>
            <a:r>
              <a:rPr lang="pl-PL" sz="1600" dirty="0">
                <a:solidFill>
                  <a:srgbClr val="0070C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Złóż wniosek (energa.pl) </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Rozwoju Sytemu Edukacji - </a:t>
            </a:r>
            <a:r>
              <a:rPr lang="pl-PL" sz="1600" dirty="0">
                <a:solidFill>
                  <a:srgbClr val="0070C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https://education.org.pl/kategoria_naboru/ii-nabor/</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mBanku - </a:t>
            </a:r>
            <a:r>
              <a:rPr lang="pl-PL" sz="1600" dirty="0">
                <a:solidFill>
                  <a:srgbClr val="0070C0"/>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https://www.mbank.pl/mfundacja/dotacje/</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Współpracy Polsko-Niemieckiej - </a:t>
            </a:r>
            <a:r>
              <a:rPr lang="pl-PL" sz="1600" dirty="0">
                <a:solidFill>
                  <a:srgbClr val="0070C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Fundacja Współpracy Polsko-Niemieckiej - Wymagane terminy (fwpn.org.pl)</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Polsko-Ukraińska Rada Wymiany Młodzieży - </a:t>
            </a:r>
            <a:r>
              <a:rPr lang="pl-PL" sz="1600" dirty="0">
                <a:solidFill>
                  <a:srgbClr val="0070C0"/>
                </a:solidFill>
                <a:latin typeface="Arial" panose="020B0604020202020204" pitchFamily="34" charset="0"/>
                <a:cs typeface="Arial" panose="020B0604020202020204" pitchFamily="34" charset="0"/>
                <a:hlinkClick r:id="rId12"/>
              </a:rPr>
              <a:t>https://wymianymlodziezy.frse.org.pl/</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solidFill>
                  <a:schemeClr val="accent1">
                    <a:lumMod val="50000"/>
                  </a:schemeClr>
                </a:solidFill>
                <a:latin typeface="Arial" panose="020B0604020202020204" pitchFamily="34" charset="0"/>
                <a:cs typeface="Arial" panose="020B0604020202020204" pitchFamily="34" charset="0"/>
              </a:rPr>
              <a:t>Fundacja Aktywny Senior - </a:t>
            </a:r>
            <a:r>
              <a:rPr lang="pl-PL" sz="1600" dirty="0">
                <a:solidFill>
                  <a:srgbClr val="0070C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https://wspolnotapokolen.pl/portfolio/zloty-wiek/</a:t>
            </a:r>
            <a:endParaRPr lang="pl-PL" sz="1600" dirty="0">
              <a:solidFill>
                <a:srgbClr val="0070C0"/>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pl-PL" sz="1600" dirty="0">
                <a:latin typeface="Arial" panose="020B0604020202020204" pitchFamily="34" charset="0"/>
                <a:cs typeface="Arial" panose="020B0604020202020204" pitchFamily="34" charset="0"/>
              </a:rPr>
              <a:t>Fundacja Europejski Fundusz Rozwoju Wsi Polskiej  - </a:t>
            </a:r>
            <a:r>
              <a:rPr lang="pl-PL" sz="1600" dirty="0">
                <a:solidFill>
                  <a:srgbClr val="0070C0"/>
                </a:solidFill>
                <a:latin typeface="Arial" panose="020B0604020202020204" pitchFamily="34" charset="0"/>
                <a:cs typeface="Arial" panose="020B0604020202020204" pitchFamily="34" charset="0"/>
              </a:rPr>
              <a:t>https://efrwp.pl/projekty/</a:t>
            </a:r>
          </a:p>
          <a:p>
            <a:pPr>
              <a:lnSpc>
                <a:spcPct val="100000"/>
              </a:lnSpc>
            </a:pPr>
            <a:endParaRPr lang="pl-PL" sz="1600" dirty="0"/>
          </a:p>
        </p:txBody>
      </p:sp>
      <p:pic>
        <p:nvPicPr>
          <p:cNvPr id="4" name="Obraz 3">
            <a:extLst>
              <a:ext uri="{FF2B5EF4-FFF2-40B4-BE49-F238E27FC236}">
                <a16:creationId xmlns:a16="http://schemas.microsoft.com/office/drawing/2014/main" id="{8322DF67-3E09-3C3B-907E-0D7AEABA07F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3332182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3845180C-AA4A-4770-968E-968F4B6080B0}"/>
              </a:ext>
            </a:extLst>
          </p:cNvPr>
          <p:cNvSpPr>
            <a:spLocks noGrp="1"/>
          </p:cNvSpPr>
          <p:nvPr>
            <p:ph idx="1"/>
          </p:nvPr>
        </p:nvSpPr>
        <p:spPr>
          <a:xfrm>
            <a:off x="449362" y="323453"/>
            <a:ext cx="10585176" cy="5760640"/>
          </a:xfrm>
        </p:spPr>
        <p:txBody>
          <a:bodyPr>
            <a:noAutofit/>
          </a:bodyPr>
          <a:lstStyle/>
          <a:p>
            <a:pPr marL="0" indent="0" algn="ctr">
              <a:buNone/>
            </a:pPr>
            <a:r>
              <a:rPr lang="pl-PL" sz="2800" b="1" dirty="0">
                <a:solidFill>
                  <a:schemeClr val="accent1">
                    <a:lumMod val="50000"/>
                  </a:schemeClr>
                </a:solidFill>
                <a:latin typeface="Arial" panose="020B0604020202020204" pitchFamily="34" charset="0"/>
                <a:cs typeface="Arial" panose="020B0604020202020204" pitchFamily="34" charset="0"/>
              </a:rPr>
              <a:t>Inne źródła wsparcia</a:t>
            </a:r>
            <a:endParaRPr lang="pl-PL" sz="2000" b="1" dirty="0">
              <a:solidFill>
                <a:schemeClr val="accent1">
                  <a:lumMod val="50000"/>
                </a:schemeClr>
              </a:solidFill>
              <a:latin typeface="Arial" panose="020B0604020202020204" pitchFamily="34" charset="0"/>
              <a:cs typeface="Arial" panose="020B0604020202020204" pitchFamily="34" charset="0"/>
            </a:endParaRPr>
          </a:p>
          <a:p>
            <a:pPr marL="0" indent="0">
              <a:buNone/>
            </a:pPr>
            <a:r>
              <a:rPr lang="pl-PL" sz="2000" b="1" dirty="0">
                <a:solidFill>
                  <a:schemeClr val="accent1">
                    <a:lumMod val="50000"/>
                  </a:schemeClr>
                </a:solidFill>
                <a:latin typeface="Arial" panose="020B0604020202020204" pitchFamily="34" charset="0"/>
                <a:cs typeface="Arial" panose="020B0604020202020204" pitchFamily="34" charset="0"/>
              </a:rPr>
              <a:t>Instytucje organizujące konkursy cd.:</a:t>
            </a:r>
          </a:p>
          <a:p>
            <a:pPr marL="0" indent="0">
              <a:buNone/>
            </a:pPr>
            <a:endParaRPr lang="pl-PL" sz="2000" b="1" dirty="0">
              <a:solidFill>
                <a:schemeClr val="accent1">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
            </a:pPr>
            <a:r>
              <a:rPr lang="pl-PL" dirty="0">
                <a:solidFill>
                  <a:schemeClr val="accent1">
                    <a:lumMod val="50000"/>
                  </a:schemeClr>
                </a:solidFill>
                <a:latin typeface="Arial" panose="020B0604020202020204" pitchFamily="34" charset="0"/>
                <a:cs typeface="Arial" panose="020B0604020202020204" pitchFamily="34" charset="0"/>
              </a:rPr>
              <a:t>Fundacja Fundusz Współpracy - </a:t>
            </a:r>
            <a:r>
              <a:rPr lang="pl-PL"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https://cofund.org.pl/projekty</a:t>
            </a:r>
            <a:r>
              <a:rPr lang="pl-PL" dirty="0">
                <a:solidFill>
                  <a:srgbClr val="0070C0"/>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pl-PL" dirty="0">
                <a:solidFill>
                  <a:schemeClr val="accent1">
                    <a:lumMod val="50000"/>
                  </a:schemeClr>
                </a:solidFill>
                <a:latin typeface="Arial" panose="020B0604020202020204" pitchFamily="34" charset="0"/>
                <a:cs typeface="Arial" panose="020B0604020202020204" pitchFamily="34" charset="0"/>
              </a:rPr>
              <a:t>Polsko-Amerykańska Fundacja Wolności - </a:t>
            </a:r>
            <a:r>
              <a:rPr lang="pl-PL"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https://pafw.pl/program/rozwoj-spolecznosci-lokalnych/wspieramy-organizacje-pozarzadowe/</a:t>
            </a:r>
            <a:endParaRPr lang="pl-PL" dirty="0">
              <a:solidFill>
                <a:srgbClr val="0070C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pl-PL" dirty="0">
                <a:solidFill>
                  <a:schemeClr val="accent1">
                    <a:lumMod val="50000"/>
                  </a:schemeClr>
                </a:solidFill>
                <a:latin typeface="Arial" panose="020B0604020202020204" pitchFamily="34" charset="0"/>
                <a:cs typeface="Arial" panose="020B0604020202020204" pitchFamily="34" charset="0"/>
              </a:rPr>
              <a:t>Instytut Współpracy Polsko-Węgierskiej im. Wacława Felczaka -  </a:t>
            </a:r>
            <a:r>
              <a:rPr lang="pl-PL"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https://kurier.plus/node/1996</a:t>
            </a:r>
            <a:r>
              <a:rPr lang="pl-PL" dirty="0">
                <a:solidFill>
                  <a:srgbClr val="0070C0"/>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pl-PL" dirty="0">
                <a:solidFill>
                  <a:schemeClr val="accent1">
                    <a:lumMod val="50000"/>
                  </a:schemeClr>
                </a:solidFill>
                <a:latin typeface="Arial" panose="020B0604020202020204" pitchFamily="34" charset="0"/>
                <a:cs typeface="Arial" panose="020B0604020202020204" pitchFamily="34" charset="0"/>
              </a:rPr>
              <a:t>Europejski Fundusz Rozwoju Wsi Polskiej - </a:t>
            </a:r>
            <a:r>
              <a:rPr lang="pl-PL"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https://www.efrwp.pl/o-projekcie-blizej-przyrody</a:t>
            </a:r>
            <a:r>
              <a:rPr lang="pl-PL" dirty="0">
                <a:solidFill>
                  <a:srgbClr val="0070C0"/>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pl-PL" dirty="0">
                <a:solidFill>
                  <a:schemeClr val="accent1">
                    <a:lumMod val="50000"/>
                  </a:schemeClr>
                </a:solidFill>
                <a:latin typeface="Arial" panose="020B0604020202020204" pitchFamily="34" charset="0"/>
                <a:cs typeface="Arial" panose="020B0604020202020204" pitchFamily="34" charset="0"/>
              </a:rPr>
              <a:t>Fundacja Lotto im. Hanny Konopackiej - </a:t>
            </a:r>
            <a:r>
              <a:rPr lang="pl-PL"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https://www.fundacjalotto.pl/program-grantow/</a:t>
            </a:r>
            <a:r>
              <a:rPr lang="pl-PL" dirty="0">
                <a:solidFill>
                  <a:srgbClr val="0070C0"/>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pl-PL" dirty="0">
                <a:solidFill>
                  <a:schemeClr val="accent1">
                    <a:lumMod val="50000"/>
                  </a:schemeClr>
                </a:solidFill>
                <a:latin typeface="Arial" panose="020B0604020202020204" pitchFamily="34" charset="0"/>
                <a:cs typeface="Arial" panose="020B0604020202020204" pitchFamily="34" charset="0"/>
              </a:rPr>
              <a:t>Fundacja PGNIG im. Ignacego Łukasiewicza - Rozgrzewamy Polskie Serca -</a:t>
            </a:r>
            <a:r>
              <a:rPr lang="pl-PL" dirty="0">
                <a:solidFill>
                  <a:srgbClr val="0070C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https://fundusze.ngo.pl/371940-program-grantowy-rozgrzewamy-polskie-serca-z-okazji-roku-ignacego-lukasiewicza.html</a:t>
            </a:r>
            <a:r>
              <a:rPr lang="pl-PL" dirty="0">
                <a:solidFill>
                  <a:srgbClr val="0070C0"/>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pl-PL" dirty="0">
                <a:solidFill>
                  <a:schemeClr val="accent1">
                    <a:lumMod val="50000"/>
                  </a:schemeClr>
                </a:solidFill>
                <a:latin typeface="Arial" panose="020B0604020202020204" pitchFamily="34" charset="0"/>
                <a:cs typeface="Arial" panose="020B0604020202020204" pitchFamily="34" charset="0"/>
              </a:rPr>
              <a:t>Europejski Korpus Solidarności - </a:t>
            </a:r>
            <a:r>
              <a:rPr lang="pl-PL" dirty="0">
                <a:latin typeface="Arial" panose="020B0604020202020204" pitchFamily="34" charset="0"/>
                <a:cs typeface="Arial" panose="020B0604020202020204" pitchFamily="34" charset="0"/>
                <a:hlinkClick r:id="rId9"/>
              </a:rPr>
              <a:t>Narodowa Agencja EKS | Europejski Korpus Solidarności</a:t>
            </a:r>
            <a:endParaRPr lang="pl-PL" dirty="0">
              <a:latin typeface="Arial" panose="020B0604020202020204" pitchFamily="34" charset="0"/>
              <a:cs typeface="Arial" panose="020B0604020202020204" pitchFamily="34" charset="0"/>
            </a:endParaRPr>
          </a:p>
          <a:p>
            <a:pPr>
              <a:buFont typeface="Wingdings" panose="05000000000000000000" pitchFamily="2" charset="2"/>
              <a:buChar char="§"/>
            </a:pPr>
            <a:r>
              <a:rPr lang="pl-PL"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Krajowe Biuro </a:t>
            </a:r>
            <a:r>
              <a:rPr lang="pl-PL" dirty="0" err="1">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Eurodesk</a:t>
            </a:r>
            <a:r>
              <a:rPr lang="pl-PL"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Polska </a:t>
            </a:r>
            <a:r>
              <a:rPr lang="pl-PL" dirty="0">
                <a:solidFill>
                  <a:srgbClr val="0563C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https://www.eurodesk.pl/granty/item</a:t>
            </a:r>
            <a:r>
              <a:rPr lang="pl-PL" dirty="0">
                <a:latin typeface="Arial" panose="020B0604020202020204" pitchFamily="34" charset="0"/>
                <a:cs typeface="Arial" panose="020B0604020202020204" pitchFamily="34" charset="0"/>
              </a:rPr>
              <a:t> </a:t>
            </a:r>
          </a:p>
        </p:txBody>
      </p:sp>
      <p:pic>
        <p:nvPicPr>
          <p:cNvPr id="4" name="Obraz 3">
            <a:extLst>
              <a:ext uri="{FF2B5EF4-FFF2-40B4-BE49-F238E27FC236}">
                <a16:creationId xmlns:a16="http://schemas.microsoft.com/office/drawing/2014/main" id="{18D3BCED-E06D-C161-9C15-9234BFB358E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1191340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EF69E1B3-FF6C-4F5C-9757-CD87184BDEA5}"/>
              </a:ext>
            </a:extLst>
          </p:cNvPr>
          <p:cNvSpPr>
            <a:spLocks noGrp="1"/>
          </p:cNvSpPr>
          <p:nvPr>
            <p:ph idx="1"/>
          </p:nvPr>
        </p:nvSpPr>
        <p:spPr>
          <a:xfrm>
            <a:off x="665386" y="1835621"/>
            <a:ext cx="9696102" cy="4608512"/>
          </a:xfrm>
        </p:spPr>
        <p:txBody>
          <a:bodyPr/>
          <a:lstStyle/>
          <a:p>
            <a:pPr marL="0" lvl="0" indent="0" algn="ctr">
              <a:buNone/>
            </a:pPr>
            <a:endParaRPr lang="pl-PL" sz="1200" b="1" dirty="0">
              <a:solidFill>
                <a:srgbClr val="0563C1"/>
              </a:solidFill>
              <a:hlinkClick r:id="rId3">
                <a:extLst>
                  <a:ext uri="{A12FA001-AC4F-418D-AE19-62706E023703}">
                    <ahyp:hlinkClr xmlns:ahyp="http://schemas.microsoft.com/office/drawing/2018/hyperlinkcolor" val="tx"/>
                  </a:ext>
                </a:extLst>
              </a:hlinkClick>
            </a:endParaRPr>
          </a:p>
          <a:p>
            <a:pPr marL="0" lvl="0" indent="0" algn="ctr">
              <a:buNone/>
            </a:pPr>
            <a:endParaRPr lang="pl-PL" sz="1200" b="1" dirty="0">
              <a:solidFill>
                <a:srgbClr val="0563C1"/>
              </a:solidFill>
              <a:hlinkClick r:id="rId3">
                <a:extLst>
                  <a:ext uri="{A12FA001-AC4F-418D-AE19-62706E023703}">
                    <ahyp:hlinkClr xmlns:ahyp="http://schemas.microsoft.com/office/drawing/2018/hyperlinkcolor" val="tx"/>
                  </a:ext>
                </a:extLst>
              </a:hlinkClick>
            </a:endParaRPr>
          </a:p>
          <a:p>
            <a:pPr marL="0" lvl="0" indent="0" algn="ctr">
              <a:buNone/>
            </a:pPr>
            <a:endParaRPr lang="pl-PL" sz="1200" b="1" dirty="0">
              <a:solidFill>
                <a:srgbClr val="0563C1"/>
              </a:solidFill>
              <a:hlinkClick r:id="rId3">
                <a:extLst>
                  <a:ext uri="{A12FA001-AC4F-418D-AE19-62706E023703}">
                    <ahyp:hlinkClr xmlns:ahyp="http://schemas.microsoft.com/office/drawing/2018/hyperlinkcolor" val="tx"/>
                  </a:ext>
                </a:extLst>
              </a:hlinkClick>
            </a:endParaRPr>
          </a:p>
          <a:p>
            <a:pPr>
              <a:buFont typeface="Wingdings" panose="05000000000000000000" pitchFamily="2" charset="2"/>
              <a:buChar char="§"/>
            </a:pPr>
            <a:r>
              <a:rPr lang="pl-PL" b="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www.funduszeUE.lubelskie.pl</a:t>
            </a:r>
            <a:endParaRPr lang="pl-PL" b="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lvl="0">
              <a:buFont typeface="Wingdings" panose="05000000000000000000" pitchFamily="2" charset="2"/>
              <a:buChar char="§"/>
            </a:pPr>
            <a:r>
              <a:rPr lang="pl-PL" b="1"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www.funduszeeuropejskie.gov.pl</a:t>
            </a:r>
            <a:endParaRPr lang="pl-PL" b="1" dirty="0">
              <a:solidFill>
                <a:srgbClr val="0070C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pl-PL" b="1"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www.ngo.pl</a:t>
            </a:r>
            <a:endParaRPr lang="pl-PL" b="1" dirty="0">
              <a:solidFill>
                <a:srgbClr val="0070C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pl-PL" b="1"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www.eurodesk.pl</a:t>
            </a:r>
            <a:r>
              <a:rPr lang="pl-PL" b="1" dirty="0">
                <a:solidFill>
                  <a:srgbClr val="0070C0"/>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pl-PL" b="1" dirty="0">
                <a:solidFill>
                  <a:srgbClr val="0070C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www.niw.gov.pl</a:t>
            </a:r>
            <a:endParaRPr lang="pl-PL" b="1" dirty="0">
              <a:solidFill>
                <a:srgbClr val="0070C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pl-PL" b="1" dirty="0">
                <a:solidFill>
                  <a:srgbClr val="0070C0"/>
                </a:solidFill>
                <a:latin typeface="Arial" panose="020B0604020202020204" pitchFamily="34" charset="0"/>
                <a:cs typeface="Arial" panose="020B0604020202020204" pitchFamily="34" charset="0"/>
                <a:hlinkClick r:id="rId9"/>
              </a:rPr>
              <a:t>www.granty.pl</a:t>
            </a:r>
            <a:r>
              <a:rPr lang="pl-PL" b="1" dirty="0">
                <a:solidFill>
                  <a:srgbClr val="0070C0"/>
                </a:solidFill>
                <a:latin typeface="Arial" panose="020B0604020202020204" pitchFamily="34" charset="0"/>
                <a:cs typeface="Arial" panose="020B0604020202020204" pitchFamily="34" charset="0"/>
              </a:rPr>
              <a:t>   </a:t>
            </a:r>
          </a:p>
          <a:p>
            <a:pPr algn="ctr"/>
            <a:endParaRPr lang="pl-PL" b="1" dirty="0"/>
          </a:p>
          <a:p>
            <a:pPr algn="ctr"/>
            <a:endParaRPr lang="pl-PL" b="1" dirty="0"/>
          </a:p>
          <a:p>
            <a:pPr algn="ctr"/>
            <a:endParaRPr lang="pl-PL" b="1" dirty="0"/>
          </a:p>
          <a:p>
            <a:pPr algn="ctr"/>
            <a:endParaRPr lang="pl-PL" b="1" dirty="0"/>
          </a:p>
        </p:txBody>
      </p:sp>
      <p:sp>
        <p:nvSpPr>
          <p:cNvPr id="3" name="Tytuł 1">
            <a:extLst>
              <a:ext uri="{FF2B5EF4-FFF2-40B4-BE49-F238E27FC236}">
                <a16:creationId xmlns:a16="http://schemas.microsoft.com/office/drawing/2014/main" id="{0032934B-7C5B-4000-8D18-AB3C8AD03EEA}"/>
              </a:ext>
            </a:extLst>
          </p:cNvPr>
          <p:cNvSpPr>
            <a:spLocks noGrp="1"/>
          </p:cNvSpPr>
          <p:nvPr>
            <p:ph type="title"/>
          </p:nvPr>
        </p:nvSpPr>
        <p:spPr>
          <a:xfrm>
            <a:off x="1313458" y="202721"/>
            <a:ext cx="7886700" cy="1548241"/>
          </a:xfrm>
        </p:spPr>
        <p:txBody>
          <a:bodyPr/>
          <a:lstStyle/>
          <a:p>
            <a:pPr algn="ctr"/>
            <a:r>
              <a:rPr lang="pl-PL" b="1" dirty="0">
                <a:solidFill>
                  <a:srgbClr val="002060"/>
                </a:solidFill>
                <a:latin typeface="Arial" panose="020B0604020202020204" pitchFamily="34" charset="0"/>
                <a:cs typeface="Arial" panose="020B0604020202020204" pitchFamily="34" charset="0"/>
              </a:rPr>
              <a:t>Przydatne strony</a:t>
            </a:r>
            <a:br>
              <a:rPr lang="pl-PL" sz="2800" b="1" dirty="0">
                <a:solidFill>
                  <a:schemeClr val="accent1">
                    <a:lumMod val="50000"/>
                  </a:schemeClr>
                </a:solidFill>
              </a:rPr>
            </a:br>
            <a:endParaRPr lang="pl-PL" sz="2800" dirty="0">
              <a:solidFill>
                <a:schemeClr val="accent1">
                  <a:lumMod val="50000"/>
                </a:schemeClr>
              </a:solidFill>
            </a:endParaRPr>
          </a:p>
        </p:txBody>
      </p:sp>
      <p:pic>
        <p:nvPicPr>
          <p:cNvPr id="4098" name="Picture 2" descr="Przydatne linki do stron - Portal - Szkoła Podstawowa w Kowalewie">
            <a:extLst>
              <a:ext uri="{FF2B5EF4-FFF2-40B4-BE49-F238E27FC236}">
                <a16:creationId xmlns:a16="http://schemas.microsoft.com/office/drawing/2014/main" id="{269D460E-EE7F-4791-8F48-011D5A4ADB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386" y="841521"/>
            <a:ext cx="3324200" cy="2136986"/>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B745F724-281D-EAF1-5D72-FDF6F2B5E49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888432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obrazu 2" descr="Mężczyzna pracuje na komputerze">
            <a:extLst>
              <a:ext uri="{FF2B5EF4-FFF2-40B4-BE49-F238E27FC236}">
                <a16:creationId xmlns:a16="http://schemas.microsoft.com/office/drawing/2014/main" id="{E13C071F-1533-4D50-953E-8CC25EABE35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19" b="3819"/>
          <a:stretch>
            <a:fillRect/>
          </a:stretch>
        </p:blipFill>
        <p:spPr/>
      </p:pic>
      <p:sp>
        <p:nvSpPr>
          <p:cNvPr id="11" name="Tytuł 10">
            <a:extLst>
              <a:ext uri="{FF2B5EF4-FFF2-40B4-BE49-F238E27FC236}">
                <a16:creationId xmlns:a16="http://schemas.microsoft.com/office/drawing/2014/main" id="{56D39C55-7AA3-7040-B077-14B2D470B74D}"/>
              </a:ext>
            </a:extLst>
          </p:cNvPr>
          <p:cNvSpPr>
            <a:spLocks noGrp="1"/>
          </p:cNvSpPr>
          <p:nvPr>
            <p:ph type="ctrTitle"/>
          </p:nvPr>
        </p:nvSpPr>
        <p:spPr/>
        <p:txBody>
          <a:bodyPr/>
          <a:lstStyle/>
          <a:p>
            <a:r>
              <a:rPr kumimoji="0" lang="pl-PL" sz="2900" b="1" i="0" u="none" strike="noStrike" kern="1200" cap="none" spc="0" normalizeH="0" baseline="0" noProof="0" dirty="0">
                <a:ln>
                  <a:noFill/>
                </a:ln>
                <a:solidFill>
                  <a:srgbClr val="002073"/>
                </a:solidFill>
                <a:effectLst/>
                <a:uLnTx/>
                <a:uFillTx/>
                <a:latin typeface="Open Sans" pitchFamily="2" charset="0"/>
                <a:ea typeface="Open Sans" pitchFamily="2" charset="0"/>
                <a:cs typeface="Open Sans" pitchFamily="2" charset="0"/>
              </a:rPr>
              <a:t>Pytania?</a:t>
            </a:r>
            <a:br>
              <a:rPr kumimoji="0" lang="pl-PL" sz="2900" b="1" i="0" u="none" strike="noStrike" kern="1200" cap="none" spc="0" normalizeH="0" baseline="0" noProof="0" dirty="0">
                <a:ln>
                  <a:noFill/>
                </a:ln>
                <a:solidFill>
                  <a:srgbClr val="002073"/>
                </a:solidFill>
                <a:effectLst/>
                <a:uLnTx/>
                <a:uFillTx/>
                <a:latin typeface="Open Sans" pitchFamily="2" charset="0"/>
                <a:ea typeface="Open Sans" pitchFamily="2" charset="0"/>
                <a:cs typeface="Open Sans" pitchFamily="2" charset="0"/>
              </a:rPr>
            </a:br>
            <a:endParaRPr lang="pl-PL" dirty="0"/>
          </a:p>
        </p:txBody>
      </p:sp>
      <p:pic>
        <p:nvPicPr>
          <p:cNvPr id="2" name="Obraz 1">
            <a:extLst>
              <a:ext uri="{FF2B5EF4-FFF2-40B4-BE49-F238E27FC236}">
                <a16:creationId xmlns:a16="http://schemas.microsoft.com/office/drawing/2014/main" id="{695AD490-152D-2FF8-D639-79A1495E8E8C}"/>
              </a:ext>
            </a:extLst>
          </p:cNvPr>
          <p:cNvPicPr>
            <a:picLocks noChangeAspect="1"/>
          </p:cNvPicPr>
          <p:nvPr/>
        </p:nvPicPr>
        <p:blipFill>
          <a:blip r:embed="rId4"/>
          <a:stretch>
            <a:fillRect/>
          </a:stretch>
        </p:blipFill>
        <p:spPr>
          <a:xfrm>
            <a:off x="1961530" y="6695125"/>
            <a:ext cx="6072142" cy="829128"/>
          </a:xfrm>
          <a:prstGeom prst="rect">
            <a:avLst/>
          </a:prstGeom>
        </p:spPr>
      </p:pic>
      <p:pic>
        <p:nvPicPr>
          <p:cNvPr id="4" name="Obraz 3">
            <a:extLst>
              <a:ext uri="{FF2B5EF4-FFF2-40B4-BE49-F238E27FC236}">
                <a16:creationId xmlns:a16="http://schemas.microsoft.com/office/drawing/2014/main" id="{8FE35DF7-D106-4031-907F-C167E85396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5524" y="6294937"/>
            <a:ext cx="8714067" cy="1115168"/>
          </a:xfrm>
          <a:prstGeom prst="rect">
            <a:avLst/>
          </a:prstGeom>
          <a:noFill/>
        </p:spPr>
      </p:pic>
    </p:spTree>
    <p:extLst>
      <p:ext uri="{BB962C8B-B14F-4D97-AF65-F5344CB8AC3E}">
        <p14:creationId xmlns:p14="http://schemas.microsoft.com/office/powerpoint/2010/main" val="1168083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56B30E-C794-4797-8370-F561ECABB917}"/>
              </a:ext>
            </a:extLst>
          </p:cNvPr>
          <p:cNvSpPr>
            <a:spLocks noGrp="1"/>
          </p:cNvSpPr>
          <p:nvPr>
            <p:ph type="ctrTitle"/>
          </p:nvPr>
        </p:nvSpPr>
        <p:spPr>
          <a:xfrm>
            <a:off x="5418679" y="2123653"/>
            <a:ext cx="7920115" cy="1170242"/>
          </a:xfrm>
        </p:spPr>
        <p:txBody>
          <a:bodyPr>
            <a:normAutofit/>
          </a:bodyPr>
          <a:lstStyle/>
          <a:p>
            <a:r>
              <a:rPr lang="pl-PL" sz="2800" dirty="0">
                <a:solidFill>
                  <a:srgbClr val="002060"/>
                </a:solidFill>
                <a:latin typeface="Arial" panose="020B0604020202020204" pitchFamily="34" charset="0"/>
                <a:cs typeface="Arial" panose="020B0604020202020204" pitchFamily="34" charset="0"/>
              </a:rPr>
              <a:t>Dziękuję za uwagę!</a:t>
            </a:r>
            <a:r>
              <a:rPr lang="pl-PL" sz="2800" dirty="0">
                <a:solidFill>
                  <a:srgbClr val="002060"/>
                </a:solidFill>
                <a:latin typeface="Arial" panose="020B0604020202020204" pitchFamily="34" charset="0"/>
                <a:cs typeface="Arial" panose="020B0604020202020204" pitchFamily="34" charset="0"/>
                <a:sym typeface="Wingdings" panose="05000000000000000000" pitchFamily="2" charset="2"/>
              </a:rPr>
              <a:t></a:t>
            </a:r>
            <a:br>
              <a:rPr lang="pl-PL" sz="2800" dirty="0">
                <a:solidFill>
                  <a:srgbClr val="002060"/>
                </a:solidFill>
                <a:latin typeface="Arial" panose="020B0604020202020204" pitchFamily="34" charset="0"/>
                <a:cs typeface="Arial" panose="020B0604020202020204" pitchFamily="34" charset="0"/>
              </a:rPr>
            </a:br>
            <a:endParaRPr lang="pl-PL" sz="2800" dirty="0"/>
          </a:p>
        </p:txBody>
      </p:sp>
      <p:sp>
        <p:nvSpPr>
          <p:cNvPr id="3" name="Podtytuł 2">
            <a:extLst>
              <a:ext uri="{FF2B5EF4-FFF2-40B4-BE49-F238E27FC236}">
                <a16:creationId xmlns:a16="http://schemas.microsoft.com/office/drawing/2014/main" id="{5C1583CD-7D18-4824-AA13-0F9F606E217C}"/>
              </a:ext>
            </a:extLst>
          </p:cNvPr>
          <p:cNvSpPr>
            <a:spLocks noGrp="1"/>
          </p:cNvSpPr>
          <p:nvPr>
            <p:ph type="subTitle" idx="1"/>
          </p:nvPr>
        </p:nvSpPr>
        <p:spPr>
          <a:xfrm>
            <a:off x="1457474" y="3293895"/>
            <a:ext cx="7920037" cy="2358150"/>
          </a:xfrm>
        </p:spPr>
        <p:txBody>
          <a:bodyPr>
            <a:noAutofit/>
          </a:bodyPr>
          <a:lstStyle/>
          <a:p>
            <a:pPr>
              <a:lnSpc>
                <a:spcPct val="100000"/>
              </a:lnSpc>
              <a:spcBef>
                <a:spcPct val="0"/>
              </a:spcBef>
              <a:spcAft>
                <a:spcPct val="0"/>
              </a:spcAft>
              <a:buClrTx/>
              <a:buSzTx/>
              <a:buFontTx/>
              <a:buNone/>
            </a:pPr>
            <a:endParaRPr lang="pl-PL" altLang="pl-PL" sz="2000" b="1" dirty="0">
              <a:solidFill>
                <a:srgbClr val="00206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t>Katarzyna Zawiślak</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t>Lokalny Punkt Informacyjny w Zamościu </a:t>
            </a:r>
            <a:b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t>ul. Partyzantów 3, 22-400 Zamość</a:t>
            </a:r>
            <a:b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t>tel. 84/ 6380267 lub 514 923 981</a:t>
            </a:r>
            <a:b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pl-PL" sz="1800" i="0" u="none" strike="noStrike" kern="1200" cap="none" spc="0" normalizeH="0" baseline="0" noProof="0" dirty="0">
                <a:ln>
                  <a:noFill/>
                </a:ln>
                <a:solidFill>
                  <a:srgbClr val="000000"/>
                </a:solidFill>
                <a:effectLst/>
                <a:uLnTx/>
                <a:uFillTx/>
                <a:latin typeface="Calibri" panose="020F0502020204030204"/>
                <a:ea typeface="+mn-ea"/>
                <a:cs typeface="+mn-cs"/>
              </a:rPr>
              <a:t>e- mail:</a:t>
            </a:r>
            <a:r>
              <a:rPr lang="pl-PL" sz="1800" dirty="0">
                <a:solidFill>
                  <a:srgbClr val="002073">
                    <a:lumMod val="60000"/>
                    <a:lumOff val="40000"/>
                  </a:srgbClr>
                </a:solidFill>
                <a:latin typeface="Calibri" panose="020F0502020204030204"/>
                <a:ea typeface="+mn-ea"/>
                <a:cs typeface="+mn-cs"/>
              </a:rPr>
              <a:t> </a:t>
            </a:r>
            <a:r>
              <a:rPr lang="pl-PL" sz="1800" dirty="0">
                <a:solidFill>
                  <a:srgbClr val="002073">
                    <a:lumMod val="60000"/>
                    <a:lumOff val="40000"/>
                  </a:srgbClr>
                </a:solidFill>
                <a:latin typeface="Calibri" panose="020F0502020204030204"/>
                <a:ea typeface="+mn-ea"/>
                <a:cs typeface="+mn-cs"/>
                <a:hlinkClick r:id="rId3"/>
              </a:rPr>
              <a:t>pife.zamosc@lubelskie.pl</a:t>
            </a:r>
            <a:r>
              <a:rPr lang="pl-PL" sz="1800" dirty="0">
                <a:solidFill>
                  <a:srgbClr val="002073">
                    <a:lumMod val="60000"/>
                    <a:lumOff val="40000"/>
                  </a:srgbClr>
                </a:solidFill>
                <a:latin typeface="Calibri" panose="020F0502020204030204"/>
                <a:ea typeface="+mn-ea"/>
                <a:cs typeface="+mn-cs"/>
              </a:rPr>
              <a:t> </a:t>
            </a:r>
            <a:r>
              <a:rPr kumimoji="0" lang="pl-PL" sz="18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l-PL" sz="1800" i="0" strike="noStrike" kern="1200" cap="none" spc="0" normalizeH="0" baseline="0" noProof="0" dirty="0">
                <a:ln>
                  <a:noFill/>
                </a:ln>
                <a:solidFill>
                  <a:srgbClr val="002073">
                    <a:lumMod val="60000"/>
                    <a:lumOff val="40000"/>
                  </a:srgbClr>
                </a:solidFill>
                <a:effectLst/>
                <a:uLnTx/>
                <a:uFillTx/>
                <a:latin typeface="Calibri" panose="020F0502020204030204" pitchFamily="34" charset="0"/>
                <a:ea typeface="+mn-ea"/>
                <a:cs typeface="Calibri" panose="020F0502020204030204" pitchFamily="34" charset="0"/>
                <a:hlinkClick r:id="rId4"/>
              </a:rPr>
              <a:t>katarzyna.zawislak@lubelskie.pl</a:t>
            </a:r>
            <a:r>
              <a:rPr kumimoji="0" lang="pl-PL" sz="1800" i="0" strike="noStrike" kern="1200" cap="none" spc="0" normalizeH="0" baseline="0" noProof="0" dirty="0">
                <a:ln>
                  <a:noFill/>
                </a:ln>
                <a:solidFill>
                  <a:srgbClr val="002073">
                    <a:lumMod val="60000"/>
                    <a:lumOff val="40000"/>
                  </a:srgbClr>
                </a:solidFill>
                <a:effectLst/>
                <a:uLnTx/>
                <a:uFillTx/>
                <a:latin typeface="Calibri" panose="020F0502020204030204" pitchFamily="34" charset="0"/>
                <a:ea typeface="+mn-ea"/>
                <a:cs typeface="Calibri" panose="020F0502020204030204" pitchFamily="34" charset="0"/>
              </a:rPr>
              <a:t> </a:t>
            </a:r>
          </a:p>
          <a:p>
            <a:pPr algn="ctr">
              <a:lnSpc>
                <a:spcPct val="100000"/>
              </a:lnSpc>
            </a:pPr>
            <a:endParaRPr lang="pl-PL" sz="1800" dirty="0">
              <a:latin typeface="Arial" panose="020B0604020202020204" pitchFamily="34" charset="0"/>
              <a:cs typeface="Arial" panose="020B0604020202020204" pitchFamily="34" charset="0"/>
            </a:endParaRPr>
          </a:p>
          <a:p>
            <a:pPr algn="r"/>
            <a:endParaRPr lang="pl-PL" sz="1100" dirty="0"/>
          </a:p>
        </p:txBody>
      </p:sp>
      <p:pic>
        <p:nvPicPr>
          <p:cNvPr id="4" name="Obraz 3">
            <a:extLst>
              <a:ext uri="{FF2B5EF4-FFF2-40B4-BE49-F238E27FC236}">
                <a16:creationId xmlns:a16="http://schemas.microsoft.com/office/drawing/2014/main" id="{1E83733F-F669-809E-E8B1-6AFABC42F9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221756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AC0760DA-E080-F181-9955-5B2460A9B90F}"/>
              </a:ext>
            </a:extLst>
          </p:cNvPr>
          <p:cNvSpPr>
            <a:spLocks noGrp="1"/>
          </p:cNvSpPr>
          <p:nvPr>
            <p:ph idx="1"/>
          </p:nvPr>
        </p:nvSpPr>
        <p:spPr>
          <a:xfrm>
            <a:off x="1025715" y="755501"/>
            <a:ext cx="8640382" cy="4392288"/>
          </a:xfrm>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l-PL" sz="1800" b="0"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l-PL" sz="1800"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pl-PL" sz="1800" b="0" i="0" u="none" strike="noStrike" kern="1200" cap="none" spc="0" normalizeH="0" baseline="0" noProof="0">
              <a:ln>
                <a:noFill/>
              </a:ln>
              <a:effectLst/>
              <a:uLnTx/>
              <a:uFillTx/>
              <a:latin typeface="Calibri" panose="020F0502020204030204"/>
              <a:ea typeface="+mn-ea"/>
              <a:cs typeface="+mn-cs"/>
            </a:endParaRPr>
          </a:p>
          <a:p>
            <a:endParaRPr lang="pl-PL" dirty="0"/>
          </a:p>
        </p:txBody>
      </p:sp>
      <p:pic>
        <p:nvPicPr>
          <p:cNvPr id="5" name="Symbol zastępczy zawartości 5">
            <a:extLst>
              <a:ext uri="{FF2B5EF4-FFF2-40B4-BE49-F238E27FC236}">
                <a16:creationId xmlns:a16="http://schemas.microsoft.com/office/drawing/2014/main" id="{08F124C2-8A33-E4D8-D9B8-A4F15CDBD6BD}"/>
              </a:ext>
            </a:extLst>
          </p:cNvPr>
          <p:cNvPicPr>
            <a:picLocks noChangeAspect="1"/>
          </p:cNvPicPr>
          <p:nvPr/>
        </p:nvPicPr>
        <p:blipFill>
          <a:blip r:embed="rId2"/>
          <a:stretch>
            <a:fillRect/>
          </a:stretch>
        </p:blipFill>
        <p:spPr>
          <a:xfrm>
            <a:off x="3766752" y="1079696"/>
            <a:ext cx="6217385" cy="5400282"/>
          </a:xfrm>
          <a:prstGeom prst="rect">
            <a:avLst/>
          </a:prstGeom>
        </p:spPr>
      </p:pic>
      <p:sp>
        <p:nvSpPr>
          <p:cNvPr id="7" name="pole tekstowe 6">
            <a:extLst>
              <a:ext uri="{FF2B5EF4-FFF2-40B4-BE49-F238E27FC236}">
                <a16:creationId xmlns:a16="http://schemas.microsoft.com/office/drawing/2014/main" id="{67794312-DA8C-0EA8-F2E8-BCA5829CBFD0}"/>
              </a:ext>
            </a:extLst>
          </p:cNvPr>
          <p:cNvSpPr txBox="1"/>
          <p:nvPr/>
        </p:nvSpPr>
        <p:spPr>
          <a:xfrm>
            <a:off x="1095398" y="3597892"/>
            <a:ext cx="5342708" cy="1477328"/>
          </a:xfrm>
          <a:prstGeom prst="rect">
            <a:avLst/>
          </a:prstGeom>
          <a:noFill/>
        </p:spPr>
        <p:txBody>
          <a:bodyPr wrap="square">
            <a:spAutoFit/>
          </a:bodyPr>
          <a:lstStyle/>
          <a:p>
            <a:r>
              <a:rPr lang="pl-PL" dirty="0">
                <a:solidFill>
                  <a:srgbClr val="002060"/>
                </a:solidFill>
                <a:latin typeface="Arial" panose="020B0604020202020204" pitchFamily="34" charset="0"/>
                <a:cs typeface="Arial" panose="020B0604020202020204" pitchFamily="34" charset="0"/>
              </a:rPr>
              <a:t>Sieć Punktów Informacyjnych </a:t>
            </a:r>
          </a:p>
          <a:p>
            <a:r>
              <a:rPr lang="pl-PL" dirty="0">
                <a:solidFill>
                  <a:srgbClr val="002060"/>
                </a:solidFill>
                <a:latin typeface="Arial" panose="020B0604020202020204" pitchFamily="34" charset="0"/>
                <a:cs typeface="Arial" panose="020B0604020202020204" pitchFamily="34" charset="0"/>
              </a:rPr>
              <a:t>Funduszy Europejskich (PIFE) </a:t>
            </a:r>
          </a:p>
          <a:p>
            <a:r>
              <a:rPr lang="pl-PL" dirty="0">
                <a:solidFill>
                  <a:srgbClr val="002060"/>
                </a:solidFill>
                <a:latin typeface="Arial" panose="020B0604020202020204" pitchFamily="34" charset="0"/>
                <a:cs typeface="Arial" panose="020B0604020202020204" pitchFamily="34" charset="0"/>
              </a:rPr>
              <a:t>koordynowana przez </a:t>
            </a:r>
          </a:p>
          <a:p>
            <a:r>
              <a:rPr lang="pl-PL" dirty="0">
                <a:solidFill>
                  <a:srgbClr val="002060"/>
                </a:solidFill>
                <a:latin typeface="Arial" panose="020B0604020202020204" pitchFamily="34" charset="0"/>
                <a:cs typeface="Arial" panose="020B0604020202020204" pitchFamily="34" charset="0"/>
              </a:rPr>
              <a:t>Ministerstwo </a:t>
            </a:r>
            <a:br>
              <a:rPr lang="pl-PL" dirty="0">
                <a:solidFill>
                  <a:srgbClr val="002060"/>
                </a:solidFill>
                <a:latin typeface="Arial" panose="020B0604020202020204" pitchFamily="34" charset="0"/>
                <a:cs typeface="Arial" panose="020B0604020202020204" pitchFamily="34" charset="0"/>
              </a:rPr>
            </a:br>
            <a:r>
              <a:rPr lang="pl-PL" dirty="0">
                <a:solidFill>
                  <a:srgbClr val="002060"/>
                </a:solidFill>
                <a:latin typeface="Arial" panose="020B0604020202020204" pitchFamily="34" charset="0"/>
                <a:cs typeface="Arial" panose="020B0604020202020204" pitchFamily="34" charset="0"/>
              </a:rPr>
              <a:t>Funduszy i Polityki Regionalnej</a:t>
            </a:r>
          </a:p>
        </p:txBody>
      </p:sp>
      <p:sp>
        <p:nvSpPr>
          <p:cNvPr id="9" name="pole tekstowe 8">
            <a:extLst>
              <a:ext uri="{FF2B5EF4-FFF2-40B4-BE49-F238E27FC236}">
                <a16:creationId xmlns:a16="http://schemas.microsoft.com/office/drawing/2014/main" id="{4DD09F1F-5EB0-4EA4-DD5E-05B74946A7BF}"/>
              </a:ext>
            </a:extLst>
          </p:cNvPr>
          <p:cNvSpPr txBox="1"/>
          <p:nvPr/>
        </p:nvSpPr>
        <p:spPr>
          <a:xfrm>
            <a:off x="675699" y="754296"/>
            <a:ext cx="7056784" cy="1785104"/>
          </a:xfrm>
          <a:prstGeom prst="rect">
            <a:avLst/>
          </a:prstGeom>
          <a:noFill/>
        </p:spPr>
        <p:txBody>
          <a:bodyPr wrap="square">
            <a:spAutoFit/>
          </a:bodyPr>
          <a:lstStyle/>
          <a:p>
            <a:pPr algn="ctr"/>
            <a:r>
              <a:rPr lang="pl-PL" sz="2000" b="1" dirty="0">
                <a:solidFill>
                  <a:schemeClr val="accent1"/>
                </a:solidFill>
                <a:latin typeface="Arial" panose="020B0604020202020204" pitchFamily="34" charset="0"/>
                <a:cs typeface="Arial" panose="020B0604020202020204" pitchFamily="34" charset="0"/>
              </a:rPr>
              <a:t>www.pife.gov.pl</a:t>
            </a:r>
            <a:br>
              <a:rPr lang="pl-PL" dirty="0"/>
            </a:br>
            <a:br>
              <a:rPr lang="pl-PL" dirty="0"/>
            </a:br>
            <a:br>
              <a:rPr lang="pl-PL" dirty="0"/>
            </a:br>
            <a:br>
              <a:rPr lang="pl-PL" dirty="0"/>
            </a:br>
            <a:br>
              <a:rPr lang="pl-PL" dirty="0"/>
            </a:br>
            <a:endParaRPr lang="pl-PL" dirty="0"/>
          </a:p>
        </p:txBody>
      </p:sp>
      <p:pic>
        <p:nvPicPr>
          <p:cNvPr id="2" name="Obraz 1">
            <a:extLst>
              <a:ext uri="{FF2B5EF4-FFF2-40B4-BE49-F238E27FC236}">
                <a16:creationId xmlns:a16="http://schemas.microsoft.com/office/drawing/2014/main" id="{B81BC222-18F3-10A2-010B-F58E6214E5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438" y="6479978"/>
            <a:ext cx="8640382" cy="876976"/>
          </a:xfrm>
          <a:prstGeom prst="rect">
            <a:avLst/>
          </a:prstGeom>
          <a:noFill/>
        </p:spPr>
      </p:pic>
    </p:spTree>
    <p:extLst>
      <p:ext uri="{BB962C8B-B14F-4D97-AF65-F5344CB8AC3E}">
        <p14:creationId xmlns:p14="http://schemas.microsoft.com/office/powerpoint/2010/main" val="233717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B1E85C-EC86-4892-84BB-2AFF0F450392}"/>
              </a:ext>
            </a:extLst>
          </p:cNvPr>
          <p:cNvSpPr>
            <a:spLocks noGrp="1"/>
          </p:cNvSpPr>
          <p:nvPr>
            <p:ph type="ctrTitle"/>
          </p:nvPr>
        </p:nvSpPr>
        <p:spPr>
          <a:xfrm>
            <a:off x="3041650" y="5292005"/>
            <a:ext cx="6556020" cy="1440160"/>
          </a:xfrm>
        </p:spPr>
        <p:txBody>
          <a:bodyPr>
            <a:normAutofit/>
          </a:bodyPr>
          <a:lstStyle/>
          <a:p>
            <a:r>
              <a:rPr kumimoji="0" lang="pl-PL" sz="2400" b="1" i="0" u="none" strike="noStrike" kern="1200" cap="none" spc="0" normalizeH="0" baseline="0" noProof="0" dirty="0">
                <a:ln>
                  <a:noFill/>
                </a:ln>
                <a:solidFill>
                  <a:srgbClr val="002073"/>
                </a:solidFill>
                <a:effectLst/>
                <a:uLnTx/>
                <a:uFillTx/>
                <a:latin typeface="Arial" panose="020B0604020202020204" pitchFamily="34" charset="0"/>
                <a:cs typeface="Arial" panose="020B0604020202020204" pitchFamily="34" charset="0"/>
              </a:rPr>
              <a:t>Sieć Punktów Informacyjnych Funduszy Europejskich w województwie lubelskim</a:t>
            </a:r>
            <a:endParaRPr lang="pl-PL" dirty="0">
              <a:latin typeface="Arial" panose="020B0604020202020204" pitchFamily="34" charset="0"/>
              <a:cs typeface="Arial" panose="020B0604020202020204" pitchFamily="34" charset="0"/>
            </a:endParaRPr>
          </a:p>
        </p:txBody>
      </p:sp>
      <p:sp>
        <p:nvSpPr>
          <p:cNvPr id="5" name="pole tekstowe 4">
            <a:extLst>
              <a:ext uri="{FF2B5EF4-FFF2-40B4-BE49-F238E27FC236}">
                <a16:creationId xmlns:a16="http://schemas.microsoft.com/office/drawing/2014/main" id="{D08F8E7F-3D17-ED36-7D64-3CB753C0A32B}"/>
              </a:ext>
            </a:extLst>
          </p:cNvPr>
          <p:cNvSpPr txBox="1"/>
          <p:nvPr/>
        </p:nvSpPr>
        <p:spPr>
          <a:xfrm>
            <a:off x="809402" y="395461"/>
            <a:ext cx="8280498" cy="3684342"/>
          </a:xfrm>
          <a:prstGeom prst="rect">
            <a:avLst/>
          </a:prstGeom>
          <a:noFill/>
        </p:spPr>
        <p:txBody>
          <a:bodyPr wrap="square">
            <a:spAutoFit/>
          </a:bodyPr>
          <a:lstStyle/>
          <a:p>
            <a:pPr marL="0" marR="0" lvl="0" indent="0" algn="ctr" defTabSz="1007943" rtl="0" eaLnBrk="1" fontAlgn="auto" latinLnBrk="0" hangingPunct="1">
              <a:lnSpc>
                <a:spcPts val="2400"/>
              </a:lnSpc>
              <a:spcBef>
                <a:spcPts val="1102"/>
              </a:spcBef>
              <a:spcAft>
                <a:spcPts val="0"/>
              </a:spcAft>
              <a:buClr>
                <a:srgbClr val="003399"/>
              </a:buClr>
              <a:buSzTx/>
              <a:buFontTx/>
              <a:buNone/>
              <a:tabLst/>
              <a:defRPr/>
            </a:pPr>
            <a:r>
              <a:rPr lang="pl-PL" sz="2800" b="1" dirty="0">
                <a:solidFill>
                  <a:srgbClr val="002060"/>
                </a:solidFill>
                <a:latin typeface="Arial" panose="020B0604020202020204" pitchFamily="34" charset="0"/>
                <a:cs typeface="Arial" panose="020B0604020202020204" pitchFamily="34" charset="0"/>
              </a:rPr>
              <a:t> www.pife.gov.pl</a:t>
            </a:r>
            <a:endParaRPr kumimoji="0" lang="pl-PL" sz="28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defTabSz="1007943" rtl="0" eaLnBrk="1" fontAlgn="auto" latinLnBrk="0" hangingPunct="1">
              <a:lnSpc>
                <a:spcPts val="2400"/>
              </a:lnSpc>
              <a:spcBef>
                <a:spcPts val="1102"/>
              </a:spcBef>
              <a:spcAft>
                <a:spcPts val="0"/>
              </a:spcAft>
              <a:buClr>
                <a:srgbClr val="003399"/>
              </a:buClr>
              <a:buSzTx/>
              <a:buFont typeface="Wingdings" panose="05000000000000000000" pitchFamily="2" charset="2"/>
              <a:buChar char="§"/>
              <a:tabLst/>
              <a:defRPr/>
            </a:pPr>
            <a: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GPI Lublin, ul. Stefczyka 3b, pok. 0.1, 0.1A, 0.1B</a:t>
            </a:r>
            <a:b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tel.: 81 44 16 864, (65), (546)</a:t>
            </a:r>
            <a:r>
              <a:rPr lang="pl-PL"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pl-PL"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2"/>
              </a:rPr>
              <a:t>pife.lublin@lubelskie.pl</a:t>
            </a:r>
            <a:r>
              <a:rPr kumimoji="0" lang="pl-PL"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defTabSz="1007943" rtl="0" eaLnBrk="1" fontAlgn="auto" latinLnBrk="0" hangingPunct="1">
              <a:lnSpc>
                <a:spcPts val="2400"/>
              </a:lnSpc>
              <a:spcBef>
                <a:spcPts val="1102"/>
              </a:spcBef>
              <a:spcAft>
                <a:spcPts val="0"/>
              </a:spcAft>
              <a:buClr>
                <a:srgbClr val="003399"/>
              </a:buClr>
              <a:buSzTx/>
              <a:tabLst/>
              <a:defRPr/>
            </a:pPr>
            <a:r>
              <a:rPr kumimoji="0" lang="pl-PL"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285750" marR="0" lvl="0" indent="-285750" defTabSz="1007943" rtl="0" eaLnBrk="1" fontAlgn="auto" latinLnBrk="0" hangingPunct="1">
              <a:lnSpc>
                <a:spcPts val="2400"/>
              </a:lnSpc>
              <a:spcBef>
                <a:spcPts val="1102"/>
              </a:spcBef>
              <a:spcAft>
                <a:spcPts val="0"/>
              </a:spcAft>
              <a:buClr>
                <a:srgbClr val="003399"/>
              </a:buClr>
              <a:buSzTx/>
              <a:buFont typeface="Wingdings" panose="05000000000000000000" pitchFamily="2" charset="2"/>
              <a:buChar char="§"/>
              <a:tabLst/>
              <a:defRPr/>
            </a:pPr>
            <a: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LPI Chełm, ul. Mickiewicza 37, pok. 112</a:t>
            </a:r>
            <a:b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tel.: 82 565 19 21,  514 924 194, </a:t>
            </a:r>
            <a:r>
              <a:rPr kumimoji="0" lang="pl-PL"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3"/>
              </a:rPr>
              <a:t>pife.chelm@lubelskie.pl</a:t>
            </a:r>
            <a:r>
              <a:rPr kumimoji="0" lang="pl-PL"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R="0" lvl="0" defTabSz="1007943" rtl="0" eaLnBrk="1" fontAlgn="auto" latinLnBrk="0" hangingPunct="1">
              <a:lnSpc>
                <a:spcPts val="2400"/>
              </a:lnSpc>
              <a:spcBef>
                <a:spcPts val="1102"/>
              </a:spcBef>
              <a:spcAft>
                <a:spcPts val="0"/>
              </a:spcAft>
              <a:buClr>
                <a:srgbClr val="003399"/>
              </a:buClr>
              <a:buSzTx/>
              <a:tabLst/>
              <a:defRPr/>
            </a:pPr>
            <a:r>
              <a:rPr kumimoji="0" lang="pl-PL"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285750" marR="0" lvl="0" indent="-285750" defTabSz="1007943" rtl="0" eaLnBrk="1" fontAlgn="auto" latinLnBrk="0" hangingPunct="1">
              <a:lnSpc>
                <a:spcPts val="2400"/>
              </a:lnSpc>
              <a:spcBef>
                <a:spcPts val="1102"/>
              </a:spcBef>
              <a:spcAft>
                <a:spcPts val="0"/>
              </a:spcAft>
              <a:buClr>
                <a:srgbClr val="003399"/>
              </a:buClr>
              <a:buSzTx/>
              <a:buFont typeface="Wingdings" panose="05000000000000000000" pitchFamily="2" charset="2"/>
              <a:buChar char="§"/>
              <a:tabLst/>
              <a:defRPr/>
            </a:pPr>
            <a: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LPI Zamość, ul. Partyzantów 3, pok. 22  </a:t>
            </a:r>
          </a:p>
          <a:p>
            <a:pPr marR="0" lvl="0" defTabSz="1007943" rtl="0" eaLnBrk="1" fontAlgn="auto" latinLnBrk="0" hangingPunct="1">
              <a:lnSpc>
                <a:spcPts val="2400"/>
              </a:lnSpc>
              <a:spcBef>
                <a:spcPts val="1102"/>
              </a:spcBef>
              <a:spcAft>
                <a:spcPts val="0"/>
              </a:spcAft>
              <a:buClr>
                <a:srgbClr val="003399"/>
              </a:buClr>
              <a:buSzTx/>
              <a:tabLst/>
              <a:defRPr/>
            </a:pPr>
            <a:r>
              <a:rPr kumimoji="0" lang="pl-PL" sz="18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tel.: 84 638 02 67,  514 923 981, </a:t>
            </a:r>
            <a:r>
              <a:rPr lang="pl-PL" u="sng" dirty="0" err="1">
                <a:solidFill>
                  <a:schemeClr val="accent4"/>
                </a:solidFill>
                <a:latin typeface="Arial" panose="020B0604020202020204" pitchFamily="34" charset="0"/>
                <a:ea typeface="Times New Roman" panose="02020603050405020304" pitchFamily="18" charset="0"/>
                <a:cs typeface="Arial" panose="020B0604020202020204" pitchFamily="34" charset="0"/>
              </a:rPr>
              <a:t>pife</a:t>
            </a:r>
            <a:r>
              <a:rPr lang="pl-PL" u="sng" dirty="0">
                <a:solidFill>
                  <a:schemeClr val="accent4"/>
                </a:solidFill>
                <a:latin typeface="Arial" panose="020B0604020202020204" pitchFamily="34" charset="0"/>
                <a:ea typeface="Times New Roman" panose="02020603050405020304" pitchFamily="18" charset="0"/>
                <a:cs typeface="Arial" panose="020B0604020202020204" pitchFamily="34" charset="0"/>
              </a:rPr>
              <a:t>.</a:t>
            </a:r>
            <a:r>
              <a:rPr kumimoji="0" lang="pl-PL" sz="1800" b="0" i="0" u="none"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zamosc@lubelskie</a:t>
            </a:r>
            <a:r>
              <a:rPr kumimoji="0" lang="pl-PL" sz="18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.pl</a:t>
            </a:r>
            <a:r>
              <a:rPr kumimoji="0" lang="pl-PL" sz="18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pic>
        <p:nvPicPr>
          <p:cNvPr id="3" name="Obraz 2">
            <a:extLst>
              <a:ext uri="{FF2B5EF4-FFF2-40B4-BE49-F238E27FC236}">
                <a16:creationId xmlns:a16="http://schemas.microsoft.com/office/drawing/2014/main" id="{56F8EDCF-8267-AF63-4B35-95D21F1EA2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3457930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B1E85C-EC86-4892-84BB-2AFF0F450392}"/>
              </a:ext>
            </a:extLst>
          </p:cNvPr>
          <p:cNvSpPr>
            <a:spLocks noGrp="1"/>
          </p:cNvSpPr>
          <p:nvPr>
            <p:ph type="ctrTitle"/>
          </p:nvPr>
        </p:nvSpPr>
        <p:spPr>
          <a:xfrm>
            <a:off x="3110366" y="5292005"/>
            <a:ext cx="6556020" cy="1440160"/>
          </a:xfrm>
        </p:spPr>
        <p:txBody>
          <a:bodyPr>
            <a:normAutofit/>
          </a:bodyPr>
          <a:lstStyle/>
          <a:p>
            <a:r>
              <a:rPr kumimoji="0" lang="pl-PL" sz="2400" b="1" i="0" u="none" strike="noStrike" kern="1200" cap="none" spc="0" normalizeH="0" baseline="0" noProof="0" dirty="0">
                <a:ln>
                  <a:noFill/>
                </a:ln>
                <a:solidFill>
                  <a:srgbClr val="002073"/>
                </a:solidFill>
                <a:effectLst/>
                <a:uLnTx/>
                <a:uFillTx/>
                <a:latin typeface="Arial" panose="020B0604020202020204" pitchFamily="34" charset="0"/>
                <a:cs typeface="Arial" panose="020B0604020202020204" pitchFamily="34" charset="0"/>
              </a:rPr>
              <a:t>Sieć Punktów Informacyjnych Funduszy Europejskich w województwie lubelskim</a:t>
            </a:r>
            <a:endParaRPr lang="pl-PL" dirty="0">
              <a:latin typeface="Arial" panose="020B0604020202020204" pitchFamily="34" charset="0"/>
              <a:cs typeface="Arial" panose="020B0604020202020204" pitchFamily="34" charset="0"/>
            </a:endParaRPr>
          </a:p>
        </p:txBody>
      </p:sp>
      <p:sp>
        <p:nvSpPr>
          <p:cNvPr id="7" name="pole tekstowe 6">
            <a:extLst>
              <a:ext uri="{FF2B5EF4-FFF2-40B4-BE49-F238E27FC236}">
                <a16:creationId xmlns:a16="http://schemas.microsoft.com/office/drawing/2014/main" id="{7AE557E3-D1FC-4D74-9A8F-0EDE5655DE3C}"/>
              </a:ext>
            </a:extLst>
          </p:cNvPr>
          <p:cNvSpPr txBox="1"/>
          <p:nvPr/>
        </p:nvSpPr>
        <p:spPr>
          <a:xfrm>
            <a:off x="1025426" y="467469"/>
            <a:ext cx="8640960" cy="2646878"/>
          </a:xfrm>
          <a:prstGeom prst="rect">
            <a:avLst/>
          </a:prstGeom>
          <a:noFill/>
        </p:spPr>
        <p:txBody>
          <a:bodyPr wrap="square">
            <a:spAutoFit/>
          </a:bodyPr>
          <a:lstStyle/>
          <a:p>
            <a:pPr algn="ctr"/>
            <a:r>
              <a:rPr lang="pl-PL" sz="2800" b="1" dirty="0">
                <a:solidFill>
                  <a:srgbClr val="002060"/>
                </a:solidFill>
                <a:latin typeface="Arial" panose="020B0604020202020204" pitchFamily="34" charset="0"/>
                <a:cs typeface="Arial" panose="020B0604020202020204" pitchFamily="34" charset="0"/>
              </a:rPr>
              <a:t>www.pife.gov.pl</a:t>
            </a:r>
          </a:p>
          <a:p>
            <a:endParaRPr lang="pl-PL" sz="2400" b="1" dirty="0">
              <a:solidFill>
                <a:srgbClr val="002060"/>
              </a:solidFill>
              <a:latin typeface="Arial" panose="020B0604020202020204" pitchFamily="34" charset="0"/>
              <a:cs typeface="Arial" panose="020B0604020202020204" pitchFamily="34" charset="0"/>
            </a:endParaRPr>
          </a:p>
          <a:p>
            <a:endParaRPr lang="pl-PL" sz="2400" b="1" dirty="0">
              <a:solidFill>
                <a:srgbClr val="002060"/>
              </a:solidFill>
              <a:latin typeface="Arial" panose="020B0604020202020204" pitchFamily="34" charset="0"/>
              <a:cs typeface="Arial" panose="020B0604020202020204" pitchFamily="34" charset="0"/>
            </a:endParaRPr>
          </a:p>
          <a:p>
            <a:r>
              <a:rPr lang="pl-PL" b="1" dirty="0">
                <a:solidFill>
                  <a:srgbClr val="002060"/>
                </a:solidFill>
                <a:latin typeface="Arial" panose="020B0604020202020204" pitchFamily="34" charset="0"/>
                <a:cs typeface="Arial" panose="020B0604020202020204" pitchFamily="34" charset="0"/>
              </a:rPr>
              <a:t>LPI w Chełmie </a:t>
            </a:r>
            <a:r>
              <a:rPr lang="pl-PL" dirty="0">
                <a:solidFill>
                  <a:srgbClr val="002060"/>
                </a:solidFill>
                <a:latin typeface="Arial" panose="020B0604020202020204" pitchFamily="34" charset="0"/>
                <a:cs typeface="Arial" panose="020B0604020202020204" pitchFamily="34" charset="0"/>
              </a:rPr>
              <a:t>i </a:t>
            </a:r>
            <a:r>
              <a:rPr lang="pl-PL" b="1" dirty="0">
                <a:solidFill>
                  <a:srgbClr val="002060"/>
                </a:solidFill>
                <a:latin typeface="Arial" panose="020B0604020202020204" pitchFamily="34" charset="0"/>
                <a:cs typeface="Arial" panose="020B0604020202020204" pitchFamily="34" charset="0"/>
              </a:rPr>
              <a:t>LPI w Zamościu </a:t>
            </a:r>
            <a:r>
              <a:rPr lang="pl-PL" dirty="0">
                <a:solidFill>
                  <a:srgbClr val="002060"/>
                </a:solidFill>
                <a:latin typeface="Arial" panose="020B0604020202020204" pitchFamily="34" charset="0"/>
                <a:cs typeface="Arial" panose="020B0604020202020204" pitchFamily="34" charset="0"/>
              </a:rPr>
              <a:t>czynne są od poniedziałku do piątku                      w godzinach 7.30-15.30.</a:t>
            </a:r>
          </a:p>
          <a:p>
            <a:endParaRPr lang="pl-PL" dirty="0">
              <a:solidFill>
                <a:srgbClr val="002060"/>
              </a:solidFill>
              <a:latin typeface="Arial" panose="020B0604020202020204" pitchFamily="34" charset="0"/>
              <a:cs typeface="Arial" panose="020B0604020202020204" pitchFamily="34" charset="0"/>
            </a:endParaRPr>
          </a:p>
          <a:p>
            <a:r>
              <a:rPr lang="pl-PL" b="1" dirty="0">
                <a:solidFill>
                  <a:srgbClr val="002060"/>
                </a:solidFill>
                <a:latin typeface="Arial" panose="020B0604020202020204" pitchFamily="34" charset="0"/>
                <a:cs typeface="Arial" panose="020B0604020202020204" pitchFamily="34" charset="0"/>
              </a:rPr>
              <a:t>GPI w Lublinie </a:t>
            </a:r>
            <a:r>
              <a:rPr lang="pl-PL" dirty="0">
                <a:solidFill>
                  <a:srgbClr val="002060"/>
                </a:solidFill>
                <a:latin typeface="Arial" panose="020B0604020202020204" pitchFamily="34" charset="0"/>
                <a:cs typeface="Arial" panose="020B0604020202020204" pitchFamily="34" charset="0"/>
              </a:rPr>
              <a:t>czynne jest </a:t>
            </a:r>
            <a:r>
              <a:rPr lang="pl-PL" u="sng" dirty="0">
                <a:solidFill>
                  <a:srgbClr val="002060"/>
                </a:solidFill>
                <a:latin typeface="Arial" panose="020B0604020202020204" pitchFamily="34" charset="0"/>
                <a:cs typeface="Arial" panose="020B0604020202020204" pitchFamily="34" charset="0"/>
              </a:rPr>
              <a:t>w poniedziałki od 7.30 do 18.00 </a:t>
            </a:r>
          </a:p>
          <a:p>
            <a:r>
              <a:rPr lang="pl-PL" dirty="0">
                <a:solidFill>
                  <a:srgbClr val="002060"/>
                </a:solidFill>
                <a:latin typeface="Arial" panose="020B0604020202020204" pitchFamily="34" charset="0"/>
                <a:cs typeface="Arial" panose="020B0604020202020204" pitchFamily="34" charset="0"/>
              </a:rPr>
              <a:t>i od wtorku do piątku w godzinach 7.30-15.30. </a:t>
            </a:r>
          </a:p>
        </p:txBody>
      </p:sp>
      <p:pic>
        <p:nvPicPr>
          <p:cNvPr id="3" name="Obraz 2">
            <a:extLst>
              <a:ext uri="{FF2B5EF4-FFF2-40B4-BE49-F238E27FC236}">
                <a16:creationId xmlns:a16="http://schemas.microsoft.com/office/drawing/2014/main" id="{3F38FD28-038E-EEE4-662A-3FF38C3E7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753" y="6241786"/>
            <a:ext cx="8714067" cy="1115168"/>
          </a:xfrm>
          <a:prstGeom prst="rect">
            <a:avLst/>
          </a:prstGeom>
          <a:noFill/>
        </p:spPr>
      </p:pic>
    </p:spTree>
    <p:extLst>
      <p:ext uri="{BB962C8B-B14F-4D97-AF65-F5344CB8AC3E}">
        <p14:creationId xmlns:p14="http://schemas.microsoft.com/office/powerpoint/2010/main" val="235857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6E08B9-4D6A-4286-B779-E1A00FAACF24}"/>
              </a:ext>
            </a:extLst>
          </p:cNvPr>
          <p:cNvSpPr>
            <a:spLocks noGrp="1"/>
          </p:cNvSpPr>
          <p:nvPr>
            <p:ph type="title"/>
          </p:nvPr>
        </p:nvSpPr>
        <p:spPr>
          <a:xfrm>
            <a:off x="5156992" y="740415"/>
            <a:ext cx="4986339" cy="663604"/>
          </a:xfrm>
        </p:spPr>
        <p:txBody>
          <a:bodyPr anchor="t">
            <a:normAutofit fontScale="90000"/>
          </a:bodyPr>
          <a:lstStyle/>
          <a:p>
            <a:pPr algn="ctr"/>
            <a:r>
              <a:rPr lang="pl-PL" sz="2000" dirty="0"/>
              <a:t>L</a:t>
            </a:r>
            <a:r>
              <a:rPr lang="en-US" sz="2000" dirty="0" err="1"/>
              <a:t>okalizacja</a:t>
            </a:r>
            <a:r>
              <a:rPr lang="en-US" sz="2000" dirty="0"/>
              <a:t> i </a:t>
            </a:r>
            <a:r>
              <a:rPr lang="en-US" sz="2000" dirty="0" err="1"/>
              <a:t>obszary</a:t>
            </a:r>
            <a:r>
              <a:rPr lang="en-US" sz="2000" dirty="0"/>
              <a:t> </a:t>
            </a:r>
            <a:r>
              <a:rPr lang="en-US" sz="2000" dirty="0" err="1"/>
              <a:t>działalności</a:t>
            </a:r>
            <a:r>
              <a:rPr lang="pl-PL" sz="2000" dirty="0"/>
              <a:t> </a:t>
            </a:r>
            <a:br>
              <a:rPr lang="pl-PL" sz="2000" dirty="0"/>
            </a:br>
            <a:r>
              <a:rPr lang="pl-PL" sz="2000" dirty="0"/>
              <a:t>Sieci Punktów Informacyjnych</a:t>
            </a:r>
          </a:p>
        </p:txBody>
      </p:sp>
      <p:sp>
        <p:nvSpPr>
          <p:cNvPr id="8" name="Symbol zastępczy zawartości 7">
            <a:extLst>
              <a:ext uri="{FF2B5EF4-FFF2-40B4-BE49-F238E27FC236}">
                <a16:creationId xmlns:a16="http://schemas.microsoft.com/office/drawing/2014/main" id="{D9577D5F-352F-FE44-E1EC-D7DB06B8919C}"/>
              </a:ext>
            </a:extLst>
          </p:cNvPr>
          <p:cNvSpPr>
            <a:spLocks noGrp="1"/>
          </p:cNvSpPr>
          <p:nvPr>
            <p:ph idx="1"/>
          </p:nvPr>
        </p:nvSpPr>
        <p:spPr>
          <a:xfrm>
            <a:off x="5345906" y="1691605"/>
            <a:ext cx="4608512" cy="7200800"/>
          </a:xfrm>
        </p:spPr>
        <p:txBody>
          <a:bodyPr>
            <a:noAutofit/>
          </a:bodyPr>
          <a:lstStyle/>
          <a:p>
            <a:pPr>
              <a:lnSpc>
                <a:spcPct val="100000"/>
              </a:lnSpc>
              <a:buFont typeface="Wingdings" panose="05000000000000000000" pitchFamily="2" charset="2"/>
              <a:buChar char="§"/>
            </a:pPr>
            <a:r>
              <a:rPr lang="pl-PL" sz="1600"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GPI Lublin:</a:t>
            </a:r>
          </a:p>
          <a:p>
            <a:pPr marL="0" indent="0">
              <a:lnSpc>
                <a:spcPct val="100000"/>
              </a:lnSpc>
              <a:buNone/>
            </a:pPr>
            <a:r>
              <a:rPr lang="pl-PL"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Miasto Lublin, powiaty: lubartowski, lubelski, łukowski, kraśnicki, opolski, puławski, radzyński, rycki, świdnicki</a:t>
            </a:r>
            <a:endParaRPr lang="pl-PL" sz="16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nSpc>
                <a:spcPct val="100000"/>
              </a:lnSpc>
              <a:buFont typeface="Wingdings" panose="05000000000000000000" pitchFamily="2" charset="2"/>
              <a:buChar char="§"/>
            </a:pPr>
            <a:r>
              <a:rPr lang="pl-PL" sz="1600"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LPI Chełm:</a:t>
            </a:r>
          </a:p>
          <a:p>
            <a:pPr marL="0" indent="0">
              <a:lnSpc>
                <a:spcPct val="100000"/>
              </a:lnSpc>
              <a:buNone/>
            </a:pPr>
            <a:r>
              <a:rPr lang="pl-PL"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Miasto Biała Podlaska, Miasto Chełm, powiaty: bialski, chełmski, łęczyński, parczewski, włodawski</a:t>
            </a:r>
          </a:p>
          <a:p>
            <a:pPr>
              <a:lnSpc>
                <a:spcPct val="100000"/>
              </a:lnSpc>
              <a:buFont typeface="Wingdings" panose="05000000000000000000" pitchFamily="2" charset="2"/>
              <a:buChar char="§"/>
            </a:pPr>
            <a:r>
              <a:rPr lang="pl-PL" sz="16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LPI Zamość:</a:t>
            </a:r>
          </a:p>
          <a:p>
            <a:pPr marL="0" indent="0">
              <a:lnSpc>
                <a:spcPct val="100000"/>
              </a:lnSpc>
              <a:buNone/>
            </a:pPr>
            <a:r>
              <a:rPr lang="pl-PL"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Miasto Zamość, powiaty: biłgorajski, hrubieszowski, janowski, krasnostawski, tomaszowski, zamojski </a:t>
            </a:r>
            <a:endParaRPr lang="en-US" sz="1600" dirty="0">
              <a:solidFill>
                <a:srgbClr val="002060"/>
              </a:solidFill>
              <a:latin typeface="Arial" panose="020B0604020202020204" pitchFamily="34" charset="0"/>
              <a:cs typeface="Arial" panose="020B0604020202020204" pitchFamily="34" charset="0"/>
            </a:endParaRPr>
          </a:p>
          <a:p>
            <a:pPr marL="0" marR="0" lvl="0" indent="0" algn="l" defTabSz="1007943" rtl="0" eaLnBrk="1" fontAlgn="auto" latinLnBrk="0" hangingPunct="1">
              <a:lnSpc>
                <a:spcPts val="2400"/>
              </a:lnSpc>
              <a:spcBef>
                <a:spcPts val="1102"/>
              </a:spcBef>
              <a:spcAft>
                <a:spcPts val="0"/>
              </a:spcAft>
              <a:buClr>
                <a:srgbClr val="003399"/>
              </a:buClr>
              <a:buSzTx/>
              <a:buFontTx/>
              <a:buNone/>
              <a:tabLst/>
              <a:defRPr/>
            </a:pPr>
            <a:endParaRPr lang="pl-PL" sz="1200" dirty="0">
              <a:latin typeface="+mn-lt"/>
            </a:endParaRPr>
          </a:p>
        </p:txBody>
      </p:sp>
      <p:sp>
        <p:nvSpPr>
          <p:cNvPr id="5" name="object 5">
            <a:extLst>
              <a:ext uri="{FF2B5EF4-FFF2-40B4-BE49-F238E27FC236}">
                <a16:creationId xmlns:a16="http://schemas.microsoft.com/office/drawing/2014/main" id="{AFAB427D-A4CB-197B-C403-25FDA861B765}"/>
              </a:ext>
            </a:extLst>
          </p:cNvPr>
          <p:cNvSpPr txBox="1">
            <a:spLocks/>
          </p:cNvSpPr>
          <p:nvPr/>
        </p:nvSpPr>
        <p:spPr>
          <a:xfrm>
            <a:off x="-134932" y="5425313"/>
            <a:ext cx="3960440" cy="252222"/>
          </a:xfrm>
          <a:prstGeom prst="rect">
            <a:avLst/>
          </a:prstGeom>
        </p:spPr>
        <p:txBody>
          <a:bodyPr vert="horz" wrap="square" lIns="0" tIns="9118" rIns="0" bIns="0" rtlCol="0">
            <a:spAutoFit/>
          </a:bodyPr>
          <a:lstStyle>
            <a:lvl1pPr>
              <a:defRPr sz="4100" b="1" i="0">
                <a:solidFill>
                  <a:srgbClr val="AA1C2F"/>
                </a:solidFill>
                <a:latin typeface="Times New Roman"/>
                <a:ea typeface="+mj-ea"/>
                <a:cs typeface="Times New Roman"/>
              </a:defRPr>
            </a:lvl1pPr>
          </a:lstStyle>
          <a:p>
            <a:pPr marL="6754" marR="0" lvl="0" indent="0" algn="r" defTabSz="801929" eaLnBrk="1" fontAlgn="auto" latinLnBrk="0" hangingPunct="1">
              <a:lnSpc>
                <a:spcPct val="100000"/>
              </a:lnSpc>
              <a:spcBef>
                <a:spcPts val="72"/>
              </a:spcBef>
              <a:spcAft>
                <a:spcPts val="0"/>
              </a:spcAft>
              <a:buClrTx/>
              <a:buSzTx/>
              <a:buFontTx/>
              <a:buNone/>
              <a:tabLst/>
              <a:defRPr/>
            </a:pPr>
            <a:endParaRPr kumimoji="0" lang="pl-PL" sz="1579" b="1" i="0" u="none" strike="noStrike" kern="0" cap="none" spc="0" normalizeH="0" baseline="0" noProof="0" dirty="0">
              <a:ln>
                <a:noFill/>
              </a:ln>
              <a:solidFill>
                <a:srgbClr val="C00000"/>
              </a:solidFill>
              <a:effectLst/>
              <a:uLnTx/>
              <a:uFillTx/>
              <a:latin typeface="Calibri Light" panose="020F0302020204030204"/>
              <a:ea typeface="+mj-ea"/>
              <a:cs typeface="Times New Roman"/>
            </a:endParaRPr>
          </a:p>
        </p:txBody>
      </p:sp>
      <p:pic>
        <p:nvPicPr>
          <p:cNvPr id="4" name="Symbol zastępczy zawartości 3">
            <a:extLst>
              <a:ext uri="{FF2B5EF4-FFF2-40B4-BE49-F238E27FC236}">
                <a16:creationId xmlns:a16="http://schemas.microsoft.com/office/drawing/2014/main" id="{878AD153-405E-297B-4C02-2C8BFCBBDA5C}"/>
              </a:ext>
            </a:extLst>
          </p:cNvPr>
          <p:cNvPicPr>
            <a:picLocks noChangeAspect="1"/>
          </p:cNvPicPr>
          <p:nvPr/>
        </p:nvPicPr>
        <p:blipFill rotWithShape="1">
          <a:blip r:embed="rId3"/>
          <a:srcRect t="3274" b="3274"/>
          <a:stretch/>
        </p:blipFill>
        <p:spPr>
          <a:xfrm>
            <a:off x="170654" y="613127"/>
            <a:ext cx="4986338" cy="5759726"/>
          </a:xfrm>
          <a:prstGeom prst="rect">
            <a:avLst/>
          </a:prstGeom>
          <a:noFill/>
        </p:spPr>
      </p:pic>
      <p:pic>
        <p:nvPicPr>
          <p:cNvPr id="3" name="Obraz 2">
            <a:extLst>
              <a:ext uri="{FF2B5EF4-FFF2-40B4-BE49-F238E27FC236}">
                <a16:creationId xmlns:a16="http://schemas.microsoft.com/office/drawing/2014/main" id="{8AA3636D-355A-0F59-AE2B-2B743117E6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9442" y="6372853"/>
            <a:ext cx="8496944" cy="984101"/>
          </a:xfrm>
          <a:prstGeom prst="rect">
            <a:avLst/>
          </a:prstGeom>
          <a:noFill/>
        </p:spPr>
      </p:pic>
    </p:spTree>
    <p:extLst>
      <p:ext uri="{BB962C8B-B14F-4D97-AF65-F5344CB8AC3E}">
        <p14:creationId xmlns:p14="http://schemas.microsoft.com/office/powerpoint/2010/main" val="292262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5B6A5-43AC-6FD0-EC2E-C272E6B20637}"/>
              </a:ext>
            </a:extLst>
          </p:cNvPr>
          <p:cNvSpPr>
            <a:spLocks noGrp="1"/>
          </p:cNvSpPr>
          <p:nvPr>
            <p:ph type="title"/>
          </p:nvPr>
        </p:nvSpPr>
        <p:spPr>
          <a:xfrm>
            <a:off x="1241450" y="899836"/>
            <a:ext cx="8424456" cy="1080001"/>
          </a:xfrm>
        </p:spPr>
        <p:txBody>
          <a:bodyPr>
            <a:normAutofit/>
          </a:bodyPr>
          <a:lstStyle/>
          <a:p>
            <a:endParaRPr lang="en-US" sz="2000" dirty="0"/>
          </a:p>
        </p:txBody>
      </p:sp>
      <p:pic>
        <p:nvPicPr>
          <p:cNvPr id="2" name="Obraz 1">
            <a:extLst>
              <a:ext uri="{FF2B5EF4-FFF2-40B4-BE49-F238E27FC236}">
                <a16:creationId xmlns:a16="http://schemas.microsoft.com/office/drawing/2014/main" id="{0FB5C7FD-245E-6F41-A207-5CA9C4D7F18F}"/>
              </a:ext>
            </a:extLst>
          </p:cNvPr>
          <p:cNvPicPr>
            <a:picLocks noChangeAspect="1"/>
          </p:cNvPicPr>
          <p:nvPr/>
        </p:nvPicPr>
        <p:blipFill>
          <a:blip r:embed="rId3"/>
          <a:stretch>
            <a:fillRect/>
          </a:stretch>
        </p:blipFill>
        <p:spPr>
          <a:xfrm>
            <a:off x="840571" y="6482274"/>
            <a:ext cx="9010669" cy="993734"/>
          </a:xfrm>
          <a:prstGeom prst="rect">
            <a:avLst/>
          </a:prstGeom>
        </p:spPr>
      </p:pic>
      <p:pic>
        <p:nvPicPr>
          <p:cNvPr id="6" name="Symbol zastępczy zawartości 5">
            <a:extLst>
              <a:ext uri="{FF2B5EF4-FFF2-40B4-BE49-F238E27FC236}">
                <a16:creationId xmlns:a16="http://schemas.microsoft.com/office/drawing/2014/main" id="{A3771826-289E-C9FD-D1D4-0B628B23CF47}"/>
              </a:ext>
            </a:extLst>
          </p:cNvPr>
          <p:cNvPicPr>
            <a:picLocks noGrp="1" noChangeAspect="1"/>
          </p:cNvPicPr>
          <p:nvPr>
            <p:ph sz="half" idx="1"/>
          </p:nvPr>
        </p:nvPicPr>
        <p:blipFill>
          <a:blip r:embed="rId4"/>
          <a:stretch>
            <a:fillRect/>
          </a:stretch>
        </p:blipFill>
        <p:spPr>
          <a:xfrm>
            <a:off x="1241450" y="1619597"/>
            <a:ext cx="8424456" cy="4679950"/>
          </a:xfrm>
          <a:prstGeom prst="rect">
            <a:avLst/>
          </a:prstGeom>
        </p:spPr>
      </p:pic>
    </p:spTree>
    <p:extLst>
      <p:ext uri="{BB962C8B-B14F-4D97-AF65-F5344CB8AC3E}">
        <p14:creationId xmlns:p14="http://schemas.microsoft.com/office/powerpoint/2010/main" val="2718275145"/>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A443E8F660F0A4CB5EC0DF2736D5697" ma:contentTypeVersion="18" ma:contentTypeDescription="Utwórz nowy dokument." ma:contentTypeScope="" ma:versionID="52a70bbbf2d0a7926d8b8ed7fe943df7">
  <xsd:schema xmlns:xsd="http://www.w3.org/2001/XMLSchema" xmlns:xs="http://www.w3.org/2001/XMLSchema" xmlns:p="http://schemas.microsoft.com/office/2006/metadata/properties" xmlns:ns3="188ec14b-f6ef-4461-884c-b8c24ff59c43" xmlns:ns4="6b298e2f-783b-45f4-bd2c-acb4e49e9640" targetNamespace="http://schemas.microsoft.com/office/2006/metadata/properties" ma:root="true" ma:fieldsID="9dcb692edfa1225933ce52d74edde628" ns3:_="" ns4:_="">
    <xsd:import namespace="188ec14b-f6ef-4461-884c-b8c24ff59c43"/>
    <xsd:import namespace="6b298e2f-783b-45f4-bd2c-acb4e49e9640"/>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ec14b-f6ef-4461-884c-b8c24ff59c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298e2f-783b-45f4-bd2c-acb4e49e9640" elementFormDefault="qualified">
    <xsd:import namespace="http://schemas.microsoft.com/office/2006/documentManagement/types"/>
    <xsd:import namespace="http://schemas.microsoft.com/office/infopath/2007/PartnerControls"/>
    <xsd:element name="SharedWithUsers" ma:index="11"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Udostępnione dla — szczegóły" ma:internalName="SharedWithDetails" ma:readOnly="true">
      <xsd:simpleType>
        <xsd:restriction base="dms:Note">
          <xsd:maxLength value="255"/>
        </xsd:restriction>
      </xsd:simpleType>
    </xsd:element>
    <xsd:element name="SharingHintHash" ma:index="13" nillable="true" ma:displayName="Skrót wskazówki dotyczącej udostępniani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88ec14b-f6ef-4461-884c-b8c24ff59c4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2443BA-6284-4A83-ABD9-1549E1101C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8ec14b-f6ef-4461-884c-b8c24ff59c43"/>
    <ds:schemaRef ds:uri="6b298e2f-783b-45f4-bd2c-acb4e49e9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5A5963-E604-4D55-9482-A37660DF6F38}">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b298e2f-783b-45f4-bd2c-acb4e49e9640"/>
    <ds:schemaRef ds:uri="188ec14b-f6ef-4461-884c-b8c24ff59c43"/>
    <ds:schemaRef ds:uri="http://schemas.microsoft.com/office/2006/documentManagement/types"/>
    <ds:schemaRef ds:uri="http://purl.org/dc/terms/"/>
    <ds:schemaRef ds:uri="http://www.w3.org/XML/1998/namespace"/>
  </ds:schemaRefs>
</ds:datastoreItem>
</file>

<file path=customXml/itemProps3.xml><?xml version="1.0" encoding="utf-8"?>
<ds:datastoreItem xmlns:ds="http://schemas.openxmlformats.org/officeDocument/2006/customXml" ds:itemID="{E89F573E-1366-418E-B1AC-50C6B0BD3B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18131</TotalTime>
  <Words>4968</Words>
  <Application>Microsoft Office PowerPoint</Application>
  <PresentationFormat>Niestandardowy</PresentationFormat>
  <Paragraphs>382</Paragraphs>
  <Slides>45</Slides>
  <Notes>38</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45</vt:i4>
      </vt:variant>
    </vt:vector>
  </HeadingPairs>
  <TitlesOfParts>
    <vt:vector size="56" baseType="lpstr">
      <vt:lpstr>Arial</vt:lpstr>
      <vt:lpstr>Calibri</vt:lpstr>
      <vt:lpstr>Calibri Light</vt:lpstr>
      <vt:lpstr>Google Sans</vt:lpstr>
      <vt:lpstr>inherit</vt:lpstr>
      <vt:lpstr>Open Sans</vt:lpstr>
      <vt:lpstr>Ubuntu</vt:lpstr>
      <vt:lpstr>Ubuntu Light</vt:lpstr>
      <vt:lpstr>Wingdings</vt:lpstr>
      <vt:lpstr>Motyw pakietu Office</vt:lpstr>
      <vt:lpstr>Projekt niestandardowy</vt:lpstr>
      <vt:lpstr> „Wsparcie dla lokalnych organizacji społecznych – Fundusze Europejskie i inne programy”</vt:lpstr>
      <vt:lpstr> </vt:lpstr>
      <vt:lpstr> </vt:lpstr>
      <vt:lpstr>   </vt:lpstr>
      <vt:lpstr>Prezentacja programu PowerPoint</vt:lpstr>
      <vt:lpstr>Sieć Punktów Informacyjnych Funduszy Europejskich w województwie lubelskim</vt:lpstr>
      <vt:lpstr>Sieć Punktów Informacyjnych Funduszy Europejskich w województwie lubelskim</vt:lpstr>
      <vt:lpstr>Lokalizacja i obszary działalności  Sieci Punktów Informacyjnych</vt:lpstr>
      <vt:lpstr>Prezentacja programu PowerPoint</vt:lpstr>
      <vt:lpstr>www.pife.gov.pl      </vt:lpstr>
      <vt:lpstr>Prezentacja programu PowerPoint</vt:lpstr>
      <vt:lpstr>Partnerstwo Publiczno-Prywatne  Dodatkowa usługa w PIFE  Konsultanci ds. PPP udzielają informacji na temat projektów PPP i projektów hybrydowych.  Kontakt:  Główny Punkt Informacyjny Funduszy Europejskich w Lublinie,  ul. Stefczyka 3b, pokój 0.1 i 0.1a, adresy e-mail:  agnieszka.brzozowska@lubelskie.pl,  krzysztof.prybula@lubelskie.pl,  drpo@lubelskie.pl,  tel. 81 44 16 546 oraz 81 44 16 865. </vt:lpstr>
      <vt:lpstr>Prezentacja programu PowerPoint</vt:lpstr>
      <vt:lpstr> Źródła informacji o programie regionalnym  www.funduszeUE.lubelskie.pl  </vt:lpstr>
      <vt:lpstr> Program Unii Europejskiej w dziedzinie edukacji, szkoleń, młodzieży i sportu  jest  kontynuacją europejskich programów edukacyjnych realizowanych od 1998 r. Jego celem jest wspieranie uczniów, studentów, nauczycieli, wykładowców i wolontariuszy w prowadzeniu międzynarodowych projektów służących podnoszeniu kompetencji. Do udziału w programie są  uprawnione także instytucje i organizacje publiczne i prywatne wspierające edukację formalną oraz uczenie się pozaformalne i nieformalne osób w każdym wieku.   Europejski budżet programu na lata 2021–2027 wynosi 26,2 miliarda euro.  Narodową Agencją Programu Erasmus+ i jego realizatorem w Polsce jest Fundacja Rozwoju Systemu Edukacji. https://erasmusplus.org.pl/  tel. +48 22 463 10 00</vt:lpstr>
      <vt:lpstr>Najbliższe nabory</vt:lpstr>
      <vt:lpstr>Wybrane sektory</vt:lpstr>
      <vt:lpstr>Wybrane sektory</vt:lpstr>
      <vt:lpstr>Fundusze Europejskie  na Infrastrukturę, Klimat, Środowisko 2021-2027</vt:lpstr>
      <vt:lpstr>Działanie FENX.7.1 Infrastruktura kultury i turystyki kulturowej</vt:lpstr>
      <vt:lpstr>Działanie FENX.7.1 Infrastruktura kultury i turystyki kulturowej</vt:lpstr>
      <vt:lpstr>Działanie FENX.7.1 Infrastruktura kultury i turystyki kulturowej</vt:lpstr>
      <vt:lpstr>Działanie FENX.7.1 Infrastruktura kultury i turystyki kulturowej</vt:lpstr>
      <vt:lpstr>Działanie FENX.7.1 Infrastruktura kultury i turystyki kulturowej</vt:lpstr>
      <vt:lpstr>Działanie FENX.7.1 Infrastruktura kultury i turystyki kulturowej</vt:lpstr>
      <vt:lpstr>Działanie FENX.7.1 Infrastruktura kultury i turystyki kulturowej</vt:lpstr>
      <vt:lpstr>Fundusze Europejskie  dla Rozwoju Społecznego 2021-2027</vt:lpstr>
      <vt:lpstr>Działanie 04.12 Wsparcie NGO w zakresie usług publicznych  i współpracy </vt:lpstr>
      <vt:lpstr>  Możliwości wsparcia  dla organizacji pozarządowych ze środków samorządowych  i rządowych     </vt:lpstr>
      <vt:lpstr> Środki dla organizacji pozarządowych  Urząd Marszałkowski  Województwa Lubelskiego  w Lublinie  Departament Promocji, Sportu i Turystyki     </vt:lpstr>
      <vt:lpstr>Prezentacja programu PowerPoint</vt:lpstr>
      <vt:lpstr>Prezentacja programu PowerPoint</vt:lpstr>
      <vt:lpstr>Prezentacja programu PowerPoint</vt:lpstr>
      <vt:lpstr>Wojewódzki Fundusz Ochrony Środowiska  i Gospodarki Wodnej w Lublinie</vt:lpstr>
      <vt:lpstr>Prezentacja programu PowerPoint</vt:lpstr>
      <vt:lpstr>Prezentacja programu PowerPoint</vt:lpstr>
      <vt:lpstr>Prezentacja programu PowerPoint</vt:lpstr>
      <vt:lpstr>Prezentacja programu PowerPoint</vt:lpstr>
      <vt:lpstr> Przegląd aktualnych naborów dla NGO ze środków rządowych i prywatnych  https://fundusze.ngo.pl/aktualne </vt:lpstr>
      <vt:lpstr>Prezentacja programu PowerPoint</vt:lpstr>
      <vt:lpstr>Prezentacja programu PowerPoint</vt:lpstr>
      <vt:lpstr>Prezentacja programu PowerPoint</vt:lpstr>
      <vt:lpstr>Przydatne strony </vt:lpstr>
      <vt:lpstr>Pytania? </vt:lpstr>
      <vt:lpstr>Dziękuję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Sowiński Piotr</dc:creator>
  <cp:lastModifiedBy>Katarzyna Zawiślak</cp:lastModifiedBy>
  <cp:revision>138</cp:revision>
  <cp:lastPrinted>2024-09-30T06:11:45Z</cp:lastPrinted>
  <dcterms:created xsi:type="dcterms:W3CDTF">2022-06-22T09:40:44Z</dcterms:created>
  <dcterms:modified xsi:type="dcterms:W3CDTF">2024-10-21T06:20:11Z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0x0101009A443E8F660F0A4CB5EC0DF2736D5697</vt:lpwstr>
  </property>
</Properties>
</file>