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0" r:id="rId5"/>
  </p:sldMasterIdLst>
  <p:notesMasterIdLst>
    <p:notesMasterId r:id="rId54"/>
  </p:notesMasterIdLst>
  <p:sldIdLst>
    <p:sldId id="257" r:id="rId6"/>
    <p:sldId id="256" r:id="rId7"/>
    <p:sldId id="1021" r:id="rId8"/>
    <p:sldId id="1038" r:id="rId9"/>
    <p:sldId id="1039" r:id="rId10"/>
    <p:sldId id="1040" r:id="rId11"/>
    <p:sldId id="996" r:id="rId12"/>
    <p:sldId id="997" r:id="rId13"/>
    <p:sldId id="1022" r:id="rId14"/>
    <p:sldId id="990" r:id="rId15"/>
    <p:sldId id="1030" r:id="rId16"/>
    <p:sldId id="1103" r:id="rId17"/>
    <p:sldId id="1104" r:id="rId18"/>
    <p:sldId id="1024" r:id="rId19"/>
    <p:sldId id="1025" r:id="rId20"/>
    <p:sldId id="1028" r:id="rId21"/>
    <p:sldId id="1027" r:id="rId22"/>
    <p:sldId id="1094" r:id="rId23"/>
    <p:sldId id="1096" r:id="rId24"/>
    <p:sldId id="1097" r:id="rId25"/>
    <p:sldId id="1105" r:id="rId26"/>
    <p:sldId id="1106" r:id="rId27"/>
    <p:sldId id="999" r:id="rId28"/>
    <p:sldId id="1041" r:id="rId29"/>
    <p:sldId id="1098" r:id="rId30"/>
    <p:sldId id="1099" r:id="rId31"/>
    <p:sldId id="1100" r:id="rId32"/>
    <p:sldId id="1000" r:id="rId33"/>
    <p:sldId id="1042" r:id="rId34"/>
    <p:sldId id="1043" r:id="rId35"/>
    <p:sldId id="1045" r:id="rId36"/>
    <p:sldId id="1004" r:id="rId37"/>
    <p:sldId id="1046" r:id="rId38"/>
    <p:sldId id="1047" r:id="rId39"/>
    <p:sldId id="1102" r:id="rId40"/>
    <p:sldId id="1101" r:id="rId41"/>
    <p:sldId id="1049" r:id="rId42"/>
    <p:sldId id="1050" r:id="rId43"/>
    <p:sldId id="1051" r:id="rId44"/>
    <p:sldId id="1084" r:id="rId45"/>
    <p:sldId id="1090" r:id="rId46"/>
    <p:sldId id="1052" r:id="rId47"/>
    <p:sldId id="1053" r:id="rId48"/>
    <p:sldId id="1054" r:id="rId49"/>
    <p:sldId id="1086" r:id="rId50"/>
    <p:sldId id="1093" r:id="rId51"/>
    <p:sldId id="1092" r:id="rId52"/>
    <p:sldId id="273" r:id="rId5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016" autoAdjust="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outlineViewPr>
    <p:cViewPr>
      <p:scale>
        <a:sx n="33" d="100"/>
        <a:sy n="33" d="100"/>
      </p:scale>
      <p:origin x="0" y="-3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Zawadzka" userId="f6da2829-6d38-4942-8f4b-3c79326c8efc" providerId="ADAL" clId="{FEF77C7E-1B33-4438-B841-12B0B4425229}"/>
    <pc:docChg chg="modSld">
      <pc:chgData name="Monika Zawadzka" userId="f6da2829-6d38-4942-8f4b-3c79326c8efc" providerId="ADAL" clId="{FEF77C7E-1B33-4438-B841-12B0B4425229}" dt="2024-10-18T08:54:29.331" v="111" actId="20577"/>
      <pc:docMkLst>
        <pc:docMk/>
      </pc:docMkLst>
      <pc:sldChg chg="modSp mod">
        <pc:chgData name="Monika Zawadzka" userId="f6da2829-6d38-4942-8f4b-3c79326c8efc" providerId="ADAL" clId="{FEF77C7E-1B33-4438-B841-12B0B4425229}" dt="2024-10-18T08:54:29.331" v="111" actId="20577"/>
        <pc:sldMkLst>
          <pc:docMk/>
          <pc:sldMk cId="1721298698" sldId="1106"/>
        </pc:sldMkLst>
        <pc:spChg chg="mod">
          <ac:chgData name="Monika Zawadzka" userId="f6da2829-6d38-4942-8f4b-3c79326c8efc" providerId="ADAL" clId="{FEF77C7E-1B33-4438-B841-12B0B4425229}" dt="2024-10-18T08:54:29.331" v="111" actId="20577"/>
          <ac:spMkLst>
            <pc:docMk/>
            <pc:sldMk cId="1721298698" sldId="1106"/>
            <ac:spMk id="3" creationId="{209D95A3-35F8-0DDE-9C9D-5781D2631EEA}"/>
          </ac:spMkLst>
        </pc:spChg>
        <pc:spChg chg="mod">
          <ac:chgData name="Monika Zawadzka" userId="f6da2829-6d38-4942-8f4b-3c79326c8efc" providerId="ADAL" clId="{FEF77C7E-1B33-4438-B841-12B0B4425229}" dt="2024-10-18T08:54:15.834" v="110" actId="6549"/>
          <ac:spMkLst>
            <pc:docMk/>
            <pc:sldMk cId="1721298698" sldId="1106"/>
            <ac:spMk id="4" creationId="{1E8CC51D-3754-B94C-832B-77B35E0455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6FFC-934D-415F-AAF1-3D9605230A25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28BA-8D2E-403D-892F-50AF07122A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1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22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70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36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46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56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91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78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1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06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005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99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2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110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94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59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66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84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24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4E52-B68E-485D-B90A-615ADD557BE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59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428BA-8D2E-403D-892F-50AF07122A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18.10.2024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18.10.2024</a:t>
            </a:fld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18.10.2024</a:t>
            </a:fld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6F77-A33D-4E19-AD46-5CE3F0B9430D}" type="datetime1">
              <a:rPr lang="pl-PL" smtClean="0"/>
              <a:t>18.10.2024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18.10.2024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5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da-chelm.pl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lpnt.p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pnt.pl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uro@integronplus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fr@lfr.lublin.p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-fundacja.pl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-fundacja.pl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odrzew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odrzew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efs@lubelskie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  </a:t>
            </a:r>
            <a:endParaRPr lang="pl-PL" dirty="0"/>
          </a:p>
        </p:txBody>
      </p:sp>
      <p:pic>
        <p:nvPicPr>
          <p:cNvPr id="13" name="Symbol zastępczy zawartości 12" descr="Slajd wstępny prezentacji z tekstem: Fundusze Europejskie dla Lubelskiego 2021-2027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lang="pl-PL" sz="18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Zwiększenie spójności społecznej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8.2 Ekonomia społeczna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1931" y="6606607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10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6942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05123"/>
              </p:ext>
            </p:extLst>
          </p:nvPr>
        </p:nvGraphicFramePr>
        <p:xfrm>
          <a:off x="579863" y="1497846"/>
          <a:ext cx="10992566" cy="45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08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685292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442585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409188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541805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544488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224538">
                <a:tc>
                  <a:txBody>
                    <a:bodyPr/>
                    <a:lstStyle/>
                    <a:p>
                      <a:r>
                        <a:rPr lang="pl-PL" sz="1200"/>
                        <a:t>Planowany termin</a:t>
                      </a:r>
                    </a:p>
                    <a:p>
                      <a:r>
                        <a:rPr lang="pl-PL" sz="1200"/>
                        <a:t>ogłoszenia o</a:t>
                      </a:r>
                    </a:p>
                    <a:p>
                      <a:r>
                        <a:rPr lang="pl-PL" sz="1200"/>
                        <a:t>naborze</a:t>
                      </a:r>
                    </a:p>
                    <a:p>
                      <a:r>
                        <a:rPr lang="pl-PL" sz="120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290902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05.12.2024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Budowanie zdolności organizacji społeczeństwa obywatelskiego w zakresie działań wspierających ekonomię społeczną.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07.01.2025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 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1 012 320,00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4  342 650,34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0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424" y="179892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8.2 Ekonomia społeczna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 specyficzne dostępu – etap konsultacji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366887" y="1423447"/>
            <a:ext cx="98321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Wnioskodawcy: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 organizacja społeczeństwa obywatelskiego, rozumiana jako podmiot, reprezentujący społeczeństwo obywatelskie wskazany w Wytycznych dotyczących realizacji zasady partnerstwa na lata 2021- 2027 2 (Podrozdział 5.1 pkt 1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ppkt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c). Wnioskodawcami projektów będą organizacje społeczeństwa obywatelskiego o zasięgu regionalnym (wojewódzkim) lub lokalnym.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docelowa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Wsparcie w projekcie jest skierowane do organizacji społeczeństwa obywatelskiego, w szczególności do pracowników lub przedstawicieli (w tym wolontariuszy) organizacji społeczeństwa obywatelskiego posiadających siedzibę na obszarze województwa lubelskiego, które: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posiadają strukturę organizacyjną,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zostały formalnie zarejestrowane w Krajowym Rejestrze Sądowym, o ile przepisy ustawy na podstawie której działa dany podmiot nie stanowią inaczej,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są strukturalnie niezależne od władz publicznych (zwłaszcza w wymiarze organów założycielskich, kontroli udziałów, nadzoru właścicielskiego),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mają niezarobkowy charakter organizacji,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statutowo działają w obszarze ekonomii społeczne.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0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424" y="179892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8.2 Ekonomia społeczna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 specyficzne dostępu – etap konsultacji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448948" y="1423447"/>
            <a:ext cx="983215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Projekt zakłada realizację wsparcia w zakresie wzmocnienia potencjału instytucjonalnego organizacji społeczeństwa obywatelskiego statutowo działających w obszarze ekonomii społecznej.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Kryterium wprowadza wymóg, aby podejmowane działania wpisywały się w koncepcję działań rozwojowych, które przekładają się na poprawę skuteczności i efektywności realizowanych przez podmioty społeczeństwa obywatelskiego działań statutowych z zakresu ekonomii społecznej na terenie województwa lubelskiego. Jednocześnie, kryterium uniemożliwia zastępowanie środkami projektowymi finansowania działań, które takiego charakteru nie mają. Wsparcie oferowane w projekcie służy rozwijaniu skutecznych, sprawnych i dobrze zarządzanych instytucji, które efektywnie wykorzystują swoje posiadane i dostępne zewnętrzne zasoby ludzkie, materiałowe, finansowe w celu realizacji zadań, wspierających ekonomię społeczną.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Projekt zakłada wzmocnienie potencjału organizacji społeczeństwa obywatelskiego w co najmniej w jednym z następujących obszarów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standardy i procedury zarządzania, refleksyjność, wydolność finansowa, rzecznictwo, jakość usług, współpraca międzysektorowa. Katalog wsparcia jest otwarty. Możliwe jest wykorzystanie szerokiego wachlarza działań, takich jak np.: tworzenie sieci kontaktów i wzmacniania dialogu społecznego, panele dyskusyjne, umiejętności zarządcze, jak również realizacja doradztwa, szkoleń, podnoszenie kwalifikacji i kompetencji.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2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424" y="179892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8.2 Ekonomia społeczna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 specyficzne dostępu – etap konsultacji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366887" y="1423447"/>
            <a:ext cx="98321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w ramach projektu opracuje i wdroży mechanizm zapewniający podniesienie jakości i dostępności dostarczanych usług. Kryterium ma na celu zapewnienie wysokiej jakości i adekwatności wsparcia. Opis koncepcji mechanizmu powinien przedstawiać działania w projekcie na rzecz zapewnienia podniesienia jakości i dostępności dostarczanych przez siebie usług. Powyższe założenie wpłynie na stopień realizacji wskaźnika rezultatu: Liczba organizacji społeczeństwa obywatelskiego, które poprawiły lub wprowadziły nowe metody działania lub rodzaje usług.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zapewnia demarkację form wsparcia realizowanych w projekcie w stosunku do innych projektów współfinansowanych ze środków Europejskiego Funduszu Społecznego Plus.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 nie przekracza 24 miesięcy.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nie więcej niż jeden wniosek o dofinansowanie projektu w ramach naboru.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Minimalny wkład własny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5% wartości projektu. Dopuszczalny cross-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15% finansowania UE.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lang="pl-PL" sz="18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Zwiększenie spójności społecznej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8.6 Usługi zdrowotne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1931" y="6606607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14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6942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96645"/>
              </p:ext>
            </p:extLst>
          </p:nvPr>
        </p:nvGraphicFramePr>
        <p:xfrm>
          <a:off x="602166" y="1366887"/>
          <a:ext cx="10845536" cy="45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07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562459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663850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692192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396154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549574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224538">
                <a:tc>
                  <a:txBody>
                    <a:bodyPr/>
                    <a:lstStyle/>
                    <a:p>
                      <a:r>
                        <a:rPr lang="pl-PL" sz="1200"/>
                        <a:t>Planowany termin</a:t>
                      </a:r>
                    </a:p>
                    <a:p>
                      <a:r>
                        <a:rPr lang="pl-PL" sz="1200"/>
                        <a:t>ogłoszenia o</a:t>
                      </a:r>
                    </a:p>
                    <a:p>
                      <a:r>
                        <a:rPr lang="pl-PL" sz="1200"/>
                        <a:t>naborze</a:t>
                      </a:r>
                    </a:p>
                    <a:p>
                      <a:r>
                        <a:rPr lang="pl-PL" sz="120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290902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14.11.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Wsparcie procesu deinstytucjonalizacji opieki medycznej, w tym: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b) w zakresie psychiatrii osób dorosłych.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02.12. 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31.01. 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6 000 000,00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25 738 800,00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46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8.6 Warunki realizacji projekt</a:t>
            </a:r>
            <a:r>
              <a:rPr lang="pl-PL" sz="20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kryteria specyficzne dostępu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Wnioskodawca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</a:extLst>
          </p:cNvPr>
          <p:cNvSpPr txBox="1"/>
          <p:nvPr/>
        </p:nvSpPr>
        <p:spPr>
          <a:xfrm>
            <a:off x="603314" y="781557"/>
            <a:ext cx="10840825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 jednostka samorządu terytorialnego,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 jednostka organizacyjna działająca w imieniu jednostki samorządu terytorialnego;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c) związek lub porozumienie lub stowarzyszenie jednostek samorządu terytorialnego;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d) podmiot świadczący usługi społeczne;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podmiot wymieniony w art. 3 ust 2 i 3 ustawy o pożytku publicznym i o wolontariacie (Dz.U z 2023 r. poz. 571)  statutowo działający w obszarze pomocy i integracji społecznej;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f) instytucja pomocy i integracji społecznej;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g) podmiot ekonomii społecznej;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h) uczelnie;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i) podmioty wykonujące działalność leczniczą lub ich podmioty tworzące;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j) przedsiębiorcy w rozumieniu przepisów ustawy z dnia 6 marca 2018 r. Prawo przedsiębiorców (Dz. U. z 2021 r., poz. 162)  we wszelkich formach przewidzianych dla wykonywania działalności gospodarczej, jeżeli ustawa nie stanowi inaczej.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Wnioskodawca lub partner jest podmiotem wykonującym działalność leczniczą w zakresie psychiatrii uprawnionym do tego na mocy prawa powszechnie obowiązującego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5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0271" y="388675"/>
            <a:ext cx="1105145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8.6 Warunki realizacji projektów – kryteria specyficzne dostępu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zakres wsparcia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8DE1FDB-FEB7-58D8-4075-BA5FDABCF8A1}"/>
              </a:ext>
            </a:extLst>
          </p:cNvPr>
          <p:cNvSpPr txBox="1"/>
          <p:nvPr/>
        </p:nvSpPr>
        <p:spPr>
          <a:xfrm>
            <a:off x="875489" y="914400"/>
            <a:ext cx="107462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dotyczący opieki nad dorosłymi osobami z zaburzeniami i chorobami psychicznymi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zakłada rozwój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zdeinstytucjonalizowych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form opieki nad pacjentem oraz przyczynia się do systemowego wdrażania reformy psychiatrii w kierunku modelu psychiatrii środowiskowej 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wspiera działania o charakterze komplementarnym do wsparcia na poziomie krajowym.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odpowiada na potrzeby i problemy grupy docelowej, zidentyfikowane na obszarze jego realizacji oraz zakłada świadczenie usług zdrowotnych na obszarach, gdzie usługi te nie są świadczone bądź dostęp do tych usług jest utrudniony.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w ramach projektu może mieć charakter związany wyłącznie z formami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zdeinstytucjonalizowanymi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zakresie świadczenia usług zdrowotnych oraz powinno przyczyniać się do wdrażania reformy psychiatrii.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zapewnia, że na etapie rekrutacji zastosuje preferencje dla osób w niekorzystnej sytuacji oraz osób ze szczególnymi potrzebami, w tym osób starszych, osób z niepełnosprawnościami, migrantów.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objęcie uczestników projektu zindywidualizowanym wsparciem poprzez przygotowanie i realizację indywidualnego planu zdrowienia.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ramach projektu finansowanie usług zdrowotnych jest możliwe wyłącznie w zakresie działań o charakterze diagnostycznym lub profilaktycznym. Nie jest możliwe finansowanie leczenia osób dorosłych</a:t>
            </a:r>
            <a:r>
              <a:rPr lang="pl-PL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93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lang="pl-PL" sz="18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Zwiększenie spójności społecznej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8.6 Usługi zdrowotne 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1931" y="6606607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17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6942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03568"/>
              </p:ext>
            </p:extLst>
          </p:nvPr>
        </p:nvGraphicFramePr>
        <p:xfrm>
          <a:off x="659876" y="1366887"/>
          <a:ext cx="10787824" cy="45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43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182649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731523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373506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485209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487794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224538">
                <a:tc>
                  <a:txBody>
                    <a:bodyPr/>
                    <a:lstStyle/>
                    <a:p>
                      <a:r>
                        <a:rPr lang="pl-PL" sz="1200"/>
                        <a:t>Planowany termin</a:t>
                      </a:r>
                    </a:p>
                    <a:p>
                      <a:r>
                        <a:rPr lang="pl-PL" sz="1200"/>
                        <a:t>ogłoszenia o</a:t>
                      </a:r>
                    </a:p>
                    <a:p>
                      <a:r>
                        <a:rPr lang="pl-PL" sz="1200"/>
                        <a:t>naborze</a:t>
                      </a:r>
                    </a:p>
                    <a:p>
                      <a:r>
                        <a:rPr lang="pl-PL" sz="120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290902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19.12.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Wsparcie procesu </a:t>
                      </a:r>
                      <a:r>
                        <a:rPr lang="pl-PL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deinstytucjonalizacji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opieki medycznej, w tym: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f) kompleksowe programy opieki długoterminowej.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02.01 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28.02 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6 000 000,00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25 738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3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8.6 Warunki realizacji projektów -  kryteria specyficzne dostępu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Wnioskodawca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</a:extLst>
          </p:cNvPr>
          <p:cNvSpPr txBox="1"/>
          <p:nvPr/>
        </p:nvSpPr>
        <p:spPr>
          <a:xfrm>
            <a:off x="603314" y="781557"/>
            <a:ext cx="10840825" cy="603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 jednostka samorządu terytorialnego,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 jednostka organizacyjna działająca w imieniu jednostki samorządu terytorialnego;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c) związek lub porozumienie lub stowarzyszenie jednostek samorządu terytorialnego;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d) podmiot świadczący usługi społeczne;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podmiot wymieniony w art. 3 ust 2 i 3 ustawy o pożytku publicznym i o wolontariacie (Dz.U z 2023 r. poz. 571)  statutowo działający w obszarze pomocy i integracji społecznej;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f) instytucja pomocy i integracji społecznej;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g) podmiot ekonomii społecznej;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h) uczelnie;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i) podmioty wykonujące działalność leczniczą lub ich podmioty tworzące;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j) przedsiębiorcy w rozumieniu przepisów ustawy z dnia 6 marca 2018 r. Prawo przedsiębiorców (Dz. U. z 2021 r., poz. 162)  we wszelkich formach przewidzianych dla wykonywania działalności gospodarczej, jeżeli ustawa nie stanowi inaczej.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zapewnia, że usługi zdrowotne zaplanowane do realizacji w projekcie będą świadczone przez podmioty wykonujące działalność leczniczą uprawnione do tego na mocy prawa powszechnie obowiązującego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0271" y="388675"/>
            <a:ext cx="1105145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8.6 Warunki realizacji projektów –  Kryteria specyficzne dostępu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zakres wsparcia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8DE1FDB-FEB7-58D8-4075-BA5FDABCF8A1}"/>
              </a:ext>
            </a:extLst>
          </p:cNvPr>
          <p:cNvSpPr txBox="1"/>
          <p:nvPr/>
        </p:nvSpPr>
        <p:spPr>
          <a:xfrm>
            <a:off x="371967" y="1067991"/>
            <a:ext cx="11051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5FC8437-B9A3-1B95-A801-8794E2EA6D4F}"/>
              </a:ext>
            </a:extLst>
          </p:cNvPr>
          <p:cNvSpPr txBox="1"/>
          <p:nvPr/>
        </p:nvSpPr>
        <p:spPr>
          <a:xfrm>
            <a:off x="1157591" y="1096561"/>
            <a:ext cx="10464137" cy="628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obejmuje działania w zakresie usług zdrowotnych skupiających się na rozwoju usług świadczonych w społeczności </a:t>
            </a:r>
            <a:r>
              <a:rPr lang="pl-PL" b="1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lokalnej w formach </a:t>
            </a:r>
            <a:r>
              <a:rPr lang="pl-PL" b="1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zdeinstytucjonalizowanych</a:t>
            </a:r>
            <a:r>
              <a:rPr lang="pl-PL" b="1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pl-P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Wsparcie w ramach projektu może mieć charakter związany wyłącznie z formami </a:t>
            </a:r>
            <a:r>
              <a:rPr lang="pl-P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zdeinstytucjonalizowanymi</a:t>
            </a:r>
            <a:r>
              <a:rPr lang="pl-P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 zakresie świadczenia usług zdrowotnych. Zaplanowane działania nie mogą być realizowane w zakresie wzmocnienia potencjału instytucji.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odpowiada na potrzeby i problemy grupy docelowej, zidentyfikowane na obszarze jego realizacji oraz zakłada świadczenie usług zdrowotnych na obszarach, gdzie usługi te nie są świadczone bądź dostęp do tych usług jest utrudniony.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Projekt zakłada wsparcie uczestników w oparciu o indywidualne plany opieki dla każdego pacjenta.</a:t>
            </a:r>
            <a:endParaRPr lang="pl-P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projektu finansowanie usług zdrowotnych jest możliwe w zakresie działań o charakterze diagnostycznym lub profilaktycznym, zaś finansowanie leczenia jest możliwe wyłącznie w ramach opieki długoterminowej lub hospicyjno-paliatywnej, świadczonych w formie środowiskowej, jako wsparcie tymczasowe.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l-PL" sz="1800" b="1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37841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2021-2027 dla organizacji pozarządowych</a:t>
            </a:r>
            <a:br>
              <a:rPr lang="pl-P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Europejskiego Funduszu Społecznego Plus</a:t>
            </a:r>
            <a:br>
              <a:rPr lang="pl-P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0271" y="388675"/>
            <a:ext cx="1105145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8.6 Warunki realizacji projektów – kryteria specyficzne dostępu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kres wsparcia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8DE1FDB-FEB7-58D8-4075-BA5FDABCF8A1}"/>
              </a:ext>
            </a:extLst>
          </p:cNvPr>
          <p:cNvSpPr txBox="1"/>
          <p:nvPr/>
        </p:nvSpPr>
        <p:spPr>
          <a:xfrm>
            <a:off x="902843" y="1106902"/>
            <a:ext cx="11051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5FC8437-B9A3-1B95-A801-8794E2EA6D4F}"/>
              </a:ext>
            </a:extLst>
          </p:cNvPr>
          <p:cNvSpPr txBox="1"/>
          <p:nvPr/>
        </p:nvSpPr>
        <p:spPr>
          <a:xfrm>
            <a:off x="1235414" y="1287960"/>
            <a:ext cx="10386316" cy="497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zakłada utworzenie stanowiska koordynatora opieki nad pacjentem</a:t>
            </a:r>
            <a:r>
              <a:rPr lang="pl-PL" sz="2000" b="1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zakłada obligatoryjnie wsparcie dla opiekunów nieformalnych osób potrzebujących wsparcia w codziennym funkcjonowaniu.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działania pozwalające uczestnikom na w miarę możliwości samodzielne funkcjonowanie, w tym zwiększające ich mobilność, bezpieczeństwo i autonomię, takie jak np. usługi informacyjne i doradcze (w formie poradnictwa), usługi dowożenia posiłków, transport indywidualny typu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to –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teleopieka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systemy przywoławcze,</a:t>
            </a:r>
            <a:r>
              <a:rPr lang="pl-PL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wypożyczalnie</a:t>
            </a:r>
            <a:r>
              <a:rPr lang="pl-PL" sz="2000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sprzętu</a:t>
            </a:r>
            <a:r>
              <a:rPr lang="pl-PL" sz="2000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rehabilitacyjnego</a:t>
            </a:r>
            <a:r>
              <a:rPr lang="pl-PL" sz="2000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opiekuńczego</a:t>
            </a:r>
            <a:r>
              <a:rPr lang="pl-PL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stanowiące</a:t>
            </a:r>
            <a:r>
              <a:rPr lang="pl-PL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towarzyszące, jako element kompleksowych działań w ramach projektu w zależności od zdiagnozowanych potrzeb grupy docelowej. 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ww. działań stanowią nie więcej niż 30% kosztów bezpośrednich projektu.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l-PL" sz="1800" b="1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6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lang="pl-PL" sz="18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Zwiększenie spójności społecznej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8.8 Wsparcie rodziny i pieczy zastępczej </a:t>
            </a: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1931" y="6606607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21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6942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80321"/>
              </p:ext>
            </p:extLst>
          </p:nvPr>
        </p:nvGraphicFramePr>
        <p:xfrm>
          <a:off x="768485" y="1031134"/>
          <a:ext cx="10729610" cy="51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949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482502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589940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698503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401362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555354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107159">
                <a:tc>
                  <a:txBody>
                    <a:bodyPr/>
                    <a:lstStyle/>
                    <a:p>
                      <a:r>
                        <a:rPr lang="pl-PL" sz="1200"/>
                        <a:t>Planowany termin</a:t>
                      </a:r>
                    </a:p>
                    <a:p>
                      <a:r>
                        <a:rPr lang="pl-PL" sz="1200"/>
                        <a:t>ogłoszenia o</a:t>
                      </a:r>
                    </a:p>
                    <a:p>
                      <a:r>
                        <a:rPr lang="pl-PL" sz="1200"/>
                        <a:t>naborze</a:t>
                      </a:r>
                    </a:p>
                    <a:p>
                      <a:r>
                        <a:rPr lang="pl-PL" sz="120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873401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30.10. 2024 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 projektu: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Rozwój usług: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a) dla rodzin wychowujących dzieci, w tym przeżywających trudności opiekuńczo-wychowawcze,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b) w zakresie przeciwdziałania przemocy, w tym przemocy w rodzinie.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Wsparcie procesu </a:t>
                      </a:r>
                      <a:r>
                        <a:rPr lang="pl-PL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deinstytucjonalizacji</a:t>
                      </a: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pieczy zastępczej oraz innych całodobowych instytucji opieki nad dziećmi i rodziną oraz szkolenie kadr.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Kompleksowe wsparcie osób usamodzielnianych i opuszczających pieczę zastępczą oraz inne instytucje opieki całodobowej, w których przebywają dzieci i młodzież.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Działania wspierające system adopcji (w tym wsparcie kandydatów na rodziców adopcyjnych) oraz działania na rzecz wsparcia </a:t>
                      </a:r>
                      <a:r>
                        <a:rPr lang="pl-PL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preadopcyjnego</a:t>
                      </a: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pl-PL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postadopcyjnego</a:t>
                      </a:r>
                      <a:r>
                        <a:rPr lang="pl-P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15.11.2024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16.12.2024 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7 543 583,00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32 239 765,03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2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223960"/>
            <a:ext cx="107516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8.8 Wsparcie rodziny i pieczy zastępczej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055602" y="1423447"/>
            <a:ext cx="98321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Zgodnie z kryterium specyficznym dostępu obowiązującym  w ramach naboru nr FELU.08.08-IZ.00-001/24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 m.in. podmiot ekonomii społecznej  lub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podmiot wymieniony w art. 3 ust 2 i 3 ustawy o pożytku publicznym i o wolontariacie statutowo działający w obszarze pomocy i integracji społecznej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Wnioskodawca powinien posiadać co najmniej 2- letnie doświadczenie,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w przypadku projektu partnerskiego zarówno wnioskodawca jak i partner posiadają doświadczenie, które łącznie wynosi co najmniej 2 lata: 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  pracy z grupą docelową, którą zamierza objąć wsparciem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i/lub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  zakresu merytorycznego, którego dotyczy projekt.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29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X. LEPSZA EDUKACJA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10.1 Skuteczna edukacja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66374" y="6524960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23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98953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33079"/>
              </p:ext>
            </p:extLst>
          </p:nvPr>
        </p:nvGraphicFramePr>
        <p:xfrm>
          <a:off x="234176" y="1147594"/>
          <a:ext cx="11332513" cy="46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86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719130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890592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613168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448769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572068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183099"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ogłoszenia o</a:t>
                      </a:r>
                    </a:p>
                    <a:p>
                      <a:r>
                        <a:rPr lang="pl-PL" sz="1200" dirty="0"/>
                        <a:t>naborze</a:t>
                      </a:r>
                    </a:p>
                    <a:p>
                      <a:r>
                        <a:rPr lang="pl-PL" sz="1200" dirty="0"/>
                        <a:t>wniosków244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456820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24.10.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Promocja i upowszechnienie informacji w zakresie kształcenia w regionie, w tym kształcenia zawodowego, m.in. poprzez targi edukacyjne, spotkania </a:t>
                      </a:r>
                      <a:r>
                        <a:rPr lang="pl-PL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zawodoznawcze</a:t>
                      </a: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 wizyty studyjne w liceach, technikach, szkołach prowadzących kształcenie zawodowe, na uczelniach i u pracodawców.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Działania na rzecz upowszechnienia idei uczenia się przez całe życie.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31.10.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07.01.2025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4 102 941,00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17 600  796,30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9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223960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10.1 Skuteczna edukacja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specyficzne dostępu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055602" y="1423447"/>
            <a:ext cx="9832156" cy="569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Zgodnie z kryterium specyficznym dostępu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 organ prowadzący szkołę w rozumieniu ustawy z dnia 14 grudnia 2016 r. Prawo oświatowe (Dz.U. z 2024 r., poz. 737).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skierowany jest do podmiotów/osób z terenu województwa lubelskiego tj.: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szkół i placówek oświatowych realizujących kształcenie ogólne, ich kadry oraz uczniów;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szkół i placówek prowadzących kształcenie zawodowe, ich kadry oraz uczniów;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organów prowadzących szkoły i placówki oświatowe prowadzące kształcenie ogólne i/lub zawodowe;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rodziców / opiekunów prawnych uczniów;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podmiotów prowadzących kształcenie ustawiczne w formach pozaszkolnych, ich kadry oraz uczniów;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pracodawców;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mieszkańców województwa lubelskiego.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49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223960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10.1 Skuteczna edukacja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zakres wsparcia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055602" y="1423447"/>
            <a:ext cx="9832156" cy="466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Działania zaplanowane w projekcie muszą wynikać z przeprowadzonej analizy problemów i potrzeb w zakresie: 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promocji i upowszechniania informacji w zakresie kształcenia w regionie, w tym kształcenia zawodowego – elementem obligatoryjnym jest analiza problemów i potrzeb wszystkich szkół podlegających pod dany organ prowadzący, z wyjątkiem szkół nieaktywnych (typ 3),i/lub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działań na rzecz upowszechnienia idei uczenia się przez całe życie w regionie (typ 4).</a:t>
            </a:r>
          </a:p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obligatoryjnie realizację typu projektu nr 3 „Promocja i upowszechnienie informacji w zakresie kształcenia w regionie, w tym kształcenia zawodowego, m.in. poprzez targi edukacyjne, spotkania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zawodoznawcze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/wizyty studyjne w liceach, technikach, szkołach prowadzących kształcenie zawodowe, na uczelniach i u pracodawców”.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5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223960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10.1 Skuteczna edukacja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zakres wsparcia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484742" y="1330990"/>
            <a:ext cx="10987106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działania dostarczające wiedzę o funkcjonowaniu szkolnictwa zawodowego. Projekt zakłada realizację działań we współpracy z pracodawcami i uczelniami.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działania realizowane na rzecz upowszechnienia informacji w zakresie zielonej transformacji.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działania realizowane na rzecz upowszechnienia informacji w zakresie zielonej transformacji.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założył w projekcie objęcie wsparciem co najmniej 80% szkół z terenu województwa lubelskiego, dla których jest organem prowadzącym.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Minimalny wkład własny beneficjenta: 15% wartości projektu.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Dopuszczalny cross-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15% finansowania UE .</a:t>
            </a:r>
          </a:p>
        </p:txBody>
      </p:sp>
    </p:spTree>
    <p:extLst>
      <p:ext uri="{BB962C8B-B14F-4D97-AF65-F5344CB8AC3E}">
        <p14:creationId xmlns:p14="http://schemas.microsoft.com/office/powerpoint/2010/main" val="163601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223960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10.1 Skuteczna edukacja – kryteria specyficzne dostępu 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zakres wsparcia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055602" y="1423447"/>
            <a:ext cx="9832156" cy="4338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Wartość dofinansowania przeznaczona na realizację typu projektu nr 4 nie może przekroczyć 20% dofinansowania całego projektu.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Założony okres realizacji projektu wynosi maksymalnie 24 miesiące.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zapewnia brak podwójnego finansowania z działaniami realizowanymi w innych projektach, w szczególności w ramach FERS, KPO, FEL 2021-2027 lub innych środków publiczny.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zakłada promocję edukacji włączającej realizowanej w szkołach ogólnodostępnych.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Zaplanowane w projekcie wsparcie jest wolne od  stereotypów płciowych w wyborze ścieżek edukacyjnych i zawodowych, a także wspiera przełamywanie tych stereotypów. 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pl-P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8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X. LEPSZA EDUKACJA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10.4 </a:t>
            </a:r>
            <a:r>
              <a:rPr lang="pl-PL" sz="1800" b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Kształcenie zawodowe 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7002" y="6524960"/>
            <a:ext cx="1068139" cy="164375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28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65295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81613"/>
              </p:ext>
            </p:extLst>
          </p:nvPr>
        </p:nvGraphicFramePr>
        <p:xfrm>
          <a:off x="573311" y="1147594"/>
          <a:ext cx="10982227" cy="46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05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374796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393271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656893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514246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317916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183099"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ogłoszenia o</a:t>
                      </a:r>
                    </a:p>
                    <a:p>
                      <a:r>
                        <a:rPr lang="pl-PL" sz="1200" dirty="0"/>
                        <a:t>naborze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456820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21.11.2024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26352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	Wsparcie procesu transformacji szkolnictwa specjalnego, poprzez m.in. wsparcie uczniów szkół specjalnych i ich rodziców w procesach integracji w szkolnictwie ogólnodostępnym, w procesach kształcenia zawodowego, przygotowania do pracy, wsparcie kadr szkół specjalnych w realizacji działań edukacji włączającej, wspieranie działań realizowanych w partnerstwie szkół specjalnych ze szkołami ogólnodostępnymi, uczelniami i pracodawcami.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28.11.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 2025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1 117 647,00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4 776 599,75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7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51" y="131622"/>
            <a:ext cx="1075169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10.4 Kształcenie zawodowe – kryteria specyficzne dostępu</a:t>
            </a:r>
            <a:r>
              <a:rPr lang="pl-PL" sz="24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etap  konsultacji społecznych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5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212" y="6495545"/>
            <a:ext cx="262520" cy="3596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9D95A3-35F8-0DDE-9C9D-5781D2631EEA}"/>
              </a:ext>
            </a:extLst>
          </p:cNvPr>
          <p:cNvSpPr txBox="1"/>
          <p:nvPr/>
        </p:nvSpPr>
        <p:spPr>
          <a:xfrm>
            <a:off x="1395168" y="1423447"/>
            <a:ext cx="98321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Wnioskodawcą jest podmiot uprawniony do ubiegania się o dofinansowanie jest: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szkoła lub placówka oświatowa prowadząca kształcenie w oparciu o podstawę programową kształcenia zawodowego z terenu województwa lubelskiego, lub organ prowadzący.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uczniowie, ich rodzice/opiekunowie prawni oraz kadra (w tym nauczyciele) szkół specjalnych z terenu województwa lubelskiego; b) szkoły i placówki kształcenia zawodowego (z wyłączeniem specjalnych) z terenu województwa lubelskiego oraz ich kadra (w tym nauczyciele) i uczniowie, ich rodzice/opiekunowie prawni.</a:t>
            </a:r>
          </a:p>
          <a:p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Diagnoza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Projekt odpowiada na potrzeby i problemy w zakresie transformacji szkolnictwa specjalnego i upowszechnienia edukacji włączającej w szkołach ogólnodostępnych.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Projekt zakłada realizację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wsparcia dla uczniów szkół specjalnych, ich rodziców/opiekunów prawnych w procesach integracji w szkolnictwie ogólnodostępnym i/lub przygotowaniu uczniów szkół specjalnych do pracy oraz działań we współpracy szkół specjalnych ze szkołami ogólnodostępnymi.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Minimalny wkład własny beneficjenta: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5% wartości projektu.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Dopuszczalny cross-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15% finansowania UE.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przypadku szkół i placówek specjalnych brak jest możliwości wsparcia w zakresie infrastruktury i wyposażenia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21516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OGŁOSZONE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8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29419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PROJEKTÓW </a:t>
            </a:r>
            <a:b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TRAKCIE REALIZACJI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7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30737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rozwojowe w Podmiotowym Systemie Finansowania dla pracodawców, przedsiębiorstw i ich pracowników, zgodne z ich zidentyfikowanymi potrzebami (system popytowy w oparciu o Bazę Usług Rozwojowych).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6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314" y="179893"/>
            <a:ext cx="10930807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</a:t>
            </a:r>
            <a:r>
              <a:rPr lang="pl-PL" sz="20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wybranych do dofinansowania w ramach naboru nr FELU.09.06-IZ-00-001/23, Działanie 9.6 Adaptacyjność pracodawców i pracowników do zmian.  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46" y="6175702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23" y="6535397"/>
            <a:ext cx="395925" cy="3226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942CE9F-F864-A3DA-FA07-9ECA10B2308B}"/>
              </a:ext>
            </a:extLst>
          </p:cNvPr>
          <p:cNvSpPr txBox="1"/>
          <p:nvPr/>
        </p:nvSpPr>
        <p:spPr>
          <a:xfrm>
            <a:off x="603314" y="887779"/>
            <a:ext cx="11119499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Podmiotowy System Finansowania (PSF) to system dystrybucji przez operatora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rodków EFS+ przeznaczonych na wspieranie rozwoju umiejętności/kompetencji lub nabywanie kwalifikacji pracodawców, przedsiębiorców i ich pracowników, oparty na podejściu popytowym z wykorzystaniem Bazy Usług Rozwojowych (BUR).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 jest </a:t>
            </a:r>
            <a:r>
              <a:rPr lang="pl-PL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internetow</a:t>
            </a:r>
            <a:r>
              <a:rPr lang="pl-P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l-PL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baza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usług rozwojowych, która obejmuje rejestr dostawców ww. usług świadczonych w należytej jakości i współfinansowanych ze środków publicznych. Umożliwia ona m.in. publikację ofert usług rozwojowych świadczonych przez dostawców usług wpisanych do BUR, dokonywanie zapisów na poszczególne usługi oraz zamieszczanie ogłoszeń o zapotrzebowaniu na konkretne usługi.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Projekty skierowane są do pracodawców, przedsiębiorców posiadających siedzibę (filię, delegaturę, oddział czy inną prawnie dozwoloną formę organizacyjną działalności podmiotu) w podregionie województwa lubelskiego, na terenie którego realizowane jest wsparcie, oraz do ich pracowników. 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0050" indent="-400050">
              <a:buFont typeface="+mj-lt"/>
              <a:buAutoNum type="romanUcPeriod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8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314" y="179893"/>
            <a:ext cx="1093080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FELU.09.06-IZ-00-001/23, Działanie 9.6 Adaptacyjność pracodawców i pracowników do zmian.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46" y="6175702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23" y="6535397"/>
            <a:ext cx="395925" cy="3226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942CE9F-F864-A3DA-FA07-9ECA10B2308B}"/>
              </a:ext>
            </a:extLst>
          </p:cNvPr>
          <p:cNvSpPr txBox="1"/>
          <p:nvPr/>
        </p:nvSpPr>
        <p:spPr>
          <a:xfrm>
            <a:off x="603313" y="1188547"/>
            <a:ext cx="11119499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Celem naboru było wybranie do dofinansowania 3 operatorów, po jednym na każdy podregion: bialski oraz chełmsko-zamojski, lubelski, puławski.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pojedynczej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usługi rozwojowej dla pracodawcy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który nie spełnia definicji MŚP i dużego przedsiębiorstwa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wynosi 75% kosztów usługi rozwojowej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Limit ulega podwyższeniu w następujących przypadkach: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a) objęcia wsparciem pracodawców, przedsiębiorców lub pracowników powyżej 55 roku życia - o 5 punktów procentowych;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b) realizacji usługi rozwojowej, która prowadzi do nabycia kwalifikacji, o których mowa w art. 2 pkt 8 ustawy z dnia 22 grudnia 2015 r. o Zintegrowanym Systemie Kwalifikacji, zarejestrowanych w Zintegrowanym Rejestrze Kwalifikacji oraz posiadających nadany kod kwalifikacji - o 5 punktów procentowych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708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314" y="179893"/>
            <a:ext cx="1093080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FELU.09.06-IZ-00-001/23, Działanie 9.6 Adaptacyjność pracodawców i pracowników do zmian.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46" y="6175702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23" y="6535397"/>
            <a:ext cx="395925" cy="3226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942CE9F-F864-A3DA-FA07-9ECA10B2308B}"/>
              </a:ext>
            </a:extLst>
          </p:cNvPr>
          <p:cNvSpPr txBox="1"/>
          <p:nvPr/>
        </p:nvSpPr>
        <p:spPr>
          <a:xfrm>
            <a:off x="536250" y="961806"/>
            <a:ext cx="111194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BIALSKI I CHEŁMSKO-ZAMOJSKI: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projektu: Usługi rozwojowe dla pracodawców, przedsiębiorców i ich pracowników w podregionie bialskim i chełmsko-zamojskim.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Stowarzyszenie Rozwoju Aktywności Społecznej Triada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Bolesława Wirskiego 14/64, 22-100 Chełm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stow_triada@wp.pl, tel. +48  82 565 84 45, strona internetowa: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https://triada-chelm.pl/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01.10.2024 r. - 31.03.2027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 20 817 500,00 PLN.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Grupa docelowa: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5 000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zatrudnionych w mikro-, małych, średnich i dużych przedsiębiorstwach,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tym podmiotach ekonomii społecznej oraz innych podmiotach niż przedsiębiorstwa,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posiadających siedzibę (lub inną prawnie dozwoloną formę organizacyjną) w podregionie bialskim i chełmsko-zamojskim objętych usługą rozwojową z powiatów: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bialski, parczewski, radzyński, włodawski, miasto Biała Podlaska, biłgorajski, chełmski, hrubieszowski, krasnostawski, tomaszowski, zamojski, miasto Chełm, miasto Zamość.</a:t>
            </a:r>
          </a:p>
        </p:txBody>
      </p:sp>
    </p:spTree>
    <p:extLst>
      <p:ext uri="{BB962C8B-B14F-4D97-AF65-F5344CB8AC3E}">
        <p14:creationId xmlns:p14="http://schemas.microsoft.com/office/powerpoint/2010/main" val="2813078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314" y="179893"/>
            <a:ext cx="10930807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FELU.09.06-IZ-00-001/23, Działanie 9.6 Adaptacyjność pracodawców i pracowników do zmian. 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46" y="6175702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23" y="6535397"/>
            <a:ext cx="395925" cy="3226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28CD6C-D5FB-C7D0-6D33-D53677CA8190}"/>
              </a:ext>
            </a:extLst>
          </p:cNvPr>
          <p:cNvSpPr txBox="1"/>
          <p:nvPr/>
        </p:nvSpPr>
        <p:spPr>
          <a:xfrm>
            <a:off x="321013" y="899571"/>
            <a:ext cx="106226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LUBELSKI: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projektu: Park Nowych Kwalifikacji dla MŚP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Lubelski Park Naukowo - Technologiczny S.A.,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Bohdana Dobrzańskiego 3, 20-262 Lublin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biuro@lpnt.pl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tel. +48 81 534 61 00, strona internetowa: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https://lpnt.pl/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01.03.2024 r. - 31.08.2026 r.              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 26 421 560,00 PLN.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5150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przedsiębiorców i pracowników sektora MŚP i dużych przedsiębiorstw w podregionie lubelskim (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powiaty: lubartowski, lubelski, łęczyński, świdnicki, Miasto Lublin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6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314" y="179893"/>
            <a:ext cx="1093080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FELU.09.06-IZ-00-001/23, Działanie 9.6 Adaptacyjność pracodawców i pracowników do zmian.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46" y="6175702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23" y="6535397"/>
            <a:ext cx="395925" cy="3226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3D6150B-6E13-8A12-FF79-450D53E011D2}"/>
              </a:ext>
            </a:extLst>
          </p:cNvPr>
          <p:cNvSpPr txBox="1"/>
          <p:nvPr/>
        </p:nvSpPr>
        <p:spPr>
          <a:xfrm>
            <a:off x="379379" y="68574"/>
            <a:ext cx="112344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PUŁAWSKI: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projektu: Finansowanie usług rozwojowych dla mikro-, małych, średnich i dużych przedsiębiorstw z podregionu puławskiego.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Fundacja Rozwoju Lubelszczyzny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Józefa Franczaka "Lalka" 43, 20-345 Lublin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sekretariat@fundacja.lublin.pl, tel. +48 710 19 00, strona internetowa: www.fundacja.lublin.pl.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01.04.2024 r. - 30.09.2026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 13 869 443,50 PLN.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Grupa docelowa: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745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przedsiębiorstw, w tym 735 MŚP i 10 dużych przedsiębiorstw, posiadających siedzibę (filię, delegaturę, oddział) na terenie podregionu puławskiego, obejmującego następujące powiaty: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janowski, kraśnicki, łukowski, opolski, puławski i rycki.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projekcie uczestniczyć będzie min.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2690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pracowników sektora MŚP/osób samozatrudnionych i min. 60 pracowników dużych przedsiębiorstw, w tym min. 20% osób w wieku 50+ oraz min. 35% osób o niskich kwalifikacjach do ISCED 3 włącznie.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424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35019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rozwojowe w Podmiotowym Systemie Finansowania dla osób dorosłych, które chcą z własnej 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inicjatywy podnieść swoje umiejętności / kompetencje lub 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nabyć kwalifikacje (system popytowy w oparciu o Bazę Usług Rozwojowych).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05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FELU.10.06-IZ.00-002/23, Działanie 10.6 Uczenie się osób dorosłych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747861" y="896916"/>
            <a:ext cx="110057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Celem naboru było wybranie do dofinansowania 3 wniosków, po jednym na każdy podregion: bialski oraz chełmsko-zamojski, lubelski, puławski.</a:t>
            </a:r>
          </a:p>
          <a:p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Projekty skierowane są do osób dorosłych, które spełniają poniższe warunki: </a:t>
            </a:r>
          </a:p>
          <a:p>
            <a:pPr marL="342900" indent="-342900">
              <a:buAutoNum type="alphaL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zgłaszają z własnej inicjatywy chęć podnoszenia, uzupełnienia umiejętności, kompetencji lub nabywania kwalifikacji, w tym kwalifikacji zawodowych, </a:t>
            </a:r>
          </a:p>
          <a:p>
            <a:pPr marL="342900" indent="-342900">
              <a:buAutoNum type="alphaL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pracują, zamieszkują lub przebywają w rozumieniu przepisów Kodeksu Cywilnego w podregionie województwa lubelskiego, na terenie którego realizowane jest wsparcie. </a:t>
            </a: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indent="-400050">
              <a:buFont typeface="+mj-lt"/>
              <a:buAutoNum type="romanUcPeriod" startAt="2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Wsparcie w zakresie usług rozwojowych realizowane jest w ramach Podmiotowego Systemu Finansowania za pośrednictwem Bazy Usług Rozwojowych. </a:t>
            </a:r>
          </a:p>
          <a:p>
            <a:pPr marL="400050" indent="-400050">
              <a:buFont typeface="+mj-lt"/>
              <a:buAutoNum type="romanUcPeriod" startAt="2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Wnioskodawca w okresie realizacji projektu obejmie usługami rozwojowymi: </a:t>
            </a:r>
          </a:p>
          <a:p>
            <a:pPr marL="342900" indent="-342900">
              <a:buAutoNum type="alphaL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podregionie bialskim oraz chełmsko-zamojskim – minimum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3 135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osób dorosłych;</a:t>
            </a:r>
          </a:p>
          <a:p>
            <a:pPr marL="342900" indent="-342900">
              <a:buAutoNum type="alphaL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podregionie lubelskim – minimum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2 534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osoby dorosłe; </a:t>
            </a:r>
          </a:p>
          <a:p>
            <a:pPr marL="342900" indent="-342900">
              <a:buAutoNum type="alphaL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podregionie puławskim – minimum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1 598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osób dorosłych. </a:t>
            </a:r>
          </a:p>
          <a:p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 startAt="4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usługi rozwojowej: Maksymalny poziom dofinansowania pojedynczej usługi rozwojowej wynosi 80% kosztów usługi rozwojowej dla osoby dorosłej. </a:t>
            </a:r>
            <a:b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Limit podlega podwyższeniu w przypadku: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a) objęcia wsparciem osoby dorosłej z grupy w niekorzystnej sytuacji (osoby starsze, osoby o niskich kwalifikacjach, osoby z niepełnosprawnościami) - o 5 punktów procentowych;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b) realizacji usługi rozwojowej, która prowadzi do nabycia kwalifikacji, o których mowa w art. 2 pkt 8 ustawy z dnia 22 grudnia 2015 r. o Zintegrowanym Systemie Kwalifikacji (Dz.U. z 2020 r. poz. 226), zarejestrowanych w Zintegrowanym Rejestrze Kwalifikacji oraz posiadających nadany kod kwalifikacji - o 5 punktów procentowych.</a:t>
            </a:r>
          </a:p>
        </p:txBody>
      </p:sp>
    </p:spTree>
    <p:extLst>
      <p:ext uri="{BB962C8B-B14F-4D97-AF65-F5344CB8AC3E}">
        <p14:creationId xmlns:p14="http://schemas.microsoft.com/office/powerpoint/2010/main" val="347508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FELU.10.06-IZ.00-002/23, Działanie 10.6 Uczenie się osób dorosłych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931816" y="1167220"/>
            <a:ext cx="106568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BIALSKI I CHEŁMSKO-ZAMOJSKI: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NASTAW SIĘ NA ROZWÓJ - oferta wsparcia kwalifikacji i kompetencji mieszkańców podregionu bialskiego i chełmsko-zamojskiego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Fundacja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Integron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Plus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Aleje Zygmuntowskie 4, 20-101 Lublin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biuro@integronplus.pl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; tel. 533 335 610, https://integronplus.pl/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01.04.2024 r. – 31.03.2026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projektu:19 593 200,00 PLN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Grupa docelowa: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3 500 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osób dorosłych, min. 40% uczestników stanowić będą osoby z grup w niekorzystnej sytuacji, tj. osoby: z niepełnosprawnościami, starsze (60+), o niskich kwalifikacjach 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osób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powiatów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bialski, parczewski, radzyński, włodawski, miasto Biała Podlaska, biłgorajski, chełmski, hrubieszowski, krasnostawski, tomaszowski, zamojski, miasto Chełm, miasto Zamość.</a:t>
            </a:r>
          </a:p>
        </p:txBody>
      </p:sp>
    </p:spTree>
    <p:extLst>
      <p:ext uri="{BB962C8B-B14F-4D97-AF65-F5344CB8AC3E}">
        <p14:creationId xmlns:p14="http://schemas.microsoft.com/office/powerpoint/2010/main" val="47473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IX. Zaspokajanie potrzeb rynku pracy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9.6 Adaptacyjność pracodawców i pracowników do zmian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31931" y="6606607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4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6942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86402"/>
              </p:ext>
            </p:extLst>
          </p:nvPr>
        </p:nvGraphicFramePr>
        <p:xfrm>
          <a:off x="659876" y="1366887"/>
          <a:ext cx="10787824" cy="45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43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346515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485209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487794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224538">
                <a:tc>
                  <a:txBody>
                    <a:bodyPr/>
                    <a:lstStyle/>
                    <a:p>
                      <a:r>
                        <a:rPr lang="pl-PL" sz="1200"/>
                        <a:t>Planowany termin</a:t>
                      </a:r>
                    </a:p>
                    <a:p>
                      <a:r>
                        <a:rPr lang="pl-PL" sz="1200"/>
                        <a:t>ogłoszenia o</a:t>
                      </a:r>
                    </a:p>
                    <a:p>
                      <a:r>
                        <a:rPr lang="pl-PL" sz="1200"/>
                        <a:t>naborze</a:t>
                      </a:r>
                    </a:p>
                    <a:p>
                      <a:r>
                        <a:rPr lang="pl-PL" sz="120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290902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26.09.2024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Kompleksowe działania służące wydłużeniu zdolności do pracy osób starszych, uwzględniające zarządzanie wiekiem, w przedsiębiorstwach poprzez upowszechnianie mentoringu w miejscu pracy, rozwijanie kompetencji osób starszych, promowanie zdrowego i aktywnego starzenia się.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Wsparcie pracodawców we wprowadzaniu elastycznych form zatrudnienia, w tym we wprowadzaniu pracy zdalnej.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03.10. 2024 r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03.12.2024 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2 500 000,00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10 724 500,00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182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FELU.10.06-IZ.00-002/23, Działanie 10.6 Uczenie się osób dorosłych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931816" y="1167220"/>
            <a:ext cx="106568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PUŁAWSKI: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Transformacje- dofinansowania i wsparcie dla osób dorosłych w ramach PSF -podregion puławski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Puławskie Centrum Przedsiębiorczości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Mościckiego 1, 24-110 Puławy,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fpcp@fpcp.org.pl, tel. 81 470 09 00, https://fpcp.org.pl/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01.05.2024 r. – 30.04.2026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 11 262 812,00 PLN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Grupa docelowa: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1880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osób dorosłych z podregionu puławskiego obejmującego powiaty: 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janowski, kraśnicki, łukowski, opolski, puławski, rycki.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67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FELU.10.06-IZ.00-002/23, Działanie 10.6 Uczenie się osób dorosłych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931816" y="1167220"/>
            <a:ext cx="106568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PODREGION LUBELSKI: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Nazwa projektu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Kompetencje przyszłości. Usługi rozwojowe dla osób dorosłych w podregionie lubelskim.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Operator: Lubelska Fundacja Rozwoju,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Rynek 7, 20-111 Lublin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lfr@lfr.lublin.pl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tel. 81 528-53-02, https://www.lfr.lublin.pl/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01.05.2024  r. - 30.04.2026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Wartość projektu: 16 935 028,00 PLN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Grupa docelowa: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3 580 osób dorosłych z podregionu lubelskiego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obejmującego</a:t>
            </a: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powiaty lubartowski, lubelski, łęczyński, świdnicki i Miasto Lublin.  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58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35019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sługi wsparcia ekonomii społecznej, w tym wsparcie finansowe na utworzenie i utrzymanie miejsca pracy 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świadczenie pozostałych usług wsparcia ekonomii społecznej</a:t>
            </a: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realizowane w ramach projektów Ośrodków Wsparcia Ekonomii Społecznej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04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</a:t>
            </a:r>
            <a:r>
              <a:rPr lang="pl-PL" sz="1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U.08.02-IZ.00-001/23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Działanie 8.2 Ekonomia społeczna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819780" y="1173915"/>
            <a:ext cx="1100577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Celem naboru było wybranie do dofinansowania 4 wniosków, po jednym na każdy subregion: puławski, lubelski, bialski, chełmsko-zamojski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Projekty skierowane są 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wyłącznie do osób zamieszkujących lub pracujących na obszarze województwa lubelskiego w rozumieniu przepisów Kodeksu Cywilnego lub do podmiotów posiadających siedzibę na obszarze województwa lubelskiego w rozumieniu przepisów Kodeksu Cywilnego.</a:t>
            </a:r>
          </a:p>
          <a:p>
            <a:pPr marL="400050" indent="-400050">
              <a:buFont typeface="+mj-lt"/>
              <a:buAutoNum type="romanU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Typy projektów realizowane w ramach naboru: - Wsparcie tworzenia nowych miejsc pracy i utrzymania tych miejsc w przedsiębiorstwach społecznych; - Usługi wsparcia rozwoju ekonomii społecznej dla przedsiębiorstw ekonomii społecznej i przedsiębiorstw społecznych, w tym usługi animacyjne, inkubacyjne i biznesowe OWES; - Wsparcie realizacji indywidualnego procesu reintegracji w przedsiębiorstwach społecznych; - Działania w zakresie podnoszenia kwalifikacji i doświadczenia zawodowego pracowników przedsiębiorstw ekonomii społecznej.  </a:t>
            </a:r>
          </a:p>
          <a:p>
            <a:pPr marL="400050" indent="-400050">
              <a:buFont typeface="+mj-lt"/>
              <a:buAutoNum type="romanU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środków przeznaczonych w ramach projektu na wsparcie finansowe na tworzenie i utrzymanie miejsc pracy w przedsiębiorstwach społecznych oraz na wsparcie reintegracyjne wynosi co najmniej 60% kosztów bezpośrednich projektu OWES.</a:t>
            </a:r>
          </a:p>
          <a:p>
            <a:pPr marL="400050" indent="-400050">
              <a:buFont typeface="+mj-lt"/>
              <a:buAutoNum type="romanU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przewiduje świadczenie usług OWES przez co najmniej 36 miesięcy.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99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</a:t>
            </a:r>
            <a:r>
              <a:rPr lang="pl-PL" sz="1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U.08.02-IZ.00-001/23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Działanie 8.2 Ekonomia społeczna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747861" y="925439"/>
            <a:ext cx="110057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SUBREGION CHEŁMSKI: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Nazwa projektu: Razem dla ekonomii społecznej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Ośrodek Wsparcia Ekonomii Społecznej: Europejski Dom Spotkań-Fundacja Nowy Staw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ul. 3 Maja 18 / 5a, 20-078 Lublin,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e-mail: eds@eds-fundacja.pl; tel. 511 403 155, strona internetowa: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www.eds-fundacja.pl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01.01.2024 r. - 31.12.2026 r.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Wartość projektu: 8 438 371,38 PLN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osób fizycznych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(osoby bierne zawodowo; osoby lub rodziny wykluczone lub zagrożone ubóstwem i wykluczeniem społecznym, w tym osoby uciekające z terenu Ukrainy; osoby w kryzysie bezdomności, uzależnione od alkoholu lub narkotyków lub innych środków odurzających, zwalniane z zakładów karnych, osoby spełniające kryteria, o których mowa w art. 8 ust. 1 pkt 1 i 2 ustawy z dnia 12 marca 2004 r. o pomocy społecznej);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120 podmiotów ekonomii społecznej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(w tym przedsiębiorstwa społeczne).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Działania w ramach projektu obejmują wyłącznie obszar jednego z subregionów województwa lubelskiego – subregion chełmski 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(powiaty: hrubieszowski, krasnostawski, tomaszowski, zamojski, miasto Zamość, chełmski, miasto Chełm 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osób zamieszkujących lub pracujących na obszarze subregionu chełmskiego oraz podmiotów posiadających siedzibę na obszarze subregionu chełmskiego.</a:t>
            </a:r>
          </a:p>
        </p:txBody>
      </p:sp>
    </p:spTree>
    <p:extLst>
      <p:ext uri="{BB962C8B-B14F-4D97-AF65-F5344CB8AC3E}">
        <p14:creationId xmlns:p14="http://schemas.microsoft.com/office/powerpoint/2010/main" val="2754086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</a:t>
            </a:r>
            <a:r>
              <a:rPr lang="pl-PL" sz="1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U.08.02-IZ.00-001/23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Działanie 8.2 Ekonomia społeczna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747861" y="925439"/>
            <a:ext cx="110057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SUBREGION PUŁAWSKI: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Nazwa projektu: Razem - inicjatywy z obszaru ekonomii społecznej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Ośrodek Wsparcia Ekonomii Społecznej: Europejski Dom Spotkań- Fundacja Nowy Staw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ul. 3 Maja 18/5a, 20-078 Lublin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e-mail: eds@eds-fundacja.pl; tel. 727 400 871, strona internetowa: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www.eds-fundacja.pl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01.01.2024 r. - 31.12.2026 r.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Wartość projektu: 8 438 371,38 PLN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osób fizycznych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(osoby bierne zawodowo; osoby lub rodziny wykluczone lub zagrożone ubóstwem i wykluczeniem społecznym, w tym osoby uciekające z terenu Ukrainy; osoby w kryzysie bezdomności, uzależnione od alkoholu lub narkotyków lub innych środków odurzających, zwalniane z zakładów karnych, osoby spełniające kryteria, o których mowa w art. 8 ust. 1 pkt 1 i 2 ustawy z dnia 12 marca 2004 r. o pomocy społecznej);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120 podmiotów ekonomii społecznej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(w tym przedsiębiorstwa społeczne).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Działania w ramach projektu obejmują wyłącznie obszar jednego z subregionów województwa lubelskiego – subregion puławski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(powiaty: biłgorajski, janowski, puławski, rycki, kraśnicki, opolski).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osób zamieszkujących lub pracujących na obszarze subregionu puławskiego oraz podmiotów posiadających siedzibę na obszarze subregionu puławskiego.</a:t>
            </a:r>
          </a:p>
        </p:txBody>
      </p:sp>
    </p:spTree>
    <p:extLst>
      <p:ext uri="{BB962C8B-B14F-4D97-AF65-F5344CB8AC3E}">
        <p14:creationId xmlns:p14="http://schemas.microsoft.com/office/powerpoint/2010/main" val="13493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</a:t>
            </a:r>
            <a:r>
              <a:rPr lang="pl-PL" sz="1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U.08.02-IZ.00-001/23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Działanie 8.2 Ekonomia społeczna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747861" y="925439"/>
            <a:ext cx="110057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SUBREGION BIALSKI: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Nazwa projektu: Bialski Ośrodek Wsparcia Ekonomii Społecznej 3.0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Ośrodek Wsparcia Ekonomii Społecznej: Stowarzyszenie na rzecz Integracji Społecznej MODRZEW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ul. Jarzębinowa 10, 21-007 Krępiec,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e-mail: modrzew@modrzew.org; tel. 81 307 66 26, strona internetowa: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https://modrzew.org/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01.01.2024 r. - 31.01.2027 r.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Wartość projektu: 6 446 109,73 PLN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osób fizycznych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(osoby bierne zawodowo; osoby lub rodziny wykluczone lub zagrożone ubóstwem i wykluczeniem społecznym, w tym osoby uciekające z terenu Ukrainy; osoby w kryzysie bezdomności, uzależnione od alkoholu lub narkotyków lub innych środków odurzających, zwalniane z zakładów karnych, osoby spełniające kryteria, o których mowa w art. 8 ust. 1 pkt 1 i 2 ustawy z dnia 12 marca 2004 r. o pomocy społecznej);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80 podmiotów ekonomii społecznej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(w tym przedsiębiorstwa społeczne).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Działania w ramach projektu obejmują wyłącznie obszar jednego z subregionów województwa lubelskiego – subregion bialski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(powiaty: bialski, lubartowski, łukowski, radzyński, parczewski, Miasto Biała Podlaska).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osób zamieszkujących lub pracujących na obszarze subregionu bialskiego oraz podmiotów posiadających siedzibę na obszarze subregionu bialskiego.</a:t>
            </a:r>
          </a:p>
        </p:txBody>
      </p:sp>
    </p:spTree>
    <p:extLst>
      <p:ext uri="{BB962C8B-B14F-4D97-AF65-F5344CB8AC3E}">
        <p14:creationId xmlns:p14="http://schemas.microsoft.com/office/powerpoint/2010/main" val="2213598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41" y="220094"/>
            <a:ext cx="11025474" cy="5909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wybranych do dofinansowania w ramach naboru nr FEL</a:t>
            </a:r>
            <a:r>
              <a:rPr lang="pl-PL" sz="1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U.08.02-IZ.00-001/23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Działanie 8.2 Ekonomia społeczna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314" y="925439"/>
            <a:ext cx="1084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0A9239-9F09-DFD3-8D0D-AFD01D251129}"/>
              </a:ext>
            </a:extLst>
          </p:cNvPr>
          <p:cNvSpPr txBox="1"/>
          <p:nvPr/>
        </p:nvSpPr>
        <p:spPr>
          <a:xfrm>
            <a:off x="747861" y="925439"/>
            <a:ext cx="110057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SUBREGION LUBELSKI: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Nazwa projektu: Lubelski Ośrodek Wsparcia Ekonomii Społecznej 3.0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Ośrodek Wsparcia Ekonomii Społecznej: Stowarzyszenie na rzecz Integracji Społecznej MODRZEW,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ul. Jarzębinowa 10, 21-007 Krępiec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e-mail: modrzew@modrzew.org; tel. 81 307 66 26, strona internetowa: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http://modrzew.org/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01.01.2024 r. - 31.01.2027 r.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Wartość projektu: 6 432 068,23 PLN.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osób fizycznych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(osoby bierne zawodowo; osoby lub rodziny wykluczone lub zagrożone ubóstwem i wykluczeniem społecznym, w tym osoby uciekające z terenu Ukrainy; osoby w kryzysie bezdomności, uzależnione od alkoholu lub narkotyków lub innych środków odurzających, zwalniane z zakładów karnych, osoby spełniające kryteria, o których mowa w art. 8 ust. 1 pkt 1 i 2 ustawy z dnia 12 marca 2004 r. o pomocy społecznej);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80 podmiotów ekonomii społecznej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(w tym przedsiębiorstwa społeczne).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Działania w ramach projektu obejmują wyłącznie obszar jednego z subregionów województwa lubelskiego – subregion lubelski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(powiaty: lubelski, łęczyński, świdnicki, włodawski, Miasto Lublin).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osób zamieszkujących lub pracujących na obszarze subregionu lubelskiego oraz podmiotów posiadających siedzibę na obszarze subregionu lubelskiego.</a:t>
            </a:r>
          </a:p>
        </p:txBody>
      </p:sp>
    </p:spTree>
    <p:extLst>
      <p:ext uri="{BB962C8B-B14F-4D97-AF65-F5344CB8AC3E}">
        <p14:creationId xmlns:p14="http://schemas.microsoft.com/office/powerpoint/2010/main" val="1889346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0C57FC-910D-7653-1C1C-660188911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" y="0"/>
            <a:ext cx="1218525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4045" y="2782669"/>
            <a:ext cx="458142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9D8855F-EC34-2820-9305-4BF4D170063F}"/>
              </a:ext>
            </a:extLst>
          </p:cNvPr>
          <p:cNvSpPr txBox="1"/>
          <p:nvPr/>
        </p:nvSpPr>
        <p:spPr>
          <a:xfrm>
            <a:off x="5527871" y="735113"/>
            <a:ext cx="6153912" cy="295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Wdrażania EFS w UMWL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 Kontaktowy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Czechowska 19 pok. nr 1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efs@lubelskie.pl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tel. 81 441 68 43,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81 478 14 96 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 infolinia:  800 888 337</a:t>
            </a:r>
            <a:r>
              <a:rPr lang="pl-P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Strona www: funduszeUE.lubelskie.pl</a:t>
            </a:r>
          </a:p>
        </p:txBody>
      </p:sp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9.6 Warunki realizacji projektów – kryteria specyficzne dostępu                      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</a:extLst>
          </p:cNvPr>
          <p:cNvSpPr txBox="1"/>
          <p:nvPr/>
        </p:nvSpPr>
        <p:spPr>
          <a:xfrm>
            <a:off x="616449" y="812335"/>
            <a:ext cx="108276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Wnioskodawcami uprawnionymi do ubiegania się o dofinansowanie są:  jednostki samorządu terytorialnego,  jednostki organizacyjne jednostek samorządu terytorialnego (w tym posiadające osobowość prawną, związki, porozumienia i stowarzyszenia JST),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osoby prawne i jednostki organizacyjne nieposiadające osobowości prawnej, w szczególności organizacje pozarządowe, organizacje non-profit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osoby fizyczne prowadzące działalność gospodarczą lub oświatową na podstawie przepisów odrębnych, pracodawcy.</a:t>
            </a:r>
          </a:p>
          <a:p>
            <a:pPr marL="342900" indent="-342900" algn="just"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Wnioskodawca składa nie więcej niż dwa wnioski o dofinansowanie projektu w ramach naboru.</a:t>
            </a:r>
          </a:p>
          <a:p>
            <a:pPr marL="342900" indent="-342900"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ramach naboru możliwe są następujące warianty realizacji projektu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 Wnioskodawcą jest pracodawca, który kieruje wsparcie do siebie i swoich pracowników lub Wnioskodawcą jest podmiot, który kieruje wsparcie do wskazanych we wniosku o dofinansowanie pracodawców i ich pracowników.</a:t>
            </a:r>
          </a:p>
          <a:p>
            <a:pPr marL="342900" indent="-342900"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do pracodawców posiadających siedzibę (filię, delegaturę, oddział bądź inną prawnie dozwoloną formę organizacyjną działalności podmiotu) na terenie województwa lubelskiego oraz do ich pracowników, w tym kadry zarządzającej, pracujących na terenie województwa lubelskiego.</a:t>
            </a:r>
          </a:p>
          <a:p>
            <a:pPr marL="342900" indent="-342900"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 zakłada realizację typu projektu nr 1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Kompleksowe działania służące wydłużeniu zdolności do pracy osób starszych, uwzględniające zarządzanie wiekiem, w przedsiębiorstwach poprzez upowszechnianie mentoringu w miejscu pracy, rozwijanie kompetencji osób starszych, promowanie zdrowego i aktywnego starzenia się.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zakłada wsparcie w zakresie podnoszenia kompetencji pracowników powyżej 50 roku życia.</a:t>
            </a:r>
          </a:p>
        </p:txBody>
      </p:sp>
    </p:spTree>
    <p:extLst>
      <p:ext uri="{BB962C8B-B14F-4D97-AF65-F5344CB8AC3E}">
        <p14:creationId xmlns:p14="http://schemas.microsoft.com/office/powerpoint/2010/main" val="13880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998" y="388675"/>
            <a:ext cx="1105145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 - kryteria dostępu, premiujące         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09630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93" y="649287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</a:extLst>
          </p:cNvPr>
          <p:cNvSpPr txBox="1"/>
          <p:nvPr/>
        </p:nvSpPr>
        <p:spPr>
          <a:xfrm>
            <a:off x="603314" y="925439"/>
            <a:ext cx="1084082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projekcie założono koszty adaptacji miejsc pracy do potrzeb osób starszych oraz koszty związane z wprowadzaniem elastycznych form zatrudnienia w wysokości nie przekraczającej 40% wartości projektu.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Zaplanowane w projekcie działania w zakresie promowania zdrowego i aktywnego starzenia się nie obejmują kosztów leczenia.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Wnioskodawca zapewnia, że pracodawca lub jego pracownik nie korzystał z analogicznego wsparcia, którym zostanie objęty w projekcie, finansowanego ze środków FERS, KPO, FEL 2021-2027 lub innych środków publicznych.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Zaplanowane w projekcie wsparcie w zakresie sprawowania opieki nad dzieckiem w pierwszej kolejności obejmuje instytucjonalne formy opieki.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Minimalny wkład własny beneficjenta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 15% wartości projektu.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Dopuszczalny cross-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 15% finansowania UE.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Specyficzne kryteria premiujące: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Wnioskodawca i/lub Partner ma doświadczenie i/lub jest zaangażowany w prowadzone działania współpracy międzyregionalnej, transgranicznej, transnarodowej, które wykorzysta w realizacji projektu (5 pkt).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zakłada działania w zakresie zwalczania stereotypów związanych z płacą oraz zapobiegania dyskryminacji w pracy (5 pkt).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zakłada wsparcie wyłącznie dla pracodawców, którzy posiadają siedzibę lub oddział lub miejsce wykonywania działalności gospodarczej na terenie gmin zagrożonych trwałą marginalizacją lub miast średnich tracących funkcje społeczno-gospodarcze w województwie lubelskim oraz dla ich pracowników (5 pkt).</a:t>
            </a: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0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7" y="251393"/>
            <a:ext cx="10372286" cy="1012797"/>
          </a:xfrm>
        </p:spPr>
        <p:txBody>
          <a:bodyPr num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 X. LEPSZA EDUKACJA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10.3 Kształcenie ogólne</a:t>
            </a:r>
            <a:br>
              <a:rPr lang="pl-PL" sz="1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1800" b="1" dirty="0">
                <a:latin typeface="Trebuchet MS" panose="020B0603020202020204" pitchFamily="34" charset="0"/>
              </a:rPr>
            </a:br>
            <a:br>
              <a:rPr lang="pl-PL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90780" y="6524960"/>
            <a:ext cx="1231537" cy="163293"/>
          </a:xfrm>
        </p:spPr>
        <p:txBody>
          <a:bodyPr/>
          <a:lstStyle/>
          <a:p>
            <a:pPr defTabSz="414772"/>
            <a:fld id="{EB4015AA-59F6-416B-87A6-8E3D940284E2}" type="slidenum">
              <a:rPr lang="pl-PL" sz="1100">
                <a:solidFill>
                  <a:schemeClr val="bg2">
                    <a:lumMod val="50000"/>
                  </a:schemeClr>
                </a:solidFill>
              </a:rPr>
              <a:pPr defTabSz="414772"/>
              <a:t>7</a:t>
            </a:fld>
            <a:endParaRPr lang="pl-PL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 descr="Fundusze Europejskie dla Lubelskiego 2021-2027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80099"/>
            <a:ext cx="5465075" cy="359665"/>
          </a:xfrm>
          <a:prstGeom prst="rect">
            <a:avLst/>
          </a:prstGeom>
        </p:spPr>
      </p:pic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5B756176-C2AA-8D02-EC20-B4141D64C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21348"/>
              </p:ext>
            </p:extLst>
          </p:nvPr>
        </p:nvGraphicFramePr>
        <p:xfrm>
          <a:off x="584462" y="1147594"/>
          <a:ext cx="10982227" cy="46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08">
                  <a:extLst>
                    <a:ext uri="{9D8B030D-6E8A-4147-A177-3AD203B41FA5}">
                      <a16:colId xmlns:a16="http://schemas.microsoft.com/office/drawing/2014/main" val="3418144327"/>
                    </a:ext>
                  </a:extLst>
                </a:gridCol>
                <a:gridCol w="3761295">
                  <a:extLst>
                    <a:ext uri="{9D8B030D-6E8A-4147-A177-3AD203B41FA5}">
                      <a16:colId xmlns:a16="http://schemas.microsoft.com/office/drawing/2014/main" val="242885053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3099237310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3033296119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3331713710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953291975"/>
                    </a:ext>
                  </a:extLst>
                </a:gridCol>
              </a:tblGrid>
              <a:tr h="1183099"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ogłoszenia o</a:t>
                      </a:r>
                    </a:p>
                    <a:p>
                      <a:r>
                        <a:rPr lang="pl-PL" sz="1200" dirty="0"/>
                        <a:t>naborze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Typy projektów</a:t>
                      </a:r>
                    </a:p>
                    <a:p>
                      <a:r>
                        <a:rPr lang="pl-PL" sz="1200" dirty="0"/>
                        <a:t>mogących</a:t>
                      </a:r>
                    </a:p>
                    <a:p>
                      <a:r>
                        <a:rPr lang="pl-PL" sz="1200" dirty="0"/>
                        <a:t>uzyskać</a:t>
                      </a:r>
                    </a:p>
                    <a:p>
                      <a:r>
                        <a:rPr lang="pl-PL" sz="1200" dirty="0"/>
                        <a:t>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rozpoczęcia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Planowany termin</a:t>
                      </a:r>
                    </a:p>
                    <a:p>
                      <a:r>
                        <a:rPr lang="pl-PL" sz="1200" dirty="0"/>
                        <a:t>zakończenia</a:t>
                      </a:r>
                    </a:p>
                    <a:p>
                      <a:r>
                        <a:rPr lang="pl-PL" sz="1200" dirty="0"/>
                        <a:t>naboru</a:t>
                      </a:r>
                    </a:p>
                    <a:p>
                      <a:r>
                        <a:rPr lang="pl-PL" sz="1200" dirty="0"/>
                        <a:t>wniosków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Łączna</a:t>
                      </a:r>
                    </a:p>
                    <a:p>
                      <a:r>
                        <a:rPr lang="pl-PL" sz="1200" dirty="0"/>
                        <a:t>kwota</a:t>
                      </a:r>
                    </a:p>
                    <a:p>
                      <a:r>
                        <a:rPr lang="pl-PL" sz="1200" dirty="0"/>
                        <a:t>wsparcia w</a:t>
                      </a:r>
                    </a:p>
                    <a:p>
                      <a:r>
                        <a:rPr lang="pl-PL" sz="1200" dirty="0"/>
                        <a:t>ramach</a:t>
                      </a:r>
                    </a:p>
                    <a:p>
                      <a:r>
                        <a:rPr lang="pl-PL" sz="1200" dirty="0"/>
                        <a:t>naboru (w</a:t>
                      </a:r>
                    </a:p>
                    <a:p>
                      <a:r>
                        <a:rPr lang="pl-PL" sz="1200" dirty="0"/>
                        <a:t>PLN)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848134"/>
                  </a:ext>
                </a:extLst>
              </a:tr>
              <a:tr h="3456820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12.09.2024 r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Wsparcie procesu transformacji szkolnictwa specjalnego, poprzez m.in. wsparcie uczniów szkół specjalnych i ich rodziców w procesach integracji w szkolnictwie ogólnodostępnym, w procesach kształcenia zawodowego, przygotowania do pracy, wsparcie kadr szkół specjalnych w realizacji działań edukacji włączającej, wspieranie działań realizowanych w partnerstwie szkół specjalnych ze szkołami ogólnodostępnymi, uczelniami i pracodawcami.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19.10. 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19.12.2024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4 470 588,00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19 177 928,40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97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8CC51D-3754-B94C-832B-77B35E045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664" y="179893"/>
            <a:ext cx="11051458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Warunki realizacji projektów – kryteria specyficzne dostępu                       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D7218E-EB99-849A-FB26-D84B26DB896F}"/>
              </a:ext>
            </a:extLst>
          </p:cNvPr>
          <p:cNvSpPr txBox="1"/>
          <p:nvPr/>
        </p:nvSpPr>
        <p:spPr>
          <a:xfrm>
            <a:off x="378563" y="853596"/>
            <a:ext cx="108408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Wnioskodawcą w projekcie jest: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szkoła lub placówka oświatowa prowadząca kształcenie w oparciu o podstawę programową kształcenia ogólnego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terenu województwa lubelskiego (z wyłączeniem szkół prowadzących kształcenie zawodowe, szkół podstawowych dla dorosłych i liceów dla dorosłych) lub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organ prowadzący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Wsparcie dotyczy wyłącznie szkoły lub placówki oświatowej, do której skierowany jest projekt.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odpowiada na potrzeby i problemy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zakresie transformacji szkolnictwa specjalnego i upowszechnienia edukacji włączającej w szkołach ogólnodostępnych.</a:t>
            </a:r>
            <a:r>
              <a:rPr lang="pl-PL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zakłada realizację: a) wsparcia dla uczniów szkół specjalnych, ich rodziców/opiekunów prawnych w procesach integracji w szkolnictwie ogólnodostępnym i/lub przygotowaniu do pracy uczniów szkół specjalnych; b) działań we współpracy szkół specjalnych ze szkołami ogólnodostępnymi.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 obejmuje wsparciem: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a) uczniów, ich rodziców/opiekunów prawnych oraz kadrę (w tym nauczycieli) szkół specjalnych z terenu województwa lubelskiego; b) szkoły i placówki kształcenia ogólnego (z wyłączeniem specjalnych) z terenu województwa lubelskiego oraz ich kadry (w tym nauczycieli) i uczniów, ich rodziców/opiekunów prawnych.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Minimalny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wkład własny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beneficjenta: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wartości projektu.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Dopuszczalny cross-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: 15%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finansowania UE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przypadku szkół ogólnodostępnych zakup środków trwałych i/lub wydatków w ramach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crossf-nancingu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 projekcie jest możliwy pod warunkiem objęcia takim wsparciem wyłącznie szkoły/placówki oświatowej do której skierowany jest projekt.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przypadku szkół i placówek specjalnych brak jest możliwości wsparcia w zakresie infrastruktury i wyposażenia.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840F5-FBF5-B660-4772-F5C3BE8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35849"/>
            <a:ext cx="5468586" cy="35969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83C3D35-3F3D-5458-3C08-2BFE629D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3118" y="6495544"/>
            <a:ext cx="1299468" cy="35969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13" name="Tytuł 12" descr="Nabory ogłaszane przez DW EFS dotyczące wsparcia partnerów społecznych i organizacji społeczeństwa obywatelskiego ze środków EFS+ w ramach programu Fundusze europejskie dla Lubelskiego 2021-2027 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1651" y="1557885"/>
            <a:ext cx="8262116" cy="29419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NABORY PLANOWANE </a:t>
            </a:r>
            <a:b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OGŁOSZENIA</a:t>
            </a:r>
            <a:b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184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A4BE07D5DA0D4E9D55B3D368BFAFF5" ma:contentTypeVersion="18" ma:contentTypeDescription="Utwórz nowy dokument." ma:contentTypeScope="" ma:versionID="6031c4377347f2bf4a6d1bab2856c996">
  <xsd:schema xmlns:xsd="http://www.w3.org/2001/XMLSchema" xmlns:xs="http://www.w3.org/2001/XMLSchema" xmlns:p="http://schemas.microsoft.com/office/2006/metadata/properties" xmlns:ns3="08c7e98f-e915-49cc-942c-5f572d116083" xmlns:ns4="af06f1ec-f093-4fe0-82ae-06fe25c26527" targetNamespace="http://schemas.microsoft.com/office/2006/metadata/properties" ma:root="true" ma:fieldsID="b6c14e10b909ae11c43d1773f92e2fa2" ns3:_="" ns4:_="">
    <xsd:import namespace="08c7e98f-e915-49cc-942c-5f572d116083"/>
    <xsd:import namespace="af06f1ec-f093-4fe0-82ae-06fe25c265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7e98f-e915-49cc-942c-5f572d116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6f1ec-f093-4fe0-82ae-06fe25c26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c7e98f-e915-49cc-942c-5f572d1160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FEABFC-BD53-4C77-90CB-FB03A617A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c7e98f-e915-49cc-942c-5f572d116083"/>
    <ds:schemaRef ds:uri="af06f1ec-f093-4fe0-82ae-06fe25c26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4D8D2-BCEA-46A2-B321-FC34F64FE5CC}">
  <ds:schemaRefs>
    <ds:schemaRef ds:uri="http://schemas.microsoft.com/office/2006/documentManagement/types"/>
    <ds:schemaRef ds:uri="http://www.w3.org/XML/1998/namespace"/>
    <ds:schemaRef ds:uri="http://purl.org/dc/terms/"/>
    <ds:schemaRef ds:uri="af06f1ec-f093-4fe0-82ae-06fe25c2652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c7e98f-e915-49cc-942c-5f572d11608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15A148-FCF5-4023-87FB-78018B35DE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Webinarium 31.07. 24  Wpsarcie z  EFS+ dla organizacji pozarządowych_</Template>
  <TotalTime>2394</TotalTime>
  <Words>6691</Words>
  <Application>Microsoft Office PowerPoint</Application>
  <PresentationFormat>Panoramiczny</PresentationFormat>
  <Paragraphs>731</Paragraphs>
  <Slides>48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Open Sans</vt:lpstr>
      <vt:lpstr>Segoe UI</vt:lpstr>
      <vt:lpstr>Symbol</vt:lpstr>
      <vt:lpstr>Trebuchet MS</vt:lpstr>
      <vt:lpstr>Wingdings</vt:lpstr>
      <vt:lpstr>Motyw pakietu Office</vt:lpstr>
      <vt:lpstr>1_Motyw pakietu Office</vt:lpstr>
      <vt:lpstr>       </vt:lpstr>
      <vt:lpstr> Fundusze Europejskie 2021-2027 dla organizacji pozarządowych w ramach Europejskiego Funduszu Społecznego Plus </vt:lpstr>
      <vt:lpstr>  NABORY OGŁOSZONE </vt:lpstr>
      <vt:lpstr>PRIORYTET IX. Zaspokajanie potrzeb rynku pracy DZIAŁANIE 9.6 Adaptacyjność pracodawców i pracowników do zmian   </vt:lpstr>
      <vt:lpstr>Działanie 9.6 Warunki realizacji projektów – kryteria specyficzne dostępu                          </vt:lpstr>
      <vt:lpstr>Warunki realizacji projektów  - kryteria dostępu, premiujące             </vt:lpstr>
      <vt:lpstr>PRIORYTET X. LEPSZA EDUKACJA DZIAŁANIE 10.3 Kształcenie ogólne   </vt:lpstr>
      <vt:lpstr>Warunki realizacji projektów – kryteria specyficzne dostępu                           </vt:lpstr>
      <vt:lpstr>  NABORY PLANOWANE  DO OGŁOSZENIA </vt:lpstr>
      <vt:lpstr>PRIORYTET VIII. Zwiększenie spójności społecznej DZIAŁANIE 8.2 Ekonomia społeczna   </vt:lpstr>
      <vt:lpstr>DZIAŁANIE 8.2 Ekonomia społeczna Kryteria  specyficzne dostępu – etap konsultacji</vt:lpstr>
      <vt:lpstr>DZIAŁANIE 8.2 Ekonomia społeczna Kryteria  specyficzne dostępu – etap konsultacji</vt:lpstr>
      <vt:lpstr>DZIAŁANIE 8.2 Ekonomia społeczna Kryteria  specyficzne dostępu – etap konsultacji</vt:lpstr>
      <vt:lpstr>PRIORYTET VIII. Zwiększenie spójności społecznej DZIAŁANIE 8.6 Usługi zdrowotne   </vt:lpstr>
      <vt:lpstr>Działanie 8.6 Warunki realizacji projektów - kryteria specyficzne dostępu   Wnioskodawca </vt:lpstr>
      <vt:lpstr>Działanie 8.6 Warunki realizacji projektów – kryteria specyficzne dostępu   zakres wsparcia</vt:lpstr>
      <vt:lpstr>PRIORYTET VIII. Zwiększenie spójności społecznej DZIAŁANIE 8.6 Usługi zdrowotne    </vt:lpstr>
      <vt:lpstr>Działanie 8.6 Warunki realizacji projektów -  kryteria specyficzne dostępu  Wnioskodawca </vt:lpstr>
      <vt:lpstr>Działanie 8.6 Warunki realizacji projektów –  Kryteria specyficzne dostępu zakres wsparcia</vt:lpstr>
      <vt:lpstr>Działanie 8.6 Warunki realizacji projektów – kryteria specyficzne dostępu zakres wsparcia</vt:lpstr>
      <vt:lpstr>PRIORYTET VIII. Zwiększenie spójności społecznej DZIAŁANIE 8.8 Wsparcie rodziny i pieczy zastępczej   </vt:lpstr>
      <vt:lpstr>DZIAŁANIE 8.8 Wsparcie rodziny i pieczy zastępczej</vt:lpstr>
      <vt:lpstr>PRIORYTET X. LEPSZA EDUKACJA DZIAŁANIE 10.1 Skuteczna edukacja   </vt:lpstr>
      <vt:lpstr>DZIAŁANIE 10.1 Skuteczna edukacja  Kryteria specyficzne dostępu </vt:lpstr>
      <vt:lpstr>DZIAŁANIE 10.1 Skuteczna edukacja  zakres wsparcia </vt:lpstr>
      <vt:lpstr>DZIAŁANIE 10.1 Skuteczna edukacja  zakres wsparcia </vt:lpstr>
      <vt:lpstr>DZIAŁANIE 10.1 Skuteczna edukacja – kryteria specyficzne dostępu   zakres wsparcia </vt:lpstr>
      <vt:lpstr>PRIORYTET X. LEPSZA EDUKACJA DZIAŁANIE 10.4 Kształcenie zawodowe    </vt:lpstr>
      <vt:lpstr>DZIAŁANIE 10.4 Kształcenie zawodowe – kryteria specyficzne dostępu etap  konsultacji społecznych</vt:lpstr>
      <vt:lpstr>  PRZYKŁADY PROJEKTÓW  W TRAKCIE REALIZACJI </vt:lpstr>
      <vt:lpstr>  Usługi rozwojowe w Podmiotowym Systemie Finansowania dla pracodawców, przedsiębiorstw i ich pracowników, zgodne z ich zidentyfikowanymi potrzebami (system popytowy w oparciu o Bazę Usług Rozwojowych). </vt:lpstr>
      <vt:lpstr>Warunki realizacji projektów wybranych do dofinansowania w ramach naboru nr FELU.09.06-IZ-00-001/23, Działanie 9.6 Adaptacyjność pracodawców i pracowników do zmian.   </vt:lpstr>
      <vt:lpstr>Warunki realizacji projektów wybranych do dofinansowania w ramach naboru nr FELU.09.06-IZ-00-001/23, Działanie 9.6 Adaptacyjność pracodawców i pracowników do zmian. </vt:lpstr>
      <vt:lpstr>Warunki realizacji projektów wybranych do dofinansowania w ramach naboru nr FELU.09.06-IZ-00-001/23, Działanie 9.6 Adaptacyjność pracodawców i pracowników do zmian.  </vt:lpstr>
      <vt:lpstr>Warunki realizacji projektów wybranych do dofinansowania w ramach naboru nr FELU.09.06-IZ-00-001/23, Działanie 9.6 Adaptacyjność pracodawców i pracowników do zmian.   </vt:lpstr>
      <vt:lpstr>Warunki realizacji projektów wybranych do dofinansowania w ramach naboru nr FELU.09.06-IZ-00-001/23, Działanie 9.6 Adaptacyjność pracodawców i pracowników do zmian.  </vt:lpstr>
      <vt:lpstr>  Usługi rozwojowe w Podmiotowym Systemie Finansowania dla osób dorosłych, które chcą z własnej  inicjatywy podnieść swoje umiejętności / kompetencje lub  nabyć kwalifikacje (system popytowy w oparciu o Bazę Usług Rozwojowych). </vt:lpstr>
      <vt:lpstr>Warunki realizacji projektów wybranych do dofinansowania w ramach naboru nr FELU.10.06-IZ.00-002/23, Działanie 10.6 Uczenie się osób dorosłych</vt:lpstr>
      <vt:lpstr>Warunki realizacji projektów wybranych do dofinansowania w ramach naboru nr FELU.10.06-IZ.00-002/23, Działanie 10.6 Uczenie się osób dorosłych </vt:lpstr>
      <vt:lpstr>Warunki realizacji projektów wybranych do dofinansowania w ramach naboru nr FELU.10.06-IZ.00-002/23, Działanie 10.6 Uczenie się osób dorosłych </vt:lpstr>
      <vt:lpstr>Warunki realizacji projektów wybranych do dofinansowania w ramach naboru nr FELU.10.06-IZ.00-002/23, Działanie 10.6 Uczenie się osób dorosłych </vt:lpstr>
      <vt:lpstr>  Usługi wsparcia ekonomii społecznej, w tym wsparcie finansowe na utworzenie i utrzymanie miejsca pracy  i świadczenie pozostałych usług wsparcia ekonomii społecznej realizowane w ramach projektów Ośrodków Wsparcia Ekonomii Społecznej </vt:lpstr>
      <vt:lpstr>Warunki realizacji projektów wybranych do dofinansowania w ramach naboru nr FELU.08.02-IZ.00-001/23, Działanie 8.2 Ekonomia społeczna</vt:lpstr>
      <vt:lpstr>Warunki realizacji projektów wybranych do dofinansowania w ramach naboru nr FELU.08.02-IZ.00-001/23, Działanie 8.2 Ekonomia społeczna </vt:lpstr>
      <vt:lpstr>Warunki realizacji projektów wybranych do dofinansowania w ramach naboru nr FELU.08.02-IZ.00-001/23, Działanie 8.2 Ekonomia społeczna </vt:lpstr>
      <vt:lpstr>Warunki realizacji projektów wybranych do dofinansowania w ramach naboru nr FELU.08.02-IZ.00-001/23, Działanie 8.2 Ekonomia społeczna </vt:lpstr>
      <vt:lpstr>Warunki realizacji projektów wybranych do dofinansowania w ramach naboru nr FELU.08.02-IZ.00-001/23, Działanie 8.2 Ekonomia społeczna 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MZ  DW EFS</dc:creator>
  <cp:lastModifiedBy> MZ  DW EFS</cp:lastModifiedBy>
  <cp:revision>9</cp:revision>
  <cp:lastPrinted>2024-08-22T10:35:12Z</cp:lastPrinted>
  <dcterms:created xsi:type="dcterms:W3CDTF">2024-09-04T10:06:39Z</dcterms:created>
  <dcterms:modified xsi:type="dcterms:W3CDTF">2024-10-18T09:03:00Z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0x01010063A4BE07D5DA0D4E9D55B3D368BFAFF5</vt:lpwstr>
  </property>
</Properties>
</file>