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29"/>
  </p:notesMasterIdLst>
  <p:sldIdLst>
    <p:sldId id="257" r:id="rId3"/>
    <p:sldId id="782" r:id="rId4"/>
    <p:sldId id="987" r:id="rId5"/>
    <p:sldId id="820" r:id="rId6"/>
    <p:sldId id="821" r:id="rId7"/>
    <p:sldId id="988" r:id="rId8"/>
    <p:sldId id="978" r:id="rId9"/>
    <p:sldId id="979" r:id="rId10"/>
    <p:sldId id="980" r:id="rId11"/>
    <p:sldId id="1007" r:id="rId12"/>
    <p:sldId id="1008" r:id="rId13"/>
    <p:sldId id="1009" r:id="rId14"/>
    <p:sldId id="1010" r:id="rId15"/>
    <p:sldId id="1011" r:id="rId16"/>
    <p:sldId id="1012" r:id="rId17"/>
    <p:sldId id="1013" r:id="rId18"/>
    <p:sldId id="1015" r:id="rId19"/>
    <p:sldId id="1016" r:id="rId20"/>
    <p:sldId id="1017" r:id="rId21"/>
    <p:sldId id="1018" r:id="rId22"/>
    <p:sldId id="1019" r:id="rId23"/>
    <p:sldId id="1020" r:id="rId24"/>
    <p:sldId id="1021" r:id="rId25"/>
    <p:sldId id="1022" r:id="rId26"/>
    <p:sldId id="1023" r:id="rId27"/>
    <p:sldId id="815" r:id="rId28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8BE"/>
    <a:srgbClr val="4B8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5851" autoAdjust="0"/>
  </p:normalViewPr>
  <p:slideViewPr>
    <p:cSldViewPr snapToGrid="0">
      <p:cViewPr varScale="1">
        <p:scale>
          <a:sx n="96" d="100"/>
          <a:sy n="96" d="100"/>
        </p:scale>
        <p:origin x="354" y="72"/>
      </p:cViewPr>
      <p:guideLst/>
    </p:cSldViewPr>
  </p:slideViewPr>
  <p:outlineViewPr>
    <p:cViewPr>
      <p:scale>
        <a:sx n="33" d="100"/>
        <a:sy n="33" d="100"/>
      </p:scale>
      <p:origin x="0" y="-249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5E466-ADA0-4AB0-9275-322875EB38DB}" type="datetimeFigureOut">
              <a:rPr lang="pl-PL" smtClean="0"/>
              <a:t>17.10.2024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50C69-5D00-4643-A6EF-959B7D51E3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872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7F593-8541-4665-A814-DB8DBB0AC5C2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575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7F593-8541-4665-A814-DB8DBB0AC5C2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744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7F593-8541-4665-A814-DB8DBB0AC5C2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424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7F593-8541-4665-A814-DB8DBB0AC5C2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977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7F593-8541-4665-A814-DB8DBB0AC5C2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815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7F593-8541-4665-A814-DB8DBB0AC5C2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246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7F593-8541-4665-A814-DB8DBB0AC5C2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046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379AC75-6928-5FEC-5BA6-9E80C03481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6A8DC8D-7FDC-C6FF-0BD6-9A8FB7D107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46171F7-6CDF-50C1-5377-5F2262910B22}"/>
              </a:ext>
            </a:extLst>
          </p:cNvPr>
          <p:cNvSpPr txBox="1"/>
          <p:nvPr/>
        </p:nvSpPr>
        <p:spPr>
          <a:xfrm>
            <a:off x="3884609" y="9377310"/>
            <a:ext cx="2971800" cy="4953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8AB1818-CCE2-4A77-B9E5-49E4D80C8AFC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D1C1CBB-BD5D-45A9-B1EA-8F675F2F57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D080A5-7BC0-AF1D-E33D-E5E4CE5CF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745BBC3-AD0F-02CF-79CD-08462DD89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4A9334-99EB-7038-FACC-CED15B62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17.10.2024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9E65D7A-48F6-B4AA-9C57-7D220D38F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A414572-4C6E-FF82-BF7C-3D7CAAAFF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476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22A424-1BFA-C95D-30C8-4163685E9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D99C732-5484-F0AD-FFAA-0F624D5E8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F467B8C-222A-C954-03E1-17CCF944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17.10.2024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393B96-DD1B-7A4F-8D21-1555C38A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056064E-6ABD-9BC8-8C74-B6C72DBB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372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F3F3255-4DF0-E387-BF91-6542A12F29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D875D8C-D28F-7D99-189F-4BBFDAF27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CF2EE79-4F50-EFB6-B3AD-B15D4A831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17.10.2024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C198499-1B45-9160-7C32-4C9A0B116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CB2439F-553C-F6F5-9D8A-9C84ADB5A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121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D080A5-7BC0-AF1D-E33D-E5E4CE5CF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745BBC3-AD0F-02CF-79CD-08462DD89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4A9334-99EB-7038-FACC-CED15B62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9E65D7A-48F6-B4AA-9C57-7D220D38F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A414572-4C6E-FF82-BF7C-3D7CAAAFF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441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EB6572-F9A0-FF73-A7AB-08997E6E2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1B7EFD-6AC1-F4F7-6109-E962287DE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2458F7E-4F70-4D2B-AE88-8F24F6FA6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AE4A75D-E4E8-6817-F2C2-7933BA85D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1C9166F-7722-6B3E-6763-CDBE37C9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7619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AF2CC3-326C-3C2C-A3F0-6D6CBE5E1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A1C514E-7AA1-4864-4C54-D288D7C81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523B5B8-8A8A-3937-12C1-0C24E1824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E4E188-692B-C907-97B8-D95073C17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BA15346-0550-B861-5EE1-33EB37B0F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2271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4F37F1-62C6-51F3-75AD-C84592B32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B74071-5E12-8F9B-F2CA-A72FCA688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3BD937C-A01F-1EAE-35F9-1D588FC4A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7F3F83D-F840-124D-041B-2745CDDDB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CEFBCD0-CBEC-EAE2-32AF-2D014883C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B358BF6-DB1F-AD4F-55E2-073A0829B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6784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CE2C57-6508-E7A6-1A45-D8AB5FB7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CFC0062-2217-53EF-0A09-5CE50CA72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A555B19-AF3E-57E1-74B5-DBFC47F8B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A48DAFA-7115-99EA-3B50-EE5F8CA04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32E0708-B86F-F655-ECDB-2E739D37A8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8B89426-B8E8-EB5C-0C9A-94DB60608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3A7A712-5D66-6FD9-59B2-07F72A00A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AB34FFA-B2DC-C6D5-E083-771F241B7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8112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F34AF3-1A04-F971-5570-4736D863F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FF8DCC0-D770-7117-09BA-22AA263A6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E35B751-A797-0C2A-655C-A7907F4AC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1B3C258-EF29-97E4-D1B5-2F6C0C26E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940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D6BFF07-99B5-4F59-98DB-8844CB2B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2F79976-E84C-4F28-A83C-95C5A361C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8522A4D-CC0B-86B0-FDCE-9DCAB50A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2488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211A4D-0956-0AD1-2047-BC933A2E8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7CAD9D-5FE6-9996-C7C7-F0379542A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CC9FD75-4D57-5A30-F781-666116832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5E214B4-1DFB-EF71-E7D7-301DA1B7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3C71AD1-2049-6084-6013-B459ACF42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3AB7841-212B-D6DA-7859-DA34D0B9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977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EB6572-F9A0-FF73-A7AB-08997E6E2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1B7EFD-6AC1-F4F7-6109-E962287DE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2458F7E-4F70-4D2B-AE88-8F24F6FA6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17.10.2024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AE4A75D-E4E8-6817-F2C2-7933BA85D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1C9166F-7722-6B3E-6763-CDBE37C9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058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FEF707-7135-77F8-9892-B4B6ACEDD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DC64937-6812-B9FC-EAC0-4FB84DBF8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C0A8A7F-5846-3F3A-28D4-BA61880AA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92F07CA-CD4D-D3A6-EF31-155402A2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FD89124-E464-E0DD-1915-EBAA87E8B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3925FFD-C763-117C-8035-DE693E64C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7809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22A424-1BFA-C95D-30C8-4163685E9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D99C732-5484-F0AD-FFAA-0F624D5E8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F467B8C-222A-C954-03E1-17CCF944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393B96-DD1B-7A4F-8D21-1555C38A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056064E-6ABD-9BC8-8C74-B6C72DBB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3005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F3F3255-4DF0-E387-BF91-6542A12F29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D875D8C-D28F-7D99-189F-4BBFDAF27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CF2EE79-4F50-EFB6-B3AD-B15D4A831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C198499-1B45-9160-7C32-4C9A0B116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CB2439F-553C-F6F5-9D8A-9C84ADB5A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2982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9" y="816316"/>
            <a:ext cx="4926147" cy="979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0" y="1796072"/>
            <a:ext cx="4926582" cy="42456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16566"/>
            <a:ext cx="5685980" cy="522511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1269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AF2CC3-326C-3C2C-A3F0-6D6CBE5E1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A1C514E-7AA1-4864-4C54-D288D7C81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523B5B8-8A8A-3937-12C1-0C24E1824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17.10.2024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E4E188-692B-C907-97B8-D95073C17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BA15346-0550-B861-5EE1-33EB37B0F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0148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4F37F1-62C6-51F3-75AD-C84592B32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B74071-5E12-8F9B-F2CA-A72FCA688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3BD937C-A01F-1EAE-35F9-1D588FC4A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7F3F83D-F840-124D-041B-2745CDDDB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17.10.2024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CEFBCD0-CBEC-EAE2-32AF-2D014883C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B358BF6-DB1F-AD4F-55E2-073A0829B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393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CE2C57-6508-E7A6-1A45-D8AB5FB7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CFC0062-2217-53EF-0A09-5CE50CA72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A555B19-AF3E-57E1-74B5-DBFC47F8B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A48DAFA-7115-99EA-3B50-EE5F8CA04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32E0708-B86F-F655-ECDB-2E739D37A8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8B89426-B8E8-EB5C-0C9A-94DB60608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17.10.2024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3A7A712-5D66-6FD9-59B2-07F72A00A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AB34FFA-B2DC-C6D5-E083-771F241B7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071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F34AF3-1A04-F971-5570-4736D863F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FF8DCC0-D770-7117-09BA-22AA263A6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17.10.2024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E35B751-A797-0C2A-655C-A7907F4AC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1B3C258-EF29-97E4-D1B5-2F6C0C26E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690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D6BFF07-99B5-4F59-98DB-8844CB2B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17.10.2024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2F79976-E84C-4F28-A83C-95C5A361C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8522A4D-CC0B-86B0-FDCE-9DCAB50A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788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211A4D-0956-0AD1-2047-BC933A2E8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7CAD9D-5FE6-9996-C7C7-F0379542A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CC9FD75-4D57-5A30-F781-666116832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5E214B4-1DFB-EF71-E7D7-301DA1B7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17.10.2024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3C71AD1-2049-6084-6013-B459ACF42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3AB7841-212B-D6DA-7859-DA34D0B9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6309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FEF707-7135-77F8-9892-B4B6ACEDD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DC64937-6812-B9FC-EAC0-4FB84DBF8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C0A8A7F-5846-3F3A-28D4-BA61880AA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92F07CA-CD4D-D3A6-EF31-155402A2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17.10.2024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FD89124-E464-E0DD-1915-EBAA87E8B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3925FFD-C763-117C-8035-DE693E64C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800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CA73FA-925D-F348-816A-C755E4245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621583C-3067-6BF1-8658-6E05FA55F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66DC769-8458-C277-31A4-CF37566738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24BD0-A9F8-40C0-86E1-C8F5B56CB711}" type="datetimeFigureOut">
              <a:rPr lang="pl-PL" smtClean="0"/>
              <a:t>17.10.2024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CA8286-7B48-A409-4974-35B5E5E03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F3E8706-36BF-15F5-7CA7-24E92EF75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26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CA73FA-925D-F348-816A-C755E4245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621583C-3067-6BF1-8658-6E05FA55F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66DC769-8458-C277-31A4-CF37566738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CA8286-7B48-A409-4974-35B5E5E03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F3E8706-36BF-15F5-7CA7-24E92EF75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219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nduszeeuropejskie.gov.pl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nduszeeuropejskie.gov.pl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nduszeeuropejskie.gov.pl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png"/><Relationship Id="rId4" Type="http://schemas.openxmlformats.org/officeDocument/2006/relationships/hyperlink" Target="https://www.funduszeeuropejskie.gov.pl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19CEE1-EAAB-78B2-6DF8-CFB63DDE8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Fundusze Europejskie dla Lubelskiego 2021-2027 </a:t>
            </a:r>
          </a:p>
        </p:txBody>
      </p:sp>
      <p:pic>
        <p:nvPicPr>
          <p:cNvPr id="13" name="Symbol zastępczy zawartości 12" descr="Obraz zawierający tekst">
            <a:extLst>
              <a:ext uri="{FF2B5EF4-FFF2-40B4-BE49-F238E27FC236}">
                <a16:creationId xmlns:a16="http://schemas.microsoft.com/office/drawing/2014/main" id="{8B01C536-3002-9D35-1F89-AE81609CFE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8"/>
            <a:ext cx="12192000" cy="6845972"/>
          </a:xfr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B360192-44D0-614C-A54F-B5CC152A43D6}"/>
              </a:ext>
            </a:extLst>
          </p:cNvPr>
          <p:cNvSpPr txBox="1"/>
          <p:nvPr/>
        </p:nvSpPr>
        <p:spPr>
          <a:xfrm>
            <a:off x="838200" y="5287894"/>
            <a:ext cx="108800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Działania Wojewódzkiego Urzędu Pracy w Lublinie </a:t>
            </a:r>
            <a:br>
              <a:rPr lang="pl-PL" sz="24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BB2AABF-6582-752D-AA4A-B2B5DE7E7B7C}"/>
              </a:ext>
            </a:extLst>
          </p:cNvPr>
          <p:cNvSpPr txBox="1"/>
          <p:nvPr/>
        </p:nvSpPr>
        <p:spPr>
          <a:xfrm>
            <a:off x="288235" y="6420678"/>
            <a:ext cx="240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21.10.2024 r.</a:t>
            </a:r>
          </a:p>
        </p:txBody>
      </p:sp>
    </p:spTree>
    <p:extLst>
      <p:ext uri="{BB962C8B-B14F-4D97-AF65-F5344CB8AC3E}">
        <p14:creationId xmlns:p14="http://schemas.microsoft.com/office/powerpoint/2010/main" val="2732001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id="{44CF8B1A-47E1-5D3B-8025-7B056477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9203"/>
            <a:ext cx="12184573" cy="685800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42790BC-FC6D-E939-27BE-64C73D482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63805" y="2473633"/>
            <a:ext cx="93004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Nabory konkurencyjne w 2025 r.</a:t>
            </a:r>
            <a:r>
              <a:rPr lang="pl-PL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pl-PL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Wojewódzkiego Urzędu Pracy w Lublinie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99B9B87-3F39-C0D4-B82F-E18E32D7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286" y="-860816"/>
            <a:ext cx="9144000" cy="851613"/>
          </a:xfrm>
        </p:spPr>
        <p:txBody>
          <a:bodyPr>
            <a:normAutofit/>
          </a:bodyPr>
          <a:lstStyle/>
          <a:p>
            <a:r>
              <a:rPr lang="pl-PL" sz="1400" dirty="0"/>
              <a:t>Nabory planowane do ogłoszenia </a:t>
            </a:r>
            <a:r>
              <a:rPr lang="pl-PL" sz="1400" baseline="0" dirty="0"/>
              <a:t>WUP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943936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085" y="6025145"/>
            <a:ext cx="5465075" cy="35966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961B861-5C2D-4141-3578-3244BC98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-994613"/>
            <a:ext cx="7848600" cy="979757"/>
          </a:xfrm>
        </p:spPr>
        <p:txBody>
          <a:bodyPr>
            <a:normAutofit/>
          </a:bodyPr>
          <a:lstStyle/>
          <a:p>
            <a:r>
              <a:rPr lang="pl-PL" sz="2400" dirty="0"/>
              <a:t>Działania realizowane przez WUP w Lublinie w zakresie zaspokajania potrzeb rynku pracy 9.2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5A762BDD-AA0D-D5B5-C1F4-7D0A248A1613}"/>
              </a:ext>
            </a:extLst>
          </p:cNvPr>
          <p:cNvSpPr txBox="1">
            <a:spLocks noChangeArrowheads="1"/>
          </p:cNvSpPr>
          <p:nvPr/>
        </p:nvSpPr>
        <p:spPr>
          <a:xfrm>
            <a:off x="587830" y="750013"/>
            <a:ext cx="8094258" cy="41507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PRIORYTET IX – ZASPOKAJANIE POTRZB RYNKU PRACY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alt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9.2  Aktywizacja zawodowa </a:t>
            </a:r>
            <a:r>
              <a:rPr kumimoji="0" lang="pl-PL" alt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(w ramach celu szczegółowego 4a: poprawa dostępu do zatrudnienia i działań aktywizujących dla wszystkich osób poszukujących pracy, w szczególności osób młodych, zwłaszcza poprzez wdrażanie gwarancji dla młodzieży, długotrwale bezrobotnych oraz grup znajdujących się w niekorzystnej sytuacji na rynku pracy, jak również dla osób biernych zawodowo, a także poprzez promowanie samozatrudnienia i ekonomii społecznej).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 projektu: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Realizacja ukierunkowanych schematów mobilności transnarodowej (USMT) w ramach sieci EURES - realizacja tego typu działań ma mieć charakter warunkowy, uzależniony od zdiagnozowanych potrzeb regionalnych rynków pracy.</a:t>
            </a:r>
            <a:endParaRPr kumimoji="0" lang="pl-PL" altLang="pl-P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altLang="pl-P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altLang="pl-P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89E0C84-2872-7631-A639-A4336685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729" y="1962270"/>
            <a:ext cx="3151899" cy="210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11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103199"/>
            <a:ext cx="5465075" cy="35966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961B861-5C2D-4141-3578-3244BC98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-994613"/>
            <a:ext cx="7848600" cy="979757"/>
          </a:xfrm>
        </p:spPr>
        <p:txBody>
          <a:bodyPr>
            <a:normAutofit/>
          </a:bodyPr>
          <a:lstStyle/>
          <a:p>
            <a:r>
              <a:rPr lang="pl-PL" sz="2400" dirty="0"/>
              <a:t>Grupa docelowa w ramach Działania 9.2 typ 2</a:t>
            </a:r>
          </a:p>
        </p:txBody>
      </p:sp>
      <p:sp>
        <p:nvSpPr>
          <p:cNvPr id="11" name="pole tekstowe 1">
            <a:extLst>
              <a:ext uri="{FF2B5EF4-FFF2-40B4-BE49-F238E27FC236}">
                <a16:creationId xmlns:a16="http://schemas.microsoft.com/office/drawing/2014/main" id="{C6B8C778-1D6C-4232-877E-A232AB156B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64" y="1036549"/>
            <a:ext cx="8331200" cy="26027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Działanie 9.2 Aktywizacja zawodowa (typ projektu nr 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Grupy docelowe: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Pracodawcy i osoby poszukujące pracy korzystające ze wsparcia </a:t>
            </a:r>
            <a:b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 ramach usług sieci EURES.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0D47BD5-2248-0F9B-2155-19D0D6C33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019" y="1913743"/>
            <a:ext cx="2919355" cy="194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36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103199"/>
            <a:ext cx="5465075" cy="35966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961B861-5C2D-4141-3578-3244BC98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-994613"/>
            <a:ext cx="7848600" cy="979757"/>
          </a:xfrm>
        </p:spPr>
        <p:txBody>
          <a:bodyPr>
            <a:normAutofit/>
          </a:bodyPr>
          <a:lstStyle/>
          <a:p>
            <a:r>
              <a:rPr lang="pl-PL" sz="2400" dirty="0"/>
              <a:t>Wnioskodawcy w ramach Działania 9.2 typ 2</a:t>
            </a:r>
          </a:p>
        </p:txBody>
      </p:sp>
      <p:sp>
        <p:nvSpPr>
          <p:cNvPr id="11" name="pole tekstowe 1">
            <a:extLst>
              <a:ext uri="{FF2B5EF4-FFF2-40B4-BE49-F238E27FC236}">
                <a16:creationId xmlns:a16="http://schemas.microsoft.com/office/drawing/2014/main" id="{C6B8C778-1D6C-4232-877E-A232AB156B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42" y="1046823"/>
            <a:ext cx="8331200" cy="428713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Działanie 9.2 Aktywizacja zawodowa (typ projektu nr 2)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Wnioskodawcami uprawnionymi do ubiegania się o dofinansowanie są: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Administracja publiczna;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Organizacje społeczne i związki wyznaniowe;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Osoby fizyczne;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Partnerzy społeczni;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Służby publiczne;</a:t>
            </a:r>
          </a:p>
          <a:p>
            <a:pPr marR="0" lvl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0D47BD5-2248-0F9B-2155-19D0D6C33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019" y="1913743"/>
            <a:ext cx="2919355" cy="194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70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103199"/>
            <a:ext cx="5465075" cy="35966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961B861-5C2D-4141-3578-3244BC98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-994613"/>
            <a:ext cx="7848600" cy="979757"/>
          </a:xfrm>
        </p:spPr>
        <p:txBody>
          <a:bodyPr>
            <a:normAutofit/>
          </a:bodyPr>
          <a:lstStyle/>
          <a:p>
            <a:r>
              <a:rPr lang="pl-PL" sz="2400" dirty="0"/>
              <a:t>Środki finansowe przeznaczone na Działanie 9.2 typ 2</a:t>
            </a:r>
          </a:p>
        </p:txBody>
      </p:sp>
      <p:sp>
        <p:nvSpPr>
          <p:cNvPr id="11" name="pole tekstowe 1">
            <a:extLst>
              <a:ext uri="{FF2B5EF4-FFF2-40B4-BE49-F238E27FC236}">
                <a16:creationId xmlns:a16="http://schemas.microsoft.com/office/drawing/2014/main" id="{C6B8C778-1D6C-4232-877E-A232AB156B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41" y="1046823"/>
            <a:ext cx="8516677" cy="272997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Działanie 9.2 Aktywizacja zawodowa (typ projektu nr 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66700" marR="0" lvl="0" indent="-2667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Kwota przeznaczona na dofinansowanie projektów w ramach postępowania</a:t>
            </a:r>
            <a:b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1 000 000 EUR</a:t>
            </a:r>
          </a:p>
          <a:p>
            <a:pPr marL="266700" marR="0" lvl="0" indent="-2667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Planowany termin rozpoczęcia i zakończenia naboru wniosków: </a:t>
            </a:r>
            <a:b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sierpień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2025 r. - </a:t>
            </a:r>
            <a:r>
              <a:rPr lang="pl-PL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wrzesień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2025 r.</a:t>
            </a:r>
          </a:p>
          <a:p>
            <a:pPr marL="266700" marR="0" lvl="0" indent="-2667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0D47BD5-2248-0F9B-2155-19D0D6C33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4228" y="1877577"/>
            <a:ext cx="2919355" cy="194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22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085" y="6025145"/>
            <a:ext cx="5465075" cy="35966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961B861-5C2D-4141-3578-3244BC98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-994613"/>
            <a:ext cx="7848600" cy="979757"/>
          </a:xfrm>
        </p:spPr>
        <p:txBody>
          <a:bodyPr>
            <a:normAutofit/>
          </a:bodyPr>
          <a:lstStyle/>
          <a:p>
            <a:r>
              <a:rPr lang="pl-PL" sz="2400" dirty="0"/>
              <a:t>Działania realizowane przez WUP w Lublinie w zakresie zaspokajania potrzeb rynku pracy 9.3 typ 1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5A762BDD-AA0D-D5B5-C1F4-7D0A248A1613}"/>
              </a:ext>
            </a:extLst>
          </p:cNvPr>
          <p:cNvSpPr txBox="1">
            <a:spLocks noChangeArrowheads="1"/>
          </p:cNvSpPr>
          <p:nvPr/>
        </p:nvSpPr>
        <p:spPr>
          <a:xfrm>
            <a:off x="587830" y="750013"/>
            <a:ext cx="8094258" cy="394527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PRIORYTET IX – ZASPOKAJANIE POTRZB RYNKU PRACY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9.3  Wsparcie instytucji rynku pracy </a:t>
            </a: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(w ramach celu szczegółowego 4b: Modernizacja instytucji i służb rynków pracy celem oceny i przewidywania zapotrzebowania na umiejętności oraz zapewnienia terminowej i odpowiednio dopasowanej pomocy i wsparcia na rzecz dostosowania umiejętności i kwalifikacji zawodowych do potrzeb rynku pracy oraz na rzecz przepływów i mobilności na rynku pracy).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 projektu: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Podnoszenie kwalifikacji, kompetencji pracowników PSZ i innych instytucji rynku pracy wynikających z potrzeb regionalnego/lokalnego rynku pracy.</a:t>
            </a:r>
            <a:endParaRPr kumimoji="0" lang="pl-PL" alt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alt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alt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89E0C84-2872-7631-A639-A4336685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729" y="1962270"/>
            <a:ext cx="3151899" cy="210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2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103199"/>
            <a:ext cx="5465075" cy="35966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961B861-5C2D-4141-3578-3244BC98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-994613"/>
            <a:ext cx="7848600" cy="979757"/>
          </a:xfrm>
        </p:spPr>
        <p:txBody>
          <a:bodyPr>
            <a:normAutofit/>
          </a:bodyPr>
          <a:lstStyle/>
          <a:p>
            <a:r>
              <a:rPr lang="pl-PL" sz="2400" dirty="0"/>
              <a:t>Grupa docelowa w ramach Działania 9.3 typ 1</a:t>
            </a:r>
          </a:p>
        </p:txBody>
      </p:sp>
      <p:sp>
        <p:nvSpPr>
          <p:cNvPr id="11" name="pole tekstowe 1">
            <a:extLst>
              <a:ext uri="{FF2B5EF4-FFF2-40B4-BE49-F238E27FC236}">
                <a16:creationId xmlns:a16="http://schemas.microsoft.com/office/drawing/2014/main" id="{C6B8C778-1D6C-4232-877E-A232AB156B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64" y="1036549"/>
            <a:ext cx="8331200" cy="497014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Działanie 9.3 Wsparcie instytucji rynku pracy (typ projektu nr 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Grupy docelowe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racownicy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instytucji rynku pracy zgodnie z ustawą o promocji zatrudnienia i instytucjach rynku pracy z dnia 20 kwietnia 2004 r.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Wnioskodawcami uprawnionymi do ubiegania się o dofinansowanie są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Organizacje społeczne i związki wyznaniowe;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Partnerzy społeczni;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Służby publiczne;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0D47BD5-2248-0F9B-2155-19D0D6C33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019" y="1913743"/>
            <a:ext cx="2919355" cy="194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91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103199"/>
            <a:ext cx="5465075" cy="35966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961B861-5C2D-4141-3578-3244BC98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-994613"/>
            <a:ext cx="7848600" cy="979757"/>
          </a:xfrm>
        </p:spPr>
        <p:txBody>
          <a:bodyPr>
            <a:normAutofit/>
          </a:bodyPr>
          <a:lstStyle/>
          <a:p>
            <a:r>
              <a:rPr lang="pl-PL" sz="2400" dirty="0"/>
              <a:t>Środki finansowe przeznaczone na Działanie 9.3 typ 1</a:t>
            </a:r>
          </a:p>
        </p:txBody>
      </p:sp>
      <p:sp>
        <p:nvSpPr>
          <p:cNvPr id="11" name="pole tekstowe 1">
            <a:extLst>
              <a:ext uri="{FF2B5EF4-FFF2-40B4-BE49-F238E27FC236}">
                <a16:creationId xmlns:a16="http://schemas.microsoft.com/office/drawing/2014/main" id="{C6B8C778-1D6C-4232-877E-A232AB156B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42" y="1046823"/>
            <a:ext cx="8409628" cy="272997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Działanie 9.3 Wsparcie instytucji rynku pracy (typ projektu nr 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66700" marR="0" lvl="0" indent="-2667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Kwota przeznaczona na dofinansowanie projektów w ramach postępowania </a:t>
            </a:r>
            <a:r>
              <a:rPr lang="pl-PL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 </a:t>
            </a:r>
            <a:r>
              <a:rPr lang="pl-PL" b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862 260,00 </a:t>
            </a:r>
            <a:r>
              <a:rPr lang="pl-PL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</a:p>
          <a:p>
            <a:pPr marL="266700" marR="0" lvl="0" indent="-2667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Planowany termin rozpoczęcia i zakończenia naboru wniosków: </a:t>
            </a:r>
            <a:b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październik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2025 r. - </a:t>
            </a:r>
            <a:r>
              <a:rPr lang="pl-PL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listopad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2025 r.</a:t>
            </a:r>
          </a:p>
          <a:p>
            <a:pPr marL="266700" marR="0" lvl="0" indent="-2667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0D47BD5-2248-0F9B-2155-19D0D6C33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019" y="1913743"/>
            <a:ext cx="2919355" cy="194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81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085" y="6025145"/>
            <a:ext cx="5465075" cy="35966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961B861-5C2D-4141-3578-3244BC98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-994613"/>
            <a:ext cx="7848600" cy="979757"/>
          </a:xfrm>
        </p:spPr>
        <p:txBody>
          <a:bodyPr>
            <a:normAutofit/>
          </a:bodyPr>
          <a:lstStyle/>
          <a:p>
            <a:r>
              <a:rPr lang="pl-PL" sz="2400" dirty="0"/>
              <a:t>Działania realizowane przez WUP w Lublinie w zakresie zaspokajania potrzeb rynku pracy 9.7 typ 1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5A762BDD-AA0D-D5B5-C1F4-7D0A248A1613}"/>
              </a:ext>
            </a:extLst>
          </p:cNvPr>
          <p:cNvSpPr txBox="1">
            <a:spLocks noChangeArrowheads="1"/>
          </p:cNvSpPr>
          <p:nvPr/>
        </p:nvSpPr>
        <p:spPr>
          <a:xfrm>
            <a:off x="587830" y="750013"/>
            <a:ext cx="8094258" cy="394527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PRIORYTET IX – ZASPOKAJANIE POTRZB RYNKU PRACY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9.7 Outplacement </a:t>
            </a: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(w ramach celu szczegółowego 4d: Wspieranie dostosowania pracowników, przedsiębiorstw i przedsiębiorców do zmian, wspieranie aktywnego i zdrowego starzenia się oraz zdrowego </a:t>
            </a:r>
            <a:b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dobrze dostosowanego środowiska pracy, które uwzględnia zagrożenia dla zdrowia.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Typ projektu: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1. Outplacement dla pracowników zagrożonych zwolnieniem, przewidzianych do zwolnienia, zwolnionych z przyczyn niedotyczących pracownika lub osób odchodzących z rolnictwa.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alt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89E0C84-2872-7631-A639-A4336685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729" y="1962270"/>
            <a:ext cx="3151899" cy="210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24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103199"/>
            <a:ext cx="5465075" cy="35966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961B861-5C2D-4141-3578-3244BC98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-994613"/>
            <a:ext cx="7848600" cy="979757"/>
          </a:xfrm>
        </p:spPr>
        <p:txBody>
          <a:bodyPr>
            <a:normAutofit/>
          </a:bodyPr>
          <a:lstStyle/>
          <a:p>
            <a:r>
              <a:rPr lang="pl-PL" sz="2400" dirty="0"/>
              <a:t>Grupa docelowa w ramach Działania 9.7 typ 1</a:t>
            </a:r>
          </a:p>
        </p:txBody>
      </p:sp>
      <p:sp>
        <p:nvSpPr>
          <p:cNvPr id="11" name="pole tekstowe 1">
            <a:extLst>
              <a:ext uri="{FF2B5EF4-FFF2-40B4-BE49-F238E27FC236}">
                <a16:creationId xmlns:a16="http://schemas.microsoft.com/office/drawing/2014/main" id="{C6B8C778-1D6C-4232-877E-A232AB156B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103" y="392131"/>
            <a:ext cx="8331200" cy="51440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Działanie 9.7 Outplacement (typ projektu nr 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Grupy docelowe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racownicy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zagrożeni zwolnieniem;</a:t>
            </a:r>
          </a:p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racownicy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przewidziani do zwolnienia lub osoby zwolnione z przyczyn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niedotyczących pracownika;</a:t>
            </a:r>
          </a:p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soby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odchodzące z rolnictwa.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Wnioskodawcami uprawnionymi do ubiegania się o dofinansowanie są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Administracja publiczna;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Organizacje społeczne i związki wyznaniowe;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Osoby fizyczne;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Partnerzy społeczni;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Służby publiczne.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0D47BD5-2248-0F9B-2155-19D0D6C33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019" y="1913743"/>
            <a:ext cx="2919355" cy="194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87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9BC0B42-23C2-4FC6-B8C3-B73523EC9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6206" y="1884500"/>
            <a:ext cx="108595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Cel Polityki 4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Europa o silniejszym wymiarze społecznym, bardziej sprzyjająca włączeniu społecznemu i wdrażająca Europejski filar praw socjalnych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F6376A7-A181-1F21-B4FA-7BAB78A7B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315" y="-1309367"/>
            <a:ext cx="4926147" cy="979757"/>
          </a:xfrm>
        </p:spPr>
        <p:txBody>
          <a:bodyPr/>
          <a:lstStyle/>
          <a:p>
            <a:r>
              <a:rPr lang="pl-PL" dirty="0"/>
              <a:t>Cel Polityki 4</a:t>
            </a:r>
          </a:p>
        </p:txBody>
      </p:sp>
    </p:spTree>
    <p:extLst>
      <p:ext uri="{BB962C8B-B14F-4D97-AF65-F5344CB8AC3E}">
        <p14:creationId xmlns:p14="http://schemas.microsoft.com/office/powerpoint/2010/main" val="1698058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103199"/>
            <a:ext cx="5465075" cy="35966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961B861-5C2D-4141-3578-3244BC98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-994613"/>
            <a:ext cx="7848600" cy="979757"/>
          </a:xfrm>
        </p:spPr>
        <p:txBody>
          <a:bodyPr>
            <a:normAutofit/>
          </a:bodyPr>
          <a:lstStyle/>
          <a:p>
            <a:r>
              <a:rPr lang="pl-PL" sz="2400" dirty="0"/>
              <a:t>Termin naboru Działanie 9.7 typ 1</a:t>
            </a:r>
          </a:p>
        </p:txBody>
      </p:sp>
      <p:sp>
        <p:nvSpPr>
          <p:cNvPr id="11" name="pole tekstowe 1">
            <a:extLst>
              <a:ext uri="{FF2B5EF4-FFF2-40B4-BE49-F238E27FC236}">
                <a16:creationId xmlns:a16="http://schemas.microsoft.com/office/drawing/2014/main" id="{C6B8C778-1D6C-4232-877E-A232AB156B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42" y="1046823"/>
            <a:ext cx="8409628" cy="197746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Działanie 9.7 </a:t>
            </a:r>
            <a:r>
              <a:rPr lang="pl-PL" b="1" dirty="0"/>
              <a:t>Outplacement </a:t>
            </a: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(typ projektu nr 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66700" marR="0" lvl="0" indent="-2667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Planowany termin rozpoczęcia i zakończenia naboru wniosków: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grudzień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2025 r. - </a:t>
            </a:r>
            <a:r>
              <a:rPr lang="pl-PL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styczeń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2026 r.</a:t>
            </a:r>
          </a:p>
          <a:p>
            <a:pPr marL="266700" marR="0" lvl="0" indent="-2667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0D47BD5-2248-0F9B-2155-19D0D6C33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019" y="1913743"/>
            <a:ext cx="2919355" cy="194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00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id="{44CF8B1A-47E1-5D3B-8025-7B056477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203"/>
            <a:ext cx="12184573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99B9B87-3F39-C0D4-B82F-E18E32D7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286" y="-860816"/>
            <a:ext cx="9144000" cy="851613"/>
          </a:xfrm>
        </p:spPr>
        <p:txBody>
          <a:bodyPr>
            <a:normAutofit/>
          </a:bodyPr>
          <a:lstStyle/>
          <a:p>
            <a:r>
              <a:rPr lang="pl-PL" sz="1400" dirty="0"/>
              <a:t>Zostań uczestnikiem projektu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F88BF45-29E0-A155-F6CB-BA956035B160}"/>
              </a:ext>
            </a:extLst>
          </p:cNvPr>
          <p:cNvSpPr txBox="1"/>
          <p:nvPr/>
        </p:nvSpPr>
        <p:spPr>
          <a:xfrm>
            <a:off x="1520286" y="2634967"/>
            <a:ext cx="9511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Zostań uczestnikiem projektu </a:t>
            </a: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realizowanego dzięki Funduszom Europejskim </a:t>
            </a: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skorzystaj z aktywizacji społecznej i zawodowej</a:t>
            </a:r>
          </a:p>
        </p:txBody>
      </p:sp>
    </p:spTree>
    <p:extLst>
      <p:ext uri="{BB962C8B-B14F-4D97-AF65-F5344CB8AC3E}">
        <p14:creationId xmlns:p14="http://schemas.microsoft.com/office/powerpoint/2010/main" val="890042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103199"/>
            <a:ext cx="5465075" cy="35966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961B861-5C2D-4141-3578-3244BC98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-994613"/>
            <a:ext cx="7848600" cy="979757"/>
          </a:xfrm>
        </p:spPr>
        <p:txBody>
          <a:bodyPr>
            <a:normAutofit/>
          </a:bodyPr>
          <a:lstStyle/>
          <a:p>
            <a:r>
              <a:rPr lang="pl-PL" sz="2400" dirty="0"/>
              <a:t>Portal FE</a:t>
            </a:r>
          </a:p>
        </p:txBody>
      </p:sp>
      <p:sp>
        <p:nvSpPr>
          <p:cNvPr id="11" name="pole tekstowe 1">
            <a:extLst>
              <a:ext uri="{FF2B5EF4-FFF2-40B4-BE49-F238E27FC236}">
                <a16:creationId xmlns:a16="http://schemas.microsoft.com/office/drawing/2014/main" id="{C6B8C778-1D6C-4232-877E-A232AB156B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677" y="308114"/>
            <a:ext cx="7732645" cy="36933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Wejdź na stronę:  </a:t>
            </a: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https://www.funduszeeuropejskie.gov.pl/</a:t>
            </a:r>
            <a:endParaRPr kumimoji="0" lang="pl-PL" alt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05F401F-282C-E039-2D5C-B31D32FD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6589" b="3406"/>
          <a:stretch/>
        </p:blipFill>
        <p:spPr>
          <a:xfrm>
            <a:off x="1580321" y="1104329"/>
            <a:ext cx="9695894" cy="490884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Strzałka: w górę 11">
            <a:extLst>
              <a:ext uri="{FF2B5EF4-FFF2-40B4-BE49-F238E27FC236}">
                <a16:creationId xmlns:a16="http://schemas.microsoft.com/office/drawing/2014/main" id="{F678FE19-B698-FA37-180B-7C8B97B2F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168134">
            <a:off x="6337097" y="3577064"/>
            <a:ext cx="320214" cy="68473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756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103199"/>
            <a:ext cx="5465075" cy="35966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961B861-5C2D-4141-3578-3244BC98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-994613"/>
            <a:ext cx="7848600" cy="979757"/>
          </a:xfrm>
        </p:spPr>
        <p:txBody>
          <a:bodyPr>
            <a:normAutofit/>
          </a:bodyPr>
          <a:lstStyle/>
          <a:p>
            <a:r>
              <a:rPr lang="pl-PL" sz="2400" dirty="0"/>
              <a:t>Portal FE.</a:t>
            </a:r>
          </a:p>
        </p:txBody>
      </p:sp>
      <p:sp>
        <p:nvSpPr>
          <p:cNvPr id="11" name="pole tekstowe 1">
            <a:extLst>
              <a:ext uri="{FF2B5EF4-FFF2-40B4-BE49-F238E27FC236}">
                <a16:creationId xmlns:a16="http://schemas.microsoft.com/office/drawing/2014/main" id="{C6B8C778-1D6C-4232-877E-A232AB156B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677" y="308114"/>
            <a:ext cx="7732645" cy="36933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Wejdź na stronę:  </a:t>
            </a: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https://www.funduszeeuropejskie.gov.pl/</a:t>
            </a:r>
            <a:endParaRPr kumimoji="0" lang="pl-PL" alt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FCAFCE6-495D-F2B7-2919-7EAD6025F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13189" b="6232"/>
          <a:stretch/>
        </p:blipFill>
        <p:spPr>
          <a:xfrm>
            <a:off x="1770618" y="1073426"/>
            <a:ext cx="9736055" cy="4412974"/>
          </a:xfrm>
          <a:prstGeom prst="rect">
            <a:avLst/>
          </a:prstGeom>
        </p:spPr>
      </p:pic>
      <p:sp>
        <p:nvSpPr>
          <p:cNvPr id="7" name="Strzałka: w górę 6">
            <a:extLst>
              <a:ext uri="{FF2B5EF4-FFF2-40B4-BE49-F238E27FC236}">
                <a16:creationId xmlns:a16="http://schemas.microsoft.com/office/drawing/2014/main" id="{D6A7A2B1-7467-ADE6-4B05-9222CE684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168134">
            <a:off x="5860903" y="3272065"/>
            <a:ext cx="320214" cy="68473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59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103199"/>
            <a:ext cx="5465075" cy="35966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961B861-5C2D-4141-3578-3244BC98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-994613"/>
            <a:ext cx="7848600" cy="979757"/>
          </a:xfrm>
        </p:spPr>
        <p:txBody>
          <a:bodyPr>
            <a:normAutofit/>
          </a:bodyPr>
          <a:lstStyle/>
          <a:p>
            <a:r>
              <a:rPr lang="pl-PL" sz="2400" dirty="0"/>
              <a:t>Portal FE…</a:t>
            </a:r>
          </a:p>
        </p:txBody>
      </p:sp>
      <p:sp>
        <p:nvSpPr>
          <p:cNvPr id="11" name="pole tekstowe 1">
            <a:extLst>
              <a:ext uri="{FF2B5EF4-FFF2-40B4-BE49-F238E27FC236}">
                <a16:creationId xmlns:a16="http://schemas.microsoft.com/office/drawing/2014/main" id="{C6B8C778-1D6C-4232-877E-A232AB156B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677" y="308114"/>
            <a:ext cx="7732645" cy="36933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Wejdź na stronę:  </a:t>
            </a: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https://www.funduszeeuropejskie.gov.pl/</a:t>
            </a:r>
            <a:endParaRPr kumimoji="0" lang="pl-PL" alt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13597C4-4A54-7C71-C4E8-61401DB2D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12898" b="10701"/>
          <a:stretch/>
        </p:blipFill>
        <p:spPr>
          <a:xfrm>
            <a:off x="1530627" y="1052617"/>
            <a:ext cx="9513260" cy="408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77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103199"/>
            <a:ext cx="5465075" cy="35966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961B861-5C2D-4141-3578-3244BC98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-994613"/>
            <a:ext cx="7848600" cy="979757"/>
          </a:xfrm>
        </p:spPr>
        <p:txBody>
          <a:bodyPr>
            <a:normAutofit/>
          </a:bodyPr>
          <a:lstStyle/>
          <a:p>
            <a:r>
              <a:rPr lang="pl-PL" sz="2400" dirty="0"/>
              <a:t>Portal FE….</a:t>
            </a:r>
          </a:p>
        </p:txBody>
      </p:sp>
      <p:sp>
        <p:nvSpPr>
          <p:cNvPr id="11" name="pole tekstowe 1">
            <a:extLst>
              <a:ext uri="{FF2B5EF4-FFF2-40B4-BE49-F238E27FC236}">
                <a16:creationId xmlns:a16="http://schemas.microsoft.com/office/drawing/2014/main" id="{C6B8C778-1D6C-4232-877E-A232AB156B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677" y="308114"/>
            <a:ext cx="7732645" cy="36933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Wejdź na stronę:  </a:t>
            </a: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https://www.funduszeeuropejskie.gov.pl/</a:t>
            </a:r>
            <a:endParaRPr kumimoji="0" lang="pl-PL" alt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6D03B58-4141-1E8C-0E82-0382F2054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0444" y="847505"/>
            <a:ext cx="4651512" cy="584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7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2D7671-1802-413A-27A9-DD02F50A4EA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2474" y="2336780"/>
            <a:ext cx="6289705" cy="1925214"/>
          </a:xfrm>
        </p:spPr>
        <p:txBody>
          <a:bodyPr>
            <a:normAutofit/>
          </a:bodyPr>
          <a:lstStyle/>
          <a:p>
            <a:pPr lvl="0" algn="l"/>
            <a:r>
              <a:rPr lang="pl-PL" sz="3600" b="1" dirty="0">
                <a:solidFill>
                  <a:srgbClr val="002060"/>
                </a:solidFill>
                <a:latin typeface="Open Sans" pitchFamily="34"/>
                <a:ea typeface="Open Sans" pitchFamily="34"/>
                <a:cs typeface="Open Sans" pitchFamily="34"/>
              </a:rPr>
              <a:t>Dziękuję za uwagę</a:t>
            </a:r>
            <a:br>
              <a:rPr lang="pl-PL" sz="3600" b="1" dirty="0">
                <a:solidFill>
                  <a:srgbClr val="002060"/>
                </a:solidFill>
                <a:latin typeface="Open Sans" pitchFamily="34"/>
                <a:ea typeface="Open Sans" pitchFamily="34"/>
                <a:cs typeface="Open Sans" pitchFamily="34"/>
              </a:rPr>
            </a:br>
            <a:br>
              <a:rPr lang="pl-PL" sz="3600" b="1" dirty="0">
                <a:solidFill>
                  <a:srgbClr val="2F5597"/>
                </a:solidFill>
                <a:latin typeface="Open Sans" pitchFamily="34"/>
                <a:ea typeface="Open Sans" pitchFamily="34"/>
                <a:cs typeface="Open Sans" pitchFamily="34"/>
              </a:rPr>
            </a:br>
            <a:endParaRPr lang="pl-PL" sz="3600" b="1" dirty="0">
              <a:solidFill>
                <a:srgbClr val="2F5597"/>
              </a:solidFill>
              <a:latin typeface="Open Sans" pitchFamily="34"/>
              <a:ea typeface="Open Sans" pitchFamily="34"/>
              <a:cs typeface="Open Sans" pitchFamily="34"/>
            </a:endParaRPr>
          </a:p>
        </p:txBody>
      </p:sp>
      <p:pic>
        <p:nvPicPr>
          <p:cNvPr id="3" name="Obraz 6">
            <a:extLst>
              <a:ext uri="{FF2B5EF4-FFF2-40B4-BE49-F238E27FC236}">
                <a16:creationId xmlns:a16="http://schemas.microsoft.com/office/drawing/2014/main" id="{F526D174-8759-ED94-2285-5A543ADE6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72516" t="10999" r="61110" b="73171"/>
          <a:stretch>
            <a:fillRect/>
          </a:stretch>
        </p:blipFill>
        <p:spPr>
          <a:xfrm>
            <a:off x="-11743064" y="57707"/>
            <a:ext cx="18153436" cy="15060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az 1">
            <a:extLst>
              <a:ext uri="{FF2B5EF4-FFF2-40B4-BE49-F238E27FC236}">
                <a16:creationId xmlns:a16="http://schemas.microsoft.com/office/drawing/2014/main" id="{56F3A522-615C-FCAE-4700-50431E693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65586" y="4820067"/>
            <a:ext cx="8126409" cy="5302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158BCF4-2740-4BE9-94D9-C0E020A73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CB61F04-8490-9581-F389-FB3CCD1F4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088" y="5407062"/>
            <a:ext cx="8212912" cy="87253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A5D804E-35CB-AE63-3284-F56C3E812FB0}"/>
              </a:ext>
            </a:extLst>
          </p:cNvPr>
          <p:cNvSpPr txBox="1"/>
          <p:nvPr/>
        </p:nvSpPr>
        <p:spPr>
          <a:xfrm>
            <a:off x="6327973" y="1787541"/>
            <a:ext cx="62897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ZAPRASZAMY DO KONTAKTU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Punkt kontaktowy Funduszy Europejskich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Wojewódzkiego Urzędu Pracy w Lublinie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ul. Obywatelska 4, 20-092 Lublin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III piętro, pokój nr 330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e-mail: punkt.konsultacyjny@wup.lublin.pl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tel. (81) 46 35 363, 605 903 491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9BC0B42-23C2-4FC6-B8C3-B73523EC9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6205" y="1884500"/>
            <a:ext cx="11098331" cy="132343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PRIORYTET VIII </a:t>
            </a:r>
            <a:br>
              <a:rPr kumimoji="0" lang="pl-PL" altLang="pl-P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pl-PL" altLang="pl-P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ZWIĘKSZANIE SPÓJNOŚCI SPOŁECZNEJ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3A5B36B-1083-E3AF-EED7-FB19F9A0B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609" y="-1258783"/>
            <a:ext cx="7079538" cy="558140"/>
          </a:xfrm>
        </p:spPr>
        <p:txBody>
          <a:bodyPr>
            <a:normAutofit fontScale="90000"/>
          </a:bodyPr>
          <a:lstStyle/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4000" b="1" i="0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PRIORYTET VIII </a:t>
            </a:r>
            <a:br>
              <a:rPr lang="pl-PL" sz="4000" b="1" i="0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4000" b="1" i="0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ZWIĘKSZANIE SPÓJNOŚCI SPOŁECZNEJ</a:t>
            </a:r>
            <a:endParaRPr lang="pl-PL" dirty="0">
              <a:effectLst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8780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085" y="6025145"/>
            <a:ext cx="5465075" cy="35966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961B861-5C2D-4141-3578-3244BC98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-994613"/>
            <a:ext cx="7848600" cy="979757"/>
          </a:xfrm>
        </p:spPr>
        <p:txBody>
          <a:bodyPr>
            <a:normAutofit/>
          </a:bodyPr>
          <a:lstStyle/>
          <a:p>
            <a:r>
              <a:rPr lang="pl-PL" sz="2400" dirty="0"/>
              <a:t>Działania realizowane przez WUP w Lublinie w zakresie zwiększania spójności społecznej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5A762BDD-AA0D-D5B5-C1F4-7D0A248A1613}"/>
              </a:ext>
            </a:extLst>
          </p:cNvPr>
          <p:cNvSpPr txBox="1">
            <a:spLocks noChangeArrowheads="1"/>
          </p:cNvSpPr>
          <p:nvPr/>
        </p:nvSpPr>
        <p:spPr>
          <a:xfrm>
            <a:off x="587830" y="1334621"/>
            <a:ext cx="8094258" cy="385954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PRIORYTET VIII – ZWIĘKSZANIE SPÓJNOŚCI SPOŁECZNEJ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Działania wdrażane przez Wojewódzki Urząd Pracy w Lublinie: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alt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8.1  Aktywizacja społeczna i zawodowa </a:t>
            </a: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 ramach celu szczegółowego 4h:</a:t>
            </a:r>
            <a:r>
              <a:rPr kumimoji="0" lang="pl-PL" altLang="pl-PL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Wspieranie aktywnego włączenia społecznego w celu promowania równości szans, niedyskryminacji </a:t>
            </a:r>
            <a:b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aktywnego uczestnictwa, oraz zwiększanie zdolności do zatrudnienia, w szczególności grup </a:t>
            </a:r>
            <a:b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 niekorzystnej sytuacji),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alt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8.3  Integracja społeczno-gospodarcza obywateli państw trzecich</a:t>
            </a: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(w ramach celu szczegółowego 4i: W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spieranie integracji społeczno-gospodarczej obywateli państw trzecich, </a:t>
            </a:r>
            <a:b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 tym migrantów).</a:t>
            </a:r>
            <a:endParaRPr kumimoji="0" lang="pl-PL" alt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alt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8.4  Integracja społeczno-gospodarcza społeczności marginalizowanych</a:t>
            </a: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(w ramach celu szczegółowego 4j: W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spieranie integracji społeczno-gospodarczej społeczności marginalizowanych, takich jak Romowie).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89E0C84-2872-7631-A639-A4336685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729" y="1962270"/>
            <a:ext cx="3151899" cy="210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39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103199"/>
            <a:ext cx="5465075" cy="35966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961B861-5C2D-4141-3578-3244BC98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-994613"/>
            <a:ext cx="7848600" cy="979757"/>
          </a:xfrm>
        </p:spPr>
        <p:txBody>
          <a:bodyPr>
            <a:normAutofit/>
          </a:bodyPr>
          <a:lstStyle/>
          <a:p>
            <a:r>
              <a:rPr lang="pl-PL" sz="2400" dirty="0"/>
              <a:t>Środki finansowe przeznaczone na poszczególne działania</a:t>
            </a:r>
          </a:p>
        </p:txBody>
      </p:sp>
      <p:sp>
        <p:nvSpPr>
          <p:cNvPr id="11" name="pole tekstowe 1">
            <a:extLst>
              <a:ext uri="{FF2B5EF4-FFF2-40B4-BE49-F238E27FC236}">
                <a16:creationId xmlns:a16="http://schemas.microsoft.com/office/drawing/2014/main" id="{C6B8C778-1D6C-4232-877E-A232AB156B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20" y="1016000"/>
            <a:ext cx="8331200" cy="375487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WYSOKOŚĆ ALOKACJI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alt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8.1  </a:t>
            </a: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Aktywizacja społeczna i zawodowa - 23 088 000,00 EUR (w tym 19 624 800,00 EUR - wkład UE);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alt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8.3  </a:t>
            </a: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Integracja społeczno-gospodarcza obywateli państw trzecich - 15 223 529,00 EUR </a:t>
            </a:r>
            <a:b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 tym 12 940 000,00 EUR – wkład UE) 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alt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8.4</a:t>
            </a: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Integracja społeczno-gospodarcza społeczności marginalizowanych - 2 611 765,00 EUR (w tym 2 220 000,00 EUR – wkład UE).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alt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alt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0D47BD5-2248-0F9B-2155-19D0D6C33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019" y="1913743"/>
            <a:ext cx="2919355" cy="194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83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9BC0B42-23C2-4FC6-B8C3-B73523EC9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4625" y="1851046"/>
            <a:ext cx="11098331" cy="132343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PRIORYTET IX</a:t>
            </a:r>
            <a:br>
              <a:rPr kumimoji="0" lang="pl-PL" altLang="pl-P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pl-PL" altLang="pl-P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ZASPOKAJANIE POTRZEB RYNKU PRACY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37A3D51-633A-FDF5-3003-4A3A18A82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389" y="-4428759"/>
            <a:ext cx="7530801" cy="4076135"/>
          </a:xfrm>
        </p:spPr>
        <p:txBody>
          <a:bodyPr>
            <a:normAutofit/>
          </a:bodyPr>
          <a:lstStyle/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4000" b="1" i="0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PRIORYTET IX</a:t>
            </a:r>
            <a:br>
              <a:rPr lang="pl-PL" sz="4000" b="1" i="0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4000" b="1" i="0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ZASPOKAJANIE POTRZEB RYNKU PRACY</a:t>
            </a:r>
            <a:endParaRPr lang="pl-PL" dirty="0">
              <a:effectLst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0611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085" y="6025145"/>
            <a:ext cx="5465075" cy="35966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961B861-5C2D-4141-3578-3244BC98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-994613"/>
            <a:ext cx="7848600" cy="97975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1300" dirty="0">
                <a:latin typeface="Arial" panose="020B0604020202020204" pitchFamily="34" charset="0"/>
                <a:cs typeface="Arial" panose="020B0604020202020204" pitchFamily="34" charset="0"/>
              </a:rPr>
              <a:t>Działania realizowane przez WUP w Lublinie w zakresie </a:t>
            </a:r>
            <a:r>
              <a:rPr lang="pl-PL" sz="1300" dirty="0">
                <a:solidFill>
                  <a:srgbClr val="0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z</a:t>
            </a:r>
            <a:r>
              <a:rPr kumimoji="0" lang="pl-PL" sz="13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aspokajania</a:t>
            </a:r>
            <a:r>
              <a:rPr kumimoji="0" lang="pl-PL" sz="13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potrzeb rynku pracy</a:t>
            </a:r>
            <a:b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2400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5A762BDD-AA0D-D5B5-C1F4-7D0A248A1613}"/>
              </a:ext>
            </a:extLst>
          </p:cNvPr>
          <p:cNvSpPr txBox="1">
            <a:spLocks noChangeArrowheads="1"/>
          </p:cNvSpPr>
          <p:nvPr/>
        </p:nvSpPr>
        <p:spPr>
          <a:xfrm>
            <a:off x="587830" y="810513"/>
            <a:ext cx="8422355" cy="52146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Priorytet IX: Zaspokajanie potrzeb rynku pracy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Działania wdrażane przez Wojewódzki Urząd Pracy w Lublinie: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alt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9.1  Aktywizacja zawodowa - projekty PUP </a:t>
            </a: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 ramach celu szczegółowego 4a: poprawa dostępu do zatrudnienia i działań aktywizujących dla wszystkich osób poszukujących pracy, </a:t>
            </a:r>
            <a:b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 szczególności osób młodych, zwłaszcza poprzez wdrażanie gwarancji dla młodzieży, długotrwale bezrobotnych oraz grup znajdujących się w niekorzystnej sytuacji na rynku pracy, jak również dla osób biernych zawodowo, a także poprzez promowanie samozatrudnienia i ekonomii społecznej);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alt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9.2 A</a:t>
            </a:r>
            <a:r>
              <a:rPr kumimoji="0" lang="pl-PL" altLang="pl-PL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ktywizacja</a:t>
            </a:r>
            <a:r>
              <a:rPr kumimoji="0" lang="pl-PL" alt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zawodowa </a:t>
            </a: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 ramach celu szczegółowego 4a);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alt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9.3 Wsparcie instytucji rynku pracy </a:t>
            </a: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 ramach celu szczegółowego 4b: modernizacja instytucji </a:t>
            </a:r>
            <a:b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służb rynków pracy celem oceny i przewidywania zapotrzebowania na umiejętności oraz zapewnienia terminowej i odpowiednio dopasowanej pomocy i wsparcia na rzecz dostosowania umiejętności i kwalifikacji zawodowych do potrzeb rynku pracy oraz na rzecz przepływów </a:t>
            </a:r>
            <a:b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mobilności na rynku pracy);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alt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9.4  Zrównoważony rynek pracy </a:t>
            </a: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 ramach celu szczegółowego 4c: wspieranie zrównoważonego pod względem płci uczestnictwa w rynku pracy, równych warunków pracy oraz lepszej równowagi między życiem zawodowym a prywatnym, w tym poprzez dostęp do przystępnej cenowo opieki nad dziećmi i osobami wymagającymi wsparcia w codziennym funkcjonowaniu).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89E0C84-2872-7631-A639-A4336685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4590" y="1962271"/>
            <a:ext cx="2949038" cy="196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27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085" y="6025145"/>
            <a:ext cx="5465075" cy="35966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961B861-5C2D-4141-3578-3244BC98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-994613"/>
            <a:ext cx="7848600" cy="979757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2400" dirty="0"/>
              <a:t>Działania realizowane przez WUP w Lublinie w </a:t>
            </a:r>
            <a:r>
              <a:rPr lang="pl-PL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</a:t>
            </a:r>
            <a:r>
              <a:rPr kumimoji="0" lang="pl-PL" sz="1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aspokajanie</a:t>
            </a:r>
            <a:r>
              <a:rPr kumimoji="0" lang="pl-PL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potrzeb rynku pracy 1</a:t>
            </a:r>
            <a:b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2400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5A762BDD-AA0D-D5B5-C1F4-7D0A248A1613}"/>
              </a:ext>
            </a:extLst>
          </p:cNvPr>
          <p:cNvSpPr txBox="1">
            <a:spLocks noChangeArrowheads="1"/>
          </p:cNvSpPr>
          <p:nvPr/>
        </p:nvSpPr>
        <p:spPr>
          <a:xfrm>
            <a:off x="386701" y="1141719"/>
            <a:ext cx="8223899" cy="359754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Priorytet IX: Zaspokajanie potrzeb rynku pracy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Działania wdrażane przez Wojewódzki Urząd Pracy w Lublinie: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alt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9.7  Outplacement </a:t>
            </a: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 ramach celu szczegółowego 4d: wspieranie dostosowania pracowników, przedsiębiorstw i przedsiębiorców do zmian, wspieranie aktywnego i zdrowego starzenia się oraz zdrowego i dobrze dostosowanego środowiska pracy, które uwzględnia zagrożenia dla zdrowia);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alt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9.8 Aktywizacja zawodowa - projekty OHP </a:t>
            </a: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 ramach celu szczegółowego 4a: poprawa dostępu do zatrudnienia i działań aktywizujących dla wszystkich osób poszukujących pracy, </a:t>
            </a:r>
            <a:b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 szczególności osób młodych, zwłaszcza poprzez wdrażanie gwarancji dla młodzieży, długotrwale bezrobotnych oraz grup znajdujących się w niekorzystnej sytuacji na rynku pracy, jak również dla osób biernych zawodowo, a także poprzez promowanie samozatrudnienia i ekonomii społecznej).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89E0C84-2872-7631-A639-A4336685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729" y="1962270"/>
            <a:ext cx="3151899" cy="210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40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085" y="6025145"/>
            <a:ext cx="5465075" cy="35966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961B861-5C2D-4141-3578-3244BC98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-994613"/>
            <a:ext cx="7848600" cy="979757"/>
          </a:xfrm>
        </p:spPr>
        <p:txBody>
          <a:bodyPr>
            <a:normAutofit/>
          </a:bodyPr>
          <a:lstStyle/>
          <a:p>
            <a:r>
              <a:rPr lang="pl-PL" sz="2400" dirty="0"/>
              <a:t>Środki finansowe przeznaczone na poszczególne działania </a:t>
            </a:r>
          </a:p>
        </p:txBody>
      </p:sp>
      <p:sp>
        <p:nvSpPr>
          <p:cNvPr id="11" name="pole tekstowe 1">
            <a:extLst>
              <a:ext uri="{FF2B5EF4-FFF2-40B4-BE49-F238E27FC236}">
                <a16:creationId xmlns:a16="http://schemas.microsoft.com/office/drawing/2014/main" id="{C6B8C778-1D6C-4232-877E-A232AB156B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644" y="737219"/>
            <a:ext cx="9056775" cy="418576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WYSOKOŚĆ ALOKACJI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alt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9.1</a:t>
            </a: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Aktywizacja zawodowa - projekty PUP - 131 057 712,00 EUR (w tym 111 399 055,00 EUR - wkład UE);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alt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9.2</a:t>
            </a: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Aktywizacja zawodowa – 26 083 279,00 EUR (w tym 22 170 787,00 EUR – wkład UE);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alt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9.3</a:t>
            </a: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Wsparcie instytucji rynku pracy – 20 823 529,00 EUR (w tym 17 700 000,00 EUR – wkład UE);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alt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alt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9.4</a:t>
            </a: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Zrównoważony rynek pracy - 5 667 059,00 EUR (w tym 4 817 000,00 EUR – wkład UE);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alt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alt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9.7</a:t>
            </a: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Outplacement - 15 252 941,00 EUR (w tym 12 965 000,00 EUR – wkład UE);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alt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9.8</a:t>
            </a: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Aktywizacja zawodowa - projekty OHP - 11 276 934,00 EUR (w tym 9 585 394,00 EUR – wkład UE).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alt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alt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3A457F7-957F-0F24-8E2C-194A0B09C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855" y="1746475"/>
            <a:ext cx="2751943" cy="183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8777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4698</TotalTime>
  <Words>1577</Words>
  <Application>Microsoft Office PowerPoint</Application>
  <PresentationFormat>Panoramiczny</PresentationFormat>
  <Paragraphs>194</Paragraphs>
  <Slides>26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Open Sans</vt:lpstr>
      <vt:lpstr>Wingdings</vt:lpstr>
      <vt:lpstr>Motyw pakietu Office</vt:lpstr>
      <vt:lpstr>2_Motyw pakietu Office</vt:lpstr>
      <vt:lpstr>Fundusze Europejskie dla Lubelskiego 2021-2027 </vt:lpstr>
      <vt:lpstr>Cel Polityki 4</vt:lpstr>
      <vt:lpstr>PRIORYTET VIII  ZWIĘKSZANIE SPÓJNOŚCI SPOŁECZNEJ </vt:lpstr>
      <vt:lpstr>Działania realizowane przez WUP w Lublinie w zakresie zwiększania spójności społecznej</vt:lpstr>
      <vt:lpstr>Środki finansowe przeznaczone na poszczególne działania</vt:lpstr>
      <vt:lpstr>PRIORYTET IX ZASPOKAJANIE POTRZEB RYNKU PRACY </vt:lpstr>
      <vt:lpstr>Działania realizowane przez WUP w Lublinie w zakresie zaspokajania potrzeb rynku pracy </vt:lpstr>
      <vt:lpstr>Działania realizowane przez WUP w Lublinie w zaspokajanie potrzeb rynku pracy 1 </vt:lpstr>
      <vt:lpstr>Środki finansowe przeznaczone na poszczególne działania </vt:lpstr>
      <vt:lpstr>Nabory planowane do ogłoszenia WUP</vt:lpstr>
      <vt:lpstr>Działania realizowane przez WUP w Lublinie w zakresie zaspokajania potrzeb rynku pracy 9.2</vt:lpstr>
      <vt:lpstr>Grupa docelowa w ramach Działania 9.2 typ 2</vt:lpstr>
      <vt:lpstr>Wnioskodawcy w ramach Działania 9.2 typ 2</vt:lpstr>
      <vt:lpstr>Środki finansowe przeznaczone na Działanie 9.2 typ 2</vt:lpstr>
      <vt:lpstr>Działania realizowane przez WUP w Lublinie w zakresie zaspokajania potrzeb rynku pracy 9.3 typ 1</vt:lpstr>
      <vt:lpstr>Grupa docelowa w ramach Działania 9.3 typ 1</vt:lpstr>
      <vt:lpstr>Środki finansowe przeznaczone na Działanie 9.3 typ 1</vt:lpstr>
      <vt:lpstr>Działania realizowane przez WUP w Lublinie w zakresie zaspokajania potrzeb rynku pracy 9.7 typ 1</vt:lpstr>
      <vt:lpstr>Grupa docelowa w ramach Działania 9.7 typ 1</vt:lpstr>
      <vt:lpstr>Termin naboru Działanie 9.7 typ 1</vt:lpstr>
      <vt:lpstr>Zostań uczestnikiem projektu</vt:lpstr>
      <vt:lpstr>Portal FE</vt:lpstr>
      <vt:lpstr>Portal FE.</vt:lpstr>
      <vt:lpstr>Portal FE…</vt:lpstr>
      <vt:lpstr>Portal FE….</vt:lpstr>
      <vt:lpstr>Dziękuję za uwagę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katarzyna.szymanska-dawidek@wup.lublin.pl</dc:creator>
  <cp:lastModifiedBy>Katarzyna Szymańska-Dawidek</cp:lastModifiedBy>
  <cp:revision>102</cp:revision>
  <cp:lastPrinted>2024-09-24T12:15:45Z</cp:lastPrinted>
  <dcterms:created xsi:type="dcterms:W3CDTF">2022-11-15T13:19:44Z</dcterms:created>
  <dcterms:modified xsi:type="dcterms:W3CDTF">2024-10-17T05:22:05Z</dcterms:modified>
</cp:coreProperties>
</file>