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Open Sans" panose="020B0606030504020204" pitchFamily="34" charset="0"/>
      <p:regular r:id="rId10"/>
    </p:embeddedFont>
    <p:embeddedFont>
      <p:font typeface="Open Sans Bold" panose="020B0806030504020204" charset="0"/>
      <p:regular r:id="rId11"/>
    </p:embeddedFont>
    <p:embeddedFont>
      <p:font typeface="Roboto Bold" panose="020B060402020202020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87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Relationship Id="rId9" Type="http://schemas.openxmlformats.org/officeDocument/2006/relationships/image" Target="../media/image3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335543"/>
            <a:ext cx="18288000" cy="7483224"/>
            <a:chOff x="0" y="0"/>
            <a:chExt cx="6186311" cy="253136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2531362"/>
            </a:xfrm>
            <a:custGeom>
              <a:avLst/>
              <a:gdLst/>
              <a:ahLst/>
              <a:cxnLst/>
              <a:rect l="l" t="t" r="r" b="b"/>
              <a:pathLst>
                <a:path w="6186311" h="2531362">
                  <a:moveTo>
                    <a:pt x="6061851" y="2531362"/>
                  </a:moveTo>
                  <a:lnTo>
                    <a:pt x="124460" y="2531362"/>
                  </a:lnTo>
                  <a:cubicBezTo>
                    <a:pt x="55880" y="2531362"/>
                    <a:pt x="0" y="2475482"/>
                    <a:pt x="0" y="240690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061851" y="0"/>
                  </a:lnTo>
                  <a:cubicBezTo>
                    <a:pt x="6130431" y="0"/>
                    <a:pt x="6186311" y="55880"/>
                    <a:pt x="6186311" y="124460"/>
                  </a:cubicBezTo>
                  <a:lnTo>
                    <a:pt x="6186311" y="2406902"/>
                  </a:lnTo>
                  <a:cubicBezTo>
                    <a:pt x="6186311" y="2475482"/>
                    <a:pt x="6130431" y="2531362"/>
                    <a:pt x="6061851" y="2531362"/>
                  </a:cubicBezTo>
                  <a:close/>
                </a:path>
              </a:pathLst>
            </a:custGeom>
            <a:gradFill rotWithShape="1">
              <a:gsLst>
                <a:gs pos="0">
                  <a:srgbClr val="A6A6A6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2312989" y="1322268"/>
            <a:ext cx="4946311" cy="7419466"/>
            <a:chOff x="0" y="0"/>
            <a:chExt cx="6350000" cy="9525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9525000"/>
            </a:xfrm>
            <a:custGeom>
              <a:avLst/>
              <a:gdLst/>
              <a:ahLst/>
              <a:cxnLst/>
              <a:rect l="l" t="t" r="r" b="b"/>
              <a:pathLst>
                <a:path w="6350000" h="9525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blipFill>
              <a:blip r:embed="rId2"/>
              <a:stretch>
                <a:fillRect l="-62359" r="-62359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6" name="Freeform 6"/>
          <p:cNvSpPr/>
          <p:nvPr/>
        </p:nvSpPr>
        <p:spPr>
          <a:xfrm>
            <a:off x="549989" y="289233"/>
            <a:ext cx="2144576" cy="2066070"/>
          </a:xfrm>
          <a:custGeom>
            <a:avLst/>
            <a:gdLst/>
            <a:ahLst/>
            <a:cxnLst/>
            <a:rect l="l" t="t" r="r" b="b"/>
            <a:pathLst>
              <a:path w="2144576" h="2066070">
                <a:moveTo>
                  <a:pt x="0" y="0"/>
                </a:moveTo>
                <a:lnTo>
                  <a:pt x="2144576" y="0"/>
                </a:lnTo>
                <a:lnTo>
                  <a:pt x="2144576" y="2066070"/>
                </a:lnTo>
                <a:lnTo>
                  <a:pt x="0" y="206607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7" name="Freeform 7"/>
          <p:cNvSpPr/>
          <p:nvPr/>
        </p:nvSpPr>
        <p:spPr>
          <a:xfrm>
            <a:off x="1319545" y="8260762"/>
            <a:ext cx="2750039" cy="1478450"/>
          </a:xfrm>
          <a:custGeom>
            <a:avLst/>
            <a:gdLst/>
            <a:ahLst/>
            <a:cxnLst/>
            <a:rect l="l" t="t" r="r" b="b"/>
            <a:pathLst>
              <a:path w="2750039" h="1478450">
                <a:moveTo>
                  <a:pt x="0" y="0"/>
                </a:moveTo>
                <a:lnTo>
                  <a:pt x="2750040" y="0"/>
                </a:lnTo>
                <a:lnTo>
                  <a:pt x="2750040" y="1478451"/>
                </a:lnTo>
                <a:lnTo>
                  <a:pt x="0" y="147845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8" name="Freeform 8"/>
          <p:cNvSpPr/>
          <p:nvPr/>
        </p:nvSpPr>
        <p:spPr>
          <a:xfrm>
            <a:off x="6366942" y="8260762"/>
            <a:ext cx="4617660" cy="1478450"/>
          </a:xfrm>
          <a:custGeom>
            <a:avLst/>
            <a:gdLst/>
            <a:ahLst/>
            <a:cxnLst/>
            <a:rect l="l" t="t" r="r" b="b"/>
            <a:pathLst>
              <a:path w="4617660" h="1478450">
                <a:moveTo>
                  <a:pt x="0" y="0"/>
                </a:moveTo>
                <a:lnTo>
                  <a:pt x="4617660" y="0"/>
                </a:lnTo>
                <a:lnTo>
                  <a:pt x="4617660" y="1478451"/>
                </a:lnTo>
                <a:lnTo>
                  <a:pt x="0" y="147845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9" name="TextBox 9"/>
          <p:cNvSpPr txBox="1"/>
          <p:nvPr/>
        </p:nvSpPr>
        <p:spPr>
          <a:xfrm>
            <a:off x="549989" y="2792013"/>
            <a:ext cx="10714735" cy="2784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00"/>
              </a:lnSpc>
            </a:pPr>
            <a:r>
              <a:rPr lang="en-US" sz="4000" b="1">
                <a:solidFill>
                  <a:srgbClr val="0F3256"/>
                </a:solidFill>
                <a:latin typeface="Roboto Bold"/>
                <a:ea typeface="Roboto Bold"/>
                <a:cs typeface="Roboto Bold"/>
                <a:sym typeface="Roboto Bold"/>
              </a:rPr>
              <a:t>Perspektywy rozwoju organizacji pozarządowych - dostępne projekty </a:t>
            </a:r>
          </a:p>
          <a:p>
            <a:pPr algn="l">
              <a:lnSpc>
                <a:spcPts val="4400"/>
              </a:lnSpc>
            </a:pPr>
            <a:r>
              <a:rPr lang="en-US" sz="4000" b="1">
                <a:solidFill>
                  <a:srgbClr val="0F3256"/>
                </a:solidFill>
                <a:latin typeface="Roboto Bold"/>
                <a:ea typeface="Roboto Bold"/>
                <a:cs typeface="Roboto Bold"/>
                <a:sym typeface="Roboto Bold"/>
              </a:rPr>
              <a:t>w ramach Lokalnej Strategii Rozwoju </a:t>
            </a:r>
          </a:p>
          <a:p>
            <a:pPr algn="l">
              <a:lnSpc>
                <a:spcPts val="4400"/>
              </a:lnSpc>
            </a:pPr>
            <a:r>
              <a:rPr lang="en-US" sz="4000" b="1">
                <a:solidFill>
                  <a:srgbClr val="0F3256"/>
                </a:solidFill>
                <a:latin typeface="Roboto Bold"/>
                <a:ea typeface="Roboto Bold"/>
                <a:cs typeface="Roboto Bold"/>
                <a:sym typeface="Roboto Bold"/>
              </a:rPr>
              <a:t>dla Ziemi Zamojskiej realizowanej w ramach PS WPR na lata 2023-2027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49989" y="6632876"/>
            <a:ext cx="2301240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F3256"/>
                </a:solidFill>
                <a:latin typeface="Open Sans"/>
                <a:ea typeface="Open Sans"/>
                <a:cs typeface="Open Sans"/>
                <a:sym typeface="Open Sans"/>
              </a:rPr>
              <a:t>21.10.2024 r.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3691" y="0"/>
            <a:ext cx="9144000" cy="10287000"/>
            <a:chOff x="0" y="0"/>
            <a:chExt cx="3093156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093156" cy="3479800"/>
            </a:xfrm>
            <a:custGeom>
              <a:avLst/>
              <a:gdLst/>
              <a:ahLst/>
              <a:cxnLst/>
              <a:rect l="l" t="t" r="r" b="b"/>
              <a:pathLst>
                <a:path w="3093156" h="3479800">
                  <a:moveTo>
                    <a:pt x="2968696" y="3479800"/>
                  </a:moveTo>
                  <a:lnTo>
                    <a:pt x="124460" y="3479800"/>
                  </a:lnTo>
                  <a:cubicBezTo>
                    <a:pt x="55880" y="3479800"/>
                    <a:pt x="0" y="3423920"/>
                    <a:pt x="0" y="33553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968696" y="0"/>
                  </a:lnTo>
                  <a:cubicBezTo>
                    <a:pt x="3037276" y="0"/>
                    <a:pt x="3093156" y="55880"/>
                    <a:pt x="3093156" y="124460"/>
                  </a:cubicBezTo>
                  <a:lnTo>
                    <a:pt x="3093156" y="3355340"/>
                  </a:lnTo>
                  <a:cubicBezTo>
                    <a:pt x="3093156" y="3423920"/>
                    <a:pt x="3037276" y="3479800"/>
                    <a:pt x="2968696" y="3479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A6A6A6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4" name="Freeform 4"/>
          <p:cNvSpPr/>
          <p:nvPr/>
        </p:nvSpPr>
        <p:spPr>
          <a:xfrm>
            <a:off x="11815743" y="251197"/>
            <a:ext cx="3192924" cy="1368966"/>
          </a:xfrm>
          <a:custGeom>
            <a:avLst/>
            <a:gdLst/>
            <a:ahLst/>
            <a:cxnLst/>
            <a:rect l="l" t="t" r="r" b="b"/>
            <a:pathLst>
              <a:path w="3192924" h="1368966">
                <a:moveTo>
                  <a:pt x="0" y="0"/>
                </a:moveTo>
                <a:lnTo>
                  <a:pt x="3192924" y="0"/>
                </a:lnTo>
                <a:lnTo>
                  <a:pt x="3192924" y="1368966"/>
                </a:lnTo>
                <a:lnTo>
                  <a:pt x="0" y="13689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5" name="Freeform 5"/>
          <p:cNvSpPr/>
          <p:nvPr/>
        </p:nvSpPr>
        <p:spPr>
          <a:xfrm>
            <a:off x="8641376" y="251197"/>
            <a:ext cx="2802892" cy="1061595"/>
          </a:xfrm>
          <a:custGeom>
            <a:avLst/>
            <a:gdLst/>
            <a:ahLst/>
            <a:cxnLst/>
            <a:rect l="l" t="t" r="r" b="b"/>
            <a:pathLst>
              <a:path w="2802892" h="1061595">
                <a:moveTo>
                  <a:pt x="0" y="0"/>
                </a:moveTo>
                <a:lnTo>
                  <a:pt x="2802892" y="0"/>
                </a:lnTo>
                <a:lnTo>
                  <a:pt x="2802892" y="1061595"/>
                </a:lnTo>
                <a:lnTo>
                  <a:pt x="0" y="106159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" name="TextBox 6"/>
          <p:cNvSpPr txBox="1"/>
          <p:nvPr/>
        </p:nvSpPr>
        <p:spPr>
          <a:xfrm>
            <a:off x="740776" y="971550"/>
            <a:ext cx="7525646" cy="6546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500"/>
              </a:lnSpc>
            </a:pPr>
            <a:r>
              <a:rPr lang="en-US" sz="5000" b="1" spc="-150">
                <a:solidFill>
                  <a:srgbClr val="0F3256"/>
                </a:solidFill>
                <a:latin typeface="Roboto Bold"/>
                <a:ea typeface="Roboto Bold"/>
                <a:cs typeface="Roboto Bold"/>
                <a:sym typeface="Roboto Bold"/>
              </a:rPr>
              <a:t>Wsparcie finansowe organizacji pozarządowych z terenu działania LGD Ziemia Zamojska będzie możliwe dzięki wdrażaniu Lokalnej Strategii Rozwoju na obszarze 9 gmin w pow. zamojskim.</a:t>
            </a:r>
          </a:p>
        </p:txBody>
      </p:sp>
      <p:sp>
        <p:nvSpPr>
          <p:cNvPr id="7" name="Freeform 7"/>
          <p:cNvSpPr/>
          <p:nvPr/>
        </p:nvSpPr>
        <p:spPr>
          <a:xfrm>
            <a:off x="8266422" y="1554716"/>
            <a:ext cx="2802892" cy="1061595"/>
          </a:xfrm>
          <a:custGeom>
            <a:avLst/>
            <a:gdLst/>
            <a:ahLst/>
            <a:cxnLst/>
            <a:rect l="l" t="t" r="r" b="b"/>
            <a:pathLst>
              <a:path w="2802892" h="1061595">
                <a:moveTo>
                  <a:pt x="0" y="0"/>
                </a:moveTo>
                <a:lnTo>
                  <a:pt x="2802892" y="0"/>
                </a:lnTo>
                <a:lnTo>
                  <a:pt x="2802892" y="1061596"/>
                </a:lnTo>
                <a:lnTo>
                  <a:pt x="0" y="106159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8" name="Freeform 8"/>
          <p:cNvSpPr/>
          <p:nvPr/>
        </p:nvSpPr>
        <p:spPr>
          <a:xfrm>
            <a:off x="7924419" y="2990912"/>
            <a:ext cx="2802892" cy="1061595"/>
          </a:xfrm>
          <a:custGeom>
            <a:avLst/>
            <a:gdLst/>
            <a:ahLst/>
            <a:cxnLst/>
            <a:rect l="l" t="t" r="r" b="b"/>
            <a:pathLst>
              <a:path w="2802892" h="1061595">
                <a:moveTo>
                  <a:pt x="0" y="0"/>
                </a:moveTo>
                <a:lnTo>
                  <a:pt x="2802893" y="0"/>
                </a:lnTo>
                <a:lnTo>
                  <a:pt x="2802893" y="1061596"/>
                </a:lnTo>
                <a:lnTo>
                  <a:pt x="0" y="106159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9" name="Freeform 9"/>
          <p:cNvSpPr/>
          <p:nvPr/>
        </p:nvSpPr>
        <p:spPr>
          <a:xfrm>
            <a:off x="7956622" y="4563710"/>
            <a:ext cx="2802892" cy="1061595"/>
          </a:xfrm>
          <a:custGeom>
            <a:avLst/>
            <a:gdLst/>
            <a:ahLst/>
            <a:cxnLst/>
            <a:rect l="l" t="t" r="r" b="b"/>
            <a:pathLst>
              <a:path w="2802892" h="1061595">
                <a:moveTo>
                  <a:pt x="0" y="0"/>
                </a:moveTo>
                <a:lnTo>
                  <a:pt x="2802892" y="0"/>
                </a:lnTo>
                <a:lnTo>
                  <a:pt x="2802892" y="1061595"/>
                </a:lnTo>
                <a:lnTo>
                  <a:pt x="0" y="10615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0" name="Freeform 10"/>
          <p:cNvSpPr/>
          <p:nvPr/>
        </p:nvSpPr>
        <p:spPr>
          <a:xfrm>
            <a:off x="7924419" y="6107895"/>
            <a:ext cx="2802892" cy="1061595"/>
          </a:xfrm>
          <a:custGeom>
            <a:avLst/>
            <a:gdLst/>
            <a:ahLst/>
            <a:cxnLst/>
            <a:rect l="l" t="t" r="r" b="b"/>
            <a:pathLst>
              <a:path w="2802892" h="1061595">
                <a:moveTo>
                  <a:pt x="0" y="0"/>
                </a:moveTo>
                <a:lnTo>
                  <a:pt x="2802893" y="0"/>
                </a:lnTo>
                <a:lnTo>
                  <a:pt x="2802893" y="1061595"/>
                </a:lnTo>
                <a:lnTo>
                  <a:pt x="0" y="106159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1" name="Freeform 11"/>
          <p:cNvSpPr/>
          <p:nvPr/>
        </p:nvSpPr>
        <p:spPr>
          <a:xfrm>
            <a:off x="14320058" y="1170317"/>
            <a:ext cx="3656198" cy="1567595"/>
          </a:xfrm>
          <a:custGeom>
            <a:avLst/>
            <a:gdLst/>
            <a:ahLst/>
            <a:cxnLst/>
            <a:rect l="l" t="t" r="r" b="b"/>
            <a:pathLst>
              <a:path w="3656198" h="1567595">
                <a:moveTo>
                  <a:pt x="0" y="0"/>
                </a:moveTo>
                <a:lnTo>
                  <a:pt x="3656198" y="0"/>
                </a:lnTo>
                <a:lnTo>
                  <a:pt x="3656198" y="1567595"/>
                </a:lnTo>
                <a:lnTo>
                  <a:pt x="0" y="15675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2" name="TextBox 12"/>
          <p:cNvSpPr txBox="1"/>
          <p:nvPr/>
        </p:nvSpPr>
        <p:spPr>
          <a:xfrm>
            <a:off x="14725513" y="1695670"/>
            <a:ext cx="2875790" cy="469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40"/>
              </a:lnSpc>
            </a:pPr>
            <a:r>
              <a:rPr lang="en-US" sz="2800" b="1" spc="-84">
                <a:solidFill>
                  <a:srgbClr val="0F3256"/>
                </a:solidFill>
                <a:latin typeface="Roboto Bold"/>
                <a:ea typeface="Roboto Bold"/>
                <a:cs typeface="Roboto Bold"/>
                <a:sym typeface="Roboto Bold"/>
              </a:rPr>
              <a:t>Komarów-Osada</a:t>
            </a:r>
          </a:p>
        </p:txBody>
      </p:sp>
      <p:sp>
        <p:nvSpPr>
          <p:cNvPr id="13" name="Freeform 13"/>
          <p:cNvSpPr/>
          <p:nvPr/>
        </p:nvSpPr>
        <p:spPr>
          <a:xfrm>
            <a:off x="11149718" y="1954115"/>
            <a:ext cx="3656198" cy="1567595"/>
          </a:xfrm>
          <a:custGeom>
            <a:avLst/>
            <a:gdLst/>
            <a:ahLst/>
            <a:cxnLst/>
            <a:rect l="l" t="t" r="r" b="b"/>
            <a:pathLst>
              <a:path w="3656198" h="1567595">
                <a:moveTo>
                  <a:pt x="0" y="0"/>
                </a:moveTo>
                <a:lnTo>
                  <a:pt x="3656199" y="0"/>
                </a:lnTo>
                <a:lnTo>
                  <a:pt x="3656199" y="1567595"/>
                </a:lnTo>
                <a:lnTo>
                  <a:pt x="0" y="15675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4" name="Freeform 14"/>
          <p:cNvSpPr/>
          <p:nvPr/>
        </p:nvSpPr>
        <p:spPr>
          <a:xfrm>
            <a:off x="13911124" y="3111988"/>
            <a:ext cx="3656198" cy="1567595"/>
          </a:xfrm>
          <a:custGeom>
            <a:avLst/>
            <a:gdLst/>
            <a:ahLst/>
            <a:cxnLst/>
            <a:rect l="l" t="t" r="r" b="b"/>
            <a:pathLst>
              <a:path w="3656198" h="1567595">
                <a:moveTo>
                  <a:pt x="0" y="0"/>
                </a:moveTo>
                <a:lnTo>
                  <a:pt x="3656199" y="0"/>
                </a:lnTo>
                <a:lnTo>
                  <a:pt x="3656199" y="1567595"/>
                </a:lnTo>
                <a:lnTo>
                  <a:pt x="0" y="15675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5" name="Freeform 15"/>
          <p:cNvSpPr/>
          <p:nvPr/>
        </p:nvSpPr>
        <p:spPr>
          <a:xfrm>
            <a:off x="13603102" y="4841508"/>
            <a:ext cx="3656198" cy="1567595"/>
          </a:xfrm>
          <a:custGeom>
            <a:avLst/>
            <a:gdLst/>
            <a:ahLst/>
            <a:cxnLst/>
            <a:rect l="l" t="t" r="r" b="b"/>
            <a:pathLst>
              <a:path w="3656198" h="1567595">
                <a:moveTo>
                  <a:pt x="0" y="0"/>
                </a:moveTo>
                <a:lnTo>
                  <a:pt x="3656198" y="0"/>
                </a:lnTo>
                <a:lnTo>
                  <a:pt x="3656198" y="1567595"/>
                </a:lnTo>
                <a:lnTo>
                  <a:pt x="0" y="15675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6" name="TextBox 16"/>
          <p:cNvSpPr txBox="1"/>
          <p:nvPr/>
        </p:nvSpPr>
        <p:spPr>
          <a:xfrm>
            <a:off x="14383510" y="3611232"/>
            <a:ext cx="2875790" cy="469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40"/>
              </a:lnSpc>
            </a:pPr>
            <a:r>
              <a:rPr lang="en-US" sz="2800" b="1" spc="-84">
                <a:solidFill>
                  <a:srgbClr val="0F3256"/>
                </a:solidFill>
                <a:latin typeface="Roboto Bold"/>
                <a:ea typeface="Roboto Bold"/>
                <a:cs typeface="Roboto Bold"/>
                <a:sym typeface="Roboto Bold"/>
              </a:rPr>
              <a:t>Miączyn</a:t>
            </a:r>
          </a:p>
        </p:txBody>
      </p:sp>
      <p:sp>
        <p:nvSpPr>
          <p:cNvPr id="17" name="Freeform 17"/>
          <p:cNvSpPr/>
          <p:nvPr/>
        </p:nvSpPr>
        <p:spPr>
          <a:xfrm>
            <a:off x="7619847" y="7518400"/>
            <a:ext cx="2802892" cy="1061595"/>
          </a:xfrm>
          <a:custGeom>
            <a:avLst/>
            <a:gdLst/>
            <a:ahLst/>
            <a:cxnLst/>
            <a:rect l="l" t="t" r="r" b="b"/>
            <a:pathLst>
              <a:path w="2802892" h="1061595">
                <a:moveTo>
                  <a:pt x="0" y="0"/>
                </a:moveTo>
                <a:lnTo>
                  <a:pt x="2802892" y="0"/>
                </a:lnTo>
                <a:lnTo>
                  <a:pt x="2802892" y="1061595"/>
                </a:lnTo>
                <a:lnTo>
                  <a:pt x="0" y="10615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8" name="Freeform 18"/>
          <p:cNvSpPr/>
          <p:nvPr/>
        </p:nvSpPr>
        <p:spPr>
          <a:xfrm>
            <a:off x="10759514" y="5836125"/>
            <a:ext cx="3656198" cy="1567595"/>
          </a:xfrm>
          <a:custGeom>
            <a:avLst/>
            <a:gdLst/>
            <a:ahLst/>
            <a:cxnLst/>
            <a:rect l="l" t="t" r="r" b="b"/>
            <a:pathLst>
              <a:path w="3656198" h="1567595">
                <a:moveTo>
                  <a:pt x="0" y="0"/>
                </a:moveTo>
                <a:lnTo>
                  <a:pt x="3656199" y="0"/>
                </a:lnTo>
                <a:lnTo>
                  <a:pt x="3656199" y="1567596"/>
                </a:lnTo>
                <a:lnTo>
                  <a:pt x="0" y="156759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9" name="Freeform 19"/>
          <p:cNvSpPr/>
          <p:nvPr/>
        </p:nvSpPr>
        <p:spPr>
          <a:xfrm>
            <a:off x="10498939" y="7565646"/>
            <a:ext cx="3656198" cy="1567595"/>
          </a:xfrm>
          <a:custGeom>
            <a:avLst/>
            <a:gdLst/>
            <a:ahLst/>
            <a:cxnLst/>
            <a:rect l="l" t="t" r="r" b="b"/>
            <a:pathLst>
              <a:path w="3656198" h="1567595">
                <a:moveTo>
                  <a:pt x="0" y="0"/>
                </a:moveTo>
                <a:lnTo>
                  <a:pt x="3656199" y="0"/>
                </a:lnTo>
                <a:lnTo>
                  <a:pt x="3656199" y="1567595"/>
                </a:lnTo>
                <a:lnTo>
                  <a:pt x="0" y="15675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20" name="Freeform 20"/>
          <p:cNvSpPr/>
          <p:nvPr/>
        </p:nvSpPr>
        <p:spPr>
          <a:xfrm>
            <a:off x="10759514" y="3839227"/>
            <a:ext cx="3656198" cy="1567595"/>
          </a:xfrm>
          <a:custGeom>
            <a:avLst/>
            <a:gdLst/>
            <a:ahLst/>
            <a:cxnLst/>
            <a:rect l="l" t="t" r="r" b="b"/>
            <a:pathLst>
              <a:path w="3656198" h="1567595">
                <a:moveTo>
                  <a:pt x="0" y="0"/>
                </a:moveTo>
                <a:lnTo>
                  <a:pt x="3656199" y="0"/>
                </a:lnTo>
                <a:lnTo>
                  <a:pt x="3656199" y="1567595"/>
                </a:lnTo>
                <a:lnTo>
                  <a:pt x="0" y="15675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21" name="Freeform 21"/>
          <p:cNvSpPr/>
          <p:nvPr/>
        </p:nvSpPr>
        <p:spPr>
          <a:xfrm>
            <a:off x="14228259" y="6906907"/>
            <a:ext cx="3656198" cy="1567595"/>
          </a:xfrm>
          <a:custGeom>
            <a:avLst/>
            <a:gdLst/>
            <a:ahLst/>
            <a:cxnLst/>
            <a:rect l="l" t="t" r="r" b="b"/>
            <a:pathLst>
              <a:path w="3656198" h="1567595">
                <a:moveTo>
                  <a:pt x="0" y="0"/>
                </a:moveTo>
                <a:lnTo>
                  <a:pt x="3656198" y="0"/>
                </a:lnTo>
                <a:lnTo>
                  <a:pt x="3656198" y="1567595"/>
                </a:lnTo>
                <a:lnTo>
                  <a:pt x="0" y="15675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22" name="Freeform 22"/>
          <p:cNvSpPr/>
          <p:nvPr/>
        </p:nvSpPr>
        <p:spPr>
          <a:xfrm>
            <a:off x="3749305" y="7088785"/>
            <a:ext cx="3708617" cy="3041066"/>
          </a:xfrm>
          <a:custGeom>
            <a:avLst/>
            <a:gdLst/>
            <a:ahLst/>
            <a:cxnLst/>
            <a:rect l="l" t="t" r="r" b="b"/>
            <a:pathLst>
              <a:path w="3708617" h="3041066">
                <a:moveTo>
                  <a:pt x="0" y="0"/>
                </a:moveTo>
                <a:lnTo>
                  <a:pt x="3708617" y="0"/>
                </a:lnTo>
                <a:lnTo>
                  <a:pt x="3708617" y="3041065"/>
                </a:lnTo>
                <a:lnTo>
                  <a:pt x="0" y="304106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23" name="Freeform 23"/>
          <p:cNvSpPr/>
          <p:nvPr/>
        </p:nvSpPr>
        <p:spPr>
          <a:xfrm rot="-982077">
            <a:off x="4206108" y="8639224"/>
            <a:ext cx="1297729" cy="894764"/>
          </a:xfrm>
          <a:custGeom>
            <a:avLst/>
            <a:gdLst/>
            <a:ahLst/>
            <a:cxnLst/>
            <a:rect l="l" t="t" r="r" b="b"/>
            <a:pathLst>
              <a:path w="1297729" h="894764">
                <a:moveTo>
                  <a:pt x="0" y="0"/>
                </a:moveTo>
                <a:lnTo>
                  <a:pt x="1297729" y="0"/>
                </a:lnTo>
                <a:lnTo>
                  <a:pt x="1297729" y="894764"/>
                </a:lnTo>
                <a:lnTo>
                  <a:pt x="0" y="89476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16445" t="-26953" r="-8764" b="-33371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24" name="TextBox 24"/>
          <p:cNvSpPr txBox="1"/>
          <p:nvPr/>
        </p:nvSpPr>
        <p:spPr>
          <a:xfrm>
            <a:off x="12560640" y="734369"/>
            <a:ext cx="1703131" cy="469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40"/>
              </a:lnSpc>
            </a:pPr>
            <a:r>
              <a:rPr lang="en-US" sz="2800" b="1" spc="-84">
                <a:solidFill>
                  <a:srgbClr val="0F3256"/>
                </a:solidFill>
                <a:latin typeface="Roboto Bold"/>
                <a:ea typeface="Roboto Bold"/>
                <a:cs typeface="Roboto Bold"/>
                <a:sym typeface="Roboto Bold"/>
              </a:rPr>
              <a:t>Grabowiec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1539923" y="2479467"/>
            <a:ext cx="2875790" cy="469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40"/>
              </a:lnSpc>
            </a:pPr>
            <a:r>
              <a:rPr lang="en-US" sz="2800" b="1" spc="-84">
                <a:solidFill>
                  <a:srgbClr val="0F3256"/>
                </a:solidFill>
                <a:latin typeface="Roboto Bold"/>
                <a:ea typeface="Roboto Bold"/>
                <a:cs typeface="Roboto Bold"/>
                <a:sym typeface="Roboto Bold"/>
              </a:rPr>
              <a:t>Łabunie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3993306" y="5366860"/>
            <a:ext cx="2875790" cy="469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40"/>
              </a:lnSpc>
            </a:pPr>
            <a:r>
              <a:rPr lang="en-US" sz="2800" b="1" spc="-84">
                <a:solidFill>
                  <a:srgbClr val="0F3256"/>
                </a:solidFill>
                <a:latin typeface="Roboto Bold"/>
                <a:ea typeface="Roboto Bold"/>
                <a:cs typeface="Roboto Bold"/>
                <a:sym typeface="Roboto Bold"/>
              </a:rPr>
              <a:t>Nielisz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1225918" y="6380247"/>
            <a:ext cx="2875790" cy="469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40"/>
              </a:lnSpc>
            </a:pPr>
            <a:r>
              <a:rPr lang="en-US" sz="2800" b="1" spc="-84">
                <a:solidFill>
                  <a:srgbClr val="0F3256"/>
                </a:solidFill>
                <a:latin typeface="Roboto Bold"/>
                <a:ea typeface="Roboto Bold"/>
                <a:cs typeface="Roboto Bold"/>
                <a:sym typeface="Roboto Bold"/>
              </a:rPr>
              <a:t>Skierbieszów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889144" y="8090998"/>
            <a:ext cx="2875790" cy="469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40"/>
              </a:lnSpc>
            </a:pPr>
            <a:r>
              <a:rPr lang="en-US" sz="2800" b="1" spc="-84">
                <a:solidFill>
                  <a:srgbClr val="0F3256"/>
                </a:solidFill>
                <a:latin typeface="Roboto Bold"/>
                <a:ea typeface="Roboto Bold"/>
                <a:cs typeface="Roboto Bold"/>
                <a:sym typeface="Roboto Bold"/>
              </a:rPr>
              <a:t>Sitno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1149718" y="4421138"/>
            <a:ext cx="2875790" cy="469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40"/>
              </a:lnSpc>
            </a:pPr>
            <a:r>
              <a:rPr lang="en-US" sz="2800" b="1" spc="-84">
                <a:solidFill>
                  <a:srgbClr val="0F3256"/>
                </a:solidFill>
                <a:latin typeface="Roboto Bold"/>
                <a:ea typeface="Roboto Bold"/>
                <a:cs typeface="Roboto Bold"/>
                <a:sym typeface="Roboto Bold"/>
              </a:rPr>
              <a:t>Stary Zamość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4618463" y="7432260"/>
            <a:ext cx="2875790" cy="469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40"/>
              </a:lnSpc>
            </a:pPr>
            <a:r>
              <a:rPr lang="en-US" sz="2800" b="1" spc="-84">
                <a:solidFill>
                  <a:srgbClr val="0F3256"/>
                </a:solidFill>
                <a:latin typeface="Roboto Bold"/>
                <a:ea typeface="Roboto Bold"/>
                <a:cs typeface="Roboto Bold"/>
                <a:sym typeface="Roboto Bold"/>
              </a:rPr>
              <a:t>Sułów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6A6A6">
                <a:alpha val="100000"/>
              </a:srgbClr>
            </a:gs>
            <a:gs pos="100000">
              <a:srgbClr val="FFFF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957937" y="2506991"/>
            <a:ext cx="1170782" cy="1170782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812800"/>
                  </a:lnTo>
                  <a:close/>
                </a:path>
              </a:pathLst>
            </a:custGeom>
            <a:solidFill>
              <a:srgbClr val="FF914D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203200" y="-28575"/>
              <a:ext cx="406400" cy="739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3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875678" y="2506991"/>
            <a:ext cx="1170782" cy="1170782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812800"/>
                  </a:lnTo>
                  <a:close/>
                </a:path>
              </a:pathLst>
            </a:custGeom>
            <a:solidFill>
              <a:srgbClr val="FF914D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203200" y="-28575"/>
              <a:ext cx="406400" cy="739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3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082901" y="8627769"/>
            <a:ext cx="7315200" cy="1362456"/>
          </a:xfrm>
          <a:custGeom>
            <a:avLst/>
            <a:gdLst/>
            <a:ahLst/>
            <a:cxnLst/>
            <a:rect l="l" t="t" r="r" b="b"/>
            <a:pathLst>
              <a:path w="7315200" h="1362456">
                <a:moveTo>
                  <a:pt x="0" y="0"/>
                </a:moveTo>
                <a:lnTo>
                  <a:pt x="7315200" y="0"/>
                </a:lnTo>
                <a:lnTo>
                  <a:pt x="7315200" y="1362456"/>
                </a:lnTo>
                <a:lnTo>
                  <a:pt x="0" y="13624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9" name="Freeform 9"/>
          <p:cNvSpPr/>
          <p:nvPr/>
        </p:nvSpPr>
        <p:spPr>
          <a:xfrm>
            <a:off x="12775869" y="8729164"/>
            <a:ext cx="1270591" cy="1261061"/>
          </a:xfrm>
          <a:custGeom>
            <a:avLst/>
            <a:gdLst/>
            <a:ahLst/>
            <a:cxnLst/>
            <a:rect l="l" t="t" r="r" b="b"/>
            <a:pathLst>
              <a:path w="1270591" h="1261061">
                <a:moveTo>
                  <a:pt x="0" y="0"/>
                </a:moveTo>
                <a:lnTo>
                  <a:pt x="1270590" y="0"/>
                </a:lnTo>
                <a:lnTo>
                  <a:pt x="1270590" y="1261061"/>
                </a:lnTo>
                <a:lnTo>
                  <a:pt x="0" y="126106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0" name="Freeform 10"/>
          <p:cNvSpPr/>
          <p:nvPr/>
        </p:nvSpPr>
        <p:spPr>
          <a:xfrm>
            <a:off x="1711369" y="8627769"/>
            <a:ext cx="1016165" cy="962816"/>
          </a:xfrm>
          <a:custGeom>
            <a:avLst/>
            <a:gdLst/>
            <a:ahLst/>
            <a:cxnLst/>
            <a:rect l="l" t="t" r="r" b="b"/>
            <a:pathLst>
              <a:path w="1016165" h="962816">
                <a:moveTo>
                  <a:pt x="0" y="0"/>
                </a:moveTo>
                <a:lnTo>
                  <a:pt x="1016165" y="0"/>
                </a:lnTo>
                <a:lnTo>
                  <a:pt x="1016165" y="962817"/>
                </a:lnTo>
                <a:lnTo>
                  <a:pt x="0" y="9628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1" name="Freeform 11"/>
          <p:cNvSpPr/>
          <p:nvPr/>
        </p:nvSpPr>
        <p:spPr>
          <a:xfrm>
            <a:off x="609248" y="3647452"/>
            <a:ext cx="8100872" cy="5081712"/>
          </a:xfrm>
          <a:custGeom>
            <a:avLst/>
            <a:gdLst/>
            <a:ahLst/>
            <a:cxnLst/>
            <a:rect l="l" t="t" r="r" b="b"/>
            <a:pathLst>
              <a:path w="8100872" h="5081712">
                <a:moveTo>
                  <a:pt x="0" y="0"/>
                </a:moveTo>
                <a:lnTo>
                  <a:pt x="8100871" y="0"/>
                </a:lnTo>
                <a:lnTo>
                  <a:pt x="8100871" y="5081712"/>
                </a:lnTo>
                <a:lnTo>
                  <a:pt x="0" y="508171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3801" b="-3801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2" name="Freeform 12"/>
          <p:cNvSpPr/>
          <p:nvPr/>
        </p:nvSpPr>
        <p:spPr>
          <a:xfrm>
            <a:off x="9141933" y="3520212"/>
            <a:ext cx="8319192" cy="5208952"/>
          </a:xfrm>
          <a:custGeom>
            <a:avLst/>
            <a:gdLst/>
            <a:ahLst/>
            <a:cxnLst/>
            <a:rect l="l" t="t" r="r" b="b"/>
            <a:pathLst>
              <a:path w="8319192" h="5208952">
                <a:moveTo>
                  <a:pt x="0" y="0"/>
                </a:moveTo>
                <a:lnTo>
                  <a:pt x="8319193" y="0"/>
                </a:lnTo>
                <a:lnTo>
                  <a:pt x="8319193" y="5208952"/>
                </a:lnTo>
                <a:lnTo>
                  <a:pt x="0" y="520895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2288" b="-5515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3" name="Freeform 13"/>
          <p:cNvSpPr/>
          <p:nvPr/>
        </p:nvSpPr>
        <p:spPr>
          <a:xfrm>
            <a:off x="6332264" y="7687879"/>
            <a:ext cx="413387" cy="529136"/>
          </a:xfrm>
          <a:custGeom>
            <a:avLst/>
            <a:gdLst/>
            <a:ahLst/>
            <a:cxnLst/>
            <a:rect l="l" t="t" r="r" b="b"/>
            <a:pathLst>
              <a:path w="413387" h="529136">
                <a:moveTo>
                  <a:pt x="0" y="0"/>
                </a:moveTo>
                <a:lnTo>
                  <a:pt x="413387" y="0"/>
                </a:lnTo>
                <a:lnTo>
                  <a:pt x="413387" y="529136"/>
                </a:lnTo>
                <a:lnTo>
                  <a:pt x="0" y="52913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4" name="Freeform 14"/>
          <p:cNvSpPr/>
          <p:nvPr/>
        </p:nvSpPr>
        <p:spPr>
          <a:xfrm>
            <a:off x="14790667" y="7687879"/>
            <a:ext cx="413387" cy="529136"/>
          </a:xfrm>
          <a:custGeom>
            <a:avLst/>
            <a:gdLst/>
            <a:ahLst/>
            <a:cxnLst/>
            <a:rect l="l" t="t" r="r" b="b"/>
            <a:pathLst>
              <a:path w="413387" h="529136">
                <a:moveTo>
                  <a:pt x="0" y="0"/>
                </a:moveTo>
                <a:lnTo>
                  <a:pt x="413387" y="0"/>
                </a:lnTo>
                <a:lnTo>
                  <a:pt x="413387" y="529136"/>
                </a:lnTo>
                <a:lnTo>
                  <a:pt x="0" y="52913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5" name="TextBox 15"/>
          <p:cNvSpPr txBox="1"/>
          <p:nvPr/>
        </p:nvSpPr>
        <p:spPr>
          <a:xfrm>
            <a:off x="770883" y="428719"/>
            <a:ext cx="16935043" cy="1631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00"/>
              </a:lnSpc>
            </a:pPr>
            <a:r>
              <a:rPr lang="en-US" sz="5000" b="1">
                <a:solidFill>
                  <a:srgbClr val="0F3256"/>
                </a:solidFill>
                <a:latin typeface="Roboto Bold"/>
                <a:ea typeface="Roboto Bold"/>
                <a:cs typeface="Roboto Bold"/>
                <a:sym typeface="Roboto Bold"/>
              </a:rPr>
              <a:t>Zakresy wsparcia finansowego dedykowane </a:t>
            </a:r>
          </a:p>
          <a:p>
            <a:pPr algn="ctr">
              <a:lnSpc>
                <a:spcPts val="6500"/>
              </a:lnSpc>
            </a:pPr>
            <a:r>
              <a:rPr lang="en-US" sz="5000" b="1">
                <a:solidFill>
                  <a:srgbClr val="0F3256"/>
                </a:solidFill>
                <a:latin typeface="Roboto Bold"/>
                <a:ea typeface="Roboto Bold"/>
                <a:cs typeface="Roboto Bold"/>
                <a:sym typeface="Roboto Bold"/>
              </a:rPr>
              <a:t>organizacjom pozarządowym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154977" y="2421266"/>
            <a:ext cx="3229451" cy="778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4599" b="1">
                <a:solidFill>
                  <a:srgbClr val="FF914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KONKURSY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343418" y="4173073"/>
            <a:ext cx="6632531" cy="40439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36"/>
              </a:lnSpc>
            </a:pPr>
            <a:r>
              <a:rPr lang="en-US" sz="3036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Rozbudowa oraz promocja potencjału </a:t>
            </a:r>
          </a:p>
          <a:p>
            <a:pPr algn="ctr">
              <a:lnSpc>
                <a:spcPts val="3036"/>
              </a:lnSpc>
            </a:pPr>
            <a:r>
              <a:rPr lang="en-US" sz="3036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i infrastruktury turystyczno-rekreacyjnej </a:t>
            </a:r>
          </a:p>
          <a:p>
            <a:pPr algn="ctr">
              <a:lnSpc>
                <a:spcPts val="1700"/>
              </a:lnSpc>
            </a:pPr>
            <a:endParaRPr lang="en-US" sz="3036" b="1">
              <a:solidFill>
                <a:srgbClr val="000000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algn="ctr">
              <a:lnSpc>
                <a:spcPts val="2634"/>
              </a:lnSpc>
            </a:pPr>
            <a:r>
              <a:rPr lang="en-US" sz="2634" b="1">
                <a:solidFill>
                  <a:srgbClr val="0F3256"/>
                </a:solidFill>
                <a:latin typeface="Roboto Bold"/>
                <a:ea typeface="Roboto Bold"/>
                <a:cs typeface="Roboto Bold"/>
                <a:sym typeface="Roboto Bold"/>
              </a:rPr>
              <a:t>budowa/rozbudowa małej </a:t>
            </a:r>
          </a:p>
          <a:p>
            <a:pPr algn="ctr">
              <a:lnSpc>
                <a:spcPts val="2634"/>
              </a:lnSpc>
            </a:pPr>
            <a:r>
              <a:rPr lang="en-US" sz="2634" b="1">
                <a:solidFill>
                  <a:srgbClr val="0F3256"/>
                </a:solidFill>
                <a:latin typeface="Roboto Bold"/>
                <a:ea typeface="Roboto Bold"/>
                <a:cs typeface="Roboto Bold"/>
                <a:sym typeface="Roboto Bold"/>
              </a:rPr>
              <a:t>architektury turystycznej, </a:t>
            </a:r>
          </a:p>
          <a:p>
            <a:pPr algn="ctr">
              <a:lnSpc>
                <a:spcPts val="2634"/>
              </a:lnSpc>
            </a:pPr>
            <a:r>
              <a:rPr lang="en-US" sz="2634" b="1">
                <a:solidFill>
                  <a:srgbClr val="0F3256"/>
                </a:solidFill>
                <a:latin typeface="Roboto Bold"/>
                <a:ea typeface="Roboto Bold"/>
                <a:cs typeface="Roboto Bold"/>
                <a:sym typeface="Roboto Bold"/>
              </a:rPr>
              <a:t>ścieżek pieszych, </a:t>
            </a:r>
          </a:p>
          <a:p>
            <a:pPr algn="ctr">
              <a:lnSpc>
                <a:spcPts val="2634"/>
              </a:lnSpc>
            </a:pPr>
            <a:r>
              <a:rPr lang="en-US" sz="2634" b="1">
                <a:solidFill>
                  <a:srgbClr val="0F3256"/>
                </a:solidFill>
                <a:latin typeface="Roboto Bold"/>
                <a:ea typeface="Roboto Bold"/>
                <a:cs typeface="Roboto Bold"/>
                <a:sym typeface="Roboto Bold"/>
              </a:rPr>
              <a:t>rowerowych, placów zabaw, </a:t>
            </a:r>
          </a:p>
          <a:p>
            <a:pPr algn="ctr">
              <a:lnSpc>
                <a:spcPts val="2634"/>
              </a:lnSpc>
            </a:pPr>
            <a:r>
              <a:rPr lang="en-US" sz="2634" b="1">
                <a:solidFill>
                  <a:srgbClr val="0F3256"/>
                </a:solidFill>
                <a:latin typeface="Roboto Bold"/>
                <a:ea typeface="Roboto Bold"/>
                <a:cs typeface="Roboto Bold"/>
                <a:sym typeface="Roboto Bold"/>
              </a:rPr>
              <a:t>miejsc odpoczynku</a:t>
            </a:r>
          </a:p>
          <a:p>
            <a:pPr algn="ctr">
              <a:lnSpc>
                <a:spcPts val="2634"/>
              </a:lnSpc>
            </a:pPr>
            <a:endParaRPr lang="en-US" sz="2634" b="1">
              <a:solidFill>
                <a:srgbClr val="0F3256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algn="ctr">
              <a:lnSpc>
                <a:spcPts val="2634"/>
              </a:lnSpc>
            </a:pPr>
            <a:endParaRPr lang="en-US" sz="2634" b="1">
              <a:solidFill>
                <a:srgbClr val="0F3256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algn="ctr">
              <a:lnSpc>
                <a:spcPts val="2634"/>
              </a:lnSpc>
            </a:pPr>
            <a:r>
              <a:rPr lang="en-US" sz="2634" b="1">
                <a:solidFill>
                  <a:srgbClr val="FF914D"/>
                </a:solidFill>
                <a:latin typeface="Roboto Bold"/>
                <a:ea typeface="Roboto Bold"/>
                <a:cs typeface="Roboto Bold"/>
                <a:sym typeface="Roboto Bold"/>
              </a:rPr>
              <a:t>BUDŻET - 138 000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345829" y="4249662"/>
            <a:ext cx="7911400" cy="3967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39"/>
              </a:lnSpc>
            </a:pPr>
            <a:r>
              <a:rPr lang="en-US" sz="3039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Wzrost dostępności podmiotów </a:t>
            </a:r>
          </a:p>
          <a:p>
            <a:pPr algn="ctr">
              <a:lnSpc>
                <a:spcPts val="3039"/>
              </a:lnSpc>
            </a:pPr>
            <a:r>
              <a:rPr lang="en-US" sz="3039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działających w sferze społecznej </a:t>
            </a:r>
          </a:p>
          <a:p>
            <a:pPr algn="ctr">
              <a:lnSpc>
                <a:spcPts val="3039"/>
              </a:lnSpc>
            </a:pPr>
            <a:r>
              <a:rPr lang="en-US" sz="3039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i kulturalnej</a:t>
            </a:r>
          </a:p>
          <a:p>
            <a:pPr algn="ctr">
              <a:lnSpc>
                <a:spcPts val="1700"/>
              </a:lnSpc>
            </a:pPr>
            <a:r>
              <a:rPr lang="en-US" sz="1700" b="1">
                <a:solidFill>
                  <a:srgbClr val="0F3256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</a:p>
          <a:p>
            <a:pPr algn="ctr">
              <a:lnSpc>
                <a:spcPts val="2600"/>
              </a:lnSpc>
            </a:pPr>
            <a:r>
              <a:rPr lang="en-US" sz="2600" b="1">
                <a:solidFill>
                  <a:srgbClr val="0F3256"/>
                </a:solidFill>
                <a:latin typeface="Roboto Bold"/>
                <a:ea typeface="Roboto Bold"/>
                <a:cs typeface="Roboto Bold"/>
                <a:sym typeface="Roboto Bold"/>
              </a:rPr>
              <a:t>poprawa infrastruktury i wyposażenie obiektów pełniących funkcje kulturalne, </a:t>
            </a:r>
          </a:p>
          <a:p>
            <a:pPr algn="ctr">
              <a:lnSpc>
                <a:spcPts val="2600"/>
              </a:lnSpc>
            </a:pPr>
            <a:r>
              <a:rPr lang="en-US" sz="2600" b="1">
                <a:solidFill>
                  <a:srgbClr val="0F3256"/>
                </a:solidFill>
                <a:latin typeface="Roboto Bold"/>
                <a:ea typeface="Roboto Bold"/>
                <a:cs typeface="Roboto Bold"/>
                <a:sym typeface="Roboto Bold"/>
              </a:rPr>
              <a:t>wyposażenie orkiestr, zespołów artystycznych, </a:t>
            </a:r>
          </a:p>
          <a:p>
            <a:pPr algn="ctr">
              <a:lnSpc>
                <a:spcPts val="2600"/>
              </a:lnSpc>
            </a:pPr>
            <a:r>
              <a:rPr lang="en-US" sz="2600" b="1">
                <a:solidFill>
                  <a:srgbClr val="0F3256"/>
                </a:solidFill>
                <a:latin typeface="Roboto Bold"/>
                <a:ea typeface="Roboto Bold"/>
                <a:cs typeface="Roboto Bold"/>
                <a:sym typeface="Roboto Bold"/>
              </a:rPr>
              <a:t>grup rekonstrukcyjnych    </a:t>
            </a:r>
          </a:p>
          <a:p>
            <a:pPr algn="l">
              <a:lnSpc>
                <a:spcPts val="2600"/>
              </a:lnSpc>
            </a:pPr>
            <a:endParaRPr lang="en-US" sz="2600" b="1">
              <a:solidFill>
                <a:srgbClr val="0F3256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algn="l">
              <a:lnSpc>
                <a:spcPts val="2600"/>
              </a:lnSpc>
            </a:pPr>
            <a:endParaRPr lang="en-US" sz="2600" b="1">
              <a:solidFill>
                <a:srgbClr val="0F3256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algn="l">
              <a:lnSpc>
                <a:spcPts val="2600"/>
              </a:lnSpc>
            </a:pPr>
            <a:endParaRPr lang="en-US" sz="2600" b="1">
              <a:solidFill>
                <a:srgbClr val="0F3256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algn="ctr">
              <a:lnSpc>
                <a:spcPts val="2600"/>
              </a:lnSpc>
            </a:pPr>
            <a:r>
              <a:rPr lang="en-US" sz="2600" b="1">
                <a:solidFill>
                  <a:srgbClr val="FF914D"/>
                </a:solidFill>
                <a:latin typeface="Roboto Bold"/>
                <a:ea typeface="Roboto Bold"/>
                <a:cs typeface="Roboto Bold"/>
                <a:sym typeface="Roboto Bold"/>
              </a:rPr>
              <a:t>BUDŻET - 50 000</a:t>
            </a:r>
            <a:r>
              <a:rPr lang="en-US" sz="2600" b="1">
                <a:solidFill>
                  <a:srgbClr val="0F3256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6A6A6">
                <a:alpha val="100000"/>
              </a:srgbClr>
            </a:gs>
            <a:gs pos="100000">
              <a:srgbClr val="FFFF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0883" y="428719"/>
            <a:ext cx="16935043" cy="1631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00"/>
              </a:lnSpc>
            </a:pPr>
            <a:r>
              <a:rPr lang="en-US" sz="5000" b="1">
                <a:solidFill>
                  <a:srgbClr val="0F3256"/>
                </a:solidFill>
                <a:latin typeface="Roboto Bold"/>
                <a:ea typeface="Roboto Bold"/>
                <a:cs typeface="Roboto Bold"/>
                <a:sym typeface="Roboto Bold"/>
              </a:rPr>
              <a:t>Poziom dofinansowania dla organizacji pozarządowych </a:t>
            </a:r>
          </a:p>
          <a:p>
            <a:pPr algn="ctr">
              <a:lnSpc>
                <a:spcPts val="6500"/>
              </a:lnSpc>
            </a:pPr>
            <a:r>
              <a:rPr lang="en-US" sz="5000" b="1">
                <a:solidFill>
                  <a:srgbClr val="0F3256"/>
                </a:solidFill>
                <a:latin typeface="Roboto Bold"/>
                <a:ea typeface="Roboto Bold"/>
                <a:cs typeface="Roboto Bold"/>
                <a:sym typeface="Roboto Bold"/>
              </a:rPr>
              <a:t>w ramach konkursów</a:t>
            </a:r>
          </a:p>
        </p:txBody>
      </p:sp>
      <p:sp>
        <p:nvSpPr>
          <p:cNvPr id="3" name="Freeform 3"/>
          <p:cNvSpPr/>
          <p:nvPr/>
        </p:nvSpPr>
        <p:spPr>
          <a:xfrm>
            <a:off x="3191500" y="2400912"/>
            <a:ext cx="11904999" cy="7410962"/>
          </a:xfrm>
          <a:custGeom>
            <a:avLst/>
            <a:gdLst/>
            <a:ahLst/>
            <a:cxnLst/>
            <a:rect l="l" t="t" r="r" b="b"/>
            <a:pathLst>
              <a:path w="11904999" h="7410962">
                <a:moveTo>
                  <a:pt x="0" y="0"/>
                </a:moveTo>
                <a:lnTo>
                  <a:pt x="11905000" y="0"/>
                </a:lnTo>
                <a:lnTo>
                  <a:pt x="11905000" y="7410962"/>
                </a:lnTo>
                <a:lnTo>
                  <a:pt x="0" y="74109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884" b="-5547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4" name="TextBox 4"/>
          <p:cNvSpPr txBox="1"/>
          <p:nvPr/>
        </p:nvSpPr>
        <p:spPr>
          <a:xfrm>
            <a:off x="4024102" y="2879577"/>
            <a:ext cx="10428605" cy="60153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20"/>
              </a:lnSpc>
            </a:pPr>
            <a:r>
              <a:rPr lang="en-US" sz="43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Poziom dofinansowania wynosi  </a:t>
            </a:r>
          </a:p>
          <a:p>
            <a:pPr algn="ctr">
              <a:lnSpc>
                <a:spcPts val="6020"/>
              </a:lnSpc>
            </a:pPr>
            <a:r>
              <a:rPr lang="en-US" sz="43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do 100% </a:t>
            </a:r>
          </a:p>
          <a:p>
            <a:pPr algn="ctr">
              <a:lnSpc>
                <a:spcPts val="6020"/>
              </a:lnSpc>
            </a:pPr>
            <a:r>
              <a:rPr lang="en-US" sz="43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kosztów kwalifikowalnych</a:t>
            </a:r>
          </a:p>
          <a:p>
            <a:pPr algn="ctr">
              <a:lnSpc>
                <a:spcPts val="2800"/>
              </a:lnSpc>
            </a:pPr>
            <a:endParaRPr lang="en-US" sz="4300" b="1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ctr">
              <a:lnSpc>
                <a:spcPts val="6020"/>
              </a:lnSpc>
            </a:pPr>
            <a:r>
              <a:rPr lang="en-US" sz="43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Zaliczka - do 50% </a:t>
            </a:r>
          </a:p>
          <a:p>
            <a:pPr algn="ctr">
              <a:lnSpc>
                <a:spcPts val="6020"/>
              </a:lnSpc>
            </a:pPr>
            <a:r>
              <a:rPr lang="en-US" sz="43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kwoty przyznanej dotacji</a:t>
            </a:r>
          </a:p>
          <a:p>
            <a:pPr algn="ctr">
              <a:lnSpc>
                <a:spcPts val="2800"/>
              </a:lnSpc>
            </a:pPr>
            <a:endParaRPr lang="en-US" sz="4300" b="1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ctr">
              <a:lnSpc>
                <a:spcPts val="6020"/>
              </a:lnSpc>
            </a:pPr>
            <a:r>
              <a:rPr lang="en-US" sz="43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Wyprzedzające finansowanie - do 44% </a:t>
            </a:r>
          </a:p>
          <a:p>
            <a:pPr algn="ctr">
              <a:lnSpc>
                <a:spcPts val="6020"/>
              </a:lnSpc>
            </a:pPr>
            <a:r>
              <a:rPr lang="en-US" sz="43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kwoty przyznanej dotacji  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6A6A6">
                <a:alpha val="100000"/>
              </a:srgbClr>
            </a:gs>
            <a:gs pos="100000">
              <a:srgbClr val="FFFF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943969" y="1682602"/>
            <a:ext cx="1170782" cy="1170782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812800"/>
                  </a:lnTo>
                  <a:close/>
                </a:path>
              </a:pathLst>
            </a:custGeom>
            <a:solidFill>
              <a:srgbClr val="FF914D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203200" y="-28575"/>
              <a:ext cx="406400" cy="739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3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770883" y="428719"/>
            <a:ext cx="16935043" cy="1631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00"/>
              </a:lnSpc>
            </a:pPr>
            <a:r>
              <a:rPr lang="en-US" sz="5000" b="1">
                <a:solidFill>
                  <a:srgbClr val="0F3256"/>
                </a:solidFill>
                <a:latin typeface="Roboto Bold"/>
                <a:ea typeface="Roboto Bold"/>
                <a:cs typeface="Roboto Bold"/>
                <a:sym typeface="Roboto Bold"/>
              </a:rPr>
              <a:t>Zakresy wsparcia finansowego dedykowane </a:t>
            </a:r>
          </a:p>
          <a:p>
            <a:pPr algn="ctr">
              <a:lnSpc>
                <a:spcPts val="6500"/>
              </a:lnSpc>
            </a:pPr>
            <a:r>
              <a:rPr lang="en-US" sz="5000" b="1">
                <a:solidFill>
                  <a:srgbClr val="0F3256"/>
                </a:solidFill>
                <a:latin typeface="Roboto Bold"/>
                <a:ea typeface="Roboto Bold"/>
                <a:cs typeface="Roboto Bold"/>
                <a:sym typeface="Roboto Bold"/>
              </a:rPr>
              <a:t>organizacjom pozarządowym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3980630" y="1596819"/>
            <a:ext cx="1170782" cy="1170782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812800"/>
                  </a:lnTo>
                  <a:close/>
                </a:path>
              </a:pathLst>
            </a:custGeom>
            <a:solidFill>
              <a:srgbClr val="FF914D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203200" y="-28575"/>
              <a:ext cx="406400" cy="739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30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7574950" y="2421266"/>
            <a:ext cx="2389505" cy="778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4599" b="1">
                <a:solidFill>
                  <a:srgbClr val="FF914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GRANTY</a:t>
            </a:r>
          </a:p>
        </p:txBody>
      </p:sp>
      <p:sp>
        <p:nvSpPr>
          <p:cNvPr id="10" name="Freeform 10"/>
          <p:cNvSpPr/>
          <p:nvPr/>
        </p:nvSpPr>
        <p:spPr>
          <a:xfrm>
            <a:off x="-59933" y="2872922"/>
            <a:ext cx="7291983" cy="4574293"/>
          </a:xfrm>
          <a:custGeom>
            <a:avLst/>
            <a:gdLst/>
            <a:ahLst/>
            <a:cxnLst/>
            <a:rect l="l" t="t" r="r" b="b"/>
            <a:pathLst>
              <a:path w="7291983" h="4574293">
                <a:moveTo>
                  <a:pt x="0" y="0"/>
                </a:moveTo>
                <a:lnTo>
                  <a:pt x="7291983" y="0"/>
                </a:lnTo>
                <a:lnTo>
                  <a:pt x="7291983" y="4574294"/>
                </a:lnTo>
                <a:lnTo>
                  <a:pt x="0" y="45742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01" b="-3801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1" name="TextBox 11"/>
          <p:cNvSpPr txBox="1"/>
          <p:nvPr/>
        </p:nvSpPr>
        <p:spPr>
          <a:xfrm>
            <a:off x="500007" y="3502914"/>
            <a:ext cx="6172102" cy="4512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99"/>
              </a:lnSpc>
            </a:pPr>
            <a:r>
              <a:rPr lang="en-US" sz="3299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Edukacja i rozwój ludzi młodych</a:t>
            </a:r>
            <a:r>
              <a:rPr lang="en-US" sz="3299" b="1">
                <a:solidFill>
                  <a:srgbClr val="0F3256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</a:p>
          <a:p>
            <a:pPr algn="l">
              <a:lnSpc>
                <a:spcPts val="2499"/>
              </a:lnSpc>
            </a:pPr>
            <a:endParaRPr lang="en-US" sz="3299" b="1">
              <a:solidFill>
                <a:srgbClr val="0F3256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algn="l">
              <a:lnSpc>
                <a:spcPts val="2499"/>
              </a:lnSpc>
            </a:pPr>
            <a:r>
              <a:rPr lang="en-US" sz="2499" b="1">
                <a:solidFill>
                  <a:srgbClr val="0F3256"/>
                </a:solidFill>
                <a:latin typeface="Roboto Bold"/>
                <a:ea typeface="Roboto Bold"/>
                <a:cs typeface="Roboto Bold"/>
                <a:sym typeface="Roboto Bold"/>
              </a:rPr>
              <a:t>Organizacja zajęć kulturalnych, plastycznych, artystycznych, muzycznych, ekologicznych, działania wzmacniające tożsamość lokalną, szkolenia liderskie oraz inne podnoszące wiedzę, umiejętności i aktywizujące ludzi </a:t>
            </a:r>
          </a:p>
          <a:p>
            <a:pPr algn="l">
              <a:lnSpc>
                <a:spcPts val="2499"/>
              </a:lnSpc>
            </a:pPr>
            <a:r>
              <a:rPr lang="en-US" sz="2499" b="1">
                <a:solidFill>
                  <a:srgbClr val="0F3256"/>
                </a:solidFill>
                <a:latin typeface="Roboto Bold"/>
                <a:ea typeface="Roboto Bold"/>
                <a:cs typeface="Roboto Bold"/>
                <a:sym typeface="Roboto Bold"/>
              </a:rPr>
              <a:t>młodych.</a:t>
            </a:r>
          </a:p>
          <a:p>
            <a:pPr algn="l">
              <a:lnSpc>
                <a:spcPts val="2499"/>
              </a:lnSpc>
            </a:pPr>
            <a:r>
              <a:rPr lang="en-US" sz="2499" b="1">
                <a:solidFill>
                  <a:srgbClr val="0F3256"/>
                </a:solidFill>
                <a:latin typeface="Roboto Bold"/>
                <a:ea typeface="Roboto Bold"/>
                <a:cs typeface="Roboto Bold"/>
                <a:sym typeface="Roboto Bold"/>
              </a:rPr>
              <a:t>                     </a:t>
            </a:r>
          </a:p>
          <a:p>
            <a:pPr algn="l">
              <a:lnSpc>
                <a:spcPts val="2499"/>
              </a:lnSpc>
            </a:pPr>
            <a:r>
              <a:rPr lang="en-US" sz="2499" b="1">
                <a:solidFill>
                  <a:srgbClr val="0F3256"/>
                </a:solidFill>
                <a:latin typeface="Roboto Bold"/>
                <a:ea typeface="Roboto Bold"/>
                <a:cs typeface="Roboto Bold"/>
                <a:sym typeface="Roboto Bold"/>
              </a:rPr>
              <a:t>               </a:t>
            </a:r>
            <a:r>
              <a:rPr lang="en-US" sz="2499" b="1">
                <a:solidFill>
                  <a:srgbClr val="FF914D"/>
                </a:solidFill>
                <a:latin typeface="Roboto Bold"/>
                <a:ea typeface="Roboto Bold"/>
                <a:cs typeface="Roboto Bold"/>
                <a:sym typeface="Roboto Bold"/>
              </a:rPr>
              <a:t>  BUDŻET - 22 500</a:t>
            </a:r>
            <a:r>
              <a:rPr lang="en-US" sz="2499" b="1">
                <a:solidFill>
                  <a:srgbClr val="0F3256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</a:p>
          <a:p>
            <a:pPr algn="l">
              <a:lnSpc>
                <a:spcPts val="2499"/>
              </a:lnSpc>
            </a:pPr>
            <a:endParaRPr lang="en-US" sz="2499" b="1">
              <a:solidFill>
                <a:srgbClr val="0F3256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algn="l">
              <a:lnSpc>
                <a:spcPts val="2499"/>
              </a:lnSpc>
            </a:pPr>
            <a:endParaRPr lang="en-US" sz="2499" b="1">
              <a:solidFill>
                <a:srgbClr val="0F3256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algn="l">
              <a:lnSpc>
                <a:spcPts val="2499"/>
              </a:lnSpc>
            </a:pPr>
            <a:endParaRPr lang="en-US" sz="2499" b="1">
              <a:solidFill>
                <a:srgbClr val="0F3256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1088405" y="2853384"/>
            <a:ext cx="7354277" cy="4613370"/>
          </a:xfrm>
          <a:custGeom>
            <a:avLst/>
            <a:gdLst/>
            <a:ahLst/>
            <a:cxnLst/>
            <a:rect l="l" t="t" r="r" b="b"/>
            <a:pathLst>
              <a:path w="7354277" h="4613370">
                <a:moveTo>
                  <a:pt x="0" y="0"/>
                </a:moveTo>
                <a:lnTo>
                  <a:pt x="7354277" y="0"/>
                </a:lnTo>
                <a:lnTo>
                  <a:pt x="7354277" y="4613370"/>
                </a:lnTo>
                <a:lnTo>
                  <a:pt x="0" y="46133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01" b="-3801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3" name="TextBox 13"/>
          <p:cNvSpPr txBox="1"/>
          <p:nvPr/>
        </p:nvSpPr>
        <p:spPr>
          <a:xfrm>
            <a:off x="11804446" y="3414640"/>
            <a:ext cx="5922195" cy="3486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99"/>
              </a:lnSpc>
            </a:pPr>
            <a:r>
              <a:rPr lang="en-US" sz="3299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Włączenie społeczne seniorów</a:t>
            </a:r>
          </a:p>
          <a:p>
            <a:pPr algn="l">
              <a:lnSpc>
                <a:spcPts val="1400"/>
              </a:lnSpc>
            </a:pPr>
            <a:r>
              <a:rPr lang="en-US" sz="1400" b="1">
                <a:solidFill>
                  <a:srgbClr val="0F3256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</a:p>
          <a:p>
            <a:pPr algn="l">
              <a:lnSpc>
                <a:spcPts val="2499"/>
              </a:lnSpc>
            </a:pPr>
            <a:r>
              <a:rPr lang="en-US" sz="2499" b="1">
                <a:solidFill>
                  <a:srgbClr val="0F3256"/>
                </a:solidFill>
                <a:latin typeface="Roboto Bold"/>
                <a:ea typeface="Roboto Bold"/>
                <a:cs typeface="Roboto Bold"/>
                <a:sym typeface="Roboto Bold"/>
              </a:rPr>
              <a:t>Działania aktywizujące,rozwijające samodzielność, wspomagające aktywność i wykorzystywanie potencjału intelektualnego, szkolenia ukierunkowane na cyfryzację, ekologię, rozwój aktywności ruchowej osób starszych.</a:t>
            </a:r>
          </a:p>
          <a:p>
            <a:pPr algn="l">
              <a:lnSpc>
                <a:spcPts val="2711"/>
              </a:lnSpc>
            </a:pPr>
            <a:endParaRPr lang="en-US" sz="2499" b="1">
              <a:solidFill>
                <a:srgbClr val="0F3256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algn="l">
              <a:lnSpc>
                <a:spcPts val="2711"/>
              </a:lnSpc>
            </a:pPr>
            <a:r>
              <a:rPr lang="en-US" sz="2711" b="1">
                <a:solidFill>
                  <a:srgbClr val="0F3256"/>
                </a:solidFill>
                <a:latin typeface="Roboto Bold"/>
                <a:ea typeface="Roboto Bold"/>
                <a:cs typeface="Roboto Bold"/>
                <a:sym typeface="Roboto Bold"/>
              </a:rPr>
              <a:t>                     </a:t>
            </a:r>
            <a:r>
              <a:rPr lang="en-US" sz="2711" b="1">
                <a:solidFill>
                  <a:srgbClr val="FF914D"/>
                </a:solidFill>
                <a:latin typeface="Roboto Bold"/>
                <a:ea typeface="Roboto Bold"/>
                <a:cs typeface="Roboto Bold"/>
                <a:sym typeface="Roboto Bold"/>
              </a:rPr>
              <a:t>BUDŻET - 22 500</a:t>
            </a:r>
          </a:p>
        </p:txBody>
      </p:sp>
      <p:sp>
        <p:nvSpPr>
          <p:cNvPr id="14" name="Freeform 14"/>
          <p:cNvSpPr/>
          <p:nvPr/>
        </p:nvSpPr>
        <p:spPr>
          <a:xfrm>
            <a:off x="5461418" y="5193998"/>
            <a:ext cx="6616569" cy="4194079"/>
          </a:xfrm>
          <a:custGeom>
            <a:avLst/>
            <a:gdLst/>
            <a:ahLst/>
            <a:cxnLst/>
            <a:rect l="l" t="t" r="r" b="b"/>
            <a:pathLst>
              <a:path w="6616569" h="4194079">
                <a:moveTo>
                  <a:pt x="0" y="0"/>
                </a:moveTo>
                <a:lnTo>
                  <a:pt x="6616569" y="0"/>
                </a:lnTo>
                <a:lnTo>
                  <a:pt x="6616569" y="4194079"/>
                </a:lnTo>
                <a:lnTo>
                  <a:pt x="0" y="41940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01" r="-1047" b="-3801"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15" name="Group 15"/>
          <p:cNvGrpSpPr/>
          <p:nvPr/>
        </p:nvGrpSpPr>
        <p:grpSpPr>
          <a:xfrm>
            <a:off x="8353830" y="3445764"/>
            <a:ext cx="1170782" cy="1170782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812800"/>
                  </a:lnTo>
                  <a:close/>
                </a:path>
              </a:pathLst>
            </a:custGeom>
            <a:solidFill>
              <a:srgbClr val="FF914D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203200" y="-28575"/>
              <a:ext cx="406400" cy="739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30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4453233" y="6640692"/>
            <a:ext cx="297806" cy="381192"/>
          </a:xfrm>
          <a:custGeom>
            <a:avLst/>
            <a:gdLst/>
            <a:ahLst/>
            <a:cxnLst/>
            <a:rect l="l" t="t" r="r" b="b"/>
            <a:pathLst>
              <a:path w="297806" h="381192">
                <a:moveTo>
                  <a:pt x="0" y="0"/>
                </a:moveTo>
                <a:lnTo>
                  <a:pt x="297806" y="0"/>
                </a:lnTo>
                <a:lnTo>
                  <a:pt x="297806" y="381192"/>
                </a:lnTo>
                <a:lnTo>
                  <a:pt x="0" y="38119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9" name="TextBox 19"/>
          <p:cNvSpPr txBox="1"/>
          <p:nvPr/>
        </p:nvSpPr>
        <p:spPr>
          <a:xfrm>
            <a:off x="6085416" y="5744813"/>
            <a:ext cx="5368574" cy="3255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99"/>
              </a:lnSpc>
            </a:pPr>
            <a:r>
              <a:rPr lang="en-US" sz="3299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Aktywni mieszkańcy</a:t>
            </a:r>
          </a:p>
          <a:p>
            <a:pPr algn="l">
              <a:lnSpc>
                <a:spcPts val="2499"/>
              </a:lnSpc>
            </a:pPr>
            <a:endParaRPr lang="en-US" sz="3299" b="1">
              <a:solidFill>
                <a:srgbClr val="000000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algn="l">
              <a:lnSpc>
                <a:spcPts val="2499"/>
              </a:lnSpc>
            </a:pPr>
            <a:r>
              <a:rPr lang="en-US" sz="2499" b="1">
                <a:solidFill>
                  <a:srgbClr val="0F3256"/>
                </a:solidFill>
                <a:latin typeface="Roboto Bold"/>
                <a:ea typeface="Roboto Bold"/>
                <a:cs typeface="Roboto Bold"/>
                <a:sym typeface="Roboto Bold"/>
              </a:rPr>
              <a:t>Działania polegające na aktywizacji oraz integracji społeczności lokalnej poprzez inicjatywy podnoszące wiedzę  i umiejętności, np. pikniki ekologiczne, gry terenowe, rajdy rowerowe.</a:t>
            </a:r>
          </a:p>
          <a:p>
            <a:pPr algn="l">
              <a:lnSpc>
                <a:spcPts val="2499"/>
              </a:lnSpc>
            </a:pPr>
            <a:r>
              <a:rPr lang="en-US" sz="2499" b="1">
                <a:solidFill>
                  <a:srgbClr val="0F3256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</a:p>
          <a:p>
            <a:pPr algn="l">
              <a:lnSpc>
                <a:spcPts val="2499"/>
              </a:lnSpc>
            </a:pPr>
            <a:r>
              <a:rPr lang="en-US" sz="2499" b="1">
                <a:solidFill>
                  <a:srgbClr val="0F3256"/>
                </a:solidFill>
                <a:latin typeface="Roboto Bold"/>
                <a:ea typeface="Roboto Bold"/>
                <a:cs typeface="Roboto Bold"/>
                <a:sym typeface="Roboto Bold"/>
              </a:rPr>
              <a:t>              </a:t>
            </a:r>
            <a:r>
              <a:rPr lang="en-US" sz="2499" b="1">
                <a:solidFill>
                  <a:srgbClr val="FF914D"/>
                </a:solidFill>
                <a:latin typeface="Roboto Bold"/>
                <a:ea typeface="Roboto Bold"/>
                <a:cs typeface="Roboto Bold"/>
                <a:sym typeface="Roboto Bold"/>
              </a:rPr>
              <a:t> BUDŻET - 22 500</a:t>
            </a:r>
          </a:p>
        </p:txBody>
      </p:sp>
      <p:sp>
        <p:nvSpPr>
          <p:cNvPr id="20" name="Freeform 20"/>
          <p:cNvSpPr/>
          <p:nvPr/>
        </p:nvSpPr>
        <p:spPr>
          <a:xfrm>
            <a:off x="9803152" y="8586887"/>
            <a:ext cx="322606" cy="412936"/>
          </a:xfrm>
          <a:custGeom>
            <a:avLst/>
            <a:gdLst/>
            <a:ahLst/>
            <a:cxnLst/>
            <a:rect l="l" t="t" r="r" b="b"/>
            <a:pathLst>
              <a:path w="322606" h="412936">
                <a:moveTo>
                  <a:pt x="0" y="0"/>
                </a:moveTo>
                <a:lnTo>
                  <a:pt x="322606" y="0"/>
                </a:lnTo>
                <a:lnTo>
                  <a:pt x="322606" y="412936"/>
                </a:lnTo>
                <a:lnTo>
                  <a:pt x="0" y="41293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21" name="Freeform 21"/>
          <p:cNvSpPr/>
          <p:nvPr/>
        </p:nvSpPr>
        <p:spPr>
          <a:xfrm>
            <a:off x="16400482" y="6530508"/>
            <a:ext cx="289396" cy="370427"/>
          </a:xfrm>
          <a:custGeom>
            <a:avLst/>
            <a:gdLst/>
            <a:ahLst/>
            <a:cxnLst/>
            <a:rect l="l" t="t" r="r" b="b"/>
            <a:pathLst>
              <a:path w="289396" h="370427">
                <a:moveTo>
                  <a:pt x="0" y="0"/>
                </a:moveTo>
                <a:lnTo>
                  <a:pt x="289396" y="0"/>
                </a:lnTo>
                <a:lnTo>
                  <a:pt x="289396" y="370427"/>
                </a:lnTo>
                <a:lnTo>
                  <a:pt x="0" y="37042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22" name="Freeform 22"/>
          <p:cNvSpPr/>
          <p:nvPr/>
        </p:nvSpPr>
        <p:spPr>
          <a:xfrm>
            <a:off x="2549058" y="6949655"/>
            <a:ext cx="1960604" cy="1938547"/>
          </a:xfrm>
          <a:custGeom>
            <a:avLst/>
            <a:gdLst/>
            <a:ahLst/>
            <a:cxnLst/>
            <a:rect l="l" t="t" r="r" b="b"/>
            <a:pathLst>
              <a:path w="1960604" h="1938547">
                <a:moveTo>
                  <a:pt x="0" y="0"/>
                </a:moveTo>
                <a:lnTo>
                  <a:pt x="1960604" y="0"/>
                </a:lnTo>
                <a:lnTo>
                  <a:pt x="1960604" y="1938547"/>
                </a:lnTo>
                <a:lnTo>
                  <a:pt x="0" y="193854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23" name="Freeform 23"/>
          <p:cNvSpPr/>
          <p:nvPr/>
        </p:nvSpPr>
        <p:spPr>
          <a:xfrm>
            <a:off x="13686206" y="7021884"/>
            <a:ext cx="1666113" cy="1866317"/>
          </a:xfrm>
          <a:custGeom>
            <a:avLst/>
            <a:gdLst/>
            <a:ahLst/>
            <a:cxnLst/>
            <a:rect l="l" t="t" r="r" b="b"/>
            <a:pathLst>
              <a:path w="1666113" h="1866317">
                <a:moveTo>
                  <a:pt x="0" y="0"/>
                </a:moveTo>
                <a:lnTo>
                  <a:pt x="1666113" y="0"/>
                </a:lnTo>
                <a:lnTo>
                  <a:pt x="1666113" y="1866318"/>
                </a:lnTo>
                <a:lnTo>
                  <a:pt x="0" y="18663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24" name="Freeform 24"/>
          <p:cNvSpPr/>
          <p:nvPr/>
        </p:nvSpPr>
        <p:spPr>
          <a:xfrm>
            <a:off x="8179205" y="9083439"/>
            <a:ext cx="1180994" cy="1203561"/>
          </a:xfrm>
          <a:custGeom>
            <a:avLst/>
            <a:gdLst/>
            <a:ahLst/>
            <a:cxnLst/>
            <a:rect l="l" t="t" r="r" b="b"/>
            <a:pathLst>
              <a:path w="1180994" h="1203561">
                <a:moveTo>
                  <a:pt x="0" y="0"/>
                </a:moveTo>
                <a:lnTo>
                  <a:pt x="1180995" y="0"/>
                </a:lnTo>
                <a:lnTo>
                  <a:pt x="1180995" y="1203561"/>
                </a:lnTo>
                <a:lnTo>
                  <a:pt x="0" y="120356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6A6A6">
                <a:alpha val="100000"/>
              </a:srgbClr>
            </a:gs>
            <a:gs pos="100000">
              <a:srgbClr val="FFFF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0883" y="428719"/>
            <a:ext cx="11553096" cy="1631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00"/>
              </a:lnSpc>
            </a:pPr>
            <a:r>
              <a:rPr lang="en-US" sz="5000" b="1">
                <a:solidFill>
                  <a:srgbClr val="0F3256"/>
                </a:solidFill>
                <a:latin typeface="Roboto Bold"/>
                <a:ea typeface="Roboto Bold"/>
                <a:cs typeface="Roboto Bold"/>
                <a:sym typeface="Roboto Bold"/>
              </a:rPr>
              <a:t>Poziom dofinansowania organizacji pozarządowych w ramach GRANTÓW</a:t>
            </a:r>
          </a:p>
        </p:txBody>
      </p:sp>
      <p:sp>
        <p:nvSpPr>
          <p:cNvPr id="3" name="Freeform 3"/>
          <p:cNvSpPr/>
          <p:nvPr/>
        </p:nvSpPr>
        <p:spPr>
          <a:xfrm>
            <a:off x="770883" y="2552719"/>
            <a:ext cx="11291078" cy="7028791"/>
          </a:xfrm>
          <a:custGeom>
            <a:avLst/>
            <a:gdLst/>
            <a:ahLst/>
            <a:cxnLst/>
            <a:rect l="l" t="t" r="r" b="b"/>
            <a:pathLst>
              <a:path w="11291078" h="7028791">
                <a:moveTo>
                  <a:pt x="0" y="0"/>
                </a:moveTo>
                <a:lnTo>
                  <a:pt x="11291078" y="0"/>
                </a:lnTo>
                <a:lnTo>
                  <a:pt x="11291078" y="7028791"/>
                </a:lnTo>
                <a:lnTo>
                  <a:pt x="0" y="70287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884" b="-5547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4" name="TextBox 4"/>
          <p:cNvSpPr txBox="1"/>
          <p:nvPr/>
        </p:nvSpPr>
        <p:spPr>
          <a:xfrm>
            <a:off x="1959457" y="3020975"/>
            <a:ext cx="8913930" cy="7173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63"/>
              </a:lnSpc>
            </a:pPr>
            <a:r>
              <a:rPr lang="en-US" sz="346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GRANTY w wysokości </a:t>
            </a:r>
          </a:p>
          <a:p>
            <a:pPr algn="ctr">
              <a:lnSpc>
                <a:spcPts val="4163"/>
              </a:lnSpc>
            </a:pPr>
            <a:r>
              <a:rPr lang="en-US" sz="346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od 5 000 zł. do 20 000 zł.</a:t>
            </a:r>
          </a:p>
          <a:p>
            <a:pPr algn="ctr">
              <a:lnSpc>
                <a:spcPts val="1969"/>
              </a:lnSpc>
            </a:pPr>
            <a:endParaRPr lang="en-US" sz="3469" b="1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ctr">
              <a:lnSpc>
                <a:spcPts val="4857"/>
              </a:lnSpc>
            </a:pPr>
            <a:r>
              <a:rPr lang="en-US" sz="346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Poziom dofinansowania do 100% kosztów kwalifikowalnych</a:t>
            </a:r>
          </a:p>
          <a:p>
            <a:pPr algn="ctr">
              <a:lnSpc>
                <a:spcPts val="1969"/>
              </a:lnSpc>
            </a:pPr>
            <a:endParaRPr lang="en-US" sz="3469" b="1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ctr">
              <a:lnSpc>
                <a:spcPts val="4857"/>
              </a:lnSpc>
            </a:pPr>
            <a:r>
              <a:rPr lang="en-US" sz="346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 transze:</a:t>
            </a:r>
          </a:p>
          <a:p>
            <a:pPr algn="ctr">
              <a:lnSpc>
                <a:spcPts val="131"/>
              </a:lnSpc>
            </a:pPr>
            <a:endParaRPr lang="en-US" sz="3469" b="1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ctr">
              <a:lnSpc>
                <a:spcPts val="4857"/>
              </a:lnSpc>
            </a:pPr>
            <a:r>
              <a:rPr lang="en-US" sz="346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 transza - zaliczka w wys. max. 90% </a:t>
            </a:r>
          </a:p>
          <a:p>
            <a:pPr algn="ctr">
              <a:lnSpc>
                <a:spcPts val="1312"/>
              </a:lnSpc>
            </a:pPr>
            <a:endParaRPr lang="en-US" sz="3469" b="1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ctr">
              <a:lnSpc>
                <a:spcPts val="4619"/>
              </a:lnSpc>
            </a:pPr>
            <a:r>
              <a:rPr lang="en-US" sz="32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II transza -  pozostała kwota przyznanego grantu, po pozytywnym rozpatrzeniu wniosku o rozliczenie grantu. </a:t>
            </a:r>
          </a:p>
          <a:p>
            <a:pPr algn="ctr">
              <a:lnSpc>
                <a:spcPts val="4988"/>
              </a:lnSpc>
            </a:pPr>
            <a:endParaRPr lang="en-US" sz="3299" b="1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ctr">
              <a:lnSpc>
                <a:spcPts val="4988"/>
              </a:lnSpc>
            </a:pPr>
            <a:endParaRPr lang="en-US" sz="3299" b="1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12603798" y="0"/>
            <a:ext cx="6858000" cy="10287000"/>
            <a:chOff x="0" y="0"/>
            <a:chExt cx="6350000" cy="9525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9525000"/>
            </a:xfrm>
            <a:custGeom>
              <a:avLst/>
              <a:gdLst/>
              <a:ahLst/>
              <a:cxnLst/>
              <a:rect l="l" t="t" r="r" b="b"/>
              <a:pathLst>
                <a:path w="6350000" h="9525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blipFill>
              <a:blip r:embed="rId3"/>
              <a:stretch>
                <a:fillRect l="-62" r="-62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525" y="-323545"/>
            <a:ext cx="18288000" cy="4261038"/>
            <a:chOff x="0" y="0"/>
            <a:chExt cx="6186311" cy="144138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1441388"/>
            </a:xfrm>
            <a:custGeom>
              <a:avLst/>
              <a:gdLst/>
              <a:ahLst/>
              <a:cxnLst/>
              <a:rect l="l" t="t" r="r" b="b"/>
              <a:pathLst>
                <a:path w="6186311" h="1441388">
                  <a:moveTo>
                    <a:pt x="6061851" y="1441388"/>
                  </a:moveTo>
                  <a:lnTo>
                    <a:pt x="124460" y="1441388"/>
                  </a:lnTo>
                  <a:cubicBezTo>
                    <a:pt x="55880" y="1441388"/>
                    <a:pt x="0" y="1385508"/>
                    <a:pt x="0" y="131692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061851" y="0"/>
                  </a:lnTo>
                  <a:cubicBezTo>
                    <a:pt x="6130431" y="0"/>
                    <a:pt x="6186311" y="55880"/>
                    <a:pt x="6186311" y="124460"/>
                  </a:cubicBezTo>
                  <a:lnTo>
                    <a:pt x="6186311" y="1316928"/>
                  </a:lnTo>
                  <a:cubicBezTo>
                    <a:pt x="6186311" y="1385508"/>
                    <a:pt x="6130431" y="1441388"/>
                    <a:pt x="6061851" y="1441388"/>
                  </a:cubicBezTo>
                  <a:close/>
                </a:path>
              </a:pathLst>
            </a:custGeom>
            <a:solidFill>
              <a:srgbClr val="B8D6F6"/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4" name="Freeform 4"/>
          <p:cNvSpPr/>
          <p:nvPr/>
        </p:nvSpPr>
        <p:spPr>
          <a:xfrm>
            <a:off x="6410006" y="4856827"/>
            <a:ext cx="1433715" cy="1433715"/>
          </a:xfrm>
          <a:custGeom>
            <a:avLst/>
            <a:gdLst/>
            <a:ahLst/>
            <a:cxnLst/>
            <a:rect l="l" t="t" r="r" b="b"/>
            <a:pathLst>
              <a:path w="1433715" h="1433715">
                <a:moveTo>
                  <a:pt x="0" y="0"/>
                </a:moveTo>
                <a:lnTo>
                  <a:pt x="1433716" y="0"/>
                </a:lnTo>
                <a:lnTo>
                  <a:pt x="1433716" y="1433715"/>
                </a:lnTo>
                <a:lnTo>
                  <a:pt x="0" y="14337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5" name="Freeform 5"/>
          <p:cNvSpPr/>
          <p:nvPr/>
        </p:nvSpPr>
        <p:spPr>
          <a:xfrm>
            <a:off x="10380448" y="4856827"/>
            <a:ext cx="1433715" cy="1433715"/>
          </a:xfrm>
          <a:custGeom>
            <a:avLst/>
            <a:gdLst/>
            <a:ahLst/>
            <a:cxnLst/>
            <a:rect l="l" t="t" r="r" b="b"/>
            <a:pathLst>
              <a:path w="1433715" h="1433715">
                <a:moveTo>
                  <a:pt x="0" y="0"/>
                </a:moveTo>
                <a:lnTo>
                  <a:pt x="1433716" y="0"/>
                </a:lnTo>
                <a:lnTo>
                  <a:pt x="1433716" y="1433715"/>
                </a:lnTo>
                <a:lnTo>
                  <a:pt x="0" y="14337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" name="Freeform 6"/>
          <p:cNvSpPr/>
          <p:nvPr/>
        </p:nvSpPr>
        <p:spPr>
          <a:xfrm>
            <a:off x="4987062" y="7713689"/>
            <a:ext cx="901591" cy="901591"/>
          </a:xfrm>
          <a:custGeom>
            <a:avLst/>
            <a:gdLst/>
            <a:ahLst/>
            <a:cxnLst/>
            <a:rect l="l" t="t" r="r" b="b"/>
            <a:pathLst>
              <a:path w="901591" h="901591">
                <a:moveTo>
                  <a:pt x="0" y="0"/>
                </a:moveTo>
                <a:lnTo>
                  <a:pt x="901591" y="0"/>
                </a:lnTo>
                <a:lnTo>
                  <a:pt x="901591" y="901591"/>
                </a:lnTo>
                <a:lnTo>
                  <a:pt x="0" y="90159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7" name="Freeform 7"/>
          <p:cNvSpPr/>
          <p:nvPr/>
        </p:nvSpPr>
        <p:spPr>
          <a:xfrm>
            <a:off x="8597242" y="1806974"/>
            <a:ext cx="884036" cy="856410"/>
          </a:xfrm>
          <a:custGeom>
            <a:avLst/>
            <a:gdLst/>
            <a:ahLst/>
            <a:cxnLst/>
            <a:rect l="l" t="t" r="r" b="b"/>
            <a:pathLst>
              <a:path w="884036" h="856410">
                <a:moveTo>
                  <a:pt x="0" y="0"/>
                </a:moveTo>
                <a:lnTo>
                  <a:pt x="884036" y="0"/>
                </a:lnTo>
                <a:lnTo>
                  <a:pt x="884036" y="856409"/>
                </a:lnTo>
                <a:lnTo>
                  <a:pt x="0" y="8564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8" name="TextBox 8"/>
          <p:cNvSpPr txBox="1"/>
          <p:nvPr/>
        </p:nvSpPr>
        <p:spPr>
          <a:xfrm>
            <a:off x="1238180" y="362349"/>
            <a:ext cx="16021120" cy="2803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 b="1">
                <a:solidFill>
                  <a:srgbClr val="0F3256"/>
                </a:solidFill>
                <a:latin typeface="Roboto Bold"/>
                <a:ea typeface="Roboto Bold"/>
                <a:cs typeface="Roboto Bold"/>
                <a:sym typeface="Roboto Bold"/>
              </a:rPr>
              <a:t>Aktualny harmonogram naborów, procedury oraz wytyczne znajdują się na stronie internetowej Stowarzyszenia LGD Ziemia Zamojska </a:t>
            </a:r>
          </a:p>
          <a:p>
            <a:pPr algn="ctr">
              <a:lnSpc>
                <a:spcPts val="5600"/>
              </a:lnSpc>
            </a:pPr>
            <a:endParaRPr lang="en-US" sz="4000" b="1">
              <a:solidFill>
                <a:srgbClr val="0F3256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marL="0" lvl="0" indent="0" algn="ctr">
              <a:lnSpc>
                <a:spcPts val="5600"/>
              </a:lnSpc>
              <a:spcBef>
                <a:spcPct val="0"/>
              </a:spcBef>
            </a:pPr>
            <a:r>
              <a:rPr lang="en-US" sz="4000" b="1">
                <a:solidFill>
                  <a:srgbClr val="0F3256"/>
                </a:solidFill>
                <a:latin typeface="Roboto Bold"/>
                <a:ea typeface="Roboto Bold"/>
                <a:cs typeface="Roboto Bold"/>
                <a:sym typeface="Roboto Bold"/>
              </a:rPr>
              <a:t>www.lgdziemiazamojska.pl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38180" y="4147966"/>
            <a:ext cx="16021120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0F3256"/>
                </a:solidFill>
                <a:latin typeface="Roboto Bold"/>
                <a:ea typeface="Roboto Bold"/>
                <a:cs typeface="Roboto Bold"/>
                <a:sym typeface="Roboto Bold"/>
              </a:rPr>
              <a:t>Zachęcamy do śledzenia nas na Facebooku i Instagramie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6526185"/>
            <a:ext cx="16021120" cy="2667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>
                <a:solidFill>
                  <a:srgbClr val="0F3256"/>
                </a:solidFill>
                <a:latin typeface="Roboto Bold"/>
                <a:ea typeface="Roboto Bold"/>
                <a:cs typeface="Roboto Bold"/>
                <a:sym typeface="Roboto Bold"/>
              </a:rPr>
              <a:t>siedziba biura LGD - Kornelówka 41, 22-424 SITNO</a:t>
            </a:r>
          </a:p>
          <a:p>
            <a:pPr algn="ctr">
              <a:lnSpc>
                <a:spcPts val="4200"/>
              </a:lnSpc>
            </a:pPr>
            <a:r>
              <a:rPr lang="en-US" sz="3000" b="1">
                <a:solidFill>
                  <a:srgbClr val="0F3256"/>
                </a:solidFill>
                <a:latin typeface="Roboto Bold"/>
                <a:ea typeface="Roboto Bold"/>
                <a:cs typeface="Roboto Bold"/>
                <a:sym typeface="Roboto Bold"/>
              </a:rPr>
              <a:t>tel. 84 307 22 07, 884 703 220</a:t>
            </a:r>
          </a:p>
          <a:p>
            <a:pPr algn="ctr">
              <a:lnSpc>
                <a:spcPts val="4200"/>
              </a:lnSpc>
            </a:pPr>
            <a:endParaRPr lang="en-US" sz="3000" b="1">
              <a:solidFill>
                <a:srgbClr val="0F3256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algn="ctr">
              <a:lnSpc>
                <a:spcPts val="4200"/>
              </a:lnSpc>
            </a:pPr>
            <a:r>
              <a:rPr lang="en-US" sz="3000" b="1">
                <a:solidFill>
                  <a:srgbClr val="0F3256"/>
                </a:solidFill>
                <a:latin typeface="Roboto Bold"/>
                <a:ea typeface="Roboto Bold"/>
                <a:cs typeface="Roboto Bold"/>
                <a:sym typeface="Roboto Bold"/>
              </a:rPr>
              <a:t>  e-mail: biuro@lgdziemiazamojska.pl</a:t>
            </a:r>
          </a:p>
          <a:p>
            <a:pPr marL="0" lvl="0" indent="0" algn="ctr">
              <a:lnSpc>
                <a:spcPts val="4200"/>
              </a:lnSpc>
              <a:spcBef>
                <a:spcPct val="0"/>
              </a:spcBef>
            </a:pPr>
            <a:endParaRPr lang="en-US" sz="3000" b="1">
              <a:solidFill>
                <a:srgbClr val="0F3256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278151" y="717125"/>
            <a:ext cx="9483093" cy="6401088"/>
          </a:xfrm>
          <a:custGeom>
            <a:avLst/>
            <a:gdLst/>
            <a:ahLst/>
            <a:cxnLst/>
            <a:rect l="l" t="t" r="r" b="b"/>
            <a:pathLst>
              <a:path w="9483093" h="6401088">
                <a:moveTo>
                  <a:pt x="0" y="0"/>
                </a:moveTo>
                <a:lnTo>
                  <a:pt x="9483094" y="0"/>
                </a:lnTo>
                <a:lnTo>
                  <a:pt x="9483094" y="6401088"/>
                </a:lnTo>
                <a:lnTo>
                  <a:pt x="0" y="64010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" name="Freeform 3"/>
          <p:cNvSpPr/>
          <p:nvPr/>
        </p:nvSpPr>
        <p:spPr>
          <a:xfrm>
            <a:off x="2134890" y="7118213"/>
            <a:ext cx="2750039" cy="1478450"/>
          </a:xfrm>
          <a:custGeom>
            <a:avLst/>
            <a:gdLst/>
            <a:ahLst/>
            <a:cxnLst/>
            <a:rect l="l" t="t" r="r" b="b"/>
            <a:pathLst>
              <a:path w="2750039" h="1478450">
                <a:moveTo>
                  <a:pt x="0" y="0"/>
                </a:moveTo>
                <a:lnTo>
                  <a:pt x="2750039" y="0"/>
                </a:lnTo>
                <a:lnTo>
                  <a:pt x="2750039" y="1478450"/>
                </a:lnTo>
                <a:lnTo>
                  <a:pt x="0" y="14784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4" name="Freeform 4"/>
          <p:cNvSpPr/>
          <p:nvPr/>
        </p:nvSpPr>
        <p:spPr>
          <a:xfrm>
            <a:off x="11579782" y="7118213"/>
            <a:ext cx="4617660" cy="1478450"/>
          </a:xfrm>
          <a:custGeom>
            <a:avLst/>
            <a:gdLst/>
            <a:ahLst/>
            <a:cxnLst/>
            <a:rect l="l" t="t" r="r" b="b"/>
            <a:pathLst>
              <a:path w="4617660" h="1478450">
                <a:moveTo>
                  <a:pt x="0" y="0"/>
                </a:moveTo>
                <a:lnTo>
                  <a:pt x="4617660" y="0"/>
                </a:lnTo>
                <a:lnTo>
                  <a:pt x="4617660" y="1478450"/>
                </a:lnTo>
                <a:lnTo>
                  <a:pt x="0" y="14784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5" name="Freeform 5"/>
          <p:cNvSpPr/>
          <p:nvPr/>
        </p:nvSpPr>
        <p:spPr>
          <a:xfrm>
            <a:off x="7791219" y="7362655"/>
            <a:ext cx="1081585" cy="1041992"/>
          </a:xfrm>
          <a:custGeom>
            <a:avLst/>
            <a:gdLst/>
            <a:ahLst/>
            <a:cxnLst/>
            <a:rect l="l" t="t" r="r" b="b"/>
            <a:pathLst>
              <a:path w="1081585" h="1041992">
                <a:moveTo>
                  <a:pt x="0" y="0"/>
                </a:moveTo>
                <a:lnTo>
                  <a:pt x="1081585" y="0"/>
                </a:lnTo>
                <a:lnTo>
                  <a:pt x="1081585" y="1041992"/>
                </a:lnTo>
                <a:lnTo>
                  <a:pt x="0" y="104199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" name="TextBox 6"/>
          <p:cNvSpPr txBox="1"/>
          <p:nvPr/>
        </p:nvSpPr>
        <p:spPr>
          <a:xfrm>
            <a:off x="5407473" y="1559046"/>
            <a:ext cx="7473054" cy="3980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400"/>
              </a:lnSpc>
            </a:pPr>
            <a:r>
              <a:rPr lang="en-US" sz="8000" b="1">
                <a:solidFill>
                  <a:srgbClr val="0F3256"/>
                </a:solidFill>
                <a:latin typeface="Roboto Bold"/>
                <a:ea typeface="Roboto Bold"/>
                <a:cs typeface="Roboto Bold"/>
                <a:sym typeface="Roboto Bold"/>
              </a:rPr>
              <a:t>Dziękuję </a:t>
            </a:r>
          </a:p>
          <a:p>
            <a:pPr marL="0" lvl="0" indent="0" algn="ctr">
              <a:lnSpc>
                <a:spcPts val="10400"/>
              </a:lnSpc>
            </a:pPr>
            <a:r>
              <a:rPr lang="en-US" sz="8000" b="1">
                <a:solidFill>
                  <a:srgbClr val="0F3256"/>
                </a:solidFill>
                <a:latin typeface="Roboto Bold"/>
                <a:ea typeface="Roboto Bold"/>
                <a:cs typeface="Roboto Bold"/>
                <a:sym typeface="Roboto Bold"/>
              </a:rPr>
              <a:t>za uwagę!</a:t>
            </a:r>
          </a:p>
          <a:p>
            <a:pPr marL="0" lvl="0" indent="0" algn="ctr">
              <a:lnSpc>
                <a:spcPts val="5200"/>
              </a:lnSpc>
            </a:pPr>
            <a:endParaRPr lang="en-US" sz="8000" b="1">
              <a:solidFill>
                <a:srgbClr val="0F3256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marL="0" lvl="0" indent="0" algn="ctr">
              <a:lnSpc>
                <a:spcPts val="5460"/>
              </a:lnSpc>
            </a:pPr>
            <a:r>
              <a:rPr lang="en-US" sz="4200" b="1">
                <a:solidFill>
                  <a:srgbClr val="0F3256"/>
                </a:solidFill>
                <a:latin typeface="Roboto Bold"/>
                <a:ea typeface="Roboto Bold"/>
                <a:cs typeface="Roboto Bold"/>
                <a:sym typeface="Roboto Bold"/>
              </a:rPr>
              <a:t>Katarzyna Poźniak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0" y="8816022"/>
            <a:ext cx="18288000" cy="100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40"/>
              </a:lnSpc>
            </a:pPr>
            <a:r>
              <a:rPr lang="en-US" sz="2200" b="1">
                <a:solidFill>
                  <a:srgbClr val="0F325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Materiał współfinansowany ze środków Unii Europejskiej w ramach Planu Strategicznego WPR 2023-2027. Materiał opracowany przez Stowarzyszenie LGD Ziemia Zamojska. Instytucja Zarządzająca Planem Strategicznym dla Wspólnej</a:t>
            </a:r>
          </a:p>
          <a:p>
            <a:pPr algn="ctr">
              <a:lnSpc>
                <a:spcPts val="2640"/>
              </a:lnSpc>
            </a:pPr>
            <a:r>
              <a:rPr lang="en-US" sz="2200" b="1">
                <a:solidFill>
                  <a:srgbClr val="0F325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Polityki Rolnej na lata 2023-2027 – Minister Rolnictwa i Rozwoju Wsi.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436</Words>
  <Application>Microsoft Office PowerPoint</Application>
  <PresentationFormat>Niestandardowy</PresentationFormat>
  <Paragraphs>95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4" baseType="lpstr">
      <vt:lpstr>Open Sans Bold</vt:lpstr>
      <vt:lpstr>Roboto Bold</vt:lpstr>
      <vt:lpstr>Open Sans</vt:lpstr>
      <vt:lpstr>Arial</vt:lpstr>
      <vt:lpstr>Calibri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Nasza misja i cele</dc:title>
  <dc:creator>komp</dc:creator>
  <cp:lastModifiedBy>LGD Ziemia Zamojska</cp:lastModifiedBy>
  <cp:revision>1</cp:revision>
  <dcterms:created xsi:type="dcterms:W3CDTF">2006-08-16T00:00:00Z</dcterms:created>
  <dcterms:modified xsi:type="dcterms:W3CDTF">2024-10-17T09:13:03Z</dcterms:modified>
  <dc:identifier>DAGTQpsFEFA</dc:identifier>
</cp:coreProperties>
</file>