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73" r:id="rId4"/>
    <p:sldId id="274" r:id="rId5"/>
    <p:sldId id="285" r:id="rId6"/>
    <p:sldId id="281" r:id="rId7"/>
    <p:sldId id="264" r:id="rId8"/>
    <p:sldId id="263" r:id="rId9"/>
    <p:sldId id="287" r:id="rId10"/>
    <p:sldId id="283" r:id="rId11"/>
    <p:sldId id="265" r:id="rId12"/>
    <p:sldId id="286" r:id="rId13"/>
    <p:sldId id="260" r:id="rId14"/>
    <p:sldId id="288" r:id="rId15"/>
    <p:sldId id="261" r:id="rId16"/>
    <p:sldId id="262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152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089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1024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797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8000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8730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1804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739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917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262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054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70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85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717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953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6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B18AB-3CFB-46A7-A48C-F1F01C16AAE5}" type="datetimeFigureOut">
              <a:rPr lang="pl-PL" smtClean="0"/>
              <a:t>21.10.2024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4E9E0C-E645-451D-922E-7A5EE20234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325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9B3909-1939-D9C1-F7CB-91C30F3DD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035" y="1783976"/>
            <a:ext cx="9816353" cy="2259106"/>
          </a:xfrm>
        </p:spPr>
        <p:txBody>
          <a:bodyPr>
            <a:noAutofit/>
          </a:bodyPr>
          <a:lstStyle/>
          <a:p>
            <a:pPr algn="ctr"/>
            <a:br>
              <a:rPr lang="pl-PL" sz="3200" b="1" dirty="0"/>
            </a:br>
            <a:br>
              <a:rPr lang="pl-PL" sz="3200" b="1" dirty="0"/>
            </a:br>
            <a:br>
              <a:rPr lang="pl-PL" sz="3200" b="1" dirty="0"/>
            </a:br>
            <a:br>
              <a:rPr lang="pl-PL" sz="3200" b="1" dirty="0"/>
            </a:br>
            <a:r>
              <a:rPr lang="pl-PL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Wsparcie na wdrażanie operacji w ramach Strategii Rozwoju Lokalnego Kierowanego przez Społeczność LGD „Leśny Krąg”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3D118EE-79EF-01BA-7C14-88517000A7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188" y="1"/>
            <a:ext cx="5433248" cy="1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84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77966D-BCD4-4D32-557B-DE91E5FBD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Poziom dofinansowania:</a:t>
            </a:r>
            <a:endParaRPr lang="pl-PL" sz="16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pl-PL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kosztów kwalifikowalnych (NGO) </a:t>
            </a:r>
          </a:p>
          <a:p>
            <a:pPr marL="0" indent="0">
              <a:buNone/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l-PL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kosztów kwalifikowalnych (JSFP) </a:t>
            </a:r>
            <a:endParaRPr lang="pl-PL" sz="16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pl-PL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Warunki dofinansowania:</a:t>
            </a:r>
            <a:endParaRPr lang="pl-PL" sz="1600" b="0" i="0" u="none" strike="noStrike" baseline="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Wnioskodawca musi posiadać: numer identyfikacyjny producenta (EP), prawo do dysponowania nieruchomością, na której realizowany będzie projekt na okres realizacji oraz trwałości tj. 5 lat., zgodę właściciela nieruchomości jeżeli nie jest właścicielem. Inwestycje muszą być realizowane na obszarze LGD. 	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80DCE97-4693-A408-EC10-3F4B59FD80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"/>
            <a:ext cx="7011036" cy="148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38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58C3777D-54CA-856B-F5C7-7EE190A511B9}"/>
              </a:ext>
            </a:extLst>
          </p:cNvPr>
          <p:cNvSpPr txBox="1"/>
          <p:nvPr/>
        </p:nvSpPr>
        <p:spPr>
          <a:xfrm>
            <a:off x="0" y="478827"/>
            <a:ext cx="11770659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pl-PL" sz="1800" b="1" u="sng" dirty="0">
              <a:solidFill>
                <a:schemeClr val="tx1"/>
              </a:solidFill>
              <a:latin typeface="+mn-lt"/>
            </a:endParaRPr>
          </a:p>
          <a:p>
            <a:pPr algn="ctr"/>
            <a:endParaRPr lang="pl-PL" b="1" u="sng" dirty="0"/>
          </a:p>
          <a:p>
            <a:endParaRPr lang="pl-PL" sz="16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6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6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6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2.4 </a:t>
            </a:r>
            <a:r>
              <a:rPr lang="pl-PL" sz="16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Działania promujące obszar LSR </a:t>
            </a:r>
            <a:r>
              <a:rPr lang="pl-PL" sz="16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1600" i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operacja własna LGD</a:t>
            </a:r>
            <a:br>
              <a:rPr lang="pl-PL" sz="16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uprawnieni wnioskodawcy- LGD,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ile inny podmiot uprawniony do ubiegania się o przyznanie dotacji nie zgłosi zamiaru realizacji operacji własnej LGD w określonym terminie. </a:t>
            </a:r>
          </a:p>
          <a:p>
            <a:r>
              <a:rPr lang="pl-PL" sz="16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Inne podmioty uprawnione do realizacji operacji własnej LGD:</a:t>
            </a:r>
            <a:endParaRPr lang="pl-PL" sz="16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Jednostki sektora finansów publicznych (gminy, gminne instytucje kultury),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organizacje pozarządowe (stowarzyszenia, fundacje, OSP),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kościelne osoby prawne (parafie)</a:t>
            </a:r>
          </a:p>
          <a:p>
            <a:br>
              <a:rPr lang="pl-PL" sz="1600" dirty="0"/>
            </a:b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906EF69-509B-B62F-78FD-E91B9409CF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058" y="478827"/>
            <a:ext cx="5433248" cy="113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68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C701C36-5228-664A-CC69-B2E054DD771B}"/>
              </a:ext>
            </a:extLst>
          </p:cNvPr>
          <p:cNvSpPr txBox="1"/>
          <p:nvPr/>
        </p:nvSpPr>
        <p:spPr>
          <a:xfrm>
            <a:off x="717176" y="1586823"/>
            <a:ext cx="843354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dla przedsięwzięcia: 57 500 EUR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2.4.1 Liczba wydanych publikacji (foldery, albumy, publikacje) o dziedzictwie kulturowym, historycznym i naturalnym obszaru objętego LSR – 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2025r.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1 szt., budżet 2 000 EUR, 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2026r.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2 szt. budżet – 4 000 EUR, 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2028r.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szt. budżet – 2 000 EUR</a:t>
            </a:r>
            <a:b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2.4.3 Liczba zorganizowanych wydarzeń/imprez promujących obszar LSR – 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2025r.,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szt.,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4 000 EUR,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2026r.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2szt., budżet 4 000 EUR,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2028r.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2szt, budżet 4 000 EUR</a:t>
            </a:r>
            <a:b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- 2.4.5 Liczba wizyt studyjnych – 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2029r.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,1 szt., budżet 30 000 EUR</a:t>
            </a:r>
            <a:b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- 2.4.7 Liczba aplikacji mobilnych promująca obszar LSR – 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2029r.,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1szt., budżet 7500 EUR </a:t>
            </a:r>
            <a:endParaRPr lang="pl-PL" sz="1600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E524ECEA-D255-6988-A82B-6117EE2E76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1365"/>
            <a:ext cx="7011036" cy="132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752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801199-9FD3-0612-B5CE-2774E435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1246093"/>
            <a:ext cx="10968318" cy="2182907"/>
          </a:xfrm>
        </p:spPr>
        <p:txBody>
          <a:bodyPr>
            <a:noAutofit/>
          </a:bodyPr>
          <a:lstStyle/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Przedsięwzięcia w ramach C.3 Aktywizacja i integracja społeczna seniorów oraz osób z niepełnosprawnościami</a:t>
            </a:r>
            <a:br>
              <a:rPr lang="pl-PL" sz="16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3.1 Aktywizacja seniorów- </a:t>
            </a:r>
            <a: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 grantowy</a:t>
            </a:r>
            <a:b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Główne kierunki działań w ramach przedsięwzięcia to budowanie kompetencji cyfrowych seniorów, bezpieczeństwo w sieci oraz działania promocyjne, aktywizacyjne, których celem jest wspieranie jak najdłuższej sprawności życiowej seniorów, jak np. wsparcie działań w zakresie profilaktyki i edukacji prozdrowotnej seniorów, promocja aktywności fizycznej, zdrowego stylu życia </a:t>
            </a:r>
            <a:b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uprawnieni wnioskodawcy -</a:t>
            </a:r>
            <a:r>
              <a:rPr lang="pl-PL" sz="1600" b="0" i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organizacje pozarządowe posiadające siedzibę lub oddział na obszarze LGD od co najmniej roku poprzedzającego dzień złożenia wniosku o dofinansowanie; instytucje kultury</a:t>
            </a:r>
            <a:br>
              <a:rPr lang="pl-PL" sz="16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FC29D4-42B5-C6BE-89CF-8F42E092B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428999"/>
            <a:ext cx="11049000" cy="10174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29623F8-2DE8-A487-993E-A77F0A22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188" y="1"/>
            <a:ext cx="5433248" cy="1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12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AF131FB-AF02-ED55-D504-518693FE6727}"/>
              </a:ext>
            </a:extLst>
          </p:cNvPr>
          <p:cNvSpPr txBox="1"/>
          <p:nvPr/>
        </p:nvSpPr>
        <p:spPr>
          <a:xfrm>
            <a:off x="493059" y="2140821"/>
            <a:ext cx="8657664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dla przedsięwzięcia: 29 750 EUR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3.1.1 Liczba działań w zakresie włączenia cyfrowego seniorów – (8 szt.) -  nabór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2026r.,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szt. , budżet 5250 EUR, oraz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2028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r. 5 szt. budżet 8750 EUR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3.1.3 Liczba działań w zakresie profilaktyki i edukacji prozdrowotnej seniorów – (9 szt. ) 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2025r.,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szt. , budżet 5250 EUR, nabór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2027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3 szt., budżet  5250 EUR oraz  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2029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r., 3 szt., budżet 5250 EUR</a:t>
            </a:r>
          </a:p>
          <a:p>
            <a:pPr marL="0" indent="0">
              <a:buNone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AA6A736-D2CE-0A73-914F-2D1945DCE7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047" y="1"/>
            <a:ext cx="6921389" cy="13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64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ACA1EC-967D-AE68-2070-B050EFC0F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1766047"/>
            <a:ext cx="11192435" cy="1064372"/>
          </a:xfrm>
        </p:spPr>
        <p:txBody>
          <a:bodyPr>
            <a:normAutofit fontScale="90000"/>
          </a:bodyPr>
          <a:lstStyle/>
          <a:p>
            <a:r>
              <a:rPr lang="pl-PL" sz="18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3.2 Zwiększenie dostępności przestrzeni publicznej dla osób z niepełnosprawnościami </a:t>
            </a:r>
            <a:r>
              <a:rPr lang="pl-PL" sz="1800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konkurs otwarty</a:t>
            </a:r>
            <a:b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Główne kierunki działań w ramach przedsięwzięcia to dostosowanie różnego rodzaju obiektów i usług publicznych świadczonych </a:t>
            </a:r>
            <a:b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interesie ogólnym  do potrzeb osób z różnego rodzaju niepełnosprawnościami</a:t>
            </a:r>
            <a:b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uprawnieni wnioskodawcy- organizacje pozarządowe, instytucje kultury</a:t>
            </a:r>
            <a:br>
              <a:rPr lang="pl-PL" sz="18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dla przedsięwzięcia: 80 000 EUR</a:t>
            </a:r>
            <a:br>
              <a:rPr lang="pl-PL" sz="18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0FE4A1-EFFC-2711-76BD-845924B8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8" y="3783106"/>
            <a:ext cx="11282082" cy="22232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3.2.1 Liczba operacji zwiększających dostępność przestrzeni publicznych dla osób z niepełnosprawnościami – 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2027r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., 4 szt.,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50 000 EUR 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3.2.2 Liczba operacji w zakresie zakupu sprzętu pozwalającego na zwiększenie dostępności dla osób z niepełnosprawnościami – nabór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2027r.,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szt. , budżet 30 000 EUR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E8CE51E-3883-8E43-40A7-B084025E64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247" y="1"/>
            <a:ext cx="6464189" cy="1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5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B2374D-25A2-E085-26E5-1AA594823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129" y="1972235"/>
            <a:ext cx="10878671" cy="1371600"/>
          </a:xfrm>
        </p:spPr>
        <p:txBody>
          <a:bodyPr>
            <a:normAutofit fontScale="90000"/>
          </a:bodyPr>
          <a:lstStyle/>
          <a:p>
            <a:r>
              <a:rPr lang="pl-PL" sz="18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3.3 Aktywizacja społeczna mieszkańców oraz integracja międzypokoleniowa osób z niepełnosprawnościami- </a:t>
            </a:r>
            <a:r>
              <a:rPr lang="pl-PL" sz="1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 grantowy</a:t>
            </a:r>
            <a:br>
              <a:rPr lang="pl-PL" sz="1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Główne kierunki działań w ramach przedsięwzięcia to edukacja społeczna, zachęcanie mieszkańców do udziału w lokalnych inicjatywach, budowanie przestrzeni do spotkań i działań międzypokoleniowych, kreowanie pozytywnego wizerunku osób starszych jako aktywnych, dążących do doskonalenia swoich umiejętności, zapobieganie samotności i wykluczeniu osób starszych</a:t>
            </a:r>
            <a:b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uprawnieni wnioskodawcy- organizacje pozarządowe, instytucje kultury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C39BC-2630-6075-2FDF-81C48C7B3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634" y="3428999"/>
            <a:ext cx="11317941" cy="19229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dla przedsięwzięcia: 10 500 EUR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3.3.1 Liczba operacji służących aktywizacji i integracji mieszkańców oraz integracji międzypokoleniowej osób z niepełnosprawnościami – (6 szt. ) – nabór w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2025 r.,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szt. budżet 3500 EUR i w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2028r.,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szt., budżet 7000 EUR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58FF9EF-0E59-5CBB-2EA6-52B24130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518" y="1"/>
            <a:ext cx="6024918" cy="1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15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7EDBAA-DBC2-A9A7-EC43-F6BB7ED1E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506" y="1084729"/>
            <a:ext cx="7624496" cy="908424"/>
          </a:xfrm>
        </p:spPr>
        <p:txBody>
          <a:bodyPr>
            <a:normAutofit fontScale="90000"/>
          </a:bodyPr>
          <a:lstStyle/>
          <a:p>
            <a:pPr algn="ctr"/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Dziękuję za uwagę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5B7E5D9-81CA-B598-BE97-9DD76EA80A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224" y="1"/>
            <a:ext cx="6204212" cy="1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50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4B6A6B-E70A-6F14-1E41-3B7D2C541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32965"/>
            <a:ext cx="8596668" cy="1488141"/>
          </a:xfrm>
        </p:spPr>
        <p:txBody>
          <a:bodyPr>
            <a:normAutofit/>
          </a:bodyPr>
          <a:lstStyle/>
          <a:p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Stowarzyszenie LGD „Leśny </a:t>
            </a:r>
            <a:r>
              <a:rPr lang="pl-PL"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Krąg” realizuje  Strategię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Rozwoju Lokalnego na lata 2023-2027 </a:t>
            </a:r>
            <a:b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ramach interwencji I.13.1 Leader/ Rozwój Lokalny Kierowany przez Społeczność (RLKS).</a:t>
            </a:r>
            <a:b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Leader to interwencja ukierunkowana na budowanie lokalnej tożsamości bazującej na aktywizacji społecznej i przy wykorzystaniu miejscowych zasobów w sposób zapewniający najlepsze zaspokojenie potrzeb społeczności wiejskich w tym poprzez wykorzystanie wiedzy, innowacji i rozwiązań cyfrowych.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4A1D70-D391-38AB-D111-C23674CFF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10753"/>
            <a:ext cx="8596668" cy="2930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ramach strategii LGD „Leśny Krąg” zdefiniowano trzy cele główne, którymi są: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C.1. Wzmocnienie rozwoju gospodarczego i innowacji na obszarze LGD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C.2. Poprawa jakości życia mieszkańców oraz rozwój kulturowy, turystyczny i przyrodniczy obszaru LGD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C.3. Aktywizacja i integracja społeczna seniorów oraz osób z niepełnosprawnościami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D8FBDE8-006B-2944-724E-0E2967E803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976" y="125505"/>
            <a:ext cx="6903460" cy="123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93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6D147E-55A5-9E78-9AFB-B6C2BAFFB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13011"/>
            <a:ext cx="8596668" cy="1631577"/>
          </a:xfrm>
        </p:spPr>
        <p:txBody>
          <a:bodyPr>
            <a:normAutofit fontScale="90000"/>
          </a:bodyPr>
          <a:lstStyle/>
          <a:p>
            <a:r>
              <a:rPr lang="pl-PL" sz="1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Przedsięwzięcia w ramach C.1 Wzmocnienie rozwoju gospodarczego i innowacji na obszarze LGD</a:t>
            </a:r>
            <a:b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1.4 Kreowanie innowacji – Smart </a:t>
            </a:r>
            <a:r>
              <a:rPr lang="pl-PL" sz="1800" b="1" i="1" u="sng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Village</a:t>
            </a:r>
            <a:r>
              <a:rPr lang="pl-PL" sz="18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1800" i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 grantowy</a:t>
            </a:r>
            <a:br>
              <a:rPr lang="pl-PL" sz="1800" i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i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i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Zakres przedsięwzięcia obejmuje wsparcie  w zakresie przygotowania koncepcji  Smart </a:t>
            </a:r>
            <a:r>
              <a:rPr lang="pl-PL" sz="1800" i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Village</a:t>
            </a:r>
            <a:br>
              <a:rPr lang="pl-PL" sz="1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18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72436B-2C6D-B6C7-14C1-DE5AA2DF5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44588"/>
            <a:ext cx="8596668" cy="3396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uprawnieni wnioskodawcy –jednostki organizacyjne nieposiadające osobowości prawnej, organizacje pozarządowe posiadające siedzibę lub oddział na obszarze LGD od co najmniej roku poprzedzającego dzień złożenia wniosku o dofinansowanie, jednostki sektora finansów publicznych</a:t>
            </a:r>
            <a:r>
              <a:rPr lang="pl-PL" sz="1600" i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dla przedsięwzięcia: 2000 EUR</a:t>
            </a:r>
            <a:b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1.4.1 Liczba opracowanych koncepcji inteligentnych wsi- 2 szt., nabór w 2029r.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Pomoc przyznaje się w wysokości wynikającej z wielokrotności kosztu jednostkowego przygotowania jednej koncepcji SV równego 4000,00</a:t>
            </a:r>
          </a:p>
          <a:p>
            <a:pPr marL="0" indent="0">
              <a:buNone/>
            </a:pP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465CCEF-FACC-E2BC-BC64-0DABF406F9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188" y="1"/>
            <a:ext cx="5433248" cy="1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8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BB9EB2-64F4-F919-00D2-4C57A1BF8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94011"/>
            <a:ext cx="8596668" cy="2407024"/>
          </a:xfrm>
        </p:spPr>
        <p:txBody>
          <a:bodyPr>
            <a:noAutofit/>
          </a:bodyPr>
          <a:lstStyle/>
          <a:p>
            <a: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Przedsięwzięcia w ramach C.2 Poprawa jakości życia mieszkańców oraz rozwój kulturowy, turystyczny i przyrodniczy obszaru LGD</a:t>
            </a:r>
            <a:br>
              <a:rPr lang="pl-PL" sz="16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 Aktywizacja osób młodych </a:t>
            </a:r>
            <a:r>
              <a:rPr lang="pl-PL" sz="16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 grantowy</a:t>
            </a:r>
            <a:b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Główne kierunki działań w ramach przedsięwzięcia to wsparcie działań zwiększających tożsamość z obszarem w celu zachowania dziedzictwa kulturowego, historycznego  oraz przyrodniczego np. organizacja warsztatów, konkursów oraz wsparcie działań zwiększających świadomość ekologiczną ludzi młodych.</a:t>
            </a:r>
            <a:b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uprawnieni wnioskodawcy- </a:t>
            </a:r>
            <a:r>
              <a:rPr lang="pl-PL" sz="1600" b="0" i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jednostki organizacyjne nieposiadające osobowości prawnej, organizacje pozarządowe posiadające siedzibę lub oddział na obszarze LGD od co najmniej roku poprzedzającego dzień złożenia wniosku o dofinansowanie; jednostki sektora finansów publicznych z obszaru LGD </a:t>
            </a:r>
            <a:r>
              <a:rPr lang="pl-PL" sz="16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br>
              <a:rPr lang="pl-PL" sz="16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93CC63-A673-BA7F-E202-4EFBF765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801034"/>
            <a:ext cx="8596668" cy="22403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600" dirty="0"/>
          </a:p>
          <a:p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1600" dirty="0">
              <a:solidFill>
                <a:schemeClr val="accent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A2DF4EF-0591-D364-DCD1-87AADEB8F7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625" y="1"/>
            <a:ext cx="6813812" cy="123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4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53E3254-1317-6B36-E1FD-A7FC17D0A4FA}"/>
              </a:ext>
            </a:extLst>
          </p:cNvPr>
          <p:cNvSpPr txBox="1"/>
          <p:nvPr/>
        </p:nvSpPr>
        <p:spPr>
          <a:xfrm>
            <a:off x="645459" y="2279320"/>
            <a:ext cx="850526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dla przedsięwzięcia: 15 750 EUR</a:t>
            </a: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2.1.1 Liczba operacji które będą realizowały grant w zakresie zachowania dziedzictwa historycznego, kulturowego i przyrodniczego obszaru –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szt., nabór 2027r.,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5250 EUR</a:t>
            </a:r>
          </a:p>
          <a:p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2.1.3 Liczba operacji które będą realizowały grant w zakresie usług rekreacyjnych i spędzania czasu wolnego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szt., nabór 2025r.,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5250 EUR</a:t>
            </a:r>
          </a:p>
          <a:p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2.1.5 Liczba operacji które będą realizowały grant w zakresie  podnoszenia świadomości ekologicznej mieszkańców  </a:t>
            </a:r>
            <a:r>
              <a:rPr lang="pl-PL" sz="1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szt., nabór 2027r.,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5250 EUR</a:t>
            </a: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46DF24C-60BD-04AF-AF3D-8E0E8126C6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06" y="358587"/>
            <a:ext cx="7037930" cy="129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25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9C3E28-62FD-599D-C8DF-AE0BD768A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3647"/>
            <a:ext cx="8596668" cy="3558988"/>
          </a:xfrm>
        </p:spPr>
        <p:txBody>
          <a:bodyPr>
            <a:normAutofit/>
          </a:bodyPr>
          <a:lstStyle/>
          <a:p>
            <a:r>
              <a:rPr lang="pl-PL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Poziom dofinansowania:</a:t>
            </a:r>
            <a:endParaRPr lang="pl-PL" sz="16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pl-PL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kosztów kwalifikowalnych (organizacje pozarządowe -NGO) </a:t>
            </a:r>
          </a:p>
          <a:p>
            <a:pPr marL="0" indent="0">
              <a:buNone/>
            </a:pP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l-PL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kosztów kwalifikowalnych (JSFP) </a:t>
            </a:r>
            <a:endParaRPr lang="pl-PL" sz="16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pl-PL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Maksymalna kwota dofinansowania: wysokość grantu uzależniona jest od kalkulacji kosztów zadań projektu grantowego</a:t>
            </a:r>
          </a:p>
          <a:p>
            <a:pPr algn="l"/>
            <a:r>
              <a:rPr lang="pl-PL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Warunki dofinansowania:</a:t>
            </a:r>
            <a:endParaRPr lang="pl-PL" sz="1600" b="0" i="0" u="none" strike="noStrike" baseline="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Grantobiorca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musi posiadać numer identyfikacyjny producenta (EP). Grant udzielany jest po pozytywnym rozpatrzeniu wniosku o rozliczenie grantu przez LGD. 	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91DC710-A540-3B32-4310-E49FA9661B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871" y="1"/>
            <a:ext cx="6876565" cy="13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5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682610-6FCB-614D-2B7A-39BCCCEB1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35" y="851647"/>
            <a:ext cx="11591365" cy="6272484"/>
          </a:xfrm>
        </p:spPr>
        <p:txBody>
          <a:bodyPr>
            <a:normAutofit/>
          </a:bodyPr>
          <a:lstStyle/>
          <a:p>
            <a:br>
              <a:rPr lang="pl-PL" sz="2000" b="1" u="sng" dirty="0">
                <a:solidFill>
                  <a:schemeClr val="tx1"/>
                </a:solidFill>
                <a:latin typeface="+mn-lt"/>
              </a:rPr>
            </a:br>
            <a:r>
              <a:rPr lang="pl-PL" sz="16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2.2. Partnerstwo w oparciu o lokalne zasoby – </a:t>
            </a:r>
            <a: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konkurs otwarty</a:t>
            </a:r>
            <a:b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uprawnieni wnioskodawcy- jednostki organizacyjne nieposiadające osobowości prawnej, organizacje pozarządowe posiadające siedzibę lub oddział na obszarze LGD od co najmniej roku poprzedzającego dzień złożenia wniosku o dofinansowanie, jednostki sektora finansów publicznych</a:t>
            </a:r>
            <a:r>
              <a:rPr lang="pl-PL" sz="1600" i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Zakres przedsięwzięcia zakłada inicjowanie, pobudzanie, poszukiwanie i kojarzenie do współpracy partnerów zarówno z obszaru LGD,</a:t>
            </a:r>
            <a:b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 również spoza obszaru</a:t>
            </a:r>
            <a:b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dla przedsięwzięcia: 45 000 EUR</a:t>
            </a:r>
            <a:br>
              <a:rPr lang="pl-PL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2.2.1 Liczba operacji w partnerstwie promujące dziedzictwo historyczno- kulturowe i przyrodnicze obszaru LSR – 1 szt., budżet 7 500 EUR, nabór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2028r. </a:t>
            </a:r>
            <a:b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2.2.3 Liczba operacji realizującej grant na przygotowanie operacji realizowanej z partnerem/ i spoza LGD (zagranicznym) – projekt grantowy – 1 szt., budżet 37 500 EUR, nabór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2028r. </a:t>
            </a:r>
            <a:b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Poziom dofinansowania:</a:t>
            </a:r>
            <a:br>
              <a:rPr lang="pl-PL" sz="16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pl-PL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kosztów kwalifikowalnych (NGO) </a:t>
            </a:r>
            <a:b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l-PL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kosztów kwalifikowalnych (JSFP) </a:t>
            </a:r>
            <a:br>
              <a:rPr lang="pl-PL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br>
              <a:rPr lang="pl-PL" sz="2000" b="1" dirty="0"/>
            </a:br>
            <a:endParaRPr lang="pl-PL" sz="2000" b="1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135739-6D46-4566-4D4E-0B42FC15DB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188" y="1"/>
            <a:ext cx="5433248" cy="1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30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70AF87-B30C-ADA7-FF66-8DF199BB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07" y="1398494"/>
            <a:ext cx="11075894" cy="3191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600" b="1" i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2.3 Poprawa dostępu do ogólnodostępnej infrastruktury turystyczno-rekreacyjnej i kulturowej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1600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konkurs otwarty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Główne kierunki działań w ramach przedsięwzięcia to budowa/ przebudowa/wyposażenie modernizacja obiektów ogólnodostępnej, niekomercyjnej infrastruktury turystycznej, małej infrastruktury publicznej służącej poprawie atrakcyjności turystycznej oraz życia na obszarach wiejskich ( boiska, place zabaw), a także w zakresie infrastruktury służącej szerzeniu lokalnej kultury i dziedzictwa historyczno-kulturowego,  rozwój oferty turystycznej obszaru zakładającej aktywność poznawczą, interakcje z otoczeniem i kreatywne spędzanie czasu wolnego</a:t>
            </a:r>
            <a:endParaRPr lang="pl-PL" sz="16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16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uprawnieni wnioskodawcy-</a:t>
            </a:r>
            <a:r>
              <a:rPr lang="pl-PL" sz="1600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organizacje pozarządowe posiadające siedzibę lub oddział na obszarze LGD od co najmniej roku poprzedzającego dzień złożenia wniosku o dofinansowanie; jednostki sektora finansów publicznych z obszaru LGD </a:t>
            </a:r>
            <a:r>
              <a:rPr lang="pl-PL" sz="160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br>
              <a:rPr lang="pl-PL" sz="160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160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CAFF8D9-80F2-F1B3-2744-0BDC3F7294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188" y="1"/>
            <a:ext cx="5433248" cy="1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45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631C2F1-C008-28A3-A734-D704D8A05021}"/>
              </a:ext>
            </a:extLst>
          </p:cNvPr>
          <p:cNvSpPr txBox="1"/>
          <p:nvPr/>
        </p:nvSpPr>
        <p:spPr>
          <a:xfrm>
            <a:off x="777240" y="1813560"/>
            <a:ext cx="8373483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pl-PL" sz="1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1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1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dla przedsięwzięcia: 607 000 EUR</a:t>
            </a:r>
          </a:p>
          <a:p>
            <a:pPr marL="0" indent="0">
              <a:buNone/>
            </a:pPr>
            <a:b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2.3.1 Liczba operacji w zakresie uatrakcyjnienia lokalnej infrastruktury turystyczno- rekreacyjnej – 16 szt., 8 szt. w </a:t>
            </a:r>
            <a:r>
              <a:rPr lang="pl-PL" sz="1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2025r.,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200 000 EUR i 8 szt. w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2026r.,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200 000 EUR</a:t>
            </a:r>
            <a:b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2.3.5 Liczba operacji w zakresie zwiększenia dostępności małej infrastruktury  publicznej służącej poprawie atrakcyjności turystycznej oraz życia na obszarach wiejskich – 8 szt., budżet 160 000 EUR, nabór 2028r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2.3.8 Liczba operacji w zakresie infrastruktury służącej szerzeniu lokalnej kultury i dziedzictwa historyczno-kulturowego – 4 szt.,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23 500 EUR, nabór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2025r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 4 szt., budżet 23 500 EUR, nabór </a:t>
            </a:r>
            <a:r>
              <a:rPr lang="pl-PL" sz="1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2028r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80DCE97-4693-A408-EC10-3F4B59FD80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"/>
            <a:ext cx="7011036" cy="148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16931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2146</TotalTime>
  <Words>1627</Words>
  <Application>Microsoft Office PowerPoint</Application>
  <PresentationFormat>Panoramiczny</PresentationFormat>
  <Paragraphs>73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Faseta</vt:lpstr>
      <vt:lpstr>    Wsparcie na wdrażanie operacji w ramach Strategii Rozwoju Lokalnego Kierowanego przez Społeczność LGD „Leśny Krąg” </vt:lpstr>
      <vt:lpstr>Stowarzyszenie LGD „Leśny Krąg” realizuje  Strategię Rozwoju Lokalnego na lata 2023-2027  w ramach interwencji I.13.1 Leader/ Rozwój Lokalny Kierowany przez Społeczność (RLKS). Leader to interwencja ukierunkowana na budowanie lokalnej tożsamości bazującej na aktywizacji społecznej i przy wykorzystaniu miejscowych zasobów w sposób zapewniający najlepsze zaspokojenie potrzeb społeczności wiejskich w tym poprzez wykorzystanie wiedzy, innowacji i rozwiązań cyfrowych.</vt:lpstr>
      <vt:lpstr>Przedsięwzięcia w ramach C.1 Wzmocnienie rozwoju gospodarczego i innowacji na obszarze LGD  1.4 Kreowanie innowacji – Smart Village- projekt grantowy  Zakres przedsięwzięcia obejmuje wsparcie  w zakresie przygotowania koncepcji  Smart Village     </vt:lpstr>
      <vt:lpstr>Przedsięwzięcia w ramach C.2 Poprawa jakości życia mieszkańców oraz rozwój kulturowy, turystyczny i przyrodniczy obszaru LGD  2.1 Aktywizacja osób młodych - projekt grantowy  Główne kierunki działań w ramach przedsięwzięcia to wsparcie działań zwiększających tożsamość z obszarem w celu zachowania dziedzictwa kulturowego, historycznego  oraz przyrodniczego np. organizacja warsztatów, konkursów oraz wsparcie działań zwiększających świadomość ekologiczną ludzi młodych.  uprawnieni wnioskodawcy- jednostki organizacyjne nieposiadające osobowości prawnej, organizacje pozarządowe posiadające siedzibę lub oddział na obszarze LGD od co najmniej roku poprzedzającego dzień złożenia wniosku o dofinansowanie; jednostki sektora finansów publicznych z obszaru LGD     </vt:lpstr>
      <vt:lpstr>Prezentacja programu PowerPoint</vt:lpstr>
      <vt:lpstr>Prezentacja programu PowerPoint</vt:lpstr>
      <vt:lpstr> 2.2. Partnerstwo w oparciu o lokalne zasoby – konkurs otwarty  uprawnieni wnioskodawcy- jednostki organizacyjne nieposiadające osobowości prawnej, organizacje pozarządowe posiadające siedzibę lub oddział na obszarze LGD od co najmniej roku poprzedzającego dzień złożenia wniosku o dofinansowanie, jednostki sektora finansów publicznych   Zakres przedsięwzięcia zakłada inicjowanie, pobudzanie, poszukiwanie i kojarzenie do współpracy partnerów zarówno z obszaru LGD,  jak również spoza obszaru  Budżet dla przedsięwzięcia: 45 000 EUR  2.2.1 Liczba operacji w partnerstwie promujące dziedzictwo historyczno- kulturowe i przyrodnicze obszaru LSR – 1 szt., budżet 7 500 EUR, nabór 2028r.  2.2.3 Liczba operacji realizującej grant na przygotowanie operacji realizowanej z partnerem/ i spoza LGD (zagranicznym) – projekt grantowy – 1 szt., budżet 37 500 EUR, nabór 2028r.   Poziom dofinansowania: do 100 % kosztów kwalifikowalnych (NGO)   do 75 % kosztów kwalifikowalnych (JSFP)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Przedsięwzięcia w ramach C.3 Aktywizacja i integracja społeczna seniorów oraz osób z niepełnosprawnościami  3.1 Aktywizacja seniorów- projekt grantowy  Główne kierunki działań w ramach przedsięwzięcia to budowanie kompetencji cyfrowych seniorów, bezpieczeństwo w sieci oraz działania promocyjne, aktywizacyjne, których celem jest wspieranie jak najdłuższej sprawności życiowej seniorów, jak np. wsparcie działań w zakresie profilaktyki i edukacji prozdrowotnej seniorów, promocja aktywności fizycznej, zdrowego stylu życia    uprawnieni wnioskodawcy - organizacje pozarządowe posiadające siedzibę lub oddział na obszarze LGD od co najmniej roku poprzedzającego dzień złożenia wniosku o dofinansowanie; instytucje kultury </vt:lpstr>
      <vt:lpstr>Prezentacja programu PowerPoint</vt:lpstr>
      <vt:lpstr>3.2 Zwiększenie dostępności przestrzeni publicznej dla osób z niepełnosprawnościami – konkurs otwarty  Główne kierunki działań w ramach przedsięwzięcia to dostosowanie różnego rodzaju obiektów i usług publicznych świadczonych  w interesie ogólnym  do potrzeb osób z różnego rodzaju niepełnosprawnościami  uprawnieni wnioskodawcy- organizacje pozarządowe, instytucje kultury  Budżet dla przedsięwzięcia: 80 000 EUR  </vt:lpstr>
      <vt:lpstr>3.3 Aktywizacja społeczna mieszkańców oraz integracja międzypokoleniowa osób z niepełnosprawnościami- projekt grantowy  Główne kierunki działań w ramach przedsięwzięcia to edukacja społeczna, zachęcanie mieszkańców do udziału w lokalnych inicjatywach, budowanie przestrzeni do spotkań i działań międzypokoleniowych, kreowanie pozytywnego wizerunku osób starszych jako aktywnych, dążących do doskonalenia swoich umiejętności, zapobieganie samotności i wykluczeniu osób starszych   uprawnieni wnioskodawcy- organizacje pozarządowe, instytucje kultury</vt:lpstr>
      <vt:lpstr>   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Wsparcie na wdrażanie operacji w ramach Strategii Rozwoju Lokalnego Kierowanego przez Społeczność LGD „Leśny Krąg” </dc:title>
  <dc:creator>SLGD Leśny Krąg</dc:creator>
  <cp:lastModifiedBy>Dell</cp:lastModifiedBy>
  <cp:revision>263</cp:revision>
  <dcterms:created xsi:type="dcterms:W3CDTF">2024-10-10T07:52:47Z</dcterms:created>
  <dcterms:modified xsi:type="dcterms:W3CDTF">2024-10-21T06:35:08Z</dcterms:modified>
</cp:coreProperties>
</file>