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Open Sans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Open Sauce" panose="020B0604020202020204" charset="-18"/>
      <p:regular r:id="rId18"/>
    </p:embeddedFont>
    <p:embeddedFont>
      <p:font typeface="Open Sauce Bold" panose="020B0604020202020204" charset="-1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74414" y="536025"/>
            <a:ext cx="16677043" cy="575891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311226" y="860591"/>
            <a:ext cx="16431179" cy="5626435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4" name="AutoShape 4"/>
          <p:cNvSpPr/>
          <p:nvPr/>
        </p:nvSpPr>
        <p:spPr>
          <a:xfrm>
            <a:off x="12262700" y="5860715"/>
            <a:ext cx="3668902" cy="1015780"/>
          </a:xfrm>
          <a:prstGeom prst="rect">
            <a:avLst/>
          </a:prstGeom>
          <a:solidFill>
            <a:srgbClr val="E1E1E1"/>
          </a:solidFill>
        </p:spPr>
      </p:sp>
      <p:sp>
        <p:nvSpPr>
          <p:cNvPr id="5" name="Freeform 5"/>
          <p:cNvSpPr/>
          <p:nvPr/>
        </p:nvSpPr>
        <p:spPr>
          <a:xfrm>
            <a:off x="5760148" y="7635806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9" y="0"/>
                </a:lnTo>
                <a:lnTo>
                  <a:pt x="11301259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41147" y="8880425"/>
            <a:ext cx="11301259" cy="1087746"/>
          </a:xfrm>
          <a:custGeom>
            <a:avLst/>
            <a:gdLst/>
            <a:ahLst/>
            <a:cxnLst/>
            <a:rect l="l" t="t" r="r" b="b"/>
            <a:pathLst>
              <a:path w="11301259" h="1087746">
                <a:moveTo>
                  <a:pt x="0" y="0"/>
                </a:moveTo>
                <a:lnTo>
                  <a:pt x="11301259" y="0"/>
                </a:lnTo>
                <a:lnTo>
                  <a:pt x="11301259" y="1087746"/>
                </a:lnTo>
                <a:lnTo>
                  <a:pt x="0" y="1087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6683" y="7915775"/>
            <a:ext cx="4550562" cy="1696820"/>
          </a:xfrm>
          <a:custGeom>
            <a:avLst/>
            <a:gdLst/>
            <a:ahLst/>
            <a:cxnLst/>
            <a:rect l="l" t="t" r="r" b="b"/>
            <a:pathLst>
              <a:path w="4550562" h="1696820">
                <a:moveTo>
                  <a:pt x="0" y="0"/>
                </a:moveTo>
                <a:lnTo>
                  <a:pt x="4550562" y="0"/>
                </a:lnTo>
                <a:lnTo>
                  <a:pt x="4550562" y="1696820"/>
                </a:lnTo>
                <a:lnTo>
                  <a:pt x="0" y="1696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8903" y="1710056"/>
            <a:ext cx="1322438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Aktywne Lubelskie Lokalnie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12859" y="1123950"/>
            <a:ext cx="6010104" cy="74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 grantowy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8903" y="3207684"/>
            <a:ext cx="15788625" cy="227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realizowany w partnerstwie przez Fundację Fundusz Lokalny Ziemi Biłgorajskiej, Stowarzyszenie Czajnia, Centrum Wolontariatu w Lublinie oraz Forum Lubelskich Organizacji Pozarządowych.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88503" y="5981379"/>
            <a:ext cx="300719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2024 - 2026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6634" y="541850"/>
            <a:ext cx="5325989" cy="660262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3" name="TextBox 3"/>
          <p:cNvSpPr txBox="1"/>
          <p:nvPr/>
        </p:nvSpPr>
        <p:spPr>
          <a:xfrm>
            <a:off x="513997" y="603443"/>
            <a:ext cx="17260005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Aktywne Lubelskie Lokalnie</a:t>
            </a:r>
            <a:r>
              <a:rPr lang="en-US" sz="2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to inicjatywa mająca na celu pobudzenie aktywności obywatelskiej wśród mieszkańców województwa Lubelskiego poprzez aktywizację młodych organizacji pozarządowych oraz grup nieformalnych w latach 2024-2026.</a:t>
            </a:r>
          </a:p>
        </p:txBody>
      </p:sp>
      <p:sp>
        <p:nvSpPr>
          <p:cNvPr id="4" name="AutoShape 4"/>
          <p:cNvSpPr/>
          <p:nvPr/>
        </p:nvSpPr>
        <p:spPr>
          <a:xfrm>
            <a:off x="336634" y="5167737"/>
            <a:ext cx="17437368" cy="862963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5" name="Freeform 5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3997" y="2595077"/>
            <a:ext cx="17260005" cy="20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Wsparcie w ramach konkursu udzielane jest: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młodym organizacjom pozarządowym korzystając z narzędzia w postaci mikrodotacji.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lokalnym przedsięwzięciom wykonywanym/podejmowanym i prowadzonym przez grupy samopomocowe i grupy nieformalne.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997" y="5264065"/>
            <a:ext cx="17260005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Kwota dofinansowania jakie można uzyskać wynosi minimalnie 3000 zł a maksymalnie 6000 zł.</a:t>
            </a:r>
          </a:p>
        </p:txBody>
      </p:sp>
      <p:sp>
        <p:nvSpPr>
          <p:cNvPr id="8" name="AutoShape 8"/>
          <p:cNvSpPr/>
          <p:nvPr/>
        </p:nvSpPr>
        <p:spPr>
          <a:xfrm>
            <a:off x="425316" y="7098556"/>
            <a:ext cx="2086169" cy="502946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9" name="TextBox 9"/>
          <p:cNvSpPr txBox="1"/>
          <p:nvPr/>
        </p:nvSpPr>
        <p:spPr>
          <a:xfrm>
            <a:off x="425316" y="6579787"/>
            <a:ext cx="17260005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 ramach konkursu młode organizacje, Patroni i grupy nieformalne mogą składać maksymalnie </a:t>
            </a:r>
            <a:r>
              <a:rPr lang="en-US" sz="2899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 wnioski.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010" y="94523"/>
            <a:ext cx="1785879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pl-PL" sz="54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</a:t>
            </a:r>
            <a:r>
              <a:rPr lang="en-US" sz="54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Animatorzy</a:t>
            </a:r>
            <a:r>
              <a:rPr lang="pl-PL" sz="54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                            www.Aktywnelubelskie.pl</a:t>
            </a:r>
            <a:endParaRPr lang="en-US" sz="54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62432" y="1496900"/>
            <a:ext cx="4245534" cy="424553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4931" b="-2493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707966" y="3619668"/>
            <a:ext cx="4245534" cy="42455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925" b="-92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140346" y="1496900"/>
            <a:ext cx="4245534" cy="42455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975" r="-1097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3385880" y="3619668"/>
            <a:ext cx="4245534" cy="42455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62" r="-6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31718" y="5918696"/>
            <a:ext cx="323666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Edyta Dobosz-Maciuk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70577" y="8022092"/>
            <a:ext cx="232031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Gabriela Figura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06411" y="8022092"/>
            <a:ext cx="200447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Wojciech Dec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4471" y="5918696"/>
            <a:ext cx="267728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Justyna Orłowska</a:t>
            </a:r>
          </a:p>
        </p:txBody>
      </p:sp>
      <p:sp>
        <p:nvSpPr>
          <p:cNvPr id="15" name="Freeform 15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1463" b="-814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3997" y="1885581"/>
            <a:ext cx="10317499" cy="862963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3" name="TextBox 3"/>
          <p:cNvSpPr txBox="1"/>
          <p:nvPr/>
        </p:nvSpPr>
        <p:spPr>
          <a:xfrm>
            <a:off x="513997" y="1952624"/>
            <a:ext cx="17260005" cy="504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 u="sng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Młoda/lokalna organizacja pozarządowa </a:t>
            </a:r>
            <a:r>
              <a:rPr lang="en-US" sz="40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to organizacja pozarządowa lub podmiot wymieniony w art. 3 ust. 3 UoDPPiW, mająca siedzibę w województwie objętym projektem lub/oraz, która została wpisana do KRS lub właściwego rejestru nie wcześniej niż 60 miesięcy od dnia złożenia wniosku o mikrodotację. Ponadto, roczny przychód takiej organizacji za poprzedni zakończony rok obrotowy jej funkcjonowania nie może przekraczać 50 tys. zł.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3997" y="246549"/>
            <a:ext cx="1322438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Młoda organizacja</a:t>
            </a:r>
          </a:p>
        </p:txBody>
      </p:sp>
      <p:sp>
        <p:nvSpPr>
          <p:cNvPr id="5" name="Freeform 5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1467" y="246549"/>
            <a:ext cx="1322438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Projekty</a:t>
            </a:r>
          </a:p>
        </p:txBody>
      </p:sp>
      <p:sp>
        <p:nvSpPr>
          <p:cNvPr id="3" name="AutoShape 3"/>
          <p:cNvSpPr/>
          <p:nvPr/>
        </p:nvSpPr>
        <p:spPr>
          <a:xfrm>
            <a:off x="468090" y="3675193"/>
            <a:ext cx="8171117" cy="4311069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4" name="AutoShape 4"/>
          <p:cNvSpPr/>
          <p:nvPr/>
        </p:nvSpPr>
        <p:spPr>
          <a:xfrm>
            <a:off x="9144000" y="3675193"/>
            <a:ext cx="8115300" cy="4311069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5" name="TextBox 5"/>
          <p:cNvSpPr txBox="1"/>
          <p:nvPr/>
        </p:nvSpPr>
        <p:spPr>
          <a:xfrm>
            <a:off x="721467" y="1871282"/>
            <a:ext cx="16822052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 ramach konkursu grantowego można uzyskać dofinansowanie dwóch rodzajów projektów: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43333" y="4275168"/>
            <a:ext cx="7116635" cy="313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projekty na rozwój młodych organizacji zarejestrowanych na terenie woj. lubelskiego.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251" y="4537105"/>
            <a:ext cx="7278796" cy="234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projekty obejmujące działania w dowolnej ze sfer pożytku publicznego.</a:t>
            </a:r>
          </a:p>
        </p:txBody>
      </p:sp>
      <p:sp>
        <p:nvSpPr>
          <p:cNvPr id="8" name="Freeform 8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1467" y="246549"/>
            <a:ext cx="1322438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Wnioski</a:t>
            </a:r>
          </a:p>
        </p:txBody>
      </p:sp>
      <p:sp>
        <p:nvSpPr>
          <p:cNvPr id="3" name="Freeform 3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28700" y="2313788"/>
            <a:ext cx="2101181" cy="1392789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5" name="AutoShape 5"/>
          <p:cNvSpPr/>
          <p:nvPr/>
        </p:nvSpPr>
        <p:spPr>
          <a:xfrm>
            <a:off x="1028700" y="5729862"/>
            <a:ext cx="5110410" cy="1261488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6" name="AutoShape 6"/>
          <p:cNvSpPr/>
          <p:nvPr/>
        </p:nvSpPr>
        <p:spPr>
          <a:xfrm>
            <a:off x="1028700" y="4092856"/>
            <a:ext cx="2101181" cy="1253425"/>
          </a:xfrm>
          <a:prstGeom prst="rect">
            <a:avLst/>
          </a:prstGeom>
          <a:solidFill>
            <a:srgbClr val="8C52FF"/>
          </a:solidFill>
        </p:spPr>
      </p:sp>
      <p:sp>
        <p:nvSpPr>
          <p:cNvPr id="7" name="TextBox 7"/>
          <p:cNvSpPr txBox="1"/>
          <p:nvPr/>
        </p:nvSpPr>
        <p:spPr>
          <a:xfrm>
            <a:off x="3411988" y="2514813"/>
            <a:ext cx="4962569" cy="56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  <a:spcBef>
                <a:spcPct val="0"/>
              </a:spcBef>
            </a:pPr>
            <a:r>
              <a:rPr lang="en-US" sz="423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WNIOSKI ZŁOŻONE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43194" y="6127974"/>
            <a:ext cx="9074386" cy="56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  <a:spcBef>
                <a:spcPct val="0"/>
              </a:spcBef>
            </a:pPr>
            <a:r>
              <a:rPr lang="en-US" sz="423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ŚRODKI PRZYZNANE NA REALIZACJĘ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11988" y="4169056"/>
            <a:ext cx="8972438" cy="56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  <a:spcBef>
                <a:spcPct val="0"/>
              </a:spcBef>
            </a:pPr>
            <a:r>
              <a:rPr lang="en-US" sz="423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WNIOSKI DOFINANSOWANE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3390" y="2466188"/>
            <a:ext cx="2087624" cy="11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7"/>
              </a:lnSpc>
              <a:spcBef>
                <a:spcPct val="0"/>
              </a:spcBef>
            </a:pPr>
            <a:r>
              <a:rPr lang="en-US" sz="8257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288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1988" y="3397568"/>
            <a:ext cx="12935151" cy="31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9"/>
              </a:lnSpc>
              <a:spcBef>
                <a:spcPct val="0"/>
              </a:spcBef>
            </a:pPr>
            <a:r>
              <a:rPr lang="en-US" sz="24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Spośród których 168 to młode organizacje, a 120 to grupy nieformalne z Patronem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4364" y="4255005"/>
            <a:ext cx="2087624" cy="11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7"/>
              </a:lnSpc>
              <a:spcBef>
                <a:spcPct val="0"/>
              </a:spcBef>
            </a:pPr>
            <a:r>
              <a:rPr lang="en-US" sz="8257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61014" y="4951083"/>
            <a:ext cx="12060506" cy="31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9"/>
              </a:lnSpc>
              <a:spcBef>
                <a:spcPct val="0"/>
              </a:spcBef>
            </a:pPr>
            <a:r>
              <a:rPr lang="en-US" sz="24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Spośród których 58 to młode organizacje, a 43 to grupy nieformalne z Patronem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6281" y="6013365"/>
            <a:ext cx="4642829" cy="79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  <a:spcBef>
                <a:spcPct val="0"/>
              </a:spcBef>
            </a:pPr>
            <a:r>
              <a:rPr lang="en-US" sz="5966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567 000 PLN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63" b="-8143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38166" y="5363290"/>
            <a:ext cx="16321134" cy="2756407"/>
          </a:xfrm>
          <a:prstGeom prst="rect">
            <a:avLst/>
          </a:prstGeom>
          <a:solidFill>
            <a:srgbClr val="8C52FF"/>
          </a:solidFill>
        </p:spPr>
      </p:sp>
      <p:grpSp>
        <p:nvGrpSpPr>
          <p:cNvPr id="4" name="Group 4"/>
          <p:cNvGrpSpPr/>
          <p:nvPr/>
        </p:nvGrpSpPr>
        <p:grpSpPr>
          <a:xfrm>
            <a:off x="414450" y="5143500"/>
            <a:ext cx="5246370" cy="3270036"/>
            <a:chOff x="0" y="0"/>
            <a:chExt cx="812800" cy="506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3"/>
              <a:stretch>
                <a:fillRect t="-3381" b="-338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06064" y="246549"/>
            <a:ext cx="1428856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Ciekawe projekty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343826" y="5143500"/>
            <a:ext cx="5246370" cy="3270036"/>
            <a:chOff x="0" y="0"/>
            <a:chExt cx="812800" cy="506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4"/>
              <a:stretch>
                <a:fillRect t="-3381" b="-338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2275996" y="5143500"/>
            <a:ext cx="5246370" cy="3270036"/>
            <a:chOff x="0" y="0"/>
            <a:chExt cx="812800" cy="506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5"/>
              <a:stretch>
                <a:fillRect t="-3381" b="-338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14450" y="1937170"/>
            <a:ext cx="17207348" cy="261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Wnioskodawca: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Grupa nieformalna “Klub Seniora Czas”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Tytuł projektu: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Nasz czas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Powiat: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hrubieszowski    </a:t>
            </a: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Gmina: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Hrubieszów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Kwota dofinansowania: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6 000 zł</a:t>
            </a:r>
          </a:p>
          <a:p>
            <a:pPr algn="just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Opis projektu: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Celem projektu było zwiększenie kompetencji i umiejętności członków i członkiń zespołu w zakresie gry na bębnach oraz śpiewu. Dzięki projektowi udało się także rozwinąć oraz poszerzyć repertuar. Występy zyskały na jakości oraz atrakcyjności.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0326" y="1748154"/>
            <a:ext cx="17207348" cy="298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Wnioskodawca: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Poleskie Psy Ratownicze w imieniu grupy nieformalnej “Ratownicy z pasją”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Tytuł projektu: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Gdzie się schowałeś? Warsztaty pozorowania dla ratowników GPR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Powiat: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włodawski   </a:t>
            </a: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Gmina: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Wyryki</a:t>
            </a:r>
          </a:p>
          <a:p>
            <a:pPr algn="l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Kwota dofinansowania: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5 500 zł</a:t>
            </a:r>
          </a:p>
          <a:p>
            <a:pPr algn="just">
              <a:lnSpc>
                <a:spcPts val="2937"/>
              </a:lnSpc>
            </a:pPr>
            <a:r>
              <a:rPr lang="en-US" sz="29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Opis projektu: </a:t>
            </a:r>
            <a:r>
              <a:rPr lang="en-US" sz="2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Celem projektu był wzrost kompetencji 8 wolontariuszy w zakresie organizowania  i przeprowadzania specjalistycznych treningów pozoracyjnych dla psów ratowniczych. Wolontariusze zyskali umiejętność pracy w terenie otwartym oraz odpowiedniego ukrywania się dla celów treningowych. </a:t>
            </a:r>
          </a:p>
        </p:txBody>
      </p:sp>
      <p:sp>
        <p:nvSpPr>
          <p:cNvPr id="3" name="AutoShape 3"/>
          <p:cNvSpPr/>
          <p:nvPr/>
        </p:nvSpPr>
        <p:spPr>
          <a:xfrm>
            <a:off x="938166" y="5363290"/>
            <a:ext cx="16321134" cy="2756407"/>
          </a:xfrm>
          <a:prstGeom prst="rect">
            <a:avLst/>
          </a:prstGeom>
          <a:solidFill>
            <a:srgbClr val="8C52FF"/>
          </a:solidFill>
        </p:spPr>
      </p:sp>
      <p:grpSp>
        <p:nvGrpSpPr>
          <p:cNvPr id="4" name="Group 4"/>
          <p:cNvGrpSpPr/>
          <p:nvPr/>
        </p:nvGrpSpPr>
        <p:grpSpPr>
          <a:xfrm>
            <a:off x="540326" y="5140222"/>
            <a:ext cx="5246370" cy="3270036"/>
            <a:chOff x="0" y="0"/>
            <a:chExt cx="812800" cy="506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2"/>
              <a:stretch>
                <a:fillRect t="-10091" b="-1009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469702" y="5140222"/>
            <a:ext cx="5246370" cy="3270036"/>
            <a:chOff x="0" y="0"/>
            <a:chExt cx="812800" cy="50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3"/>
              <a:stretch>
                <a:fillRect t="-10091" b="-1009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401872" y="5140222"/>
            <a:ext cx="5246370" cy="3270036"/>
            <a:chOff x="0" y="0"/>
            <a:chExt cx="812800" cy="506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06614"/>
            </a:xfrm>
            <a:custGeom>
              <a:avLst/>
              <a:gdLst/>
              <a:ahLst/>
              <a:cxnLst/>
              <a:rect l="l" t="t" r="r" b="b"/>
              <a:pathLst>
                <a:path w="812800" h="506614">
                  <a:moveTo>
                    <a:pt x="0" y="0"/>
                  </a:moveTo>
                  <a:lnTo>
                    <a:pt x="812800" y="0"/>
                  </a:lnTo>
                  <a:lnTo>
                    <a:pt x="812800" y="506614"/>
                  </a:lnTo>
                  <a:lnTo>
                    <a:pt x="0" y="506614"/>
                  </a:lnTo>
                  <a:close/>
                </a:path>
              </a:pathLst>
            </a:custGeom>
            <a:blipFill>
              <a:blip r:embed="rId4"/>
              <a:stretch>
                <a:fillRect t="-10091" b="-10091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493371" y="8826674"/>
            <a:ext cx="11301259" cy="1244618"/>
          </a:xfrm>
          <a:custGeom>
            <a:avLst/>
            <a:gdLst/>
            <a:ahLst/>
            <a:cxnLst/>
            <a:rect l="l" t="t" r="r" b="b"/>
            <a:pathLst>
              <a:path w="11301259" h="1244618">
                <a:moveTo>
                  <a:pt x="0" y="0"/>
                </a:moveTo>
                <a:lnTo>
                  <a:pt x="11301258" y="0"/>
                </a:lnTo>
                <a:lnTo>
                  <a:pt x="11301258" y="1244619"/>
                </a:lnTo>
                <a:lnTo>
                  <a:pt x="0" y="12446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1463" b="-814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6064" y="246549"/>
            <a:ext cx="14288566" cy="140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Ciekawe projekty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428</Words>
  <Application>Microsoft Office PowerPoint</Application>
  <PresentationFormat>Niestandardowy</PresentationFormat>
  <Paragraphs>42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Open Sauce</vt:lpstr>
      <vt:lpstr>Open Sans</vt:lpstr>
      <vt:lpstr>Arial</vt:lpstr>
      <vt:lpstr>Calibri</vt:lpstr>
      <vt:lpstr>Glacial Indifference</vt:lpstr>
      <vt:lpstr>Open Sauce Bold</vt:lpstr>
      <vt:lpstr>Open Sans Bold</vt:lpstr>
      <vt:lpstr>Glacial Indifference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realizowany przez .....</dc:title>
  <cp:lastModifiedBy>Aleksander Jurzysta</cp:lastModifiedBy>
  <cp:revision>3</cp:revision>
  <dcterms:created xsi:type="dcterms:W3CDTF">2006-08-16T00:00:00Z</dcterms:created>
  <dcterms:modified xsi:type="dcterms:W3CDTF">2024-10-21T09:29:31Z</dcterms:modified>
  <dc:identifier>DAGULsNosw8</dc:identifier>
</cp:coreProperties>
</file>