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9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ne Bilgorajskie" userId="9e16441e71cabe7f" providerId="LiveId" clId="{A2094EDA-BA1F-4452-8820-50D310AF2760}"/>
    <pc:docChg chg="modSld">
      <pc:chgData name="Silne Bilgorajskie" userId="9e16441e71cabe7f" providerId="LiveId" clId="{A2094EDA-BA1F-4452-8820-50D310AF2760}" dt="2024-10-18T10:14:41.026" v="2" actId="14100"/>
      <pc:docMkLst>
        <pc:docMk/>
      </pc:docMkLst>
      <pc:sldChg chg="modSp mod">
        <pc:chgData name="Silne Bilgorajskie" userId="9e16441e71cabe7f" providerId="LiveId" clId="{A2094EDA-BA1F-4452-8820-50D310AF2760}" dt="2024-10-18T10:14:41.026" v="2" actId="14100"/>
        <pc:sldMkLst>
          <pc:docMk/>
          <pc:sldMk cId="4192069623" sldId="272"/>
        </pc:sldMkLst>
        <pc:picChg chg="mod">
          <ac:chgData name="Silne Bilgorajskie" userId="9e16441e71cabe7f" providerId="LiveId" clId="{A2094EDA-BA1F-4452-8820-50D310AF2760}" dt="2024-10-18T10:14:41.026" v="2" actId="14100"/>
          <ac:picMkLst>
            <pc:docMk/>
            <pc:sldMk cId="4192069623" sldId="272"/>
            <ac:picMk id="5" creationId="{5DC8BBC8-58F6-6D91-EF58-CFA557DA0E7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546E995-B482-5ACE-8E77-CA17A3895CEB}"/>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A3A1E6C2-DA36-5253-3E34-DDC13EDB87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D31169BB-0436-B247-BBD9-2A8EBB963FB7}"/>
              </a:ext>
            </a:extLst>
          </p:cNvPr>
          <p:cNvSpPr>
            <a:spLocks noGrp="1"/>
          </p:cNvSpPr>
          <p:nvPr>
            <p:ph type="dt" sz="half" idx="10"/>
          </p:nvPr>
        </p:nvSpPr>
        <p:spPr/>
        <p:txBody>
          <a:bodyPr/>
          <a:lstStyle/>
          <a:p>
            <a:fld id="{156BDD3D-70AB-486E-ABB6-0E49076918FB}" type="datetimeFigureOut">
              <a:rPr lang="pl-PL" smtClean="0"/>
              <a:t>18.10.2024</a:t>
            </a:fld>
            <a:endParaRPr lang="pl-PL"/>
          </a:p>
        </p:txBody>
      </p:sp>
      <p:sp>
        <p:nvSpPr>
          <p:cNvPr id="5" name="Symbol zastępczy stopki 4">
            <a:extLst>
              <a:ext uri="{FF2B5EF4-FFF2-40B4-BE49-F238E27FC236}">
                <a16:creationId xmlns:a16="http://schemas.microsoft.com/office/drawing/2014/main" id="{340EE38C-6C3E-1631-ECFE-6699B6C8BA7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EF36778-37CA-9193-095B-CBAE0F1C7BEE}"/>
              </a:ext>
            </a:extLst>
          </p:cNvPr>
          <p:cNvSpPr>
            <a:spLocks noGrp="1"/>
          </p:cNvSpPr>
          <p:nvPr>
            <p:ph type="sldNum" sz="quarter" idx="12"/>
          </p:nvPr>
        </p:nvSpPr>
        <p:spPr/>
        <p:txBody>
          <a:bodyPr/>
          <a:lstStyle/>
          <a:p>
            <a:fld id="{2A5F88F5-D109-4955-A967-AB5D4AA4BFA9}" type="slidenum">
              <a:rPr lang="pl-PL" smtClean="0"/>
              <a:t>‹#›</a:t>
            </a:fld>
            <a:endParaRPr lang="pl-PL"/>
          </a:p>
        </p:txBody>
      </p:sp>
    </p:spTree>
    <p:extLst>
      <p:ext uri="{BB962C8B-B14F-4D97-AF65-F5344CB8AC3E}">
        <p14:creationId xmlns:p14="http://schemas.microsoft.com/office/powerpoint/2010/main" val="3771838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752225-75B7-46A1-4F20-90E16AFFC990}"/>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40CA6E53-C34C-A5EE-DD45-44518C49E59F}"/>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4328384-14B0-6277-691F-60A0ABC3CDF1}"/>
              </a:ext>
            </a:extLst>
          </p:cNvPr>
          <p:cNvSpPr>
            <a:spLocks noGrp="1"/>
          </p:cNvSpPr>
          <p:nvPr>
            <p:ph type="dt" sz="half" idx="10"/>
          </p:nvPr>
        </p:nvSpPr>
        <p:spPr/>
        <p:txBody>
          <a:bodyPr/>
          <a:lstStyle/>
          <a:p>
            <a:fld id="{156BDD3D-70AB-486E-ABB6-0E49076918FB}" type="datetimeFigureOut">
              <a:rPr lang="pl-PL" smtClean="0"/>
              <a:t>18.10.2024</a:t>
            </a:fld>
            <a:endParaRPr lang="pl-PL"/>
          </a:p>
        </p:txBody>
      </p:sp>
      <p:sp>
        <p:nvSpPr>
          <p:cNvPr id="5" name="Symbol zastępczy stopki 4">
            <a:extLst>
              <a:ext uri="{FF2B5EF4-FFF2-40B4-BE49-F238E27FC236}">
                <a16:creationId xmlns:a16="http://schemas.microsoft.com/office/drawing/2014/main" id="{97B3B8B4-F0BF-C2CD-576F-625B314DAC5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581AA38-6652-C057-95F5-8668233D1842}"/>
              </a:ext>
            </a:extLst>
          </p:cNvPr>
          <p:cNvSpPr>
            <a:spLocks noGrp="1"/>
          </p:cNvSpPr>
          <p:nvPr>
            <p:ph type="sldNum" sz="quarter" idx="12"/>
          </p:nvPr>
        </p:nvSpPr>
        <p:spPr/>
        <p:txBody>
          <a:bodyPr/>
          <a:lstStyle/>
          <a:p>
            <a:fld id="{2A5F88F5-D109-4955-A967-AB5D4AA4BFA9}" type="slidenum">
              <a:rPr lang="pl-PL" smtClean="0"/>
              <a:t>‹#›</a:t>
            </a:fld>
            <a:endParaRPr lang="pl-PL"/>
          </a:p>
        </p:txBody>
      </p:sp>
    </p:spTree>
    <p:extLst>
      <p:ext uri="{BB962C8B-B14F-4D97-AF65-F5344CB8AC3E}">
        <p14:creationId xmlns:p14="http://schemas.microsoft.com/office/powerpoint/2010/main" val="817447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BADF2AF2-F51E-70E3-31B6-3C4FF1CD1036}"/>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5230F31A-6408-E389-78D6-DA17769C7F6D}"/>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8BC8970-EDD6-A1A2-CF10-D49700494CFD}"/>
              </a:ext>
            </a:extLst>
          </p:cNvPr>
          <p:cNvSpPr>
            <a:spLocks noGrp="1"/>
          </p:cNvSpPr>
          <p:nvPr>
            <p:ph type="dt" sz="half" idx="10"/>
          </p:nvPr>
        </p:nvSpPr>
        <p:spPr/>
        <p:txBody>
          <a:bodyPr/>
          <a:lstStyle/>
          <a:p>
            <a:fld id="{156BDD3D-70AB-486E-ABB6-0E49076918FB}" type="datetimeFigureOut">
              <a:rPr lang="pl-PL" smtClean="0"/>
              <a:t>18.10.2024</a:t>
            </a:fld>
            <a:endParaRPr lang="pl-PL"/>
          </a:p>
        </p:txBody>
      </p:sp>
      <p:sp>
        <p:nvSpPr>
          <p:cNvPr id="5" name="Symbol zastępczy stopki 4">
            <a:extLst>
              <a:ext uri="{FF2B5EF4-FFF2-40B4-BE49-F238E27FC236}">
                <a16:creationId xmlns:a16="http://schemas.microsoft.com/office/drawing/2014/main" id="{F1F5CCEE-7673-DE12-8308-5B649275CFA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AAABB0D-5C50-C9DE-440D-D4AA6AC77406}"/>
              </a:ext>
            </a:extLst>
          </p:cNvPr>
          <p:cNvSpPr>
            <a:spLocks noGrp="1"/>
          </p:cNvSpPr>
          <p:nvPr>
            <p:ph type="sldNum" sz="quarter" idx="12"/>
          </p:nvPr>
        </p:nvSpPr>
        <p:spPr/>
        <p:txBody>
          <a:bodyPr/>
          <a:lstStyle/>
          <a:p>
            <a:fld id="{2A5F88F5-D109-4955-A967-AB5D4AA4BFA9}" type="slidenum">
              <a:rPr lang="pl-PL" smtClean="0"/>
              <a:t>‹#›</a:t>
            </a:fld>
            <a:endParaRPr lang="pl-PL"/>
          </a:p>
        </p:txBody>
      </p:sp>
    </p:spTree>
    <p:extLst>
      <p:ext uri="{BB962C8B-B14F-4D97-AF65-F5344CB8AC3E}">
        <p14:creationId xmlns:p14="http://schemas.microsoft.com/office/powerpoint/2010/main" val="382319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1450A7-7FA8-AD39-1E14-DEBDFA83AC0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8C09C68D-6993-2F8F-5CC2-57F4733A62CB}"/>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D1AC93B-1856-0C24-8669-2F68E029B240}"/>
              </a:ext>
            </a:extLst>
          </p:cNvPr>
          <p:cNvSpPr>
            <a:spLocks noGrp="1"/>
          </p:cNvSpPr>
          <p:nvPr>
            <p:ph type="dt" sz="half" idx="10"/>
          </p:nvPr>
        </p:nvSpPr>
        <p:spPr/>
        <p:txBody>
          <a:bodyPr/>
          <a:lstStyle/>
          <a:p>
            <a:fld id="{156BDD3D-70AB-486E-ABB6-0E49076918FB}" type="datetimeFigureOut">
              <a:rPr lang="pl-PL" smtClean="0"/>
              <a:t>18.10.2024</a:t>
            </a:fld>
            <a:endParaRPr lang="pl-PL"/>
          </a:p>
        </p:txBody>
      </p:sp>
      <p:sp>
        <p:nvSpPr>
          <p:cNvPr id="5" name="Symbol zastępczy stopki 4">
            <a:extLst>
              <a:ext uri="{FF2B5EF4-FFF2-40B4-BE49-F238E27FC236}">
                <a16:creationId xmlns:a16="http://schemas.microsoft.com/office/drawing/2014/main" id="{4B84DCB8-0C31-B5C7-D832-337D1D422EB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0D9D6C9-8B1B-F380-1FAB-1F0FE217DC2E}"/>
              </a:ext>
            </a:extLst>
          </p:cNvPr>
          <p:cNvSpPr>
            <a:spLocks noGrp="1"/>
          </p:cNvSpPr>
          <p:nvPr>
            <p:ph type="sldNum" sz="quarter" idx="12"/>
          </p:nvPr>
        </p:nvSpPr>
        <p:spPr/>
        <p:txBody>
          <a:bodyPr/>
          <a:lstStyle/>
          <a:p>
            <a:fld id="{2A5F88F5-D109-4955-A967-AB5D4AA4BFA9}" type="slidenum">
              <a:rPr lang="pl-PL" smtClean="0"/>
              <a:t>‹#›</a:t>
            </a:fld>
            <a:endParaRPr lang="pl-PL"/>
          </a:p>
        </p:txBody>
      </p:sp>
    </p:spTree>
    <p:extLst>
      <p:ext uri="{BB962C8B-B14F-4D97-AF65-F5344CB8AC3E}">
        <p14:creationId xmlns:p14="http://schemas.microsoft.com/office/powerpoint/2010/main" val="3764585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3E3E447-74AF-0EC8-21C1-E524F3A373BA}"/>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9101C7CF-23FE-AAEB-9EB7-694B3A8AC0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0C2AFF2E-402C-A36C-7CD4-E935A912C1E8}"/>
              </a:ext>
            </a:extLst>
          </p:cNvPr>
          <p:cNvSpPr>
            <a:spLocks noGrp="1"/>
          </p:cNvSpPr>
          <p:nvPr>
            <p:ph type="dt" sz="half" idx="10"/>
          </p:nvPr>
        </p:nvSpPr>
        <p:spPr/>
        <p:txBody>
          <a:bodyPr/>
          <a:lstStyle/>
          <a:p>
            <a:fld id="{156BDD3D-70AB-486E-ABB6-0E49076918FB}" type="datetimeFigureOut">
              <a:rPr lang="pl-PL" smtClean="0"/>
              <a:t>18.10.2024</a:t>
            </a:fld>
            <a:endParaRPr lang="pl-PL"/>
          </a:p>
        </p:txBody>
      </p:sp>
      <p:sp>
        <p:nvSpPr>
          <p:cNvPr id="5" name="Symbol zastępczy stopki 4">
            <a:extLst>
              <a:ext uri="{FF2B5EF4-FFF2-40B4-BE49-F238E27FC236}">
                <a16:creationId xmlns:a16="http://schemas.microsoft.com/office/drawing/2014/main" id="{3D2ECE49-8FB3-1FDF-31F2-32AAE4CD41D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B86D64B-67C8-8A8A-FA8C-B42490574979}"/>
              </a:ext>
            </a:extLst>
          </p:cNvPr>
          <p:cNvSpPr>
            <a:spLocks noGrp="1"/>
          </p:cNvSpPr>
          <p:nvPr>
            <p:ph type="sldNum" sz="quarter" idx="12"/>
          </p:nvPr>
        </p:nvSpPr>
        <p:spPr/>
        <p:txBody>
          <a:bodyPr/>
          <a:lstStyle/>
          <a:p>
            <a:fld id="{2A5F88F5-D109-4955-A967-AB5D4AA4BFA9}" type="slidenum">
              <a:rPr lang="pl-PL" smtClean="0"/>
              <a:t>‹#›</a:t>
            </a:fld>
            <a:endParaRPr lang="pl-PL"/>
          </a:p>
        </p:txBody>
      </p:sp>
    </p:spTree>
    <p:extLst>
      <p:ext uri="{BB962C8B-B14F-4D97-AF65-F5344CB8AC3E}">
        <p14:creationId xmlns:p14="http://schemas.microsoft.com/office/powerpoint/2010/main" val="1092053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22D53B9-8797-ED9B-8D8E-8019B38C8C7B}"/>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5F77F490-4019-B13B-6568-BFEC716D3E56}"/>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AEE732A3-D654-FA6C-5558-4AC94699EBCD}"/>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4313C103-5CB4-2659-7499-7CE856B965A3}"/>
              </a:ext>
            </a:extLst>
          </p:cNvPr>
          <p:cNvSpPr>
            <a:spLocks noGrp="1"/>
          </p:cNvSpPr>
          <p:nvPr>
            <p:ph type="dt" sz="half" idx="10"/>
          </p:nvPr>
        </p:nvSpPr>
        <p:spPr/>
        <p:txBody>
          <a:bodyPr/>
          <a:lstStyle/>
          <a:p>
            <a:fld id="{156BDD3D-70AB-486E-ABB6-0E49076918FB}" type="datetimeFigureOut">
              <a:rPr lang="pl-PL" smtClean="0"/>
              <a:t>18.10.2024</a:t>
            </a:fld>
            <a:endParaRPr lang="pl-PL"/>
          </a:p>
        </p:txBody>
      </p:sp>
      <p:sp>
        <p:nvSpPr>
          <p:cNvPr id="6" name="Symbol zastępczy stopki 5">
            <a:extLst>
              <a:ext uri="{FF2B5EF4-FFF2-40B4-BE49-F238E27FC236}">
                <a16:creationId xmlns:a16="http://schemas.microsoft.com/office/drawing/2014/main" id="{69E73441-A599-2865-F6EF-34EDB70B69C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74F9038-8AB7-51AC-0515-73B1ECE077C0}"/>
              </a:ext>
            </a:extLst>
          </p:cNvPr>
          <p:cNvSpPr>
            <a:spLocks noGrp="1"/>
          </p:cNvSpPr>
          <p:nvPr>
            <p:ph type="sldNum" sz="quarter" idx="12"/>
          </p:nvPr>
        </p:nvSpPr>
        <p:spPr/>
        <p:txBody>
          <a:bodyPr/>
          <a:lstStyle/>
          <a:p>
            <a:fld id="{2A5F88F5-D109-4955-A967-AB5D4AA4BFA9}" type="slidenum">
              <a:rPr lang="pl-PL" smtClean="0"/>
              <a:t>‹#›</a:t>
            </a:fld>
            <a:endParaRPr lang="pl-PL"/>
          </a:p>
        </p:txBody>
      </p:sp>
    </p:spTree>
    <p:extLst>
      <p:ext uri="{BB962C8B-B14F-4D97-AF65-F5344CB8AC3E}">
        <p14:creationId xmlns:p14="http://schemas.microsoft.com/office/powerpoint/2010/main" val="2951602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2DA9E6-B316-8407-D094-0061A11622DA}"/>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80C00AA9-2DEA-F785-C0B9-1E5DEEDDEE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DF37B385-3C48-CBE0-DE97-85E947A21850}"/>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4972006C-39A3-F204-42D6-F218AD4376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3A3E0DE5-2AE9-4DE4-D39B-C90A0259C108}"/>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9310C5B6-D735-3626-A818-BC87476B153B}"/>
              </a:ext>
            </a:extLst>
          </p:cNvPr>
          <p:cNvSpPr>
            <a:spLocks noGrp="1"/>
          </p:cNvSpPr>
          <p:nvPr>
            <p:ph type="dt" sz="half" idx="10"/>
          </p:nvPr>
        </p:nvSpPr>
        <p:spPr/>
        <p:txBody>
          <a:bodyPr/>
          <a:lstStyle/>
          <a:p>
            <a:fld id="{156BDD3D-70AB-486E-ABB6-0E49076918FB}" type="datetimeFigureOut">
              <a:rPr lang="pl-PL" smtClean="0"/>
              <a:t>18.10.2024</a:t>
            </a:fld>
            <a:endParaRPr lang="pl-PL"/>
          </a:p>
        </p:txBody>
      </p:sp>
      <p:sp>
        <p:nvSpPr>
          <p:cNvPr id="8" name="Symbol zastępczy stopki 7">
            <a:extLst>
              <a:ext uri="{FF2B5EF4-FFF2-40B4-BE49-F238E27FC236}">
                <a16:creationId xmlns:a16="http://schemas.microsoft.com/office/drawing/2014/main" id="{EF6F8B9B-2357-DFC4-1BB8-8F9303C2A244}"/>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E9D34E6D-2E51-5C5E-A042-FF422347DCCE}"/>
              </a:ext>
            </a:extLst>
          </p:cNvPr>
          <p:cNvSpPr>
            <a:spLocks noGrp="1"/>
          </p:cNvSpPr>
          <p:nvPr>
            <p:ph type="sldNum" sz="quarter" idx="12"/>
          </p:nvPr>
        </p:nvSpPr>
        <p:spPr/>
        <p:txBody>
          <a:bodyPr/>
          <a:lstStyle/>
          <a:p>
            <a:fld id="{2A5F88F5-D109-4955-A967-AB5D4AA4BFA9}" type="slidenum">
              <a:rPr lang="pl-PL" smtClean="0"/>
              <a:t>‹#›</a:t>
            </a:fld>
            <a:endParaRPr lang="pl-PL"/>
          </a:p>
        </p:txBody>
      </p:sp>
    </p:spTree>
    <p:extLst>
      <p:ext uri="{BB962C8B-B14F-4D97-AF65-F5344CB8AC3E}">
        <p14:creationId xmlns:p14="http://schemas.microsoft.com/office/powerpoint/2010/main" val="3965598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D91ADA-C2FF-075C-754E-BE56D4FED08F}"/>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1260952E-7EB5-6DC5-5A22-89EF4A3C836F}"/>
              </a:ext>
            </a:extLst>
          </p:cNvPr>
          <p:cNvSpPr>
            <a:spLocks noGrp="1"/>
          </p:cNvSpPr>
          <p:nvPr>
            <p:ph type="dt" sz="half" idx="10"/>
          </p:nvPr>
        </p:nvSpPr>
        <p:spPr/>
        <p:txBody>
          <a:bodyPr/>
          <a:lstStyle/>
          <a:p>
            <a:fld id="{156BDD3D-70AB-486E-ABB6-0E49076918FB}" type="datetimeFigureOut">
              <a:rPr lang="pl-PL" smtClean="0"/>
              <a:t>18.10.2024</a:t>
            </a:fld>
            <a:endParaRPr lang="pl-PL"/>
          </a:p>
        </p:txBody>
      </p:sp>
      <p:sp>
        <p:nvSpPr>
          <p:cNvPr id="4" name="Symbol zastępczy stopki 3">
            <a:extLst>
              <a:ext uri="{FF2B5EF4-FFF2-40B4-BE49-F238E27FC236}">
                <a16:creationId xmlns:a16="http://schemas.microsoft.com/office/drawing/2014/main" id="{A1616C8D-4B61-2344-F027-58B78C9CA8CD}"/>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694C643C-DE0C-ECE0-AC2E-231DF34DD326}"/>
              </a:ext>
            </a:extLst>
          </p:cNvPr>
          <p:cNvSpPr>
            <a:spLocks noGrp="1"/>
          </p:cNvSpPr>
          <p:nvPr>
            <p:ph type="sldNum" sz="quarter" idx="12"/>
          </p:nvPr>
        </p:nvSpPr>
        <p:spPr/>
        <p:txBody>
          <a:bodyPr/>
          <a:lstStyle/>
          <a:p>
            <a:fld id="{2A5F88F5-D109-4955-A967-AB5D4AA4BFA9}" type="slidenum">
              <a:rPr lang="pl-PL" smtClean="0"/>
              <a:t>‹#›</a:t>
            </a:fld>
            <a:endParaRPr lang="pl-PL"/>
          </a:p>
        </p:txBody>
      </p:sp>
    </p:spTree>
    <p:extLst>
      <p:ext uri="{BB962C8B-B14F-4D97-AF65-F5344CB8AC3E}">
        <p14:creationId xmlns:p14="http://schemas.microsoft.com/office/powerpoint/2010/main" val="90099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5E35C525-A772-FB7B-F0C8-D58D57544F42}"/>
              </a:ext>
            </a:extLst>
          </p:cNvPr>
          <p:cNvSpPr>
            <a:spLocks noGrp="1"/>
          </p:cNvSpPr>
          <p:nvPr>
            <p:ph type="dt" sz="half" idx="10"/>
          </p:nvPr>
        </p:nvSpPr>
        <p:spPr/>
        <p:txBody>
          <a:bodyPr/>
          <a:lstStyle/>
          <a:p>
            <a:fld id="{156BDD3D-70AB-486E-ABB6-0E49076918FB}" type="datetimeFigureOut">
              <a:rPr lang="pl-PL" smtClean="0"/>
              <a:t>18.10.2024</a:t>
            </a:fld>
            <a:endParaRPr lang="pl-PL"/>
          </a:p>
        </p:txBody>
      </p:sp>
      <p:sp>
        <p:nvSpPr>
          <p:cNvPr id="3" name="Symbol zastępczy stopki 2">
            <a:extLst>
              <a:ext uri="{FF2B5EF4-FFF2-40B4-BE49-F238E27FC236}">
                <a16:creationId xmlns:a16="http://schemas.microsoft.com/office/drawing/2014/main" id="{FFA80DC0-6F2B-B5AB-4B91-A21645AFC533}"/>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6E2DE843-A2F6-9594-375E-0E4C26B2CEF4}"/>
              </a:ext>
            </a:extLst>
          </p:cNvPr>
          <p:cNvSpPr>
            <a:spLocks noGrp="1"/>
          </p:cNvSpPr>
          <p:nvPr>
            <p:ph type="sldNum" sz="quarter" idx="12"/>
          </p:nvPr>
        </p:nvSpPr>
        <p:spPr/>
        <p:txBody>
          <a:bodyPr/>
          <a:lstStyle/>
          <a:p>
            <a:fld id="{2A5F88F5-D109-4955-A967-AB5D4AA4BFA9}" type="slidenum">
              <a:rPr lang="pl-PL" smtClean="0"/>
              <a:t>‹#›</a:t>
            </a:fld>
            <a:endParaRPr lang="pl-PL"/>
          </a:p>
        </p:txBody>
      </p:sp>
    </p:spTree>
    <p:extLst>
      <p:ext uri="{BB962C8B-B14F-4D97-AF65-F5344CB8AC3E}">
        <p14:creationId xmlns:p14="http://schemas.microsoft.com/office/powerpoint/2010/main" val="166053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3D1666-EB5A-3246-BA34-2771AD9A5B0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98FE1DAE-9736-504F-2AF0-3CA0969919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5C7A8D30-AD06-C583-52B2-D904EC6DD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FE7CC180-75BE-4A12-F18F-DB2A8661EDF6}"/>
              </a:ext>
            </a:extLst>
          </p:cNvPr>
          <p:cNvSpPr>
            <a:spLocks noGrp="1"/>
          </p:cNvSpPr>
          <p:nvPr>
            <p:ph type="dt" sz="half" idx="10"/>
          </p:nvPr>
        </p:nvSpPr>
        <p:spPr/>
        <p:txBody>
          <a:bodyPr/>
          <a:lstStyle/>
          <a:p>
            <a:fld id="{156BDD3D-70AB-486E-ABB6-0E49076918FB}" type="datetimeFigureOut">
              <a:rPr lang="pl-PL" smtClean="0"/>
              <a:t>18.10.2024</a:t>
            </a:fld>
            <a:endParaRPr lang="pl-PL"/>
          </a:p>
        </p:txBody>
      </p:sp>
      <p:sp>
        <p:nvSpPr>
          <p:cNvPr id="6" name="Symbol zastępczy stopki 5">
            <a:extLst>
              <a:ext uri="{FF2B5EF4-FFF2-40B4-BE49-F238E27FC236}">
                <a16:creationId xmlns:a16="http://schemas.microsoft.com/office/drawing/2014/main" id="{FEA15E79-7059-6E3E-7702-04682EF0CC4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0F16CBD-DCA6-19D3-7BE4-B20221BA2206}"/>
              </a:ext>
            </a:extLst>
          </p:cNvPr>
          <p:cNvSpPr>
            <a:spLocks noGrp="1"/>
          </p:cNvSpPr>
          <p:nvPr>
            <p:ph type="sldNum" sz="quarter" idx="12"/>
          </p:nvPr>
        </p:nvSpPr>
        <p:spPr/>
        <p:txBody>
          <a:bodyPr/>
          <a:lstStyle/>
          <a:p>
            <a:fld id="{2A5F88F5-D109-4955-A967-AB5D4AA4BFA9}" type="slidenum">
              <a:rPr lang="pl-PL" smtClean="0"/>
              <a:t>‹#›</a:t>
            </a:fld>
            <a:endParaRPr lang="pl-PL"/>
          </a:p>
        </p:txBody>
      </p:sp>
    </p:spTree>
    <p:extLst>
      <p:ext uri="{BB962C8B-B14F-4D97-AF65-F5344CB8AC3E}">
        <p14:creationId xmlns:p14="http://schemas.microsoft.com/office/powerpoint/2010/main" val="205105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0B05D8-AAA2-C8C4-2279-735B53F8C559}"/>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8910B1D9-A1AF-574F-2666-9484587AA5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C2C31A3A-9A17-425F-5EC5-77FFD1626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4D96A6EE-665F-D1BF-2256-1EAEF5BE4D96}"/>
              </a:ext>
            </a:extLst>
          </p:cNvPr>
          <p:cNvSpPr>
            <a:spLocks noGrp="1"/>
          </p:cNvSpPr>
          <p:nvPr>
            <p:ph type="dt" sz="half" idx="10"/>
          </p:nvPr>
        </p:nvSpPr>
        <p:spPr/>
        <p:txBody>
          <a:bodyPr/>
          <a:lstStyle/>
          <a:p>
            <a:fld id="{156BDD3D-70AB-486E-ABB6-0E49076918FB}" type="datetimeFigureOut">
              <a:rPr lang="pl-PL" smtClean="0"/>
              <a:t>18.10.2024</a:t>
            </a:fld>
            <a:endParaRPr lang="pl-PL"/>
          </a:p>
        </p:txBody>
      </p:sp>
      <p:sp>
        <p:nvSpPr>
          <p:cNvPr id="6" name="Symbol zastępczy stopki 5">
            <a:extLst>
              <a:ext uri="{FF2B5EF4-FFF2-40B4-BE49-F238E27FC236}">
                <a16:creationId xmlns:a16="http://schemas.microsoft.com/office/drawing/2014/main" id="{4A572440-4DB4-2CEE-872D-37B6F69C419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6FBAA9A-020A-AC82-4D44-9B0CCDB4EE85}"/>
              </a:ext>
            </a:extLst>
          </p:cNvPr>
          <p:cNvSpPr>
            <a:spLocks noGrp="1"/>
          </p:cNvSpPr>
          <p:nvPr>
            <p:ph type="sldNum" sz="quarter" idx="12"/>
          </p:nvPr>
        </p:nvSpPr>
        <p:spPr/>
        <p:txBody>
          <a:bodyPr/>
          <a:lstStyle/>
          <a:p>
            <a:fld id="{2A5F88F5-D109-4955-A967-AB5D4AA4BFA9}" type="slidenum">
              <a:rPr lang="pl-PL" smtClean="0"/>
              <a:t>‹#›</a:t>
            </a:fld>
            <a:endParaRPr lang="pl-PL"/>
          </a:p>
        </p:txBody>
      </p:sp>
    </p:spTree>
    <p:extLst>
      <p:ext uri="{BB962C8B-B14F-4D97-AF65-F5344CB8AC3E}">
        <p14:creationId xmlns:p14="http://schemas.microsoft.com/office/powerpoint/2010/main" val="1886284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C1241C8C-2EE8-95D8-E9E3-97A690E5CC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BFA466AF-91AF-CA81-9EBB-EF5C4C0713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C6F0C08-FA5C-8D91-42D0-1DA1CCE9AD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BDD3D-70AB-486E-ABB6-0E49076918FB}" type="datetimeFigureOut">
              <a:rPr lang="pl-PL" smtClean="0"/>
              <a:t>18.10.2024</a:t>
            </a:fld>
            <a:endParaRPr lang="pl-PL"/>
          </a:p>
        </p:txBody>
      </p:sp>
      <p:sp>
        <p:nvSpPr>
          <p:cNvPr id="5" name="Symbol zastępczy stopki 4">
            <a:extLst>
              <a:ext uri="{FF2B5EF4-FFF2-40B4-BE49-F238E27FC236}">
                <a16:creationId xmlns:a16="http://schemas.microsoft.com/office/drawing/2014/main" id="{CF03B771-7608-4DD8-778B-BA09E3C3B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0B134A35-AE45-11B6-C8F2-7DD2C8062D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5F88F5-D109-4955-A967-AB5D4AA4BFA9}" type="slidenum">
              <a:rPr lang="pl-PL" smtClean="0"/>
              <a:t>‹#›</a:t>
            </a:fld>
            <a:endParaRPr lang="pl-PL"/>
          </a:p>
        </p:txBody>
      </p:sp>
    </p:spTree>
    <p:extLst>
      <p:ext uri="{BB962C8B-B14F-4D97-AF65-F5344CB8AC3E}">
        <p14:creationId xmlns:p14="http://schemas.microsoft.com/office/powerpoint/2010/main" val="469599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E6CB22F-6865-5305-6DFC-A0DB1A9DF3FF}"/>
              </a:ext>
            </a:extLst>
          </p:cNvPr>
          <p:cNvSpPr>
            <a:spLocks noGrp="1"/>
          </p:cNvSpPr>
          <p:nvPr>
            <p:ph type="ctrTitle"/>
          </p:nvPr>
        </p:nvSpPr>
        <p:spPr>
          <a:xfrm>
            <a:off x="1601822" y="899318"/>
            <a:ext cx="9144000" cy="1909763"/>
          </a:xfrm>
        </p:spPr>
        <p:txBody>
          <a:bodyPr>
            <a:normAutofit/>
          </a:bodyPr>
          <a:lstStyle/>
          <a:p>
            <a:r>
              <a:rPr lang="pl-PL" b="1" dirty="0"/>
              <a:t>LOKALNA GRUPA DZIAŁANIA</a:t>
            </a:r>
            <a:br>
              <a:rPr lang="pl-PL" b="1" dirty="0"/>
            </a:br>
            <a:r>
              <a:rPr lang="pl-PL" b="1" dirty="0"/>
              <a:t>„Silne Biłgorajskie”</a:t>
            </a:r>
          </a:p>
        </p:txBody>
      </p:sp>
      <p:sp>
        <p:nvSpPr>
          <p:cNvPr id="3" name="Podtytuł 2">
            <a:extLst>
              <a:ext uri="{FF2B5EF4-FFF2-40B4-BE49-F238E27FC236}">
                <a16:creationId xmlns:a16="http://schemas.microsoft.com/office/drawing/2014/main" id="{6B0AA6AB-07E9-4408-F705-829A3E43941F}"/>
              </a:ext>
            </a:extLst>
          </p:cNvPr>
          <p:cNvSpPr>
            <a:spLocks noGrp="1"/>
          </p:cNvSpPr>
          <p:nvPr>
            <p:ph type="subTitle" idx="1"/>
          </p:nvPr>
        </p:nvSpPr>
        <p:spPr>
          <a:xfrm>
            <a:off x="1601822" y="3281026"/>
            <a:ext cx="9144000" cy="639222"/>
          </a:xfrm>
        </p:spPr>
        <p:txBody>
          <a:bodyPr>
            <a:noAutofit/>
          </a:bodyPr>
          <a:lstStyle/>
          <a:p>
            <a:r>
              <a:rPr lang="pl-PL" sz="3600" dirty="0"/>
              <a:t>WDRAŻANIE LOKALNEJ STRATEGII ROZWOJU- POZYSKIWANIE WSPARCIA</a:t>
            </a:r>
          </a:p>
        </p:txBody>
      </p:sp>
      <p:pic>
        <p:nvPicPr>
          <p:cNvPr id="4" name="Obraz 3">
            <a:extLst>
              <a:ext uri="{FF2B5EF4-FFF2-40B4-BE49-F238E27FC236}">
                <a16:creationId xmlns:a16="http://schemas.microsoft.com/office/drawing/2014/main" id="{5B711741-F64E-AF59-E5BA-FB320C305527}"/>
              </a:ext>
            </a:extLst>
          </p:cNvPr>
          <p:cNvPicPr>
            <a:picLocks noChangeAspect="1"/>
          </p:cNvPicPr>
          <p:nvPr/>
        </p:nvPicPr>
        <p:blipFill>
          <a:blip r:embed="rId2"/>
          <a:stretch>
            <a:fillRect/>
          </a:stretch>
        </p:blipFill>
        <p:spPr>
          <a:xfrm>
            <a:off x="992536" y="5311302"/>
            <a:ext cx="10693311" cy="1410511"/>
          </a:xfrm>
          <a:prstGeom prst="rect">
            <a:avLst/>
          </a:prstGeom>
        </p:spPr>
      </p:pic>
    </p:spTree>
    <p:extLst>
      <p:ext uri="{BB962C8B-B14F-4D97-AF65-F5344CB8AC3E}">
        <p14:creationId xmlns:p14="http://schemas.microsoft.com/office/powerpoint/2010/main" val="122525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7C12F9-9992-6223-A2CE-0BEE677AC496}"/>
              </a:ext>
            </a:extLst>
          </p:cNvPr>
          <p:cNvSpPr>
            <a:spLocks noGrp="1"/>
          </p:cNvSpPr>
          <p:nvPr>
            <p:ph type="title"/>
          </p:nvPr>
        </p:nvSpPr>
        <p:spPr/>
        <p:txBody>
          <a:bodyPr/>
          <a:lstStyle/>
          <a:p>
            <a:r>
              <a:rPr lang="pl-PL" dirty="0"/>
              <a:t>Przedsięwzięcia, które będą realizowane przez LGD „Silne Biłgorajskie”</a:t>
            </a:r>
          </a:p>
        </p:txBody>
      </p:sp>
      <p:sp>
        <p:nvSpPr>
          <p:cNvPr id="3" name="Symbol zastępczy zawartości 2">
            <a:extLst>
              <a:ext uri="{FF2B5EF4-FFF2-40B4-BE49-F238E27FC236}">
                <a16:creationId xmlns:a16="http://schemas.microsoft.com/office/drawing/2014/main" id="{D985E12E-7666-0B21-3526-0C5C740E316A}"/>
              </a:ext>
            </a:extLst>
          </p:cNvPr>
          <p:cNvSpPr>
            <a:spLocks noGrp="1"/>
          </p:cNvSpPr>
          <p:nvPr>
            <p:ph idx="1"/>
          </p:nvPr>
        </p:nvSpPr>
        <p:spPr>
          <a:xfrm>
            <a:off x="838200" y="1825627"/>
            <a:ext cx="10515600" cy="3378672"/>
          </a:xfrm>
        </p:spPr>
        <p:txBody>
          <a:bodyPr>
            <a:normAutofit fontScale="92500" lnSpcReduction="20000"/>
          </a:bodyPr>
          <a:lstStyle/>
          <a:p>
            <a:r>
              <a:rPr lang="pl-PL" sz="2600" dirty="0"/>
              <a:t>PRZEDSIĘWZIĘCIE 2.1 Wzrost kompetencji i umiejętności mieszkańców. Planowane przedsięwzięcie to realizacja dwóch rodzajów operacji. Pierwszą grupę stanowią operacje polegające na aktywizacji społeczno-   zawodowej mieszkańców, w tym szkolenia podnoszące kompetencje zawodowe i dające nowe kwalifikacje oraz umiejętności zawodowe i społeczne. Działania te skierowane będą przede wszystkim do grupy osób poszukujących pracy jako jednej ze zidentyfikowanych grup w niekorzystnej sytuacji. Działania skierowane na rozwój podstawowych kompetencji cyfrowych będą otwarte dla wszystkich zainteresowanych, bez preferencji dla grup </a:t>
            </a:r>
            <a:r>
              <a:rPr lang="pl-PL" sz="2600" dirty="0" err="1"/>
              <a:t>defaworyzowanych</a:t>
            </a:r>
            <a:r>
              <a:rPr lang="pl-PL" sz="2600" dirty="0"/>
              <a:t>. Drugą grupę stanowią operacje związane z podnoszeniem kompetencji cyfrowych osób posiadających podstawową wiedzę w tym zakresie, a które chcą ją zastosować do konkretnego rozwiązania w lokalnym środowisku.</a:t>
            </a:r>
          </a:p>
          <a:p>
            <a:endParaRPr lang="pl-PL" dirty="0"/>
          </a:p>
        </p:txBody>
      </p:sp>
      <p:pic>
        <p:nvPicPr>
          <p:cNvPr id="4" name="Obraz 3">
            <a:extLst>
              <a:ext uri="{FF2B5EF4-FFF2-40B4-BE49-F238E27FC236}">
                <a16:creationId xmlns:a16="http://schemas.microsoft.com/office/drawing/2014/main" id="{05ABD7AE-8872-CEA3-3D20-C818DB87C940}"/>
              </a:ext>
            </a:extLst>
          </p:cNvPr>
          <p:cNvPicPr>
            <a:picLocks noChangeAspect="1"/>
          </p:cNvPicPr>
          <p:nvPr/>
        </p:nvPicPr>
        <p:blipFill>
          <a:blip r:embed="rId2"/>
          <a:stretch>
            <a:fillRect/>
          </a:stretch>
        </p:blipFill>
        <p:spPr>
          <a:xfrm>
            <a:off x="838200" y="5443605"/>
            <a:ext cx="10693311" cy="1414395"/>
          </a:xfrm>
          <a:prstGeom prst="rect">
            <a:avLst/>
          </a:prstGeom>
        </p:spPr>
      </p:pic>
    </p:spTree>
    <p:extLst>
      <p:ext uri="{BB962C8B-B14F-4D97-AF65-F5344CB8AC3E}">
        <p14:creationId xmlns:p14="http://schemas.microsoft.com/office/powerpoint/2010/main" val="456921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4EE3B5-43CE-5854-D47E-3BD72F40F864}"/>
              </a:ext>
            </a:extLst>
          </p:cNvPr>
          <p:cNvSpPr>
            <a:spLocks noGrp="1"/>
          </p:cNvSpPr>
          <p:nvPr>
            <p:ph type="title"/>
          </p:nvPr>
        </p:nvSpPr>
        <p:spPr/>
        <p:txBody>
          <a:bodyPr/>
          <a:lstStyle/>
          <a:p>
            <a:r>
              <a:rPr lang="pl-PL" dirty="0"/>
              <a:t>Przedsięwzięcia, które będą realizowane przez LGD „Silne Biłgorajskie”</a:t>
            </a:r>
          </a:p>
        </p:txBody>
      </p:sp>
      <p:sp>
        <p:nvSpPr>
          <p:cNvPr id="3" name="Symbol zastępczy zawartości 2">
            <a:extLst>
              <a:ext uri="{FF2B5EF4-FFF2-40B4-BE49-F238E27FC236}">
                <a16:creationId xmlns:a16="http://schemas.microsoft.com/office/drawing/2014/main" id="{BE625FE3-1963-345C-85F2-4A8FF5CB3B5A}"/>
              </a:ext>
            </a:extLst>
          </p:cNvPr>
          <p:cNvSpPr>
            <a:spLocks noGrp="1"/>
          </p:cNvSpPr>
          <p:nvPr>
            <p:ph idx="1"/>
          </p:nvPr>
        </p:nvSpPr>
        <p:spPr>
          <a:xfrm>
            <a:off x="838200" y="1825625"/>
            <a:ext cx="10515600" cy="3135481"/>
          </a:xfrm>
        </p:spPr>
        <p:txBody>
          <a:bodyPr/>
          <a:lstStyle/>
          <a:p>
            <a:r>
              <a:rPr lang="pl-PL" sz="2400" dirty="0"/>
              <a:t>PRZEDSIĘWZIĘCIE 2.2 Zapewnienie atrakcyjnych przestrzeni spędzania czasu wolnego. Przedsięwzięcie ukierunkowane będzie również na rozwijanie aktywności społecznej poprzez adaptację/ dostosowanie istniejących budynków, obiektów i przestrzeni dopełnienia nowych funkcji i realizacji usług społecznych i integracyjnych. Drugą kategorią będzie wsparcie wyposażenia instytucji pełniących funkcje kultury w sprzęt oraz środki niezbędne do prowadzenia działalności kulturalnej zgodnie z profilem danej placówki (np. zakup strojów ludowych, militariów), a także przystosowanie dostępnych obiektów </a:t>
            </a:r>
            <a:br>
              <a:rPr lang="pl-PL" sz="2400" dirty="0"/>
            </a:br>
            <a:r>
              <a:rPr lang="pl-PL" sz="2400" dirty="0"/>
              <a:t>i przestrzeni publicznych dopełnienia funkcji kultury (np. wystawy plenerowe).</a:t>
            </a:r>
          </a:p>
          <a:p>
            <a:endParaRPr lang="pl-PL" dirty="0"/>
          </a:p>
        </p:txBody>
      </p:sp>
      <p:pic>
        <p:nvPicPr>
          <p:cNvPr id="4" name="Obraz 3">
            <a:extLst>
              <a:ext uri="{FF2B5EF4-FFF2-40B4-BE49-F238E27FC236}">
                <a16:creationId xmlns:a16="http://schemas.microsoft.com/office/drawing/2014/main" id="{BB27D44B-C6F5-AE99-6D21-F3768A1084F2}"/>
              </a:ext>
            </a:extLst>
          </p:cNvPr>
          <p:cNvPicPr>
            <a:picLocks noChangeAspect="1"/>
          </p:cNvPicPr>
          <p:nvPr/>
        </p:nvPicPr>
        <p:blipFill>
          <a:blip r:embed="rId2"/>
          <a:stretch>
            <a:fillRect/>
          </a:stretch>
        </p:blipFill>
        <p:spPr>
          <a:xfrm>
            <a:off x="838200" y="5443605"/>
            <a:ext cx="10693311" cy="1414395"/>
          </a:xfrm>
          <a:prstGeom prst="rect">
            <a:avLst/>
          </a:prstGeom>
        </p:spPr>
      </p:pic>
    </p:spTree>
    <p:extLst>
      <p:ext uri="{BB962C8B-B14F-4D97-AF65-F5344CB8AC3E}">
        <p14:creationId xmlns:p14="http://schemas.microsoft.com/office/powerpoint/2010/main" val="3374308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131B83-FF8A-E37A-54B6-882F0185B8C6}"/>
              </a:ext>
            </a:extLst>
          </p:cNvPr>
          <p:cNvSpPr>
            <a:spLocks noGrp="1"/>
          </p:cNvSpPr>
          <p:nvPr>
            <p:ph type="title"/>
          </p:nvPr>
        </p:nvSpPr>
        <p:spPr/>
        <p:txBody>
          <a:bodyPr/>
          <a:lstStyle/>
          <a:p>
            <a:r>
              <a:rPr lang="pl-PL" dirty="0"/>
              <a:t>Przedsięwzięcia, które będą realizowane przez LGD „Silne Biłgorajskie”</a:t>
            </a:r>
          </a:p>
        </p:txBody>
      </p:sp>
      <p:sp>
        <p:nvSpPr>
          <p:cNvPr id="3" name="Symbol zastępczy zawartości 2">
            <a:extLst>
              <a:ext uri="{FF2B5EF4-FFF2-40B4-BE49-F238E27FC236}">
                <a16:creationId xmlns:a16="http://schemas.microsoft.com/office/drawing/2014/main" id="{BB8550A6-4AE5-B1C8-0B6B-57C95A91B8C8}"/>
              </a:ext>
            </a:extLst>
          </p:cNvPr>
          <p:cNvSpPr>
            <a:spLocks noGrp="1"/>
          </p:cNvSpPr>
          <p:nvPr>
            <p:ph idx="1"/>
          </p:nvPr>
        </p:nvSpPr>
        <p:spPr>
          <a:xfrm>
            <a:off x="838200" y="1939741"/>
            <a:ext cx="10515600" cy="3591430"/>
          </a:xfrm>
        </p:spPr>
        <p:txBody>
          <a:bodyPr>
            <a:normAutofit fontScale="77500" lnSpcReduction="20000"/>
          </a:bodyPr>
          <a:lstStyle/>
          <a:p>
            <a:r>
              <a:rPr lang="pl-PL" dirty="0"/>
              <a:t>PRZEDSIĘWZIĘCIE 2.3 Włączenie społeczne seniorów. W ramach przedsięwzięcia przewiduje się wsparcie rozwijania pozarolniczej działalności gospodarstw rolnych w kierunku gospodarstw opiekuńczych, a także wdrażania inicjatyw pomocy sąsiedzkiej czy lokalnego „banku czasu”. Ponadto, przewiduje się realizację działań aktywizujących (w formie warsztatów, zajęć, spotkań, wydarzeń, imprez, kursów dających nowe umiejętności zawodowe i społeczne) w zakresie integracji społecznej osób starszych oraz wzmocnienia więzi międzypokoleniowych w oparciu o istniejącą infrastrukturę społeczną i kulturalną.</a:t>
            </a:r>
          </a:p>
          <a:p>
            <a:r>
              <a:rPr lang="pl-PL" dirty="0"/>
              <a:t>PRZEDSIĘWZIĘCIE 2.4 Zwiększenie możliwości rozwojowych dzieci i młodzieży. </a:t>
            </a:r>
            <a:br>
              <a:rPr lang="pl-PL" dirty="0"/>
            </a:br>
            <a:r>
              <a:rPr lang="pl-PL" dirty="0"/>
              <a:t>W ramach przedsięwzięcia przewiduje się realizację operacji polegających na organizowaniu zajęć pozwalających dzieciom i młodzieży zdrowo i aktywnie spędzać czas wolny, rozwijać talenty i zainteresowania, wspierać uczniów w nauce czy nabywać doświadczenia organizacyjnego. Ponadto, wsparcie będzie skierowane na organizację imprez czy konkursów, wynikających z potrzeb lokalnej społeczności.</a:t>
            </a:r>
          </a:p>
          <a:p>
            <a:endParaRPr lang="pl-PL" dirty="0"/>
          </a:p>
        </p:txBody>
      </p:sp>
      <p:pic>
        <p:nvPicPr>
          <p:cNvPr id="4" name="Obraz 3">
            <a:extLst>
              <a:ext uri="{FF2B5EF4-FFF2-40B4-BE49-F238E27FC236}">
                <a16:creationId xmlns:a16="http://schemas.microsoft.com/office/drawing/2014/main" id="{83FD48AA-A05B-C2F9-481C-0F9B28EB7B81}"/>
              </a:ext>
            </a:extLst>
          </p:cNvPr>
          <p:cNvPicPr>
            <a:picLocks noChangeAspect="1"/>
          </p:cNvPicPr>
          <p:nvPr/>
        </p:nvPicPr>
        <p:blipFill>
          <a:blip r:embed="rId2"/>
          <a:stretch>
            <a:fillRect/>
          </a:stretch>
        </p:blipFill>
        <p:spPr>
          <a:xfrm>
            <a:off x="838200" y="5552551"/>
            <a:ext cx="10693311" cy="1414395"/>
          </a:xfrm>
          <a:prstGeom prst="rect">
            <a:avLst/>
          </a:prstGeom>
        </p:spPr>
      </p:pic>
    </p:spTree>
    <p:extLst>
      <p:ext uri="{BB962C8B-B14F-4D97-AF65-F5344CB8AC3E}">
        <p14:creationId xmlns:p14="http://schemas.microsoft.com/office/powerpoint/2010/main" val="2822161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80A4B76-8F54-53DC-D1A4-33E21A1530C4}"/>
              </a:ext>
            </a:extLst>
          </p:cNvPr>
          <p:cNvSpPr>
            <a:spLocks noGrp="1"/>
          </p:cNvSpPr>
          <p:nvPr>
            <p:ph type="title"/>
          </p:nvPr>
        </p:nvSpPr>
        <p:spPr>
          <a:xfrm>
            <a:off x="838200" y="365125"/>
            <a:ext cx="10515600" cy="1132935"/>
          </a:xfrm>
        </p:spPr>
        <p:txBody>
          <a:bodyPr>
            <a:normAutofit fontScale="90000"/>
          </a:bodyPr>
          <a:lstStyle/>
          <a:p>
            <a:r>
              <a:rPr lang="pl-PL" dirty="0"/>
              <a:t>Przedsięwzięcia, które będą realizowane przez LGD „Silne Biłgorajskie”</a:t>
            </a:r>
          </a:p>
        </p:txBody>
      </p:sp>
      <p:sp>
        <p:nvSpPr>
          <p:cNvPr id="3" name="Symbol zastępczy zawartości 2">
            <a:extLst>
              <a:ext uri="{FF2B5EF4-FFF2-40B4-BE49-F238E27FC236}">
                <a16:creationId xmlns:a16="http://schemas.microsoft.com/office/drawing/2014/main" id="{AB5A1C95-37F0-8158-E9BB-0E86EB7860AC}"/>
              </a:ext>
            </a:extLst>
          </p:cNvPr>
          <p:cNvSpPr>
            <a:spLocks noGrp="1"/>
          </p:cNvSpPr>
          <p:nvPr>
            <p:ph idx="1"/>
          </p:nvPr>
        </p:nvSpPr>
        <p:spPr>
          <a:xfrm>
            <a:off x="838200" y="1775788"/>
            <a:ext cx="10515600" cy="3424136"/>
          </a:xfrm>
        </p:spPr>
        <p:txBody>
          <a:bodyPr>
            <a:normAutofit fontScale="77500" lnSpcReduction="20000"/>
          </a:bodyPr>
          <a:lstStyle/>
          <a:p>
            <a:r>
              <a:rPr lang="pl-PL" dirty="0"/>
              <a:t>PRZEDSIĘWZIĘCIE 3.1 Zachowanie i utrwalanie obiektów dziedzictwa kulturowego. </a:t>
            </a:r>
            <a:br>
              <a:rPr lang="pl-PL" dirty="0"/>
            </a:br>
            <a:r>
              <a:rPr lang="pl-PL" dirty="0"/>
              <a:t>W ramach Przedsięwzięcia wspierane będą prace umożliwiające zachowanie zabytków kultury materialnej (w tym prace renowacyjno-konserwatorskie), pozwalające na odpowiednie wyeksponowanie tych obiektów (w tym uporządkowanie bezpośredniego otoczenia), a także udostępnienie informacji na ich temat (oznakowanie, tablice informacyjne). Obiektami objętymi wsparciem będą te wpisane do rejestru zabytków lub gminnej ewidencji zabytków.</a:t>
            </a:r>
          </a:p>
          <a:p>
            <a:r>
              <a:rPr lang="pl-PL" dirty="0"/>
              <a:t>PRZEDSIĘWZIĘCIE 3.2 Wzmacnianie i odpowiedzialność za lokalne zasoby przyrodnicze. W ramach tego przedsięwzięcia przewiduje się wsparcie inicjatyw proekologicznych </a:t>
            </a:r>
            <a:br>
              <a:rPr lang="pl-PL" dirty="0"/>
            </a:br>
            <a:r>
              <a:rPr lang="pl-PL" dirty="0"/>
              <a:t>i chroniących lokalne zasoby, działań edukacyjnych. W kształtowanie postaw ekologicznych zaangażowane będą stowarzyszenia, organizacje pozarządowe i inni partnerzy. Zrealizowanie wydarzeń/spotkań. Promowane będą działania wykorzystujące innowacyjne formy przekazu informacji oraz rozwiązania cyfrowe.</a:t>
            </a:r>
          </a:p>
          <a:p>
            <a:endParaRPr lang="pl-PL" dirty="0"/>
          </a:p>
          <a:p>
            <a:endParaRPr lang="pl-PL" dirty="0"/>
          </a:p>
        </p:txBody>
      </p:sp>
      <p:pic>
        <p:nvPicPr>
          <p:cNvPr id="4" name="Obraz 3">
            <a:extLst>
              <a:ext uri="{FF2B5EF4-FFF2-40B4-BE49-F238E27FC236}">
                <a16:creationId xmlns:a16="http://schemas.microsoft.com/office/drawing/2014/main" id="{E3E344B9-3142-BEC0-CE99-18923F9A9303}"/>
              </a:ext>
            </a:extLst>
          </p:cNvPr>
          <p:cNvPicPr>
            <a:picLocks noChangeAspect="1"/>
          </p:cNvPicPr>
          <p:nvPr/>
        </p:nvPicPr>
        <p:blipFill>
          <a:blip r:embed="rId2"/>
          <a:stretch>
            <a:fillRect/>
          </a:stretch>
        </p:blipFill>
        <p:spPr>
          <a:xfrm>
            <a:off x="838200" y="5477652"/>
            <a:ext cx="10693311" cy="1414395"/>
          </a:xfrm>
          <a:prstGeom prst="rect">
            <a:avLst/>
          </a:prstGeom>
        </p:spPr>
      </p:pic>
    </p:spTree>
    <p:extLst>
      <p:ext uri="{BB962C8B-B14F-4D97-AF65-F5344CB8AC3E}">
        <p14:creationId xmlns:p14="http://schemas.microsoft.com/office/powerpoint/2010/main" val="1929466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2B4B7FD-53DB-75BF-93FE-D7B5DAED3C79}"/>
              </a:ext>
            </a:extLst>
          </p:cNvPr>
          <p:cNvSpPr>
            <a:spLocks noGrp="1"/>
          </p:cNvSpPr>
          <p:nvPr>
            <p:ph type="title"/>
          </p:nvPr>
        </p:nvSpPr>
        <p:spPr>
          <a:xfrm>
            <a:off x="838200" y="365126"/>
            <a:ext cx="10515600" cy="1045386"/>
          </a:xfrm>
        </p:spPr>
        <p:txBody>
          <a:bodyPr>
            <a:normAutofit fontScale="90000"/>
          </a:bodyPr>
          <a:lstStyle/>
          <a:p>
            <a:r>
              <a:rPr lang="pl-PL" dirty="0"/>
              <a:t>Przedsięwzięcia, które będą realizowane przez LGD „Silne Biłgorajskie”</a:t>
            </a:r>
          </a:p>
        </p:txBody>
      </p:sp>
      <p:sp>
        <p:nvSpPr>
          <p:cNvPr id="3" name="Symbol zastępczy zawartości 2">
            <a:extLst>
              <a:ext uri="{FF2B5EF4-FFF2-40B4-BE49-F238E27FC236}">
                <a16:creationId xmlns:a16="http://schemas.microsoft.com/office/drawing/2014/main" id="{02438E2D-94BA-3EAA-4949-87C16DF792F2}"/>
              </a:ext>
            </a:extLst>
          </p:cNvPr>
          <p:cNvSpPr>
            <a:spLocks noGrp="1"/>
          </p:cNvSpPr>
          <p:nvPr>
            <p:ph idx="1"/>
          </p:nvPr>
        </p:nvSpPr>
        <p:spPr>
          <a:xfrm>
            <a:off x="838200" y="1857013"/>
            <a:ext cx="10515600" cy="3531139"/>
          </a:xfrm>
        </p:spPr>
        <p:txBody>
          <a:bodyPr>
            <a:normAutofit fontScale="77500" lnSpcReduction="20000"/>
          </a:bodyPr>
          <a:lstStyle/>
          <a:p>
            <a:r>
              <a:rPr lang="pl-PL" dirty="0"/>
              <a:t>PRZEDSIĘWZIĘCIE 3.3 Pielęgnowanie i popularyzowanie lokalnego dziedzictwa kulturowego. W ramach Przedsięwzięcia przewiduje się wsparcie inicjatyw kulturalnych </a:t>
            </a:r>
            <a:br>
              <a:rPr lang="pl-PL" dirty="0"/>
            </a:br>
            <a:r>
              <a:rPr lang="pl-PL" dirty="0"/>
              <a:t>i społecznych integrujących środowisko lokalne poprzez poznawanie własnej tożsamości </a:t>
            </a:r>
            <a:br>
              <a:rPr lang="pl-PL" dirty="0"/>
            </a:br>
            <a:r>
              <a:rPr lang="pl-PL" dirty="0"/>
              <a:t>i historii obszaru. Planuje się realizację operacji polegających na rozwoju aktywności społeczności lokalnej poprzez: promocję lokalnej twórczości (m.in. organizacja wystaw, spotkania z twórcami); organizację wydarzeń wykorzystujących, odkrywających </a:t>
            </a:r>
            <a:br>
              <a:rPr lang="pl-PL" dirty="0"/>
            </a:br>
            <a:r>
              <a:rPr lang="pl-PL" dirty="0"/>
              <a:t>i prezentujących lokalną tożsamość, miejscowe tradycje, obrzędy, zwyczaje i historię (m.in. w formie zajęć, spotkań, warsztatów, inscenizacji, imprez masowych, funkcjonowania zespołów folklorystycznych, artystycznych); poszukiwanie </a:t>
            </a:r>
            <a:br>
              <a:rPr lang="pl-PL" dirty="0"/>
            </a:br>
            <a:r>
              <a:rPr lang="pl-PL" dirty="0"/>
              <a:t>i upowszechnianie informacji na temat produktów lokalnych. W ramach Przedsięwzięcia możliwe będzie realizowanie projektów partnerskich z partnerami spoza LGD, służące wymianie doświadczeń i wypracowywania wspólnych rozwiązań w zakresie zarządzania kulturą i animacji kulturalnej.</a:t>
            </a:r>
          </a:p>
          <a:p>
            <a:endParaRPr lang="pl-PL" dirty="0"/>
          </a:p>
        </p:txBody>
      </p:sp>
      <p:pic>
        <p:nvPicPr>
          <p:cNvPr id="4" name="Obraz 3">
            <a:extLst>
              <a:ext uri="{FF2B5EF4-FFF2-40B4-BE49-F238E27FC236}">
                <a16:creationId xmlns:a16="http://schemas.microsoft.com/office/drawing/2014/main" id="{6F678221-816C-33F6-E34A-CB1E6C37ACA5}"/>
              </a:ext>
            </a:extLst>
          </p:cNvPr>
          <p:cNvPicPr>
            <a:picLocks noChangeAspect="1"/>
          </p:cNvPicPr>
          <p:nvPr/>
        </p:nvPicPr>
        <p:blipFill>
          <a:blip r:embed="rId2"/>
          <a:stretch>
            <a:fillRect/>
          </a:stretch>
        </p:blipFill>
        <p:spPr>
          <a:xfrm>
            <a:off x="838200" y="5523368"/>
            <a:ext cx="10693311" cy="1414395"/>
          </a:xfrm>
          <a:prstGeom prst="rect">
            <a:avLst/>
          </a:prstGeom>
        </p:spPr>
      </p:pic>
    </p:spTree>
    <p:extLst>
      <p:ext uri="{BB962C8B-B14F-4D97-AF65-F5344CB8AC3E}">
        <p14:creationId xmlns:p14="http://schemas.microsoft.com/office/powerpoint/2010/main" val="4014110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4A2A16-37BD-E073-0024-D256C1B7D578}"/>
              </a:ext>
            </a:extLst>
          </p:cNvPr>
          <p:cNvSpPr>
            <a:spLocks noGrp="1"/>
          </p:cNvSpPr>
          <p:nvPr>
            <p:ph type="title"/>
          </p:nvPr>
        </p:nvSpPr>
        <p:spPr>
          <a:xfrm>
            <a:off x="838200" y="365125"/>
            <a:ext cx="10515600" cy="821649"/>
          </a:xfrm>
        </p:spPr>
        <p:txBody>
          <a:bodyPr/>
          <a:lstStyle/>
          <a:p>
            <a:r>
              <a:rPr lang="pl-PL" dirty="0"/>
              <a:t>Procedura udzielania wsparcia</a:t>
            </a:r>
          </a:p>
        </p:txBody>
      </p:sp>
      <p:sp>
        <p:nvSpPr>
          <p:cNvPr id="3" name="Symbol zastępczy zawartości 2">
            <a:extLst>
              <a:ext uri="{FF2B5EF4-FFF2-40B4-BE49-F238E27FC236}">
                <a16:creationId xmlns:a16="http://schemas.microsoft.com/office/drawing/2014/main" id="{2BFE82D6-ED91-DD67-71F7-21706FF7E069}"/>
              </a:ext>
            </a:extLst>
          </p:cNvPr>
          <p:cNvSpPr>
            <a:spLocks noGrp="1"/>
          </p:cNvSpPr>
          <p:nvPr>
            <p:ph idx="1"/>
          </p:nvPr>
        </p:nvSpPr>
        <p:spPr>
          <a:xfrm>
            <a:off x="906294" y="1290604"/>
            <a:ext cx="10515600" cy="3398128"/>
          </a:xfrm>
        </p:spPr>
        <p:txBody>
          <a:bodyPr>
            <a:normAutofit fontScale="77500" lnSpcReduction="20000"/>
          </a:bodyPr>
          <a:lstStyle/>
          <a:p>
            <a:pPr marL="0" indent="0">
              <a:buNone/>
            </a:pPr>
            <a:endParaRPr lang="pl-PL" dirty="0"/>
          </a:p>
          <a:p>
            <a:r>
              <a:rPr lang="pl-PL" dirty="0"/>
              <a:t>Pomoc przyznawana jest mieszkańcom, mikro i małym przedsiębiorstwom, rolnikom, organizacjom pozarządowym (stowarzyszenia, fundacje, kluby) oraz jednostkom sektora finansów publicznych (organy administracji publicznej, jednostki samorządu terytorialnego)- wytyczne szczegółowe określają kategorie beneficjentów, którym może zostać przyznana pomoc w ramach danej interwencji.  </a:t>
            </a:r>
          </a:p>
          <a:p>
            <a:r>
              <a:rPr lang="pl-PL" dirty="0"/>
              <a:t>O pomoc może ubiegać się wyłącznie podmiot posiadający numer EP- numer identyfikacyjny ewidencji producentów. Pomoc jest przyznawana, jeżeli są spełnione warunki przyznania tej pomocy określone w przepisach. Lokalna Grupa Działania „Silne Biłgorajskie” świadczy doradztwo w zakresie szczegółowych warunków uzyskania wsparcia finansowego. </a:t>
            </a:r>
          </a:p>
        </p:txBody>
      </p:sp>
      <p:pic>
        <p:nvPicPr>
          <p:cNvPr id="4" name="Obraz 3">
            <a:extLst>
              <a:ext uri="{FF2B5EF4-FFF2-40B4-BE49-F238E27FC236}">
                <a16:creationId xmlns:a16="http://schemas.microsoft.com/office/drawing/2014/main" id="{80EC030D-890C-7D6D-2F18-5EEFE58ED3CF}"/>
              </a:ext>
            </a:extLst>
          </p:cNvPr>
          <p:cNvPicPr>
            <a:picLocks noChangeAspect="1"/>
          </p:cNvPicPr>
          <p:nvPr/>
        </p:nvPicPr>
        <p:blipFill>
          <a:blip r:embed="rId2"/>
          <a:stretch>
            <a:fillRect/>
          </a:stretch>
        </p:blipFill>
        <p:spPr>
          <a:xfrm>
            <a:off x="838200" y="5443605"/>
            <a:ext cx="10693311" cy="1414395"/>
          </a:xfrm>
          <a:prstGeom prst="rect">
            <a:avLst/>
          </a:prstGeom>
        </p:spPr>
      </p:pic>
    </p:spTree>
    <p:extLst>
      <p:ext uri="{BB962C8B-B14F-4D97-AF65-F5344CB8AC3E}">
        <p14:creationId xmlns:p14="http://schemas.microsoft.com/office/powerpoint/2010/main" val="58874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A025AC-4442-659B-A8F7-821D106D024E}"/>
              </a:ext>
            </a:extLst>
          </p:cNvPr>
          <p:cNvSpPr>
            <a:spLocks noGrp="1"/>
          </p:cNvSpPr>
          <p:nvPr>
            <p:ph type="title"/>
          </p:nvPr>
        </p:nvSpPr>
        <p:spPr>
          <a:xfrm>
            <a:off x="838200" y="365126"/>
            <a:ext cx="10329153" cy="597912"/>
          </a:xfrm>
        </p:spPr>
        <p:txBody>
          <a:bodyPr>
            <a:noAutofit/>
          </a:bodyPr>
          <a:lstStyle/>
          <a:p>
            <a:r>
              <a:rPr lang="pl-PL" dirty="0"/>
              <a:t>Procedura udzielania wsparcia</a:t>
            </a:r>
          </a:p>
        </p:txBody>
      </p:sp>
      <p:sp>
        <p:nvSpPr>
          <p:cNvPr id="3" name="Symbol zastępczy zawartości 2">
            <a:extLst>
              <a:ext uri="{FF2B5EF4-FFF2-40B4-BE49-F238E27FC236}">
                <a16:creationId xmlns:a16="http://schemas.microsoft.com/office/drawing/2014/main" id="{9DADA4A2-9C63-54F8-9499-3F05B84B2DCB}"/>
              </a:ext>
            </a:extLst>
          </p:cNvPr>
          <p:cNvSpPr>
            <a:spLocks noGrp="1"/>
          </p:cNvSpPr>
          <p:nvPr>
            <p:ph idx="1"/>
          </p:nvPr>
        </p:nvSpPr>
        <p:spPr>
          <a:xfrm>
            <a:off x="838200" y="1331102"/>
            <a:ext cx="10515600" cy="4195796"/>
          </a:xfrm>
        </p:spPr>
        <p:txBody>
          <a:bodyPr>
            <a:normAutofit fontScale="62500" lnSpcReduction="20000"/>
          </a:bodyPr>
          <a:lstStyle/>
          <a:p>
            <a:r>
              <a:rPr lang="pl-PL" dirty="0"/>
              <a:t>W jednym naborze wniosków dany wnioskodawca może złożyć tylko jeden WOPP (Wniosek o przyznanie pomocy), za wyjątkiem naboru wniosków na projekty grantowe.</a:t>
            </a:r>
          </a:p>
          <a:p>
            <a:r>
              <a:rPr lang="pl-PL" dirty="0"/>
              <a:t>Nabory wniosków będą ogłaszane odrębnie dla poszczególnych zakresów wsparcia, odrębnie dla każdego przedsięwzięcia. </a:t>
            </a:r>
          </a:p>
          <a:p>
            <a:r>
              <a:rPr lang="pl-PL" dirty="0"/>
              <a:t>Złożenie wniosku o przyznanie pomocy i wniosku o płatność oraz ich zmiana lub wycofanie, a także korespondencji, wykonywanie innych czynności dotyczących postepowania odbywa się za pomocą systemu IT.  Procedurę składania wniosków będzie obsługiwał System CSOB- Centralny System Obsługi Beneficjenta.</a:t>
            </a:r>
          </a:p>
          <a:p>
            <a:r>
              <a:rPr lang="pl-PL" dirty="0"/>
              <a:t>Pomoc przyznaje się w formie:</a:t>
            </a:r>
          </a:p>
          <a:p>
            <a:pPr marL="0" indent="0">
              <a:buNone/>
            </a:pPr>
            <a:r>
              <a:rPr lang="pl-PL" dirty="0"/>
              <a:t>- płatności ryczałtowej – w zakresach start DG (podejmowanie pozarolniczej działalności gospodarczej), start GA (tworzenie gospodarstw agroturystycznych), start ZE (tworzenie zagród edukacyjnych) , start GO (tworzenie gospodarstw opiekuńczych) oraz przygotowanie projektów partnerskich;</a:t>
            </a:r>
          </a:p>
          <a:p>
            <a:pPr marL="0" indent="0">
              <a:buNone/>
            </a:pPr>
            <a:r>
              <a:rPr lang="pl-PL" dirty="0"/>
              <a:t>- kosztów jednostkowych- w zakresie przygotowania koncepcji SV- Smart </a:t>
            </a:r>
            <a:r>
              <a:rPr lang="pl-PL" dirty="0" err="1"/>
              <a:t>Village</a:t>
            </a:r>
            <a:r>
              <a:rPr lang="pl-PL" dirty="0"/>
              <a:t> (czyli inteligentna wieś- społeczność mieszkająca na wsi, która wykorzystuje nowoczesne technologie w celu poprawy jakości i poziomu życia)</a:t>
            </a:r>
          </a:p>
          <a:p>
            <a:pPr marL="0" indent="0">
              <a:buNone/>
            </a:pPr>
            <a:r>
              <a:rPr lang="pl-PL" dirty="0"/>
              <a:t>- zwrotu części kosztów kwalifikowalnych- w pozostałych zakresach. </a:t>
            </a:r>
          </a:p>
          <a:p>
            <a:endParaRPr lang="pl-PL" dirty="0"/>
          </a:p>
        </p:txBody>
      </p:sp>
      <p:pic>
        <p:nvPicPr>
          <p:cNvPr id="4" name="Obraz 3">
            <a:extLst>
              <a:ext uri="{FF2B5EF4-FFF2-40B4-BE49-F238E27FC236}">
                <a16:creationId xmlns:a16="http://schemas.microsoft.com/office/drawing/2014/main" id="{A278FF3F-5E61-0EB8-3F9B-012567D964CB}"/>
              </a:ext>
            </a:extLst>
          </p:cNvPr>
          <p:cNvPicPr>
            <a:picLocks noChangeAspect="1"/>
          </p:cNvPicPr>
          <p:nvPr/>
        </p:nvPicPr>
        <p:blipFill>
          <a:blip r:embed="rId2"/>
          <a:stretch>
            <a:fillRect/>
          </a:stretch>
        </p:blipFill>
        <p:spPr>
          <a:xfrm>
            <a:off x="838200" y="5533096"/>
            <a:ext cx="10693311" cy="1414395"/>
          </a:xfrm>
          <a:prstGeom prst="rect">
            <a:avLst/>
          </a:prstGeom>
        </p:spPr>
      </p:pic>
    </p:spTree>
    <p:extLst>
      <p:ext uri="{BB962C8B-B14F-4D97-AF65-F5344CB8AC3E}">
        <p14:creationId xmlns:p14="http://schemas.microsoft.com/office/powerpoint/2010/main" val="1711796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5DC8BBC8-58F6-6D91-EF58-CFA557DA0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88" y="221964"/>
            <a:ext cx="7865624" cy="3853241"/>
          </a:xfrm>
          <a:prstGeom prst="rect">
            <a:avLst/>
          </a:prstGeom>
          <a:effectLst>
            <a:softEdge rad="190500"/>
          </a:effectLst>
        </p:spPr>
      </p:pic>
      <p:sp>
        <p:nvSpPr>
          <p:cNvPr id="6" name="pole tekstowe 5">
            <a:extLst>
              <a:ext uri="{FF2B5EF4-FFF2-40B4-BE49-F238E27FC236}">
                <a16:creationId xmlns:a16="http://schemas.microsoft.com/office/drawing/2014/main" id="{7FDAA7DE-0D8A-5FD9-E58A-2F3049384FB8}"/>
              </a:ext>
            </a:extLst>
          </p:cNvPr>
          <p:cNvSpPr txBox="1"/>
          <p:nvPr/>
        </p:nvSpPr>
        <p:spPr>
          <a:xfrm>
            <a:off x="3278220" y="4075205"/>
            <a:ext cx="5914417" cy="1077218"/>
          </a:xfrm>
          <a:prstGeom prst="rect">
            <a:avLst/>
          </a:prstGeom>
          <a:noFill/>
        </p:spPr>
        <p:txBody>
          <a:bodyPr wrap="square" rtlCol="0">
            <a:spAutoFit/>
          </a:bodyPr>
          <a:lstStyle/>
          <a:p>
            <a:pPr algn="ctr"/>
            <a:r>
              <a:rPr lang="pl-PL" sz="3200" dirty="0"/>
              <a:t>Dziękujemy za uwagę.</a:t>
            </a:r>
          </a:p>
          <a:p>
            <a:pPr algn="ctr"/>
            <a:r>
              <a:rPr lang="pl-PL" sz="3200" dirty="0"/>
              <a:t>Zapraszamy do kontaktu:</a:t>
            </a:r>
          </a:p>
        </p:txBody>
      </p:sp>
      <p:pic>
        <p:nvPicPr>
          <p:cNvPr id="8" name="Obraz 7">
            <a:extLst>
              <a:ext uri="{FF2B5EF4-FFF2-40B4-BE49-F238E27FC236}">
                <a16:creationId xmlns:a16="http://schemas.microsoft.com/office/drawing/2014/main" id="{4756A258-5F22-3B82-6C1C-3C9F78DBC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220" y="5310732"/>
            <a:ext cx="2289242" cy="1390714"/>
          </a:xfrm>
          <a:prstGeom prst="rect">
            <a:avLst/>
          </a:prstGeom>
        </p:spPr>
      </p:pic>
      <p:pic>
        <p:nvPicPr>
          <p:cNvPr id="10" name="Obraz 9">
            <a:extLst>
              <a:ext uri="{FF2B5EF4-FFF2-40B4-BE49-F238E27FC236}">
                <a16:creationId xmlns:a16="http://schemas.microsoft.com/office/drawing/2014/main" id="{63EE4C75-0240-59B4-43E6-3B450AF3E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8119" y="5467480"/>
            <a:ext cx="3218959" cy="1077218"/>
          </a:xfrm>
          <a:prstGeom prst="rect">
            <a:avLst/>
          </a:prstGeom>
        </p:spPr>
      </p:pic>
      <p:sp>
        <p:nvSpPr>
          <p:cNvPr id="12" name="pole tekstowe 11">
            <a:extLst>
              <a:ext uri="{FF2B5EF4-FFF2-40B4-BE49-F238E27FC236}">
                <a16:creationId xmlns:a16="http://schemas.microsoft.com/office/drawing/2014/main" id="{535DEB9F-EF89-0781-21DF-0194ABBEE7DC}"/>
              </a:ext>
            </a:extLst>
          </p:cNvPr>
          <p:cNvSpPr txBox="1"/>
          <p:nvPr/>
        </p:nvSpPr>
        <p:spPr>
          <a:xfrm>
            <a:off x="517997" y="4213704"/>
            <a:ext cx="1865279" cy="830997"/>
          </a:xfrm>
          <a:prstGeom prst="rect">
            <a:avLst/>
          </a:prstGeom>
          <a:noFill/>
        </p:spPr>
        <p:txBody>
          <a:bodyPr wrap="square">
            <a:spAutoFit/>
          </a:bodyPr>
          <a:lstStyle/>
          <a:p>
            <a:r>
              <a:rPr lang="pl-PL" sz="1600" b="1" dirty="0"/>
              <a:t>Adres:</a:t>
            </a:r>
          </a:p>
          <a:p>
            <a:r>
              <a:rPr lang="pl-PL" sz="1600" b="1" dirty="0"/>
              <a:t>ul. </a:t>
            </a:r>
            <a:r>
              <a:rPr lang="pl-PL" sz="1600" b="1" dirty="0" err="1"/>
              <a:t>Włosiankarska</a:t>
            </a:r>
            <a:r>
              <a:rPr lang="pl-PL" sz="1600" b="1" dirty="0"/>
              <a:t> 5</a:t>
            </a:r>
          </a:p>
          <a:p>
            <a:r>
              <a:rPr lang="pl-PL" sz="1600" b="1" dirty="0"/>
              <a:t>23-400 Biłgoraj</a:t>
            </a:r>
          </a:p>
        </p:txBody>
      </p:sp>
      <p:sp>
        <p:nvSpPr>
          <p:cNvPr id="16" name="pole tekstowe 15">
            <a:extLst>
              <a:ext uri="{FF2B5EF4-FFF2-40B4-BE49-F238E27FC236}">
                <a16:creationId xmlns:a16="http://schemas.microsoft.com/office/drawing/2014/main" id="{6A2DD7B6-B083-6F46-530C-76ECF62219EB}"/>
              </a:ext>
            </a:extLst>
          </p:cNvPr>
          <p:cNvSpPr txBox="1"/>
          <p:nvPr/>
        </p:nvSpPr>
        <p:spPr>
          <a:xfrm>
            <a:off x="517997" y="5544424"/>
            <a:ext cx="1768002" cy="923330"/>
          </a:xfrm>
          <a:prstGeom prst="rect">
            <a:avLst/>
          </a:prstGeom>
          <a:noFill/>
        </p:spPr>
        <p:txBody>
          <a:bodyPr wrap="square">
            <a:spAutoFit/>
          </a:bodyPr>
          <a:lstStyle/>
          <a:p>
            <a:r>
              <a:rPr lang="nb-NO" b="1" dirty="0"/>
              <a:t>Telefon:</a:t>
            </a:r>
          </a:p>
          <a:p>
            <a:r>
              <a:rPr lang="nb-NO" b="1" dirty="0"/>
              <a:t>+48 537 080 225</a:t>
            </a:r>
          </a:p>
          <a:p>
            <a:r>
              <a:rPr lang="nb-NO" b="1" dirty="0"/>
              <a:t>+48 882 170 478</a:t>
            </a:r>
            <a:endParaRPr lang="pl-PL" b="1" dirty="0"/>
          </a:p>
        </p:txBody>
      </p:sp>
      <p:sp>
        <p:nvSpPr>
          <p:cNvPr id="18" name="pole tekstowe 17">
            <a:extLst>
              <a:ext uri="{FF2B5EF4-FFF2-40B4-BE49-F238E27FC236}">
                <a16:creationId xmlns:a16="http://schemas.microsoft.com/office/drawing/2014/main" id="{CDB42D06-CDE8-9B60-15A6-690AC7DBCB51}"/>
              </a:ext>
            </a:extLst>
          </p:cNvPr>
          <p:cNvSpPr txBox="1"/>
          <p:nvPr/>
        </p:nvSpPr>
        <p:spPr>
          <a:xfrm>
            <a:off x="9192637" y="4308248"/>
            <a:ext cx="2653220" cy="923330"/>
          </a:xfrm>
          <a:prstGeom prst="rect">
            <a:avLst/>
          </a:prstGeom>
          <a:noFill/>
        </p:spPr>
        <p:txBody>
          <a:bodyPr wrap="square">
            <a:spAutoFit/>
          </a:bodyPr>
          <a:lstStyle/>
          <a:p>
            <a:r>
              <a:rPr lang="da-DK" b="1" dirty="0"/>
              <a:t>Adres e-mail:</a:t>
            </a:r>
          </a:p>
          <a:p>
            <a:r>
              <a:rPr lang="da-DK" b="1" dirty="0"/>
              <a:t>biuro@silnebilgorajskie.pl</a:t>
            </a:r>
          </a:p>
          <a:p>
            <a:endParaRPr lang="da-DK" dirty="0"/>
          </a:p>
        </p:txBody>
      </p:sp>
      <p:sp>
        <p:nvSpPr>
          <p:cNvPr id="20" name="pole tekstowe 19">
            <a:extLst>
              <a:ext uri="{FF2B5EF4-FFF2-40B4-BE49-F238E27FC236}">
                <a16:creationId xmlns:a16="http://schemas.microsoft.com/office/drawing/2014/main" id="{540D3AE3-F7B0-BBFB-249D-FB33A4C2B80F}"/>
              </a:ext>
            </a:extLst>
          </p:cNvPr>
          <p:cNvSpPr txBox="1"/>
          <p:nvPr/>
        </p:nvSpPr>
        <p:spPr>
          <a:xfrm>
            <a:off x="9260733" y="5551487"/>
            <a:ext cx="2585124" cy="646331"/>
          </a:xfrm>
          <a:prstGeom prst="rect">
            <a:avLst/>
          </a:prstGeom>
          <a:noFill/>
        </p:spPr>
        <p:txBody>
          <a:bodyPr wrap="square">
            <a:spAutoFit/>
          </a:bodyPr>
          <a:lstStyle/>
          <a:p>
            <a:r>
              <a:rPr lang="pl-PL" b="1" dirty="0"/>
              <a:t>Strona internetowa:</a:t>
            </a:r>
          </a:p>
          <a:p>
            <a:r>
              <a:rPr lang="pl-PL" b="1" dirty="0"/>
              <a:t>www.silnebilgorajskie.pl</a:t>
            </a:r>
          </a:p>
        </p:txBody>
      </p:sp>
    </p:spTree>
    <p:extLst>
      <p:ext uri="{BB962C8B-B14F-4D97-AF65-F5344CB8AC3E}">
        <p14:creationId xmlns:p14="http://schemas.microsoft.com/office/powerpoint/2010/main" val="4192069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066122-5389-EDD2-213C-B523C9696703}"/>
              </a:ext>
            </a:extLst>
          </p:cNvPr>
          <p:cNvSpPr>
            <a:spLocks noGrp="1"/>
          </p:cNvSpPr>
          <p:nvPr>
            <p:ph type="title"/>
          </p:nvPr>
        </p:nvSpPr>
        <p:spPr>
          <a:xfrm>
            <a:off x="838200" y="365125"/>
            <a:ext cx="10515600" cy="948109"/>
          </a:xfrm>
        </p:spPr>
        <p:txBody>
          <a:bodyPr>
            <a:normAutofit/>
          </a:bodyPr>
          <a:lstStyle/>
          <a:p>
            <a:r>
              <a:rPr lang="pl-PL" dirty="0"/>
              <a:t>Lokalna Grupa Działania z misją rozwoju</a:t>
            </a:r>
          </a:p>
        </p:txBody>
      </p:sp>
      <p:sp>
        <p:nvSpPr>
          <p:cNvPr id="3" name="Symbol zastępczy zawartości 2">
            <a:extLst>
              <a:ext uri="{FF2B5EF4-FFF2-40B4-BE49-F238E27FC236}">
                <a16:creationId xmlns:a16="http://schemas.microsoft.com/office/drawing/2014/main" id="{A9C9687E-A75E-5169-B782-BD7E03E21974}"/>
              </a:ext>
            </a:extLst>
          </p:cNvPr>
          <p:cNvSpPr>
            <a:spLocks noGrp="1"/>
          </p:cNvSpPr>
          <p:nvPr>
            <p:ph idx="1"/>
          </p:nvPr>
        </p:nvSpPr>
        <p:spPr>
          <a:xfrm>
            <a:off x="838200" y="1673157"/>
            <a:ext cx="10515600" cy="3968885"/>
          </a:xfrm>
        </p:spPr>
        <p:txBody>
          <a:bodyPr>
            <a:normAutofit fontScale="70000" lnSpcReduction="20000"/>
          </a:bodyPr>
          <a:lstStyle/>
          <a:p>
            <a:r>
              <a:rPr lang="pl-PL" dirty="0"/>
              <a:t>Wsparcie obszarów wiejskich stanowi istotny element polityki wykorzystania Funduszy Europejskich ze względu na ich ograniczone możliwości zdobycia kapitału, dlatego te regiony zyskują ważne miejsce w planach Unii Europejskiej. Jednym ze sposobów wsparcia obszarów wiejskich są Lokalne Grupy Działania, które działając starają się podnieść jakość, atrakcyjność </a:t>
            </a:r>
            <a:br>
              <a:rPr lang="pl-PL" dirty="0"/>
            </a:br>
            <a:r>
              <a:rPr lang="pl-PL" dirty="0"/>
              <a:t>i wydajność lokalnej społeczności. Cele LGD skupiają się wokół zrównoważonego rozwoju obszarów wiejskich i małych miast objętych działaniem LGD, a w tym przede wszystkim poprawy ich konkurencyjności jako miejsca zamieszkania, prowadzenia działalności gospodarczej  oraz aktywizacji współpracy społeczności z obszaru LGD. </a:t>
            </a:r>
          </a:p>
          <a:p>
            <a:r>
              <a:rPr lang="pl-PL" dirty="0"/>
              <a:t>Zadaniem Lokalnej Grupy Działania jest realizacja Lokalnej Strategii Rozwoju (LSR). LSR jest dokumentem, który stanowi podstawę do działań podejmowanych przez LGD. Istotą Lokalnej Strategii Rozwoju jest wskazanie kierunków rozwoju obszaru objętego przez LGD. Jednym</a:t>
            </a:r>
            <a:br>
              <a:rPr lang="pl-PL" dirty="0"/>
            </a:br>
            <a:r>
              <a:rPr lang="pl-PL" dirty="0"/>
              <a:t>z głównych założeń wspomnianej strategii jest rozwój lokalnej przedsiębiorczości, wspierany poprzez organizację licznych programów umożliwiających między innymi pozyskanie dotacji na otwarcie firmy lub dofinansowanie na rozwój istniejącego przedsiębiorstwa. </a:t>
            </a:r>
          </a:p>
          <a:p>
            <a:endParaRPr lang="pl-PL" dirty="0"/>
          </a:p>
        </p:txBody>
      </p:sp>
      <p:pic>
        <p:nvPicPr>
          <p:cNvPr id="4" name="Obraz 3">
            <a:extLst>
              <a:ext uri="{FF2B5EF4-FFF2-40B4-BE49-F238E27FC236}">
                <a16:creationId xmlns:a16="http://schemas.microsoft.com/office/drawing/2014/main" id="{93DD5F96-0567-212E-3319-44C99E647743}"/>
              </a:ext>
            </a:extLst>
          </p:cNvPr>
          <p:cNvPicPr>
            <a:picLocks noChangeAspect="1"/>
          </p:cNvPicPr>
          <p:nvPr/>
        </p:nvPicPr>
        <p:blipFill>
          <a:blip r:embed="rId2"/>
          <a:stretch>
            <a:fillRect/>
          </a:stretch>
        </p:blipFill>
        <p:spPr>
          <a:xfrm>
            <a:off x="838200" y="5443605"/>
            <a:ext cx="10693311" cy="1414395"/>
          </a:xfrm>
          <a:prstGeom prst="rect">
            <a:avLst/>
          </a:prstGeom>
        </p:spPr>
      </p:pic>
    </p:spTree>
    <p:extLst>
      <p:ext uri="{BB962C8B-B14F-4D97-AF65-F5344CB8AC3E}">
        <p14:creationId xmlns:p14="http://schemas.microsoft.com/office/powerpoint/2010/main" val="672123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5AFA92-11CB-83AB-1EDF-A5AE6A1BC95E}"/>
              </a:ext>
            </a:extLst>
          </p:cNvPr>
          <p:cNvSpPr>
            <a:spLocks noGrp="1"/>
          </p:cNvSpPr>
          <p:nvPr>
            <p:ph type="title"/>
          </p:nvPr>
        </p:nvSpPr>
        <p:spPr>
          <a:xfrm>
            <a:off x="838200" y="365126"/>
            <a:ext cx="10515600" cy="928654"/>
          </a:xfrm>
        </p:spPr>
        <p:txBody>
          <a:bodyPr/>
          <a:lstStyle/>
          <a:p>
            <a:r>
              <a:rPr lang="pl-PL" dirty="0"/>
              <a:t>Lokalna Grupa Działania z misją rozwoju</a:t>
            </a:r>
          </a:p>
        </p:txBody>
      </p:sp>
      <p:sp>
        <p:nvSpPr>
          <p:cNvPr id="3" name="Symbol zastępczy zawartości 2">
            <a:extLst>
              <a:ext uri="{FF2B5EF4-FFF2-40B4-BE49-F238E27FC236}">
                <a16:creationId xmlns:a16="http://schemas.microsoft.com/office/drawing/2014/main" id="{A68855F1-1EAA-5F0E-569E-05D0097DB92B}"/>
              </a:ext>
            </a:extLst>
          </p:cNvPr>
          <p:cNvSpPr>
            <a:spLocks noGrp="1"/>
          </p:cNvSpPr>
          <p:nvPr>
            <p:ph idx="1"/>
          </p:nvPr>
        </p:nvSpPr>
        <p:spPr>
          <a:xfrm>
            <a:off x="838200" y="1293780"/>
            <a:ext cx="10515600" cy="4351338"/>
          </a:xfrm>
        </p:spPr>
        <p:txBody>
          <a:bodyPr>
            <a:normAutofit fontScale="92500"/>
          </a:bodyPr>
          <a:lstStyle/>
          <a:p>
            <a:r>
              <a:rPr lang="pl-PL" sz="2200" dirty="0"/>
              <a:t>Lokalne Grupy Działania ogłaszają również nabory na działania dla ogółu społeczności lokalnej np. małe/ duże granty, o które mogą wnioskować zarówno osoby fizyczne jak i fundacje, stowarzyszenia, domy kultury, KGW, OSP oraz inne jednostki pożytku publicznego.</a:t>
            </a:r>
          </a:p>
          <a:p>
            <a:r>
              <a:rPr lang="pl-PL" sz="2200" dirty="0"/>
              <a:t>Stowarzyszenie „Silne Biłgorajskie” na podstawie identyfikacji lokalnych potrzeb podejmuje działania mające na celu realizację projektów, które obejmują wsparcie powstających oraz działających już przedsiębiorstw, rozwój turystyki, rekreacji, usług czasu wolnego, aktywizację społeczno- zawodową mieszkańców- a w tym szkolenia podnoszące kompetencje, zwiększenie możliwości rozwojowych dzieci i młodzieży- rozwijanie talentów i zainteresowań oraz szeroki wachlarz inicjatyw kulturalnych i społecznych integrujących  środowisko lokalne oraz promocję lokalnej twórczości. Realizacja poszczególnych przedsięwzięć oparta została na podstawie analizy potrzeb i potencjału Lokalnej Strategii Rozwoju. Proces ten umożliwił określenie celów oraz przedsięwzięć, które zostały rozłożone na lata realizacji: 2023- 2027. Beneficjentami, którzy mogą wnioskować o środki na realizację projektów mogą być zarówno mieszkańcy, mikro i małe przedsiębiorstwa, rolnicy niskotowarowi, organizacje pozarządowe oraz jednostki sektora finansów publicznych.</a:t>
            </a:r>
          </a:p>
          <a:p>
            <a:endParaRPr lang="pl-PL" dirty="0"/>
          </a:p>
        </p:txBody>
      </p:sp>
      <p:pic>
        <p:nvPicPr>
          <p:cNvPr id="4" name="Obraz 3">
            <a:extLst>
              <a:ext uri="{FF2B5EF4-FFF2-40B4-BE49-F238E27FC236}">
                <a16:creationId xmlns:a16="http://schemas.microsoft.com/office/drawing/2014/main" id="{BCE8071D-DB08-22A9-901B-6E2720073712}"/>
              </a:ext>
            </a:extLst>
          </p:cNvPr>
          <p:cNvPicPr>
            <a:picLocks noChangeAspect="1"/>
          </p:cNvPicPr>
          <p:nvPr/>
        </p:nvPicPr>
        <p:blipFill>
          <a:blip r:embed="rId2"/>
          <a:stretch>
            <a:fillRect/>
          </a:stretch>
        </p:blipFill>
        <p:spPr>
          <a:xfrm>
            <a:off x="838200" y="5443605"/>
            <a:ext cx="10693311" cy="1414395"/>
          </a:xfrm>
          <a:prstGeom prst="rect">
            <a:avLst/>
          </a:prstGeom>
        </p:spPr>
      </p:pic>
    </p:spTree>
    <p:extLst>
      <p:ext uri="{BB962C8B-B14F-4D97-AF65-F5344CB8AC3E}">
        <p14:creationId xmlns:p14="http://schemas.microsoft.com/office/powerpoint/2010/main" val="3983710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0809E1-EE61-F795-1850-40258D02A8CD}"/>
              </a:ext>
            </a:extLst>
          </p:cNvPr>
          <p:cNvSpPr>
            <a:spLocks noGrp="1"/>
          </p:cNvSpPr>
          <p:nvPr>
            <p:ph type="title"/>
          </p:nvPr>
        </p:nvSpPr>
        <p:spPr>
          <a:xfrm>
            <a:off x="838200" y="365125"/>
            <a:ext cx="10515600" cy="773011"/>
          </a:xfrm>
        </p:spPr>
        <p:txBody>
          <a:bodyPr>
            <a:normAutofit/>
          </a:bodyPr>
          <a:lstStyle/>
          <a:p>
            <a:r>
              <a:rPr lang="pl-PL" sz="3600" dirty="0"/>
              <a:t>Grupy docelowe szczególnie istotne dla realizacji LSR</a:t>
            </a:r>
          </a:p>
        </p:txBody>
      </p:sp>
      <p:sp>
        <p:nvSpPr>
          <p:cNvPr id="3" name="Symbol zastępczy zawartości 2">
            <a:extLst>
              <a:ext uri="{FF2B5EF4-FFF2-40B4-BE49-F238E27FC236}">
                <a16:creationId xmlns:a16="http://schemas.microsoft.com/office/drawing/2014/main" id="{51804B4D-FAD0-187F-40D9-BEC02D3064F9}"/>
              </a:ext>
            </a:extLst>
          </p:cNvPr>
          <p:cNvSpPr>
            <a:spLocks noGrp="1"/>
          </p:cNvSpPr>
          <p:nvPr>
            <p:ph idx="1"/>
          </p:nvPr>
        </p:nvSpPr>
        <p:spPr>
          <a:xfrm>
            <a:off x="838200" y="1554889"/>
            <a:ext cx="10515600" cy="4351338"/>
          </a:xfrm>
        </p:spPr>
        <p:txBody>
          <a:bodyPr>
            <a:normAutofit/>
          </a:bodyPr>
          <a:lstStyle/>
          <a:p>
            <a:r>
              <a:rPr lang="pl-PL" sz="2000" dirty="0"/>
              <a:t>Działalność LGD oparła się na  konsultacjach społecznych, mających na celu zaangażowanie lokalnej społeczności w proces tworzenia nowych lokalnych strategii rozwoju (LSR). Przedmiotowe konsultacje społeczne  były poświęcone w szczególności analizie potrzeb rozwojowych </a:t>
            </a:r>
            <a:br>
              <a:rPr lang="pl-PL" sz="2000" dirty="0"/>
            </a:br>
            <a:r>
              <a:rPr lang="pl-PL" sz="2000" dirty="0"/>
              <a:t>i potencjału danego obszaru, a także celów LSR, w tym wymiernych celów końcowych polegających na osiągnięciu określonych rezultatów oraz planowanych działań. Proces konsultacji społecznych został poprzedzony przygotowaniem opisu oraz wstępnej diagnozy obszaru na podstawie ogólnodostępnych danych statystycznych i rejestrów publicznych.  Grupy, które szczególnie zostały uwzględnione w realizacji Lokalnej Strategii Rozwoju:</a:t>
            </a:r>
          </a:p>
          <a:p>
            <a:endParaRPr lang="pl-PL" dirty="0"/>
          </a:p>
        </p:txBody>
      </p:sp>
      <p:pic>
        <p:nvPicPr>
          <p:cNvPr id="4" name="Obraz 3">
            <a:extLst>
              <a:ext uri="{FF2B5EF4-FFF2-40B4-BE49-F238E27FC236}">
                <a16:creationId xmlns:a16="http://schemas.microsoft.com/office/drawing/2014/main" id="{2FF905D4-34E6-7FDD-C708-3B58442D6D28}"/>
              </a:ext>
            </a:extLst>
          </p:cNvPr>
          <p:cNvPicPr>
            <a:picLocks noChangeAspect="1"/>
          </p:cNvPicPr>
          <p:nvPr/>
        </p:nvPicPr>
        <p:blipFill>
          <a:blip r:embed="rId2"/>
          <a:stretch>
            <a:fillRect/>
          </a:stretch>
        </p:blipFill>
        <p:spPr>
          <a:xfrm>
            <a:off x="838200" y="5443605"/>
            <a:ext cx="10693311" cy="1414395"/>
          </a:xfrm>
          <a:prstGeom prst="rect">
            <a:avLst/>
          </a:prstGeom>
        </p:spPr>
      </p:pic>
    </p:spTree>
    <p:extLst>
      <p:ext uri="{BB962C8B-B14F-4D97-AF65-F5344CB8AC3E}">
        <p14:creationId xmlns:p14="http://schemas.microsoft.com/office/powerpoint/2010/main" val="559245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1CD1DF4-1E83-C196-A6A9-8D8966145746}"/>
              </a:ext>
            </a:extLst>
          </p:cNvPr>
          <p:cNvSpPr>
            <a:spLocks noGrp="1"/>
          </p:cNvSpPr>
          <p:nvPr>
            <p:ph type="title"/>
          </p:nvPr>
        </p:nvSpPr>
        <p:spPr>
          <a:xfrm>
            <a:off x="838200" y="365126"/>
            <a:ext cx="10515600" cy="763284"/>
          </a:xfrm>
        </p:spPr>
        <p:txBody>
          <a:bodyPr>
            <a:normAutofit/>
          </a:bodyPr>
          <a:lstStyle/>
          <a:p>
            <a:r>
              <a:rPr lang="pl-PL" sz="3600" dirty="0"/>
              <a:t>Grupy docelowe szczególnie istotne dla realizacji LSR</a:t>
            </a:r>
          </a:p>
        </p:txBody>
      </p:sp>
      <p:sp>
        <p:nvSpPr>
          <p:cNvPr id="3" name="Symbol zastępczy zawartości 2">
            <a:extLst>
              <a:ext uri="{FF2B5EF4-FFF2-40B4-BE49-F238E27FC236}">
                <a16:creationId xmlns:a16="http://schemas.microsoft.com/office/drawing/2014/main" id="{298D4513-F285-81B8-12E1-E05B4E1DA581}"/>
              </a:ext>
            </a:extLst>
          </p:cNvPr>
          <p:cNvSpPr>
            <a:spLocks noGrp="1"/>
          </p:cNvSpPr>
          <p:nvPr>
            <p:ph idx="1"/>
          </p:nvPr>
        </p:nvSpPr>
        <p:spPr>
          <a:xfrm>
            <a:off x="838200" y="1211144"/>
            <a:ext cx="10515600" cy="4070975"/>
          </a:xfrm>
        </p:spPr>
        <p:txBody>
          <a:bodyPr>
            <a:normAutofit fontScale="55000" lnSpcReduction="20000"/>
          </a:bodyPr>
          <a:lstStyle/>
          <a:p>
            <a:r>
              <a:rPr lang="pl-PL" sz="2900" dirty="0"/>
              <a:t>Osoby młode (do 25 roku życia). Ze względu na zmniejszającą się liczbę osób młodych w społeczeństwie przekłada się na obniżenie potencjału rozwojowego obszaru, słabo rozwinięty transport publiczny utrudnia dotarcie do szkoły lub zajęcia dodatkowe.</a:t>
            </a:r>
          </a:p>
          <a:p>
            <a:r>
              <a:rPr lang="pl-PL" sz="2900" dirty="0"/>
              <a:t>Osoby starsze (po 60 roku życia). Ograniczona ilość miejsc dla seniorów, w których mogą podtrzymywać swoją aktywność społeczną i fizyczną, bariery architektoniczne utrudniające poruszanie, wykluczenie cyfrowe- brak dostępu do sprzętu, Internetu oraz brak umiejętności posługiwania się rozwiązaniami cyfrowymi.</a:t>
            </a:r>
          </a:p>
          <a:p>
            <a:r>
              <a:rPr lang="pl-PL" sz="2900" dirty="0"/>
              <a:t>Osoby poszukujące pracy (grupa znajdująca się w niekorzystnej sytuacji). Wysoki odsetek osób długotrwale bezrobotnych </a:t>
            </a:r>
            <a:br>
              <a:rPr lang="pl-PL" sz="2900" dirty="0"/>
            </a:br>
            <a:r>
              <a:rPr lang="pl-PL" sz="2900" dirty="0"/>
              <a:t>i w młodym wieku, niedopasowanie umiejętności do wymagań pracodawców oraz postrzeganie ich jako osoby mało przydatne, brak możliwości opieki nad najmłodszymi dziećmi ograniczający możliwość podjęcia pracy.</a:t>
            </a:r>
          </a:p>
          <a:p>
            <a:r>
              <a:rPr lang="pl-PL" sz="2900" dirty="0"/>
              <a:t>Osoby z niepełnosprawnościami (grupa znajdująca się w niekorzystnej sytuacji). Długotrwała i ciężka choroba  to najczęstszy powód przyznawania świadczeń opieki społecznej – zagrożenie ubóstwem, zbyt mała oferta zajęć  lub ich brak włączających takie osoby do aktywności życiowej i społecznej.</a:t>
            </a:r>
          </a:p>
          <a:p>
            <a:r>
              <a:rPr lang="pl-PL" sz="2900" dirty="0"/>
              <a:t>Rolnicy niskotowarowi (grupa znajdująca się w niekorzystnej sytuacji). Działalność rolna nie zapewnia odpowiednich dochodów dlatego istnieje konieczność  łączenia zawodu  rolnika z pracą poza rolnictwem. Niewykorzystany potencjał budowania lokalnych łańcuchów wartości.</a:t>
            </a:r>
          </a:p>
          <a:p>
            <a:r>
              <a:rPr lang="pl-PL" sz="2900" dirty="0"/>
              <a:t>Przedsiębiorcy. Niewykorzystany potencjał do rozwijania usług turystycznych, brak dostatecznych środków na rozwijanie działalności, brak kanałów sprzedażowych poza obszar LGD.</a:t>
            </a:r>
          </a:p>
          <a:p>
            <a:pPr marL="0" indent="0">
              <a:buNone/>
            </a:pPr>
            <a:endParaRPr lang="pl-PL" dirty="0"/>
          </a:p>
        </p:txBody>
      </p:sp>
      <p:pic>
        <p:nvPicPr>
          <p:cNvPr id="4" name="Obraz 3">
            <a:extLst>
              <a:ext uri="{FF2B5EF4-FFF2-40B4-BE49-F238E27FC236}">
                <a16:creationId xmlns:a16="http://schemas.microsoft.com/office/drawing/2014/main" id="{15A5A575-6B87-CD7E-E91F-EE1F16F1D069}"/>
              </a:ext>
            </a:extLst>
          </p:cNvPr>
          <p:cNvPicPr>
            <a:picLocks noChangeAspect="1"/>
          </p:cNvPicPr>
          <p:nvPr/>
        </p:nvPicPr>
        <p:blipFill>
          <a:blip r:embed="rId2"/>
          <a:stretch>
            <a:fillRect/>
          </a:stretch>
        </p:blipFill>
        <p:spPr>
          <a:xfrm>
            <a:off x="838200" y="5443605"/>
            <a:ext cx="10693311" cy="1414395"/>
          </a:xfrm>
          <a:prstGeom prst="rect">
            <a:avLst/>
          </a:prstGeom>
        </p:spPr>
      </p:pic>
    </p:spTree>
    <p:extLst>
      <p:ext uri="{BB962C8B-B14F-4D97-AF65-F5344CB8AC3E}">
        <p14:creationId xmlns:p14="http://schemas.microsoft.com/office/powerpoint/2010/main" val="3498316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3BDB6E2-949E-F0E7-6995-C29D7882214E}"/>
              </a:ext>
            </a:extLst>
          </p:cNvPr>
          <p:cNvSpPr>
            <a:spLocks noGrp="1"/>
          </p:cNvSpPr>
          <p:nvPr>
            <p:ph type="title"/>
          </p:nvPr>
        </p:nvSpPr>
        <p:spPr>
          <a:xfrm>
            <a:off x="838200" y="365126"/>
            <a:ext cx="10515600" cy="1025930"/>
          </a:xfrm>
        </p:spPr>
        <p:txBody>
          <a:bodyPr>
            <a:normAutofit/>
          </a:bodyPr>
          <a:lstStyle/>
          <a:p>
            <a:pPr algn="ctr"/>
            <a:r>
              <a:rPr lang="pl-PL" sz="2800" b="1" dirty="0"/>
              <a:t>Przedsięwzięcia realizowane w ramach LSR przez LGD „Silne Biłgorajskie” w latach 2023-2027</a:t>
            </a:r>
          </a:p>
        </p:txBody>
      </p:sp>
      <p:pic>
        <p:nvPicPr>
          <p:cNvPr id="4" name="Symbol zastępczy zawartości 3">
            <a:extLst>
              <a:ext uri="{FF2B5EF4-FFF2-40B4-BE49-F238E27FC236}">
                <a16:creationId xmlns:a16="http://schemas.microsoft.com/office/drawing/2014/main" id="{8C6E20E8-BEAB-8C3C-742E-BE33DBC87F45}"/>
              </a:ext>
            </a:extLst>
          </p:cNvPr>
          <p:cNvPicPr>
            <a:picLocks noGrp="1" noChangeAspect="1"/>
          </p:cNvPicPr>
          <p:nvPr>
            <p:ph idx="1"/>
          </p:nvPr>
        </p:nvPicPr>
        <p:blipFill>
          <a:blip r:embed="rId2"/>
          <a:stretch>
            <a:fillRect/>
          </a:stretch>
        </p:blipFill>
        <p:spPr>
          <a:xfrm>
            <a:off x="838200" y="1322962"/>
            <a:ext cx="10515600" cy="5418306"/>
          </a:xfrm>
          <a:prstGeom prst="rect">
            <a:avLst/>
          </a:prstGeom>
          <a:effectLst>
            <a:softEdge rad="63500"/>
          </a:effectLst>
        </p:spPr>
      </p:pic>
    </p:spTree>
    <p:extLst>
      <p:ext uri="{BB962C8B-B14F-4D97-AF65-F5344CB8AC3E}">
        <p14:creationId xmlns:p14="http://schemas.microsoft.com/office/powerpoint/2010/main" val="3838373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DA1E59-39E8-A84F-0155-4BB686056209}"/>
              </a:ext>
            </a:extLst>
          </p:cNvPr>
          <p:cNvSpPr>
            <a:spLocks noGrp="1"/>
          </p:cNvSpPr>
          <p:nvPr>
            <p:ph type="title"/>
          </p:nvPr>
        </p:nvSpPr>
        <p:spPr>
          <a:xfrm>
            <a:off x="838200" y="384580"/>
            <a:ext cx="10515600" cy="1325563"/>
          </a:xfrm>
        </p:spPr>
        <p:txBody>
          <a:bodyPr>
            <a:normAutofit fontScale="90000"/>
          </a:bodyPr>
          <a:lstStyle/>
          <a:p>
            <a:r>
              <a:rPr lang="pl-PL" dirty="0"/>
              <a:t>Przedsięwzięcia, które będą realizowane przez LGD „Silne Biłgorajskie”</a:t>
            </a:r>
            <a:br>
              <a:rPr lang="pl-PL" dirty="0"/>
            </a:br>
            <a:endParaRPr lang="pl-PL" dirty="0"/>
          </a:p>
        </p:txBody>
      </p:sp>
      <p:sp>
        <p:nvSpPr>
          <p:cNvPr id="3" name="Symbol zastępczy zawartości 2">
            <a:extLst>
              <a:ext uri="{FF2B5EF4-FFF2-40B4-BE49-F238E27FC236}">
                <a16:creationId xmlns:a16="http://schemas.microsoft.com/office/drawing/2014/main" id="{AF75156A-5682-2F37-EDBA-7CD644CF691F}"/>
              </a:ext>
            </a:extLst>
          </p:cNvPr>
          <p:cNvSpPr>
            <a:spLocks noGrp="1"/>
          </p:cNvSpPr>
          <p:nvPr>
            <p:ph idx="1"/>
          </p:nvPr>
        </p:nvSpPr>
        <p:spPr>
          <a:xfrm>
            <a:off x="838200" y="1610300"/>
            <a:ext cx="10515600" cy="3933149"/>
          </a:xfrm>
        </p:spPr>
        <p:txBody>
          <a:bodyPr>
            <a:normAutofit fontScale="85000" lnSpcReduction="20000"/>
          </a:bodyPr>
          <a:lstStyle/>
          <a:p>
            <a:r>
              <a:rPr lang="pl-PL" dirty="0"/>
              <a:t>PRZEDSIĘWZIĘCIE</a:t>
            </a:r>
            <a:r>
              <a:rPr lang="pl-PL" i="1" dirty="0"/>
              <a:t> </a:t>
            </a:r>
            <a:r>
              <a:rPr lang="pl-PL" dirty="0"/>
              <a:t>1.1</a:t>
            </a:r>
            <a:r>
              <a:rPr lang="pl-PL" i="1" dirty="0"/>
              <a:t> </a:t>
            </a:r>
            <a:r>
              <a:rPr lang="pl-PL" dirty="0"/>
              <a:t>Wsparcie podejmowania i rozwoju działalności wykorzystujących istniejącą bazę surowcową odnosi się do wsparcia powstających oraz już działających przedsiębiorstw mających na celu zagospodarowanie lokalnych surowców rolnych i leśnych. Dotyczy to zarówno klasycznego przetwórstwa rolnego jak i wykorzystania surowców do celów nieżywnościowych. Kolejnym segmentem wsparcia są gospodarstwa rolne, które chcą zdywersyfikować działalność o sprzedaż czy przetwórstwo na małą skalę.</a:t>
            </a:r>
          </a:p>
          <a:p>
            <a:r>
              <a:rPr lang="pl-PL" dirty="0"/>
              <a:t>PRZEDSIĘWZIĘCIE 1.2 odnosi się do promocji lokalnych produktów oraz oferty turystycznej i jest to realizacja operacji polegających na: organizacji wydarzeń tematycznych, konkursów promujących ofertę turystyczną, lokalne dziedzictwo kulturowe, produkty tradycyjne i zasoby obszaru LGD, opracowanie i publikacja wydawnictw promocyjnych obszaru, również </a:t>
            </a:r>
            <a:br>
              <a:rPr lang="pl-PL" dirty="0"/>
            </a:br>
            <a:r>
              <a:rPr lang="pl-PL" dirty="0"/>
              <a:t>w wersji cyfrowej takich jak: mapy, przewodniki, spoty, filmy, aplikacje.</a:t>
            </a:r>
          </a:p>
          <a:p>
            <a:endParaRPr lang="pl-PL" dirty="0"/>
          </a:p>
        </p:txBody>
      </p:sp>
      <p:pic>
        <p:nvPicPr>
          <p:cNvPr id="4" name="Obraz 3">
            <a:extLst>
              <a:ext uri="{FF2B5EF4-FFF2-40B4-BE49-F238E27FC236}">
                <a16:creationId xmlns:a16="http://schemas.microsoft.com/office/drawing/2014/main" id="{529DB464-6003-EC3A-3EDD-4A4C6B8A20A3}"/>
              </a:ext>
            </a:extLst>
          </p:cNvPr>
          <p:cNvPicPr>
            <a:picLocks noChangeAspect="1"/>
          </p:cNvPicPr>
          <p:nvPr/>
        </p:nvPicPr>
        <p:blipFill>
          <a:blip r:embed="rId2"/>
          <a:stretch>
            <a:fillRect/>
          </a:stretch>
        </p:blipFill>
        <p:spPr>
          <a:xfrm>
            <a:off x="749344" y="5443605"/>
            <a:ext cx="10693311" cy="1414395"/>
          </a:xfrm>
          <a:prstGeom prst="rect">
            <a:avLst/>
          </a:prstGeom>
        </p:spPr>
      </p:pic>
    </p:spTree>
    <p:extLst>
      <p:ext uri="{BB962C8B-B14F-4D97-AF65-F5344CB8AC3E}">
        <p14:creationId xmlns:p14="http://schemas.microsoft.com/office/powerpoint/2010/main" val="2506843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44A287B-208F-8A80-1163-AAB716159FD2}"/>
              </a:ext>
            </a:extLst>
          </p:cNvPr>
          <p:cNvSpPr>
            <a:spLocks noGrp="1"/>
          </p:cNvSpPr>
          <p:nvPr>
            <p:ph type="title"/>
          </p:nvPr>
        </p:nvSpPr>
        <p:spPr>
          <a:xfrm>
            <a:off x="838200" y="199755"/>
            <a:ext cx="10515600" cy="1239939"/>
          </a:xfrm>
        </p:spPr>
        <p:txBody>
          <a:bodyPr>
            <a:normAutofit fontScale="90000"/>
          </a:bodyPr>
          <a:lstStyle/>
          <a:p>
            <a:r>
              <a:rPr lang="pl-PL" dirty="0"/>
              <a:t>Przedsięwzięcia, które będą realizowane przez LGD „Silne Biłgorajskie”</a:t>
            </a:r>
          </a:p>
        </p:txBody>
      </p:sp>
      <p:sp>
        <p:nvSpPr>
          <p:cNvPr id="3" name="Symbol zastępczy zawartości 2">
            <a:extLst>
              <a:ext uri="{FF2B5EF4-FFF2-40B4-BE49-F238E27FC236}">
                <a16:creationId xmlns:a16="http://schemas.microsoft.com/office/drawing/2014/main" id="{89230610-0F2E-7EAB-FFBE-39828B54F651}"/>
              </a:ext>
            </a:extLst>
          </p:cNvPr>
          <p:cNvSpPr>
            <a:spLocks noGrp="1"/>
          </p:cNvSpPr>
          <p:nvPr>
            <p:ph idx="1"/>
          </p:nvPr>
        </p:nvSpPr>
        <p:spPr>
          <a:xfrm>
            <a:off x="838200" y="1782594"/>
            <a:ext cx="10515600" cy="3686783"/>
          </a:xfrm>
        </p:spPr>
        <p:txBody>
          <a:bodyPr>
            <a:normAutofit lnSpcReduction="10000"/>
          </a:bodyPr>
          <a:lstStyle/>
          <a:p>
            <a:r>
              <a:rPr lang="pl-PL" sz="2400" dirty="0"/>
              <a:t>PRZEDSIĘWZIĘCIE 1.3 Rozwój działalności w zakresie usług turystycznych, rekreacyjnych i czasu wolnego: planuje się wsparcie tworzenia nowych oraz rozwijania oferty istniejących podmiotów gospodarczych w branżach związanych </a:t>
            </a:r>
            <a:br>
              <a:rPr lang="pl-PL" sz="2400" dirty="0"/>
            </a:br>
            <a:r>
              <a:rPr lang="pl-PL" sz="2400" dirty="0"/>
              <a:t>z rozwojem turystyki, rekreacji, usług czasu wolnego, ze szczególnym uwzględnieniem wsparcia przedsiębiorczości osób w niekorzystnej sytuacji. Aby ułatwić podjęcie decyzji oraz stawianie pierwszych kroków osobom zamierzającym  rozpocząć działalność gospodarczą zostanie zaoferowane wsparcie szkoleniowe oraz finansowe. Wśród odbiorców tego Przedsięwzięcia będą również rolnicy, którzy zechcą dywersyfikować działalność swoich gospodarstw o funkcje obsługi turystów (w tym w formie agroturystyki czy zagród edukacyjnych).</a:t>
            </a:r>
          </a:p>
          <a:p>
            <a:endParaRPr lang="pl-PL" dirty="0"/>
          </a:p>
        </p:txBody>
      </p:sp>
      <p:pic>
        <p:nvPicPr>
          <p:cNvPr id="4" name="Obraz 3">
            <a:extLst>
              <a:ext uri="{FF2B5EF4-FFF2-40B4-BE49-F238E27FC236}">
                <a16:creationId xmlns:a16="http://schemas.microsoft.com/office/drawing/2014/main" id="{A18804D8-8FBE-7ED0-FB0B-6CA7A4749717}"/>
              </a:ext>
            </a:extLst>
          </p:cNvPr>
          <p:cNvPicPr>
            <a:picLocks noChangeAspect="1"/>
          </p:cNvPicPr>
          <p:nvPr/>
        </p:nvPicPr>
        <p:blipFill>
          <a:blip r:embed="rId2"/>
          <a:stretch>
            <a:fillRect/>
          </a:stretch>
        </p:blipFill>
        <p:spPr>
          <a:xfrm>
            <a:off x="838200" y="5384259"/>
            <a:ext cx="10693311" cy="1414395"/>
          </a:xfrm>
          <a:prstGeom prst="rect">
            <a:avLst/>
          </a:prstGeom>
        </p:spPr>
      </p:pic>
    </p:spTree>
    <p:extLst>
      <p:ext uri="{BB962C8B-B14F-4D97-AF65-F5344CB8AC3E}">
        <p14:creationId xmlns:p14="http://schemas.microsoft.com/office/powerpoint/2010/main" val="625905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CD4E55-4D07-0663-981B-333583EF14FA}"/>
              </a:ext>
            </a:extLst>
          </p:cNvPr>
          <p:cNvSpPr>
            <a:spLocks noGrp="1"/>
          </p:cNvSpPr>
          <p:nvPr>
            <p:ph type="title"/>
          </p:nvPr>
        </p:nvSpPr>
        <p:spPr>
          <a:xfrm>
            <a:off x="838200" y="365125"/>
            <a:ext cx="10515600" cy="1132935"/>
          </a:xfrm>
        </p:spPr>
        <p:txBody>
          <a:bodyPr>
            <a:normAutofit fontScale="90000"/>
          </a:bodyPr>
          <a:lstStyle/>
          <a:p>
            <a:r>
              <a:rPr lang="pl-PL" dirty="0"/>
              <a:t>Przedsięwzięcia, które będą realizowane przez LGD „Silne Biłgorajskie”</a:t>
            </a:r>
          </a:p>
        </p:txBody>
      </p:sp>
      <p:sp>
        <p:nvSpPr>
          <p:cNvPr id="3" name="Symbol zastępczy zawartości 2">
            <a:extLst>
              <a:ext uri="{FF2B5EF4-FFF2-40B4-BE49-F238E27FC236}">
                <a16:creationId xmlns:a16="http://schemas.microsoft.com/office/drawing/2014/main" id="{85D51B36-1B5E-FE36-E416-D3525298C120}"/>
              </a:ext>
            </a:extLst>
          </p:cNvPr>
          <p:cNvSpPr>
            <a:spLocks noGrp="1"/>
          </p:cNvSpPr>
          <p:nvPr>
            <p:ph idx="1"/>
          </p:nvPr>
        </p:nvSpPr>
        <p:spPr>
          <a:xfrm>
            <a:off x="838200" y="1825625"/>
            <a:ext cx="10515600" cy="3018749"/>
          </a:xfrm>
        </p:spPr>
        <p:txBody>
          <a:bodyPr/>
          <a:lstStyle/>
          <a:p>
            <a:r>
              <a:rPr lang="pl-PL" sz="2400" dirty="0"/>
              <a:t>PRZEDSIĘWZIĘCIE 1.4 Rozwój infrastruktury istotnej dla rozwijania funkcji turystycznej. W ramach przedsięwzięcia przewiduje się budowę, przebudowę lub remont infrastruktury turystycznej i okołoturystycznej. Organizacja ścieżek spacerowych, szlaków turystycznych i dydaktycznych, przystani kajakowych. Urządzanie i porządkowanie terenów zielonych-parków i miejsc wypoczynku. Zagospodarowanie terenu przy zbiornikach wodnych.</a:t>
            </a:r>
          </a:p>
          <a:p>
            <a:endParaRPr lang="pl-PL" dirty="0"/>
          </a:p>
        </p:txBody>
      </p:sp>
      <p:pic>
        <p:nvPicPr>
          <p:cNvPr id="4" name="Obraz 3">
            <a:extLst>
              <a:ext uri="{FF2B5EF4-FFF2-40B4-BE49-F238E27FC236}">
                <a16:creationId xmlns:a16="http://schemas.microsoft.com/office/drawing/2014/main" id="{395C8D38-5AE9-A7C2-62D2-C1D57E5AFB19}"/>
              </a:ext>
            </a:extLst>
          </p:cNvPr>
          <p:cNvPicPr>
            <a:picLocks noChangeAspect="1"/>
          </p:cNvPicPr>
          <p:nvPr/>
        </p:nvPicPr>
        <p:blipFill>
          <a:blip r:embed="rId2"/>
          <a:stretch>
            <a:fillRect/>
          </a:stretch>
        </p:blipFill>
        <p:spPr>
          <a:xfrm>
            <a:off x="838200" y="5443605"/>
            <a:ext cx="10693311" cy="1414395"/>
          </a:xfrm>
          <a:prstGeom prst="rect">
            <a:avLst/>
          </a:prstGeom>
        </p:spPr>
      </p:pic>
    </p:spTree>
    <p:extLst>
      <p:ext uri="{BB962C8B-B14F-4D97-AF65-F5344CB8AC3E}">
        <p14:creationId xmlns:p14="http://schemas.microsoft.com/office/powerpoint/2010/main" val="2944278267"/>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2008</Words>
  <Application>Microsoft Office PowerPoint</Application>
  <PresentationFormat>Panoramiczny</PresentationFormat>
  <Paragraphs>61</Paragraphs>
  <Slides>17</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17</vt:i4>
      </vt:variant>
    </vt:vector>
  </HeadingPairs>
  <TitlesOfParts>
    <vt:vector size="21" baseType="lpstr">
      <vt:lpstr>Arial</vt:lpstr>
      <vt:lpstr>Calibri</vt:lpstr>
      <vt:lpstr>Calibri Light</vt:lpstr>
      <vt:lpstr>Motyw pakietu Office</vt:lpstr>
      <vt:lpstr>LOKALNA GRUPA DZIAŁANIA „Silne Biłgorajskie”</vt:lpstr>
      <vt:lpstr>Lokalna Grupa Działania z misją rozwoju</vt:lpstr>
      <vt:lpstr>Lokalna Grupa Działania z misją rozwoju</vt:lpstr>
      <vt:lpstr>Grupy docelowe szczególnie istotne dla realizacji LSR</vt:lpstr>
      <vt:lpstr>Grupy docelowe szczególnie istotne dla realizacji LSR</vt:lpstr>
      <vt:lpstr>Przedsięwzięcia realizowane w ramach LSR przez LGD „Silne Biłgorajskie” w latach 2023-2027</vt:lpstr>
      <vt:lpstr>Przedsięwzięcia, które będą realizowane przez LGD „Silne Biłgorajskie” </vt:lpstr>
      <vt:lpstr>Przedsięwzięcia, które będą realizowane przez LGD „Silne Biłgorajskie”</vt:lpstr>
      <vt:lpstr>Przedsięwzięcia, które będą realizowane przez LGD „Silne Biłgorajskie”</vt:lpstr>
      <vt:lpstr>Przedsięwzięcia, które będą realizowane przez LGD „Silne Biłgorajskie”</vt:lpstr>
      <vt:lpstr>Przedsięwzięcia, które będą realizowane przez LGD „Silne Biłgorajskie”</vt:lpstr>
      <vt:lpstr>Przedsięwzięcia, które będą realizowane przez LGD „Silne Biłgorajskie”</vt:lpstr>
      <vt:lpstr>Przedsięwzięcia, które będą realizowane przez LGD „Silne Biłgorajskie”</vt:lpstr>
      <vt:lpstr>Przedsięwzięcia, które będą realizowane przez LGD „Silne Biłgorajskie”</vt:lpstr>
      <vt:lpstr>Procedura udzielania wsparcia</vt:lpstr>
      <vt:lpstr>Procedura udzielania wsparcia</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Silne Bilgorajskie</dc:creator>
  <cp:lastModifiedBy>Silne Bilgorajskie</cp:lastModifiedBy>
  <cp:revision>1</cp:revision>
  <dcterms:created xsi:type="dcterms:W3CDTF">2024-10-18T10:03:04Z</dcterms:created>
  <dcterms:modified xsi:type="dcterms:W3CDTF">2024-10-18T10:14:50Z</dcterms:modified>
</cp:coreProperties>
</file>