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7"/>
  </p:notesMasterIdLst>
  <p:handoutMasterIdLst>
    <p:handoutMasterId r:id="rId78"/>
  </p:handoutMasterIdLst>
  <p:sldIdLst>
    <p:sldId id="257" r:id="rId4"/>
    <p:sldId id="859" r:id="rId5"/>
    <p:sldId id="948" r:id="rId6"/>
    <p:sldId id="881" r:id="rId7"/>
    <p:sldId id="887" r:id="rId8"/>
    <p:sldId id="940" r:id="rId9"/>
    <p:sldId id="934" r:id="rId10"/>
    <p:sldId id="942" r:id="rId11"/>
    <p:sldId id="913" r:id="rId12"/>
    <p:sldId id="930" r:id="rId13"/>
    <p:sldId id="952" r:id="rId14"/>
    <p:sldId id="972" r:id="rId15"/>
    <p:sldId id="973" r:id="rId16"/>
    <p:sldId id="974" r:id="rId17"/>
    <p:sldId id="975" r:id="rId18"/>
    <p:sldId id="976" r:id="rId19"/>
    <p:sldId id="971" r:id="rId20"/>
    <p:sldId id="977" r:id="rId21"/>
    <p:sldId id="978" r:id="rId22"/>
    <p:sldId id="931" r:id="rId23"/>
    <p:sldId id="924" r:id="rId24"/>
    <p:sldId id="941" r:id="rId25"/>
    <p:sldId id="883" r:id="rId26"/>
    <p:sldId id="891" r:id="rId27"/>
    <p:sldId id="969" r:id="rId28"/>
    <p:sldId id="970" r:id="rId29"/>
    <p:sldId id="968" r:id="rId30"/>
    <p:sldId id="892" r:id="rId31"/>
    <p:sldId id="894" r:id="rId32"/>
    <p:sldId id="895" r:id="rId33"/>
    <p:sldId id="932" r:id="rId34"/>
    <p:sldId id="908" r:id="rId35"/>
    <p:sldId id="909" r:id="rId36"/>
    <p:sldId id="910" r:id="rId37"/>
    <p:sldId id="921" r:id="rId38"/>
    <p:sldId id="943" r:id="rId39"/>
    <p:sldId id="945" r:id="rId40"/>
    <p:sldId id="946" r:id="rId41"/>
    <p:sldId id="944" r:id="rId42"/>
    <p:sldId id="947" r:id="rId43"/>
    <p:sldId id="949" r:id="rId44"/>
    <p:sldId id="950" r:id="rId45"/>
    <p:sldId id="256" r:id="rId46"/>
    <p:sldId id="289" r:id="rId47"/>
    <p:sldId id="266" r:id="rId48"/>
    <p:sldId id="274" r:id="rId49"/>
    <p:sldId id="275" r:id="rId50"/>
    <p:sldId id="272" r:id="rId51"/>
    <p:sldId id="276" r:id="rId52"/>
    <p:sldId id="277" r:id="rId53"/>
    <p:sldId id="278" r:id="rId54"/>
    <p:sldId id="279" r:id="rId55"/>
    <p:sldId id="280" r:id="rId56"/>
    <p:sldId id="281" r:id="rId57"/>
    <p:sldId id="282" r:id="rId58"/>
    <p:sldId id="283" r:id="rId59"/>
    <p:sldId id="284" r:id="rId60"/>
    <p:sldId id="285" r:id="rId61"/>
    <p:sldId id="288" r:id="rId62"/>
    <p:sldId id="286" r:id="rId63"/>
    <p:sldId id="287" r:id="rId64"/>
    <p:sldId id="290" r:id="rId65"/>
    <p:sldId id="979" r:id="rId66"/>
    <p:sldId id="980" r:id="rId67"/>
    <p:sldId id="981" r:id="rId68"/>
    <p:sldId id="961" r:id="rId69"/>
    <p:sldId id="962" r:id="rId70"/>
    <p:sldId id="963" r:id="rId71"/>
    <p:sldId id="954" r:id="rId72"/>
    <p:sldId id="966" r:id="rId73"/>
    <p:sldId id="965" r:id="rId74"/>
    <p:sldId id="967" r:id="rId75"/>
    <p:sldId id="273" r:id="rId76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D4908C-38AE-1EEC-EB78-1C79EC6E601F}" name="DZ PR" initials="DZ PR" userId="DZ P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8BE"/>
    <a:srgbClr val="CFD5EA"/>
    <a:srgbClr val="A1A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368" autoAdjust="0"/>
  </p:normalViewPr>
  <p:slideViewPr>
    <p:cSldViewPr snapToGrid="0">
      <p:cViewPr varScale="1">
        <p:scale>
          <a:sx n="62" d="100"/>
          <a:sy n="62" d="100"/>
        </p:scale>
        <p:origin x="12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2697F-8BE9-40D2-8788-9DFCB05D233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CA72D26-5451-496A-9513-41827E43A1E9}">
      <dgm:prSet phldrT="[Tekst]" custT="1"/>
      <dgm:spPr/>
      <dgm:t>
        <a:bodyPr/>
        <a:lstStyle/>
        <a:p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Rozporządzenie Parlamentu Europejskiego i Rady (UE) nr 2021/1060 z dnia 24 czerwca 2021 r. (tzw. </a:t>
          </a:r>
          <a:r>
            <a:rPr lang="pl-PL" sz="14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Rozporządzenie ogólne</a:t>
          </a: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 </a:t>
          </a:r>
        </a:p>
      </dgm:t>
    </dgm:pt>
    <dgm:pt modelId="{1D4AC38E-78E8-41BF-9F88-A2B42B16A2A7}" type="parTrans" cxnId="{6AE703E1-016B-4D72-8B52-0F6425F86EB9}">
      <dgm:prSet/>
      <dgm:spPr/>
      <dgm:t>
        <a:bodyPr/>
        <a:lstStyle/>
        <a:p>
          <a:endParaRPr lang="pl-PL"/>
        </a:p>
      </dgm:t>
    </dgm:pt>
    <dgm:pt modelId="{FC872F6F-A87C-4BEF-A2BF-03BE7BEC5446}" type="sibTrans" cxnId="{6AE703E1-016B-4D72-8B52-0F6425F86EB9}">
      <dgm:prSet/>
      <dgm:spPr/>
      <dgm:t>
        <a:bodyPr/>
        <a:lstStyle/>
        <a:p>
          <a:endParaRPr lang="pl-PL"/>
        </a:p>
      </dgm:t>
    </dgm:pt>
    <dgm:pt modelId="{2BEDF79F-F187-436A-956B-E5ACEB6501D4}">
      <dgm:prSet phldrT="[Tekst]" custT="1"/>
      <dgm:spPr/>
      <dgm:t>
        <a:bodyPr/>
        <a:lstStyle/>
        <a:p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Karta Praw Podstawowych przyjęta i podpisana 7 grudnia 2000 r. w Nicei. </a:t>
          </a:r>
        </a:p>
      </dgm:t>
    </dgm:pt>
    <dgm:pt modelId="{9F003BD0-A5FD-43BB-9248-97E39C79A281}" type="parTrans" cxnId="{E9AD9EBA-0D0F-4DA5-A456-8C91526E6E02}">
      <dgm:prSet/>
      <dgm:spPr/>
      <dgm:t>
        <a:bodyPr/>
        <a:lstStyle/>
        <a:p>
          <a:endParaRPr lang="pl-PL"/>
        </a:p>
      </dgm:t>
    </dgm:pt>
    <dgm:pt modelId="{03B3A10D-CED4-4BAA-A83A-9CCC2A01C0B8}" type="sibTrans" cxnId="{E9AD9EBA-0D0F-4DA5-A456-8C91526E6E02}">
      <dgm:prSet/>
      <dgm:spPr/>
      <dgm:t>
        <a:bodyPr/>
        <a:lstStyle/>
        <a:p>
          <a:endParaRPr lang="pl-PL"/>
        </a:p>
      </dgm:t>
    </dgm:pt>
    <dgm:pt modelId="{F6CFEE94-7F42-4EC7-958D-173C4AA6AE28}">
      <dgm:prSet phldrT="[Tekst]" custT="1"/>
      <dgm:spPr/>
      <dgm:t>
        <a:bodyPr/>
        <a:lstStyle/>
        <a:p>
          <a:r>
            <a:rPr lang="pl-PL" sz="1400" kern="1200" noProof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Ustawa o zapewnieniu spełniania wymagań dostępności niektórych produktów i usług przez podmioty gospodarcze z dnia 26 kwietnia 2024 r.</a:t>
          </a:r>
        </a:p>
      </dgm:t>
    </dgm:pt>
    <dgm:pt modelId="{DE99A54D-AFAF-43FA-ACD2-E7284CB6C0B4}" type="parTrans" cxnId="{1B0103A7-1376-4A34-85DB-1B608AC18B6E}">
      <dgm:prSet/>
      <dgm:spPr/>
      <dgm:t>
        <a:bodyPr/>
        <a:lstStyle/>
        <a:p>
          <a:endParaRPr lang="pl-PL"/>
        </a:p>
      </dgm:t>
    </dgm:pt>
    <dgm:pt modelId="{4AD7F348-DB02-4B83-8B73-05D2DA794FE2}" type="sibTrans" cxnId="{1B0103A7-1376-4A34-85DB-1B608AC18B6E}">
      <dgm:prSet/>
      <dgm:spPr/>
      <dgm:t>
        <a:bodyPr/>
        <a:lstStyle/>
        <a:p>
          <a:endParaRPr lang="pl-PL"/>
        </a:p>
      </dgm:t>
    </dgm:pt>
    <dgm:pt modelId="{8D261236-8F1F-4E9C-8B6F-0997E033A1BE}">
      <dgm:prSet phldrT="[Tekst]" custT="1"/>
      <dgm:spPr/>
      <dgm:t>
        <a:bodyPr/>
        <a:lstStyle/>
        <a:p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Konwencja ONZ o prawach osób niepełnosprawnych z dnia 13 grudnia 2006 r. </a:t>
          </a:r>
        </a:p>
      </dgm:t>
    </dgm:pt>
    <dgm:pt modelId="{F31757AC-E3DE-471C-84BE-47B5B5C43269}" type="parTrans" cxnId="{09FE6859-5E06-4479-835C-E8374E953923}">
      <dgm:prSet/>
      <dgm:spPr/>
      <dgm:t>
        <a:bodyPr/>
        <a:lstStyle/>
        <a:p>
          <a:endParaRPr lang="pl-PL"/>
        </a:p>
      </dgm:t>
    </dgm:pt>
    <dgm:pt modelId="{6A71A68F-E6ED-42ED-9164-0F0A3D2C73EA}" type="sibTrans" cxnId="{09FE6859-5E06-4479-835C-E8374E953923}">
      <dgm:prSet/>
      <dgm:spPr/>
      <dgm:t>
        <a:bodyPr/>
        <a:lstStyle/>
        <a:p>
          <a:endParaRPr lang="pl-PL"/>
        </a:p>
      </dgm:t>
    </dgm:pt>
    <dgm:pt modelId="{D605BF03-6B95-4641-B810-E520115E996D}">
      <dgm:prSet custT="1"/>
      <dgm:spPr/>
      <dgm:t>
        <a:bodyPr/>
        <a:lstStyle/>
        <a:p>
          <a:endParaRPr lang="pl-PL"/>
        </a:p>
      </dgm:t>
    </dgm:pt>
    <dgm:pt modelId="{B4C4465F-23F8-4C98-AAE6-2907C014475E}" type="parTrans" cxnId="{F6F862DB-A78E-4C85-A5B1-27EBA2B362A2}">
      <dgm:prSet/>
      <dgm:spPr/>
      <dgm:t>
        <a:bodyPr/>
        <a:lstStyle/>
        <a:p>
          <a:endParaRPr lang="pl-PL"/>
        </a:p>
      </dgm:t>
    </dgm:pt>
    <dgm:pt modelId="{D2884089-258B-47B9-9E26-1DFF482BC465}" type="sibTrans" cxnId="{F6F862DB-A78E-4C85-A5B1-27EBA2B362A2}">
      <dgm:prSet/>
      <dgm:spPr/>
      <dgm:t>
        <a:bodyPr/>
        <a:lstStyle/>
        <a:p>
          <a:endParaRPr lang="pl-PL"/>
        </a:p>
      </dgm:t>
    </dgm:pt>
    <dgm:pt modelId="{8C6A1A34-312F-4FC7-B79B-845561E9D68F}">
      <dgm:prSet custT="1"/>
      <dgm:spPr/>
      <dgm:t>
        <a:bodyPr/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9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89E5AE2-7C45-4E63-AFA6-10F482E2A09D}" type="parTrans" cxnId="{D979AD6F-7EA8-423D-A354-CD8888DF8A93}">
      <dgm:prSet/>
      <dgm:spPr/>
      <dgm:t>
        <a:bodyPr/>
        <a:lstStyle/>
        <a:p>
          <a:endParaRPr lang="pl-PL"/>
        </a:p>
      </dgm:t>
    </dgm:pt>
    <dgm:pt modelId="{88DA94DD-655A-4B92-9E92-6CBD2C090087}" type="sibTrans" cxnId="{D979AD6F-7EA8-423D-A354-CD8888DF8A93}">
      <dgm:prSet/>
      <dgm:spPr/>
      <dgm:t>
        <a:bodyPr/>
        <a:lstStyle/>
        <a:p>
          <a:endParaRPr lang="pl-PL"/>
        </a:p>
      </dgm:t>
    </dgm:pt>
    <dgm:pt modelId="{A6CD74AE-5C63-415B-A393-E4E7F8A63E6F}">
      <dgm:prSet custT="1"/>
      <dgm:spPr/>
      <dgm:t>
        <a:bodyPr/>
        <a:lstStyle/>
        <a:p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Ustawa o zapewnianiu dostępności osobom ze szczególnymi potrzebami z dnia 19 lipca 2019 r. </a:t>
          </a:r>
        </a:p>
      </dgm:t>
    </dgm:pt>
    <dgm:pt modelId="{5E4306D4-8470-4CE3-8A17-93B591E636BA}" type="parTrans" cxnId="{89FD5CC5-EABF-4127-9E33-C7AB2066F735}">
      <dgm:prSet/>
      <dgm:spPr/>
      <dgm:t>
        <a:bodyPr/>
        <a:lstStyle/>
        <a:p>
          <a:endParaRPr lang="pl-PL"/>
        </a:p>
      </dgm:t>
    </dgm:pt>
    <dgm:pt modelId="{FAA97475-EB38-4740-8197-B75321EA7BF9}" type="sibTrans" cxnId="{89FD5CC5-EABF-4127-9E33-C7AB2066F735}">
      <dgm:prSet/>
      <dgm:spPr/>
      <dgm:t>
        <a:bodyPr/>
        <a:lstStyle/>
        <a:p>
          <a:endParaRPr lang="pl-PL"/>
        </a:p>
      </dgm:t>
    </dgm:pt>
    <dgm:pt modelId="{8DCE20D4-7880-49A8-88B8-317F8CD99C5E}">
      <dgm:prSet custT="1"/>
      <dgm:spPr/>
      <dgm:t>
        <a:bodyPr/>
        <a:lstStyle/>
        <a:p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Ustawa o dostępności cyfrowej stron internetowych i aplikacji mobilnych podmiotów publicznych z dnia 19 kwietnia 2019 r. </a:t>
          </a:r>
        </a:p>
      </dgm:t>
    </dgm:pt>
    <dgm:pt modelId="{19955851-A70C-42CC-9DB2-4739784F0FBF}" type="parTrans" cxnId="{BF8513A3-840C-4E4E-AFA7-359CB50BBCC0}">
      <dgm:prSet/>
      <dgm:spPr/>
      <dgm:t>
        <a:bodyPr/>
        <a:lstStyle/>
        <a:p>
          <a:endParaRPr lang="pl-PL"/>
        </a:p>
      </dgm:t>
    </dgm:pt>
    <dgm:pt modelId="{C586C04C-08E5-490D-BE03-51CDC832ABB8}" type="sibTrans" cxnId="{BF8513A3-840C-4E4E-AFA7-359CB50BBCC0}">
      <dgm:prSet/>
      <dgm:spPr/>
      <dgm:t>
        <a:bodyPr/>
        <a:lstStyle/>
        <a:p>
          <a:endParaRPr lang="pl-PL"/>
        </a:p>
      </dgm:t>
    </dgm:pt>
    <dgm:pt modelId="{ADEA35D3-9AD6-47BD-B586-7A0C9E5AAC87}">
      <dgm:prSet custT="1"/>
      <dgm:spPr/>
      <dgm:t>
        <a:bodyPr/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Ustawa o organizacjach pracodawców z dnia 23 maja 1991 r. </a:t>
          </a:r>
        </a:p>
      </dgm:t>
    </dgm:pt>
    <dgm:pt modelId="{09E98E8C-C04A-4C46-9537-8F5AD6DA37BA}" type="parTrans" cxnId="{76EC20ED-4B27-4273-A36A-BA69C346A55B}">
      <dgm:prSet/>
      <dgm:spPr/>
      <dgm:t>
        <a:bodyPr/>
        <a:lstStyle/>
        <a:p>
          <a:endParaRPr lang="pl-PL"/>
        </a:p>
      </dgm:t>
    </dgm:pt>
    <dgm:pt modelId="{98860F1A-A6DD-4D14-90F0-D3EB65A51EB8}" type="sibTrans" cxnId="{76EC20ED-4B27-4273-A36A-BA69C346A55B}">
      <dgm:prSet/>
      <dgm:spPr/>
      <dgm:t>
        <a:bodyPr/>
        <a:lstStyle/>
        <a:p>
          <a:endParaRPr lang="pl-PL"/>
        </a:p>
      </dgm:t>
    </dgm:pt>
    <dgm:pt modelId="{7AB48A50-A6DC-46FF-95DE-36280E2BC484}">
      <dgm:prSet/>
      <dgm:spPr/>
      <dgm:t>
        <a:bodyPr/>
        <a:lstStyle/>
        <a:p>
          <a:endParaRPr lang="pl-PL" dirty="0"/>
        </a:p>
      </dgm:t>
    </dgm:pt>
    <dgm:pt modelId="{1A330E46-68D3-4BF3-8FE5-486E59BA26D1}" type="parTrans" cxnId="{7DA9E3D7-F09E-4EA9-88D9-F5F6D4E76FD6}">
      <dgm:prSet/>
      <dgm:spPr/>
      <dgm:t>
        <a:bodyPr/>
        <a:lstStyle/>
        <a:p>
          <a:endParaRPr lang="pl-PL"/>
        </a:p>
      </dgm:t>
    </dgm:pt>
    <dgm:pt modelId="{5399787F-87E5-44E0-BAB9-AB31B90E00BF}" type="sibTrans" cxnId="{7DA9E3D7-F09E-4EA9-88D9-F5F6D4E76FD6}">
      <dgm:prSet/>
      <dgm:spPr/>
      <dgm:t>
        <a:bodyPr/>
        <a:lstStyle/>
        <a:p>
          <a:endParaRPr lang="pl-PL"/>
        </a:p>
      </dgm:t>
    </dgm:pt>
    <dgm:pt modelId="{C2EEEAF7-A441-4FAC-900C-35EADC01A8CD}" type="pres">
      <dgm:prSet presAssocID="{CA22697F-8BE9-40D2-8788-9DFCB05D233F}" presName="Name0" presStyleCnt="0">
        <dgm:presLayoutVars>
          <dgm:chMax val="7"/>
          <dgm:chPref val="7"/>
          <dgm:dir/>
        </dgm:presLayoutVars>
      </dgm:prSet>
      <dgm:spPr/>
    </dgm:pt>
    <dgm:pt modelId="{58843043-616D-461C-BC40-9F10D753C4AB}" type="pres">
      <dgm:prSet presAssocID="{CA22697F-8BE9-40D2-8788-9DFCB05D233F}" presName="Name1" presStyleCnt="0"/>
      <dgm:spPr/>
    </dgm:pt>
    <dgm:pt modelId="{DA07E4AB-3124-46D9-A522-35F7748C5BAD}" type="pres">
      <dgm:prSet presAssocID="{CA22697F-8BE9-40D2-8788-9DFCB05D233F}" presName="cycle" presStyleCnt="0"/>
      <dgm:spPr/>
    </dgm:pt>
    <dgm:pt modelId="{B2D6978B-05BA-4454-A960-130821EFE0EF}" type="pres">
      <dgm:prSet presAssocID="{CA22697F-8BE9-40D2-8788-9DFCB05D233F}" presName="srcNode" presStyleLbl="node1" presStyleIdx="0" presStyleCnt="7"/>
      <dgm:spPr/>
    </dgm:pt>
    <dgm:pt modelId="{94595E9D-8AA7-4185-8600-5C7937408DEF}" type="pres">
      <dgm:prSet presAssocID="{CA22697F-8BE9-40D2-8788-9DFCB05D233F}" presName="conn" presStyleLbl="parChTrans1D2" presStyleIdx="0" presStyleCnt="1"/>
      <dgm:spPr/>
    </dgm:pt>
    <dgm:pt modelId="{A1459C45-6F75-4A82-976D-95E2FDA58D0A}" type="pres">
      <dgm:prSet presAssocID="{CA22697F-8BE9-40D2-8788-9DFCB05D233F}" presName="extraNode" presStyleLbl="node1" presStyleIdx="0" presStyleCnt="7"/>
      <dgm:spPr/>
    </dgm:pt>
    <dgm:pt modelId="{17565B61-8D50-4D89-A916-A2EBCC831572}" type="pres">
      <dgm:prSet presAssocID="{CA22697F-8BE9-40D2-8788-9DFCB05D233F}" presName="dstNode" presStyleLbl="node1" presStyleIdx="0" presStyleCnt="7"/>
      <dgm:spPr/>
    </dgm:pt>
    <dgm:pt modelId="{24254F31-F514-4A21-8A06-74B313906045}" type="pres">
      <dgm:prSet presAssocID="{3CA72D26-5451-496A-9513-41827E43A1E9}" presName="text_1" presStyleLbl="node1" presStyleIdx="0" presStyleCnt="7" custLinFactNeighborX="-29" custLinFactNeighborY="-3751">
        <dgm:presLayoutVars>
          <dgm:bulletEnabled val="1"/>
        </dgm:presLayoutVars>
      </dgm:prSet>
      <dgm:spPr/>
    </dgm:pt>
    <dgm:pt modelId="{A9B5D0C0-6188-4D56-B5D6-EC5A75E167EF}" type="pres">
      <dgm:prSet presAssocID="{3CA72D26-5451-496A-9513-41827E43A1E9}" presName="accent_1" presStyleCnt="0"/>
      <dgm:spPr/>
    </dgm:pt>
    <dgm:pt modelId="{07F7C3C2-B5CA-45D9-B5E4-AA8D8DD7C032}" type="pres">
      <dgm:prSet presAssocID="{3CA72D26-5451-496A-9513-41827E43A1E9}" presName="accentRepeatNode" presStyleLbl="solidFgAcc1" presStyleIdx="0" presStyleCnt="7" custLinFactNeighborX="-934" custLinFactNeighborY="3734"/>
      <dgm:spPr/>
    </dgm:pt>
    <dgm:pt modelId="{32AF7F67-C0D1-4838-8D2B-60C0007D13E6}" type="pres">
      <dgm:prSet presAssocID="{8D261236-8F1F-4E9C-8B6F-0997E033A1BE}" presName="text_2" presStyleLbl="node1" presStyleIdx="1" presStyleCnt="7" custLinFactNeighborX="172" custLinFactNeighborY="9377">
        <dgm:presLayoutVars>
          <dgm:bulletEnabled val="1"/>
        </dgm:presLayoutVars>
      </dgm:prSet>
      <dgm:spPr/>
    </dgm:pt>
    <dgm:pt modelId="{ADD66E90-EEA0-47E9-9852-95FF598FBEDB}" type="pres">
      <dgm:prSet presAssocID="{8D261236-8F1F-4E9C-8B6F-0997E033A1BE}" presName="accent_2" presStyleCnt="0"/>
      <dgm:spPr/>
    </dgm:pt>
    <dgm:pt modelId="{C0C33480-004B-4284-BC45-C030092C1432}" type="pres">
      <dgm:prSet presAssocID="{8D261236-8F1F-4E9C-8B6F-0997E033A1BE}" presName="accentRepeatNode" presStyleLbl="solidFgAcc1" presStyleIdx="1" presStyleCnt="7"/>
      <dgm:spPr/>
    </dgm:pt>
    <dgm:pt modelId="{0A58EB6A-7BB7-41A5-9A07-EC3096AC3CAF}" type="pres">
      <dgm:prSet presAssocID="{2BEDF79F-F187-436A-956B-E5ACEB6501D4}" presName="text_3" presStyleLbl="node1" presStyleIdx="2" presStyleCnt="7" custScaleX="100851" custScaleY="164039" custLinFactNeighborX="-87" custLinFactNeighborY="3300">
        <dgm:presLayoutVars>
          <dgm:bulletEnabled val="1"/>
        </dgm:presLayoutVars>
      </dgm:prSet>
      <dgm:spPr/>
    </dgm:pt>
    <dgm:pt modelId="{60E1E864-6149-4B29-A0BF-AE0A5C79C773}" type="pres">
      <dgm:prSet presAssocID="{2BEDF79F-F187-436A-956B-E5ACEB6501D4}" presName="accent_3" presStyleCnt="0"/>
      <dgm:spPr/>
    </dgm:pt>
    <dgm:pt modelId="{C73E72DF-8DB3-4C25-94E4-7D11C39D4A7B}" type="pres">
      <dgm:prSet presAssocID="{2BEDF79F-F187-436A-956B-E5ACEB6501D4}" presName="accentRepeatNode" presStyleLbl="solidFgAcc1" presStyleIdx="2" presStyleCnt="7"/>
      <dgm:spPr/>
    </dgm:pt>
    <dgm:pt modelId="{B70FF5A9-3D24-4304-BF66-9E3532A4A571}" type="pres">
      <dgm:prSet presAssocID="{8DCE20D4-7880-49A8-88B8-317F8CD99C5E}" presName="text_4" presStyleLbl="node1" presStyleIdx="3" presStyleCnt="7" custScaleX="100023" custScaleY="138415" custLinFactNeighborX="166" custLinFactNeighborY="20630">
        <dgm:presLayoutVars>
          <dgm:bulletEnabled val="1"/>
        </dgm:presLayoutVars>
      </dgm:prSet>
      <dgm:spPr/>
    </dgm:pt>
    <dgm:pt modelId="{87BEED7B-C32A-4EA3-80EE-FAD344487430}" type="pres">
      <dgm:prSet presAssocID="{8DCE20D4-7880-49A8-88B8-317F8CD99C5E}" presName="accent_4" presStyleCnt="0"/>
      <dgm:spPr/>
    </dgm:pt>
    <dgm:pt modelId="{E9355375-3C28-4EBB-AF85-48345EAADC14}" type="pres">
      <dgm:prSet presAssocID="{8DCE20D4-7880-49A8-88B8-317F8CD99C5E}" presName="accentRepeatNode" presStyleLbl="solidFgAcc1" presStyleIdx="3" presStyleCnt="7"/>
      <dgm:spPr/>
    </dgm:pt>
    <dgm:pt modelId="{D6D95C0C-E5CA-4839-B923-F268B29CFFE0}" type="pres">
      <dgm:prSet presAssocID="{A6CD74AE-5C63-415B-A393-E4E7F8A63E6F}" presName="text_5" presStyleLbl="node1" presStyleIdx="4" presStyleCnt="7" custScaleX="98858" custScaleY="106741" custLinFactNeighborX="709" custLinFactNeighborY="15161">
        <dgm:presLayoutVars>
          <dgm:bulletEnabled val="1"/>
        </dgm:presLayoutVars>
      </dgm:prSet>
      <dgm:spPr/>
    </dgm:pt>
    <dgm:pt modelId="{8CF4559D-193A-45A9-B8B4-7DAAC63D6B27}" type="pres">
      <dgm:prSet presAssocID="{A6CD74AE-5C63-415B-A393-E4E7F8A63E6F}" presName="accent_5" presStyleCnt="0"/>
      <dgm:spPr/>
    </dgm:pt>
    <dgm:pt modelId="{E08CE058-2639-4495-82FF-A8856AB6B26C}" type="pres">
      <dgm:prSet presAssocID="{A6CD74AE-5C63-415B-A393-E4E7F8A63E6F}" presName="accentRepeatNode" presStyleLbl="solidFgAcc1" presStyleIdx="4" presStyleCnt="7"/>
      <dgm:spPr/>
    </dgm:pt>
    <dgm:pt modelId="{E84E5AF8-8B3B-46EC-B801-7133258EB3C4}" type="pres">
      <dgm:prSet presAssocID="{F6CFEE94-7F42-4EC7-958D-173C4AA6AE28}" presName="text_6" presStyleLbl="node1" presStyleIdx="5" presStyleCnt="7" custLinFactNeighborX="525" custLinFactNeighborY="0">
        <dgm:presLayoutVars>
          <dgm:bulletEnabled val="1"/>
        </dgm:presLayoutVars>
      </dgm:prSet>
      <dgm:spPr/>
    </dgm:pt>
    <dgm:pt modelId="{6CCFBDB8-AC67-4BE3-8AD9-8FFF4749E917}" type="pres">
      <dgm:prSet presAssocID="{F6CFEE94-7F42-4EC7-958D-173C4AA6AE28}" presName="accent_6" presStyleCnt="0"/>
      <dgm:spPr/>
    </dgm:pt>
    <dgm:pt modelId="{81BCDE8C-4564-498E-9771-2C78185561A1}" type="pres">
      <dgm:prSet presAssocID="{F6CFEE94-7F42-4EC7-958D-173C4AA6AE28}" presName="accentRepeatNode" presStyleLbl="solidFgAcc1" presStyleIdx="5" presStyleCnt="7" custLinFactNeighborX="-7428" custLinFactNeighborY="-7353"/>
      <dgm:spPr/>
    </dgm:pt>
    <dgm:pt modelId="{5D28E689-E427-47DA-A67E-D139E9653FF1}" type="pres">
      <dgm:prSet presAssocID="{ADEA35D3-9AD6-47BD-B586-7A0C9E5AAC87}" presName="text_7" presStyleLbl="node1" presStyleIdx="6" presStyleCnt="7" custScaleX="99231" custScaleY="66390" custLinFactNeighborX="968" custLinFactNeighborY="-14852">
        <dgm:presLayoutVars>
          <dgm:bulletEnabled val="1"/>
        </dgm:presLayoutVars>
      </dgm:prSet>
      <dgm:spPr/>
    </dgm:pt>
    <dgm:pt modelId="{58790BDE-E373-46C3-8881-69894639B740}" type="pres">
      <dgm:prSet presAssocID="{ADEA35D3-9AD6-47BD-B586-7A0C9E5AAC87}" presName="accent_7" presStyleCnt="0"/>
      <dgm:spPr/>
    </dgm:pt>
    <dgm:pt modelId="{0D79FBF2-15D4-4FC9-A88C-00D69820A88F}" type="pres">
      <dgm:prSet presAssocID="{ADEA35D3-9AD6-47BD-B586-7A0C9E5AAC87}" presName="accentRepeatNode" presStyleLbl="solidFgAcc1" presStyleIdx="6" presStyleCnt="7"/>
      <dgm:spPr/>
    </dgm:pt>
  </dgm:ptLst>
  <dgm:cxnLst>
    <dgm:cxn modelId="{908CF729-0705-4674-AEFC-F9919A1BEF07}" type="presOf" srcId="{3CA72D26-5451-496A-9513-41827E43A1E9}" destId="{24254F31-F514-4A21-8A06-74B313906045}" srcOrd="0" destOrd="0" presId="urn:microsoft.com/office/officeart/2008/layout/VerticalCurvedList"/>
    <dgm:cxn modelId="{D979AD6F-7EA8-423D-A354-CD8888DF8A93}" srcId="{CA22697F-8BE9-40D2-8788-9DFCB05D233F}" destId="{8C6A1A34-312F-4FC7-B79B-845561E9D68F}" srcOrd="9" destOrd="0" parTransId="{089E5AE2-7C45-4E63-AFA6-10F482E2A09D}" sibTransId="{88DA94DD-655A-4B92-9E92-6CBD2C090087}"/>
    <dgm:cxn modelId="{09FE6859-5E06-4479-835C-E8374E953923}" srcId="{CA22697F-8BE9-40D2-8788-9DFCB05D233F}" destId="{8D261236-8F1F-4E9C-8B6F-0997E033A1BE}" srcOrd="1" destOrd="0" parTransId="{F31757AC-E3DE-471C-84BE-47B5B5C43269}" sibTransId="{6A71A68F-E6ED-42ED-9164-0F0A3D2C73EA}"/>
    <dgm:cxn modelId="{74AFA086-74F6-4B7A-A0AA-ED8AA42BA5C1}" type="presOf" srcId="{2BEDF79F-F187-436A-956B-E5ACEB6501D4}" destId="{0A58EB6A-7BB7-41A5-9A07-EC3096AC3CAF}" srcOrd="0" destOrd="0" presId="urn:microsoft.com/office/officeart/2008/layout/VerticalCurvedList"/>
    <dgm:cxn modelId="{0F6DB587-BFE9-4CA9-A951-BA782F31824C}" type="presOf" srcId="{8D261236-8F1F-4E9C-8B6F-0997E033A1BE}" destId="{32AF7F67-C0D1-4838-8D2B-60C0007D13E6}" srcOrd="0" destOrd="0" presId="urn:microsoft.com/office/officeart/2008/layout/VerticalCurvedList"/>
    <dgm:cxn modelId="{BF8513A3-840C-4E4E-AFA7-359CB50BBCC0}" srcId="{CA22697F-8BE9-40D2-8788-9DFCB05D233F}" destId="{8DCE20D4-7880-49A8-88B8-317F8CD99C5E}" srcOrd="3" destOrd="0" parTransId="{19955851-A70C-42CC-9DB2-4739784F0FBF}" sibTransId="{C586C04C-08E5-490D-BE03-51CDC832ABB8}"/>
    <dgm:cxn modelId="{1B0103A7-1376-4A34-85DB-1B608AC18B6E}" srcId="{CA22697F-8BE9-40D2-8788-9DFCB05D233F}" destId="{F6CFEE94-7F42-4EC7-958D-173C4AA6AE28}" srcOrd="5" destOrd="0" parTransId="{DE99A54D-AFAF-43FA-ACD2-E7284CB6C0B4}" sibTransId="{4AD7F348-DB02-4B83-8B73-05D2DA794FE2}"/>
    <dgm:cxn modelId="{E9AD9EBA-0D0F-4DA5-A456-8C91526E6E02}" srcId="{CA22697F-8BE9-40D2-8788-9DFCB05D233F}" destId="{2BEDF79F-F187-436A-956B-E5ACEB6501D4}" srcOrd="2" destOrd="0" parTransId="{9F003BD0-A5FD-43BB-9248-97E39C79A281}" sibTransId="{03B3A10D-CED4-4BAA-A83A-9CCC2A01C0B8}"/>
    <dgm:cxn modelId="{1DB8F2BD-65DE-4FD6-97C0-01E70D8FDF62}" type="presOf" srcId="{F6CFEE94-7F42-4EC7-958D-173C4AA6AE28}" destId="{E84E5AF8-8B3B-46EC-B801-7133258EB3C4}" srcOrd="0" destOrd="0" presId="urn:microsoft.com/office/officeart/2008/layout/VerticalCurvedList"/>
    <dgm:cxn modelId="{B0E3C4C2-95E7-41E9-ACA3-2F4CCA3FA1B8}" type="presOf" srcId="{A6CD74AE-5C63-415B-A393-E4E7F8A63E6F}" destId="{D6D95C0C-E5CA-4839-B923-F268B29CFFE0}" srcOrd="0" destOrd="0" presId="urn:microsoft.com/office/officeart/2008/layout/VerticalCurvedList"/>
    <dgm:cxn modelId="{89FD5CC5-EABF-4127-9E33-C7AB2066F735}" srcId="{CA22697F-8BE9-40D2-8788-9DFCB05D233F}" destId="{A6CD74AE-5C63-415B-A393-E4E7F8A63E6F}" srcOrd="4" destOrd="0" parTransId="{5E4306D4-8470-4CE3-8A17-93B591E636BA}" sibTransId="{FAA97475-EB38-4740-8197-B75321EA7BF9}"/>
    <dgm:cxn modelId="{76E078CC-B0D3-46F5-9EF9-B5C2F2D31746}" type="presOf" srcId="{FC872F6F-A87C-4BEF-A2BF-03BE7BEC5446}" destId="{94595E9D-8AA7-4185-8600-5C7937408DEF}" srcOrd="0" destOrd="0" presId="urn:microsoft.com/office/officeart/2008/layout/VerticalCurvedList"/>
    <dgm:cxn modelId="{EC8A18D6-4C2D-4ECC-8688-3749DFCF41CD}" type="presOf" srcId="{ADEA35D3-9AD6-47BD-B586-7A0C9E5AAC87}" destId="{5D28E689-E427-47DA-A67E-D139E9653FF1}" srcOrd="0" destOrd="0" presId="urn:microsoft.com/office/officeart/2008/layout/VerticalCurvedList"/>
    <dgm:cxn modelId="{7DA9E3D7-F09E-4EA9-88D9-F5F6D4E76FD6}" srcId="{CA22697F-8BE9-40D2-8788-9DFCB05D233F}" destId="{7AB48A50-A6DC-46FF-95DE-36280E2BC484}" srcOrd="7" destOrd="0" parTransId="{1A330E46-68D3-4BF3-8FE5-486E59BA26D1}" sibTransId="{5399787F-87E5-44E0-BAB9-AB31B90E00BF}"/>
    <dgm:cxn modelId="{F6F862DB-A78E-4C85-A5B1-27EBA2B362A2}" srcId="{CA22697F-8BE9-40D2-8788-9DFCB05D233F}" destId="{D605BF03-6B95-4641-B810-E520115E996D}" srcOrd="8" destOrd="0" parTransId="{B4C4465F-23F8-4C98-AAE6-2907C014475E}" sibTransId="{D2884089-258B-47B9-9E26-1DFF482BC465}"/>
    <dgm:cxn modelId="{6AE703E1-016B-4D72-8B52-0F6425F86EB9}" srcId="{CA22697F-8BE9-40D2-8788-9DFCB05D233F}" destId="{3CA72D26-5451-496A-9513-41827E43A1E9}" srcOrd="0" destOrd="0" parTransId="{1D4AC38E-78E8-41BF-9F88-A2B42B16A2A7}" sibTransId="{FC872F6F-A87C-4BEF-A2BF-03BE7BEC5446}"/>
    <dgm:cxn modelId="{AE84FAEB-78DF-44EA-8372-2EB24E87D2AE}" type="presOf" srcId="{CA22697F-8BE9-40D2-8788-9DFCB05D233F}" destId="{C2EEEAF7-A441-4FAC-900C-35EADC01A8CD}" srcOrd="0" destOrd="0" presId="urn:microsoft.com/office/officeart/2008/layout/VerticalCurvedList"/>
    <dgm:cxn modelId="{41AA6FEC-DE67-40CC-A3D0-F89262D3FF14}" type="presOf" srcId="{8DCE20D4-7880-49A8-88B8-317F8CD99C5E}" destId="{B70FF5A9-3D24-4304-BF66-9E3532A4A571}" srcOrd="0" destOrd="0" presId="urn:microsoft.com/office/officeart/2008/layout/VerticalCurvedList"/>
    <dgm:cxn modelId="{76EC20ED-4B27-4273-A36A-BA69C346A55B}" srcId="{CA22697F-8BE9-40D2-8788-9DFCB05D233F}" destId="{ADEA35D3-9AD6-47BD-B586-7A0C9E5AAC87}" srcOrd="6" destOrd="0" parTransId="{09E98E8C-C04A-4C46-9537-8F5AD6DA37BA}" sibTransId="{98860F1A-A6DD-4D14-90F0-D3EB65A51EB8}"/>
    <dgm:cxn modelId="{65262341-617F-4BE8-A8BD-28FEE705E38C}" type="presParOf" srcId="{C2EEEAF7-A441-4FAC-900C-35EADC01A8CD}" destId="{58843043-616D-461C-BC40-9F10D753C4AB}" srcOrd="0" destOrd="0" presId="urn:microsoft.com/office/officeart/2008/layout/VerticalCurvedList"/>
    <dgm:cxn modelId="{8EE608AD-3709-4D60-A854-D107038BE53E}" type="presParOf" srcId="{58843043-616D-461C-BC40-9F10D753C4AB}" destId="{DA07E4AB-3124-46D9-A522-35F7748C5BAD}" srcOrd="0" destOrd="0" presId="urn:microsoft.com/office/officeart/2008/layout/VerticalCurvedList"/>
    <dgm:cxn modelId="{79BD9D8F-7CD5-4952-89DF-D158C1569486}" type="presParOf" srcId="{DA07E4AB-3124-46D9-A522-35F7748C5BAD}" destId="{B2D6978B-05BA-4454-A960-130821EFE0EF}" srcOrd="0" destOrd="0" presId="urn:microsoft.com/office/officeart/2008/layout/VerticalCurvedList"/>
    <dgm:cxn modelId="{DE2F3A69-7526-48C8-B988-D82DE2612181}" type="presParOf" srcId="{DA07E4AB-3124-46D9-A522-35F7748C5BAD}" destId="{94595E9D-8AA7-4185-8600-5C7937408DEF}" srcOrd="1" destOrd="0" presId="urn:microsoft.com/office/officeart/2008/layout/VerticalCurvedList"/>
    <dgm:cxn modelId="{082BB800-7C40-4401-B829-8929174C8C3D}" type="presParOf" srcId="{DA07E4AB-3124-46D9-A522-35F7748C5BAD}" destId="{A1459C45-6F75-4A82-976D-95E2FDA58D0A}" srcOrd="2" destOrd="0" presId="urn:microsoft.com/office/officeart/2008/layout/VerticalCurvedList"/>
    <dgm:cxn modelId="{CC7C9FF7-3300-4DC2-A541-8D387D2B4B27}" type="presParOf" srcId="{DA07E4AB-3124-46D9-A522-35F7748C5BAD}" destId="{17565B61-8D50-4D89-A916-A2EBCC831572}" srcOrd="3" destOrd="0" presId="urn:microsoft.com/office/officeart/2008/layout/VerticalCurvedList"/>
    <dgm:cxn modelId="{888B2AFE-A261-4091-B9EB-84E8BDA9BB02}" type="presParOf" srcId="{58843043-616D-461C-BC40-9F10D753C4AB}" destId="{24254F31-F514-4A21-8A06-74B313906045}" srcOrd="1" destOrd="0" presId="urn:microsoft.com/office/officeart/2008/layout/VerticalCurvedList"/>
    <dgm:cxn modelId="{95CE2C40-6EE2-4AE5-B3AD-30B003028B1A}" type="presParOf" srcId="{58843043-616D-461C-BC40-9F10D753C4AB}" destId="{A9B5D0C0-6188-4D56-B5D6-EC5A75E167EF}" srcOrd="2" destOrd="0" presId="urn:microsoft.com/office/officeart/2008/layout/VerticalCurvedList"/>
    <dgm:cxn modelId="{C6A0CCDF-CF97-44B7-BA70-065C803B9605}" type="presParOf" srcId="{A9B5D0C0-6188-4D56-B5D6-EC5A75E167EF}" destId="{07F7C3C2-B5CA-45D9-B5E4-AA8D8DD7C032}" srcOrd="0" destOrd="0" presId="urn:microsoft.com/office/officeart/2008/layout/VerticalCurvedList"/>
    <dgm:cxn modelId="{C4630E23-AA84-4003-8B5F-9E2E2164C557}" type="presParOf" srcId="{58843043-616D-461C-BC40-9F10D753C4AB}" destId="{32AF7F67-C0D1-4838-8D2B-60C0007D13E6}" srcOrd="3" destOrd="0" presId="urn:microsoft.com/office/officeart/2008/layout/VerticalCurvedList"/>
    <dgm:cxn modelId="{57BBDCF7-5F31-4E8B-8996-D14199EF8E16}" type="presParOf" srcId="{58843043-616D-461C-BC40-9F10D753C4AB}" destId="{ADD66E90-EEA0-47E9-9852-95FF598FBEDB}" srcOrd="4" destOrd="0" presId="urn:microsoft.com/office/officeart/2008/layout/VerticalCurvedList"/>
    <dgm:cxn modelId="{43F91F88-893A-4E70-92C7-E0ABDD11051F}" type="presParOf" srcId="{ADD66E90-EEA0-47E9-9852-95FF598FBEDB}" destId="{C0C33480-004B-4284-BC45-C030092C1432}" srcOrd="0" destOrd="0" presId="urn:microsoft.com/office/officeart/2008/layout/VerticalCurvedList"/>
    <dgm:cxn modelId="{4095277B-60AB-4506-A2B3-E90E0F3806A5}" type="presParOf" srcId="{58843043-616D-461C-BC40-9F10D753C4AB}" destId="{0A58EB6A-7BB7-41A5-9A07-EC3096AC3CAF}" srcOrd="5" destOrd="0" presId="urn:microsoft.com/office/officeart/2008/layout/VerticalCurvedList"/>
    <dgm:cxn modelId="{16C2380D-4590-4751-A0BC-D02397F83969}" type="presParOf" srcId="{58843043-616D-461C-BC40-9F10D753C4AB}" destId="{60E1E864-6149-4B29-A0BF-AE0A5C79C773}" srcOrd="6" destOrd="0" presId="urn:microsoft.com/office/officeart/2008/layout/VerticalCurvedList"/>
    <dgm:cxn modelId="{A8890892-2181-414B-A8FD-EA005D28FD26}" type="presParOf" srcId="{60E1E864-6149-4B29-A0BF-AE0A5C79C773}" destId="{C73E72DF-8DB3-4C25-94E4-7D11C39D4A7B}" srcOrd="0" destOrd="0" presId="urn:microsoft.com/office/officeart/2008/layout/VerticalCurvedList"/>
    <dgm:cxn modelId="{5D3FCCC1-D7D1-4A56-9AA5-CCC760C1324E}" type="presParOf" srcId="{58843043-616D-461C-BC40-9F10D753C4AB}" destId="{B70FF5A9-3D24-4304-BF66-9E3532A4A571}" srcOrd="7" destOrd="0" presId="urn:microsoft.com/office/officeart/2008/layout/VerticalCurvedList"/>
    <dgm:cxn modelId="{F9F7A610-5F84-4392-B30A-9713BE1E1F67}" type="presParOf" srcId="{58843043-616D-461C-BC40-9F10D753C4AB}" destId="{87BEED7B-C32A-4EA3-80EE-FAD344487430}" srcOrd="8" destOrd="0" presId="urn:microsoft.com/office/officeart/2008/layout/VerticalCurvedList"/>
    <dgm:cxn modelId="{C2FA8E16-B3FB-4E4A-BAA9-7A2298D7D9A5}" type="presParOf" srcId="{87BEED7B-C32A-4EA3-80EE-FAD344487430}" destId="{E9355375-3C28-4EBB-AF85-48345EAADC14}" srcOrd="0" destOrd="0" presId="urn:microsoft.com/office/officeart/2008/layout/VerticalCurvedList"/>
    <dgm:cxn modelId="{049400B7-CAD6-47D0-83B9-6C06BC3C511E}" type="presParOf" srcId="{58843043-616D-461C-BC40-9F10D753C4AB}" destId="{D6D95C0C-E5CA-4839-B923-F268B29CFFE0}" srcOrd="9" destOrd="0" presId="urn:microsoft.com/office/officeart/2008/layout/VerticalCurvedList"/>
    <dgm:cxn modelId="{2BFFB865-565A-4B30-A2F7-B52115BB144C}" type="presParOf" srcId="{58843043-616D-461C-BC40-9F10D753C4AB}" destId="{8CF4559D-193A-45A9-B8B4-7DAAC63D6B27}" srcOrd="10" destOrd="0" presId="urn:microsoft.com/office/officeart/2008/layout/VerticalCurvedList"/>
    <dgm:cxn modelId="{7786042A-E767-43A9-AECF-E4B037E3B033}" type="presParOf" srcId="{8CF4559D-193A-45A9-B8B4-7DAAC63D6B27}" destId="{E08CE058-2639-4495-82FF-A8856AB6B26C}" srcOrd="0" destOrd="0" presId="urn:microsoft.com/office/officeart/2008/layout/VerticalCurvedList"/>
    <dgm:cxn modelId="{D50BBAF5-76EF-423C-853F-9C56C5CD3C7B}" type="presParOf" srcId="{58843043-616D-461C-BC40-9F10D753C4AB}" destId="{E84E5AF8-8B3B-46EC-B801-7133258EB3C4}" srcOrd="11" destOrd="0" presId="urn:microsoft.com/office/officeart/2008/layout/VerticalCurvedList"/>
    <dgm:cxn modelId="{A4CCA944-10D8-4A6E-B021-FC98AB3A7595}" type="presParOf" srcId="{58843043-616D-461C-BC40-9F10D753C4AB}" destId="{6CCFBDB8-AC67-4BE3-8AD9-8FFF4749E917}" srcOrd="12" destOrd="0" presId="urn:microsoft.com/office/officeart/2008/layout/VerticalCurvedList"/>
    <dgm:cxn modelId="{152A5576-D828-47FB-BB9C-B363A6A38DB3}" type="presParOf" srcId="{6CCFBDB8-AC67-4BE3-8AD9-8FFF4749E917}" destId="{81BCDE8C-4564-498E-9771-2C78185561A1}" srcOrd="0" destOrd="0" presId="urn:microsoft.com/office/officeart/2008/layout/VerticalCurvedList"/>
    <dgm:cxn modelId="{85A95A33-544A-4F13-A9CE-6B2C40D6B81C}" type="presParOf" srcId="{58843043-616D-461C-BC40-9F10D753C4AB}" destId="{5D28E689-E427-47DA-A67E-D139E9653FF1}" srcOrd="13" destOrd="0" presId="urn:microsoft.com/office/officeart/2008/layout/VerticalCurvedList"/>
    <dgm:cxn modelId="{FDE4B276-E172-4B19-85B9-A378A7FC4C83}" type="presParOf" srcId="{58843043-616D-461C-BC40-9F10D753C4AB}" destId="{58790BDE-E373-46C3-8881-69894639B740}" srcOrd="14" destOrd="0" presId="urn:microsoft.com/office/officeart/2008/layout/VerticalCurvedList"/>
    <dgm:cxn modelId="{84A6501B-EF75-4CCE-B858-D9A766614D85}" type="presParOf" srcId="{58790BDE-E373-46C3-8881-69894639B740}" destId="{0D79FBF2-15D4-4FC9-A88C-00D69820A88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OCHRONA I ODBUDOWA RÓŻNORODNOŚCI BIOLOGICZNEJ I EKOSYSTEMÓW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xfrm>
          <a:off x="3155342" y="0"/>
          <a:ext cx="6912619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 anchor="ctr"/>
        <a:lstStyle/>
        <a:p>
          <a:pPr>
            <a:buNone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Open Sans" panose="020B0606030504020204" pitchFamily="34" charset="0"/>
            <a:cs typeface="Arial" panose="020B0604020202020204" pitchFamily="34" charset="0"/>
          </a:endParaRP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DDBAD6D6-FCCC-40DA-966B-25F2DD5222B6}">
      <dgm:prSet custT="1"/>
      <dgm:spPr/>
      <dgm:t>
        <a:bodyPr/>
        <a:lstStyle/>
        <a:p>
          <a:pPr>
            <a:buNone/>
          </a:pP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C96318F-7FA7-4765-8BFC-C039AD0677AF}" type="parTrans" cxnId="{C63B434C-1C5D-4A6D-8EEF-3172AF33F415}">
      <dgm:prSet/>
      <dgm:spPr/>
      <dgm:t>
        <a:bodyPr/>
        <a:lstStyle/>
        <a:p>
          <a:endParaRPr lang="pl-PL"/>
        </a:p>
      </dgm:t>
    </dgm:pt>
    <dgm:pt modelId="{9C897573-CA83-4571-A966-57204C18F2BB}" type="sibTrans" cxnId="{C63B434C-1C5D-4A6D-8EEF-3172AF33F415}">
      <dgm:prSet/>
      <dgm:spPr/>
      <dgm:t>
        <a:bodyPr/>
        <a:lstStyle/>
        <a:p>
          <a:endParaRPr lang="pl-PL"/>
        </a:p>
      </dgm:t>
    </dgm:pt>
    <dgm:pt modelId="{D3C4EDEE-A7B3-4B54-B276-E62FA97226D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działalność w znacznym stopniu szkodzi dobremu stanowi i odporności ekosystemów; lub</a:t>
          </a:r>
        </a:p>
      </dgm:t>
    </dgm:pt>
    <dgm:pt modelId="{DA973540-C0AF-404F-B398-394A30A484F2}" type="parTrans" cxnId="{ED2E7C22-6D9B-4F5A-9613-7C2FD70B9B58}">
      <dgm:prSet/>
      <dgm:spPr/>
      <dgm:t>
        <a:bodyPr/>
        <a:lstStyle/>
        <a:p>
          <a:endParaRPr lang="pl-PL"/>
        </a:p>
      </dgm:t>
    </dgm:pt>
    <dgm:pt modelId="{824B6BDE-1E57-4F50-A3A8-D8C7FCEF2EB1}" type="sibTrans" cxnId="{ED2E7C22-6D9B-4F5A-9613-7C2FD70B9B58}">
      <dgm:prSet/>
      <dgm:spPr/>
      <dgm:t>
        <a:bodyPr/>
        <a:lstStyle/>
        <a:p>
          <a:endParaRPr lang="pl-PL"/>
        </a:p>
      </dgm:t>
    </dgm:pt>
    <dgm:pt modelId="{5B05652E-7E3C-4110-ABF8-F32C54F365E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działalność jest szkodliwa dla stanu zachowania siedlisk i gatunków, w tym siedlisk i gatunków objętych zakresem zainteresowania UE (np. obszary Natura 2000, obszary UNESCO)</a:t>
          </a:r>
        </a:p>
      </dgm:t>
    </dgm:pt>
    <dgm:pt modelId="{E6B955C9-8050-458C-8917-B8EEE6177345}" type="parTrans" cxnId="{2720FC6F-C6D8-48DA-B826-5B9D11B370DC}">
      <dgm:prSet/>
      <dgm:spPr/>
      <dgm:t>
        <a:bodyPr/>
        <a:lstStyle/>
        <a:p>
          <a:endParaRPr lang="pl-PL"/>
        </a:p>
      </dgm:t>
    </dgm:pt>
    <dgm:pt modelId="{64CA4680-26BC-42BC-BF44-A5F6253ADD0E}" type="sibTrans" cxnId="{2720FC6F-C6D8-48DA-B826-5B9D11B370DC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129283" custScaleY="100098">
        <dgm:presLayoutVars>
          <dgm:bulletEnabled val="1"/>
        </dgm:presLayoutVars>
      </dgm:prSet>
      <dgm:spPr>
        <a:xfrm>
          <a:off x="3139" y="0"/>
          <a:ext cx="3178830" cy="1465023"/>
        </a:xfrm>
        <a:prstGeom prst="roundRect">
          <a:avLst/>
        </a:prstGeom>
      </dgm:spPr>
    </dgm:pt>
    <dgm:pt modelId="{BC0389EC-45A4-4FF1-8D61-C35B5B162C7A}" type="pres">
      <dgm:prSet presAssocID="{4844165F-36A3-4836-9E66-C1EBFD518C37}" presName="childShp" presStyleLbl="bgAccFollowNode1" presStyleIdx="0" presStyleCnt="1" custScaleX="185667" custScaleY="100196" custLinFactNeighborX="269" custLinFactNeighborY="1493">
        <dgm:presLayoutVars>
          <dgm:bulletEnabled val="1"/>
        </dgm:presLayoutVars>
      </dgm:prSet>
      <dgm:spPr/>
    </dgm:pt>
  </dgm:ptLst>
  <dgm:cxnLst>
    <dgm:cxn modelId="{ED2E7C22-6D9B-4F5A-9613-7C2FD70B9B58}" srcId="{4844165F-36A3-4836-9E66-C1EBFD518C37}" destId="{D3C4EDEE-A7B3-4B54-B276-E62FA97226D3}" srcOrd="1" destOrd="0" parTransId="{DA973540-C0AF-404F-B398-394A30A484F2}" sibTransId="{824B6BDE-1E57-4F50-A3A8-D8C7FCEF2EB1}"/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C63B434C-1C5D-4A6D-8EEF-3172AF33F415}" srcId="{4844165F-36A3-4836-9E66-C1EBFD518C37}" destId="{DDBAD6D6-FCCC-40DA-966B-25F2DD5222B6}" srcOrd="3" destOrd="0" parTransId="{2C96318F-7FA7-4765-8BFC-C039AD0677AF}" sibTransId="{9C897573-CA83-4571-A966-57204C18F2B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2720FC6F-C6D8-48DA-B826-5B9D11B370DC}" srcId="{4844165F-36A3-4836-9E66-C1EBFD518C37}" destId="{5B05652E-7E3C-4110-ABF8-F32C54F365E2}" srcOrd="2" destOrd="0" parTransId="{E6B955C9-8050-458C-8917-B8EEE6177345}" sibTransId="{64CA4680-26BC-42BC-BF44-A5F6253ADD0E}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052462B2-CA37-4A3C-802F-D98A2785FDC4}" type="presOf" srcId="{DDBAD6D6-FCCC-40DA-966B-25F2DD5222B6}" destId="{BC0389EC-45A4-4FF1-8D61-C35B5B162C7A}" srcOrd="0" destOrd="3" presId="urn:microsoft.com/office/officeart/2005/8/layout/vList6"/>
    <dgm:cxn modelId="{FD9B63C0-1863-4548-B854-E292B52DD5F9}" type="presOf" srcId="{5B05652E-7E3C-4110-ABF8-F32C54F365E2}" destId="{BC0389EC-45A4-4FF1-8D61-C35B5B162C7A}" srcOrd="0" destOrd="2" presId="urn:microsoft.com/office/officeart/2005/8/layout/vList6"/>
    <dgm:cxn modelId="{14627AC9-A588-4039-B449-2DBEC36A0BAD}" type="presOf" srcId="{D3C4EDEE-A7B3-4B54-B276-E62FA97226D3}" destId="{BC0389EC-45A4-4FF1-8D61-C35B5B162C7A}" srcOrd="0" destOrd="1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7E6F25F-5FC3-487D-A92A-DFB7927389D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6B59801-D328-4C93-B7AC-E9E2E323517E}">
      <dgm:prSet phldrT="[Tekst]" custT="1"/>
      <dgm:spPr/>
      <dgm:t>
        <a:bodyPr/>
        <a:lstStyle/>
        <a:p>
          <a:pPr algn="ctr"/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Rekrutacja/promocja</a:t>
          </a:r>
        </a:p>
      </dgm:t>
    </dgm:pt>
    <dgm:pt modelId="{CBACEDAD-83E7-45D9-B4F8-BB5A7FB21EC4}" type="parTrans" cxnId="{5A7119A0-63C6-4EAE-A288-9286B6EE95BB}">
      <dgm:prSet/>
      <dgm:spPr/>
      <dgm:t>
        <a:bodyPr/>
        <a:lstStyle/>
        <a:p>
          <a:endParaRPr lang="pl-PL"/>
        </a:p>
      </dgm:t>
    </dgm:pt>
    <dgm:pt modelId="{01484880-6A34-4186-B23E-4214D4F41A96}" type="sibTrans" cxnId="{5A7119A0-63C6-4EAE-A288-9286B6EE95BB}">
      <dgm:prSet/>
      <dgm:spPr/>
      <dgm:t>
        <a:bodyPr/>
        <a:lstStyle/>
        <a:p>
          <a:endParaRPr lang="pl-PL"/>
        </a:p>
      </dgm:t>
    </dgm:pt>
    <dgm:pt modelId="{5006B79E-C12A-4B5C-9D31-8405C3F23AC8}">
      <dgm:prSet phldrT="[Tekst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Regulamin rekrutacji </a:t>
          </a:r>
        </a:p>
      </dgm:t>
    </dgm:pt>
    <dgm:pt modelId="{BD7BFAC2-0C07-4AA6-A582-2C36BE68BCD6}" type="parTrans" cxnId="{E38AB2DB-F26C-47A3-A2FB-446659B3502B}">
      <dgm:prSet/>
      <dgm:spPr/>
      <dgm:t>
        <a:bodyPr/>
        <a:lstStyle/>
        <a:p>
          <a:endParaRPr lang="pl-PL"/>
        </a:p>
      </dgm:t>
    </dgm:pt>
    <dgm:pt modelId="{32D16113-7235-4635-878B-393D6B4827CF}" type="sibTrans" cxnId="{E38AB2DB-F26C-47A3-A2FB-446659B3502B}">
      <dgm:prSet/>
      <dgm:spPr/>
      <dgm:t>
        <a:bodyPr/>
        <a:lstStyle/>
        <a:p>
          <a:endParaRPr lang="pl-PL"/>
        </a:p>
      </dgm:t>
    </dgm:pt>
    <dgm:pt modelId="{47E392DC-2E74-456B-94CD-A9F0CD7911F0}">
      <dgm:prSet phldrT="[Tekst]" custT="1"/>
      <dgm:spPr/>
      <dgm:t>
        <a:bodyPr/>
        <a:lstStyle/>
        <a:p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Formularze uwzględniające specyficzne potrzeby </a:t>
          </a:r>
        </a:p>
      </dgm:t>
    </dgm:pt>
    <dgm:pt modelId="{3BFBC224-DFF8-4DB3-9391-4C3012E89D57}" type="parTrans" cxnId="{903C557B-2444-4874-872C-D619020AB476}">
      <dgm:prSet/>
      <dgm:spPr/>
      <dgm:t>
        <a:bodyPr/>
        <a:lstStyle/>
        <a:p>
          <a:endParaRPr lang="pl-PL"/>
        </a:p>
      </dgm:t>
    </dgm:pt>
    <dgm:pt modelId="{E033D775-43F6-4BB5-A13D-76E6EB224D8A}" type="sibTrans" cxnId="{903C557B-2444-4874-872C-D619020AB476}">
      <dgm:prSet/>
      <dgm:spPr/>
      <dgm:t>
        <a:bodyPr/>
        <a:lstStyle/>
        <a:p>
          <a:endParaRPr lang="pl-PL"/>
        </a:p>
      </dgm:t>
    </dgm:pt>
    <dgm:pt modelId="{C6610880-D60B-482D-A2FF-7AD5C1C2A386}">
      <dgm:prSet phldrT="[Tekst]" custT="1"/>
      <dgm:spPr/>
      <dgm:t>
        <a:bodyPr/>
        <a:lstStyle/>
        <a:p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Lista obecności, dokumentacja zdjęciowa np. ze szkoleń </a:t>
          </a:r>
        </a:p>
      </dgm:t>
    </dgm:pt>
    <dgm:pt modelId="{E9E19810-13EA-422F-BDE8-3FAA75B2DC6F}" type="parTrans" cxnId="{8C1E04A1-D4EA-4FC7-A31E-B6FD00834929}">
      <dgm:prSet/>
      <dgm:spPr/>
      <dgm:t>
        <a:bodyPr/>
        <a:lstStyle/>
        <a:p>
          <a:endParaRPr lang="pl-PL"/>
        </a:p>
      </dgm:t>
    </dgm:pt>
    <dgm:pt modelId="{53006489-1160-406B-9A1D-3202CEAA8282}" type="sibTrans" cxnId="{8C1E04A1-D4EA-4FC7-A31E-B6FD00834929}">
      <dgm:prSet/>
      <dgm:spPr/>
      <dgm:t>
        <a:bodyPr/>
        <a:lstStyle/>
        <a:p>
          <a:endParaRPr lang="pl-PL"/>
        </a:p>
      </dgm:t>
    </dgm:pt>
    <dgm:pt modelId="{12C85056-E766-440E-AED6-99C293070FDF}" type="pres">
      <dgm:prSet presAssocID="{F7E6F25F-5FC3-487D-A92A-DFB7927389D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9CE321-FDEC-4599-AFF5-8B4D10526E29}" type="pres">
      <dgm:prSet presAssocID="{26B59801-D328-4C93-B7AC-E9E2E323517E}" presName="root1" presStyleCnt="0"/>
      <dgm:spPr/>
    </dgm:pt>
    <dgm:pt modelId="{5A799436-6F58-4FE0-A3C5-DDE187E96C9F}" type="pres">
      <dgm:prSet presAssocID="{26B59801-D328-4C93-B7AC-E9E2E323517E}" presName="LevelOneTextNode" presStyleLbl="node0" presStyleIdx="0" presStyleCnt="1" custScaleY="84596" custLinFactNeighborX="34043" custLinFactNeighborY="-8210">
        <dgm:presLayoutVars>
          <dgm:chPref val="3"/>
        </dgm:presLayoutVars>
      </dgm:prSet>
      <dgm:spPr/>
    </dgm:pt>
    <dgm:pt modelId="{2D0684E9-8966-4FB2-925D-3D1FB952C68F}" type="pres">
      <dgm:prSet presAssocID="{26B59801-D328-4C93-B7AC-E9E2E323517E}" presName="level2hierChild" presStyleCnt="0"/>
      <dgm:spPr/>
    </dgm:pt>
    <dgm:pt modelId="{8B10FADC-F9A8-44DF-8BE2-8939EC4F3DDA}" type="pres">
      <dgm:prSet presAssocID="{BD7BFAC2-0C07-4AA6-A582-2C36BE68BCD6}" presName="conn2-1" presStyleLbl="parChTrans1D2" presStyleIdx="0" presStyleCnt="3"/>
      <dgm:spPr/>
    </dgm:pt>
    <dgm:pt modelId="{D9EDFA31-7C9A-492D-9843-4E513D4B46A3}" type="pres">
      <dgm:prSet presAssocID="{BD7BFAC2-0C07-4AA6-A582-2C36BE68BCD6}" presName="connTx" presStyleLbl="parChTrans1D2" presStyleIdx="0" presStyleCnt="3"/>
      <dgm:spPr/>
    </dgm:pt>
    <dgm:pt modelId="{94FD31D4-E2F9-4C3C-9DD7-FD407521C11B}" type="pres">
      <dgm:prSet presAssocID="{5006B79E-C12A-4B5C-9D31-8405C3F23AC8}" presName="root2" presStyleCnt="0"/>
      <dgm:spPr/>
    </dgm:pt>
    <dgm:pt modelId="{7A27869C-07A2-46FA-9C95-4DFAF5031D70}" type="pres">
      <dgm:prSet presAssocID="{5006B79E-C12A-4B5C-9D31-8405C3F23AC8}" presName="LevelTwoTextNode" presStyleLbl="node2" presStyleIdx="0" presStyleCnt="3">
        <dgm:presLayoutVars>
          <dgm:chPref val="3"/>
        </dgm:presLayoutVars>
      </dgm:prSet>
      <dgm:spPr/>
    </dgm:pt>
    <dgm:pt modelId="{DF073A82-7276-47BD-A0F4-A7E4227C3C1A}" type="pres">
      <dgm:prSet presAssocID="{5006B79E-C12A-4B5C-9D31-8405C3F23AC8}" presName="level3hierChild" presStyleCnt="0"/>
      <dgm:spPr/>
    </dgm:pt>
    <dgm:pt modelId="{EB5A1CDB-6B1C-431A-BF29-9AB473148BFE}" type="pres">
      <dgm:prSet presAssocID="{3BFBC224-DFF8-4DB3-9391-4C3012E89D57}" presName="conn2-1" presStyleLbl="parChTrans1D2" presStyleIdx="1" presStyleCnt="3"/>
      <dgm:spPr/>
    </dgm:pt>
    <dgm:pt modelId="{3628BCDB-157C-46A8-802A-B27C94B353CA}" type="pres">
      <dgm:prSet presAssocID="{3BFBC224-DFF8-4DB3-9391-4C3012E89D57}" presName="connTx" presStyleLbl="parChTrans1D2" presStyleIdx="1" presStyleCnt="3"/>
      <dgm:spPr/>
    </dgm:pt>
    <dgm:pt modelId="{DB57C22D-18C7-418B-A365-804654F599DA}" type="pres">
      <dgm:prSet presAssocID="{47E392DC-2E74-456B-94CD-A9F0CD7911F0}" presName="root2" presStyleCnt="0"/>
      <dgm:spPr/>
    </dgm:pt>
    <dgm:pt modelId="{5AE6445A-996F-4C8B-9100-8FBCE54FDCBC}" type="pres">
      <dgm:prSet presAssocID="{47E392DC-2E74-456B-94CD-A9F0CD7911F0}" presName="LevelTwoTextNode" presStyleLbl="node2" presStyleIdx="1" presStyleCnt="3">
        <dgm:presLayoutVars>
          <dgm:chPref val="3"/>
        </dgm:presLayoutVars>
      </dgm:prSet>
      <dgm:spPr/>
    </dgm:pt>
    <dgm:pt modelId="{D321231E-5BA5-4E80-8FF8-32526F0D4139}" type="pres">
      <dgm:prSet presAssocID="{47E392DC-2E74-456B-94CD-A9F0CD7911F0}" presName="level3hierChild" presStyleCnt="0"/>
      <dgm:spPr/>
    </dgm:pt>
    <dgm:pt modelId="{07649836-D92D-4B5D-B766-5424D1B406C2}" type="pres">
      <dgm:prSet presAssocID="{E9E19810-13EA-422F-BDE8-3FAA75B2DC6F}" presName="conn2-1" presStyleLbl="parChTrans1D2" presStyleIdx="2" presStyleCnt="3"/>
      <dgm:spPr/>
    </dgm:pt>
    <dgm:pt modelId="{8797A311-E3D6-4E9E-A851-EAE3D29D9B02}" type="pres">
      <dgm:prSet presAssocID="{E9E19810-13EA-422F-BDE8-3FAA75B2DC6F}" presName="connTx" presStyleLbl="parChTrans1D2" presStyleIdx="2" presStyleCnt="3"/>
      <dgm:spPr/>
    </dgm:pt>
    <dgm:pt modelId="{A75CBAED-A836-42BE-A59A-4C9AD75349CF}" type="pres">
      <dgm:prSet presAssocID="{C6610880-D60B-482D-A2FF-7AD5C1C2A386}" presName="root2" presStyleCnt="0"/>
      <dgm:spPr/>
    </dgm:pt>
    <dgm:pt modelId="{AD0AA4F3-79F8-4604-83B5-4AD284C207DA}" type="pres">
      <dgm:prSet presAssocID="{C6610880-D60B-482D-A2FF-7AD5C1C2A386}" presName="LevelTwoTextNode" presStyleLbl="node2" presStyleIdx="2" presStyleCnt="3" custLinFactNeighborX="3027" custLinFactNeighborY="1737">
        <dgm:presLayoutVars>
          <dgm:chPref val="3"/>
        </dgm:presLayoutVars>
      </dgm:prSet>
      <dgm:spPr/>
    </dgm:pt>
    <dgm:pt modelId="{AA5C7798-80B8-4A43-AEAF-9F6CE60BCC3E}" type="pres">
      <dgm:prSet presAssocID="{C6610880-D60B-482D-A2FF-7AD5C1C2A386}" presName="level3hierChild" presStyleCnt="0"/>
      <dgm:spPr/>
    </dgm:pt>
  </dgm:ptLst>
  <dgm:cxnLst>
    <dgm:cxn modelId="{D12BA71E-40BD-4395-BCCC-408B2E4B8487}" type="presOf" srcId="{C6610880-D60B-482D-A2FF-7AD5C1C2A386}" destId="{AD0AA4F3-79F8-4604-83B5-4AD284C207DA}" srcOrd="0" destOrd="0" presId="urn:microsoft.com/office/officeart/2008/layout/HorizontalMultiLevelHierarchy"/>
    <dgm:cxn modelId="{9BE29127-74DE-4AD9-A90E-3243465407B1}" type="presOf" srcId="{47E392DC-2E74-456B-94CD-A9F0CD7911F0}" destId="{5AE6445A-996F-4C8B-9100-8FBCE54FDCBC}" srcOrd="0" destOrd="0" presId="urn:microsoft.com/office/officeart/2008/layout/HorizontalMultiLevelHierarchy"/>
    <dgm:cxn modelId="{CEBC5B2E-9023-43B3-9438-08E11EAE4523}" type="presOf" srcId="{3BFBC224-DFF8-4DB3-9391-4C3012E89D57}" destId="{3628BCDB-157C-46A8-802A-B27C94B353CA}" srcOrd="1" destOrd="0" presId="urn:microsoft.com/office/officeart/2008/layout/HorizontalMultiLevelHierarchy"/>
    <dgm:cxn modelId="{BA6F563E-417B-4B3A-8D84-78B02809C037}" type="presOf" srcId="{5006B79E-C12A-4B5C-9D31-8405C3F23AC8}" destId="{7A27869C-07A2-46FA-9C95-4DFAF5031D70}" srcOrd="0" destOrd="0" presId="urn:microsoft.com/office/officeart/2008/layout/HorizontalMultiLevelHierarchy"/>
    <dgm:cxn modelId="{45912162-E3BB-44E4-A974-382150F7DA25}" type="presOf" srcId="{BD7BFAC2-0C07-4AA6-A582-2C36BE68BCD6}" destId="{D9EDFA31-7C9A-492D-9843-4E513D4B46A3}" srcOrd="1" destOrd="0" presId="urn:microsoft.com/office/officeart/2008/layout/HorizontalMultiLevelHierarchy"/>
    <dgm:cxn modelId="{B559E343-9709-4C8F-B9C1-E2AF901AC6A7}" type="presOf" srcId="{E9E19810-13EA-422F-BDE8-3FAA75B2DC6F}" destId="{8797A311-E3D6-4E9E-A851-EAE3D29D9B02}" srcOrd="1" destOrd="0" presId="urn:microsoft.com/office/officeart/2008/layout/HorizontalMultiLevelHierarchy"/>
    <dgm:cxn modelId="{8FF3F64B-4242-44C8-95FD-F4104E60CAF6}" type="presOf" srcId="{E9E19810-13EA-422F-BDE8-3FAA75B2DC6F}" destId="{07649836-D92D-4B5D-B766-5424D1B406C2}" srcOrd="0" destOrd="0" presId="urn:microsoft.com/office/officeart/2008/layout/HorizontalMultiLevelHierarchy"/>
    <dgm:cxn modelId="{903C557B-2444-4874-872C-D619020AB476}" srcId="{26B59801-D328-4C93-B7AC-E9E2E323517E}" destId="{47E392DC-2E74-456B-94CD-A9F0CD7911F0}" srcOrd="1" destOrd="0" parTransId="{3BFBC224-DFF8-4DB3-9391-4C3012E89D57}" sibTransId="{E033D775-43F6-4BB5-A13D-76E6EB224D8A}"/>
    <dgm:cxn modelId="{E3B77B93-4FED-41E6-8DC1-99DA87D8B5E9}" type="presOf" srcId="{F7E6F25F-5FC3-487D-A92A-DFB7927389DD}" destId="{12C85056-E766-440E-AED6-99C293070FDF}" srcOrd="0" destOrd="0" presId="urn:microsoft.com/office/officeart/2008/layout/HorizontalMultiLevelHierarchy"/>
    <dgm:cxn modelId="{5A7119A0-63C6-4EAE-A288-9286B6EE95BB}" srcId="{F7E6F25F-5FC3-487D-A92A-DFB7927389DD}" destId="{26B59801-D328-4C93-B7AC-E9E2E323517E}" srcOrd="0" destOrd="0" parTransId="{CBACEDAD-83E7-45D9-B4F8-BB5A7FB21EC4}" sibTransId="{01484880-6A34-4186-B23E-4214D4F41A96}"/>
    <dgm:cxn modelId="{8C1E04A1-D4EA-4FC7-A31E-B6FD00834929}" srcId="{26B59801-D328-4C93-B7AC-E9E2E323517E}" destId="{C6610880-D60B-482D-A2FF-7AD5C1C2A386}" srcOrd="2" destOrd="0" parTransId="{E9E19810-13EA-422F-BDE8-3FAA75B2DC6F}" sibTransId="{53006489-1160-406B-9A1D-3202CEAA8282}"/>
    <dgm:cxn modelId="{5CD43BD3-597B-4F78-B617-F522AF4FD778}" type="presOf" srcId="{26B59801-D328-4C93-B7AC-E9E2E323517E}" destId="{5A799436-6F58-4FE0-A3C5-DDE187E96C9F}" srcOrd="0" destOrd="0" presId="urn:microsoft.com/office/officeart/2008/layout/HorizontalMultiLevelHierarchy"/>
    <dgm:cxn modelId="{309B5DDA-ED9B-41C2-AD05-AEC837B9875F}" type="presOf" srcId="{3BFBC224-DFF8-4DB3-9391-4C3012E89D57}" destId="{EB5A1CDB-6B1C-431A-BF29-9AB473148BFE}" srcOrd="0" destOrd="0" presId="urn:microsoft.com/office/officeart/2008/layout/HorizontalMultiLevelHierarchy"/>
    <dgm:cxn modelId="{E38AB2DB-F26C-47A3-A2FB-446659B3502B}" srcId="{26B59801-D328-4C93-B7AC-E9E2E323517E}" destId="{5006B79E-C12A-4B5C-9D31-8405C3F23AC8}" srcOrd="0" destOrd="0" parTransId="{BD7BFAC2-0C07-4AA6-A582-2C36BE68BCD6}" sibTransId="{32D16113-7235-4635-878B-393D6B4827CF}"/>
    <dgm:cxn modelId="{46A68CF9-23BA-465F-A49E-8034E361A67F}" type="presOf" srcId="{BD7BFAC2-0C07-4AA6-A582-2C36BE68BCD6}" destId="{8B10FADC-F9A8-44DF-8BE2-8939EC4F3DDA}" srcOrd="0" destOrd="0" presId="urn:microsoft.com/office/officeart/2008/layout/HorizontalMultiLevelHierarchy"/>
    <dgm:cxn modelId="{F53995F1-07B7-4473-B154-302E532011F0}" type="presParOf" srcId="{12C85056-E766-440E-AED6-99C293070FDF}" destId="{EF9CE321-FDEC-4599-AFF5-8B4D10526E29}" srcOrd="0" destOrd="0" presId="urn:microsoft.com/office/officeart/2008/layout/HorizontalMultiLevelHierarchy"/>
    <dgm:cxn modelId="{13493F35-4BC5-4B7D-8899-E3BEAFE1BF3C}" type="presParOf" srcId="{EF9CE321-FDEC-4599-AFF5-8B4D10526E29}" destId="{5A799436-6F58-4FE0-A3C5-DDE187E96C9F}" srcOrd="0" destOrd="0" presId="urn:microsoft.com/office/officeart/2008/layout/HorizontalMultiLevelHierarchy"/>
    <dgm:cxn modelId="{CDF4352C-B25B-4835-B501-8E130EDB9B62}" type="presParOf" srcId="{EF9CE321-FDEC-4599-AFF5-8B4D10526E29}" destId="{2D0684E9-8966-4FB2-925D-3D1FB952C68F}" srcOrd="1" destOrd="0" presId="urn:microsoft.com/office/officeart/2008/layout/HorizontalMultiLevelHierarchy"/>
    <dgm:cxn modelId="{D77BD34E-A0E1-41C1-80A5-CF0FD84893F2}" type="presParOf" srcId="{2D0684E9-8966-4FB2-925D-3D1FB952C68F}" destId="{8B10FADC-F9A8-44DF-8BE2-8939EC4F3DDA}" srcOrd="0" destOrd="0" presId="urn:microsoft.com/office/officeart/2008/layout/HorizontalMultiLevelHierarchy"/>
    <dgm:cxn modelId="{033C3355-E9C6-46D2-9804-D8B3EFA3BF3B}" type="presParOf" srcId="{8B10FADC-F9A8-44DF-8BE2-8939EC4F3DDA}" destId="{D9EDFA31-7C9A-492D-9843-4E513D4B46A3}" srcOrd="0" destOrd="0" presId="urn:microsoft.com/office/officeart/2008/layout/HorizontalMultiLevelHierarchy"/>
    <dgm:cxn modelId="{3A59CF92-1A8A-4646-BBE8-8D14F38C258D}" type="presParOf" srcId="{2D0684E9-8966-4FB2-925D-3D1FB952C68F}" destId="{94FD31D4-E2F9-4C3C-9DD7-FD407521C11B}" srcOrd="1" destOrd="0" presId="urn:microsoft.com/office/officeart/2008/layout/HorizontalMultiLevelHierarchy"/>
    <dgm:cxn modelId="{F4C29E6E-E605-4081-ABCF-17FA011E451B}" type="presParOf" srcId="{94FD31D4-E2F9-4C3C-9DD7-FD407521C11B}" destId="{7A27869C-07A2-46FA-9C95-4DFAF5031D70}" srcOrd="0" destOrd="0" presId="urn:microsoft.com/office/officeart/2008/layout/HorizontalMultiLevelHierarchy"/>
    <dgm:cxn modelId="{61CFC1F9-0883-4B9F-A7E4-E75E9894DEB9}" type="presParOf" srcId="{94FD31D4-E2F9-4C3C-9DD7-FD407521C11B}" destId="{DF073A82-7276-47BD-A0F4-A7E4227C3C1A}" srcOrd="1" destOrd="0" presId="urn:microsoft.com/office/officeart/2008/layout/HorizontalMultiLevelHierarchy"/>
    <dgm:cxn modelId="{335C638F-C42E-4376-A1B6-39CE440A116A}" type="presParOf" srcId="{2D0684E9-8966-4FB2-925D-3D1FB952C68F}" destId="{EB5A1CDB-6B1C-431A-BF29-9AB473148BFE}" srcOrd="2" destOrd="0" presId="urn:microsoft.com/office/officeart/2008/layout/HorizontalMultiLevelHierarchy"/>
    <dgm:cxn modelId="{40253B94-81DF-440F-B86C-39F0271F31CE}" type="presParOf" srcId="{EB5A1CDB-6B1C-431A-BF29-9AB473148BFE}" destId="{3628BCDB-157C-46A8-802A-B27C94B353CA}" srcOrd="0" destOrd="0" presId="urn:microsoft.com/office/officeart/2008/layout/HorizontalMultiLevelHierarchy"/>
    <dgm:cxn modelId="{D1CCC13A-5A93-486E-B9DE-1111ABF2293A}" type="presParOf" srcId="{2D0684E9-8966-4FB2-925D-3D1FB952C68F}" destId="{DB57C22D-18C7-418B-A365-804654F599DA}" srcOrd="3" destOrd="0" presId="urn:microsoft.com/office/officeart/2008/layout/HorizontalMultiLevelHierarchy"/>
    <dgm:cxn modelId="{84038146-8860-4529-B830-F27758EC9BCE}" type="presParOf" srcId="{DB57C22D-18C7-418B-A365-804654F599DA}" destId="{5AE6445A-996F-4C8B-9100-8FBCE54FDCBC}" srcOrd="0" destOrd="0" presId="urn:microsoft.com/office/officeart/2008/layout/HorizontalMultiLevelHierarchy"/>
    <dgm:cxn modelId="{AEF3B08D-9B76-459B-8623-D999C8B93E22}" type="presParOf" srcId="{DB57C22D-18C7-418B-A365-804654F599DA}" destId="{D321231E-5BA5-4E80-8FF8-32526F0D4139}" srcOrd="1" destOrd="0" presId="urn:microsoft.com/office/officeart/2008/layout/HorizontalMultiLevelHierarchy"/>
    <dgm:cxn modelId="{D87062CB-947F-45F2-A47C-DCE8C6CCBC2C}" type="presParOf" srcId="{2D0684E9-8966-4FB2-925D-3D1FB952C68F}" destId="{07649836-D92D-4B5D-B766-5424D1B406C2}" srcOrd="4" destOrd="0" presId="urn:microsoft.com/office/officeart/2008/layout/HorizontalMultiLevelHierarchy"/>
    <dgm:cxn modelId="{FE9A986F-1392-4D5F-8309-58CD8A0A13C5}" type="presParOf" srcId="{07649836-D92D-4B5D-B766-5424D1B406C2}" destId="{8797A311-E3D6-4E9E-A851-EAE3D29D9B02}" srcOrd="0" destOrd="0" presId="urn:microsoft.com/office/officeart/2008/layout/HorizontalMultiLevelHierarchy"/>
    <dgm:cxn modelId="{614E9CD6-F1AB-4F39-B874-95531F1C5998}" type="presParOf" srcId="{2D0684E9-8966-4FB2-925D-3D1FB952C68F}" destId="{A75CBAED-A836-42BE-A59A-4C9AD75349CF}" srcOrd="5" destOrd="0" presId="urn:microsoft.com/office/officeart/2008/layout/HorizontalMultiLevelHierarchy"/>
    <dgm:cxn modelId="{370DDE5D-5B8B-4448-B140-B4D240DB4151}" type="presParOf" srcId="{A75CBAED-A836-42BE-A59A-4C9AD75349CF}" destId="{AD0AA4F3-79F8-4604-83B5-4AD284C207DA}" srcOrd="0" destOrd="0" presId="urn:microsoft.com/office/officeart/2008/layout/HorizontalMultiLevelHierarchy"/>
    <dgm:cxn modelId="{92D56AFD-3B75-43B6-877D-359F1F8BCFD0}" type="presParOf" srcId="{A75CBAED-A836-42BE-A59A-4C9AD75349CF}" destId="{AA5C7798-80B8-4A43-AEAF-9F6CE60BCC3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7E6F25F-5FC3-487D-A92A-DFB7927389D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6B59801-D328-4C93-B7AC-E9E2E323517E}">
      <dgm:prSet phldrT="[Tekst]" custT="1"/>
      <dgm:spPr/>
      <dgm:t>
        <a:bodyPr/>
        <a:lstStyle/>
        <a:p>
          <a:pPr algn="ctr"/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Zadania</a:t>
          </a:r>
        </a:p>
      </dgm:t>
    </dgm:pt>
    <dgm:pt modelId="{CBACEDAD-83E7-45D9-B4F8-BB5A7FB21EC4}" type="parTrans" cxnId="{5A7119A0-63C6-4EAE-A288-9286B6EE95BB}">
      <dgm:prSet/>
      <dgm:spPr/>
      <dgm:t>
        <a:bodyPr/>
        <a:lstStyle/>
        <a:p>
          <a:endParaRPr lang="pl-PL"/>
        </a:p>
      </dgm:t>
    </dgm:pt>
    <dgm:pt modelId="{01484880-6A34-4186-B23E-4214D4F41A96}" type="sibTrans" cxnId="{5A7119A0-63C6-4EAE-A288-9286B6EE95BB}">
      <dgm:prSet/>
      <dgm:spPr/>
      <dgm:t>
        <a:bodyPr/>
        <a:lstStyle/>
        <a:p>
          <a:endParaRPr lang="pl-PL"/>
        </a:p>
      </dgm:t>
    </dgm:pt>
    <dgm:pt modelId="{5006B79E-C12A-4B5C-9D31-8405C3F23AC8}">
      <dgm:prSet phldrT="[Tekst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Protokoły odbioru potwierdzające zaangażowanie zawodowe personelu</a:t>
          </a:r>
        </a:p>
      </dgm:t>
    </dgm:pt>
    <dgm:pt modelId="{BD7BFAC2-0C07-4AA6-A582-2C36BE68BCD6}" type="parTrans" cxnId="{E38AB2DB-F26C-47A3-A2FB-446659B3502B}">
      <dgm:prSet/>
      <dgm:spPr/>
      <dgm:t>
        <a:bodyPr/>
        <a:lstStyle/>
        <a:p>
          <a:endParaRPr lang="pl-PL"/>
        </a:p>
      </dgm:t>
    </dgm:pt>
    <dgm:pt modelId="{32D16113-7235-4635-878B-393D6B4827CF}" type="sibTrans" cxnId="{E38AB2DB-F26C-47A3-A2FB-446659B3502B}">
      <dgm:prSet/>
      <dgm:spPr/>
      <dgm:t>
        <a:bodyPr/>
        <a:lstStyle/>
        <a:p>
          <a:endParaRPr lang="pl-PL"/>
        </a:p>
      </dgm:t>
    </dgm:pt>
    <dgm:pt modelId="{47E392DC-2E74-456B-94CD-A9F0CD7911F0}">
      <dgm:prSet phldrT="[Tekst]" custT="1"/>
      <dgm:spPr/>
      <dgm:t>
        <a:bodyPr/>
        <a:lstStyle/>
        <a:p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Dostępne równościowe i pro środowiskowe materiały szkoleniowe</a:t>
          </a:r>
        </a:p>
      </dgm:t>
    </dgm:pt>
    <dgm:pt modelId="{3BFBC224-DFF8-4DB3-9391-4C3012E89D57}" type="parTrans" cxnId="{903C557B-2444-4874-872C-D619020AB476}">
      <dgm:prSet/>
      <dgm:spPr/>
      <dgm:t>
        <a:bodyPr/>
        <a:lstStyle/>
        <a:p>
          <a:endParaRPr lang="pl-PL"/>
        </a:p>
      </dgm:t>
    </dgm:pt>
    <dgm:pt modelId="{E033D775-43F6-4BB5-A13D-76E6EB224D8A}" type="sibTrans" cxnId="{903C557B-2444-4874-872C-D619020AB476}">
      <dgm:prSet/>
      <dgm:spPr/>
      <dgm:t>
        <a:bodyPr/>
        <a:lstStyle/>
        <a:p>
          <a:endParaRPr lang="pl-PL"/>
        </a:p>
      </dgm:t>
    </dgm:pt>
    <dgm:pt modelId="{C6610880-D60B-482D-A2FF-7AD5C1C2A386}">
      <dgm:prSet phldrT="[Tekst]" custT="1"/>
      <dgm:spPr/>
      <dgm:t>
        <a:bodyPr/>
        <a:lstStyle/>
        <a:p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Ankiety uwzględniające specyfikę kobiet i mężczyzn  oraz osób z niepełnosprawnościami  </a:t>
          </a:r>
        </a:p>
      </dgm:t>
    </dgm:pt>
    <dgm:pt modelId="{E9E19810-13EA-422F-BDE8-3FAA75B2DC6F}" type="parTrans" cxnId="{8C1E04A1-D4EA-4FC7-A31E-B6FD00834929}">
      <dgm:prSet/>
      <dgm:spPr/>
      <dgm:t>
        <a:bodyPr/>
        <a:lstStyle/>
        <a:p>
          <a:endParaRPr lang="pl-PL"/>
        </a:p>
      </dgm:t>
    </dgm:pt>
    <dgm:pt modelId="{53006489-1160-406B-9A1D-3202CEAA8282}" type="sibTrans" cxnId="{8C1E04A1-D4EA-4FC7-A31E-B6FD00834929}">
      <dgm:prSet/>
      <dgm:spPr/>
      <dgm:t>
        <a:bodyPr/>
        <a:lstStyle/>
        <a:p>
          <a:endParaRPr lang="pl-PL"/>
        </a:p>
      </dgm:t>
    </dgm:pt>
    <dgm:pt modelId="{353CEFFD-81C3-4C80-9B40-DB3AD50B00EE}">
      <dgm:prSet custT="1"/>
      <dgm:spPr/>
      <dgm:t>
        <a:bodyPr/>
        <a:lstStyle/>
        <a:p>
          <a:r>
            <a:rPr lang="pl-PL" sz="14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Dokumentacja</a:t>
          </a: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przetargowa zabezpieczająca warunki zasad horyzontalnych </a:t>
          </a:r>
          <a:endParaRPr lang="pl-PL" sz="1400" b="1" kern="1200" dirty="0">
            <a:solidFill>
              <a:srgbClr val="FFFFFF"/>
            </a:solidFill>
            <a:latin typeface="Arial" panose="020B060402020202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D127CC-204D-4F69-9BF1-A196D72BCCFB}" type="parTrans" cxnId="{88E5A54B-17EA-4664-9392-193E4C0D033D}">
      <dgm:prSet/>
      <dgm:spPr/>
      <dgm:t>
        <a:bodyPr/>
        <a:lstStyle/>
        <a:p>
          <a:endParaRPr lang="pl-PL"/>
        </a:p>
      </dgm:t>
    </dgm:pt>
    <dgm:pt modelId="{87BABA9E-F0C4-4ADF-985B-1E20944937F7}" type="sibTrans" cxnId="{88E5A54B-17EA-4664-9392-193E4C0D033D}">
      <dgm:prSet/>
      <dgm:spPr/>
      <dgm:t>
        <a:bodyPr/>
        <a:lstStyle/>
        <a:p>
          <a:endParaRPr lang="pl-PL"/>
        </a:p>
      </dgm:t>
    </dgm:pt>
    <dgm:pt modelId="{9548D8F7-F0A8-42B9-83FC-8DB8BE5D79EB}">
      <dgm:prSet custT="1"/>
      <dgm:spPr/>
      <dgm:t>
        <a:bodyPr/>
        <a:lstStyle/>
        <a:p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Korespondencja</a:t>
          </a:r>
        </a:p>
      </dgm:t>
    </dgm:pt>
    <dgm:pt modelId="{4C6FFC1C-9B89-427A-8171-65D7DEE16D24}" type="parTrans" cxnId="{1F710E85-2181-4EBC-9C19-EB865AA4EB4C}">
      <dgm:prSet/>
      <dgm:spPr/>
      <dgm:t>
        <a:bodyPr/>
        <a:lstStyle/>
        <a:p>
          <a:endParaRPr lang="pl-PL"/>
        </a:p>
      </dgm:t>
    </dgm:pt>
    <dgm:pt modelId="{F0352A7C-1EE8-4F91-85AF-AB8E2DBC9B32}" type="sibTrans" cxnId="{1F710E85-2181-4EBC-9C19-EB865AA4EB4C}">
      <dgm:prSet/>
      <dgm:spPr/>
      <dgm:t>
        <a:bodyPr/>
        <a:lstStyle/>
        <a:p>
          <a:endParaRPr lang="pl-PL"/>
        </a:p>
      </dgm:t>
    </dgm:pt>
    <dgm:pt modelId="{43523403-33C5-4E35-A3D2-5A98C3935AF3}">
      <dgm:prSet custT="1"/>
      <dgm:spPr/>
      <dgm:t>
        <a:bodyPr/>
        <a:lstStyle/>
        <a:p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Dokumentacja zdjęciowa np. z odbytych szkoleń </a:t>
          </a:r>
        </a:p>
      </dgm:t>
    </dgm:pt>
    <dgm:pt modelId="{C2197329-28B6-44AC-B276-4ED775F15CE0}" type="parTrans" cxnId="{B19B2870-7240-401A-BAC1-FEE1BB0EB9B7}">
      <dgm:prSet/>
      <dgm:spPr/>
      <dgm:t>
        <a:bodyPr/>
        <a:lstStyle/>
        <a:p>
          <a:endParaRPr lang="pl-PL"/>
        </a:p>
      </dgm:t>
    </dgm:pt>
    <dgm:pt modelId="{964169F0-CF1D-48FC-B440-B1F1774DA916}" type="sibTrans" cxnId="{B19B2870-7240-401A-BAC1-FEE1BB0EB9B7}">
      <dgm:prSet/>
      <dgm:spPr/>
      <dgm:t>
        <a:bodyPr/>
        <a:lstStyle/>
        <a:p>
          <a:endParaRPr lang="pl-PL"/>
        </a:p>
      </dgm:t>
    </dgm:pt>
    <dgm:pt modelId="{12C85056-E766-440E-AED6-99C293070FDF}" type="pres">
      <dgm:prSet presAssocID="{F7E6F25F-5FC3-487D-A92A-DFB7927389D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9CE321-FDEC-4599-AFF5-8B4D10526E29}" type="pres">
      <dgm:prSet presAssocID="{26B59801-D328-4C93-B7AC-E9E2E323517E}" presName="root1" presStyleCnt="0"/>
      <dgm:spPr/>
    </dgm:pt>
    <dgm:pt modelId="{5A799436-6F58-4FE0-A3C5-DDE187E96C9F}" type="pres">
      <dgm:prSet presAssocID="{26B59801-D328-4C93-B7AC-E9E2E323517E}" presName="LevelOneTextNode" presStyleLbl="node0" presStyleIdx="0" presStyleCnt="1" custScaleY="84596" custLinFactNeighborX="36599" custLinFactNeighborY="-8938">
        <dgm:presLayoutVars>
          <dgm:chPref val="3"/>
        </dgm:presLayoutVars>
      </dgm:prSet>
      <dgm:spPr/>
    </dgm:pt>
    <dgm:pt modelId="{2D0684E9-8966-4FB2-925D-3D1FB952C68F}" type="pres">
      <dgm:prSet presAssocID="{26B59801-D328-4C93-B7AC-E9E2E323517E}" presName="level2hierChild" presStyleCnt="0"/>
      <dgm:spPr/>
    </dgm:pt>
    <dgm:pt modelId="{5EBF8517-E7EA-4464-BF6F-15B9C0FFAF94}" type="pres">
      <dgm:prSet presAssocID="{C0D127CC-204D-4F69-9BF1-A196D72BCCFB}" presName="conn2-1" presStyleLbl="parChTrans1D2" presStyleIdx="0" presStyleCnt="3"/>
      <dgm:spPr/>
    </dgm:pt>
    <dgm:pt modelId="{71BD9C1A-F4E3-46B5-BD33-FFA4CF90688E}" type="pres">
      <dgm:prSet presAssocID="{C0D127CC-204D-4F69-9BF1-A196D72BCCFB}" presName="connTx" presStyleLbl="parChTrans1D2" presStyleIdx="0" presStyleCnt="3"/>
      <dgm:spPr/>
    </dgm:pt>
    <dgm:pt modelId="{4843B499-232E-4D33-AF18-D43B1765AEB3}" type="pres">
      <dgm:prSet presAssocID="{353CEFFD-81C3-4C80-9B40-DB3AD50B00EE}" presName="root2" presStyleCnt="0"/>
      <dgm:spPr/>
    </dgm:pt>
    <dgm:pt modelId="{B11B0EC1-656E-46E1-851D-D5BE9628D3C1}" type="pres">
      <dgm:prSet presAssocID="{353CEFFD-81C3-4C80-9B40-DB3AD50B00EE}" presName="LevelTwoTextNode" presStyleLbl="node2" presStyleIdx="0" presStyleCnt="3">
        <dgm:presLayoutVars>
          <dgm:chPref val="3"/>
        </dgm:presLayoutVars>
      </dgm:prSet>
      <dgm:spPr/>
    </dgm:pt>
    <dgm:pt modelId="{8649395F-6DBD-41A3-A2D9-8CB8CB8BC11D}" type="pres">
      <dgm:prSet presAssocID="{353CEFFD-81C3-4C80-9B40-DB3AD50B00EE}" presName="level3hierChild" presStyleCnt="0"/>
      <dgm:spPr/>
    </dgm:pt>
    <dgm:pt modelId="{8B10FADC-F9A8-44DF-8BE2-8939EC4F3DDA}" type="pres">
      <dgm:prSet presAssocID="{BD7BFAC2-0C07-4AA6-A582-2C36BE68BCD6}" presName="conn2-1" presStyleLbl="parChTrans1D3" presStyleIdx="0" presStyleCnt="2"/>
      <dgm:spPr/>
    </dgm:pt>
    <dgm:pt modelId="{D9EDFA31-7C9A-492D-9843-4E513D4B46A3}" type="pres">
      <dgm:prSet presAssocID="{BD7BFAC2-0C07-4AA6-A582-2C36BE68BCD6}" presName="connTx" presStyleLbl="parChTrans1D3" presStyleIdx="0" presStyleCnt="2"/>
      <dgm:spPr/>
    </dgm:pt>
    <dgm:pt modelId="{94FD31D4-E2F9-4C3C-9DD7-FD407521C11B}" type="pres">
      <dgm:prSet presAssocID="{5006B79E-C12A-4B5C-9D31-8405C3F23AC8}" presName="root2" presStyleCnt="0"/>
      <dgm:spPr/>
    </dgm:pt>
    <dgm:pt modelId="{7A27869C-07A2-46FA-9C95-4DFAF5031D70}" type="pres">
      <dgm:prSet presAssocID="{5006B79E-C12A-4B5C-9D31-8405C3F23AC8}" presName="LevelTwoTextNode" presStyleLbl="node3" presStyleIdx="0" presStyleCnt="2" custLinFactNeighborX="389" custLinFactNeighborY="-4951">
        <dgm:presLayoutVars>
          <dgm:chPref val="3"/>
        </dgm:presLayoutVars>
      </dgm:prSet>
      <dgm:spPr/>
    </dgm:pt>
    <dgm:pt modelId="{DF073A82-7276-47BD-A0F4-A7E4227C3C1A}" type="pres">
      <dgm:prSet presAssocID="{5006B79E-C12A-4B5C-9D31-8405C3F23AC8}" presName="level3hierChild" presStyleCnt="0"/>
      <dgm:spPr/>
    </dgm:pt>
    <dgm:pt modelId="{5E13B14D-D909-4D65-976F-55EB4C804AAB}" type="pres">
      <dgm:prSet presAssocID="{4C6FFC1C-9B89-427A-8171-65D7DEE16D24}" presName="conn2-1" presStyleLbl="parChTrans1D3" presStyleIdx="1" presStyleCnt="2"/>
      <dgm:spPr/>
    </dgm:pt>
    <dgm:pt modelId="{C90FEEC4-0E71-4C93-99C8-A14B2F9B8E5F}" type="pres">
      <dgm:prSet presAssocID="{4C6FFC1C-9B89-427A-8171-65D7DEE16D24}" presName="connTx" presStyleLbl="parChTrans1D3" presStyleIdx="1" presStyleCnt="2"/>
      <dgm:spPr/>
    </dgm:pt>
    <dgm:pt modelId="{3F1D3F28-D705-4CCD-84B7-2E61712DB566}" type="pres">
      <dgm:prSet presAssocID="{9548D8F7-F0A8-42B9-83FC-8DB8BE5D79EB}" presName="root2" presStyleCnt="0"/>
      <dgm:spPr/>
    </dgm:pt>
    <dgm:pt modelId="{0B381D4A-32E0-4656-AF01-435A96B172C8}" type="pres">
      <dgm:prSet presAssocID="{9548D8F7-F0A8-42B9-83FC-8DB8BE5D79EB}" presName="LevelTwoTextNode" presStyleLbl="node3" presStyleIdx="1" presStyleCnt="2">
        <dgm:presLayoutVars>
          <dgm:chPref val="3"/>
        </dgm:presLayoutVars>
      </dgm:prSet>
      <dgm:spPr/>
    </dgm:pt>
    <dgm:pt modelId="{315BACBC-E01C-4CA0-817E-5D1D023C2B78}" type="pres">
      <dgm:prSet presAssocID="{9548D8F7-F0A8-42B9-83FC-8DB8BE5D79EB}" presName="level3hierChild" presStyleCnt="0"/>
      <dgm:spPr/>
    </dgm:pt>
    <dgm:pt modelId="{2529869A-15F7-4814-AC92-4E74C1739D53}" type="pres">
      <dgm:prSet presAssocID="{C2197329-28B6-44AC-B276-4ED775F15CE0}" presName="conn2-1" presStyleLbl="parChTrans1D4" presStyleIdx="0" presStyleCnt="1"/>
      <dgm:spPr/>
    </dgm:pt>
    <dgm:pt modelId="{F41115C9-CEBB-442B-ADF3-ABCA35CC7973}" type="pres">
      <dgm:prSet presAssocID="{C2197329-28B6-44AC-B276-4ED775F15CE0}" presName="connTx" presStyleLbl="parChTrans1D4" presStyleIdx="0" presStyleCnt="1"/>
      <dgm:spPr/>
    </dgm:pt>
    <dgm:pt modelId="{BA4F1A96-AD89-40DD-B134-5EBF616BF0BE}" type="pres">
      <dgm:prSet presAssocID="{43523403-33C5-4E35-A3D2-5A98C3935AF3}" presName="root2" presStyleCnt="0"/>
      <dgm:spPr/>
    </dgm:pt>
    <dgm:pt modelId="{A59C051B-E171-49CC-9ABD-A7FD0305D4D3}" type="pres">
      <dgm:prSet presAssocID="{43523403-33C5-4E35-A3D2-5A98C3935AF3}" presName="LevelTwoTextNode" presStyleLbl="node4" presStyleIdx="0" presStyleCnt="1" custLinFactNeighborX="1147" custLinFactNeighborY="14340">
        <dgm:presLayoutVars>
          <dgm:chPref val="3"/>
        </dgm:presLayoutVars>
      </dgm:prSet>
      <dgm:spPr/>
    </dgm:pt>
    <dgm:pt modelId="{5D571B2E-F3E3-4C04-8CFD-20CE381BA42E}" type="pres">
      <dgm:prSet presAssocID="{43523403-33C5-4E35-A3D2-5A98C3935AF3}" presName="level3hierChild" presStyleCnt="0"/>
      <dgm:spPr/>
    </dgm:pt>
    <dgm:pt modelId="{EB5A1CDB-6B1C-431A-BF29-9AB473148BFE}" type="pres">
      <dgm:prSet presAssocID="{3BFBC224-DFF8-4DB3-9391-4C3012E89D57}" presName="conn2-1" presStyleLbl="parChTrans1D2" presStyleIdx="1" presStyleCnt="3"/>
      <dgm:spPr/>
    </dgm:pt>
    <dgm:pt modelId="{3628BCDB-157C-46A8-802A-B27C94B353CA}" type="pres">
      <dgm:prSet presAssocID="{3BFBC224-DFF8-4DB3-9391-4C3012E89D57}" presName="connTx" presStyleLbl="parChTrans1D2" presStyleIdx="1" presStyleCnt="3"/>
      <dgm:spPr/>
    </dgm:pt>
    <dgm:pt modelId="{DB57C22D-18C7-418B-A365-804654F599DA}" type="pres">
      <dgm:prSet presAssocID="{47E392DC-2E74-456B-94CD-A9F0CD7911F0}" presName="root2" presStyleCnt="0"/>
      <dgm:spPr/>
    </dgm:pt>
    <dgm:pt modelId="{5AE6445A-996F-4C8B-9100-8FBCE54FDCBC}" type="pres">
      <dgm:prSet presAssocID="{47E392DC-2E74-456B-94CD-A9F0CD7911F0}" presName="LevelTwoTextNode" presStyleLbl="node2" presStyleIdx="1" presStyleCnt="3" custLinFactNeighborX="-1558" custLinFactNeighborY="1278">
        <dgm:presLayoutVars>
          <dgm:chPref val="3"/>
        </dgm:presLayoutVars>
      </dgm:prSet>
      <dgm:spPr/>
    </dgm:pt>
    <dgm:pt modelId="{D321231E-5BA5-4E80-8FF8-32526F0D4139}" type="pres">
      <dgm:prSet presAssocID="{47E392DC-2E74-456B-94CD-A9F0CD7911F0}" presName="level3hierChild" presStyleCnt="0"/>
      <dgm:spPr/>
    </dgm:pt>
    <dgm:pt modelId="{07649836-D92D-4B5D-B766-5424D1B406C2}" type="pres">
      <dgm:prSet presAssocID="{E9E19810-13EA-422F-BDE8-3FAA75B2DC6F}" presName="conn2-1" presStyleLbl="parChTrans1D2" presStyleIdx="2" presStyleCnt="3"/>
      <dgm:spPr/>
    </dgm:pt>
    <dgm:pt modelId="{8797A311-E3D6-4E9E-A851-EAE3D29D9B02}" type="pres">
      <dgm:prSet presAssocID="{E9E19810-13EA-422F-BDE8-3FAA75B2DC6F}" presName="connTx" presStyleLbl="parChTrans1D2" presStyleIdx="2" presStyleCnt="3"/>
      <dgm:spPr/>
    </dgm:pt>
    <dgm:pt modelId="{A75CBAED-A836-42BE-A59A-4C9AD75349CF}" type="pres">
      <dgm:prSet presAssocID="{C6610880-D60B-482D-A2FF-7AD5C1C2A386}" presName="root2" presStyleCnt="0"/>
      <dgm:spPr/>
    </dgm:pt>
    <dgm:pt modelId="{AD0AA4F3-79F8-4604-83B5-4AD284C207DA}" type="pres">
      <dgm:prSet presAssocID="{C6610880-D60B-482D-A2FF-7AD5C1C2A386}" presName="LevelTwoTextNode" presStyleLbl="node2" presStyleIdx="2" presStyleCnt="3" custLinFactNeighborX="1376" custLinFactNeighborY="1737">
        <dgm:presLayoutVars>
          <dgm:chPref val="3"/>
        </dgm:presLayoutVars>
      </dgm:prSet>
      <dgm:spPr/>
    </dgm:pt>
    <dgm:pt modelId="{AA5C7798-80B8-4A43-AEAF-9F6CE60BCC3E}" type="pres">
      <dgm:prSet presAssocID="{C6610880-D60B-482D-A2FF-7AD5C1C2A386}" presName="level3hierChild" presStyleCnt="0"/>
      <dgm:spPr/>
    </dgm:pt>
  </dgm:ptLst>
  <dgm:cxnLst>
    <dgm:cxn modelId="{D12BA71E-40BD-4395-BCCC-408B2E4B8487}" type="presOf" srcId="{C6610880-D60B-482D-A2FF-7AD5C1C2A386}" destId="{AD0AA4F3-79F8-4604-83B5-4AD284C207DA}" srcOrd="0" destOrd="0" presId="urn:microsoft.com/office/officeart/2008/layout/HorizontalMultiLevelHierarchy"/>
    <dgm:cxn modelId="{F04A3D26-8E4A-4CB6-83D7-89197C9E35EB}" type="presOf" srcId="{BD7BFAC2-0C07-4AA6-A582-2C36BE68BCD6}" destId="{D9EDFA31-7C9A-492D-9843-4E513D4B46A3}" srcOrd="1" destOrd="0" presId="urn:microsoft.com/office/officeart/2008/layout/HorizontalMultiLevelHierarchy"/>
    <dgm:cxn modelId="{9BE29127-74DE-4AD9-A90E-3243465407B1}" type="presOf" srcId="{47E392DC-2E74-456B-94CD-A9F0CD7911F0}" destId="{5AE6445A-996F-4C8B-9100-8FBCE54FDCBC}" srcOrd="0" destOrd="0" presId="urn:microsoft.com/office/officeart/2008/layout/HorizontalMultiLevelHierarchy"/>
    <dgm:cxn modelId="{CEBC5B2E-9023-43B3-9438-08E11EAE4523}" type="presOf" srcId="{3BFBC224-DFF8-4DB3-9391-4C3012E89D57}" destId="{3628BCDB-157C-46A8-802A-B27C94B353CA}" srcOrd="1" destOrd="0" presId="urn:microsoft.com/office/officeart/2008/layout/HorizontalMultiLevelHierarchy"/>
    <dgm:cxn modelId="{6BAD7035-0094-411D-81DF-D14DBFD3FF4D}" type="presOf" srcId="{9548D8F7-F0A8-42B9-83FC-8DB8BE5D79EB}" destId="{0B381D4A-32E0-4656-AF01-435A96B172C8}" srcOrd="0" destOrd="0" presId="urn:microsoft.com/office/officeart/2008/layout/HorizontalMultiLevelHierarchy"/>
    <dgm:cxn modelId="{76782036-EA34-4E3B-858F-133B9BBD3A85}" type="presOf" srcId="{353CEFFD-81C3-4C80-9B40-DB3AD50B00EE}" destId="{B11B0EC1-656E-46E1-851D-D5BE9628D3C1}" srcOrd="0" destOrd="0" presId="urn:microsoft.com/office/officeart/2008/layout/HorizontalMultiLevelHierarchy"/>
    <dgm:cxn modelId="{B559E343-9709-4C8F-B9C1-E2AF901AC6A7}" type="presOf" srcId="{E9E19810-13EA-422F-BDE8-3FAA75B2DC6F}" destId="{8797A311-E3D6-4E9E-A851-EAE3D29D9B02}" srcOrd="1" destOrd="0" presId="urn:microsoft.com/office/officeart/2008/layout/HorizontalMultiLevelHierarchy"/>
    <dgm:cxn modelId="{08B3B765-2C55-42D7-9F10-BD4FA3ABBDA1}" type="presOf" srcId="{43523403-33C5-4E35-A3D2-5A98C3935AF3}" destId="{A59C051B-E171-49CC-9ABD-A7FD0305D4D3}" srcOrd="0" destOrd="0" presId="urn:microsoft.com/office/officeart/2008/layout/HorizontalMultiLevelHierarchy"/>
    <dgm:cxn modelId="{44470F66-A2A4-4CD4-AE7D-F4E2803EBAE2}" type="presOf" srcId="{4C6FFC1C-9B89-427A-8171-65D7DEE16D24}" destId="{5E13B14D-D909-4D65-976F-55EB4C804AAB}" srcOrd="0" destOrd="0" presId="urn:microsoft.com/office/officeart/2008/layout/HorizontalMultiLevelHierarchy"/>
    <dgm:cxn modelId="{88E5A54B-17EA-4664-9392-193E4C0D033D}" srcId="{26B59801-D328-4C93-B7AC-E9E2E323517E}" destId="{353CEFFD-81C3-4C80-9B40-DB3AD50B00EE}" srcOrd="0" destOrd="0" parTransId="{C0D127CC-204D-4F69-9BF1-A196D72BCCFB}" sibTransId="{87BABA9E-F0C4-4ADF-985B-1E20944937F7}"/>
    <dgm:cxn modelId="{8FF3F64B-4242-44C8-95FD-F4104E60CAF6}" type="presOf" srcId="{E9E19810-13EA-422F-BDE8-3FAA75B2DC6F}" destId="{07649836-D92D-4B5D-B766-5424D1B406C2}" srcOrd="0" destOrd="0" presId="urn:microsoft.com/office/officeart/2008/layout/HorizontalMultiLevelHierarchy"/>
    <dgm:cxn modelId="{B19B2870-7240-401A-BAC1-FEE1BB0EB9B7}" srcId="{9548D8F7-F0A8-42B9-83FC-8DB8BE5D79EB}" destId="{43523403-33C5-4E35-A3D2-5A98C3935AF3}" srcOrd="0" destOrd="0" parTransId="{C2197329-28B6-44AC-B276-4ED775F15CE0}" sibTransId="{964169F0-CF1D-48FC-B440-B1F1774DA916}"/>
    <dgm:cxn modelId="{903C557B-2444-4874-872C-D619020AB476}" srcId="{26B59801-D328-4C93-B7AC-E9E2E323517E}" destId="{47E392DC-2E74-456B-94CD-A9F0CD7911F0}" srcOrd="1" destOrd="0" parTransId="{3BFBC224-DFF8-4DB3-9391-4C3012E89D57}" sibTransId="{E033D775-43F6-4BB5-A13D-76E6EB224D8A}"/>
    <dgm:cxn modelId="{9A560285-3DF7-4455-AEA6-A01C63509B13}" type="presOf" srcId="{C0D127CC-204D-4F69-9BF1-A196D72BCCFB}" destId="{71BD9C1A-F4E3-46B5-BD33-FFA4CF90688E}" srcOrd="1" destOrd="0" presId="urn:microsoft.com/office/officeart/2008/layout/HorizontalMultiLevelHierarchy"/>
    <dgm:cxn modelId="{1F710E85-2181-4EBC-9C19-EB865AA4EB4C}" srcId="{353CEFFD-81C3-4C80-9B40-DB3AD50B00EE}" destId="{9548D8F7-F0A8-42B9-83FC-8DB8BE5D79EB}" srcOrd="1" destOrd="0" parTransId="{4C6FFC1C-9B89-427A-8171-65D7DEE16D24}" sibTransId="{F0352A7C-1EE8-4F91-85AF-AB8E2DBC9B32}"/>
    <dgm:cxn modelId="{1095818D-68A4-41FD-99E3-8D949188064A}" type="presOf" srcId="{C0D127CC-204D-4F69-9BF1-A196D72BCCFB}" destId="{5EBF8517-E7EA-4464-BF6F-15B9C0FFAF94}" srcOrd="0" destOrd="0" presId="urn:microsoft.com/office/officeart/2008/layout/HorizontalMultiLevelHierarchy"/>
    <dgm:cxn modelId="{E3B77B93-4FED-41E6-8DC1-99DA87D8B5E9}" type="presOf" srcId="{F7E6F25F-5FC3-487D-A92A-DFB7927389DD}" destId="{12C85056-E766-440E-AED6-99C293070FDF}" srcOrd="0" destOrd="0" presId="urn:microsoft.com/office/officeart/2008/layout/HorizontalMultiLevelHierarchy"/>
    <dgm:cxn modelId="{501C2199-B945-4DC7-A186-1C8E1CAC4AAE}" type="presOf" srcId="{C2197329-28B6-44AC-B276-4ED775F15CE0}" destId="{F41115C9-CEBB-442B-ADF3-ABCA35CC7973}" srcOrd="1" destOrd="0" presId="urn:microsoft.com/office/officeart/2008/layout/HorizontalMultiLevelHierarchy"/>
    <dgm:cxn modelId="{5A7119A0-63C6-4EAE-A288-9286B6EE95BB}" srcId="{F7E6F25F-5FC3-487D-A92A-DFB7927389DD}" destId="{26B59801-D328-4C93-B7AC-E9E2E323517E}" srcOrd="0" destOrd="0" parTransId="{CBACEDAD-83E7-45D9-B4F8-BB5A7FB21EC4}" sibTransId="{01484880-6A34-4186-B23E-4214D4F41A96}"/>
    <dgm:cxn modelId="{8C1E04A1-D4EA-4FC7-A31E-B6FD00834929}" srcId="{26B59801-D328-4C93-B7AC-E9E2E323517E}" destId="{C6610880-D60B-482D-A2FF-7AD5C1C2A386}" srcOrd="2" destOrd="0" parTransId="{E9E19810-13EA-422F-BDE8-3FAA75B2DC6F}" sibTransId="{53006489-1160-406B-9A1D-3202CEAA8282}"/>
    <dgm:cxn modelId="{A38BCCA2-C33D-45A9-91E3-E0970E613AC2}" type="presOf" srcId="{BD7BFAC2-0C07-4AA6-A582-2C36BE68BCD6}" destId="{8B10FADC-F9A8-44DF-8BE2-8939EC4F3DDA}" srcOrd="0" destOrd="0" presId="urn:microsoft.com/office/officeart/2008/layout/HorizontalMultiLevelHierarchy"/>
    <dgm:cxn modelId="{01363EB8-B441-4692-B4DB-DCE783263579}" type="presOf" srcId="{5006B79E-C12A-4B5C-9D31-8405C3F23AC8}" destId="{7A27869C-07A2-46FA-9C95-4DFAF5031D70}" srcOrd="0" destOrd="0" presId="urn:microsoft.com/office/officeart/2008/layout/HorizontalMultiLevelHierarchy"/>
    <dgm:cxn modelId="{5CD43BD3-597B-4F78-B617-F522AF4FD778}" type="presOf" srcId="{26B59801-D328-4C93-B7AC-E9E2E323517E}" destId="{5A799436-6F58-4FE0-A3C5-DDE187E96C9F}" srcOrd="0" destOrd="0" presId="urn:microsoft.com/office/officeart/2008/layout/HorizontalMultiLevelHierarchy"/>
    <dgm:cxn modelId="{309B5DDA-ED9B-41C2-AD05-AEC837B9875F}" type="presOf" srcId="{3BFBC224-DFF8-4DB3-9391-4C3012E89D57}" destId="{EB5A1CDB-6B1C-431A-BF29-9AB473148BFE}" srcOrd="0" destOrd="0" presId="urn:microsoft.com/office/officeart/2008/layout/HorizontalMultiLevelHierarchy"/>
    <dgm:cxn modelId="{E38AB2DB-F26C-47A3-A2FB-446659B3502B}" srcId="{353CEFFD-81C3-4C80-9B40-DB3AD50B00EE}" destId="{5006B79E-C12A-4B5C-9D31-8405C3F23AC8}" srcOrd="0" destOrd="0" parTransId="{BD7BFAC2-0C07-4AA6-A582-2C36BE68BCD6}" sibTransId="{32D16113-7235-4635-878B-393D6B4827CF}"/>
    <dgm:cxn modelId="{05F39EDE-DD1C-47BD-93AE-3EB43075C898}" type="presOf" srcId="{C2197329-28B6-44AC-B276-4ED775F15CE0}" destId="{2529869A-15F7-4814-AC92-4E74C1739D53}" srcOrd="0" destOrd="0" presId="urn:microsoft.com/office/officeart/2008/layout/HorizontalMultiLevelHierarchy"/>
    <dgm:cxn modelId="{3C958DF6-A964-44AD-8B17-3063E2520CC8}" type="presOf" srcId="{4C6FFC1C-9B89-427A-8171-65D7DEE16D24}" destId="{C90FEEC4-0E71-4C93-99C8-A14B2F9B8E5F}" srcOrd="1" destOrd="0" presId="urn:microsoft.com/office/officeart/2008/layout/HorizontalMultiLevelHierarchy"/>
    <dgm:cxn modelId="{F53995F1-07B7-4473-B154-302E532011F0}" type="presParOf" srcId="{12C85056-E766-440E-AED6-99C293070FDF}" destId="{EF9CE321-FDEC-4599-AFF5-8B4D10526E29}" srcOrd="0" destOrd="0" presId="urn:microsoft.com/office/officeart/2008/layout/HorizontalMultiLevelHierarchy"/>
    <dgm:cxn modelId="{13493F35-4BC5-4B7D-8899-E3BEAFE1BF3C}" type="presParOf" srcId="{EF9CE321-FDEC-4599-AFF5-8B4D10526E29}" destId="{5A799436-6F58-4FE0-A3C5-DDE187E96C9F}" srcOrd="0" destOrd="0" presId="urn:microsoft.com/office/officeart/2008/layout/HorizontalMultiLevelHierarchy"/>
    <dgm:cxn modelId="{CDF4352C-B25B-4835-B501-8E130EDB9B62}" type="presParOf" srcId="{EF9CE321-FDEC-4599-AFF5-8B4D10526E29}" destId="{2D0684E9-8966-4FB2-925D-3D1FB952C68F}" srcOrd="1" destOrd="0" presId="urn:microsoft.com/office/officeart/2008/layout/HorizontalMultiLevelHierarchy"/>
    <dgm:cxn modelId="{B661D972-A711-4E01-87E1-5C7F571A30E2}" type="presParOf" srcId="{2D0684E9-8966-4FB2-925D-3D1FB952C68F}" destId="{5EBF8517-E7EA-4464-BF6F-15B9C0FFAF94}" srcOrd="0" destOrd="0" presId="urn:microsoft.com/office/officeart/2008/layout/HorizontalMultiLevelHierarchy"/>
    <dgm:cxn modelId="{B04EFEDA-E952-401F-AE7A-B46A8AAA8638}" type="presParOf" srcId="{5EBF8517-E7EA-4464-BF6F-15B9C0FFAF94}" destId="{71BD9C1A-F4E3-46B5-BD33-FFA4CF90688E}" srcOrd="0" destOrd="0" presId="urn:microsoft.com/office/officeart/2008/layout/HorizontalMultiLevelHierarchy"/>
    <dgm:cxn modelId="{AD9F5430-F15B-46FD-9100-716E76062C57}" type="presParOf" srcId="{2D0684E9-8966-4FB2-925D-3D1FB952C68F}" destId="{4843B499-232E-4D33-AF18-D43B1765AEB3}" srcOrd="1" destOrd="0" presId="urn:microsoft.com/office/officeart/2008/layout/HorizontalMultiLevelHierarchy"/>
    <dgm:cxn modelId="{BE06FD35-1FD1-4B7A-99B1-D9DEE0881F86}" type="presParOf" srcId="{4843B499-232E-4D33-AF18-D43B1765AEB3}" destId="{B11B0EC1-656E-46E1-851D-D5BE9628D3C1}" srcOrd="0" destOrd="0" presId="urn:microsoft.com/office/officeart/2008/layout/HorizontalMultiLevelHierarchy"/>
    <dgm:cxn modelId="{44C48315-C133-4C1A-A3B9-281D83B87382}" type="presParOf" srcId="{4843B499-232E-4D33-AF18-D43B1765AEB3}" destId="{8649395F-6DBD-41A3-A2D9-8CB8CB8BC11D}" srcOrd="1" destOrd="0" presId="urn:microsoft.com/office/officeart/2008/layout/HorizontalMultiLevelHierarchy"/>
    <dgm:cxn modelId="{3A2EC46B-F218-4346-A1A4-8532C9737824}" type="presParOf" srcId="{8649395F-6DBD-41A3-A2D9-8CB8CB8BC11D}" destId="{8B10FADC-F9A8-44DF-8BE2-8939EC4F3DDA}" srcOrd="0" destOrd="0" presId="urn:microsoft.com/office/officeart/2008/layout/HorizontalMultiLevelHierarchy"/>
    <dgm:cxn modelId="{038D3FAB-97CD-4308-90D1-96EAB1471551}" type="presParOf" srcId="{8B10FADC-F9A8-44DF-8BE2-8939EC4F3DDA}" destId="{D9EDFA31-7C9A-492D-9843-4E513D4B46A3}" srcOrd="0" destOrd="0" presId="urn:microsoft.com/office/officeart/2008/layout/HorizontalMultiLevelHierarchy"/>
    <dgm:cxn modelId="{49157D0E-4B66-4E8A-B732-F9C0256170BC}" type="presParOf" srcId="{8649395F-6DBD-41A3-A2D9-8CB8CB8BC11D}" destId="{94FD31D4-E2F9-4C3C-9DD7-FD407521C11B}" srcOrd="1" destOrd="0" presId="urn:microsoft.com/office/officeart/2008/layout/HorizontalMultiLevelHierarchy"/>
    <dgm:cxn modelId="{8326DBDA-DAE5-46B5-AAEF-FB14ECFC99AF}" type="presParOf" srcId="{94FD31D4-E2F9-4C3C-9DD7-FD407521C11B}" destId="{7A27869C-07A2-46FA-9C95-4DFAF5031D70}" srcOrd="0" destOrd="0" presId="urn:microsoft.com/office/officeart/2008/layout/HorizontalMultiLevelHierarchy"/>
    <dgm:cxn modelId="{DCE58EC2-8332-466B-A88E-E36526181F6D}" type="presParOf" srcId="{94FD31D4-E2F9-4C3C-9DD7-FD407521C11B}" destId="{DF073A82-7276-47BD-A0F4-A7E4227C3C1A}" srcOrd="1" destOrd="0" presId="urn:microsoft.com/office/officeart/2008/layout/HorizontalMultiLevelHierarchy"/>
    <dgm:cxn modelId="{F1A9F912-A6A5-4131-B849-A1BDF4AE9D20}" type="presParOf" srcId="{8649395F-6DBD-41A3-A2D9-8CB8CB8BC11D}" destId="{5E13B14D-D909-4D65-976F-55EB4C804AAB}" srcOrd="2" destOrd="0" presId="urn:microsoft.com/office/officeart/2008/layout/HorizontalMultiLevelHierarchy"/>
    <dgm:cxn modelId="{D0ACAE0A-3D71-49CA-B9FB-B4451C4C9700}" type="presParOf" srcId="{5E13B14D-D909-4D65-976F-55EB4C804AAB}" destId="{C90FEEC4-0E71-4C93-99C8-A14B2F9B8E5F}" srcOrd="0" destOrd="0" presId="urn:microsoft.com/office/officeart/2008/layout/HorizontalMultiLevelHierarchy"/>
    <dgm:cxn modelId="{20254C2D-CE3E-4E59-A27C-88B986B812A7}" type="presParOf" srcId="{8649395F-6DBD-41A3-A2D9-8CB8CB8BC11D}" destId="{3F1D3F28-D705-4CCD-84B7-2E61712DB566}" srcOrd="3" destOrd="0" presId="urn:microsoft.com/office/officeart/2008/layout/HorizontalMultiLevelHierarchy"/>
    <dgm:cxn modelId="{200882B6-462B-46EF-AF37-B4CE104DAC7B}" type="presParOf" srcId="{3F1D3F28-D705-4CCD-84B7-2E61712DB566}" destId="{0B381D4A-32E0-4656-AF01-435A96B172C8}" srcOrd="0" destOrd="0" presId="urn:microsoft.com/office/officeart/2008/layout/HorizontalMultiLevelHierarchy"/>
    <dgm:cxn modelId="{CB514BC2-9A40-45DE-AF7E-387BFD34DA3D}" type="presParOf" srcId="{3F1D3F28-D705-4CCD-84B7-2E61712DB566}" destId="{315BACBC-E01C-4CA0-817E-5D1D023C2B78}" srcOrd="1" destOrd="0" presId="urn:microsoft.com/office/officeart/2008/layout/HorizontalMultiLevelHierarchy"/>
    <dgm:cxn modelId="{AB15392A-CC96-4716-84A1-25A3FD7D2B4E}" type="presParOf" srcId="{315BACBC-E01C-4CA0-817E-5D1D023C2B78}" destId="{2529869A-15F7-4814-AC92-4E74C1739D53}" srcOrd="0" destOrd="0" presId="urn:microsoft.com/office/officeart/2008/layout/HorizontalMultiLevelHierarchy"/>
    <dgm:cxn modelId="{0FE5E7D6-6CBE-42D6-BC3B-FDF473AFD89A}" type="presParOf" srcId="{2529869A-15F7-4814-AC92-4E74C1739D53}" destId="{F41115C9-CEBB-442B-ADF3-ABCA35CC7973}" srcOrd="0" destOrd="0" presId="urn:microsoft.com/office/officeart/2008/layout/HorizontalMultiLevelHierarchy"/>
    <dgm:cxn modelId="{1D79F2D0-A2BD-42B8-B559-A02428FC06E8}" type="presParOf" srcId="{315BACBC-E01C-4CA0-817E-5D1D023C2B78}" destId="{BA4F1A96-AD89-40DD-B134-5EBF616BF0BE}" srcOrd="1" destOrd="0" presId="urn:microsoft.com/office/officeart/2008/layout/HorizontalMultiLevelHierarchy"/>
    <dgm:cxn modelId="{759F1C44-DFA9-4798-B659-5E33573FB72B}" type="presParOf" srcId="{BA4F1A96-AD89-40DD-B134-5EBF616BF0BE}" destId="{A59C051B-E171-49CC-9ABD-A7FD0305D4D3}" srcOrd="0" destOrd="0" presId="urn:microsoft.com/office/officeart/2008/layout/HorizontalMultiLevelHierarchy"/>
    <dgm:cxn modelId="{A90122C9-E4F4-436E-81D9-689FA135E31A}" type="presParOf" srcId="{BA4F1A96-AD89-40DD-B134-5EBF616BF0BE}" destId="{5D571B2E-F3E3-4C04-8CFD-20CE381BA42E}" srcOrd="1" destOrd="0" presId="urn:microsoft.com/office/officeart/2008/layout/HorizontalMultiLevelHierarchy"/>
    <dgm:cxn modelId="{335C638F-C42E-4376-A1B6-39CE440A116A}" type="presParOf" srcId="{2D0684E9-8966-4FB2-925D-3D1FB952C68F}" destId="{EB5A1CDB-6B1C-431A-BF29-9AB473148BFE}" srcOrd="2" destOrd="0" presId="urn:microsoft.com/office/officeart/2008/layout/HorizontalMultiLevelHierarchy"/>
    <dgm:cxn modelId="{40253B94-81DF-440F-B86C-39F0271F31CE}" type="presParOf" srcId="{EB5A1CDB-6B1C-431A-BF29-9AB473148BFE}" destId="{3628BCDB-157C-46A8-802A-B27C94B353CA}" srcOrd="0" destOrd="0" presId="urn:microsoft.com/office/officeart/2008/layout/HorizontalMultiLevelHierarchy"/>
    <dgm:cxn modelId="{D1CCC13A-5A93-486E-B9DE-1111ABF2293A}" type="presParOf" srcId="{2D0684E9-8966-4FB2-925D-3D1FB952C68F}" destId="{DB57C22D-18C7-418B-A365-804654F599DA}" srcOrd="3" destOrd="0" presId="urn:microsoft.com/office/officeart/2008/layout/HorizontalMultiLevelHierarchy"/>
    <dgm:cxn modelId="{84038146-8860-4529-B830-F27758EC9BCE}" type="presParOf" srcId="{DB57C22D-18C7-418B-A365-804654F599DA}" destId="{5AE6445A-996F-4C8B-9100-8FBCE54FDCBC}" srcOrd="0" destOrd="0" presId="urn:microsoft.com/office/officeart/2008/layout/HorizontalMultiLevelHierarchy"/>
    <dgm:cxn modelId="{AEF3B08D-9B76-459B-8623-D999C8B93E22}" type="presParOf" srcId="{DB57C22D-18C7-418B-A365-804654F599DA}" destId="{D321231E-5BA5-4E80-8FF8-32526F0D4139}" srcOrd="1" destOrd="0" presId="urn:microsoft.com/office/officeart/2008/layout/HorizontalMultiLevelHierarchy"/>
    <dgm:cxn modelId="{D87062CB-947F-45F2-A47C-DCE8C6CCBC2C}" type="presParOf" srcId="{2D0684E9-8966-4FB2-925D-3D1FB952C68F}" destId="{07649836-D92D-4B5D-B766-5424D1B406C2}" srcOrd="4" destOrd="0" presId="urn:microsoft.com/office/officeart/2008/layout/HorizontalMultiLevelHierarchy"/>
    <dgm:cxn modelId="{FE9A986F-1392-4D5F-8309-58CD8A0A13C5}" type="presParOf" srcId="{07649836-D92D-4B5D-B766-5424D1B406C2}" destId="{8797A311-E3D6-4E9E-A851-EAE3D29D9B02}" srcOrd="0" destOrd="0" presId="urn:microsoft.com/office/officeart/2008/layout/HorizontalMultiLevelHierarchy"/>
    <dgm:cxn modelId="{614E9CD6-F1AB-4F39-B874-95531F1C5998}" type="presParOf" srcId="{2D0684E9-8966-4FB2-925D-3D1FB952C68F}" destId="{A75CBAED-A836-42BE-A59A-4C9AD75349CF}" srcOrd="5" destOrd="0" presId="urn:microsoft.com/office/officeart/2008/layout/HorizontalMultiLevelHierarchy"/>
    <dgm:cxn modelId="{370DDE5D-5B8B-4448-B140-B4D240DB4151}" type="presParOf" srcId="{A75CBAED-A836-42BE-A59A-4C9AD75349CF}" destId="{AD0AA4F3-79F8-4604-83B5-4AD284C207DA}" srcOrd="0" destOrd="0" presId="urn:microsoft.com/office/officeart/2008/layout/HorizontalMultiLevelHierarchy"/>
    <dgm:cxn modelId="{92D56AFD-3B75-43B6-877D-359F1F8BCFD0}" type="presParOf" srcId="{A75CBAED-A836-42BE-A59A-4C9AD75349CF}" destId="{AA5C7798-80B8-4A43-AEAF-9F6CE60BCC3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7E6F25F-5FC3-487D-A92A-DFB7927389D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6B59801-D328-4C93-B7AC-E9E2E323517E}">
      <dgm:prSet phldrT="[Tekst]" custT="1"/>
      <dgm:spPr/>
      <dgm:t>
        <a:bodyPr/>
        <a:lstStyle/>
        <a:p>
          <a:pPr algn="ctr"/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Strona www </a:t>
          </a:r>
        </a:p>
      </dgm:t>
    </dgm:pt>
    <dgm:pt modelId="{CBACEDAD-83E7-45D9-B4F8-BB5A7FB21EC4}" type="parTrans" cxnId="{5A7119A0-63C6-4EAE-A288-9286B6EE95BB}">
      <dgm:prSet/>
      <dgm:spPr/>
      <dgm:t>
        <a:bodyPr/>
        <a:lstStyle/>
        <a:p>
          <a:endParaRPr lang="pl-PL"/>
        </a:p>
      </dgm:t>
    </dgm:pt>
    <dgm:pt modelId="{01484880-6A34-4186-B23E-4214D4F41A96}" type="sibTrans" cxnId="{5A7119A0-63C6-4EAE-A288-9286B6EE95BB}">
      <dgm:prSet/>
      <dgm:spPr/>
      <dgm:t>
        <a:bodyPr/>
        <a:lstStyle/>
        <a:p>
          <a:endParaRPr lang="pl-PL"/>
        </a:p>
      </dgm:t>
    </dgm:pt>
    <dgm:pt modelId="{47E392DC-2E74-456B-94CD-A9F0CD7911F0}">
      <dgm:prSet phldrT="[Tekst]" custT="1"/>
      <dgm:spPr/>
      <dgm:t>
        <a:bodyPr/>
        <a:lstStyle/>
        <a:p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Język równościowy </a:t>
          </a:r>
        </a:p>
      </dgm:t>
    </dgm:pt>
    <dgm:pt modelId="{3BFBC224-DFF8-4DB3-9391-4C3012E89D57}" type="parTrans" cxnId="{903C557B-2444-4874-872C-D619020AB476}">
      <dgm:prSet/>
      <dgm:spPr/>
      <dgm:t>
        <a:bodyPr/>
        <a:lstStyle/>
        <a:p>
          <a:endParaRPr lang="pl-PL"/>
        </a:p>
      </dgm:t>
    </dgm:pt>
    <dgm:pt modelId="{E033D775-43F6-4BB5-A13D-76E6EB224D8A}" type="sibTrans" cxnId="{903C557B-2444-4874-872C-D619020AB476}">
      <dgm:prSet/>
      <dgm:spPr/>
      <dgm:t>
        <a:bodyPr/>
        <a:lstStyle/>
        <a:p>
          <a:endParaRPr lang="pl-PL"/>
        </a:p>
      </dgm:t>
    </dgm:pt>
    <dgm:pt modelId="{C6610880-D60B-482D-A2FF-7AD5C1C2A386}">
      <dgm:prSet phldrT="[Tekst]" custT="1"/>
      <dgm:spPr/>
      <dgm:t>
        <a:bodyPr/>
        <a:lstStyle/>
        <a:p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Dostępne materiały informacyjno-równościowe </a:t>
          </a:r>
        </a:p>
      </dgm:t>
    </dgm:pt>
    <dgm:pt modelId="{E9E19810-13EA-422F-BDE8-3FAA75B2DC6F}" type="parTrans" cxnId="{8C1E04A1-D4EA-4FC7-A31E-B6FD00834929}">
      <dgm:prSet/>
      <dgm:spPr/>
      <dgm:t>
        <a:bodyPr/>
        <a:lstStyle/>
        <a:p>
          <a:endParaRPr lang="pl-PL"/>
        </a:p>
      </dgm:t>
    </dgm:pt>
    <dgm:pt modelId="{53006489-1160-406B-9A1D-3202CEAA8282}" type="sibTrans" cxnId="{8C1E04A1-D4EA-4FC7-A31E-B6FD00834929}">
      <dgm:prSet/>
      <dgm:spPr/>
      <dgm:t>
        <a:bodyPr/>
        <a:lstStyle/>
        <a:p>
          <a:endParaRPr lang="pl-PL"/>
        </a:p>
      </dgm:t>
    </dgm:pt>
    <dgm:pt modelId="{353CEFFD-81C3-4C80-9B40-DB3AD50B00EE}">
      <dgm:prSet custT="1"/>
      <dgm:spPr/>
      <dgm:t>
        <a:bodyPr/>
        <a:lstStyle/>
        <a:p>
          <a:r>
            <a:rPr lang="pl-PL" sz="14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Strona dostępna (standard WCAG 2.1.).</a:t>
          </a:r>
        </a:p>
      </dgm:t>
    </dgm:pt>
    <dgm:pt modelId="{C0D127CC-204D-4F69-9BF1-A196D72BCCFB}" type="parTrans" cxnId="{88E5A54B-17EA-4664-9392-193E4C0D033D}">
      <dgm:prSet/>
      <dgm:spPr/>
      <dgm:t>
        <a:bodyPr/>
        <a:lstStyle/>
        <a:p>
          <a:endParaRPr lang="pl-PL"/>
        </a:p>
      </dgm:t>
    </dgm:pt>
    <dgm:pt modelId="{87BABA9E-F0C4-4ADF-985B-1E20944937F7}" type="sibTrans" cxnId="{88E5A54B-17EA-4664-9392-193E4C0D033D}">
      <dgm:prSet/>
      <dgm:spPr/>
      <dgm:t>
        <a:bodyPr/>
        <a:lstStyle/>
        <a:p>
          <a:endParaRPr lang="pl-PL"/>
        </a:p>
      </dgm:t>
    </dgm:pt>
    <dgm:pt modelId="{43523403-33C5-4E35-A3D2-5A98C3935AF3}">
      <dgm:prSet custT="1"/>
      <dgm:spPr/>
      <dgm:t>
        <a:bodyPr/>
        <a:lstStyle/>
        <a:p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Dostępne produkty</a:t>
          </a:r>
        </a:p>
      </dgm:t>
    </dgm:pt>
    <dgm:pt modelId="{C2197329-28B6-44AC-B276-4ED775F15CE0}" type="parTrans" cxnId="{B19B2870-7240-401A-BAC1-FEE1BB0EB9B7}">
      <dgm:prSet/>
      <dgm:spPr/>
      <dgm:t>
        <a:bodyPr/>
        <a:lstStyle/>
        <a:p>
          <a:endParaRPr lang="pl-PL"/>
        </a:p>
      </dgm:t>
    </dgm:pt>
    <dgm:pt modelId="{964169F0-CF1D-48FC-B440-B1F1774DA916}" type="sibTrans" cxnId="{B19B2870-7240-401A-BAC1-FEE1BB0EB9B7}">
      <dgm:prSet/>
      <dgm:spPr/>
      <dgm:t>
        <a:bodyPr/>
        <a:lstStyle/>
        <a:p>
          <a:endParaRPr lang="pl-PL"/>
        </a:p>
      </dgm:t>
    </dgm:pt>
    <dgm:pt modelId="{2271F1C8-49BC-41AE-842E-DFC3F1305743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Generator deklaracji dostępności</a:t>
          </a:r>
        </a:p>
      </dgm:t>
    </dgm:pt>
    <dgm:pt modelId="{31B686BA-E3B0-47C9-83F8-D875074289AC}" type="parTrans" cxnId="{0D00FC92-2CEE-42EF-B85D-1CE3359D1DD3}">
      <dgm:prSet/>
      <dgm:spPr/>
      <dgm:t>
        <a:bodyPr/>
        <a:lstStyle/>
        <a:p>
          <a:endParaRPr lang="pl-PL"/>
        </a:p>
      </dgm:t>
    </dgm:pt>
    <dgm:pt modelId="{CD3E15E9-BA89-4996-B109-8C863C69930F}" type="sibTrans" cxnId="{0D00FC92-2CEE-42EF-B85D-1CE3359D1DD3}">
      <dgm:prSet/>
      <dgm:spPr/>
      <dgm:t>
        <a:bodyPr/>
        <a:lstStyle/>
        <a:p>
          <a:endParaRPr lang="pl-PL"/>
        </a:p>
      </dgm:t>
    </dgm:pt>
    <dgm:pt modelId="{12C85056-E766-440E-AED6-99C293070FDF}" type="pres">
      <dgm:prSet presAssocID="{F7E6F25F-5FC3-487D-A92A-DFB7927389D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9CE321-FDEC-4599-AFF5-8B4D10526E29}" type="pres">
      <dgm:prSet presAssocID="{26B59801-D328-4C93-B7AC-E9E2E323517E}" presName="root1" presStyleCnt="0"/>
      <dgm:spPr/>
    </dgm:pt>
    <dgm:pt modelId="{5A799436-6F58-4FE0-A3C5-DDE187E96C9F}" type="pres">
      <dgm:prSet presAssocID="{26B59801-D328-4C93-B7AC-E9E2E323517E}" presName="LevelOneTextNode" presStyleLbl="node0" presStyleIdx="0" presStyleCnt="1" custScaleY="84596" custLinFactNeighborX="36599" custLinFactNeighborY="-8938">
        <dgm:presLayoutVars>
          <dgm:chPref val="3"/>
        </dgm:presLayoutVars>
      </dgm:prSet>
      <dgm:spPr/>
    </dgm:pt>
    <dgm:pt modelId="{2D0684E9-8966-4FB2-925D-3D1FB952C68F}" type="pres">
      <dgm:prSet presAssocID="{26B59801-D328-4C93-B7AC-E9E2E323517E}" presName="level2hierChild" presStyleCnt="0"/>
      <dgm:spPr/>
    </dgm:pt>
    <dgm:pt modelId="{5EBF8517-E7EA-4464-BF6F-15B9C0FFAF94}" type="pres">
      <dgm:prSet presAssocID="{C0D127CC-204D-4F69-9BF1-A196D72BCCFB}" presName="conn2-1" presStyleLbl="parChTrans1D2" presStyleIdx="0" presStyleCnt="3"/>
      <dgm:spPr/>
    </dgm:pt>
    <dgm:pt modelId="{71BD9C1A-F4E3-46B5-BD33-FFA4CF90688E}" type="pres">
      <dgm:prSet presAssocID="{C0D127CC-204D-4F69-9BF1-A196D72BCCFB}" presName="connTx" presStyleLbl="parChTrans1D2" presStyleIdx="0" presStyleCnt="3"/>
      <dgm:spPr/>
    </dgm:pt>
    <dgm:pt modelId="{4843B499-232E-4D33-AF18-D43B1765AEB3}" type="pres">
      <dgm:prSet presAssocID="{353CEFFD-81C3-4C80-9B40-DB3AD50B00EE}" presName="root2" presStyleCnt="0"/>
      <dgm:spPr/>
    </dgm:pt>
    <dgm:pt modelId="{B11B0EC1-656E-46E1-851D-D5BE9628D3C1}" type="pres">
      <dgm:prSet presAssocID="{353CEFFD-81C3-4C80-9B40-DB3AD50B00EE}" presName="LevelTwoTextNode" presStyleLbl="node2" presStyleIdx="0" presStyleCnt="3">
        <dgm:presLayoutVars>
          <dgm:chPref val="3"/>
        </dgm:presLayoutVars>
      </dgm:prSet>
      <dgm:spPr/>
    </dgm:pt>
    <dgm:pt modelId="{8649395F-6DBD-41A3-A2D9-8CB8CB8BC11D}" type="pres">
      <dgm:prSet presAssocID="{353CEFFD-81C3-4C80-9B40-DB3AD50B00EE}" presName="level3hierChild" presStyleCnt="0"/>
      <dgm:spPr/>
    </dgm:pt>
    <dgm:pt modelId="{2529869A-15F7-4814-AC92-4E74C1739D53}" type="pres">
      <dgm:prSet presAssocID="{C2197329-28B6-44AC-B276-4ED775F15CE0}" presName="conn2-1" presStyleLbl="parChTrans1D3" presStyleIdx="0" presStyleCnt="2"/>
      <dgm:spPr/>
    </dgm:pt>
    <dgm:pt modelId="{F41115C9-CEBB-442B-ADF3-ABCA35CC7973}" type="pres">
      <dgm:prSet presAssocID="{C2197329-28B6-44AC-B276-4ED775F15CE0}" presName="connTx" presStyleLbl="parChTrans1D3" presStyleIdx="0" presStyleCnt="2"/>
      <dgm:spPr/>
    </dgm:pt>
    <dgm:pt modelId="{BA4F1A96-AD89-40DD-B134-5EBF616BF0BE}" type="pres">
      <dgm:prSet presAssocID="{43523403-33C5-4E35-A3D2-5A98C3935AF3}" presName="root2" presStyleCnt="0"/>
      <dgm:spPr/>
    </dgm:pt>
    <dgm:pt modelId="{A59C051B-E171-49CC-9ABD-A7FD0305D4D3}" type="pres">
      <dgm:prSet presAssocID="{43523403-33C5-4E35-A3D2-5A98C3935AF3}" presName="LevelTwoTextNode" presStyleLbl="node3" presStyleIdx="0" presStyleCnt="2" custScaleX="131865" custScaleY="102695" custLinFactNeighborX="473" custLinFactNeighborY="3926">
        <dgm:presLayoutVars>
          <dgm:chPref val="3"/>
        </dgm:presLayoutVars>
      </dgm:prSet>
      <dgm:spPr/>
    </dgm:pt>
    <dgm:pt modelId="{5D571B2E-F3E3-4C04-8CFD-20CE381BA42E}" type="pres">
      <dgm:prSet presAssocID="{43523403-33C5-4E35-A3D2-5A98C3935AF3}" presName="level3hierChild" presStyleCnt="0"/>
      <dgm:spPr/>
    </dgm:pt>
    <dgm:pt modelId="{68897D8D-D4A6-43F9-A430-72B2603BE58E}" type="pres">
      <dgm:prSet presAssocID="{31B686BA-E3B0-47C9-83F8-D875074289AC}" presName="conn2-1" presStyleLbl="parChTrans1D3" presStyleIdx="1" presStyleCnt="2"/>
      <dgm:spPr/>
    </dgm:pt>
    <dgm:pt modelId="{8203024C-7FF9-40FF-A1C6-5AA7A1972E28}" type="pres">
      <dgm:prSet presAssocID="{31B686BA-E3B0-47C9-83F8-D875074289AC}" presName="connTx" presStyleLbl="parChTrans1D3" presStyleIdx="1" presStyleCnt="2"/>
      <dgm:spPr/>
    </dgm:pt>
    <dgm:pt modelId="{6A1BD67D-6421-4801-A19F-8412368E06E7}" type="pres">
      <dgm:prSet presAssocID="{2271F1C8-49BC-41AE-842E-DFC3F1305743}" presName="root2" presStyleCnt="0"/>
      <dgm:spPr/>
    </dgm:pt>
    <dgm:pt modelId="{F7F4E968-D342-429B-B2AD-D7B487B0EE5D}" type="pres">
      <dgm:prSet presAssocID="{2271F1C8-49BC-41AE-842E-DFC3F1305743}" presName="LevelTwoTextNode" presStyleLbl="node3" presStyleIdx="1" presStyleCnt="2" custScaleX="131991" custScaleY="184445">
        <dgm:presLayoutVars>
          <dgm:chPref val="3"/>
        </dgm:presLayoutVars>
      </dgm:prSet>
      <dgm:spPr/>
    </dgm:pt>
    <dgm:pt modelId="{C040289A-97B8-41D9-A026-C3DA1798C9A8}" type="pres">
      <dgm:prSet presAssocID="{2271F1C8-49BC-41AE-842E-DFC3F1305743}" presName="level3hierChild" presStyleCnt="0"/>
      <dgm:spPr/>
    </dgm:pt>
    <dgm:pt modelId="{EB5A1CDB-6B1C-431A-BF29-9AB473148BFE}" type="pres">
      <dgm:prSet presAssocID="{3BFBC224-DFF8-4DB3-9391-4C3012E89D57}" presName="conn2-1" presStyleLbl="parChTrans1D2" presStyleIdx="1" presStyleCnt="3"/>
      <dgm:spPr/>
    </dgm:pt>
    <dgm:pt modelId="{3628BCDB-157C-46A8-802A-B27C94B353CA}" type="pres">
      <dgm:prSet presAssocID="{3BFBC224-DFF8-4DB3-9391-4C3012E89D57}" presName="connTx" presStyleLbl="parChTrans1D2" presStyleIdx="1" presStyleCnt="3"/>
      <dgm:spPr/>
    </dgm:pt>
    <dgm:pt modelId="{DB57C22D-18C7-418B-A365-804654F599DA}" type="pres">
      <dgm:prSet presAssocID="{47E392DC-2E74-456B-94CD-A9F0CD7911F0}" presName="root2" presStyleCnt="0"/>
      <dgm:spPr/>
    </dgm:pt>
    <dgm:pt modelId="{5AE6445A-996F-4C8B-9100-8FBCE54FDCBC}" type="pres">
      <dgm:prSet presAssocID="{47E392DC-2E74-456B-94CD-A9F0CD7911F0}" presName="LevelTwoTextNode" presStyleLbl="node2" presStyleIdx="1" presStyleCnt="3" custLinFactNeighborX="-1558" custLinFactNeighborY="1278">
        <dgm:presLayoutVars>
          <dgm:chPref val="3"/>
        </dgm:presLayoutVars>
      </dgm:prSet>
      <dgm:spPr/>
    </dgm:pt>
    <dgm:pt modelId="{D321231E-5BA5-4E80-8FF8-32526F0D4139}" type="pres">
      <dgm:prSet presAssocID="{47E392DC-2E74-456B-94CD-A9F0CD7911F0}" presName="level3hierChild" presStyleCnt="0"/>
      <dgm:spPr/>
    </dgm:pt>
    <dgm:pt modelId="{07649836-D92D-4B5D-B766-5424D1B406C2}" type="pres">
      <dgm:prSet presAssocID="{E9E19810-13EA-422F-BDE8-3FAA75B2DC6F}" presName="conn2-1" presStyleLbl="parChTrans1D2" presStyleIdx="2" presStyleCnt="3"/>
      <dgm:spPr/>
    </dgm:pt>
    <dgm:pt modelId="{8797A311-E3D6-4E9E-A851-EAE3D29D9B02}" type="pres">
      <dgm:prSet presAssocID="{E9E19810-13EA-422F-BDE8-3FAA75B2DC6F}" presName="connTx" presStyleLbl="parChTrans1D2" presStyleIdx="2" presStyleCnt="3"/>
      <dgm:spPr/>
    </dgm:pt>
    <dgm:pt modelId="{A75CBAED-A836-42BE-A59A-4C9AD75349CF}" type="pres">
      <dgm:prSet presAssocID="{C6610880-D60B-482D-A2FF-7AD5C1C2A386}" presName="root2" presStyleCnt="0"/>
      <dgm:spPr/>
    </dgm:pt>
    <dgm:pt modelId="{AD0AA4F3-79F8-4604-83B5-4AD284C207DA}" type="pres">
      <dgm:prSet presAssocID="{C6610880-D60B-482D-A2FF-7AD5C1C2A386}" presName="LevelTwoTextNode" presStyleLbl="node2" presStyleIdx="2" presStyleCnt="3" custLinFactNeighborX="1376" custLinFactNeighborY="1737">
        <dgm:presLayoutVars>
          <dgm:chPref val="3"/>
        </dgm:presLayoutVars>
      </dgm:prSet>
      <dgm:spPr/>
    </dgm:pt>
    <dgm:pt modelId="{AA5C7798-80B8-4A43-AEAF-9F6CE60BCC3E}" type="pres">
      <dgm:prSet presAssocID="{C6610880-D60B-482D-A2FF-7AD5C1C2A386}" presName="level3hierChild" presStyleCnt="0"/>
      <dgm:spPr/>
    </dgm:pt>
  </dgm:ptLst>
  <dgm:cxnLst>
    <dgm:cxn modelId="{D12BA71E-40BD-4395-BCCC-408B2E4B8487}" type="presOf" srcId="{C6610880-D60B-482D-A2FF-7AD5C1C2A386}" destId="{AD0AA4F3-79F8-4604-83B5-4AD284C207DA}" srcOrd="0" destOrd="0" presId="urn:microsoft.com/office/officeart/2008/layout/HorizontalMultiLevelHierarchy"/>
    <dgm:cxn modelId="{9BE29127-74DE-4AD9-A90E-3243465407B1}" type="presOf" srcId="{47E392DC-2E74-456B-94CD-A9F0CD7911F0}" destId="{5AE6445A-996F-4C8B-9100-8FBCE54FDCBC}" srcOrd="0" destOrd="0" presId="urn:microsoft.com/office/officeart/2008/layout/HorizontalMultiLevelHierarchy"/>
    <dgm:cxn modelId="{CEBC5B2E-9023-43B3-9438-08E11EAE4523}" type="presOf" srcId="{3BFBC224-DFF8-4DB3-9391-4C3012E89D57}" destId="{3628BCDB-157C-46A8-802A-B27C94B353CA}" srcOrd="1" destOrd="0" presId="urn:microsoft.com/office/officeart/2008/layout/HorizontalMultiLevelHierarchy"/>
    <dgm:cxn modelId="{76782036-EA34-4E3B-858F-133B9BBD3A85}" type="presOf" srcId="{353CEFFD-81C3-4C80-9B40-DB3AD50B00EE}" destId="{B11B0EC1-656E-46E1-851D-D5BE9628D3C1}" srcOrd="0" destOrd="0" presId="urn:microsoft.com/office/officeart/2008/layout/HorizontalMultiLevelHierarchy"/>
    <dgm:cxn modelId="{580CE65C-7721-4F6F-8299-14DF89E0F0FA}" type="presOf" srcId="{31B686BA-E3B0-47C9-83F8-D875074289AC}" destId="{8203024C-7FF9-40FF-A1C6-5AA7A1972E28}" srcOrd="1" destOrd="0" presId="urn:microsoft.com/office/officeart/2008/layout/HorizontalMultiLevelHierarchy"/>
    <dgm:cxn modelId="{B559E343-9709-4C8F-B9C1-E2AF901AC6A7}" type="presOf" srcId="{E9E19810-13EA-422F-BDE8-3FAA75B2DC6F}" destId="{8797A311-E3D6-4E9E-A851-EAE3D29D9B02}" srcOrd="1" destOrd="0" presId="urn:microsoft.com/office/officeart/2008/layout/HorizontalMultiLevelHierarchy"/>
    <dgm:cxn modelId="{BA0E9664-764A-42C2-9E80-D8463E5ED921}" type="presOf" srcId="{31B686BA-E3B0-47C9-83F8-D875074289AC}" destId="{68897D8D-D4A6-43F9-A430-72B2603BE58E}" srcOrd="0" destOrd="0" presId="urn:microsoft.com/office/officeart/2008/layout/HorizontalMultiLevelHierarchy"/>
    <dgm:cxn modelId="{88E5A54B-17EA-4664-9392-193E4C0D033D}" srcId="{26B59801-D328-4C93-B7AC-E9E2E323517E}" destId="{353CEFFD-81C3-4C80-9B40-DB3AD50B00EE}" srcOrd="0" destOrd="0" parTransId="{C0D127CC-204D-4F69-9BF1-A196D72BCCFB}" sibTransId="{87BABA9E-F0C4-4ADF-985B-1E20944937F7}"/>
    <dgm:cxn modelId="{8FF3F64B-4242-44C8-95FD-F4104E60CAF6}" type="presOf" srcId="{E9E19810-13EA-422F-BDE8-3FAA75B2DC6F}" destId="{07649836-D92D-4B5D-B766-5424D1B406C2}" srcOrd="0" destOrd="0" presId="urn:microsoft.com/office/officeart/2008/layout/HorizontalMultiLevelHierarchy"/>
    <dgm:cxn modelId="{F1BDB14E-C6DF-4608-B8ED-4C9D050DB4B4}" type="presOf" srcId="{2271F1C8-49BC-41AE-842E-DFC3F1305743}" destId="{F7F4E968-D342-429B-B2AD-D7B487B0EE5D}" srcOrd="0" destOrd="0" presId="urn:microsoft.com/office/officeart/2008/layout/HorizontalMultiLevelHierarchy"/>
    <dgm:cxn modelId="{B19B2870-7240-401A-BAC1-FEE1BB0EB9B7}" srcId="{353CEFFD-81C3-4C80-9B40-DB3AD50B00EE}" destId="{43523403-33C5-4E35-A3D2-5A98C3935AF3}" srcOrd="0" destOrd="0" parTransId="{C2197329-28B6-44AC-B276-4ED775F15CE0}" sibTransId="{964169F0-CF1D-48FC-B440-B1F1774DA916}"/>
    <dgm:cxn modelId="{903C557B-2444-4874-872C-D619020AB476}" srcId="{26B59801-D328-4C93-B7AC-E9E2E323517E}" destId="{47E392DC-2E74-456B-94CD-A9F0CD7911F0}" srcOrd="1" destOrd="0" parTransId="{3BFBC224-DFF8-4DB3-9391-4C3012E89D57}" sibTransId="{E033D775-43F6-4BB5-A13D-76E6EB224D8A}"/>
    <dgm:cxn modelId="{9A560285-3DF7-4455-AEA6-A01C63509B13}" type="presOf" srcId="{C0D127CC-204D-4F69-9BF1-A196D72BCCFB}" destId="{71BD9C1A-F4E3-46B5-BD33-FFA4CF90688E}" srcOrd="1" destOrd="0" presId="urn:microsoft.com/office/officeart/2008/layout/HorizontalMultiLevelHierarchy"/>
    <dgm:cxn modelId="{81225086-1D55-4735-91F9-9D4859B4A468}" type="presOf" srcId="{C2197329-28B6-44AC-B276-4ED775F15CE0}" destId="{2529869A-15F7-4814-AC92-4E74C1739D53}" srcOrd="0" destOrd="0" presId="urn:microsoft.com/office/officeart/2008/layout/HorizontalMultiLevelHierarchy"/>
    <dgm:cxn modelId="{1073C086-9A07-43A1-99CB-A6582564180D}" type="presOf" srcId="{43523403-33C5-4E35-A3D2-5A98C3935AF3}" destId="{A59C051B-E171-49CC-9ABD-A7FD0305D4D3}" srcOrd="0" destOrd="0" presId="urn:microsoft.com/office/officeart/2008/layout/HorizontalMultiLevelHierarchy"/>
    <dgm:cxn modelId="{1095818D-68A4-41FD-99E3-8D949188064A}" type="presOf" srcId="{C0D127CC-204D-4F69-9BF1-A196D72BCCFB}" destId="{5EBF8517-E7EA-4464-BF6F-15B9C0FFAF94}" srcOrd="0" destOrd="0" presId="urn:microsoft.com/office/officeart/2008/layout/HorizontalMultiLevelHierarchy"/>
    <dgm:cxn modelId="{0D00FC92-2CEE-42EF-B85D-1CE3359D1DD3}" srcId="{353CEFFD-81C3-4C80-9B40-DB3AD50B00EE}" destId="{2271F1C8-49BC-41AE-842E-DFC3F1305743}" srcOrd="1" destOrd="0" parTransId="{31B686BA-E3B0-47C9-83F8-D875074289AC}" sibTransId="{CD3E15E9-BA89-4996-B109-8C863C69930F}"/>
    <dgm:cxn modelId="{E3B77B93-4FED-41E6-8DC1-99DA87D8B5E9}" type="presOf" srcId="{F7E6F25F-5FC3-487D-A92A-DFB7927389DD}" destId="{12C85056-E766-440E-AED6-99C293070FDF}" srcOrd="0" destOrd="0" presId="urn:microsoft.com/office/officeart/2008/layout/HorizontalMultiLevelHierarchy"/>
    <dgm:cxn modelId="{5A7119A0-63C6-4EAE-A288-9286B6EE95BB}" srcId="{F7E6F25F-5FC3-487D-A92A-DFB7927389DD}" destId="{26B59801-D328-4C93-B7AC-E9E2E323517E}" srcOrd="0" destOrd="0" parTransId="{CBACEDAD-83E7-45D9-B4F8-BB5A7FB21EC4}" sibTransId="{01484880-6A34-4186-B23E-4214D4F41A96}"/>
    <dgm:cxn modelId="{8C1E04A1-D4EA-4FC7-A31E-B6FD00834929}" srcId="{26B59801-D328-4C93-B7AC-E9E2E323517E}" destId="{C6610880-D60B-482D-A2FF-7AD5C1C2A386}" srcOrd="2" destOrd="0" parTransId="{E9E19810-13EA-422F-BDE8-3FAA75B2DC6F}" sibTransId="{53006489-1160-406B-9A1D-3202CEAA8282}"/>
    <dgm:cxn modelId="{B436ECB8-E38C-4D14-893B-D62265043DF6}" type="presOf" srcId="{C2197329-28B6-44AC-B276-4ED775F15CE0}" destId="{F41115C9-CEBB-442B-ADF3-ABCA35CC7973}" srcOrd="1" destOrd="0" presId="urn:microsoft.com/office/officeart/2008/layout/HorizontalMultiLevelHierarchy"/>
    <dgm:cxn modelId="{5CD43BD3-597B-4F78-B617-F522AF4FD778}" type="presOf" srcId="{26B59801-D328-4C93-B7AC-E9E2E323517E}" destId="{5A799436-6F58-4FE0-A3C5-DDE187E96C9F}" srcOrd="0" destOrd="0" presId="urn:microsoft.com/office/officeart/2008/layout/HorizontalMultiLevelHierarchy"/>
    <dgm:cxn modelId="{309B5DDA-ED9B-41C2-AD05-AEC837B9875F}" type="presOf" srcId="{3BFBC224-DFF8-4DB3-9391-4C3012E89D57}" destId="{EB5A1CDB-6B1C-431A-BF29-9AB473148BFE}" srcOrd="0" destOrd="0" presId="urn:microsoft.com/office/officeart/2008/layout/HorizontalMultiLevelHierarchy"/>
    <dgm:cxn modelId="{F53995F1-07B7-4473-B154-302E532011F0}" type="presParOf" srcId="{12C85056-E766-440E-AED6-99C293070FDF}" destId="{EF9CE321-FDEC-4599-AFF5-8B4D10526E29}" srcOrd="0" destOrd="0" presId="urn:microsoft.com/office/officeart/2008/layout/HorizontalMultiLevelHierarchy"/>
    <dgm:cxn modelId="{13493F35-4BC5-4B7D-8899-E3BEAFE1BF3C}" type="presParOf" srcId="{EF9CE321-FDEC-4599-AFF5-8B4D10526E29}" destId="{5A799436-6F58-4FE0-A3C5-DDE187E96C9F}" srcOrd="0" destOrd="0" presId="urn:microsoft.com/office/officeart/2008/layout/HorizontalMultiLevelHierarchy"/>
    <dgm:cxn modelId="{CDF4352C-B25B-4835-B501-8E130EDB9B62}" type="presParOf" srcId="{EF9CE321-FDEC-4599-AFF5-8B4D10526E29}" destId="{2D0684E9-8966-4FB2-925D-3D1FB952C68F}" srcOrd="1" destOrd="0" presId="urn:microsoft.com/office/officeart/2008/layout/HorizontalMultiLevelHierarchy"/>
    <dgm:cxn modelId="{B661D972-A711-4E01-87E1-5C7F571A30E2}" type="presParOf" srcId="{2D0684E9-8966-4FB2-925D-3D1FB952C68F}" destId="{5EBF8517-E7EA-4464-BF6F-15B9C0FFAF94}" srcOrd="0" destOrd="0" presId="urn:microsoft.com/office/officeart/2008/layout/HorizontalMultiLevelHierarchy"/>
    <dgm:cxn modelId="{B04EFEDA-E952-401F-AE7A-B46A8AAA8638}" type="presParOf" srcId="{5EBF8517-E7EA-4464-BF6F-15B9C0FFAF94}" destId="{71BD9C1A-F4E3-46B5-BD33-FFA4CF90688E}" srcOrd="0" destOrd="0" presId="urn:microsoft.com/office/officeart/2008/layout/HorizontalMultiLevelHierarchy"/>
    <dgm:cxn modelId="{AD9F5430-F15B-46FD-9100-716E76062C57}" type="presParOf" srcId="{2D0684E9-8966-4FB2-925D-3D1FB952C68F}" destId="{4843B499-232E-4D33-AF18-D43B1765AEB3}" srcOrd="1" destOrd="0" presId="urn:microsoft.com/office/officeart/2008/layout/HorizontalMultiLevelHierarchy"/>
    <dgm:cxn modelId="{BE06FD35-1FD1-4B7A-99B1-D9DEE0881F86}" type="presParOf" srcId="{4843B499-232E-4D33-AF18-D43B1765AEB3}" destId="{B11B0EC1-656E-46E1-851D-D5BE9628D3C1}" srcOrd="0" destOrd="0" presId="urn:microsoft.com/office/officeart/2008/layout/HorizontalMultiLevelHierarchy"/>
    <dgm:cxn modelId="{44C48315-C133-4C1A-A3B9-281D83B87382}" type="presParOf" srcId="{4843B499-232E-4D33-AF18-D43B1765AEB3}" destId="{8649395F-6DBD-41A3-A2D9-8CB8CB8BC11D}" srcOrd="1" destOrd="0" presId="urn:microsoft.com/office/officeart/2008/layout/HorizontalMultiLevelHierarchy"/>
    <dgm:cxn modelId="{97FF9B44-3CBE-4D80-8DE9-F9A7ABD383AC}" type="presParOf" srcId="{8649395F-6DBD-41A3-A2D9-8CB8CB8BC11D}" destId="{2529869A-15F7-4814-AC92-4E74C1739D53}" srcOrd="0" destOrd="0" presId="urn:microsoft.com/office/officeart/2008/layout/HorizontalMultiLevelHierarchy"/>
    <dgm:cxn modelId="{1B6C5B64-D208-4E5C-9095-6A525A4F6611}" type="presParOf" srcId="{2529869A-15F7-4814-AC92-4E74C1739D53}" destId="{F41115C9-CEBB-442B-ADF3-ABCA35CC7973}" srcOrd="0" destOrd="0" presId="urn:microsoft.com/office/officeart/2008/layout/HorizontalMultiLevelHierarchy"/>
    <dgm:cxn modelId="{0B109463-6175-4F1F-A5E5-914E893CA5B9}" type="presParOf" srcId="{8649395F-6DBD-41A3-A2D9-8CB8CB8BC11D}" destId="{BA4F1A96-AD89-40DD-B134-5EBF616BF0BE}" srcOrd="1" destOrd="0" presId="urn:microsoft.com/office/officeart/2008/layout/HorizontalMultiLevelHierarchy"/>
    <dgm:cxn modelId="{57F930E2-37B1-4997-98DF-F27516DA08C5}" type="presParOf" srcId="{BA4F1A96-AD89-40DD-B134-5EBF616BF0BE}" destId="{A59C051B-E171-49CC-9ABD-A7FD0305D4D3}" srcOrd="0" destOrd="0" presId="urn:microsoft.com/office/officeart/2008/layout/HorizontalMultiLevelHierarchy"/>
    <dgm:cxn modelId="{16D37CF9-606C-47E7-9635-CB587EFA3D43}" type="presParOf" srcId="{BA4F1A96-AD89-40DD-B134-5EBF616BF0BE}" destId="{5D571B2E-F3E3-4C04-8CFD-20CE381BA42E}" srcOrd="1" destOrd="0" presId="urn:microsoft.com/office/officeart/2008/layout/HorizontalMultiLevelHierarchy"/>
    <dgm:cxn modelId="{8727633F-977E-4E9A-ADFD-B15A1B6E17A4}" type="presParOf" srcId="{8649395F-6DBD-41A3-A2D9-8CB8CB8BC11D}" destId="{68897D8D-D4A6-43F9-A430-72B2603BE58E}" srcOrd="2" destOrd="0" presId="urn:microsoft.com/office/officeart/2008/layout/HorizontalMultiLevelHierarchy"/>
    <dgm:cxn modelId="{E0A5F0D6-CC1A-4539-AB92-5B849F49091E}" type="presParOf" srcId="{68897D8D-D4A6-43F9-A430-72B2603BE58E}" destId="{8203024C-7FF9-40FF-A1C6-5AA7A1972E28}" srcOrd="0" destOrd="0" presId="urn:microsoft.com/office/officeart/2008/layout/HorizontalMultiLevelHierarchy"/>
    <dgm:cxn modelId="{6CE025D3-64FD-4CF5-99CD-6101464987D9}" type="presParOf" srcId="{8649395F-6DBD-41A3-A2D9-8CB8CB8BC11D}" destId="{6A1BD67D-6421-4801-A19F-8412368E06E7}" srcOrd="3" destOrd="0" presId="urn:microsoft.com/office/officeart/2008/layout/HorizontalMultiLevelHierarchy"/>
    <dgm:cxn modelId="{CB2D5858-5DAC-4B97-8D0E-FF10135164D7}" type="presParOf" srcId="{6A1BD67D-6421-4801-A19F-8412368E06E7}" destId="{F7F4E968-D342-429B-B2AD-D7B487B0EE5D}" srcOrd="0" destOrd="0" presId="urn:microsoft.com/office/officeart/2008/layout/HorizontalMultiLevelHierarchy"/>
    <dgm:cxn modelId="{A0DE4331-D333-4EB9-A3D7-402F16DBAA86}" type="presParOf" srcId="{6A1BD67D-6421-4801-A19F-8412368E06E7}" destId="{C040289A-97B8-41D9-A026-C3DA1798C9A8}" srcOrd="1" destOrd="0" presId="urn:microsoft.com/office/officeart/2008/layout/HorizontalMultiLevelHierarchy"/>
    <dgm:cxn modelId="{335C638F-C42E-4376-A1B6-39CE440A116A}" type="presParOf" srcId="{2D0684E9-8966-4FB2-925D-3D1FB952C68F}" destId="{EB5A1CDB-6B1C-431A-BF29-9AB473148BFE}" srcOrd="2" destOrd="0" presId="urn:microsoft.com/office/officeart/2008/layout/HorizontalMultiLevelHierarchy"/>
    <dgm:cxn modelId="{40253B94-81DF-440F-B86C-39F0271F31CE}" type="presParOf" srcId="{EB5A1CDB-6B1C-431A-BF29-9AB473148BFE}" destId="{3628BCDB-157C-46A8-802A-B27C94B353CA}" srcOrd="0" destOrd="0" presId="urn:microsoft.com/office/officeart/2008/layout/HorizontalMultiLevelHierarchy"/>
    <dgm:cxn modelId="{D1CCC13A-5A93-486E-B9DE-1111ABF2293A}" type="presParOf" srcId="{2D0684E9-8966-4FB2-925D-3D1FB952C68F}" destId="{DB57C22D-18C7-418B-A365-804654F599DA}" srcOrd="3" destOrd="0" presId="urn:microsoft.com/office/officeart/2008/layout/HorizontalMultiLevelHierarchy"/>
    <dgm:cxn modelId="{84038146-8860-4529-B830-F27758EC9BCE}" type="presParOf" srcId="{DB57C22D-18C7-418B-A365-804654F599DA}" destId="{5AE6445A-996F-4C8B-9100-8FBCE54FDCBC}" srcOrd="0" destOrd="0" presId="urn:microsoft.com/office/officeart/2008/layout/HorizontalMultiLevelHierarchy"/>
    <dgm:cxn modelId="{AEF3B08D-9B76-459B-8623-D999C8B93E22}" type="presParOf" srcId="{DB57C22D-18C7-418B-A365-804654F599DA}" destId="{D321231E-5BA5-4E80-8FF8-32526F0D4139}" srcOrd="1" destOrd="0" presId="urn:microsoft.com/office/officeart/2008/layout/HorizontalMultiLevelHierarchy"/>
    <dgm:cxn modelId="{D87062CB-947F-45F2-A47C-DCE8C6CCBC2C}" type="presParOf" srcId="{2D0684E9-8966-4FB2-925D-3D1FB952C68F}" destId="{07649836-D92D-4B5D-B766-5424D1B406C2}" srcOrd="4" destOrd="0" presId="urn:microsoft.com/office/officeart/2008/layout/HorizontalMultiLevelHierarchy"/>
    <dgm:cxn modelId="{FE9A986F-1392-4D5F-8309-58CD8A0A13C5}" type="presParOf" srcId="{07649836-D92D-4B5D-B766-5424D1B406C2}" destId="{8797A311-E3D6-4E9E-A851-EAE3D29D9B02}" srcOrd="0" destOrd="0" presId="urn:microsoft.com/office/officeart/2008/layout/HorizontalMultiLevelHierarchy"/>
    <dgm:cxn modelId="{614E9CD6-F1AB-4F39-B874-95531F1C5998}" type="presParOf" srcId="{2D0684E9-8966-4FB2-925D-3D1FB952C68F}" destId="{A75CBAED-A836-42BE-A59A-4C9AD75349CF}" srcOrd="5" destOrd="0" presId="urn:microsoft.com/office/officeart/2008/layout/HorizontalMultiLevelHierarchy"/>
    <dgm:cxn modelId="{370DDE5D-5B8B-4448-B140-B4D240DB4151}" type="presParOf" srcId="{A75CBAED-A836-42BE-A59A-4C9AD75349CF}" destId="{AD0AA4F3-79F8-4604-83B5-4AD284C207DA}" srcOrd="0" destOrd="0" presId="urn:microsoft.com/office/officeart/2008/layout/HorizontalMultiLevelHierarchy"/>
    <dgm:cxn modelId="{92D56AFD-3B75-43B6-877D-359F1F8BCFD0}" type="presParOf" srcId="{A75CBAED-A836-42BE-A59A-4C9AD75349CF}" destId="{AA5C7798-80B8-4A43-AEAF-9F6CE60BCC3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22697F-8BE9-40D2-8788-9DFCB05D233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CA72D26-5451-496A-9513-41827E43A1E9}">
      <dgm:prSet phldrT="[Tekst]" custT="1"/>
      <dgm:spPr/>
      <dgm:t>
        <a:bodyPr/>
        <a:lstStyle/>
        <a:p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Wytyczne dotyczące realizacji zasad równościowych w ramach funduszy unijnych na lata 2021-2027</a:t>
          </a:r>
        </a:p>
      </dgm:t>
    </dgm:pt>
    <dgm:pt modelId="{1D4AC38E-78E8-41BF-9F88-A2B42B16A2A7}" type="parTrans" cxnId="{6AE703E1-016B-4D72-8B52-0F6425F86EB9}">
      <dgm:prSet/>
      <dgm:spPr/>
      <dgm:t>
        <a:bodyPr/>
        <a:lstStyle/>
        <a:p>
          <a:endParaRPr lang="pl-PL"/>
        </a:p>
      </dgm:t>
    </dgm:pt>
    <dgm:pt modelId="{FC872F6F-A87C-4BEF-A2BF-03BE7BEC5446}" type="sibTrans" cxnId="{6AE703E1-016B-4D72-8B52-0F6425F86EB9}">
      <dgm:prSet/>
      <dgm:spPr/>
      <dgm:t>
        <a:bodyPr/>
        <a:lstStyle/>
        <a:p>
          <a:endParaRPr lang="pl-PL"/>
        </a:p>
      </dgm:t>
    </dgm:pt>
    <dgm:pt modelId="{8D261236-8F1F-4E9C-8B6F-0997E033A1BE}">
      <dgm:prSet phldrT="[Tekst]" custT="1"/>
      <dgm:spPr/>
      <dgm:t>
        <a:bodyPr/>
        <a:lstStyle/>
        <a:p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Wytyczne dotyczące realizacji zasady partnerstwa na lata 2021-2027</a:t>
          </a:r>
        </a:p>
      </dgm:t>
    </dgm:pt>
    <dgm:pt modelId="{F31757AC-E3DE-471C-84BE-47B5B5C43269}" type="parTrans" cxnId="{09FE6859-5E06-4479-835C-E8374E953923}">
      <dgm:prSet/>
      <dgm:spPr/>
      <dgm:t>
        <a:bodyPr/>
        <a:lstStyle/>
        <a:p>
          <a:endParaRPr lang="pl-PL"/>
        </a:p>
      </dgm:t>
    </dgm:pt>
    <dgm:pt modelId="{6A71A68F-E6ED-42ED-9164-0F0A3D2C73EA}" type="sibTrans" cxnId="{09FE6859-5E06-4479-835C-E8374E953923}">
      <dgm:prSet/>
      <dgm:spPr/>
      <dgm:t>
        <a:bodyPr/>
        <a:lstStyle/>
        <a:p>
          <a:endParaRPr lang="pl-PL"/>
        </a:p>
      </dgm:t>
    </dgm:pt>
    <dgm:pt modelId="{C2EEEAF7-A441-4FAC-900C-35EADC01A8CD}" type="pres">
      <dgm:prSet presAssocID="{CA22697F-8BE9-40D2-8788-9DFCB05D233F}" presName="Name0" presStyleCnt="0">
        <dgm:presLayoutVars>
          <dgm:chMax val="7"/>
          <dgm:chPref val="7"/>
          <dgm:dir/>
        </dgm:presLayoutVars>
      </dgm:prSet>
      <dgm:spPr/>
    </dgm:pt>
    <dgm:pt modelId="{58843043-616D-461C-BC40-9F10D753C4AB}" type="pres">
      <dgm:prSet presAssocID="{CA22697F-8BE9-40D2-8788-9DFCB05D233F}" presName="Name1" presStyleCnt="0"/>
      <dgm:spPr/>
    </dgm:pt>
    <dgm:pt modelId="{DA07E4AB-3124-46D9-A522-35F7748C5BAD}" type="pres">
      <dgm:prSet presAssocID="{CA22697F-8BE9-40D2-8788-9DFCB05D233F}" presName="cycle" presStyleCnt="0"/>
      <dgm:spPr/>
    </dgm:pt>
    <dgm:pt modelId="{B2D6978B-05BA-4454-A960-130821EFE0EF}" type="pres">
      <dgm:prSet presAssocID="{CA22697F-8BE9-40D2-8788-9DFCB05D233F}" presName="srcNode" presStyleLbl="node1" presStyleIdx="0" presStyleCnt="2"/>
      <dgm:spPr/>
    </dgm:pt>
    <dgm:pt modelId="{94595E9D-8AA7-4185-8600-5C7937408DEF}" type="pres">
      <dgm:prSet presAssocID="{CA22697F-8BE9-40D2-8788-9DFCB05D233F}" presName="conn" presStyleLbl="parChTrans1D2" presStyleIdx="0" presStyleCnt="1"/>
      <dgm:spPr/>
    </dgm:pt>
    <dgm:pt modelId="{A1459C45-6F75-4A82-976D-95E2FDA58D0A}" type="pres">
      <dgm:prSet presAssocID="{CA22697F-8BE9-40D2-8788-9DFCB05D233F}" presName="extraNode" presStyleLbl="node1" presStyleIdx="0" presStyleCnt="2"/>
      <dgm:spPr/>
    </dgm:pt>
    <dgm:pt modelId="{17565B61-8D50-4D89-A916-A2EBCC831572}" type="pres">
      <dgm:prSet presAssocID="{CA22697F-8BE9-40D2-8788-9DFCB05D233F}" presName="dstNode" presStyleLbl="node1" presStyleIdx="0" presStyleCnt="2"/>
      <dgm:spPr/>
    </dgm:pt>
    <dgm:pt modelId="{24254F31-F514-4A21-8A06-74B313906045}" type="pres">
      <dgm:prSet presAssocID="{3CA72D26-5451-496A-9513-41827E43A1E9}" presName="text_1" presStyleLbl="node1" presStyleIdx="0" presStyleCnt="2">
        <dgm:presLayoutVars>
          <dgm:bulletEnabled val="1"/>
        </dgm:presLayoutVars>
      </dgm:prSet>
      <dgm:spPr/>
    </dgm:pt>
    <dgm:pt modelId="{A9B5D0C0-6188-4D56-B5D6-EC5A75E167EF}" type="pres">
      <dgm:prSet presAssocID="{3CA72D26-5451-496A-9513-41827E43A1E9}" presName="accent_1" presStyleCnt="0"/>
      <dgm:spPr/>
    </dgm:pt>
    <dgm:pt modelId="{07F7C3C2-B5CA-45D9-B5E4-AA8D8DD7C032}" type="pres">
      <dgm:prSet presAssocID="{3CA72D26-5451-496A-9513-41827E43A1E9}" presName="accentRepeatNode" presStyleLbl="solidFgAcc1" presStyleIdx="0" presStyleCnt="2" custLinFactNeighborX="-934" custLinFactNeighborY="3734"/>
      <dgm:spPr/>
    </dgm:pt>
    <dgm:pt modelId="{32AF7F67-C0D1-4838-8D2B-60C0007D13E6}" type="pres">
      <dgm:prSet presAssocID="{8D261236-8F1F-4E9C-8B6F-0997E033A1BE}" presName="text_2" presStyleLbl="node1" presStyleIdx="1" presStyleCnt="2" custLinFactNeighborX="739" custLinFactNeighborY="-4177">
        <dgm:presLayoutVars>
          <dgm:bulletEnabled val="1"/>
        </dgm:presLayoutVars>
      </dgm:prSet>
      <dgm:spPr/>
    </dgm:pt>
    <dgm:pt modelId="{ADD66E90-EEA0-47E9-9852-95FF598FBEDB}" type="pres">
      <dgm:prSet presAssocID="{8D261236-8F1F-4E9C-8B6F-0997E033A1BE}" presName="accent_2" presStyleCnt="0"/>
      <dgm:spPr/>
    </dgm:pt>
    <dgm:pt modelId="{C0C33480-004B-4284-BC45-C030092C1432}" type="pres">
      <dgm:prSet presAssocID="{8D261236-8F1F-4E9C-8B6F-0997E033A1BE}" presName="accentRepeatNode" presStyleLbl="solidFgAcc1" presStyleIdx="1" presStyleCnt="2"/>
      <dgm:spPr/>
    </dgm:pt>
  </dgm:ptLst>
  <dgm:cxnLst>
    <dgm:cxn modelId="{908CF729-0705-4674-AEFC-F9919A1BEF07}" type="presOf" srcId="{3CA72D26-5451-496A-9513-41827E43A1E9}" destId="{24254F31-F514-4A21-8A06-74B313906045}" srcOrd="0" destOrd="0" presId="urn:microsoft.com/office/officeart/2008/layout/VerticalCurvedList"/>
    <dgm:cxn modelId="{09FE6859-5E06-4479-835C-E8374E953923}" srcId="{CA22697F-8BE9-40D2-8788-9DFCB05D233F}" destId="{8D261236-8F1F-4E9C-8B6F-0997E033A1BE}" srcOrd="1" destOrd="0" parTransId="{F31757AC-E3DE-471C-84BE-47B5B5C43269}" sibTransId="{6A71A68F-E6ED-42ED-9164-0F0A3D2C73EA}"/>
    <dgm:cxn modelId="{0F6DB587-BFE9-4CA9-A951-BA782F31824C}" type="presOf" srcId="{8D261236-8F1F-4E9C-8B6F-0997E033A1BE}" destId="{32AF7F67-C0D1-4838-8D2B-60C0007D13E6}" srcOrd="0" destOrd="0" presId="urn:microsoft.com/office/officeart/2008/layout/VerticalCurvedList"/>
    <dgm:cxn modelId="{76E078CC-B0D3-46F5-9EF9-B5C2F2D31746}" type="presOf" srcId="{FC872F6F-A87C-4BEF-A2BF-03BE7BEC5446}" destId="{94595E9D-8AA7-4185-8600-5C7937408DEF}" srcOrd="0" destOrd="0" presId="urn:microsoft.com/office/officeart/2008/layout/VerticalCurvedList"/>
    <dgm:cxn modelId="{6AE703E1-016B-4D72-8B52-0F6425F86EB9}" srcId="{CA22697F-8BE9-40D2-8788-9DFCB05D233F}" destId="{3CA72D26-5451-496A-9513-41827E43A1E9}" srcOrd="0" destOrd="0" parTransId="{1D4AC38E-78E8-41BF-9F88-A2B42B16A2A7}" sibTransId="{FC872F6F-A87C-4BEF-A2BF-03BE7BEC5446}"/>
    <dgm:cxn modelId="{AE84FAEB-78DF-44EA-8372-2EB24E87D2AE}" type="presOf" srcId="{CA22697F-8BE9-40D2-8788-9DFCB05D233F}" destId="{C2EEEAF7-A441-4FAC-900C-35EADC01A8CD}" srcOrd="0" destOrd="0" presId="urn:microsoft.com/office/officeart/2008/layout/VerticalCurvedList"/>
    <dgm:cxn modelId="{65262341-617F-4BE8-A8BD-28FEE705E38C}" type="presParOf" srcId="{C2EEEAF7-A441-4FAC-900C-35EADC01A8CD}" destId="{58843043-616D-461C-BC40-9F10D753C4AB}" srcOrd="0" destOrd="0" presId="urn:microsoft.com/office/officeart/2008/layout/VerticalCurvedList"/>
    <dgm:cxn modelId="{8EE608AD-3709-4D60-A854-D107038BE53E}" type="presParOf" srcId="{58843043-616D-461C-BC40-9F10D753C4AB}" destId="{DA07E4AB-3124-46D9-A522-35F7748C5BAD}" srcOrd="0" destOrd="0" presId="urn:microsoft.com/office/officeart/2008/layout/VerticalCurvedList"/>
    <dgm:cxn modelId="{79BD9D8F-7CD5-4952-89DF-D158C1569486}" type="presParOf" srcId="{DA07E4AB-3124-46D9-A522-35F7748C5BAD}" destId="{B2D6978B-05BA-4454-A960-130821EFE0EF}" srcOrd="0" destOrd="0" presId="urn:microsoft.com/office/officeart/2008/layout/VerticalCurvedList"/>
    <dgm:cxn modelId="{DE2F3A69-7526-48C8-B988-D82DE2612181}" type="presParOf" srcId="{DA07E4AB-3124-46D9-A522-35F7748C5BAD}" destId="{94595E9D-8AA7-4185-8600-5C7937408DEF}" srcOrd="1" destOrd="0" presId="urn:microsoft.com/office/officeart/2008/layout/VerticalCurvedList"/>
    <dgm:cxn modelId="{082BB800-7C40-4401-B829-8929174C8C3D}" type="presParOf" srcId="{DA07E4AB-3124-46D9-A522-35F7748C5BAD}" destId="{A1459C45-6F75-4A82-976D-95E2FDA58D0A}" srcOrd="2" destOrd="0" presId="urn:microsoft.com/office/officeart/2008/layout/VerticalCurvedList"/>
    <dgm:cxn modelId="{CC7C9FF7-3300-4DC2-A541-8D387D2B4B27}" type="presParOf" srcId="{DA07E4AB-3124-46D9-A522-35F7748C5BAD}" destId="{17565B61-8D50-4D89-A916-A2EBCC831572}" srcOrd="3" destOrd="0" presId="urn:microsoft.com/office/officeart/2008/layout/VerticalCurvedList"/>
    <dgm:cxn modelId="{888B2AFE-A261-4091-B9EB-84E8BDA9BB02}" type="presParOf" srcId="{58843043-616D-461C-BC40-9F10D753C4AB}" destId="{24254F31-F514-4A21-8A06-74B313906045}" srcOrd="1" destOrd="0" presId="urn:microsoft.com/office/officeart/2008/layout/VerticalCurvedList"/>
    <dgm:cxn modelId="{95CE2C40-6EE2-4AE5-B3AD-30B003028B1A}" type="presParOf" srcId="{58843043-616D-461C-BC40-9F10D753C4AB}" destId="{A9B5D0C0-6188-4D56-B5D6-EC5A75E167EF}" srcOrd="2" destOrd="0" presId="urn:microsoft.com/office/officeart/2008/layout/VerticalCurvedList"/>
    <dgm:cxn modelId="{C6A0CCDF-CF97-44B7-BA70-065C803B9605}" type="presParOf" srcId="{A9B5D0C0-6188-4D56-B5D6-EC5A75E167EF}" destId="{07F7C3C2-B5CA-45D9-B5E4-AA8D8DD7C032}" srcOrd="0" destOrd="0" presId="urn:microsoft.com/office/officeart/2008/layout/VerticalCurvedList"/>
    <dgm:cxn modelId="{C4630E23-AA84-4003-8B5F-9E2E2164C557}" type="presParOf" srcId="{58843043-616D-461C-BC40-9F10D753C4AB}" destId="{32AF7F67-C0D1-4838-8D2B-60C0007D13E6}" srcOrd="3" destOrd="0" presId="urn:microsoft.com/office/officeart/2008/layout/VerticalCurvedList"/>
    <dgm:cxn modelId="{57BBDCF7-5F31-4E8B-8996-D14199EF8E16}" type="presParOf" srcId="{58843043-616D-461C-BC40-9F10D753C4AB}" destId="{ADD66E90-EEA0-47E9-9852-95FF598FBEDB}" srcOrd="4" destOrd="0" presId="urn:microsoft.com/office/officeart/2008/layout/VerticalCurvedList"/>
    <dgm:cxn modelId="{43F91F88-893A-4E70-92C7-E0ABDD11051F}" type="presParOf" srcId="{ADD66E90-EEA0-47E9-9852-95FF598FBEDB}" destId="{C0C33480-004B-4284-BC45-C030092C14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55D640-738A-4860-8A09-C967E705766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EBB36-FDE4-4581-84E6-C2A489F30A26}">
      <dgm:prSet phldrT="[Tekst]" custT="1"/>
      <dgm:spPr/>
      <dgm:t>
        <a:bodyPr/>
        <a:lstStyle/>
        <a:p>
          <a:r>
            <a:rPr lang="pl-PL" sz="1600" dirty="0">
              <a:latin typeface="Arial" panose="020B0604020202020204" pitchFamily="34" charset="0"/>
              <a:cs typeface="Arial" panose="020B0604020202020204" pitchFamily="34" charset="0"/>
            </a:rPr>
            <a:t>Uniwersalne projektowanie </a:t>
          </a:r>
        </a:p>
      </dgm:t>
    </dgm:pt>
    <dgm:pt modelId="{2EE474E4-9236-4B48-98EC-B8D6F8769167}" type="parTrans" cxnId="{A32E359D-9A2B-433D-99E8-27BE6ECBBD76}">
      <dgm:prSet/>
      <dgm:spPr/>
      <dgm:t>
        <a:bodyPr/>
        <a:lstStyle/>
        <a:p>
          <a:endParaRPr lang="pl-PL"/>
        </a:p>
      </dgm:t>
    </dgm:pt>
    <dgm:pt modelId="{3EEC6B88-614A-4F4C-997E-A2C62244178C}" type="sibTrans" cxnId="{A32E359D-9A2B-433D-99E8-27BE6ECBBD76}">
      <dgm:prSet/>
      <dgm:spPr/>
      <dgm:t>
        <a:bodyPr/>
        <a:lstStyle/>
        <a:p>
          <a:endParaRPr lang="pl-PL"/>
        </a:p>
      </dgm:t>
    </dgm:pt>
    <dgm:pt modelId="{A523A94B-3B5C-479E-8562-AF0FF7EAE4A0}">
      <dgm:prSet phldrT="[Tekst]" custT="1"/>
      <dgm:spPr/>
      <dgm:t>
        <a:bodyPr/>
        <a:lstStyle/>
        <a:p>
          <a:r>
            <a:rPr lang="pl-PL" sz="1600" dirty="0">
              <a:latin typeface="Arial" panose="020B0604020202020204" pitchFamily="34" charset="0"/>
              <a:cs typeface="Arial" panose="020B0604020202020204" pitchFamily="34" charset="0"/>
            </a:rPr>
            <a:t>Etap planowania </a:t>
          </a:r>
        </a:p>
      </dgm:t>
    </dgm:pt>
    <dgm:pt modelId="{C155EFDA-0439-4742-BAD2-06E0874D2543}" type="parTrans" cxnId="{C508804C-8B24-439C-978F-73FBD436B921}">
      <dgm:prSet/>
      <dgm:spPr/>
      <dgm:t>
        <a:bodyPr/>
        <a:lstStyle/>
        <a:p>
          <a:endParaRPr lang="pl-PL"/>
        </a:p>
      </dgm:t>
    </dgm:pt>
    <dgm:pt modelId="{7FE2EB00-B906-4F71-A827-228DEAB9042D}" type="sibTrans" cxnId="{C508804C-8B24-439C-978F-73FBD436B921}">
      <dgm:prSet/>
      <dgm:spPr/>
      <dgm:t>
        <a:bodyPr/>
        <a:lstStyle/>
        <a:p>
          <a:endParaRPr lang="pl-PL"/>
        </a:p>
      </dgm:t>
    </dgm:pt>
    <dgm:pt modelId="{CCF9EC30-BC68-493E-82AB-61D62195EB9F}">
      <dgm:prSet phldrT="[Teks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Dotyczy otoczenia oraz wszystkich korzystających z projektu lub kontrolujących projekty, np. wejście do budynku bez barier, zakup autobusów niskopodłogowych  </a:t>
          </a:r>
        </a:p>
      </dgm:t>
    </dgm:pt>
    <dgm:pt modelId="{1F29DB6C-4186-450E-867E-615E4E360DFE}" type="parTrans" cxnId="{6A85F0C5-F4B3-4882-947F-E637D8D47DC1}">
      <dgm:prSet/>
      <dgm:spPr/>
      <dgm:t>
        <a:bodyPr/>
        <a:lstStyle/>
        <a:p>
          <a:endParaRPr lang="pl-PL"/>
        </a:p>
      </dgm:t>
    </dgm:pt>
    <dgm:pt modelId="{77757D46-04A3-4651-B4DC-D6E959BD4FE8}" type="sibTrans" cxnId="{6A85F0C5-F4B3-4882-947F-E637D8D47DC1}">
      <dgm:prSet/>
      <dgm:spPr/>
      <dgm:t>
        <a:bodyPr/>
        <a:lstStyle/>
        <a:p>
          <a:endParaRPr lang="pl-PL"/>
        </a:p>
      </dgm:t>
    </dgm:pt>
    <dgm:pt modelId="{6AEE7265-7183-4CF4-8CCF-A63EE47AFFCA}">
      <dgm:prSet phldrT="[Tekst]" custT="1"/>
      <dgm:spPr/>
      <dgm:t>
        <a:bodyPr/>
        <a:lstStyle/>
        <a:p>
          <a:r>
            <a:rPr lang="pl-PL" sz="16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Racjonalne usprawnienia </a:t>
          </a:r>
        </a:p>
      </dgm:t>
    </dgm:pt>
    <dgm:pt modelId="{0A37906F-BB1A-4D4E-8BCE-015D93912A7C}" type="parTrans" cxnId="{E07E7213-8F87-44B0-9181-144749BBE972}">
      <dgm:prSet/>
      <dgm:spPr/>
      <dgm:t>
        <a:bodyPr/>
        <a:lstStyle/>
        <a:p>
          <a:endParaRPr lang="pl-PL"/>
        </a:p>
      </dgm:t>
    </dgm:pt>
    <dgm:pt modelId="{2E7B07EE-60C7-44FB-88FF-816E53676916}" type="sibTrans" cxnId="{E07E7213-8F87-44B0-9181-144749BBE972}">
      <dgm:prSet/>
      <dgm:spPr/>
      <dgm:t>
        <a:bodyPr/>
        <a:lstStyle/>
        <a:p>
          <a:endParaRPr lang="pl-PL"/>
        </a:p>
      </dgm:t>
    </dgm:pt>
    <dgm:pt modelId="{55450031-FCB7-4A2D-8D45-C089D8EB9EE8}">
      <dgm:prSet phldrT="[Tekst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Etap realizacji </a:t>
          </a:r>
        </a:p>
      </dgm:t>
    </dgm:pt>
    <dgm:pt modelId="{20FB0F66-78DC-46BA-BEE9-EDC2708DFA0D}" type="parTrans" cxnId="{638A71DB-CD59-4FDB-BE84-5A2D93DA2B16}">
      <dgm:prSet/>
      <dgm:spPr/>
      <dgm:t>
        <a:bodyPr/>
        <a:lstStyle/>
        <a:p>
          <a:endParaRPr lang="pl-PL"/>
        </a:p>
      </dgm:t>
    </dgm:pt>
    <dgm:pt modelId="{B3D071D7-4CE9-4C88-9E7C-1445239997DB}" type="sibTrans" cxnId="{638A71DB-CD59-4FDB-BE84-5A2D93DA2B16}">
      <dgm:prSet/>
      <dgm:spPr/>
      <dgm:t>
        <a:bodyPr/>
        <a:lstStyle/>
        <a:p>
          <a:endParaRPr lang="pl-PL"/>
        </a:p>
      </dgm:t>
    </dgm:pt>
    <dgm:pt modelId="{0906BE5C-8F24-459D-A039-FAC7DA7D1BA7}">
      <dgm:prSet phldrT="[Teks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Dotyczy tylko osób                   z niepełnosprawnościami, np. zbudowanie pochylni, instalacja podnośnika   </a:t>
          </a:r>
        </a:p>
      </dgm:t>
    </dgm:pt>
    <dgm:pt modelId="{2A0C0469-342D-46DA-9703-95BB8F2697AF}" type="parTrans" cxnId="{103335D1-675F-4C84-A7BD-3D3901AD960D}">
      <dgm:prSet/>
      <dgm:spPr/>
      <dgm:t>
        <a:bodyPr/>
        <a:lstStyle/>
        <a:p>
          <a:endParaRPr lang="pl-PL"/>
        </a:p>
      </dgm:t>
    </dgm:pt>
    <dgm:pt modelId="{9B49EDC0-A0E9-4EEB-BC1A-F82395282B2B}" type="sibTrans" cxnId="{103335D1-675F-4C84-A7BD-3D3901AD960D}">
      <dgm:prSet/>
      <dgm:spPr/>
      <dgm:t>
        <a:bodyPr/>
        <a:lstStyle/>
        <a:p>
          <a:endParaRPr lang="pl-PL"/>
        </a:p>
      </dgm:t>
    </dgm:pt>
    <dgm:pt modelId="{ABB3D81A-1848-4907-B6E2-62DD0672A3DC}" type="pres">
      <dgm:prSet presAssocID="{7C55D640-738A-4860-8A09-C967E705766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447C6E-D59B-4BE3-9987-F9C783CB1520}" type="pres">
      <dgm:prSet presAssocID="{063EBB36-FDE4-4581-84E6-C2A489F30A26}" presName="root" presStyleCnt="0"/>
      <dgm:spPr/>
    </dgm:pt>
    <dgm:pt modelId="{3D37601B-65FE-43C4-9322-896966686DD9}" type="pres">
      <dgm:prSet presAssocID="{063EBB36-FDE4-4581-84E6-C2A489F30A26}" presName="rootComposite" presStyleCnt="0"/>
      <dgm:spPr/>
    </dgm:pt>
    <dgm:pt modelId="{118E1EFB-A9B8-462D-BD14-44790722EF1F}" type="pres">
      <dgm:prSet presAssocID="{063EBB36-FDE4-4581-84E6-C2A489F30A26}" presName="rootText" presStyleLbl="node1" presStyleIdx="0" presStyleCnt="2"/>
      <dgm:spPr/>
    </dgm:pt>
    <dgm:pt modelId="{25EE83B5-942E-4DF5-BA1E-2983A04BF12A}" type="pres">
      <dgm:prSet presAssocID="{063EBB36-FDE4-4581-84E6-C2A489F30A26}" presName="rootConnector" presStyleLbl="node1" presStyleIdx="0" presStyleCnt="2"/>
      <dgm:spPr/>
    </dgm:pt>
    <dgm:pt modelId="{19F03ED4-0E06-4D91-9F2C-47DBB43C67E3}" type="pres">
      <dgm:prSet presAssocID="{063EBB36-FDE4-4581-84E6-C2A489F30A26}" presName="childShape" presStyleCnt="0"/>
      <dgm:spPr/>
    </dgm:pt>
    <dgm:pt modelId="{187A6C74-2F52-41F3-98C8-B9FA42AB87E4}" type="pres">
      <dgm:prSet presAssocID="{C155EFDA-0439-4742-BAD2-06E0874D2543}" presName="Name13" presStyleLbl="parChTrans1D2" presStyleIdx="0" presStyleCnt="4"/>
      <dgm:spPr/>
    </dgm:pt>
    <dgm:pt modelId="{67F55E8A-DE30-40ED-AA7F-AFCC076475FA}" type="pres">
      <dgm:prSet presAssocID="{A523A94B-3B5C-479E-8562-AF0FF7EAE4A0}" presName="childText" presStyleLbl="bgAcc1" presStyleIdx="0" presStyleCnt="4" custLinFactNeighborX="3052" custLinFactNeighborY="-12490">
        <dgm:presLayoutVars>
          <dgm:bulletEnabled val="1"/>
        </dgm:presLayoutVars>
      </dgm:prSet>
      <dgm:spPr/>
    </dgm:pt>
    <dgm:pt modelId="{E72A9BD3-6423-45BA-8D81-B60524B21305}" type="pres">
      <dgm:prSet presAssocID="{1F29DB6C-4186-450E-867E-615E4E360DFE}" presName="Name13" presStyleLbl="parChTrans1D2" presStyleIdx="1" presStyleCnt="4"/>
      <dgm:spPr/>
    </dgm:pt>
    <dgm:pt modelId="{A3939564-344D-4C6D-8A41-6F1CB7836CB3}" type="pres">
      <dgm:prSet presAssocID="{CCF9EC30-BC68-493E-82AB-61D62195EB9F}" presName="childText" presStyleLbl="bgAcc1" presStyleIdx="1" presStyleCnt="4" custScaleX="106946" custScaleY="146720" custLinFactNeighborX="3924" custLinFactNeighborY="-20280">
        <dgm:presLayoutVars>
          <dgm:bulletEnabled val="1"/>
        </dgm:presLayoutVars>
      </dgm:prSet>
      <dgm:spPr/>
    </dgm:pt>
    <dgm:pt modelId="{E6C66096-A8E5-41D9-BCBA-24A88855B6E9}" type="pres">
      <dgm:prSet presAssocID="{6AEE7265-7183-4CF4-8CCF-A63EE47AFFCA}" presName="root" presStyleCnt="0"/>
      <dgm:spPr/>
    </dgm:pt>
    <dgm:pt modelId="{8480CF38-9D14-4E40-ABAD-38A4D2BC8666}" type="pres">
      <dgm:prSet presAssocID="{6AEE7265-7183-4CF4-8CCF-A63EE47AFFCA}" presName="rootComposite" presStyleCnt="0"/>
      <dgm:spPr/>
    </dgm:pt>
    <dgm:pt modelId="{B662938B-F694-4000-8E8D-3B0F87369ABD}" type="pres">
      <dgm:prSet presAssocID="{6AEE7265-7183-4CF4-8CCF-A63EE47AFFCA}" presName="rootText" presStyleLbl="node1" presStyleIdx="1" presStyleCnt="2" custLinFactNeighborX="13785" custLinFactNeighborY="-2022"/>
      <dgm:spPr/>
    </dgm:pt>
    <dgm:pt modelId="{AAC5802C-7A5D-40C2-8775-0E741D65E13B}" type="pres">
      <dgm:prSet presAssocID="{6AEE7265-7183-4CF4-8CCF-A63EE47AFFCA}" presName="rootConnector" presStyleLbl="node1" presStyleIdx="1" presStyleCnt="2"/>
      <dgm:spPr/>
    </dgm:pt>
    <dgm:pt modelId="{9A27DC69-5949-4F23-A298-46550C5C78A9}" type="pres">
      <dgm:prSet presAssocID="{6AEE7265-7183-4CF4-8CCF-A63EE47AFFCA}" presName="childShape" presStyleCnt="0"/>
      <dgm:spPr/>
    </dgm:pt>
    <dgm:pt modelId="{D7CD1A48-5CA0-4D99-B449-118DB5FDB501}" type="pres">
      <dgm:prSet presAssocID="{20FB0F66-78DC-46BA-BEE9-EDC2708DFA0D}" presName="Name13" presStyleLbl="parChTrans1D2" presStyleIdx="2" presStyleCnt="4"/>
      <dgm:spPr/>
    </dgm:pt>
    <dgm:pt modelId="{CCFB836D-AB4B-4A7F-8E10-342AE313520B}" type="pres">
      <dgm:prSet presAssocID="{55450031-FCB7-4A2D-8D45-C089D8EB9EE8}" presName="childText" presStyleLbl="bgAcc1" presStyleIdx="2" presStyleCnt="4" custLinFactNeighborX="5705" custLinFactNeighborY="-12490">
        <dgm:presLayoutVars>
          <dgm:bulletEnabled val="1"/>
        </dgm:presLayoutVars>
      </dgm:prSet>
      <dgm:spPr/>
    </dgm:pt>
    <dgm:pt modelId="{355CB874-D248-4F4D-91AA-42D4E0F88E68}" type="pres">
      <dgm:prSet presAssocID="{2A0C0469-342D-46DA-9703-95BB8F2697AF}" presName="Name13" presStyleLbl="parChTrans1D2" presStyleIdx="3" presStyleCnt="4"/>
      <dgm:spPr/>
    </dgm:pt>
    <dgm:pt modelId="{23EC156D-2D7D-40FA-B9F3-0DA21F873180}" type="pres">
      <dgm:prSet presAssocID="{0906BE5C-8F24-459D-A039-FAC7DA7D1BA7}" presName="childText" presStyleLbl="bgAcc1" presStyleIdx="3" presStyleCnt="4" custScaleX="119083" custScaleY="121584" custLinFactNeighborX="29461" custLinFactNeighborY="-29275">
        <dgm:presLayoutVars>
          <dgm:bulletEnabled val="1"/>
        </dgm:presLayoutVars>
      </dgm:prSet>
      <dgm:spPr/>
    </dgm:pt>
  </dgm:ptLst>
  <dgm:cxnLst>
    <dgm:cxn modelId="{E07E7213-8F87-44B0-9181-144749BBE972}" srcId="{7C55D640-738A-4860-8A09-C967E705766E}" destId="{6AEE7265-7183-4CF4-8CCF-A63EE47AFFCA}" srcOrd="1" destOrd="0" parTransId="{0A37906F-BB1A-4D4E-8BCE-015D93912A7C}" sibTransId="{2E7B07EE-60C7-44FB-88FF-816E53676916}"/>
    <dgm:cxn modelId="{BE144A14-F749-4484-B7FF-6F13586D4A47}" type="presOf" srcId="{063EBB36-FDE4-4581-84E6-C2A489F30A26}" destId="{118E1EFB-A9B8-462D-BD14-44790722EF1F}" srcOrd="0" destOrd="0" presId="urn:microsoft.com/office/officeart/2005/8/layout/hierarchy3"/>
    <dgm:cxn modelId="{04708B23-4C10-4AF4-87FC-0C79319EEA9A}" type="presOf" srcId="{1F29DB6C-4186-450E-867E-615E4E360DFE}" destId="{E72A9BD3-6423-45BA-8D81-B60524B21305}" srcOrd="0" destOrd="0" presId="urn:microsoft.com/office/officeart/2005/8/layout/hierarchy3"/>
    <dgm:cxn modelId="{C508804C-8B24-439C-978F-73FBD436B921}" srcId="{063EBB36-FDE4-4581-84E6-C2A489F30A26}" destId="{A523A94B-3B5C-479E-8562-AF0FF7EAE4A0}" srcOrd="0" destOrd="0" parTransId="{C155EFDA-0439-4742-BAD2-06E0874D2543}" sibTransId="{7FE2EB00-B906-4F71-A827-228DEAB9042D}"/>
    <dgm:cxn modelId="{484E9270-7929-4ECE-B3A3-FEC426277912}" type="presOf" srcId="{20FB0F66-78DC-46BA-BEE9-EDC2708DFA0D}" destId="{D7CD1A48-5CA0-4D99-B449-118DB5FDB501}" srcOrd="0" destOrd="0" presId="urn:microsoft.com/office/officeart/2005/8/layout/hierarchy3"/>
    <dgm:cxn modelId="{BC9F1088-804C-4219-8206-3445F2E95A6F}" type="presOf" srcId="{55450031-FCB7-4A2D-8D45-C089D8EB9EE8}" destId="{CCFB836D-AB4B-4A7F-8E10-342AE313520B}" srcOrd="0" destOrd="0" presId="urn:microsoft.com/office/officeart/2005/8/layout/hierarchy3"/>
    <dgm:cxn modelId="{A32E359D-9A2B-433D-99E8-27BE6ECBBD76}" srcId="{7C55D640-738A-4860-8A09-C967E705766E}" destId="{063EBB36-FDE4-4581-84E6-C2A489F30A26}" srcOrd="0" destOrd="0" parTransId="{2EE474E4-9236-4B48-98EC-B8D6F8769167}" sibTransId="{3EEC6B88-614A-4F4C-997E-A2C62244178C}"/>
    <dgm:cxn modelId="{8A92EEA3-8F39-4E9C-891B-DFD139C6A9AD}" type="presOf" srcId="{C155EFDA-0439-4742-BAD2-06E0874D2543}" destId="{187A6C74-2F52-41F3-98C8-B9FA42AB87E4}" srcOrd="0" destOrd="0" presId="urn:microsoft.com/office/officeart/2005/8/layout/hierarchy3"/>
    <dgm:cxn modelId="{777FB6B2-D45F-442A-BA89-2D6B070D7CE7}" type="presOf" srcId="{6AEE7265-7183-4CF4-8CCF-A63EE47AFFCA}" destId="{B662938B-F694-4000-8E8D-3B0F87369ABD}" srcOrd="0" destOrd="0" presId="urn:microsoft.com/office/officeart/2005/8/layout/hierarchy3"/>
    <dgm:cxn modelId="{6A85F0C5-F4B3-4882-947F-E637D8D47DC1}" srcId="{063EBB36-FDE4-4581-84E6-C2A489F30A26}" destId="{CCF9EC30-BC68-493E-82AB-61D62195EB9F}" srcOrd="1" destOrd="0" parTransId="{1F29DB6C-4186-450E-867E-615E4E360DFE}" sibTransId="{77757D46-04A3-4651-B4DC-D6E959BD4FE8}"/>
    <dgm:cxn modelId="{36A960CA-42BD-4925-B3B6-BAB6A89B6071}" type="presOf" srcId="{063EBB36-FDE4-4581-84E6-C2A489F30A26}" destId="{25EE83B5-942E-4DF5-BA1E-2983A04BF12A}" srcOrd="1" destOrd="0" presId="urn:microsoft.com/office/officeart/2005/8/layout/hierarchy3"/>
    <dgm:cxn modelId="{D9B729CB-C15F-4CBC-BA4A-507F5CFE3A0F}" type="presOf" srcId="{0906BE5C-8F24-459D-A039-FAC7DA7D1BA7}" destId="{23EC156D-2D7D-40FA-B9F3-0DA21F873180}" srcOrd="0" destOrd="0" presId="urn:microsoft.com/office/officeart/2005/8/layout/hierarchy3"/>
    <dgm:cxn modelId="{3531F7CD-78B3-46C2-BF39-3F9094C1C0EB}" type="presOf" srcId="{6AEE7265-7183-4CF4-8CCF-A63EE47AFFCA}" destId="{AAC5802C-7A5D-40C2-8775-0E741D65E13B}" srcOrd="1" destOrd="0" presId="urn:microsoft.com/office/officeart/2005/8/layout/hierarchy3"/>
    <dgm:cxn modelId="{3E0366CE-118C-4A2F-A0D6-E76D703F0BFA}" type="presOf" srcId="{CCF9EC30-BC68-493E-82AB-61D62195EB9F}" destId="{A3939564-344D-4C6D-8A41-6F1CB7836CB3}" srcOrd="0" destOrd="0" presId="urn:microsoft.com/office/officeart/2005/8/layout/hierarchy3"/>
    <dgm:cxn modelId="{103335D1-675F-4C84-A7BD-3D3901AD960D}" srcId="{6AEE7265-7183-4CF4-8CCF-A63EE47AFFCA}" destId="{0906BE5C-8F24-459D-A039-FAC7DA7D1BA7}" srcOrd="1" destOrd="0" parTransId="{2A0C0469-342D-46DA-9703-95BB8F2697AF}" sibTransId="{9B49EDC0-A0E9-4EEB-BC1A-F82395282B2B}"/>
    <dgm:cxn modelId="{638A71DB-CD59-4FDB-BE84-5A2D93DA2B16}" srcId="{6AEE7265-7183-4CF4-8CCF-A63EE47AFFCA}" destId="{55450031-FCB7-4A2D-8D45-C089D8EB9EE8}" srcOrd="0" destOrd="0" parTransId="{20FB0F66-78DC-46BA-BEE9-EDC2708DFA0D}" sibTransId="{B3D071D7-4CE9-4C88-9E7C-1445239997DB}"/>
    <dgm:cxn modelId="{1DE941DC-28F7-40B5-BD30-4C16BD77C87C}" type="presOf" srcId="{A523A94B-3B5C-479E-8562-AF0FF7EAE4A0}" destId="{67F55E8A-DE30-40ED-AA7F-AFCC076475FA}" srcOrd="0" destOrd="0" presId="urn:microsoft.com/office/officeart/2005/8/layout/hierarchy3"/>
    <dgm:cxn modelId="{87E7B1E3-7917-42EC-A31D-5C5ED48394F9}" type="presOf" srcId="{2A0C0469-342D-46DA-9703-95BB8F2697AF}" destId="{355CB874-D248-4F4D-91AA-42D4E0F88E68}" srcOrd="0" destOrd="0" presId="urn:microsoft.com/office/officeart/2005/8/layout/hierarchy3"/>
    <dgm:cxn modelId="{5E9BE0FE-239F-412D-914B-D072FA3EA6CC}" type="presOf" srcId="{7C55D640-738A-4860-8A09-C967E705766E}" destId="{ABB3D81A-1848-4907-B6E2-62DD0672A3DC}" srcOrd="0" destOrd="0" presId="urn:microsoft.com/office/officeart/2005/8/layout/hierarchy3"/>
    <dgm:cxn modelId="{4D5B3CB4-BFDE-41B3-A75E-9428BCBC950A}" type="presParOf" srcId="{ABB3D81A-1848-4907-B6E2-62DD0672A3DC}" destId="{59447C6E-D59B-4BE3-9987-F9C783CB1520}" srcOrd="0" destOrd="0" presId="urn:microsoft.com/office/officeart/2005/8/layout/hierarchy3"/>
    <dgm:cxn modelId="{EA1B6522-206E-48A2-B13A-F58E45D4631A}" type="presParOf" srcId="{59447C6E-D59B-4BE3-9987-F9C783CB1520}" destId="{3D37601B-65FE-43C4-9322-896966686DD9}" srcOrd="0" destOrd="0" presId="urn:microsoft.com/office/officeart/2005/8/layout/hierarchy3"/>
    <dgm:cxn modelId="{000C330A-D87B-48D0-9325-5CA3A82C06DC}" type="presParOf" srcId="{3D37601B-65FE-43C4-9322-896966686DD9}" destId="{118E1EFB-A9B8-462D-BD14-44790722EF1F}" srcOrd="0" destOrd="0" presId="urn:microsoft.com/office/officeart/2005/8/layout/hierarchy3"/>
    <dgm:cxn modelId="{E7E6BE31-4E8C-4BAA-8AA1-89F8EE4F56B1}" type="presParOf" srcId="{3D37601B-65FE-43C4-9322-896966686DD9}" destId="{25EE83B5-942E-4DF5-BA1E-2983A04BF12A}" srcOrd="1" destOrd="0" presId="urn:microsoft.com/office/officeart/2005/8/layout/hierarchy3"/>
    <dgm:cxn modelId="{0095B179-E457-47E0-B0F5-FD3EAA0835B3}" type="presParOf" srcId="{59447C6E-D59B-4BE3-9987-F9C783CB1520}" destId="{19F03ED4-0E06-4D91-9F2C-47DBB43C67E3}" srcOrd="1" destOrd="0" presId="urn:microsoft.com/office/officeart/2005/8/layout/hierarchy3"/>
    <dgm:cxn modelId="{2051ABB8-E025-4465-BF90-D1C56F918D54}" type="presParOf" srcId="{19F03ED4-0E06-4D91-9F2C-47DBB43C67E3}" destId="{187A6C74-2F52-41F3-98C8-B9FA42AB87E4}" srcOrd="0" destOrd="0" presId="urn:microsoft.com/office/officeart/2005/8/layout/hierarchy3"/>
    <dgm:cxn modelId="{B5DFE8A4-46D9-4A50-AEF5-8182DB6BC43D}" type="presParOf" srcId="{19F03ED4-0E06-4D91-9F2C-47DBB43C67E3}" destId="{67F55E8A-DE30-40ED-AA7F-AFCC076475FA}" srcOrd="1" destOrd="0" presId="urn:microsoft.com/office/officeart/2005/8/layout/hierarchy3"/>
    <dgm:cxn modelId="{E2E59696-0B31-4662-9719-1384C38A00EC}" type="presParOf" srcId="{19F03ED4-0E06-4D91-9F2C-47DBB43C67E3}" destId="{E72A9BD3-6423-45BA-8D81-B60524B21305}" srcOrd="2" destOrd="0" presId="urn:microsoft.com/office/officeart/2005/8/layout/hierarchy3"/>
    <dgm:cxn modelId="{5E9B6B10-C57C-486A-BC87-DBDDFEB42D1C}" type="presParOf" srcId="{19F03ED4-0E06-4D91-9F2C-47DBB43C67E3}" destId="{A3939564-344D-4C6D-8A41-6F1CB7836CB3}" srcOrd="3" destOrd="0" presId="urn:microsoft.com/office/officeart/2005/8/layout/hierarchy3"/>
    <dgm:cxn modelId="{ADD8689F-E7ED-42E2-BFE8-15F972A72BE8}" type="presParOf" srcId="{ABB3D81A-1848-4907-B6E2-62DD0672A3DC}" destId="{E6C66096-A8E5-41D9-BCBA-24A88855B6E9}" srcOrd="1" destOrd="0" presId="urn:microsoft.com/office/officeart/2005/8/layout/hierarchy3"/>
    <dgm:cxn modelId="{E588F06D-F326-4ED8-A6EB-4719D2A77E8D}" type="presParOf" srcId="{E6C66096-A8E5-41D9-BCBA-24A88855B6E9}" destId="{8480CF38-9D14-4E40-ABAD-38A4D2BC8666}" srcOrd="0" destOrd="0" presId="urn:microsoft.com/office/officeart/2005/8/layout/hierarchy3"/>
    <dgm:cxn modelId="{F290DEC0-838F-4654-9D81-E7A61FF73890}" type="presParOf" srcId="{8480CF38-9D14-4E40-ABAD-38A4D2BC8666}" destId="{B662938B-F694-4000-8E8D-3B0F87369ABD}" srcOrd="0" destOrd="0" presId="urn:microsoft.com/office/officeart/2005/8/layout/hierarchy3"/>
    <dgm:cxn modelId="{E6F46FC6-1400-4A4A-A263-3D89D48BB284}" type="presParOf" srcId="{8480CF38-9D14-4E40-ABAD-38A4D2BC8666}" destId="{AAC5802C-7A5D-40C2-8775-0E741D65E13B}" srcOrd="1" destOrd="0" presId="urn:microsoft.com/office/officeart/2005/8/layout/hierarchy3"/>
    <dgm:cxn modelId="{D5D9715C-B064-4D58-B027-77A0D9AF95ED}" type="presParOf" srcId="{E6C66096-A8E5-41D9-BCBA-24A88855B6E9}" destId="{9A27DC69-5949-4F23-A298-46550C5C78A9}" srcOrd="1" destOrd="0" presId="urn:microsoft.com/office/officeart/2005/8/layout/hierarchy3"/>
    <dgm:cxn modelId="{390CFBA7-2664-461B-A106-6ECCEF19BCFF}" type="presParOf" srcId="{9A27DC69-5949-4F23-A298-46550C5C78A9}" destId="{D7CD1A48-5CA0-4D99-B449-118DB5FDB501}" srcOrd="0" destOrd="0" presId="urn:microsoft.com/office/officeart/2005/8/layout/hierarchy3"/>
    <dgm:cxn modelId="{AEE0ED10-9CC6-4C0E-A5FB-FFD42B259833}" type="presParOf" srcId="{9A27DC69-5949-4F23-A298-46550C5C78A9}" destId="{CCFB836D-AB4B-4A7F-8E10-342AE313520B}" srcOrd="1" destOrd="0" presId="urn:microsoft.com/office/officeart/2005/8/layout/hierarchy3"/>
    <dgm:cxn modelId="{8083B7FB-DE03-49DC-AE46-FEBAFFE25AE7}" type="presParOf" srcId="{9A27DC69-5949-4F23-A298-46550C5C78A9}" destId="{355CB874-D248-4F4D-91AA-42D4E0F88E68}" srcOrd="2" destOrd="0" presId="urn:microsoft.com/office/officeart/2005/8/layout/hierarchy3"/>
    <dgm:cxn modelId="{F5A1FDE4-E7D6-416B-95E5-DB177799098B}" type="presParOf" srcId="{9A27DC69-5949-4F23-A298-46550C5C78A9}" destId="{23EC156D-2D7D-40FA-B9F3-0DA21F87318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83A995-F59F-49EE-A8C4-6FEF3EBB16C9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32E1752-4774-48D5-A55B-FE821B85A3EB}">
      <dgm:prSet phldrT="[Tekst]" custT="1"/>
      <dgm:spPr>
        <a:xfrm>
          <a:off x="9242" y="1346949"/>
          <a:ext cx="2762398" cy="165743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pl-PL" sz="16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Dysfunkcja związana z danym uczestnikiem projektu</a:t>
          </a:r>
        </a:p>
      </dgm:t>
    </dgm:pt>
    <dgm:pt modelId="{4F5042AD-D05F-4818-B003-1E6AC7A5C064}" type="parTrans" cxnId="{15721A1F-C5F5-4970-8A82-828F63124CD5}">
      <dgm:prSet/>
      <dgm:spPr/>
      <dgm:t>
        <a:bodyPr/>
        <a:lstStyle/>
        <a:p>
          <a:endParaRPr lang="pl-PL"/>
        </a:p>
      </dgm:t>
    </dgm:pt>
    <dgm:pt modelId="{F1E71A13-AC4C-4ECB-BA0B-0D50AAC12AB0}" type="sibTrans" cxnId="{15721A1F-C5F5-4970-8A82-828F63124CD5}">
      <dgm:prSet/>
      <dgm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solidFill>
            <a:sysClr val="window" lastClr="FFFFFF">
              <a:lumMod val="75000"/>
            </a:sysClr>
          </a:solidFill>
        </a:ln>
        <a:effectLst/>
      </dgm:spPr>
      <dgm:t>
        <a:bodyPr/>
        <a:lstStyle/>
        <a:p>
          <a:pPr>
            <a:buNone/>
          </a:pPr>
          <a:endParaRPr lang="pl-PL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FB78E3C4-1540-45BD-878B-433C92AA3C78}">
      <dgm:prSet phldrT="[Tekst]" custT="1"/>
      <dgm:spPr>
        <a:xfrm>
          <a:off x="3876600" y="1346949"/>
          <a:ext cx="2762398" cy="165743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pl-PL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Bariery otoczenia</a:t>
          </a:r>
        </a:p>
      </dgm:t>
    </dgm:pt>
    <dgm:pt modelId="{C9C4BFC1-36E8-4CAC-B8CA-CBA4EA08FBA4}" type="parTrans" cxnId="{6B2ADD04-2FF6-4824-AB98-4F7325F5DD9A}">
      <dgm:prSet/>
      <dgm:spPr/>
      <dgm:t>
        <a:bodyPr/>
        <a:lstStyle/>
        <a:p>
          <a:endParaRPr lang="pl-PL"/>
        </a:p>
      </dgm:t>
    </dgm:pt>
    <dgm:pt modelId="{24A38D1D-98AE-48A7-9CA8-0C8EF3E0947F}" type="sibTrans" cxnId="{6B2ADD04-2FF6-4824-AB98-4F7325F5DD9A}">
      <dgm:prSet/>
      <dgm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pl-PL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E19075FF-040A-4BBF-A619-25717AAE2902}">
      <dgm:prSet phldrT="[Tekst]" custT="1"/>
      <dgm:spPr>
        <a:xfrm>
          <a:off x="7743958" y="1346949"/>
          <a:ext cx="2762398" cy="165743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Charakter usługi realizowanej w ramach projektu</a:t>
          </a:r>
        </a:p>
      </dgm:t>
    </dgm:pt>
    <dgm:pt modelId="{AE4E6635-974B-4DBB-A6BB-F6BFC2709FFA}" type="parTrans" cxnId="{5F4F661D-744A-4E74-B329-74A0E2A3C121}">
      <dgm:prSet/>
      <dgm:spPr/>
      <dgm:t>
        <a:bodyPr/>
        <a:lstStyle/>
        <a:p>
          <a:endParaRPr lang="pl-PL"/>
        </a:p>
      </dgm:t>
    </dgm:pt>
    <dgm:pt modelId="{B0294134-C243-49D5-9EE3-72FBAB511AE2}" type="sibTrans" cxnId="{5F4F661D-744A-4E74-B329-74A0E2A3C121}">
      <dgm:prSet/>
      <dgm:spPr/>
      <dgm:t>
        <a:bodyPr/>
        <a:lstStyle/>
        <a:p>
          <a:endParaRPr lang="pl-PL"/>
        </a:p>
      </dgm:t>
    </dgm:pt>
    <dgm:pt modelId="{5BABCCAD-7376-4076-8F90-AAC4A11AF096}" type="pres">
      <dgm:prSet presAssocID="{3E83A995-F59F-49EE-A8C4-6FEF3EBB16C9}" presName="Name0" presStyleCnt="0">
        <dgm:presLayoutVars>
          <dgm:dir/>
          <dgm:resizeHandles val="exact"/>
        </dgm:presLayoutVars>
      </dgm:prSet>
      <dgm:spPr/>
    </dgm:pt>
    <dgm:pt modelId="{AA6217B7-2E16-41D7-BFC0-E27EE8C2C150}" type="pres">
      <dgm:prSet presAssocID="{332E1752-4774-48D5-A55B-FE821B85A3EB}" presName="node" presStyleLbl="node1" presStyleIdx="0" presStyleCnt="3" custLinFactNeighborX="12458" custLinFactNeighborY="72261">
        <dgm:presLayoutVars>
          <dgm:bulletEnabled val="1"/>
        </dgm:presLayoutVars>
      </dgm:prSet>
      <dgm:spPr/>
    </dgm:pt>
    <dgm:pt modelId="{6785D611-CDBC-42B3-B55F-AF14DF4E34F8}" type="pres">
      <dgm:prSet presAssocID="{F1E71A13-AC4C-4ECB-BA0B-0D50AAC12AB0}" presName="sibTrans" presStyleLbl="sibTrans2D1" presStyleIdx="0" presStyleCnt="2" custLinFactNeighborX="13488" custLinFactNeighborY="-5455"/>
      <dgm:spPr/>
    </dgm:pt>
    <dgm:pt modelId="{5E2605F9-6778-4E7E-AB50-E10012A5D7AB}" type="pres">
      <dgm:prSet presAssocID="{F1E71A13-AC4C-4ECB-BA0B-0D50AAC12AB0}" presName="connectorText" presStyleLbl="sibTrans2D1" presStyleIdx="0" presStyleCnt="2"/>
      <dgm:spPr/>
    </dgm:pt>
    <dgm:pt modelId="{1C71C7E2-AB82-46BA-BC1F-BE0DB7321972}" type="pres">
      <dgm:prSet presAssocID="{FB78E3C4-1540-45BD-878B-433C92AA3C78}" presName="node" presStyleLbl="node1" presStyleIdx="1" presStyleCnt="3" custLinFactNeighborX="5439" custLinFactNeighborY="6603">
        <dgm:presLayoutVars>
          <dgm:bulletEnabled val="1"/>
        </dgm:presLayoutVars>
      </dgm:prSet>
      <dgm:spPr/>
    </dgm:pt>
    <dgm:pt modelId="{E64E7B77-207B-45D3-A831-04E044E890EC}" type="pres">
      <dgm:prSet presAssocID="{24A38D1D-98AE-48A7-9CA8-0C8EF3E0947F}" presName="sibTrans" presStyleLbl="sibTrans2D1" presStyleIdx="1" presStyleCnt="2"/>
      <dgm:spPr/>
    </dgm:pt>
    <dgm:pt modelId="{E9C1835C-CA56-4453-83C7-8B879C616B3C}" type="pres">
      <dgm:prSet presAssocID="{24A38D1D-98AE-48A7-9CA8-0C8EF3E0947F}" presName="connectorText" presStyleLbl="sibTrans2D1" presStyleIdx="1" presStyleCnt="2"/>
      <dgm:spPr/>
    </dgm:pt>
    <dgm:pt modelId="{6F614D28-E906-4545-8594-88CAD122DF7C}" type="pres">
      <dgm:prSet presAssocID="{E19075FF-040A-4BBF-A619-25717AAE2902}" presName="node" presStyleLbl="node1" presStyleIdx="2" presStyleCnt="3" custScaleY="101421" custLinFactNeighborX="-18817" custLinFactNeighborY="9765">
        <dgm:presLayoutVars>
          <dgm:bulletEnabled val="1"/>
        </dgm:presLayoutVars>
      </dgm:prSet>
      <dgm:spPr/>
    </dgm:pt>
  </dgm:ptLst>
  <dgm:cxnLst>
    <dgm:cxn modelId="{6B2ADD04-2FF6-4824-AB98-4F7325F5DD9A}" srcId="{3E83A995-F59F-49EE-A8C4-6FEF3EBB16C9}" destId="{FB78E3C4-1540-45BD-878B-433C92AA3C78}" srcOrd="1" destOrd="0" parTransId="{C9C4BFC1-36E8-4CAC-B8CA-CBA4EA08FBA4}" sibTransId="{24A38D1D-98AE-48A7-9CA8-0C8EF3E0947F}"/>
    <dgm:cxn modelId="{02E1E306-C59D-4D2B-A77A-EF5A61E847FC}" type="presOf" srcId="{3E83A995-F59F-49EE-A8C4-6FEF3EBB16C9}" destId="{5BABCCAD-7376-4076-8F90-AAC4A11AF096}" srcOrd="0" destOrd="0" presId="urn:microsoft.com/office/officeart/2005/8/layout/process1"/>
    <dgm:cxn modelId="{21E0E80F-4130-4C9F-92EA-04F8C5A48AFE}" type="presOf" srcId="{E19075FF-040A-4BBF-A619-25717AAE2902}" destId="{6F614D28-E906-4545-8594-88CAD122DF7C}" srcOrd="0" destOrd="0" presId="urn:microsoft.com/office/officeart/2005/8/layout/process1"/>
    <dgm:cxn modelId="{53307613-2B1A-43C1-A7E0-00B31E4BA607}" type="presOf" srcId="{F1E71A13-AC4C-4ECB-BA0B-0D50AAC12AB0}" destId="{5E2605F9-6778-4E7E-AB50-E10012A5D7AB}" srcOrd="1" destOrd="0" presId="urn:microsoft.com/office/officeart/2005/8/layout/process1"/>
    <dgm:cxn modelId="{D22C1B1A-0E28-4087-9F02-D968B62B2842}" type="presOf" srcId="{24A38D1D-98AE-48A7-9CA8-0C8EF3E0947F}" destId="{E64E7B77-207B-45D3-A831-04E044E890EC}" srcOrd="0" destOrd="0" presId="urn:microsoft.com/office/officeart/2005/8/layout/process1"/>
    <dgm:cxn modelId="{5F4F661D-744A-4E74-B329-74A0E2A3C121}" srcId="{3E83A995-F59F-49EE-A8C4-6FEF3EBB16C9}" destId="{E19075FF-040A-4BBF-A619-25717AAE2902}" srcOrd="2" destOrd="0" parTransId="{AE4E6635-974B-4DBB-A6BB-F6BFC2709FFA}" sibTransId="{B0294134-C243-49D5-9EE3-72FBAB511AE2}"/>
    <dgm:cxn modelId="{15721A1F-C5F5-4970-8A82-828F63124CD5}" srcId="{3E83A995-F59F-49EE-A8C4-6FEF3EBB16C9}" destId="{332E1752-4774-48D5-A55B-FE821B85A3EB}" srcOrd="0" destOrd="0" parTransId="{4F5042AD-D05F-4818-B003-1E6AC7A5C064}" sibTransId="{F1E71A13-AC4C-4ECB-BA0B-0D50AAC12AB0}"/>
    <dgm:cxn modelId="{00D97762-8D33-4352-B14D-ECAD0427574A}" type="presOf" srcId="{24A38D1D-98AE-48A7-9CA8-0C8EF3E0947F}" destId="{E9C1835C-CA56-4453-83C7-8B879C616B3C}" srcOrd="1" destOrd="0" presId="urn:microsoft.com/office/officeart/2005/8/layout/process1"/>
    <dgm:cxn modelId="{E78BEDB2-5B2E-48E2-B058-CF6D911160DA}" type="presOf" srcId="{F1E71A13-AC4C-4ECB-BA0B-0D50AAC12AB0}" destId="{6785D611-CDBC-42B3-B55F-AF14DF4E34F8}" srcOrd="0" destOrd="0" presId="urn:microsoft.com/office/officeart/2005/8/layout/process1"/>
    <dgm:cxn modelId="{405710D8-82F8-419A-98BA-783635418F9B}" type="presOf" srcId="{332E1752-4774-48D5-A55B-FE821B85A3EB}" destId="{AA6217B7-2E16-41D7-BFC0-E27EE8C2C150}" srcOrd="0" destOrd="0" presId="urn:microsoft.com/office/officeart/2005/8/layout/process1"/>
    <dgm:cxn modelId="{6E3C66FF-1609-4A2A-A06A-2735B466E2F5}" type="presOf" srcId="{FB78E3C4-1540-45BD-878B-433C92AA3C78}" destId="{1C71C7E2-AB82-46BA-BC1F-BE0DB7321972}" srcOrd="0" destOrd="0" presId="urn:microsoft.com/office/officeart/2005/8/layout/process1"/>
    <dgm:cxn modelId="{63F63729-3890-49DD-85D8-D90F187A7EED}" type="presParOf" srcId="{5BABCCAD-7376-4076-8F90-AAC4A11AF096}" destId="{AA6217B7-2E16-41D7-BFC0-E27EE8C2C150}" srcOrd="0" destOrd="0" presId="urn:microsoft.com/office/officeart/2005/8/layout/process1"/>
    <dgm:cxn modelId="{198168B3-3973-4D91-AD5D-6E08AB7FE8E8}" type="presParOf" srcId="{5BABCCAD-7376-4076-8F90-AAC4A11AF096}" destId="{6785D611-CDBC-42B3-B55F-AF14DF4E34F8}" srcOrd="1" destOrd="0" presId="urn:microsoft.com/office/officeart/2005/8/layout/process1"/>
    <dgm:cxn modelId="{FB50B380-475B-4D9E-A4FE-4DEAB73D65A9}" type="presParOf" srcId="{6785D611-CDBC-42B3-B55F-AF14DF4E34F8}" destId="{5E2605F9-6778-4E7E-AB50-E10012A5D7AB}" srcOrd="0" destOrd="0" presId="urn:microsoft.com/office/officeart/2005/8/layout/process1"/>
    <dgm:cxn modelId="{FCE501E9-B747-4232-9F87-24810A4B42D6}" type="presParOf" srcId="{5BABCCAD-7376-4076-8F90-AAC4A11AF096}" destId="{1C71C7E2-AB82-46BA-BC1F-BE0DB7321972}" srcOrd="2" destOrd="0" presId="urn:microsoft.com/office/officeart/2005/8/layout/process1"/>
    <dgm:cxn modelId="{8BF54468-153F-4FEE-A466-C2D01ACBDDBD}" type="presParOf" srcId="{5BABCCAD-7376-4076-8F90-AAC4A11AF096}" destId="{E64E7B77-207B-45D3-A831-04E044E890EC}" srcOrd="3" destOrd="0" presId="urn:microsoft.com/office/officeart/2005/8/layout/process1"/>
    <dgm:cxn modelId="{A7DBA2CD-056F-4E3B-BE4E-D5C004337442}" type="presParOf" srcId="{E64E7B77-207B-45D3-A831-04E044E890EC}" destId="{E9C1835C-CA56-4453-83C7-8B879C616B3C}" srcOrd="0" destOrd="0" presId="urn:microsoft.com/office/officeart/2005/8/layout/process1"/>
    <dgm:cxn modelId="{F2F3D535-F3EE-47A8-8C59-AE9BF3C10308}" type="presParOf" srcId="{5BABCCAD-7376-4076-8F90-AAC4A11AF096}" destId="{6F614D28-E906-4545-8594-88CAD122DF7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ŁAGODZENIE ZMIAN KLIMATU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xfrm>
          <a:off x="3155342" y="0"/>
          <a:ext cx="6912619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 anchor="ctr"/>
        <a:lstStyle/>
        <a:p>
          <a:pPr>
            <a:buNone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pl-PL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do </a:t>
          </a:r>
          <a:r>
            <a:rPr lang="pl-PL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znaczących emisji gazów cieplarnianych</a:t>
          </a:r>
          <a:endParaRPr lang="pl-PL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Open Sans" panose="020B0606030504020204" pitchFamily="34" charset="0"/>
            <a:cs typeface="Arial" panose="020B0604020202020204" pitchFamily="34" charset="0"/>
          </a:endParaRP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114965" custScaleY="85770">
        <dgm:presLayoutVars>
          <dgm:bulletEnabled val="1"/>
        </dgm:presLayoutVars>
      </dgm:prSet>
      <dgm:spPr>
        <a:xfrm>
          <a:off x="3139" y="0"/>
          <a:ext cx="3178830" cy="1465023"/>
        </a:xfrm>
        <a:prstGeom prst="roundRect">
          <a:avLst/>
        </a:prstGeom>
      </dgm:spPr>
    </dgm:pt>
    <dgm:pt modelId="{BC0389EC-45A4-4FF1-8D61-C35B5B162C7A}" type="pres">
      <dgm:prSet presAssocID="{4844165F-36A3-4836-9E66-C1EBFD518C37}" presName="childShp" presStyleLbl="bgAccFollowNode1" presStyleIdx="0" presStyleCnt="1" custScaleX="166667" custLinFactNeighborX="-963">
        <dgm:presLayoutVars>
          <dgm:bulletEnabled val="1"/>
        </dgm:presLayoutVars>
      </dgm:prSet>
      <dgm:spPr/>
    </dgm:pt>
  </dgm:ptLst>
  <dgm:cxnLst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ADAPTACJA DO ZMIAN KLIMATU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xfrm>
          <a:off x="3155342" y="0"/>
          <a:ext cx="6912619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 anchor="ctr"/>
        <a:lstStyle/>
        <a:p>
          <a:pPr>
            <a:buNone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AF08F79F-A9F4-42B5-8CA3-99F1017D2FC8}">
      <dgm:prSet custT="1"/>
      <dgm:spPr/>
      <dgm:t>
        <a:bodyPr/>
        <a:lstStyle/>
        <a:p>
          <a:pPr>
            <a:buNone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   </a:t>
          </a: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</a:t>
          </a:r>
          <a:r>
            <a:rPr lang="pl-PL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do nasilenia niekorzystnych skutków warunków klimatycznych</a:t>
          </a: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 (obecnych i przewidywanych w przyszłości), wywieranych na tę działalność lub na ludzi, przyrodę lub aktywa</a:t>
          </a:r>
        </a:p>
      </dgm:t>
    </dgm:pt>
    <dgm:pt modelId="{F7A88967-F0F5-46E6-80B3-3858ED2B1BDC}" type="parTrans" cxnId="{57C98C62-4131-4223-A6C2-6B85AA24E4F0}">
      <dgm:prSet/>
      <dgm:spPr/>
      <dgm:t>
        <a:bodyPr/>
        <a:lstStyle/>
        <a:p>
          <a:endParaRPr lang="pl-PL"/>
        </a:p>
      </dgm:t>
    </dgm:pt>
    <dgm:pt modelId="{9CC55576-CE2C-4AC2-AD63-6EA64EA7DD3A}" type="sibTrans" cxnId="{57C98C62-4131-4223-A6C2-6B85AA24E4F0}">
      <dgm:prSet/>
      <dgm:spPr/>
      <dgm:t>
        <a:bodyPr/>
        <a:lstStyle/>
        <a:p>
          <a:endParaRPr lang="pl-PL"/>
        </a:p>
      </dgm:t>
    </dgm:pt>
    <dgm:pt modelId="{DDBAD6D6-FCCC-40DA-966B-25F2DD5222B6}">
      <dgm:prSet custT="1"/>
      <dgm:spPr/>
      <dgm:t>
        <a:bodyPr/>
        <a:lstStyle/>
        <a:p>
          <a:pPr>
            <a:buNone/>
          </a:pP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C96318F-7FA7-4765-8BFC-C039AD0677AF}" type="parTrans" cxnId="{C63B434C-1C5D-4A6D-8EEF-3172AF33F415}">
      <dgm:prSet/>
      <dgm:spPr/>
      <dgm:t>
        <a:bodyPr/>
        <a:lstStyle/>
        <a:p>
          <a:endParaRPr lang="pl-PL"/>
        </a:p>
      </dgm:t>
    </dgm:pt>
    <dgm:pt modelId="{9C897573-CA83-4571-A966-57204C18F2BB}" type="sibTrans" cxnId="{C63B434C-1C5D-4A6D-8EEF-3172AF33F415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114965" custScaleY="85770">
        <dgm:presLayoutVars>
          <dgm:bulletEnabled val="1"/>
        </dgm:presLayoutVars>
      </dgm:prSet>
      <dgm:spPr>
        <a:xfrm>
          <a:off x="3139" y="0"/>
          <a:ext cx="3178830" cy="1465023"/>
        </a:xfrm>
        <a:prstGeom prst="roundRect">
          <a:avLst/>
        </a:prstGeom>
      </dgm:spPr>
    </dgm:pt>
    <dgm:pt modelId="{BC0389EC-45A4-4FF1-8D61-C35B5B162C7A}" type="pres">
      <dgm:prSet presAssocID="{4844165F-36A3-4836-9E66-C1EBFD518C37}" presName="childShp" presStyleLbl="bgAccFollowNode1" presStyleIdx="0" presStyleCnt="1" custScaleX="166667" custLinFactNeighborX="1996" custLinFactNeighborY="-4365">
        <dgm:presLayoutVars>
          <dgm:bulletEnabled val="1"/>
        </dgm:presLayoutVars>
      </dgm:prSet>
      <dgm:spPr/>
    </dgm:pt>
  </dgm:ptLst>
  <dgm:cxnLst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57C98C62-4131-4223-A6C2-6B85AA24E4F0}" srcId="{4844165F-36A3-4836-9E66-C1EBFD518C37}" destId="{AF08F79F-A9F4-42B5-8CA3-99F1017D2FC8}" srcOrd="1" destOrd="0" parTransId="{F7A88967-F0F5-46E6-80B3-3858ED2B1BDC}" sibTransId="{9CC55576-CE2C-4AC2-AD63-6EA64EA7DD3A}"/>
    <dgm:cxn modelId="{C63B434C-1C5D-4A6D-8EEF-3172AF33F415}" srcId="{4844165F-36A3-4836-9E66-C1EBFD518C37}" destId="{DDBAD6D6-FCCC-40DA-966B-25F2DD5222B6}" srcOrd="2" destOrd="0" parTransId="{2C96318F-7FA7-4765-8BFC-C039AD0677AF}" sibTransId="{9C897573-CA83-4571-A966-57204C18F2B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052462B2-CA37-4A3C-802F-D98A2785FDC4}" type="presOf" srcId="{DDBAD6D6-FCCC-40DA-966B-25F2DD5222B6}" destId="{BC0389EC-45A4-4FF1-8D61-C35B5B162C7A}" srcOrd="0" destOrd="2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700B1AFC-2C71-4F7E-9333-2B7D1984D6EE}" type="presOf" srcId="{AF08F79F-A9F4-42B5-8CA3-99F1017D2FC8}" destId="{BC0389EC-45A4-4FF1-8D61-C35B5B162C7A}" srcOrd="0" destOrd="1" presId="urn:microsoft.com/office/officeart/2005/8/layout/vList6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ZRÓWNOWAŻONE WYKORZYSTANIE  I OCHRONA  ZASOBÓW WODNYCH </a:t>
          </a:r>
          <a:b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I MORSKICH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xfrm>
          <a:off x="3155342" y="0"/>
          <a:ext cx="6912619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 anchor="ctr"/>
        <a:lstStyle/>
        <a:p>
          <a:pPr>
            <a:buNone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AF08F79F-A9F4-42B5-8CA3-99F1017D2FC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</a:t>
          </a:r>
          <a:r>
            <a:rPr lang="pl-PL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szkodzi dobremu stanowi / potencjałowi jednolitych części wód (JCW</a:t>
          </a: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), w tym podziemnych i powierzchniowych</a:t>
          </a:r>
        </a:p>
      </dgm:t>
    </dgm:pt>
    <dgm:pt modelId="{F7A88967-F0F5-46E6-80B3-3858ED2B1BDC}" type="parTrans" cxnId="{57C98C62-4131-4223-A6C2-6B85AA24E4F0}">
      <dgm:prSet/>
      <dgm:spPr/>
      <dgm:t>
        <a:bodyPr/>
        <a:lstStyle/>
        <a:p>
          <a:endParaRPr lang="pl-PL"/>
        </a:p>
      </dgm:t>
    </dgm:pt>
    <dgm:pt modelId="{9CC55576-CE2C-4AC2-AD63-6EA64EA7DD3A}" type="sibTrans" cxnId="{57C98C62-4131-4223-A6C2-6B85AA24E4F0}">
      <dgm:prSet/>
      <dgm:spPr/>
      <dgm:t>
        <a:bodyPr/>
        <a:lstStyle/>
        <a:p>
          <a:endParaRPr lang="pl-PL"/>
        </a:p>
      </dgm:t>
    </dgm:pt>
    <dgm:pt modelId="{DDBAD6D6-FCCC-40DA-966B-25F2DD5222B6}">
      <dgm:prSet custT="1"/>
      <dgm:spPr/>
      <dgm:t>
        <a:bodyPr/>
        <a:lstStyle/>
        <a:p>
          <a:pPr>
            <a:buNone/>
          </a:pP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C96318F-7FA7-4765-8BFC-C039AD0677AF}" type="parTrans" cxnId="{C63B434C-1C5D-4A6D-8EEF-3172AF33F415}">
      <dgm:prSet/>
      <dgm:spPr/>
      <dgm:t>
        <a:bodyPr/>
        <a:lstStyle/>
        <a:p>
          <a:endParaRPr lang="pl-PL"/>
        </a:p>
      </dgm:t>
    </dgm:pt>
    <dgm:pt modelId="{9C897573-CA83-4571-A966-57204C18F2BB}" type="sibTrans" cxnId="{C63B434C-1C5D-4A6D-8EEF-3172AF33F415}">
      <dgm:prSet/>
      <dgm:spPr/>
      <dgm:t>
        <a:bodyPr/>
        <a:lstStyle/>
        <a:p>
          <a:endParaRPr lang="pl-PL"/>
        </a:p>
      </dgm:t>
    </dgm:pt>
    <dgm:pt modelId="{260A01F3-CD0B-466F-950B-F30F5DC358B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szkodzi dobremu stanowi środowiska wód morskich</a:t>
          </a:r>
        </a:p>
      </dgm:t>
    </dgm:pt>
    <dgm:pt modelId="{FD712019-9E6E-4C24-B214-75A577E2D340}" type="parTrans" cxnId="{601E1A6B-5914-49A3-B7AB-2970B4B04C8B}">
      <dgm:prSet/>
      <dgm:spPr/>
      <dgm:t>
        <a:bodyPr/>
        <a:lstStyle/>
        <a:p>
          <a:endParaRPr lang="pl-PL"/>
        </a:p>
      </dgm:t>
    </dgm:pt>
    <dgm:pt modelId="{BD418BE1-6D82-4214-831C-43F51459BD9F}" type="sibTrans" cxnId="{601E1A6B-5914-49A3-B7AB-2970B4B04C8B}">
      <dgm:prSet/>
      <dgm:spPr/>
      <dgm:t>
        <a:bodyPr/>
        <a:lstStyle/>
        <a:p>
          <a:endParaRPr lang="pl-PL"/>
        </a:p>
      </dgm:t>
    </dgm:pt>
    <dgm:pt modelId="{D840A027-AABA-427A-92C2-75AF9F2E18FE}">
      <dgm:prSet custT="1"/>
      <dgm:spPr/>
      <dgm:t>
        <a:bodyPr/>
        <a:lstStyle/>
        <a:p>
          <a:pPr>
            <a:buNone/>
          </a:pPr>
          <a:endParaRPr lang="pl-PL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2BDEE0B-547F-422D-9026-BEEAEDDB398C}" type="parTrans" cxnId="{D7923F5E-D9D6-4F7B-A3B1-716DB148AE13}">
      <dgm:prSet/>
      <dgm:spPr/>
      <dgm:t>
        <a:bodyPr/>
        <a:lstStyle/>
        <a:p>
          <a:endParaRPr lang="pl-PL"/>
        </a:p>
      </dgm:t>
    </dgm:pt>
    <dgm:pt modelId="{6AC92C15-747C-4F55-BBF6-4997639D1BFB}" type="sibTrans" cxnId="{D7923F5E-D9D6-4F7B-A3B1-716DB148AE13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129283" custScaleY="100098">
        <dgm:presLayoutVars>
          <dgm:bulletEnabled val="1"/>
        </dgm:presLayoutVars>
      </dgm:prSet>
      <dgm:spPr>
        <a:xfrm>
          <a:off x="3139" y="0"/>
          <a:ext cx="3178830" cy="1465023"/>
        </a:xfrm>
        <a:prstGeom prst="roundRect">
          <a:avLst/>
        </a:prstGeom>
      </dgm:spPr>
    </dgm:pt>
    <dgm:pt modelId="{BC0389EC-45A4-4FF1-8D61-C35B5B162C7A}" type="pres">
      <dgm:prSet presAssocID="{4844165F-36A3-4836-9E66-C1EBFD518C37}" presName="childShp" presStyleLbl="bgAccFollowNode1" presStyleIdx="0" presStyleCnt="1" custScaleX="166667" custLinFactNeighborX="13699" custLinFactNeighborY="-6914">
        <dgm:presLayoutVars>
          <dgm:bulletEnabled val="1"/>
        </dgm:presLayoutVars>
      </dgm:prSet>
      <dgm:spPr/>
    </dgm:pt>
  </dgm:ptLst>
  <dgm:cxnLst>
    <dgm:cxn modelId="{9B44B724-AFE1-4C73-B9BC-C86CB6CEEBA3}" type="presOf" srcId="{260A01F3-CD0B-466F-950B-F30F5DC358BE}" destId="{BC0389EC-45A4-4FF1-8D61-C35B5B162C7A}" srcOrd="0" destOrd="2" presId="urn:microsoft.com/office/officeart/2005/8/layout/vList6"/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D7923F5E-D9D6-4F7B-A3B1-716DB148AE13}" srcId="{4844165F-36A3-4836-9E66-C1EBFD518C37}" destId="{D840A027-AABA-427A-92C2-75AF9F2E18FE}" srcOrd="3" destOrd="0" parTransId="{12BDEE0B-547F-422D-9026-BEEAEDDB398C}" sibTransId="{6AC92C15-747C-4F55-BBF6-4997639D1BFB}"/>
    <dgm:cxn modelId="{57C98C62-4131-4223-A6C2-6B85AA24E4F0}" srcId="{4844165F-36A3-4836-9E66-C1EBFD518C37}" destId="{AF08F79F-A9F4-42B5-8CA3-99F1017D2FC8}" srcOrd="1" destOrd="0" parTransId="{F7A88967-F0F5-46E6-80B3-3858ED2B1BDC}" sibTransId="{9CC55576-CE2C-4AC2-AD63-6EA64EA7DD3A}"/>
    <dgm:cxn modelId="{601E1A6B-5914-49A3-B7AB-2970B4B04C8B}" srcId="{4844165F-36A3-4836-9E66-C1EBFD518C37}" destId="{260A01F3-CD0B-466F-950B-F30F5DC358BE}" srcOrd="2" destOrd="0" parTransId="{FD712019-9E6E-4C24-B214-75A577E2D340}" sibTransId="{BD418BE1-6D82-4214-831C-43F51459BD9F}"/>
    <dgm:cxn modelId="{C63B434C-1C5D-4A6D-8EEF-3172AF33F415}" srcId="{4844165F-36A3-4836-9E66-C1EBFD518C37}" destId="{DDBAD6D6-FCCC-40DA-966B-25F2DD5222B6}" srcOrd="4" destOrd="0" parTransId="{2C96318F-7FA7-4765-8BFC-C039AD0677AF}" sibTransId="{9C897573-CA83-4571-A966-57204C18F2B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29C1F479-264D-4FFA-8F6B-749AD7F8E605}" type="presOf" srcId="{D840A027-AABA-427A-92C2-75AF9F2E18FE}" destId="{BC0389EC-45A4-4FF1-8D61-C35B5B162C7A}" srcOrd="0" destOrd="3" presId="urn:microsoft.com/office/officeart/2005/8/layout/vList6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052462B2-CA37-4A3C-802F-D98A2785FDC4}" type="presOf" srcId="{DDBAD6D6-FCCC-40DA-966B-25F2DD5222B6}" destId="{BC0389EC-45A4-4FF1-8D61-C35B5B162C7A}" srcOrd="0" destOrd="4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700B1AFC-2C71-4F7E-9333-2B7D1984D6EE}" type="presOf" srcId="{AF08F79F-A9F4-42B5-8CA3-99F1017D2FC8}" destId="{BC0389EC-45A4-4FF1-8D61-C35B5B162C7A}" srcOrd="0" destOrd="1" presId="urn:microsoft.com/office/officeart/2005/8/layout/vList6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PRZEJŚCIE NA GOSPODARKĘ OBIEGU ZAMKNIĘTEGO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xfrm>
          <a:off x="3155342" y="0"/>
          <a:ext cx="6912619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 anchor="ctr"/>
        <a:lstStyle/>
        <a:p>
          <a:pPr>
            <a:buNone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DDBAD6D6-FCCC-40DA-966B-25F2DD5222B6}">
      <dgm:prSet custT="1"/>
      <dgm:spPr/>
      <dgm:t>
        <a:bodyPr/>
        <a:lstStyle/>
        <a:p>
          <a:pPr>
            <a:buNone/>
          </a:pP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C96318F-7FA7-4765-8BFC-C039AD0677AF}" type="parTrans" cxnId="{C63B434C-1C5D-4A6D-8EEF-3172AF33F415}">
      <dgm:prSet/>
      <dgm:spPr/>
      <dgm:t>
        <a:bodyPr/>
        <a:lstStyle/>
        <a:p>
          <a:endParaRPr lang="pl-PL"/>
        </a:p>
      </dgm:t>
    </dgm:pt>
    <dgm:pt modelId="{9C897573-CA83-4571-A966-57204C18F2BB}" type="sibTrans" cxnId="{C63B434C-1C5D-4A6D-8EEF-3172AF33F415}">
      <dgm:prSet/>
      <dgm:spPr/>
      <dgm:t>
        <a:bodyPr/>
        <a:lstStyle/>
        <a:p>
          <a:endParaRPr lang="pl-PL"/>
        </a:p>
      </dgm:t>
    </dgm:pt>
    <dgm:pt modelId="{6057D514-FBC2-4477-A217-60BA171C9EC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do </a:t>
          </a:r>
          <a:r>
            <a:rPr lang="pl-PL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znacznego zwiększenia wytwarzania, spalania lub unieszkodliwiania odpadów</a:t>
          </a: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 (wyjątek – spalanie odpadów niebezpiecznych nienadających się do recyklingu); </a:t>
          </a:r>
          <a:r>
            <a:rPr lang="pl-PL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lub</a:t>
          </a:r>
        </a:p>
      </dgm:t>
    </dgm:pt>
    <dgm:pt modelId="{D0375E53-4A8B-408A-9F69-D031400B0719}" type="parTrans" cxnId="{36E01EFF-0FC0-4A59-894E-6F8ADB8EBCB2}">
      <dgm:prSet/>
      <dgm:spPr/>
      <dgm:t>
        <a:bodyPr/>
        <a:lstStyle/>
        <a:p>
          <a:endParaRPr lang="pl-PL"/>
        </a:p>
      </dgm:t>
    </dgm:pt>
    <dgm:pt modelId="{AA606937-D039-4732-94CD-CAC7A53C50A3}" type="sibTrans" cxnId="{36E01EFF-0FC0-4A59-894E-6F8ADB8EBCB2}">
      <dgm:prSet/>
      <dgm:spPr/>
      <dgm:t>
        <a:bodyPr/>
        <a:lstStyle/>
        <a:p>
          <a:endParaRPr lang="pl-PL"/>
        </a:p>
      </dgm:t>
    </dgm:pt>
    <dgm:pt modelId="{81A3FA8F-8E3A-44DE-96A0-E2F83073948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długotrwałe składowanie odpadów </a:t>
          </a: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może wyrządzać poważne i długoterminowe szkody dla środowiska</a:t>
          </a:r>
        </a:p>
      </dgm:t>
    </dgm:pt>
    <dgm:pt modelId="{229DF743-C07C-4498-8AD5-CE9F0A4FF9D9}" type="parTrans" cxnId="{AE811BA1-4C33-461A-9B2B-5A0E26AECA46}">
      <dgm:prSet/>
      <dgm:spPr/>
      <dgm:t>
        <a:bodyPr/>
        <a:lstStyle/>
        <a:p>
          <a:endParaRPr lang="pl-PL"/>
        </a:p>
      </dgm:t>
    </dgm:pt>
    <dgm:pt modelId="{5CAE76BD-F7E3-4E12-96D3-2CDCBD6314E4}" type="sibTrans" cxnId="{AE811BA1-4C33-461A-9B2B-5A0E26AECA46}">
      <dgm:prSet/>
      <dgm:spPr/>
      <dgm:t>
        <a:bodyPr/>
        <a:lstStyle/>
        <a:p>
          <a:endParaRPr lang="pl-PL"/>
        </a:p>
      </dgm:t>
    </dgm:pt>
    <dgm:pt modelId="{AF08F79F-A9F4-42B5-8CA3-99F1017D2FC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do </a:t>
          </a:r>
          <a:r>
            <a:rPr lang="pl-PL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znaczącego braku efektywności w wykorzystywaniu materiałów</a:t>
          </a: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 lub w bezpośrednim lub pośrednim wykorzystywaniu </a:t>
          </a:r>
          <a:r>
            <a:rPr lang="pl-PL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zasobów naturalnych </a:t>
          </a:r>
          <a:r>
            <a:rPr lang="pl-PL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(nieodnawialnych źródeł energii, surowców, wody, gruntów) na co najmniej jednym z etapów cyklu życia produktów, w tym pod względem trwałości produktów, ich naprawy, ulepszenia, ponownego użycia, recyklingu;</a:t>
          </a:r>
        </a:p>
      </dgm:t>
    </dgm:pt>
    <dgm:pt modelId="{9CC55576-CE2C-4AC2-AD63-6EA64EA7DD3A}" type="sibTrans" cxnId="{57C98C62-4131-4223-A6C2-6B85AA24E4F0}">
      <dgm:prSet/>
      <dgm:spPr/>
      <dgm:t>
        <a:bodyPr/>
        <a:lstStyle/>
        <a:p>
          <a:endParaRPr lang="pl-PL"/>
        </a:p>
      </dgm:t>
    </dgm:pt>
    <dgm:pt modelId="{F7A88967-F0F5-46E6-80B3-3858ED2B1BDC}" type="parTrans" cxnId="{57C98C62-4131-4223-A6C2-6B85AA24E4F0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67739" custScaleY="78197" custLinFactNeighborX="-1139" custLinFactNeighborY="-2963">
        <dgm:presLayoutVars>
          <dgm:bulletEnabled val="1"/>
        </dgm:presLayoutVars>
      </dgm:prSet>
      <dgm:spPr>
        <a:xfrm>
          <a:off x="3139" y="0"/>
          <a:ext cx="3178830" cy="1465023"/>
        </a:xfrm>
        <a:prstGeom prst="roundRect">
          <a:avLst/>
        </a:prstGeom>
      </dgm:spPr>
    </dgm:pt>
    <dgm:pt modelId="{BC0389EC-45A4-4FF1-8D61-C35B5B162C7A}" type="pres">
      <dgm:prSet presAssocID="{4844165F-36A3-4836-9E66-C1EBFD518C37}" presName="childShp" presStyleLbl="bgAccFollowNode1" presStyleIdx="0" presStyleCnt="1" custScaleX="126374" custLinFactNeighborX="13699" custLinFactNeighborY="-6914">
        <dgm:presLayoutVars>
          <dgm:bulletEnabled val="1"/>
        </dgm:presLayoutVars>
      </dgm:prSet>
      <dgm:spPr/>
    </dgm:pt>
  </dgm:ptLst>
  <dgm:cxnLst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57C98C62-4131-4223-A6C2-6B85AA24E4F0}" srcId="{4844165F-36A3-4836-9E66-C1EBFD518C37}" destId="{AF08F79F-A9F4-42B5-8CA3-99F1017D2FC8}" srcOrd="1" destOrd="0" parTransId="{F7A88967-F0F5-46E6-80B3-3858ED2B1BDC}" sibTransId="{9CC55576-CE2C-4AC2-AD63-6EA64EA7DD3A}"/>
    <dgm:cxn modelId="{C63B434C-1C5D-4A6D-8EEF-3172AF33F415}" srcId="{4844165F-36A3-4836-9E66-C1EBFD518C37}" destId="{DDBAD6D6-FCCC-40DA-966B-25F2DD5222B6}" srcOrd="4" destOrd="0" parTransId="{2C96318F-7FA7-4765-8BFC-C039AD0677AF}" sibTransId="{9C897573-CA83-4571-A966-57204C18F2B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AE811BA1-4C33-461A-9B2B-5A0E26AECA46}" srcId="{4844165F-36A3-4836-9E66-C1EBFD518C37}" destId="{81A3FA8F-8E3A-44DE-96A0-E2F83073948D}" srcOrd="3" destOrd="0" parTransId="{229DF743-C07C-4498-8AD5-CE9F0A4FF9D9}" sibTransId="{5CAE76BD-F7E3-4E12-96D3-2CDCBD6314E4}"/>
    <dgm:cxn modelId="{6F6AF3AA-0B05-48A7-B2E3-46F183BA1D78}" type="presOf" srcId="{6057D514-FBC2-4477-A217-60BA171C9ECA}" destId="{BC0389EC-45A4-4FF1-8D61-C35B5B162C7A}" srcOrd="0" destOrd="2" presId="urn:microsoft.com/office/officeart/2005/8/layout/vList6"/>
    <dgm:cxn modelId="{052462B2-CA37-4A3C-802F-D98A2785FDC4}" type="presOf" srcId="{DDBAD6D6-FCCC-40DA-966B-25F2DD5222B6}" destId="{BC0389EC-45A4-4FF1-8D61-C35B5B162C7A}" srcOrd="0" destOrd="4" presId="urn:microsoft.com/office/officeart/2005/8/layout/vList6"/>
    <dgm:cxn modelId="{D2CA2EDF-BA79-4223-8FE8-1AE1912EAAA1}" type="presOf" srcId="{81A3FA8F-8E3A-44DE-96A0-E2F83073948D}" destId="{BC0389EC-45A4-4FF1-8D61-C35B5B162C7A}" srcOrd="0" destOrd="3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700B1AFC-2C71-4F7E-9333-2B7D1984D6EE}" type="presOf" srcId="{AF08F79F-A9F4-42B5-8CA3-99F1017D2FC8}" destId="{BC0389EC-45A4-4FF1-8D61-C35B5B162C7A}" srcOrd="0" destOrd="1" presId="urn:microsoft.com/office/officeart/2005/8/layout/vList6"/>
    <dgm:cxn modelId="{36E01EFF-0FC0-4A59-894E-6F8ADB8EBCB2}" srcId="{4844165F-36A3-4836-9E66-C1EBFD518C37}" destId="{6057D514-FBC2-4477-A217-60BA171C9ECA}" srcOrd="2" destOrd="0" parTransId="{D0375E53-4A8B-408A-9F69-D031400B0719}" sibTransId="{AA606937-D039-4732-94CD-CAC7A53C50A3}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ZAPOBIEGANIE ZANIECZYSZCZENIU I JEGO KONTROLA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xfrm>
          <a:off x="3155342" y="0"/>
          <a:ext cx="6912619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 anchor="ctr"/>
        <a:lstStyle/>
        <a:p>
          <a:pPr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AF08F79F-A9F4-42B5-8CA3-99F1017D2FC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do </a:t>
          </a: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znaczącego wzrostu emisji zanieczyszczeń 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do powietrza, wody lub ziemi w porównaniu z sytuacją sprzed rozpoczęcia tej działalności</a:t>
          </a:r>
        </a:p>
      </dgm:t>
    </dgm:pt>
    <dgm:pt modelId="{F7A88967-F0F5-46E6-80B3-3858ED2B1BDC}" type="parTrans" cxnId="{57C98C62-4131-4223-A6C2-6B85AA24E4F0}">
      <dgm:prSet/>
      <dgm:spPr/>
      <dgm:t>
        <a:bodyPr/>
        <a:lstStyle/>
        <a:p>
          <a:endParaRPr lang="pl-PL"/>
        </a:p>
      </dgm:t>
    </dgm:pt>
    <dgm:pt modelId="{9CC55576-CE2C-4AC2-AD63-6EA64EA7DD3A}" type="sibTrans" cxnId="{57C98C62-4131-4223-A6C2-6B85AA24E4F0}">
      <dgm:prSet/>
      <dgm:spPr/>
      <dgm:t>
        <a:bodyPr/>
        <a:lstStyle/>
        <a:p>
          <a:endParaRPr lang="pl-PL"/>
        </a:p>
      </dgm:t>
    </dgm:pt>
    <dgm:pt modelId="{DDBAD6D6-FCCC-40DA-966B-25F2DD5222B6}">
      <dgm:prSet custT="1"/>
      <dgm:spPr/>
      <dgm:t>
        <a:bodyPr/>
        <a:lstStyle/>
        <a:p>
          <a:pPr>
            <a:buNone/>
          </a:pP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C96318F-7FA7-4765-8BFC-C039AD0677AF}" type="parTrans" cxnId="{C63B434C-1C5D-4A6D-8EEF-3172AF33F415}">
      <dgm:prSet/>
      <dgm:spPr/>
      <dgm:t>
        <a:bodyPr/>
        <a:lstStyle/>
        <a:p>
          <a:endParaRPr lang="pl-PL"/>
        </a:p>
      </dgm:t>
    </dgm:pt>
    <dgm:pt modelId="{9C897573-CA83-4571-A966-57204C18F2BB}" type="sibTrans" cxnId="{C63B434C-1C5D-4A6D-8EEF-3172AF33F415}">
      <dgm:prSet/>
      <dgm:spPr/>
      <dgm:t>
        <a:bodyPr/>
        <a:lstStyle/>
        <a:p>
          <a:endParaRPr lang="pl-PL"/>
        </a:p>
      </dgm:t>
    </dgm:pt>
    <dgm:pt modelId="{D840A027-AABA-427A-92C2-75AF9F2E18FE}">
      <dgm:prSet custT="1"/>
      <dgm:spPr/>
      <dgm:t>
        <a:bodyPr/>
        <a:lstStyle/>
        <a:p>
          <a:pPr>
            <a:buNone/>
          </a:pPr>
          <a:endParaRPr lang="pl-PL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2BDEE0B-547F-422D-9026-BEEAEDDB398C}" type="parTrans" cxnId="{D7923F5E-D9D6-4F7B-A3B1-716DB148AE13}">
      <dgm:prSet/>
      <dgm:spPr/>
      <dgm:t>
        <a:bodyPr/>
        <a:lstStyle/>
        <a:p>
          <a:endParaRPr lang="pl-PL"/>
        </a:p>
      </dgm:t>
    </dgm:pt>
    <dgm:pt modelId="{6AC92C15-747C-4F55-BBF6-4997639D1BFB}" type="sibTrans" cxnId="{D7923F5E-D9D6-4F7B-A3B1-716DB148AE13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129283" custScaleY="100098">
        <dgm:presLayoutVars>
          <dgm:bulletEnabled val="1"/>
        </dgm:presLayoutVars>
      </dgm:prSet>
      <dgm:spPr>
        <a:xfrm>
          <a:off x="3139" y="0"/>
          <a:ext cx="3178830" cy="1465023"/>
        </a:xfrm>
        <a:prstGeom prst="roundRect">
          <a:avLst/>
        </a:prstGeom>
      </dgm:spPr>
    </dgm:pt>
    <dgm:pt modelId="{BC0389EC-45A4-4FF1-8D61-C35B5B162C7A}" type="pres">
      <dgm:prSet presAssocID="{4844165F-36A3-4836-9E66-C1EBFD518C37}" presName="childShp" presStyleLbl="bgAccFollowNode1" presStyleIdx="0" presStyleCnt="1" custScaleX="166667" custLinFactNeighborX="13699" custLinFactNeighborY="-6914">
        <dgm:presLayoutVars>
          <dgm:bulletEnabled val="1"/>
        </dgm:presLayoutVars>
      </dgm:prSet>
      <dgm:spPr/>
    </dgm:pt>
  </dgm:ptLst>
  <dgm:cxnLst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D7923F5E-D9D6-4F7B-A3B1-716DB148AE13}" srcId="{4844165F-36A3-4836-9E66-C1EBFD518C37}" destId="{D840A027-AABA-427A-92C2-75AF9F2E18FE}" srcOrd="2" destOrd="0" parTransId="{12BDEE0B-547F-422D-9026-BEEAEDDB398C}" sibTransId="{6AC92C15-747C-4F55-BBF6-4997639D1BFB}"/>
    <dgm:cxn modelId="{57C98C62-4131-4223-A6C2-6B85AA24E4F0}" srcId="{4844165F-36A3-4836-9E66-C1EBFD518C37}" destId="{AF08F79F-A9F4-42B5-8CA3-99F1017D2FC8}" srcOrd="1" destOrd="0" parTransId="{F7A88967-F0F5-46E6-80B3-3858ED2B1BDC}" sibTransId="{9CC55576-CE2C-4AC2-AD63-6EA64EA7DD3A}"/>
    <dgm:cxn modelId="{C63B434C-1C5D-4A6D-8EEF-3172AF33F415}" srcId="{4844165F-36A3-4836-9E66-C1EBFD518C37}" destId="{DDBAD6D6-FCCC-40DA-966B-25F2DD5222B6}" srcOrd="3" destOrd="0" parTransId="{2C96318F-7FA7-4765-8BFC-C039AD0677AF}" sibTransId="{9C897573-CA83-4571-A966-57204C18F2B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29C1F479-264D-4FFA-8F6B-749AD7F8E605}" type="presOf" srcId="{D840A027-AABA-427A-92C2-75AF9F2E18FE}" destId="{BC0389EC-45A4-4FF1-8D61-C35B5B162C7A}" srcOrd="0" destOrd="2" presId="urn:microsoft.com/office/officeart/2005/8/layout/vList6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052462B2-CA37-4A3C-802F-D98A2785FDC4}" type="presOf" srcId="{DDBAD6D6-FCCC-40DA-966B-25F2DD5222B6}" destId="{BC0389EC-45A4-4FF1-8D61-C35B5B162C7A}" srcOrd="0" destOrd="3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700B1AFC-2C71-4F7E-9333-2B7D1984D6EE}" type="presOf" srcId="{AF08F79F-A9F4-42B5-8CA3-99F1017D2FC8}" destId="{BC0389EC-45A4-4FF1-8D61-C35B5B162C7A}" srcOrd="0" destOrd="1" presId="urn:microsoft.com/office/officeart/2005/8/layout/vList6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95E9D-8AA7-4185-8600-5C7937408DEF}">
      <dsp:nvSpPr>
        <dsp:cNvPr id="0" name=""/>
        <dsp:cNvSpPr/>
      </dsp:nvSpPr>
      <dsp:spPr>
        <a:xfrm>
          <a:off x="-6083448" y="-928152"/>
          <a:ext cx="7221146" cy="7221146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254F31-F514-4A21-8A06-74B313906045}">
      <dsp:nvSpPr>
        <dsp:cNvPr id="0" name=""/>
        <dsp:cNvSpPr/>
      </dsp:nvSpPr>
      <dsp:spPr>
        <a:xfrm>
          <a:off x="351741" y="225597"/>
          <a:ext cx="10778068" cy="487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9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Rozporządzenie Parlamentu Europejskiego i Rady (UE) nr 2021/1060 z dnia 24 czerwca 2021 r. (tzw. </a:t>
          </a:r>
          <a:r>
            <a:rPr lang="pl-PL" sz="14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Rozporządzenie ogólne</a:t>
          </a: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 </a:t>
          </a:r>
        </a:p>
      </dsp:txBody>
      <dsp:txXfrm>
        <a:off x="351741" y="225597"/>
        <a:ext cx="10778068" cy="487556"/>
      </dsp:txXfrm>
    </dsp:sp>
    <dsp:sp modelId="{07F7C3C2-B5CA-45D9-B5E4-AA8D8DD7C032}">
      <dsp:nvSpPr>
        <dsp:cNvPr id="0" name=""/>
        <dsp:cNvSpPr/>
      </dsp:nvSpPr>
      <dsp:spPr>
        <a:xfrm>
          <a:off x="44452" y="205697"/>
          <a:ext cx="609445" cy="6094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F7F67-C0D1-4838-8D2B-60C0007D13E6}">
      <dsp:nvSpPr>
        <dsp:cNvPr id="0" name=""/>
        <dsp:cNvSpPr/>
      </dsp:nvSpPr>
      <dsp:spPr>
        <a:xfrm>
          <a:off x="814172" y="1021368"/>
          <a:ext cx="10336542" cy="487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9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Konwencja ONZ o prawach osób niepełnosprawnych z dnia 13 grudnia 2006 r. </a:t>
          </a:r>
        </a:p>
      </dsp:txBody>
      <dsp:txXfrm>
        <a:off x="814172" y="1021368"/>
        <a:ext cx="10336542" cy="487556"/>
      </dsp:txXfrm>
    </dsp:sp>
    <dsp:sp modelId="{C0C33480-004B-4284-BC45-C030092C1432}">
      <dsp:nvSpPr>
        <dsp:cNvPr id="0" name=""/>
        <dsp:cNvSpPr/>
      </dsp:nvSpPr>
      <dsp:spPr>
        <a:xfrm>
          <a:off x="491670" y="914705"/>
          <a:ext cx="609445" cy="6094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8EB6A-7BB7-41A5-9A07-EC3096AC3CAF}">
      <dsp:nvSpPr>
        <dsp:cNvPr id="0" name=""/>
        <dsp:cNvSpPr/>
      </dsp:nvSpPr>
      <dsp:spPr>
        <a:xfrm>
          <a:off x="986613" y="1566853"/>
          <a:ext cx="10180492" cy="799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9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Karta Praw Podstawowych przyjęta i podpisana 7 grudnia 2000 r. w Nicei. </a:t>
          </a:r>
        </a:p>
      </dsp:txBody>
      <dsp:txXfrm>
        <a:off x="986613" y="1566853"/>
        <a:ext cx="10180492" cy="799783"/>
      </dsp:txXfrm>
    </dsp:sp>
    <dsp:sp modelId="{C73E72DF-8DB3-4C25-94E4-7D11C39D4A7B}">
      <dsp:nvSpPr>
        <dsp:cNvPr id="0" name=""/>
        <dsp:cNvSpPr/>
      </dsp:nvSpPr>
      <dsp:spPr>
        <a:xfrm>
          <a:off x="733625" y="1645933"/>
          <a:ext cx="609445" cy="6094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0FF5A9-3D24-4304-BF66-9E3532A4A571}">
      <dsp:nvSpPr>
        <dsp:cNvPr id="0" name=""/>
        <dsp:cNvSpPr/>
      </dsp:nvSpPr>
      <dsp:spPr>
        <a:xfrm>
          <a:off x="1131078" y="2445577"/>
          <a:ext cx="10019638" cy="67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9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Ustawa o dostępności cyfrowej stron internetowych i aplikacji mobilnych podmiotów publicznych z dnia 19 kwietnia 2019 r. </a:t>
          </a:r>
        </a:p>
      </dsp:txBody>
      <dsp:txXfrm>
        <a:off x="1131078" y="2445577"/>
        <a:ext cx="10019638" cy="674851"/>
      </dsp:txXfrm>
    </dsp:sp>
    <dsp:sp modelId="{E9355375-3C28-4EBB-AF85-48345EAADC14}">
      <dsp:nvSpPr>
        <dsp:cNvPr id="0" name=""/>
        <dsp:cNvSpPr/>
      </dsp:nvSpPr>
      <dsp:spPr>
        <a:xfrm>
          <a:off x="810878" y="2377697"/>
          <a:ext cx="609445" cy="6094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95C0C-E5CA-4839-B923-F268B29CFFE0}">
      <dsp:nvSpPr>
        <dsp:cNvPr id="0" name=""/>
        <dsp:cNvSpPr/>
      </dsp:nvSpPr>
      <dsp:spPr>
        <a:xfrm>
          <a:off x="1167558" y="3227891"/>
          <a:ext cx="9979307" cy="52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9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Ustawa o zapewnianiu dostępności osobom ze szczególnymi potrzebami z dnia 19 lipca 2019 r. </a:t>
          </a:r>
        </a:p>
      </dsp:txBody>
      <dsp:txXfrm>
        <a:off x="1167558" y="3227891"/>
        <a:ext cx="9979307" cy="520422"/>
      </dsp:txXfrm>
    </dsp:sp>
    <dsp:sp modelId="{E08CE058-2639-4495-82FF-A8856AB6B26C}">
      <dsp:nvSpPr>
        <dsp:cNvPr id="0" name=""/>
        <dsp:cNvSpPr/>
      </dsp:nvSpPr>
      <dsp:spPr>
        <a:xfrm>
          <a:off x="733625" y="3109461"/>
          <a:ext cx="609445" cy="6094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E5AF8-8B3B-46EC-B801-7133258EB3C4}">
      <dsp:nvSpPr>
        <dsp:cNvPr id="0" name=""/>
        <dsp:cNvSpPr/>
      </dsp:nvSpPr>
      <dsp:spPr>
        <a:xfrm>
          <a:off x="850660" y="3901634"/>
          <a:ext cx="10336542" cy="487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9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Ustawa o zapewnieniu spełniania wymagań dostępności niektórych produktów i usług przez podmioty gospodarcze z dnia 26 kwietnia 2024 r.</a:t>
          </a:r>
        </a:p>
      </dsp:txBody>
      <dsp:txXfrm>
        <a:off x="850660" y="3901634"/>
        <a:ext cx="10336542" cy="487556"/>
      </dsp:txXfrm>
    </dsp:sp>
    <dsp:sp modelId="{81BCDE8C-4564-498E-9771-2C78185561A1}">
      <dsp:nvSpPr>
        <dsp:cNvPr id="0" name=""/>
        <dsp:cNvSpPr/>
      </dsp:nvSpPr>
      <dsp:spPr>
        <a:xfrm>
          <a:off x="446401" y="3795877"/>
          <a:ext cx="609445" cy="6094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8E689-E427-47DA-A67E-D139E9653FF1}">
      <dsp:nvSpPr>
        <dsp:cNvPr id="0" name=""/>
        <dsp:cNvSpPr/>
      </dsp:nvSpPr>
      <dsp:spPr>
        <a:xfrm>
          <a:off x="500640" y="4642920"/>
          <a:ext cx="10695185" cy="323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998" tIns="38100" rIns="38100" bIns="381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Ustawa o organizacjach pracodawców z dnia 23 maja 1991 r. </a:t>
          </a:r>
        </a:p>
      </dsp:txBody>
      <dsp:txXfrm>
        <a:off x="500640" y="4642920"/>
        <a:ext cx="10695185" cy="323688"/>
      </dsp:txXfrm>
    </dsp:sp>
    <dsp:sp modelId="{0D79FBF2-15D4-4FC9-A88C-00D69820A88F}">
      <dsp:nvSpPr>
        <dsp:cNvPr id="0" name=""/>
        <dsp:cNvSpPr/>
      </dsp:nvSpPr>
      <dsp:spPr>
        <a:xfrm>
          <a:off x="50144" y="4572453"/>
          <a:ext cx="609445" cy="6094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3060363" y="1856"/>
          <a:ext cx="6566710" cy="1901093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Open Sans" panose="020B0606030504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działalność w znacznym stopniu szkodzi dobremu stanowi i odporności ekosystemów; lub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działalność jest szkodliwa dla stanu zachowania siedlisk i gatunków, w tym siedlisk i gatunków objętych zakresem zainteresowania UE (np. obszary Natura 2000, obszary UNESCO)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060363" y="239493"/>
        <a:ext cx="5853800" cy="1425819"/>
      </dsp:txXfrm>
    </dsp:sp>
    <dsp:sp modelId="{46AEBF1B-7E9F-499B-8FFF-2A20A0A35F55}">
      <dsp:nvSpPr>
        <dsp:cNvPr id="0" name=""/>
        <dsp:cNvSpPr/>
      </dsp:nvSpPr>
      <dsp:spPr>
        <a:xfrm>
          <a:off x="6012" y="1857"/>
          <a:ext cx="3048339" cy="1899234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OCHRONA I ODBUDOWA RÓŻNORODNOŚCI BIOLOGICZNEJ I EKOSYSTEMÓW</a:t>
          </a:r>
        </a:p>
      </dsp:txBody>
      <dsp:txXfrm>
        <a:off x="98725" y="94570"/>
        <a:ext cx="2862913" cy="17138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49836-D92D-4B5D-B766-5424D1B406C2}">
      <dsp:nvSpPr>
        <dsp:cNvPr id="0" name=""/>
        <dsp:cNvSpPr/>
      </dsp:nvSpPr>
      <dsp:spPr>
        <a:xfrm>
          <a:off x="3665191" y="2399359"/>
          <a:ext cx="447122" cy="1802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561" y="0"/>
              </a:lnTo>
              <a:lnTo>
                <a:pt x="223561" y="1802840"/>
              </a:lnTo>
              <a:lnTo>
                <a:pt x="447122" y="18028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00" kern="1200"/>
        </a:p>
      </dsp:txBody>
      <dsp:txXfrm>
        <a:off x="3842316" y="3254343"/>
        <a:ext cx="92872" cy="92872"/>
      </dsp:txXfrm>
    </dsp:sp>
    <dsp:sp modelId="{EB5A1CDB-6B1C-431A-BF29-9AB473148BFE}">
      <dsp:nvSpPr>
        <dsp:cNvPr id="0" name=""/>
        <dsp:cNvSpPr/>
      </dsp:nvSpPr>
      <dsp:spPr>
        <a:xfrm>
          <a:off x="3665191" y="2399359"/>
          <a:ext cx="340114" cy="436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057" y="0"/>
              </a:lnTo>
              <a:lnTo>
                <a:pt x="170057" y="436897"/>
              </a:lnTo>
              <a:lnTo>
                <a:pt x="340114" y="4368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21407" y="2603966"/>
        <a:ext cx="27683" cy="27683"/>
      </dsp:txXfrm>
    </dsp:sp>
    <dsp:sp modelId="{8B10FADC-F9A8-44DF-8BE2-8939EC4F3DDA}">
      <dsp:nvSpPr>
        <dsp:cNvPr id="0" name=""/>
        <dsp:cNvSpPr/>
      </dsp:nvSpPr>
      <dsp:spPr>
        <a:xfrm>
          <a:off x="3665191" y="1489034"/>
          <a:ext cx="340114" cy="910325"/>
        </a:xfrm>
        <a:custGeom>
          <a:avLst/>
          <a:gdLst/>
          <a:ahLst/>
          <a:cxnLst/>
          <a:rect l="0" t="0" r="0" b="0"/>
          <a:pathLst>
            <a:path>
              <a:moveTo>
                <a:pt x="0" y="910325"/>
              </a:moveTo>
              <a:lnTo>
                <a:pt x="170057" y="910325"/>
              </a:lnTo>
              <a:lnTo>
                <a:pt x="170057" y="0"/>
              </a:lnTo>
              <a:lnTo>
                <a:pt x="34011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10954" y="1919902"/>
        <a:ext cx="48589" cy="48589"/>
      </dsp:txXfrm>
    </dsp:sp>
    <dsp:sp modelId="{5A799436-6F58-4FE0-A3C5-DDE187E96C9F}">
      <dsp:nvSpPr>
        <dsp:cNvPr id="0" name=""/>
        <dsp:cNvSpPr/>
      </dsp:nvSpPr>
      <dsp:spPr>
        <a:xfrm rot="16200000">
          <a:off x="726942" y="1860471"/>
          <a:ext cx="4798719" cy="10777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Rekrutacja/promocja</a:t>
          </a:r>
        </a:p>
      </dsp:txBody>
      <dsp:txXfrm>
        <a:off x="726942" y="1860471"/>
        <a:ext cx="4798719" cy="1077777"/>
      </dsp:txXfrm>
    </dsp:sp>
    <dsp:sp modelId="{7A27869C-07A2-46FA-9C95-4DFAF5031D70}">
      <dsp:nvSpPr>
        <dsp:cNvPr id="0" name=""/>
        <dsp:cNvSpPr/>
      </dsp:nvSpPr>
      <dsp:spPr>
        <a:xfrm>
          <a:off x="4005306" y="950146"/>
          <a:ext cx="3535110" cy="10777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Regulamin rekrutacji </a:t>
          </a:r>
        </a:p>
      </dsp:txBody>
      <dsp:txXfrm>
        <a:off x="4005306" y="950146"/>
        <a:ext cx="3535110" cy="1077777"/>
      </dsp:txXfrm>
    </dsp:sp>
    <dsp:sp modelId="{5AE6445A-996F-4C8B-9100-8FBCE54FDCBC}">
      <dsp:nvSpPr>
        <dsp:cNvPr id="0" name=""/>
        <dsp:cNvSpPr/>
      </dsp:nvSpPr>
      <dsp:spPr>
        <a:xfrm>
          <a:off x="4005306" y="2297368"/>
          <a:ext cx="3535110" cy="10777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Formularze uwzględniające specyficzne potrzeby </a:t>
          </a:r>
        </a:p>
      </dsp:txBody>
      <dsp:txXfrm>
        <a:off x="4005306" y="2297368"/>
        <a:ext cx="3535110" cy="1077777"/>
      </dsp:txXfrm>
    </dsp:sp>
    <dsp:sp modelId="{AD0AA4F3-79F8-4604-83B5-4AD284C207DA}">
      <dsp:nvSpPr>
        <dsp:cNvPr id="0" name=""/>
        <dsp:cNvSpPr/>
      </dsp:nvSpPr>
      <dsp:spPr>
        <a:xfrm>
          <a:off x="4112313" y="3663311"/>
          <a:ext cx="3535110" cy="10777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Lista obecności, dokumentacja zdjęciowa np. ze szkoleń </a:t>
          </a:r>
        </a:p>
      </dsp:txBody>
      <dsp:txXfrm>
        <a:off x="4112313" y="3663311"/>
        <a:ext cx="3535110" cy="10777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49836-D92D-4B5D-B766-5424D1B406C2}">
      <dsp:nvSpPr>
        <dsp:cNvPr id="0" name=""/>
        <dsp:cNvSpPr/>
      </dsp:nvSpPr>
      <dsp:spPr>
        <a:xfrm>
          <a:off x="1041384" y="2534476"/>
          <a:ext cx="255386" cy="1324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7693" y="0"/>
              </a:lnTo>
              <a:lnTo>
                <a:pt x="127693" y="1324235"/>
              </a:lnTo>
              <a:lnTo>
                <a:pt x="255386" y="13242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1135361" y="3162878"/>
        <a:ext cx="67431" cy="67431"/>
      </dsp:txXfrm>
    </dsp:sp>
    <dsp:sp modelId="{EB5A1CDB-6B1C-431A-BF29-9AB473148BFE}">
      <dsp:nvSpPr>
        <dsp:cNvPr id="0" name=""/>
        <dsp:cNvSpPr/>
      </dsp:nvSpPr>
      <dsp:spPr>
        <a:xfrm>
          <a:off x="1041384" y="2534476"/>
          <a:ext cx="182052" cy="368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026" y="0"/>
              </a:lnTo>
              <a:lnTo>
                <a:pt x="91026" y="368210"/>
              </a:lnTo>
              <a:lnTo>
                <a:pt x="182052" y="3682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1122142" y="2708312"/>
        <a:ext cx="20537" cy="20537"/>
      </dsp:txXfrm>
    </dsp:sp>
    <dsp:sp modelId="{2529869A-15F7-4814-AC92-4E74C1739D53}">
      <dsp:nvSpPr>
        <dsp:cNvPr id="0" name=""/>
        <dsp:cNvSpPr/>
      </dsp:nvSpPr>
      <dsp:spPr>
        <a:xfrm>
          <a:off x="6761132" y="2416683"/>
          <a:ext cx="500356" cy="109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178" y="0"/>
              </a:lnTo>
              <a:lnTo>
                <a:pt x="250178" y="109274"/>
              </a:lnTo>
              <a:lnTo>
                <a:pt x="500356" y="1092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6998507" y="2458516"/>
        <a:ext cx="25607" cy="25607"/>
      </dsp:txXfrm>
    </dsp:sp>
    <dsp:sp modelId="{5E13B14D-D909-4D65-976F-55EB4C804AAB}">
      <dsp:nvSpPr>
        <dsp:cNvPr id="0" name=""/>
        <dsp:cNvSpPr/>
      </dsp:nvSpPr>
      <dsp:spPr>
        <a:xfrm>
          <a:off x="3761812" y="1940419"/>
          <a:ext cx="499886" cy="4762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943" y="0"/>
              </a:lnTo>
              <a:lnTo>
                <a:pt x="249943" y="476264"/>
              </a:lnTo>
              <a:lnTo>
                <a:pt x="499886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94494" y="2161290"/>
        <a:ext cx="34522" cy="34522"/>
      </dsp:txXfrm>
    </dsp:sp>
    <dsp:sp modelId="{8B10FADC-F9A8-44DF-8BE2-8939EC4F3DDA}">
      <dsp:nvSpPr>
        <dsp:cNvPr id="0" name=""/>
        <dsp:cNvSpPr/>
      </dsp:nvSpPr>
      <dsp:spPr>
        <a:xfrm>
          <a:off x="3761812" y="1426427"/>
          <a:ext cx="509609" cy="513991"/>
        </a:xfrm>
        <a:custGeom>
          <a:avLst/>
          <a:gdLst/>
          <a:ahLst/>
          <a:cxnLst/>
          <a:rect l="0" t="0" r="0" b="0"/>
          <a:pathLst>
            <a:path>
              <a:moveTo>
                <a:pt x="0" y="513991"/>
              </a:moveTo>
              <a:lnTo>
                <a:pt x="254804" y="513991"/>
              </a:lnTo>
              <a:lnTo>
                <a:pt x="254804" y="0"/>
              </a:lnTo>
              <a:lnTo>
                <a:pt x="50960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98522" y="1665328"/>
        <a:ext cx="36190" cy="36190"/>
      </dsp:txXfrm>
    </dsp:sp>
    <dsp:sp modelId="{5EBF8517-E7EA-4464-BF6F-15B9C0FFAF94}">
      <dsp:nvSpPr>
        <dsp:cNvPr id="0" name=""/>
        <dsp:cNvSpPr/>
      </dsp:nvSpPr>
      <dsp:spPr>
        <a:xfrm>
          <a:off x="1041384" y="1940419"/>
          <a:ext cx="220994" cy="594056"/>
        </a:xfrm>
        <a:custGeom>
          <a:avLst/>
          <a:gdLst/>
          <a:ahLst/>
          <a:cxnLst/>
          <a:rect l="0" t="0" r="0" b="0"/>
          <a:pathLst>
            <a:path>
              <a:moveTo>
                <a:pt x="0" y="594056"/>
              </a:moveTo>
              <a:lnTo>
                <a:pt x="110497" y="594056"/>
              </a:lnTo>
              <a:lnTo>
                <a:pt x="110497" y="0"/>
              </a:lnTo>
              <a:lnTo>
                <a:pt x="22099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1136035" y="2221601"/>
        <a:ext cx="31691" cy="31691"/>
      </dsp:txXfrm>
    </dsp:sp>
    <dsp:sp modelId="{5A799436-6F58-4FE0-A3C5-DDE187E96C9F}">
      <dsp:nvSpPr>
        <dsp:cNvPr id="0" name=""/>
        <dsp:cNvSpPr/>
      </dsp:nvSpPr>
      <dsp:spPr>
        <a:xfrm rot="16200000">
          <a:off x="-1036049" y="2153464"/>
          <a:ext cx="3392844" cy="762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Zadania</a:t>
          </a:r>
        </a:p>
      </dsp:txBody>
      <dsp:txXfrm>
        <a:off x="-1036049" y="2153464"/>
        <a:ext cx="3392844" cy="762022"/>
      </dsp:txXfrm>
    </dsp:sp>
    <dsp:sp modelId="{B11B0EC1-656E-46E1-851D-D5BE9628D3C1}">
      <dsp:nvSpPr>
        <dsp:cNvPr id="0" name=""/>
        <dsp:cNvSpPr/>
      </dsp:nvSpPr>
      <dsp:spPr>
        <a:xfrm>
          <a:off x="1262378" y="1559408"/>
          <a:ext cx="2499433" cy="762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Dokumentacja</a:t>
          </a: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przetargowa zabezpieczająca warunki zasad horyzontalnych </a:t>
          </a:r>
          <a:endParaRPr lang="pl-PL" sz="1400" b="1" kern="1200" dirty="0">
            <a:solidFill>
              <a:srgbClr val="FFFFFF"/>
            </a:solidFill>
            <a:latin typeface="Arial" panose="020B060402020202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2378" y="1559408"/>
        <a:ext cx="2499433" cy="762022"/>
      </dsp:txXfrm>
    </dsp:sp>
    <dsp:sp modelId="{7A27869C-07A2-46FA-9C95-4DFAF5031D70}">
      <dsp:nvSpPr>
        <dsp:cNvPr id="0" name=""/>
        <dsp:cNvSpPr/>
      </dsp:nvSpPr>
      <dsp:spPr>
        <a:xfrm>
          <a:off x="4271422" y="1045416"/>
          <a:ext cx="2499433" cy="762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Protokoły odbioru potwierdzające zaangażowanie zawodowe personelu</a:t>
          </a:r>
        </a:p>
      </dsp:txBody>
      <dsp:txXfrm>
        <a:off x="4271422" y="1045416"/>
        <a:ext cx="2499433" cy="762022"/>
      </dsp:txXfrm>
    </dsp:sp>
    <dsp:sp modelId="{0B381D4A-32E0-4656-AF01-435A96B172C8}">
      <dsp:nvSpPr>
        <dsp:cNvPr id="0" name=""/>
        <dsp:cNvSpPr/>
      </dsp:nvSpPr>
      <dsp:spPr>
        <a:xfrm>
          <a:off x="4261699" y="2035672"/>
          <a:ext cx="2499433" cy="762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Korespondencja</a:t>
          </a:r>
        </a:p>
      </dsp:txBody>
      <dsp:txXfrm>
        <a:off x="4261699" y="2035672"/>
        <a:ext cx="2499433" cy="762022"/>
      </dsp:txXfrm>
    </dsp:sp>
    <dsp:sp modelId="{A59C051B-E171-49CC-9ABD-A7FD0305D4D3}">
      <dsp:nvSpPr>
        <dsp:cNvPr id="0" name=""/>
        <dsp:cNvSpPr/>
      </dsp:nvSpPr>
      <dsp:spPr>
        <a:xfrm>
          <a:off x="7261489" y="2144946"/>
          <a:ext cx="2499433" cy="762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Dokumentacja zdjęciowa np. z odbytych szkoleń </a:t>
          </a:r>
        </a:p>
      </dsp:txBody>
      <dsp:txXfrm>
        <a:off x="7261489" y="2144946"/>
        <a:ext cx="2499433" cy="762022"/>
      </dsp:txXfrm>
    </dsp:sp>
    <dsp:sp modelId="{5AE6445A-996F-4C8B-9100-8FBCE54FDCBC}">
      <dsp:nvSpPr>
        <dsp:cNvPr id="0" name=""/>
        <dsp:cNvSpPr/>
      </dsp:nvSpPr>
      <dsp:spPr>
        <a:xfrm>
          <a:off x="1223437" y="2521674"/>
          <a:ext cx="2499433" cy="762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Dostępne równościowe i pro środowiskowe materiały szkoleniowe</a:t>
          </a:r>
        </a:p>
      </dsp:txBody>
      <dsp:txXfrm>
        <a:off x="1223437" y="2521674"/>
        <a:ext cx="2499433" cy="762022"/>
      </dsp:txXfrm>
    </dsp:sp>
    <dsp:sp modelId="{AD0AA4F3-79F8-4604-83B5-4AD284C207DA}">
      <dsp:nvSpPr>
        <dsp:cNvPr id="0" name=""/>
        <dsp:cNvSpPr/>
      </dsp:nvSpPr>
      <dsp:spPr>
        <a:xfrm>
          <a:off x="1296770" y="3477700"/>
          <a:ext cx="2499433" cy="762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Ankiety uwzględniające specyfikę kobiet i mężczyzn  oraz osób z niepełnosprawnościami  </a:t>
          </a:r>
        </a:p>
      </dsp:txBody>
      <dsp:txXfrm>
        <a:off x="1296770" y="3477700"/>
        <a:ext cx="2499433" cy="76202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49836-D92D-4B5D-B766-5424D1B406C2}">
      <dsp:nvSpPr>
        <dsp:cNvPr id="0" name=""/>
        <dsp:cNvSpPr/>
      </dsp:nvSpPr>
      <dsp:spPr>
        <a:xfrm>
          <a:off x="1448932" y="2543738"/>
          <a:ext cx="347482" cy="1801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3741" y="0"/>
              </a:lnTo>
              <a:lnTo>
                <a:pt x="173741" y="1801777"/>
              </a:lnTo>
              <a:lnTo>
                <a:pt x="347482" y="18017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00" kern="1200"/>
        </a:p>
      </dsp:txBody>
      <dsp:txXfrm>
        <a:off x="1576799" y="3398752"/>
        <a:ext cx="91748" cy="91748"/>
      </dsp:txXfrm>
    </dsp:sp>
    <dsp:sp modelId="{EB5A1CDB-6B1C-431A-BF29-9AB473148BFE}">
      <dsp:nvSpPr>
        <dsp:cNvPr id="0" name=""/>
        <dsp:cNvSpPr/>
      </dsp:nvSpPr>
      <dsp:spPr>
        <a:xfrm>
          <a:off x="1448932" y="2543738"/>
          <a:ext cx="247704" cy="500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852" y="0"/>
              </a:lnTo>
              <a:lnTo>
                <a:pt x="123852" y="500992"/>
              </a:lnTo>
              <a:lnTo>
                <a:pt x="247704" y="5009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1558812" y="2780262"/>
        <a:ext cx="27944" cy="27944"/>
      </dsp:txXfrm>
    </dsp:sp>
    <dsp:sp modelId="{68897D8D-D4A6-43F9-A430-72B2603BE58E}">
      <dsp:nvSpPr>
        <dsp:cNvPr id="0" name=""/>
        <dsp:cNvSpPr/>
      </dsp:nvSpPr>
      <dsp:spPr>
        <a:xfrm>
          <a:off x="5150392" y="1735454"/>
          <a:ext cx="680154" cy="661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0077" y="0"/>
              </a:lnTo>
              <a:lnTo>
                <a:pt x="340077" y="661983"/>
              </a:lnTo>
              <a:lnTo>
                <a:pt x="680154" y="6619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466741" y="2042718"/>
        <a:ext cx="47456" cy="47456"/>
      </dsp:txXfrm>
    </dsp:sp>
    <dsp:sp modelId="{2529869A-15F7-4814-AC92-4E74C1739D53}">
      <dsp:nvSpPr>
        <dsp:cNvPr id="0" name=""/>
        <dsp:cNvSpPr/>
      </dsp:nvSpPr>
      <dsp:spPr>
        <a:xfrm>
          <a:off x="5150392" y="690375"/>
          <a:ext cx="696239" cy="1045078"/>
        </a:xfrm>
        <a:custGeom>
          <a:avLst/>
          <a:gdLst/>
          <a:ahLst/>
          <a:cxnLst/>
          <a:rect l="0" t="0" r="0" b="0"/>
          <a:pathLst>
            <a:path>
              <a:moveTo>
                <a:pt x="0" y="1045078"/>
              </a:moveTo>
              <a:lnTo>
                <a:pt x="348119" y="1045078"/>
              </a:lnTo>
              <a:lnTo>
                <a:pt x="348119" y="0"/>
              </a:lnTo>
              <a:lnTo>
                <a:pt x="69623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467118" y="1181521"/>
        <a:ext cx="62788" cy="62788"/>
      </dsp:txXfrm>
    </dsp:sp>
    <dsp:sp modelId="{5EBF8517-E7EA-4464-BF6F-15B9C0FFAF94}">
      <dsp:nvSpPr>
        <dsp:cNvPr id="0" name=""/>
        <dsp:cNvSpPr/>
      </dsp:nvSpPr>
      <dsp:spPr>
        <a:xfrm>
          <a:off x="1448932" y="1735454"/>
          <a:ext cx="300688" cy="808283"/>
        </a:xfrm>
        <a:custGeom>
          <a:avLst/>
          <a:gdLst/>
          <a:ahLst/>
          <a:cxnLst/>
          <a:rect l="0" t="0" r="0" b="0"/>
          <a:pathLst>
            <a:path>
              <a:moveTo>
                <a:pt x="0" y="808283"/>
              </a:moveTo>
              <a:lnTo>
                <a:pt x="150344" y="808283"/>
              </a:lnTo>
              <a:lnTo>
                <a:pt x="150344" y="0"/>
              </a:lnTo>
              <a:lnTo>
                <a:pt x="30068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1577716" y="2118036"/>
        <a:ext cx="43120" cy="43120"/>
      </dsp:txXfrm>
    </dsp:sp>
    <dsp:sp modelId="{5A799436-6F58-4FE0-A3C5-DDE187E96C9F}">
      <dsp:nvSpPr>
        <dsp:cNvPr id="0" name=""/>
        <dsp:cNvSpPr/>
      </dsp:nvSpPr>
      <dsp:spPr>
        <a:xfrm rot="16200000">
          <a:off x="-1377658" y="2025327"/>
          <a:ext cx="4616361" cy="10368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Strona www </a:t>
          </a:r>
        </a:p>
      </dsp:txBody>
      <dsp:txXfrm>
        <a:off x="-1377658" y="2025327"/>
        <a:ext cx="4616361" cy="1036820"/>
      </dsp:txXfrm>
    </dsp:sp>
    <dsp:sp modelId="{B11B0EC1-656E-46E1-851D-D5BE9628D3C1}">
      <dsp:nvSpPr>
        <dsp:cNvPr id="0" name=""/>
        <dsp:cNvSpPr/>
      </dsp:nvSpPr>
      <dsp:spPr>
        <a:xfrm>
          <a:off x="1749621" y="1217044"/>
          <a:ext cx="3400771" cy="10368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Strona dostępna (standard WCAG 2.1.).</a:t>
          </a:r>
        </a:p>
      </dsp:txBody>
      <dsp:txXfrm>
        <a:off x="1749621" y="1217044"/>
        <a:ext cx="3400771" cy="1036820"/>
      </dsp:txXfrm>
    </dsp:sp>
    <dsp:sp modelId="{A59C051B-E171-49CC-9ABD-A7FD0305D4D3}">
      <dsp:nvSpPr>
        <dsp:cNvPr id="0" name=""/>
        <dsp:cNvSpPr/>
      </dsp:nvSpPr>
      <dsp:spPr>
        <a:xfrm>
          <a:off x="5846632" y="157994"/>
          <a:ext cx="4484426" cy="10647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Dostępne produkty</a:t>
          </a:r>
        </a:p>
      </dsp:txBody>
      <dsp:txXfrm>
        <a:off x="5846632" y="157994"/>
        <a:ext cx="4484426" cy="1064762"/>
      </dsp:txXfrm>
    </dsp:sp>
    <dsp:sp modelId="{F7F4E968-D342-429B-B2AD-D7B487B0EE5D}">
      <dsp:nvSpPr>
        <dsp:cNvPr id="0" name=""/>
        <dsp:cNvSpPr/>
      </dsp:nvSpPr>
      <dsp:spPr>
        <a:xfrm>
          <a:off x="5830546" y="1441256"/>
          <a:ext cx="4488711" cy="1912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Generator deklaracji dostępności</a:t>
          </a:r>
        </a:p>
      </dsp:txBody>
      <dsp:txXfrm>
        <a:off x="5830546" y="1441256"/>
        <a:ext cx="4488711" cy="1912363"/>
      </dsp:txXfrm>
    </dsp:sp>
    <dsp:sp modelId="{5AE6445A-996F-4C8B-9100-8FBCE54FDCBC}">
      <dsp:nvSpPr>
        <dsp:cNvPr id="0" name=""/>
        <dsp:cNvSpPr/>
      </dsp:nvSpPr>
      <dsp:spPr>
        <a:xfrm>
          <a:off x="1696637" y="2526320"/>
          <a:ext cx="3400771" cy="10368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Język równościowy </a:t>
          </a:r>
        </a:p>
      </dsp:txBody>
      <dsp:txXfrm>
        <a:off x="1696637" y="2526320"/>
        <a:ext cx="3400771" cy="1036820"/>
      </dsp:txXfrm>
    </dsp:sp>
    <dsp:sp modelId="{AD0AA4F3-79F8-4604-83B5-4AD284C207DA}">
      <dsp:nvSpPr>
        <dsp:cNvPr id="0" name=""/>
        <dsp:cNvSpPr/>
      </dsp:nvSpPr>
      <dsp:spPr>
        <a:xfrm>
          <a:off x="1796415" y="3827105"/>
          <a:ext cx="3400771" cy="10368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baseline="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Dostępne materiały informacyjno-równościowe </a:t>
          </a:r>
        </a:p>
      </dsp:txBody>
      <dsp:txXfrm>
        <a:off x="1796415" y="3827105"/>
        <a:ext cx="3400771" cy="1036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95E9D-8AA7-4185-8600-5C7937408DEF}">
      <dsp:nvSpPr>
        <dsp:cNvPr id="0" name=""/>
        <dsp:cNvSpPr/>
      </dsp:nvSpPr>
      <dsp:spPr>
        <a:xfrm>
          <a:off x="-6018651" y="-928152"/>
          <a:ext cx="7221146" cy="7221146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254F31-F514-4A21-8A06-74B313906045}">
      <dsp:nvSpPr>
        <dsp:cNvPr id="0" name=""/>
        <dsp:cNvSpPr/>
      </dsp:nvSpPr>
      <dsp:spPr>
        <a:xfrm>
          <a:off x="986191" y="766421"/>
          <a:ext cx="10211541" cy="15326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652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Wytyczne dotyczące realizacji zasad równościowych w ramach funduszy unijnych na lata 2021-2027</a:t>
          </a:r>
        </a:p>
      </dsp:txBody>
      <dsp:txXfrm>
        <a:off x="986191" y="766421"/>
        <a:ext cx="10211541" cy="1532627"/>
      </dsp:txXfrm>
    </dsp:sp>
    <dsp:sp modelId="{07F7C3C2-B5CA-45D9-B5E4-AA8D8DD7C032}">
      <dsp:nvSpPr>
        <dsp:cNvPr id="0" name=""/>
        <dsp:cNvSpPr/>
      </dsp:nvSpPr>
      <dsp:spPr>
        <a:xfrm>
          <a:off x="10406" y="646378"/>
          <a:ext cx="1915784" cy="191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F7F67-C0D1-4838-8D2B-60C0007D13E6}">
      <dsp:nvSpPr>
        <dsp:cNvPr id="0" name=""/>
        <dsp:cNvSpPr/>
      </dsp:nvSpPr>
      <dsp:spPr>
        <a:xfrm>
          <a:off x="1014491" y="3001774"/>
          <a:ext cx="10211541" cy="15326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652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Wytyczne dotyczące realizacji zasady partnerstwa na lata 2021-2027</a:t>
          </a:r>
        </a:p>
      </dsp:txBody>
      <dsp:txXfrm>
        <a:off x="1014491" y="3001774"/>
        <a:ext cx="10211541" cy="1532627"/>
      </dsp:txXfrm>
    </dsp:sp>
    <dsp:sp modelId="{C0C33480-004B-4284-BC45-C030092C1432}">
      <dsp:nvSpPr>
        <dsp:cNvPr id="0" name=""/>
        <dsp:cNvSpPr/>
      </dsp:nvSpPr>
      <dsp:spPr>
        <a:xfrm>
          <a:off x="28299" y="2874213"/>
          <a:ext cx="1915784" cy="191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E1EFB-A9B8-462D-BD14-44790722EF1F}">
      <dsp:nvSpPr>
        <dsp:cNvPr id="0" name=""/>
        <dsp:cNvSpPr/>
      </dsp:nvSpPr>
      <dsp:spPr>
        <a:xfrm>
          <a:off x="783762" y="1223"/>
          <a:ext cx="2730499" cy="1365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Arial" panose="020B0604020202020204" pitchFamily="34" charset="0"/>
              <a:cs typeface="Arial" panose="020B0604020202020204" pitchFamily="34" charset="0"/>
            </a:rPr>
            <a:t>Uniwersalne projektowanie </a:t>
          </a:r>
        </a:p>
      </dsp:txBody>
      <dsp:txXfrm>
        <a:off x="823749" y="41210"/>
        <a:ext cx="2650525" cy="1285275"/>
      </dsp:txXfrm>
    </dsp:sp>
    <dsp:sp modelId="{187A6C74-2F52-41F3-98C8-B9FA42AB87E4}">
      <dsp:nvSpPr>
        <dsp:cNvPr id="0" name=""/>
        <dsp:cNvSpPr/>
      </dsp:nvSpPr>
      <dsp:spPr>
        <a:xfrm>
          <a:off x="1056812" y="1366473"/>
          <a:ext cx="339717" cy="853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3417"/>
              </a:lnTo>
              <a:lnTo>
                <a:pt x="339717" y="8534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55E8A-DE30-40ED-AA7F-AFCC076475FA}">
      <dsp:nvSpPr>
        <dsp:cNvPr id="0" name=""/>
        <dsp:cNvSpPr/>
      </dsp:nvSpPr>
      <dsp:spPr>
        <a:xfrm>
          <a:off x="1396530" y="1537266"/>
          <a:ext cx="2184400" cy="1365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Arial" panose="020B0604020202020204" pitchFamily="34" charset="0"/>
              <a:cs typeface="Arial" panose="020B0604020202020204" pitchFamily="34" charset="0"/>
            </a:rPr>
            <a:t>Etap planowania </a:t>
          </a:r>
        </a:p>
      </dsp:txBody>
      <dsp:txXfrm>
        <a:off x="1436517" y="1577253"/>
        <a:ext cx="2104426" cy="1285275"/>
      </dsp:txXfrm>
    </dsp:sp>
    <dsp:sp modelId="{E72A9BD3-6423-45BA-8D81-B60524B21305}">
      <dsp:nvSpPr>
        <dsp:cNvPr id="0" name=""/>
        <dsp:cNvSpPr/>
      </dsp:nvSpPr>
      <dsp:spPr>
        <a:xfrm>
          <a:off x="1056812" y="1366473"/>
          <a:ext cx="358765" cy="2772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2549"/>
              </a:lnTo>
              <a:lnTo>
                <a:pt x="358765" y="27725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39564-344D-4C6D-8A41-6F1CB7836CB3}">
      <dsp:nvSpPr>
        <dsp:cNvPr id="0" name=""/>
        <dsp:cNvSpPr/>
      </dsp:nvSpPr>
      <dsp:spPr>
        <a:xfrm>
          <a:off x="1415578" y="3137475"/>
          <a:ext cx="2336128" cy="2003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Dotyczy otoczenia oraz wszystkich korzystających z projektu lub kontrolujących projekty, np. wejście do budynku bez barier, zakup autobusów niskopodłogowych  </a:t>
          </a:r>
        </a:p>
      </dsp:txBody>
      <dsp:txXfrm>
        <a:off x="1474247" y="3196144"/>
        <a:ext cx="2218790" cy="1885756"/>
      </dsp:txXfrm>
    </dsp:sp>
    <dsp:sp modelId="{B662938B-F694-4000-8E8D-3B0F87369ABD}">
      <dsp:nvSpPr>
        <dsp:cNvPr id="0" name=""/>
        <dsp:cNvSpPr/>
      </dsp:nvSpPr>
      <dsp:spPr>
        <a:xfrm>
          <a:off x="4573287" y="0"/>
          <a:ext cx="2730499" cy="1365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Racjonalne usprawnienia </a:t>
          </a:r>
        </a:p>
      </dsp:txBody>
      <dsp:txXfrm>
        <a:off x="4613274" y="39987"/>
        <a:ext cx="2650525" cy="1285275"/>
      </dsp:txXfrm>
    </dsp:sp>
    <dsp:sp modelId="{D7CD1A48-5CA0-4D99-B449-118DB5FDB501}">
      <dsp:nvSpPr>
        <dsp:cNvPr id="0" name=""/>
        <dsp:cNvSpPr/>
      </dsp:nvSpPr>
      <dsp:spPr>
        <a:xfrm>
          <a:off x="4800617" y="1365249"/>
          <a:ext cx="91440" cy="8546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54641"/>
              </a:lnTo>
              <a:lnTo>
                <a:pt x="66990" y="8546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B836D-AB4B-4A7F-8E10-342AE313520B}">
      <dsp:nvSpPr>
        <dsp:cNvPr id="0" name=""/>
        <dsp:cNvSpPr/>
      </dsp:nvSpPr>
      <dsp:spPr>
        <a:xfrm>
          <a:off x="4867607" y="1537266"/>
          <a:ext cx="2184400" cy="1365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Etap realizacji </a:t>
          </a:r>
        </a:p>
      </dsp:txBody>
      <dsp:txXfrm>
        <a:off x="4907594" y="1577253"/>
        <a:ext cx="2104426" cy="1285275"/>
      </dsp:txXfrm>
    </dsp:sp>
    <dsp:sp modelId="{355CB874-D248-4F4D-91AA-42D4E0F88E68}">
      <dsp:nvSpPr>
        <dsp:cNvPr id="0" name=""/>
        <dsp:cNvSpPr/>
      </dsp:nvSpPr>
      <dsp:spPr>
        <a:xfrm>
          <a:off x="4846337" y="1365249"/>
          <a:ext cx="540196" cy="2479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9384"/>
              </a:lnTo>
              <a:lnTo>
                <a:pt x="540196" y="24793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C156D-2D7D-40FA-B9F3-0DA21F873180}">
      <dsp:nvSpPr>
        <dsp:cNvPr id="0" name=""/>
        <dsp:cNvSpPr/>
      </dsp:nvSpPr>
      <dsp:spPr>
        <a:xfrm>
          <a:off x="5386534" y="3014671"/>
          <a:ext cx="2601249" cy="1659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Dotyczy tylko osób                   z niepełnosprawnościami, np. zbudowanie pochylni, instalacja podnośnika   </a:t>
          </a:r>
        </a:p>
      </dsp:txBody>
      <dsp:txXfrm>
        <a:off x="5435152" y="3063289"/>
        <a:ext cx="2504013" cy="15626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217B7-2E16-41D7-BFC0-E27EE8C2C150}">
      <dsp:nvSpPr>
        <dsp:cNvPr id="0" name=""/>
        <dsp:cNvSpPr/>
      </dsp:nvSpPr>
      <dsp:spPr>
        <a:xfrm>
          <a:off x="151046" y="375899"/>
          <a:ext cx="2840406" cy="170424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Dysfunkcja związana z danym uczestnikiem projektu</a:t>
          </a:r>
        </a:p>
      </dsp:txBody>
      <dsp:txXfrm>
        <a:off x="200962" y="425815"/>
        <a:ext cx="2740574" cy="1604411"/>
      </dsp:txXfrm>
    </dsp:sp>
    <dsp:sp modelId="{6785D611-CDBC-42B3-B55F-AF14DF4E34F8}">
      <dsp:nvSpPr>
        <dsp:cNvPr id="0" name=""/>
        <dsp:cNvSpPr/>
      </dsp:nvSpPr>
      <dsp:spPr>
        <a:xfrm rot="21533475">
          <a:off x="3331037" y="799368"/>
          <a:ext cx="560004" cy="704420"/>
        </a:xfrm>
        <a:prstGeom prst="righ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solidFill>
            <a:sysClr val="window" lastClr="FFFFFF">
              <a:lumMod val="75000"/>
            </a:sys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331053" y="941877"/>
        <a:ext cx="392003" cy="422652"/>
      </dsp:txXfrm>
    </dsp:sp>
    <dsp:sp modelId="{1C71C7E2-AB82-46BA-BC1F-BE0DB7321972}">
      <dsp:nvSpPr>
        <dsp:cNvPr id="0" name=""/>
        <dsp:cNvSpPr/>
      </dsp:nvSpPr>
      <dsp:spPr>
        <a:xfrm>
          <a:off x="4047867" y="300480"/>
          <a:ext cx="2840406" cy="170424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Bariery otoczenia</a:t>
          </a:r>
        </a:p>
      </dsp:txBody>
      <dsp:txXfrm>
        <a:off x="4097783" y="350396"/>
        <a:ext cx="2740574" cy="1604411"/>
      </dsp:txXfrm>
    </dsp:sp>
    <dsp:sp modelId="{E64E7B77-207B-45D3-A831-04E044E890EC}">
      <dsp:nvSpPr>
        <dsp:cNvPr id="0" name=""/>
        <dsp:cNvSpPr/>
      </dsp:nvSpPr>
      <dsp:spPr>
        <a:xfrm rot="50052">
          <a:off x="7103393" y="827524"/>
          <a:ext cx="456153" cy="704420"/>
        </a:xfrm>
        <a:prstGeom prst="righ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7103400" y="967412"/>
        <a:ext cx="319307" cy="422652"/>
      </dsp:txXfrm>
    </dsp:sp>
    <dsp:sp modelId="{6F614D28-E906-4545-8594-88CAD122DF7C}">
      <dsp:nvSpPr>
        <dsp:cNvPr id="0" name=""/>
        <dsp:cNvSpPr/>
      </dsp:nvSpPr>
      <dsp:spPr>
        <a:xfrm>
          <a:off x="7748848" y="342260"/>
          <a:ext cx="2840406" cy="1728461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Charakter usługi realizowanej w ramach projektu</a:t>
          </a:r>
        </a:p>
      </dsp:txBody>
      <dsp:txXfrm>
        <a:off x="7799473" y="392885"/>
        <a:ext cx="2739156" cy="16272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2636689" y="0"/>
          <a:ext cx="5776370" cy="1156064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pl-PL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do </a:t>
          </a:r>
          <a:r>
            <a:rPr lang="pl-PL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znaczących emisji gazów cieplarnianych</a:t>
          </a:r>
          <a:endParaRPr lang="pl-PL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Open Sans" panose="020B0606030504020204" pitchFamily="34" charset="0"/>
            <a:cs typeface="Arial" panose="020B0604020202020204" pitchFamily="34" charset="0"/>
          </a:endParaRPr>
        </a:p>
      </dsp:txBody>
      <dsp:txXfrm>
        <a:off x="2636689" y="144508"/>
        <a:ext cx="5342846" cy="867048"/>
      </dsp:txXfrm>
    </dsp:sp>
    <dsp:sp modelId="{46AEBF1B-7E9F-499B-8FFF-2A20A0A35F55}">
      <dsp:nvSpPr>
        <dsp:cNvPr id="0" name=""/>
        <dsp:cNvSpPr/>
      </dsp:nvSpPr>
      <dsp:spPr>
        <a:xfrm>
          <a:off x="2623" y="82253"/>
          <a:ext cx="2656316" cy="991556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ŁAGODZENIE ZMIAN KLIMATU</a:t>
          </a:r>
        </a:p>
      </dsp:txBody>
      <dsp:txXfrm>
        <a:off x="51027" y="130657"/>
        <a:ext cx="2559508" cy="8947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2947885" y="0"/>
          <a:ext cx="6397773" cy="1491846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   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</a:t>
          </a: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do nasilenia niekorzystnych skutków warunków klimatycznych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 (obecnych i przewidywanych w przyszłości), wywieranych na tę działalność lub na ludzi, przyrodę lub aktywa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947885" y="186481"/>
        <a:ext cx="5838331" cy="1118884"/>
      </dsp:txXfrm>
    </dsp:sp>
    <dsp:sp modelId="{46AEBF1B-7E9F-499B-8FFF-2A20A0A35F55}">
      <dsp:nvSpPr>
        <dsp:cNvPr id="0" name=""/>
        <dsp:cNvSpPr/>
      </dsp:nvSpPr>
      <dsp:spPr>
        <a:xfrm>
          <a:off x="2905" y="106874"/>
          <a:ext cx="2942074" cy="1279556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ADAPTACJA DO ZMIAN KLIMATU</a:t>
          </a:r>
        </a:p>
      </dsp:txBody>
      <dsp:txXfrm>
        <a:off x="65368" y="169337"/>
        <a:ext cx="2817148" cy="11546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3290491" y="0"/>
          <a:ext cx="6336582" cy="1611397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</a:t>
          </a: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szkodzi dobremu stanowi / potencjałowi jednolitych części wód (JCW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), w tym podziemnych i powierzchniowych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szkodzi dobremu stanowi środowiska wód morskich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l-PL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290491" y="201425"/>
        <a:ext cx="5732308" cy="1208547"/>
      </dsp:txXfrm>
    </dsp:sp>
    <dsp:sp modelId="{46AEBF1B-7E9F-499B-8FFF-2A20A0A35F55}">
      <dsp:nvSpPr>
        <dsp:cNvPr id="0" name=""/>
        <dsp:cNvSpPr/>
      </dsp:nvSpPr>
      <dsp:spPr>
        <a:xfrm>
          <a:off x="6823" y="787"/>
          <a:ext cx="3276843" cy="1612976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ZRÓWNOWAŻONE WYKORZYSTANIE  I OCHRONA  ZASOBÓW WODNYCH </a:t>
          </a:r>
          <a:b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I MORSKICH</a:t>
          </a:r>
        </a:p>
      </dsp:txBody>
      <dsp:txXfrm>
        <a:off x="85562" y="79526"/>
        <a:ext cx="3119365" cy="14554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2715552" y="0"/>
          <a:ext cx="7571794" cy="3750431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do </a:t>
          </a: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znaczącego braku efektywności w wykorzystywaniu materiałów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 lub w bezpośrednim lub pośrednim wykorzystywaniu </a:t>
          </a: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zasobów naturalnych 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(nieodnawialnych źródeł energii, surowców, wody, gruntów) na co najmniej jednym z etapów cyklu życia produktów, w tym pod względem trwałości produktów, ich naprawy, ulepszenia, ponownego użycia, recyklingu;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do </a:t>
          </a: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znacznego zwiększenia wytwarzania, spalania lub unieszkodliwiania odpadów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 (wyjątek – spalanie odpadów niebezpiecznych nienadających się do recyklingu); </a:t>
          </a: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lub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długotrwałe składowanie odpadów 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może wyrządzać poważne i długoterminowe szkody dla środowiska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15552" y="468804"/>
        <a:ext cx="6165382" cy="2812823"/>
      </dsp:txXfrm>
    </dsp:sp>
    <dsp:sp modelId="{46AEBF1B-7E9F-499B-8FFF-2A20A0A35F55}">
      <dsp:nvSpPr>
        <dsp:cNvPr id="0" name=""/>
        <dsp:cNvSpPr/>
      </dsp:nvSpPr>
      <dsp:spPr>
        <a:xfrm>
          <a:off x="0" y="297727"/>
          <a:ext cx="2705755" cy="2932724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PRZEJŚCIE NA GOSPODARKĘ OBIEGU ZAMKNIĘTEGO</a:t>
          </a:r>
        </a:p>
      </dsp:txBody>
      <dsp:txXfrm>
        <a:off x="132084" y="429811"/>
        <a:ext cx="2441587" cy="26685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3290491" y="0"/>
          <a:ext cx="6336582" cy="1611397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endParaRPr lang="pl-PL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działalność prowadzi do </a:t>
          </a:r>
          <a:r>
            <a:rPr lang="pl-PL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znaczącego wzrostu emisji zanieczyszczeń </a:t>
          </a:r>
          <a:r>
            <a:rPr lang="pl-PL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do powietrza, wody lub ziemi w porównaniu z sytuacją sprzed rozpoczęcia tej działalności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l-PL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290491" y="201425"/>
        <a:ext cx="5732308" cy="1208547"/>
      </dsp:txXfrm>
    </dsp:sp>
    <dsp:sp modelId="{46AEBF1B-7E9F-499B-8FFF-2A20A0A35F55}">
      <dsp:nvSpPr>
        <dsp:cNvPr id="0" name=""/>
        <dsp:cNvSpPr/>
      </dsp:nvSpPr>
      <dsp:spPr>
        <a:xfrm>
          <a:off x="6823" y="787"/>
          <a:ext cx="3276843" cy="1612976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ZAPOBIEGANIE ZANIECZYSZCZENIU I JEGO KONTROLA</a:t>
          </a:r>
        </a:p>
      </dsp:txBody>
      <dsp:txXfrm>
        <a:off x="85562" y="79526"/>
        <a:ext cx="3119365" cy="1455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E6F71F6-50E6-080F-1014-FBC189E6C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6A00354-C174-5468-9439-97FFD147BE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B32E5-2655-4B22-A227-BE2F8F6604B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99EFC54-536E-5249-4CDB-EE0484A699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0726EC0-A358-37FE-7908-2B9B559C68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B9BE9-BDD9-4656-87C1-866CA4AD6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90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4720E-2941-45D3-8F9D-9478035FB7A9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71A6C-AF99-43E0-B0E1-1E534A4A72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66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142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0893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9470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65315-12FC-F168-4A11-586A6F13A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16B6FCA-D677-A304-AE84-D27FF75CF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9CE5C0E-69E7-AF63-7259-4BB740CAD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9EC375-D4A4-0FD7-1236-6C2E6A0BF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271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1B42-7DA2-3C07-684C-C93CC08F5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016DCD7-56C9-9100-0B91-F94CE3DB6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7B1CC2A-F7C1-4CE2-9056-5887666A6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FDB363-EDB7-CA53-355A-4C5CDF5B7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705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FA5C-517D-AA88-4B97-D821C97B7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03AB63A-2562-8E19-6AE2-FA80F7A9D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50F2D5B-5D16-D756-09F0-AAC9DD4D5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532B4F-3DA5-CE6E-69D8-EA9CD9B46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767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C1AD-0F98-8A37-B65A-E502925D7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DEF9D98-FAB1-D658-13FA-235B08E8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077A525-C0B9-7276-8BB2-4034FD84A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644853-A62F-6722-A438-5D6487B12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1572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0E095-FDD1-7FDB-3EAA-79D4040FB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55757A3-8695-C5C9-6AAD-995572BD8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40E720D-5642-FCEF-6BEB-F53CD3887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A5983F-C720-239D-EDAB-48C7C3A39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684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5DC9-D472-C47E-2BFF-1910B3178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9D481B1-B9A8-848F-7F0E-AE078A1A0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52E5538-19D6-1BB1-4CC3-BBD79387B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3430643-0DAC-19DB-F7DF-BA258D50B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5699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12868-8CDF-3B7F-7E8F-78A538E4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87A2215-6AE6-A928-7452-E0833AA02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4C40C0C-41D7-CDE5-C463-E3E4723C4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26DF11-4CD3-E903-3821-6142C5A55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871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007B9-E5A6-5743-8261-12972287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8B74D0B-191D-4411-3E6B-6293A4E5E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0A0BF41-B56D-1D23-CD70-49CB4B835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AE3917D-88F6-0AB9-4BC5-3B49CDEEE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1266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221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7046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874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706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700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7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5E6A2-D5E2-19DF-6A9B-4A51E3B8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746DB79-5DE9-4481-969F-12B247EB2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09697EE-275A-3F8D-848D-CDCF6D4A5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AE0439-2B1A-6391-B677-454E61F2C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560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2CBE9-D9B0-397B-CDDE-9057B1089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9AA0DE9-8F12-AFA0-D407-BC5E1196A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8F29DFB-D7FD-034C-6A7D-2C323FDA9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6C5CA8-1E09-2762-1D44-D91B7D280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7600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A619C-B6B2-4C5F-DF6D-94EAEBADE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BB138DB-4407-00E2-2824-2FE146620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E7AAF95-BA3F-E580-E455-5702CD5AE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F3FA10B-8FDC-489E-ACFE-027D271CD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858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887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76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455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4591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362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18256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99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2447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318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119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487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8172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33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956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5464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2113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438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68257-0628-ED15-D4A9-4A98765D4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DAD8DAB-AA51-9B74-DC37-B7C5173DE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308176C-6708-E25B-5B68-971166727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BB2C62-AD76-A766-948A-E25E15E50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5613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A149-1139-040B-A701-51BCFD3ED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1688925-ADD2-AD0F-7970-6B1BCE4C5D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B9B7991-0479-84B0-8F92-33EEA6A2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37CAE3-06B3-6849-44F4-EA7E0DDEF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3256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57EC1-7AF5-539A-DAE1-D85ED3F17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DE6A396-6111-0B91-773A-369FBE9F7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19E68C0-E673-53A3-CED0-19C17569C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A64F31-F0DE-448D-2255-0C669E3EF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71A6C-AF99-43E0-B0E1-1E534A4A72C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1442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12297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40032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93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621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416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7079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262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71A6C-AF99-43E0-B0E1-1E534A4A72C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34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D080A5-7BC0-AF1D-E33D-E5E4CE5CF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745BBC3-AD0F-02CF-79CD-08462DD89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54A9334-99EB-7038-FACC-CED15B62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F921-24D9-42AE-BF75-EBB8AE0FDFEC}" type="datetime1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E65D7A-48F6-B4AA-9C57-7D220D38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414572-4C6E-FF82-BF7C-3D7CAAAF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76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22A424-1BFA-C95D-30C8-4163685E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D99C732-5484-F0AD-FFAA-0F624D5E8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467B8C-222A-C954-03E1-17CCF944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B187-05DA-4646-8315-AFF766B7B028}" type="datetime1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393B96-DD1B-7A4F-8D21-1555C38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56064E-6ABD-9BC8-8C74-B6C72DBB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372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F3F3255-4DF0-E387-BF91-6542A12F2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875D8C-D28F-7D99-189F-4BBFDAF27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F2EE79-4F50-EFB6-B3AD-B15D4A83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C4AF-77BD-43A9-B491-A56991373B9F}" type="datetime1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198499-1B45-9160-7C32-4C9A0B11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B2439F-553C-F6F5-9D8A-9C84ADB5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21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D080A5-7BC0-AF1D-E33D-E5E4CE5CF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745BBC3-AD0F-02CF-79CD-08462DD89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54A9334-99EB-7038-FACC-CED15B62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E65D7A-48F6-B4AA-9C57-7D220D38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414572-4C6E-FF82-BF7C-3D7CAAAF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8106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EB6572-F9A0-FF73-A7AB-08997E6E2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1B7EFD-6AC1-F4F7-6109-E962287DE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2458F7E-4F70-4D2B-AE88-8F24F6FA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E4A75D-E4E8-6817-F2C2-7933BA85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C9166F-7722-6B3E-6763-CDBE37C9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195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AF2CC3-326C-3C2C-A3F0-6D6CBE5E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1C514E-7AA1-4864-4C54-D288D7C81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23B5B8-8A8A-3937-12C1-0C24E182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E4E188-692B-C907-97B8-D95073C17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A15346-0550-B861-5EE1-33EB37B0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73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4F37F1-62C6-51F3-75AD-C84592B3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B74071-5E12-8F9B-F2CA-A72FCA688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BD937C-A01F-1EAE-35F9-1D588FC4A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7F3F83D-F840-124D-041B-2745CDDD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CEFBCD0-CBEC-EAE2-32AF-2D014883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B358BF6-DB1F-AD4F-55E2-073A0829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52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CE2C57-6508-E7A6-1A45-D8AB5FB7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FC0062-2217-53EF-0A09-5CE50CA72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A555B19-AF3E-57E1-74B5-DBFC47F8B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A48DAFA-7115-99EA-3B50-EE5F8CA04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32E0708-B86F-F655-ECDB-2E739D37A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8B89426-B8E8-EB5C-0C9A-94DB6060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3A7A712-5D66-6FD9-59B2-07F72A00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AB34FFA-B2DC-C6D5-E083-771F241B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6116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F34AF3-1A04-F971-5570-4736D863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FF8DCC0-D770-7117-09BA-22AA263A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E35B751-A797-0C2A-655C-A7907F4A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B3C258-EF29-97E4-D1B5-2F6C0C26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681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D6BFF07-99B5-4F59-98DB-8844CB2B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2F79976-E84C-4F28-A83C-95C5A361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522A4D-CC0B-86B0-FDCE-9DCAB50A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3496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211A4D-0956-0AD1-2047-BC933A2E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7CAD9D-5FE6-9996-C7C7-F037954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C9FD75-4D57-5A30-F781-66611683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E214B4-1DFB-EF71-E7D7-301DA1B7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3C71AD1-2049-6084-6013-B459ACF4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AB7841-212B-D6DA-7859-DA34D0B9C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36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EB6572-F9A0-FF73-A7AB-08997E6E2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1B7EFD-6AC1-F4F7-6109-E962287DE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2458F7E-4F70-4D2B-AE88-8F24F6FA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181F-74AB-44A6-8134-B6EF97CE3862}" type="datetime1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E4A75D-E4E8-6817-F2C2-7933BA85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C9166F-7722-6B3E-6763-CDBE37C9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580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EF707-7135-77F8-9892-B4B6ACED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DC64937-6812-B9FC-EAC0-4FB84DBF8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0A8A7F-5846-3F3A-28D4-BA61880AA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92F07CA-CD4D-D3A6-EF31-155402A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FD89124-E464-E0DD-1915-EBAA87E8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925FFD-C763-117C-8035-DE693E64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0610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22A424-1BFA-C95D-30C8-4163685E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D99C732-5484-F0AD-FFAA-0F624D5E8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467B8C-222A-C954-03E1-17CCF944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393B96-DD1B-7A4F-8D21-1555C38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56064E-6ABD-9BC8-8C74-B6C72DBB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077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F3F3255-4DF0-E387-BF91-6542A12F2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875D8C-D28F-7D99-189F-4BBFDAF27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F2EE79-4F50-EFB6-B3AD-B15D4A83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198499-1B45-9160-7C32-4C9A0B11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B2439F-553C-F6F5-9D8A-9C84ADB5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4596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70659" y="1790613"/>
            <a:ext cx="9851923" cy="392481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1790612"/>
            <a:ext cx="4514751" cy="6532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" y="490243"/>
            <a:ext cx="1231537" cy="9797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55" y="490243"/>
            <a:ext cx="1231537" cy="9797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23" y="490243"/>
            <a:ext cx="1231537" cy="97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75173"/>
            <a:ext cx="9031400" cy="1004864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23.07.2025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07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69419" y="1799461"/>
            <a:ext cx="9853164" cy="391596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9" y="1799460"/>
            <a:ext cx="4514751" cy="653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85254"/>
            <a:ext cx="9031400" cy="986800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23.07.2025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" y="1128866"/>
            <a:ext cx="434459" cy="3456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1" y="495200"/>
            <a:ext cx="434459" cy="3456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13" y="1128866"/>
            <a:ext cx="434459" cy="34563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26" y="488325"/>
            <a:ext cx="434459" cy="34563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9" y="495200"/>
            <a:ext cx="434459" cy="34563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0" y="1138358"/>
            <a:ext cx="434459" cy="34563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493114"/>
            <a:ext cx="434459" cy="345636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03" y="485586"/>
            <a:ext cx="434459" cy="345636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24" y="481800"/>
            <a:ext cx="434459" cy="34563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6" y="1135780"/>
            <a:ext cx="434459" cy="34563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1134476"/>
            <a:ext cx="434459" cy="34563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1134476"/>
            <a:ext cx="434459" cy="3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736987" cy="473665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222236" y="4082829"/>
            <a:ext cx="7800346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991" y="5061678"/>
            <a:ext cx="6993665" cy="588349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199" y="489652"/>
            <a:ext cx="2052383" cy="332686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23.07.2025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36" y="4082829"/>
            <a:ext cx="4514751" cy="6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07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222235" y="4082829"/>
            <a:ext cx="8205842" cy="1959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924" y="0"/>
            <a:ext cx="7794915" cy="4408303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453203" y="4082828"/>
            <a:ext cx="4105634" cy="32603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222237" y="4082828"/>
            <a:ext cx="1230967" cy="32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3162" y="4713462"/>
            <a:ext cx="7389421" cy="1197862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63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6947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0769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816316"/>
            <a:ext cx="4926147" cy="979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96072"/>
            <a:ext cx="4926582" cy="42456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6566"/>
            <a:ext cx="5685980" cy="522511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968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AF2CC3-326C-3C2C-A3F0-6D6CBE5E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1C514E-7AA1-4864-4C54-D288D7C81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23B5B8-8A8A-3937-12C1-0C24E182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CA40-1422-4FB3-9AFB-B8E3E9018159}" type="datetime1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E4E188-692B-C907-97B8-D95073C17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A15346-0550-B861-5EE1-33EB37B0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148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317137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3834870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811311" y="4082829"/>
            <a:ext cx="9380690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9419" y="0"/>
            <a:ext cx="9853164" cy="473665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1" y="4082829"/>
            <a:ext cx="4514751" cy="6532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237" y="5074439"/>
            <a:ext cx="8620386" cy="64008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8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4F37F1-62C6-51F3-75AD-C84592B3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B74071-5E12-8F9B-F2CA-A72FCA688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BD937C-A01F-1EAE-35F9-1D588FC4A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7F3F83D-F840-124D-041B-2745CDDD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114-C8A6-4B4B-8C8E-9D02DCBB608E}" type="datetime1">
              <a:rPr lang="pl-PL" smtClean="0"/>
              <a:t>23.07.2025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CEFBCD0-CBEC-EAE2-32AF-2D014883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B358BF6-DB1F-AD4F-55E2-073A0829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93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CE2C57-6508-E7A6-1A45-D8AB5FB7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FC0062-2217-53EF-0A09-5CE50CA72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A555B19-AF3E-57E1-74B5-DBFC47F8B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A48DAFA-7115-99EA-3B50-EE5F8CA04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32E0708-B86F-F655-ECDB-2E739D37A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8B89426-B8E8-EB5C-0C9A-94DB6060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963C-575D-402B-AC5E-04FC48CE4E51}" type="datetime1">
              <a:rPr lang="pl-PL" smtClean="0"/>
              <a:t>23.07.2025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3A7A712-5D66-6FD9-59B2-07F72A00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AB34FFA-B2DC-C6D5-E083-771F241B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71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F34AF3-1A04-F971-5570-4736D863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FF8DCC0-D770-7117-09BA-22AA263A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89D-2BF4-4CC0-AE56-A68AC3048EF2}" type="datetime1">
              <a:rPr lang="pl-PL" smtClean="0"/>
              <a:t>23.07.2025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E35B751-A797-0C2A-655C-A7907F4A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B3C258-EF29-97E4-D1B5-2F6C0C26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90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D6BFF07-99B5-4F59-98DB-8844CB2B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2EB01-9531-418E-8148-209A52E6EC1E}" type="datetime1">
              <a:rPr lang="pl-PL" smtClean="0"/>
              <a:t>23.07.2025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2F79976-E84C-4F28-A83C-95C5A361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522A4D-CC0B-86B0-FDCE-9DCAB50A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788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211A4D-0956-0AD1-2047-BC933A2E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7CAD9D-5FE6-9996-C7C7-F037954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C9FD75-4D57-5A30-F781-66611683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E214B4-1DFB-EF71-E7D7-301DA1B7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F953D-65B4-4005-A206-6A42D18C05FC}" type="datetime1">
              <a:rPr lang="pl-PL" smtClean="0"/>
              <a:t>23.07.2025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3C71AD1-2049-6084-6013-B459ACF4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AB7841-212B-D6DA-7859-DA34D0B9C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30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EF707-7135-77F8-9892-B4B6ACED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DC64937-6812-B9FC-EAC0-4FB84DBF8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0A8A7F-5846-3F3A-28D4-BA61880AA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92F07CA-CD4D-D3A6-EF31-155402A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4513-32F7-4116-B5E0-140A3262FFBC}" type="datetime1">
              <a:rPr lang="pl-PL" smtClean="0"/>
              <a:t>23.07.2025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FD89124-E464-E0DD-1915-EBAA87E8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925FFD-C763-117C-8035-DE693E64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00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6CA73FA-925D-F348-816A-C755E424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21583C-3067-6BF1-8658-6E05FA55F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6DC769-8458-C277-31A4-CF3756673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C0D9-3BE8-4592-97D3-8DA2BB408231}" type="datetime1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CA8286-7B48-A409-4974-35B5E5E03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3E8706-36BF-15F5-7CA7-24E92EF75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26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6CA73FA-925D-F348-816A-C755E424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21583C-3067-6BF1-8658-6E05FA55F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6DC769-8458-C277-31A4-CF3756673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24BD0-A9F8-40C0-86E1-C8F5B56CB711}" type="datetimeFigureOut">
              <a:rPr lang="pl-PL" smtClean="0"/>
              <a:t>23.07.2025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CA8286-7B48-A409-4974-35B5E5E03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3E8706-36BF-15F5-7CA7-24E92EF75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0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9419" y="816316"/>
            <a:ext cx="9852728" cy="979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54" y="1796072"/>
            <a:ext cx="9852729" cy="42456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169812" y="0"/>
            <a:ext cx="1232383" cy="162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402195" y="0"/>
            <a:ext cx="8619951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9804" y="6368269"/>
            <a:ext cx="1231537" cy="163293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907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35938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ftr="0"/>
  <p:txStyles>
    <p:titleStyle>
      <a:lvl1pPr algn="l" defTabSz="914406" rtl="0" eaLnBrk="1" latinLnBrk="0" hangingPunct="1">
        <a:lnSpc>
          <a:spcPts val="3266"/>
        </a:lnSpc>
        <a:spcBef>
          <a:spcPct val="0"/>
        </a:spcBef>
        <a:buNone/>
        <a:defRPr sz="254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2" indent="-228602" algn="l" defTabSz="914406" rtl="0" eaLnBrk="1" latinLnBrk="0" hangingPunct="1">
        <a:lnSpc>
          <a:spcPts val="2177"/>
        </a:lnSpc>
        <a:spcBef>
          <a:spcPts val="1000"/>
        </a:spcBef>
        <a:buClr>
          <a:schemeClr val="accent1"/>
        </a:buClr>
        <a:buFontTx/>
        <a:buBlip>
          <a:blip r:embed="rId12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4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3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8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4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10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13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f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jpg"/><Relationship Id="rId4" Type="http://schemas.openxmlformats.org/officeDocument/2006/relationships/image" Target="../media/image49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53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24.png"/><Relationship Id="rId9" Type="http://schemas.microsoft.com/office/2007/relationships/diagramDrawing" Target="../diagrams/drawing1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53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24.png"/><Relationship Id="rId9" Type="http://schemas.microsoft.com/office/2007/relationships/diagramDrawing" Target="../diagrams/drawing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53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24.png"/><Relationship Id="rId9" Type="http://schemas.microsoft.com/office/2007/relationships/diagramDrawing" Target="../diagrams/drawing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funduszeue.lubelskie.pl/strony/zasady-horyzontalne/dokumenty" TargetMode="External"/><Relationship Id="rId3" Type="http://schemas.openxmlformats.org/officeDocument/2006/relationships/hyperlink" Target="https://lubelskie-my.sharepoint.com/personal/katarzyna_majewska_lubelskie_pl/Documents/Pulpit/2020/Moje%20dokumenty/opis%20delegacji/OPIS%20FAKTURY.docx?web=1" TargetMode="External"/><Relationship Id="rId7" Type="http://schemas.openxmlformats.org/officeDocument/2006/relationships/hyperlink" Target="https://www.gov.pl/web/rodzina/konwencja-o-prawach-osob-niepelnosprawnych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fra.europa.eu/pl/eu-charter" TargetMode="External"/><Relationship Id="rId5" Type="http://schemas.openxmlformats.org/officeDocument/2006/relationships/hyperlink" Target="https://www.funduszeeuropejskie.gov.pl/strony/o-funduszach/dokumenty/wytyczne-dotyczace-realizacji-zasad-rownosciowych-w-ramach-funduszy-unijnych-na-lata-2021-2027-1/" TargetMode="External"/><Relationship Id="rId4" Type="http://schemas.openxmlformats.org/officeDocument/2006/relationships/hyperlink" Target="https://funduszeue.lubelskie.pl/strony/zasady-horyzontalne/https:/www.funduszeeuropejskie.gov.pl/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19CEE1-EAAB-78B2-6DF8-CFB63DDE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" name="Symbol zastępczy zawartości 12" descr="Obraz zawierający tekst&#10;&#10;Opis wygenerowany automatycznie">
            <a:extLst>
              <a:ext uri="{FF2B5EF4-FFF2-40B4-BE49-F238E27FC236}">
                <a16:creationId xmlns:a16="http://schemas.microsoft.com/office/drawing/2014/main" id="{8B01C536-3002-9D35-1F89-AE81609CF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972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5ED9EBC-E5A2-B001-BEC6-289ED54924A4}"/>
              </a:ext>
            </a:extLst>
          </p:cNvPr>
          <p:cNvSpPr txBox="1"/>
          <p:nvPr/>
        </p:nvSpPr>
        <p:spPr>
          <a:xfrm>
            <a:off x="185928" y="4474706"/>
            <a:ext cx="120060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1" dirty="0">
                <a:solidFill>
                  <a:schemeClr val="bg1"/>
                </a:solidFill>
                <a:ea typeface="Open Sans" panose="020B0606030504020204" pitchFamily="34" charset="0"/>
                <a:cs typeface="Arial" pitchFamily="34" charset="0"/>
              </a:rPr>
              <a:t>Zasady horyzontalne w ramach programu Fundusze Europejskie dla Lubelskiego 2021-2027</a:t>
            </a:r>
          </a:p>
          <a:p>
            <a:pPr algn="just"/>
            <a:r>
              <a:rPr lang="pl-PL" sz="2800" b="1" dirty="0">
                <a:solidFill>
                  <a:schemeClr val="bg1"/>
                </a:solidFill>
                <a:ea typeface="Open Sans" panose="020B0606030504020204" pitchFamily="34" charset="0"/>
                <a:cs typeface="Arial" pitchFamily="34" charset="0"/>
              </a:rPr>
              <a:t>Webinarium, 25 lipca 2025 r. </a:t>
            </a:r>
          </a:p>
          <a:p>
            <a:endParaRPr lang="pl-PL" sz="2800" b="1" dirty="0">
              <a:solidFill>
                <a:schemeClr val="bg1"/>
              </a:solidFill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300533-BD78-7B08-6B07-DB0768DC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91EFB4-1A1C-43D1-B025-45D2C46A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2001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458C6E5-D6E9-A13D-58A4-B873BA48CC77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0E6B94F-EBB0-0FBE-8E7C-D1F7ADD13574}"/>
              </a:ext>
            </a:extLst>
          </p:cNvPr>
          <p:cNvSpPr txBox="1"/>
          <p:nvPr/>
        </p:nvSpPr>
        <p:spPr>
          <a:xfrm>
            <a:off x="646386" y="1176951"/>
            <a:ext cx="10899227" cy="4160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Instytucje  ogłaszające nabór, zgodnie z regulaminami naborów, zobowiązane są do stosowania następujących kryteriów podczas procedury oceny projektów 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Wsparcie polityki spójności będzie udzielane wyłącznie projektom i Wnioskodawcom/Partnerom, którzy przestrzegają przepisów antydyskryminacyjnych, o których mowa w art.9 ust.3 Rozporządzenia PE i Rady nr </a:t>
            </a:r>
            <a:r>
              <a:rPr kumimoji="0" lang="pl-PL" sz="1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2021/1060;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 jest zgodny z Konwencją o Prawach Osób Niepełnosprawnych, sporządzoną w Nowym Jorku dnia 13 grudnia </a:t>
            </a:r>
            <a:r>
              <a:rPr kumimoji="0" lang="pl-PL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2006 r. (Dz. U. z 2012 r. poz. 1169, z </a:t>
            </a:r>
            <a:r>
              <a:rPr kumimoji="0" lang="pl-PL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późn</a:t>
            </a:r>
            <a:r>
              <a:rPr kumimoji="0" lang="pl-PL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zm.);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 jest zgodny z Kartą Praw Podstawowych Unii Europejskiej z dnia 26 października 2012 r. (Dz. Urz. UE C 326 z 26.10.2012, str. 391),;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Przestrzeganie zasad równości kobiet i mężczyzn (art. 9 ust. 2 Rozporządzenia Parlamentu i Rady (UE) 2021/1060);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Przestrzeganie zasad niedyskryminacji, w tym zapewnienie dostępności dla osób z niepełnosprawnościami 2021/1060);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 jest zgodny ze standardem minimum realizacji zasady równości kobiet i mężczyzn (EFS+);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Przestrzeganie zasad zrównoważonego rozwoju, w tym zasady „nie czyń poważnych szkód” (art. 9 ust. 4 Rozporządzenia Parlamentu i Rady (UE) 2021/1060).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6AF2CE-6706-8741-D0B9-A060DFFC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5177D6-52F6-3F0D-E979-DAE86FE2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3156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458C6E5-D6E9-A13D-58A4-B873BA48CC77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0E6B94F-EBB0-0FBE-8E7C-D1F7ADD13574}"/>
              </a:ext>
            </a:extLst>
          </p:cNvPr>
          <p:cNvSpPr txBox="1"/>
          <p:nvPr/>
        </p:nvSpPr>
        <p:spPr>
          <a:xfrm>
            <a:off x="646386" y="1176951"/>
            <a:ext cx="1089922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62560" algn="just"/>
            <a:r>
              <a:rPr lang="pl-PL" dirty="0">
                <a:latin typeface="Arial" panose="020B0604020202020204" pitchFamily="34" charset="0"/>
              </a:rPr>
              <a:t>Oceniamy kryterium </a:t>
            </a:r>
            <a:r>
              <a:rPr lang="pl-PL" sz="1600" kern="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(1): </a:t>
            </a:r>
          </a:p>
          <a:p>
            <a:pPr marR="62560" algn="just"/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Przyjęte kryterium oznacza, że naruszenie lub nieprzestrzeganie zasady niedyskryminacji jest równoważne z wyłączeniem możliwości ubiegania się takiego JST o wsparcie dla projektów ze środków UE. Pozostawienie w projekcie jako wnioskodawcy, który nie przestrzega przepisów antydyskryminacyjnych, stanowi przesłankę do negatywnej oceny wniosków o dofinansowanie składanych przez takie JST i  zarówno indywidualnie jak i w formule porozumień międzygminnych czy stowarzyszeń. W przypadku utrzymania aktów prawnych o charakterze dyskryminującym, projekty takiego JST, w tym też projekty partnerskie, w których jest on Liderem lub Partnerem,  utracą możliwość uzyskania dofinansowania. Pozostali Partnerzy zachowują natomiast prawo do ubiegania się o dofinansowanie projektów, o ile nie złożą projektu partnerskiego wspólnie z tym JST.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1" algn="l"/>
            <a:r>
              <a:rPr lang="pl-PL" sz="1600" kern="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1" algn="l"/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E184B6-321C-7B73-3EEE-38683ABB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96C18C-C67B-40A4-5793-DAB79DB9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5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531F2-28C5-AA1F-5413-96A2F2734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79449D7-164B-97C6-EB73-C763A6314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FDED47-071D-321A-4299-01739673C3B4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105209A-E8DE-DB88-1DF5-60CDC600493E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E06907A-84A0-DB81-192D-5A80FC63D99C}"/>
              </a:ext>
            </a:extLst>
          </p:cNvPr>
          <p:cNvSpPr txBox="1"/>
          <p:nvPr/>
        </p:nvSpPr>
        <p:spPr>
          <a:xfrm>
            <a:off x="646386" y="1176951"/>
            <a:ext cx="108992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Oceniamy kryterium (2):</a:t>
            </a: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50260" algn="l"/>
            <a:r>
              <a:rPr lang="pl-PL" sz="1800" b="1" i="0" u="none" strike="noStrike" baseline="0" dirty="0">
                <a:latin typeface="Arial" panose="020B0604020202020204" pitchFamily="34" charset="0"/>
              </a:rPr>
              <a:t>Ocenie podlegać będzie </a:t>
            </a:r>
            <a:r>
              <a:rPr lang="pl-PL" sz="1800" b="0" i="0" u="none" strike="noStrike" baseline="0" dirty="0">
                <a:latin typeface="Arial" panose="020B0604020202020204" pitchFamily="34" charset="0"/>
              </a:rPr>
              <a:t>zgodność projektu z Konwencją o Prawach Osób Niepełnosprawnych.</a:t>
            </a:r>
          </a:p>
          <a:p>
            <a:pPr marR="2966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Konwencja uchwalona została przez ONZ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13 grudnia 2006 r</a:t>
            </a:r>
            <a:r>
              <a:rPr lang="pl-PL" sz="18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pPr marR="5345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W Polsce weszła w życie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25 października 2012 r. </a:t>
            </a:r>
          </a:p>
          <a:p>
            <a:pPr marR="53450" algn="l"/>
            <a:endParaRPr lang="pl-PL" b="1" dirty="0">
              <a:latin typeface="Arial" panose="020B0604020202020204" pitchFamily="34" charset="0"/>
            </a:endParaRPr>
          </a:p>
          <a:p>
            <a:pPr marR="53450" algn="l"/>
            <a:r>
              <a:rPr lang="pl-PL" dirty="0">
                <a:latin typeface="Arial" panose="020B0604020202020204" pitchFamily="34" charset="0"/>
              </a:rPr>
              <a:t>Konwencja to zdecydowanie więcej niż dostępność:</a:t>
            </a: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135960" algn="l"/>
            <a:r>
              <a:rPr lang="pl-PL" sz="1800" b="1" i="0" u="none" strike="noStrike" baseline="0" dirty="0">
                <a:latin typeface="Arial" panose="020B0604020202020204" pitchFamily="34" charset="0"/>
              </a:rPr>
              <a:t>Przykład:</a:t>
            </a:r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marR="109960" algn="l"/>
            <a:r>
              <a:rPr lang="pl-PL" sz="1800" b="1" i="0" u="none" strike="noStrike" baseline="0" dirty="0">
                <a:latin typeface="Arial" panose="020B0604020202020204" pitchFamily="34" charset="0"/>
              </a:rPr>
              <a:t>Artykuł 20 Mobilność </a:t>
            </a:r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marR="1339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Państwa Strony podejmą skuteczne środki celem umożliwienia osobom niepełnosprawnym mobilności osobistej i możliwie największej samodzielności w tym zakresie, między innymi poprzez: </a:t>
            </a:r>
          </a:p>
          <a:p>
            <a:pPr marL="342900" marR="13390" indent="-342900" algn="l">
              <a:buAutoNum type="alphaLcParenBoth"/>
            </a:pPr>
            <a:r>
              <a:rPr lang="pl-PL" sz="1800" b="0" i="0" u="none" strike="noStrike" baseline="0" dirty="0">
                <a:latin typeface="Arial" panose="020B0604020202020204" pitchFamily="34" charset="0"/>
              </a:rPr>
              <a:t>ułatwianie mobilności osób niepełnosprawnych, w sposób i w czasie przez nie wybranym i po przystępnej cenie</a:t>
            </a:r>
          </a:p>
          <a:p>
            <a:pPr marR="13390" algn="l"/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1" algn="l"/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14288E-F339-581A-A1A1-A9696FB3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14D36D3-58B3-7BDC-D19A-D541BD74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356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065E6-8BA1-B0F0-F787-29CD5900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357987-7B5E-ACE9-19CA-D015DA0A8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BA03CBC-1F9F-0986-CA63-F084588E422D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775E129-B175-FD81-D27A-8B10268462D4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58C7A9-CC26-F7A3-9CAB-262C88E39FB8}"/>
              </a:ext>
            </a:extLst>
          </p:cNvPr>
          <p:cNvSpPr txBox="1"/>
          <p:nvPr/>
        </p:nvSpPr>
        <p:spPr>
          <a:xfrm>
            <a:off x="646386" y="1176951"/>
            <a:ext cx="10899227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10610" algn="l"/>
            <a:r>
              <a:rPr lang="pl-PL" sz="1800" b="1" i="0" u="none" strike="noStrike" baseline="0" dirty="0">
                <a:latin typeface="Arial" panose="020B0604020202020204" pitchFamily="34" charset="0"/>
              </a:rPr>
              <a:t>Przykład: Artykuł 21 Wolność wypowiadania się i wyrażania opinii oraz dostęp do informacji </a:t>
            </a:r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marR="13350" algn="l"/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marR="1335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Państwa Strony podejmą wszelkie odpowiednie środki, aby osoby niepełnosprawne mogły korzystać z prawa do wolności wypowiadania się i wyrażania opinii, w tym wolności poszukiwania, otrzymywania i rozpowszechniania informacji i poglądów, na zasadzie równości z innymi osobami i poprzez wszelkie formy komunikacji, według ich wyboru, zgodnie z definicją zawartą w art. 2 niniejszej konwencji, między innymi poprzez:</a:t>
            </a:r>
          </a:p>
          <a:p>
            <a:pPr marR="400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a) dostarczanie osobom niepełnosprawnym informacji przeznaczonych dla ogółu społeczeństwa, w dostępnych dla nich formach i technologiach, odpowiednio do różnych rodzajów niepełnosprawności, na czas i bez dodatkowych kosztów.</a:t>
            </a:r>
          </a:p>
          <a:p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1" algn="l"/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C3C2BC-EF09-8A02-090F-D3041E09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0870B7F-4E5F-6CC9-5A5B-67D4D246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914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A092A-22A6-050D-5C91-1508159F4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8CCA25-DACD-354A-5A62-D9AE6B8BB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5C67310-F797-33D1-F9C6-759A696B8397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6E9A70D-15C7-B3F4-588F-522E802E4B82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F8E4A8C-594A-1635-5811-4E2C0B851667}"/>
              </a:ext>
            </a:extLst>
          </p:cNvPr>
          <p:cNvSpPr txBox="1"/>
          <p:nvPr/>
        </p:nvSpPr>
        <p:spPr>
          <a:xfrm>
            <a:off x="646386" y="1176951"/>
            <a:ext cx="108992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10610" algn="l"/>
            <a:r>
              <a:rPr lang="pl-PL" sz="1800" b="1" i="0" u="none" strike="noStrike" baseline="0" dirty="0">
                <a:latin typeface="Arial" panose="020B0604020202020204" pitchFamily="34" charset="0"/>
              </a:rPr>
              <a:t>Oceniamy kryterium (3)</a:t>
            </a:r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marR="47140" algn="l"/>
            <a:r>
              <a:rPr lang="pl-PL" sz="1800" i="0" u="none" strike="noStrike" baseline="0" dirty="0">
                <a:latin typeface="Arial" panose="020B0604020202020204" pitchFamily="34" charset="0"/>
              </a:rPr>
              <a:t>Karta Praw Podstawowych Unii Europejskiej </a:t>
            </a:r>
          </a:p>
          <a:p>
            <a:pPr marR="47140" algn="l"/>
            <a:endParaRPr lang="pl-PL" sz="1800" b="0" i="0" u="none" strike="noStrike" baseline="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R="21760" algn="l"/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Ocenie podlegać będzie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zgodność projektu z Kartą, tj. czy m.in.:</a:t>
            </a:r>
          </a:p>
          <a:p>
            <a:pPr marR="1939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zapisy wniosku o dofinansowanie dotyczące zakresu oraz sposobu realizacji projektu nie stoją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wsprzeczności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z wymogami Karty PP. </a:t>
            </a: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53390" algn="l"/>
            <a:r>
              <a:rPr lang="pl-PL" sz="1800" b="1" i="0" u="none" strike="noStrike" baseline="0" dirty="0">
                <a:solidFill>
                  <a:srgbClr val="001F73"/>
                </a:solidFill>
                <a:latin typeface="Arial" panose="020B0604020202020204" pitchFamily="34" charset="0"/>
              </a:rPr>
              <a:t>Podstawa prawna – prawa człowieka </a:t>
            </a:r>
            <a:endParaRPr lang="pl-PL" sz="1800" b="0" i="0" u="none" strike="noStrike" baseline="0" dirty="0">
              <a:solidFill>
                <a:srgbClr val="001F73"/>
              </a:solidFill>
              <a:latin typeface="Arial" panose="020B0604020202020204" pitchFamily="34" charset="0"/>
            </a:endParaRPr>
          </a:p>
          <a:p>
            <a:pPr marR="63640" algn="l"/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Karta Praw Podstawowych Unii Europejskiej</a:t>
            </a: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Art.6 (1) Traktatu o Unii Europejskiej</a:t>
            </a:r>
          </a:p>
          <a:p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74190" algn="l"/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Karta ma moc prawną równą traktatom</a:t>
            </a: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l"/>
            <a:r>
              <a:rPr lang="pl-PL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Unia uznaje prawa, wolności i zasady określone w Karcie praw podstawowych Unii Europejskiej z 7 grudnia 2000 roku, w brzmieniu dostosowanym 12 grudnia 2007 roku w Strasburgu, która ma taką samą moc prawną jak Traktaty </a:t>
            </a: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19390" algn="l"/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65B1FF-220D-E3B7-DED1-468582BE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F0A358-FABA-AEB4-A9E4-0D413468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0641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68CEC-2482-3596-E692-6FB86007B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992BA93-0DF8-F504-EE24-ADF9070F7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4AD903C-E3C8-8544-B96D-D05A23FD3C47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B99AF1E-6949-F7E3-C8A8-B686EC2D8AE5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BAE17B5-D75C-DB9E-A0B2-FA6C1B035976}"/>
              </a:ext>
            </a:extLst>
          </p:cNvPr>
          <p:cNvSpPr txBox="1"/>
          <p:nvPr/>
        </p:nvSpPr>
        <p:spPr>
          <a:xfrm>
            <a:off x="646386" y="1176951"/>
            <a:ext cx="1089922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10610" algn="l"/>
            <a:r>
              <a:rPr lang="pl-PL" sz="1800" b="1" i="0" u="none" strike="noStrike" baseline="0" dirty="0">
                <a:latin typeface="Arial" panose="020B0604020202020204" pitchFamily="34" charset="0"/>
              </a:rPr>
              <a:t>Oceniamy kryterium (3)</a:t>
            </a:r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marR="1152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Inwestycje będą musiały wykazać zgodność z odpowiednią polityką UE i ramami prawnymi odnośnie przestrzegania zobowiązań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w zakresie praw człowieka, a mianowicie Kartą Praw Podstawowych UE </a:t>
            </a:r>
            <a:r>
              <a:rPr lang="pl-PL" sz="1800" b="0" i="0" u="none" strike="noStrike" baseline="0" dirty="0">
                <a:latin typeface="Arial" panose="020B0604020202020204" pitchFamily="34" charset="0"/>
              </a:rPr>
              <a:t>(KPP UE), Europejskim Filarem Praw Społecznych, Strategią na rzecz praw osób niepełnosprawnych 2021-2030 </a:t>
            </a:r>
          </a:p>
          <a:p>
            <a:pPr marR="482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„Zgodnie z art. 9 rozporządzenia 2021/1060, realizacja Celu przyczyni się do spełnienia postanowień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KPP UE –w szczególności w obszarze poszanowania różnorodność kulturowej (art. 22).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Realizowane działania prowadzić będą do wzmocnienia roli kultury i turystyki jako obszarów stymulujących rozwój społeczny i gospodarczy </a:t>
            </a: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48220" algn="l"/>
            <a:r>
              <a:rPr lang="pl-PL" sz="1800" b="1" i="0" u="none" strike="noStrike" baseline="0" dirty="0">
                <a:solidFill>
                  <a:srgbClr val="001F73"/>
                </a:solidFill>
                <a:latin typeface="Arial" panose="020B0604020202020204" pitchFamily="34" charset="0"/>
              </a:rPr>
              <a:t>Karta Praw Podstawowych UE – artykuł 22</a:t>
            </a:r>
            <a:endParaRPr lang="pl-PL" sz="1800" b="0" i="0" u="none" strike="noStrike" baseline="0" dirty="0">
              <a:solidFill>
                <a:srgbClr val="001F73"/>
              </a:solidFill>
              <a:latin typeface="Arial" panose="020B0604020202020204" pitchFamily="34" charset="0"/>
            </a:endParaRPr>
          </a:p>
          <a:p>
            <a:pPr marR="55610" algn="l"/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Różnorodność kulturowa, religijna i językowa </a:t>
            </a: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3953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Unia szanuje różnorodność kulturową, religijną i językową. </a:t>
            </a:r>
          </a:p>
          <a:p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BE692E-379B-DF8E-CE96-7844DC4F4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C0FB91F-E332-B712-572D-8B36DBDF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056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03318-8484-9F6E-0115-EEF9E0F56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E43F16A-81F5-93C5-4E80-B71992DA8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206EBCA-54B5-9144-C949-42D19656D974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4A827A6-04AE-6B6B-B690-7B803DC8B9B9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0D25507-0B1F-8326-A24B-E709620F5D26}"/>
              </a:ext>
            </a:extLst>
          </p:cNvPr>
          <p:cNvSpPr txBox="1"/>
          <p:nvPr/>
        </p:nvSpPr>
        <p:spPr>
          <a:xfrm>
            <a:off x="646386" y="1176951"/>
            <a:ext cx="10899227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610" algn="l"/>
            <a:r>
              <a:rPr lang="pl-PL" sz="1800" b="1" i="0" u="none" strike="noStrike" baseline="0" dirty="0">
                <a:latin typeface="Arial" panose="020B0604020202020204" pitchFamily="34" charset="0"/>
              </a:rPr>
              <a:t>Oceniamy kryterium (4)</a:t>
            </a:r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68990" algn="l"/>
            <a:r>
              <a:rPr lang="pl-PL" sz="1800" b="1" i="0" u="none" strike="noStrike" baseline="0" dirty="0">
                <a:latin typeface="Arial" panose="020B0604020202020204" pitchFamily="34" charset="0"/>
              </a:rPr>
              <a:t>Zasada równości kobiet i mężczyzn</a:t>
            </a:r>
          </a:p>
          <a:p>
            <a:pPr marR="68990" algn="l"/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marR="23960" algn="just"/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Ocenie podlegać będzie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zgodność projektu z zasadą równości kobiet i mężczyzn, tj. czy m.in.: </a:t>
            </a:r>
          </a:p>
          <a:p>
            <a:pPr marR="0" algn="just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przeprowadzono wystarczającą analizę zgodności projektu z zasadą równości kobiet i mężczyzn,</a:t>
            </a:r>
          </a:p>
          <a:p>
            <a:pPr marR="0" algn="just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 przypadku, gdy w analizie zdiagnozowano nierówności w zakresie dostępu kobiet i mężczyzn do produktów i usług projektu: czy w projekcie zaplanowano działania, które wpłyną na wyrównywanie szans danej płci będącej w gorszym położeniu.</a:t>
            </a: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52450" algn="l"/>
            <a:r>
              <a:rPr lang="pl-PL" sz="1800" b="1" i="0" u="none" strike="noStrike" baseline="0" dirty="0">
                <a:solidFill>
                  <a:srgbClr val="001F73"/>
                </a:solidFill>
                <a:latin typeface="Arial" panose="020B0604020202020204" pitchFamily="34" charset="0"/>
              </a:rPr>
              <a:t>Zasada równości kobiet i mężczyzn w Wytycznych równościowych</a:t>
            </a:r>
            <a:endParaRPr lang="pl-PL" sz="1800" b="0" i="0" u="none" strike="noStrike" baseline="0" dirty="0">
              <a:solidFill>
                <a:srgbClr val="001F73"/>
              </a:solidFill>
              <a:latin typeface="Arial" panose="020B0604020202020204" pitchFamily="34" charset="0"/>
            </a:endParaRPr>
          </a:p>
          <a:p>
            <a:pPr marR="1682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Przez zgodność z tą zasadą należy rozumieć zaplanowanie takich działań w projekcie, które wpłyną na wyrównywanie szans danej płci będącej w gorszym położeniu (o ile takie nierówności zostały zdiagnozowane w projekcie), stworzenie takich mechanizmów, aby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na żadnym etapie wdrażania projektu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nie dochodziło do dyskryminacji i wykluczenia ze względu na płeć. </a:t>
            </a:r>
          </a:p>
          <a:p>
            <a:pPr marR="1635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 projektach współfinasowanych ze środków Europejskiego Funduszu Rozwoju Regionalnego nie ma zastosowania standard minimum, czyli załącznik nr 1 do Wytycznych równościowych.</a:t>
            </a: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F5F4E5-73DA-BECC-D478-2BF041B4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BF6C27-6B38-7675-95FF-6B24655D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289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1BF8-69ED-69B9-1980-C540D355E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C5AC5B-86DF-05C8-EF57-CAE76734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31160119-A401-082C-F798-7CA556AA4A8A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5B64AF4-99A0-6FB8-222C-8A2FFCBABFA9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97E5A20-4AA1-2309-BF59-EDAFC1B656CC}"/>
              </a:ext>
            </a:extLst>
          </p:cNvPr>
          <p:cNvSpPr txBox="1"/>
          <p:nvPr/>
        </p:nvSpPr>
        <p:spPr>
          <a:xfrm>
            <a:off x="646386" y="966787"/>
            <a:ext cx="108992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sz="1600" b="1" i="0" u="none" strike="noStrike" baseline="0" dirty="0">
                <a:latin typeface="Arial" panose="020B0604020202020204" pitchFamily="34" charset="0"/>
              </a:rPr>
              <a:t>Oceniamy kryterium (4)</a:t>
            </a:r>
            <a:endParaRPr lang="pl-PL" sz="1600" b="0" i="0" u="none" strike="noStrike" baseline="0" dirty="0">
              <a:latin typeface="Arial" panose="020B0604020202020204" pitchFamily="34" charset="0"/>
            </a:endParaRPr>
          </a:p>
          <a:p>
            <a:pPr algn="l"/>
            <a:endParaRPr lang="pl-PL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62560"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Sprawdzać będziemy, czy: </a:t>
            </a:r>
          </a:p>
          <a:p>
            <a:pPr marR="0" lvl="1"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Wszystkie elementy (produkty i usługi) składające się na przedmiot projektu, które nie zostaną uznane za neutralne, są dostępne dla wszystkich ich użytkowniczek oraz użytkowników i spełniają standardy: określone w Załączniku nr 2 (Standardy dostępności dla polityki spójności na lata 2021-2027) do Wytycznych dotyczących realizacji zasad równościowych w ramach funduszy unijnych na lata lub indywidualne wskazane przez wnioskodawcę, właściwe dla danego typu inwestycji. </a:t>
            </a:r>
          </a:p>
          <a:p>
            <a:pPr algn="just"/>
            <a:endParaRPr lang="pl-PL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62560"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Oceniamy kryterium, czyli sprawdzać będziemy, czy: </a:t>
            </a:r>
          </a:p>
          <a:p>
            <a:pPr marR="13020"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W przypadku, gdy we wniosku o dofinansowanie stwierdzony zostanie neutralny charakter produktów i usług składających się na przedmiot projektu, to czy zostało to prawidłowo zidentyfikowane, tj. czy produkty i usług nie mają swoich bezpośrednich użytkowniczek i użytkowników</a:t>
            </a:r>
          </a:p>
          <a:p>
            <a:pPr marR="0" lvl="1" algn="just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04BEB1-A84E-6B7E-DFE3-E70283EC9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051477-EE9F-D888-EEBE-EF88420E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9683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9519F-3426-A1C4-4FA1-E2701354D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B2717B3-9045-EB8D-568E-3CD97F0A3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2238E90-79C7-12F7-6C02-E96ADB7A32C2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3DC96D4-129F-2867-7EAB-B9C2E24DDB88}"/>
              </a:ext>
            </a:extLst>
          </p:cNvPr>
          <p:cNvSpPr txBox="1"/>
          <p:nvPr/>
        </p:nvSpPr>
        <p:spPr>
          <a:xfrm>
            <a:off x="541250" y="1479334"/>
            <a:ext cx="10812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Przez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B47E816-1502-E2AD-5733-24336333B4AB}"/>
              </a:ext>
            </a:extLst>
          </p:cNvPr>
          <p:cNvSpPr txBox="1"/>
          <p:nvPr/>
        </p:nvSpPr>
        <p:spPr>
          <a:xfrm>
            <a:off x="541250" y="1197865"/>
            <a:ext cx="1100436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</a:rPr>
              <a:t>Oceniamy kryterium (6) 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Przez zgodność z tą zasadą należy rozumieć z jednej strony zaplanowanie takich działań w projekcie, które wpłyną na wyrównywanie szans płci będącej w gorszym położeniu (o ile takie nierówności zostały zdiagnozowane w projekcie).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Z drugiej strony stworzenie takich mechanizmów, aby na żadnym etapie wdrażania projektu nie dochodziło do dyskryminacji i wykluczenia ze względu na płeć.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We wniosku o dofinansowanie projektu powinny być zawarte informacje, które potwierdzają istnienie (albo brak istniejących) barier równościowych w obszarze tematycznym interwencji i/lub zasięgu odziaływania projektu (np. niski udział kobiet w podejmowaniu decyzji, stereotypy płci)</a:t>
            </a:r>
          </a:p>
          <a:p>
            <a:pPr indent="-342900"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Czy któraś z tych grup znajduje się w gorszym położeniu, czy ma utrudniony dostęp do edukacji, zatrudnienia, szkolenia? ( w tym aktualne liczby, procenty)</a:t>
            </a:r>
          </a:p>
          <a:p>
            <a:pPr indent="-342900"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Jakie są tego przyczyny ?</a:t>
            </a:r>
          </a:p>
          <a:p>
            <a:pPr indent="-342900"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Jeśli tak to czy zawarto działania odpowiadające na zidentyfikowane bariery równościowe w obszarze tematycznym interwencji i/lub zasięgu odziaływania projektu </a:t>
            </a:r>
          </a:p>
          <a:p>
            <a:pPr indent="-342900"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Czy działania niwelują wskazane bariery ?</a:t>
            </a: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6B7BF8F-AE89-BC88-3D27-EAA6F15A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1A5564-9D90-77DB-AB94-B836E70A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5019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86F8B-49C8-7765-6085-4FC675FCD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7DF3EF0-7503-0D4E-86B5-291E8A31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F4285262-4A48-BC29-039D-15023261EF87}"/>
              </a:ext>
            </a:extLst>
          </p:cNvPr>
          <p:cNvSpPr/>
          <p:nvPr/>
        </p:nvSpPr>
        <p:spPr>
          <a:xfrm>
            <a:off x="541250" y="3662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projektów w Programie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9AC8F54-B331-11AF-A458-F6CBB2BB7EF2}"/>
              </a:ext>
            </a:extLst>
          </p:cNvPr>
          <p:cNvSpPr txBox="1"/>
          <p:nvPr/>
        </p:nvSpPr>
        <p:spPr>
          <a:xfrm>
            <a:off x="541250" y="1479334"/>
            <a:ext cx="10812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oceny w Programie Przez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7B152E4-6B80-43D3-1451-5E3D91453D9C}"/>
              </a:ext>
            </a:extLst>
          </p:cNvPr>
          <p:cNvSpPr txBox="1"/>
          <p:nvPr/>
        </p:nvSpPr>
        <p:spPr>
          <a:xfrm>
            <a:off x="541250" y="1197865"/>
            <a:ext cx="1100436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0000"/>
                </a:solidFill>
                <a:latin typeface="Arial" panose="020B0604020202020204" pitchFamily="34" charset="0"/>
              </a:rPr>
              <a:t>Oceniamy kryterium (7) </a:t>
            </a: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6570" algn="l"/>
            <a:r>
              <a:rPr lang="pl-PL" sz="1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Sprawdzamy czy </a:t>
            </a:r>
            <a:r>
              <a:rPr lang="pl-PL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pl-PL" sz="1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ealizowane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działania prowadzić będą do osiągnięcia wysokiego poziomu ochrony środowiska i poprawy jego jakości, w zgodzie z innymi politykami Unii i zasadą zrównoważonego rozwoju.</a:t>
            </a:r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Dotyczy niewspierania ani nieprowadzenia działalności gospodarczej, która powoduje znaczące szkody dla któregokolwiek z celów środowiskowych w rozumieniu rozporządzenia w sprawie taksonomii.</a:t>
            </a:r>
          </a:p>
          <a:p>
            <a:endParaRPr lang="pl-PL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8F08C1-8AE3-321E-CB9B-4319D906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A464EE4-F428-2C37-0006-90C4DA9A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66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325925"/>
            <a:ext cx="11092453" cy="569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Prawo krajowe i unijne z którego wynika konieczność realizacji zasad horyzontalnych: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3B8C30-247C-4FA8-55C3-5B1E4C1F97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087795"/>
              </p:ext>
            </p:extLst>
          </p:nvPr>
        </p:nvGraphicFramePr>
        <p:xfrm>
          <a:off x="482983" y="746579"/>
          <a:ext cx="11226033" cy="5364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E06DDB9-803A-7B48-151D-A2718BA8B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6F93CF-DB87-A9A5-EE44-0A4FC803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48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równości szans kobiet i mężczyzn 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D0A728-89B3-4156-4521-9ABB12A33DAE}"/>
              </a:ext>
            </a:extLst>
          </p:cNvPr>
          <p:cNvSpPr txBox="1"/>
          <p:nvPr/>
        </p:nvSpPr>
        <p:spPr>
          <a:xfrm>
            <a:off x="471339" y="999242"/>
            <a:ext cx="10969137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1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Zasada równości kobiet i mężczyzn 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wdrożenie działań mających na celu osiągnięcie stanu, w którym kobietom              i mężczyznom przypisuje się taką samą wartość społeczną, równe prawa i równe obowiązki. To również stan, w którym kobiety i mężczyźni mają równy dostęp do korzystania z zasobów (np. środki finansowe, szanse rozwoju). Zasada ta ma gwarantować możliwość wyboru drogi życiowej bez ograniczeń wynikających ze stereotypów płci. Jest to również uwzględnianie perspektywy płci w głównym nurcie wszystkich procesów i działań w ramach programów (tj. podczas przygotowywania, wdrażania, monitorowania, sprawozdawczości, ewaluacji, promocji i kontroli programów).</a:t>
            </a:r>
          </a:p>
          <a:p>
            <a:pPr marL="447675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Times New Roman" panose="02020603050405020304" pitchFamily="18" charset="0"/>
              </a:rPr>
              <a:t>działania wyrównawcze polegają na preferencyjnym traktowaniu osób z tej grupy, która napotyka na szczególne bariery i ograniczenia utrudniające równy dostęp do zasobów i dóbr społecznych; </a:t>
            </a:r>
          </a:p>
          <a:p>
            <a:pPr marL="447675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pl-PL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447675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Times New Roman" panose="02020603050405020304" pitchFamily="18" charset="0"/>
              </a:rPr>
              <a:t>każda decyzja czy działanie są zatem oceniane w odniesieniu do stopnia, </a:t>
            </a:r>
            <a:br>
              <a:rPr lang="pl-PL" sz="1600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pl-PL" sz="1600" dirty="0">
                <a:latin typeface="Arial" panose="020B0604020202020204" pitchFamily="34" charset="0"/>
                <a:cs typeface="Times New Roman" panose="02020603050405020304" pitchFamily="18" charset="0"/>
              </a:rPr>
              <a:t>w jakim wpływają na sytuację kobiet i mężczyzn, tj. czy przyczyniają się </a:t>
            </a:r>
            <a:br>
              <a:rPr lang="pl-PL" sz="1600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pl-PL" sz="1600" dirty="0">
                <a:latin typeface="Arial" panose="020B0604020202020204" pitchFamily="34" charset="0"/>
                <a:cs typeface="Times New Roman" panose="02020603050405020304" pitchFamily="18" charset="0"/>
              </a:rPr>
              <a:t>do eliminowania występujących nierówności czy też je pogłębiają.</a:t>
            </a:r>
          </a:p>
        </p:txBody>
      </p:sp>
      <p:pic>
        <p:nvPicPr>
          <p:cNvPr id="1028" name="Picture 4" descr="Równowagi Równości Mężczyzna Kobieta - zdjęcia stockowe i więcej obrazów  Biały - Biały, Biznes, Dorosły - iStock">
            <a:extLst>
              <a:ext uri="{FF2B5EF4-FFF2-40B4-BE49-F238E27FC236}">
                <a16:creationId xmlns:a16="http://schemas.microsoft.com/office/drawing/2014/main" id="{392E7C5A-E9AF-0C89-A456-BDCA54FC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9" y="4437580"/>
            <a:ext cx="2772641" cy="22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EDA48E-69AE-C109-DF7C-2684AE778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C6768D-39E9-3F7C-394A-C763C1E1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5084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asada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równości szans kobiet i mężczyzn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EE68689-B47C-7C0A-8185-A2BEDE403ADE}"/>
              </a:ext>
            </a:extLst>
          </p:cNvPr>
          <p:cNvSpPr txBox="1"/>
          <p:nvPr/>
        </p:nvSpPr>
        <p:spPr>
          <a:xfrm>
            <a:off x="766491" y="1058414"/>
            <a:ext cx="10450716" cy="262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Bariery równościowe: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różnice w płacach kobiet i mężczyzn na równoważnych stanowiskach wykonujących tożsame obowiązki;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 dostępność elastycznych rozwiązań czasu pracy;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niski udział mężczyzn w wypełnianiu obowiązków rodzinnych;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niewystarczający system opieki nad dziećmi w wieku do 3 lat lub opieki żłobkowej/przedszkolnej  lub opieki instytucjonalnej nad osobami potrzebującymi wsparcia w codziennym funkcjonowaniu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pl-P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porównaj lukę płacową, wynagrodzenie za pieniądze - równość zdjęcia i obrazy z banku zdjęć">
            <a:extLst>
              <a:ext uri="{FF2B5EF4-FFF2-40B4-BE49-F238E27FC236}">
                <a16:creationId xmlns:a16="http://schemas.microsoft.com/office/drawing/2014/main" id="{0481DEC1-6764-5B76-8954-DE5486A0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" y="4506314"/>
            <a:ext cx="5500832" cy="20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108077F-A7C7-B343-9036-13355C60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FB1764-FD9D-DFD1-95C7-A120F070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9844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asad</a:t>
            </a:r>
            <a:r>
              <a:rPr lang="pl-PL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równości szans kobiet i mężczyzn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EE68689-B47C-7C0A-8185-A2BEDE403ADE}"/>
              </a:ext>
            </a:extLst>
          </p:cNvPr>
          <p:cNvSpPr txBox="1"/>
          <p:nvPr/>
        </p:nvSpPr>
        <p:spPr>
          <a:xfrm>
            <a:off x="541250" y="1147488"/>
            <a:ext cx="10742385" cy="396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zapobiegające barierom równościowym: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zaplanowane w projekcie, które wpłyną na wyrównywanie szans danej płci będącej w gorszym położeniu (o ile takie nierówności zostały zdiagnozowane w projekcie);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podnoszenie wiedzy i świadomości w zakresie m.in. korzyści z zarządzania różnorodnością, kształtowania postaw menadżerskich kobiet, unikania stereotypów;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zarządzanie równościowe obejmujące m.in. tam gdzie to zasadne, udział obu płci we wszelkiego rodzaju gremiach decyzyjnych, procedury i regulacje zapobiegające dyskryminacji, lobbingowi i molestowaniu w miejscu pracy, procedury związane z wynagradzaniem i awansami, by zapobiegać nierównościom;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stosowanie równościowego języka, stosowanie żeńskich form.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pl-P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C5787D0-FA7A-C89E-C520-C103CC5B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BB14EBC-EB7C-F1F8-378E-B20F2A62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576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471339" y="338328"/>
            <a:ext cx="11068389" cy="66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Zasada równości szans i niedyskryminacji, w tym zapewnienia dostępności dla osób z niepełnosprawnościami </a:t>
            </a:r>
          </a:p>
          <a:p>
            <a:pPr algn="ctr"/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D0A728-89B3-4156-4521-9ABB12A33DAE}"/>
              </a:ext>
            </a:extLst>
          </p:cNvPr>
          <p:cNvSpPr txBox="1"/>
          <p:nvPr/>
        </p:nvSpPr>
        <p:spPr>
          <a:xfrm>
            <a:off x="471339" y="999242"/>
            <a:ext cx="10969137" cy="2372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zasady równości szans i niedyskryminacji, w tym dostępności dla osób z niepełnosprawnościami jest </a:t>
            </a:r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zapewnienie osobom z niepełnosprawnościami na równi z innymi osobami pełnosprawnymi jednakowego dostępu do pełnego uczestnictwa we wszystkich dziedzinach życia, na jednakowych zasadach.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Zasada ta może być realizowana poprzez zastosowanie uniwersalnego projektowania oraz mechanizmu racjonalnych usprawnień. Są to narzędzia umożliwiające kompleksowe podejście do planowania i projektowania zarówno produktów, jak i odpowiedniego otoczenia, mając na celu promowanie społeczeństwa włączającego wszystkich obywateli. Generalnym celem tych działań jest zapewnienie, że wszystkie wydatki z funduszy europejskich będą przyczyniać się do zapewniania równych szans i nie będą sprzyjać jakiejkolwiek dyskryminacji osób z niepełnosprawnościami.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F39FFB8-094C-26DC-D175-BD48377B5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381" y="4109704"/>
            <a:ext cx="4904767" cy="2046532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A3F10F-D9EB-859A-5E10-AF57F805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67401601-4C60-2B32-678D-6A917D16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341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Podstawowe pojęcia dotyczące zasady równości </a:t>
            </a:r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szans i niedyskryminacji, w tym dostępności dla osób z niepełnosprawnościami</a:t>
            </a:r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D0A728-89B3-4156-4521-9ABB12A33DAE}"/>
              </a:ext>
            </a:extLst>
          </p:cNvPr>
          <p:cNvSpPr txBox="1"/>
          <p:nvPr/>
        </p:nvSpPr>
        <p:spPr>
          <a:xfrm>
            <a:off x="571550" y="1173508"/>
            <a:ext cx="110489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Osoba ze szczególnymi potrzebami </a:t>
            </a:r>
            <a:endParaRPr lang="pl-PL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406096B-507C-EAEE-057D-A7C89BD5D180}"/>
              </a:ext>
            </a:extLst>
          </p:cNvPr>
          <p:cNvSpPr txBox="1"/>
          <p:nvPr/>
        </p:nvSpPr>
        <p:spPr>
          <a:xfrm>
            <a:off x="571550" y="1629624"/>
            <a:ext cx="1018396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Osoba, która ze względu na swoje cechy zewnętrzne lub wewnętrzne, albo ze względu na okoliczności, w których się znajduje, musi podjąć dodatkowe działania lub zastosować dodatkowe środki w celu przezwyciężenia bariery, aby uczestniczyć w różnych sferach życia na zasadzie równości z innymi osobami. </a:t>
            </a:r>
          </a:p>
        </p:txBody>
      </p:sp>
      <p:pic>
        <p:nvPicPr>
          <p:cNvPr id="1026" name="Picture 2" descr="Dobre praktyki - Ministerstwo Funduszy i Polityki Regionalnej">
            <a:extLst>
              <a:ext uri="{FF2B5EF4-FFF2-40B4-BE49-F238E27FC236}">
                <a16:creationId xmlns:a16="http://schemas.microsoft.com/office/drawing/2014/main" id="{CC61A69C-ECBD-154B-D961-31B08774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52" y="3015442"/>
            <a:ext cx="3572179" cy="224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20328B-2D75-1768-2A6B-05FEE59C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0CAEC71-C634-A96B-8581-B28C5579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8919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7995D-7CCD-8A09-A875-869EFE228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629DEBC-A4FC-1DFC-C62E-D82A89F2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0D0B1D6-51F7-0D4D-DEE4-752B8DA56369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Podstawowe pojęcia dotyczące zasady równości </a:t>
            </a:r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szans i niedyskryminacji, w tym dostępności dla osób z niepełnosprawnościami</a:t>
            </a:r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218CF59-549D-31BF-8C15-571AFA64DDC5}"/>
              </a:ext>
            </a:extLst>
          </p:cNvPr>
          <p:cNvSpPr txBox="1"/>
          <p:nvPr/>
        </p:nvSpPr>
        <p:spPr>
          <a:xfrm>
            <a:off x="571550" y="967622"/>
            <a:ext cx="10214267" cy="398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Przykłady osób ze szczególnymi potrzebami to m.in. osoby: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 wózkach inwalidzkich, poruszające się o kulach, o ograniczonej możliwości poruszania się,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niewidome i niedowidzące,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głuche i słabosłyszące,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głuchoniewidome,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niepełnosprawnością intelektualną i doświadczające choroby psychicznej,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starsze i osłabione chorobami,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kobiety w ciąży, opiekunowie z małymi dziećmi, w tym z wózkami dziecięcymi, (z zakupami, z psem na smyczy),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 nietypowym wzroście (w tym również dzieci)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16BE18-AB37-DD22-54EB-DF008566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1D07276-54C0-F16A-153F-577D72AB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7367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8C10F-4DE9-3B73-2B98-8502E40B8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41D087-77FE-5630-A2BC-07ABC13E6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E01C547A-5770-D75E-A608-E038CC272E0E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Podstawowe pojęcia dotyczące zasady równości </a:t>
            </a:r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szans i niedyskryminacji, w tym dostępności dla osób z niepełnosprawnościami</a:t>
            </a:r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0114349-99B2-5848-0FC6-AE127E75E725}"/>
              </a:ext>
            </a:extLst>
          </p:cNvPr>
          <p:cNvSpPr txBox="1"/>
          <p:nvPr/>
        </p:nvSpPr>
        <p:spPr>
          <a:xfrm>
            <a:off x="571550" y="1173508"/>
            <a:ext cx="11048900" cy="3373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Osoba ze szczególnymi potrzebami, w tym osoby z </a:t>
            </a:r>
            <a:r>
              <a:rPr lang="pl-PL" b="1" dirty="0">
                <a:latin typeface="Arial" panose="020B0604020202020204" pitchFamily="34" charset="0"/>
                <a:cs typeface="Times New Roman" panose="02020603050405020304" pitchFamily="18" charset="0"/>
              </a:rPr>
              <a:t>niepełnosprawnościami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l"/>
            <a:endParaRPr lang="pl-PL" sz="105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2472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Niepełnosprawność – oznacza trwałą lub okresową niezdolność do wypełniania ról społecznych z powodu stałego lub długotrwałego naruszenia sprawności organizmu, w szczególności powodującą niezdolność do pracy.</a:t>
            </a:r>
          </a:p>
          <a:p>
            <a:pPr marR="1104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Do osób niepełnosprawnych zalicza się te osoby, które mają długotrwale naruszoną sprawność fizyczną, umysłową, intelektualną lub w zakresie zmysłów co może,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w oddziaływaniu z różnymi barierami</a:t>
            </a:r>
            <a:r>
              <a:rPr lang="pl-PL" sz="1800" b="0" i="0" u="none" strike="noStrike" baseline="0" dirty="0">
                <a:latin typeface="Arial" panose="020B0604020202020204" pitchFamily="34" charset="0"/>
              </a:rPr>
              <a:t>, utrudniać im pełny i skuteczny udział w życiu społecznym, na zasadzie równości z innymi osobami. </a:t>
            </a:r>
          </a:p>
          <a:p>
            <a:pPr marR="11040" algn="l"/>
            <a:endParaRPr lang="pl-PL" sz="1800" b="0" i="0" u="none" strike="noStrike" baseline="0" dirty="0">
              <a:latin typeface="Arial" panose="020B0604020202020204" pitchFamily="34" charset="0"/>
            </a:endParaRPr>
          </a:p>
          <a:p>
            <a:pPr marR="20570" algn="l"/>
            <a:r>
              <a:rPr lang="pl-PL" sz="1800" b="0" i="0" u="none" strike="noStrike" baseline="0" dirty="0">
                <a:latin typeface="Arial" panose="020B0604020202020204" pitchFamily="34" charset="0"/>
              </a:rPr>
              <a:t>(Ustawa o rehabilitacji zawodowej i społecznej oraz zatrudnianiu osób niepełnosprawnych, Dz. U. 2021, poz. 573) </a:t>
            </a:r>
            <a:endParaRPr lang="pl-PL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D11E32-3741-6F3D-AF41-B0C30E64D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1F7A7AD-2CBA-8924-1AB2-52C3B93F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661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8B2F4-A057-A229-71BC-79A4C0CBC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9AE4B4B-94DF-73C3-3352-690D3ED2C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FC4DC865-B12F-5701-7504-76D75E9B1D83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Podstawowe pojęcia dotyczące zasady równości </a:t>
            </a:r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szans i niedyskryminacji, w tym dostępności dla osób z niepełnosprawnościami</a:t>
            </a:r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CACDF4-F6ED-76CD-1CDD-BA9C4761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8BA2028-2240-29D6-5CD0-AE2118B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27</a:t>
            </a:fld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CCB595E-0D26-9EF6-C4BA-AA2D4890EAC1}"/>
              </a:ext>
            </a:extLst>
          </p:cNvPr>
          <p:cNvSpPr txBox="1"/>
          <p:nvPr/>
        </p:nvSpPr>
        <p:spPr>
          <a:xfrm>
            <a:off x="777240" y="1545336"/>
            <a:ext cx="10149840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11170" algn="just"/>
            <a:r>
              <a:rPr lang="pl-PL" sz="1800" b="0" i="0" u="none" strike="noStrike" baseline="0" dirty="0">
                <a:latin typeface="Arial" panose="020B0604020202020204" pitchFamily="34" charset="0"/>
              </a:rPr>
              <a:t>Należy pamiętać, że pomimo iż projekt może nie zakładać bezpośredniej pomocy osobom o różnych potrzebach funkcjonalnych, to jednak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efekty takich projektów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(na przykład przebudowa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skrzyżowania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nowa aplikacja mobilna, remont budynku, nowy tabor/ środki transportu w komunikacji zbiorowej)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będą służyć różnym użytkownikom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również osobom z niepełnosprawnościami. </a:t>
            </a:r>
          </a:p>
          <a:p>
            <a:pPr algn="just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23370" algn="just"/>
            <a:r>
              <a:rPr lang="pl-PL" sz="1800" b="0" i="0" u="none" strike="noStrike" baseline="0" dirty="0">
                <a:latin typeface="Arial" panose="020B0604020202020204" pitchFamily="34" charset="0"/>
              </a:rPr>
              <a:t>Należy więc uwzględnić w przypadku tych inwestycji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uniwersalne projektowanie </a:t>
            </a:r>
            <a:r>
              <a:rPr lang="pl-PL" sz="1800" b="0" i="0" u="none" strike="noStrike" baseline="0" dirty="0">
                <a:latin typeface="Arial" panose="020B0604020202020204" pitchFamily="34" charset="0"/>
              </a:rPr>
              <a:t>lub jeśli to niemożliwe –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racjonalne usprawnienia</a:t>
            </a:r>
            <a:r>
              <a:rPr lang="pl-PL" sz="1800" b="0" i="0" u="none" strike="noStrike" baseline="0" dirty="0">
                <a:latin typeface="Arial" panose="020B0604020202020204" pitchFamily="34" charset="0"/>
              </a:rPr>
              <a:t>. </a:t>
            </a:r>
          </a:p>
          <a:p>
            <a:endParaRPr kumimoji="0" lang="pl-PL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81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Dostępność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0E992FB-204C-8367-9000-446F3718C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026521"/>
              </p:ext>
            </p:extLst>
          </p:nvPr>
        </p:nvGraphicFramePr>
        <p:xfrm>
          <a:off x="1847174" y="12157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3D42BC8-A72C-DC26-9DE1-DD808A5E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CB66EEC-2320-70EF-3ADA-4990FA9E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79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Koncepcja uniwersalnego projektowania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718FED5-01B4-DCB6-2A59-ED14F795C7F7}"/>
              </a:ext>
            </a:extLst>
          </p:cNvPr>
          <p:cNvSpPr txBox="1"/>
          <p:nvPr/>
        </p:nvSpPr>
        <p:spPr>
          <a:xfrm>
            <a:off x="838200" y="1536970"/>
            <a:ext cx="1000814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altLang="pl-PL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pl-PL" altLang="pl-PL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rojektowanie</a:t>
            </a:r>
            <a:r>
              <a:rPr kumimoji="0" lang="pl-PL" altLang="pl-PL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produktów, i usług w taki sposób, by były użyteczne dla wszystkich, w możliwie największym stopniu, bez potrzeby adaptacji lub dodatkowego dostosowania;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altLang="pl-PL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0" lang="pl-PL" altLang="pl-PL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niwersalne</a:t>
            </a:r>
            <a:r>
              <a:rPr kumimoji="0" lang="pl-PL" altLang="pl-PL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projektowanie nie wyklucza możliwości zapewniania dodatkowych udogodnień dla szczególnych grup osób z niepełnosprawnościami, jeżeli jest to potrzebne;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altLang="pl-PL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koncepcja uniwersalnego projektowania jest realizowana przez zastosowanie co najmniej standardów dostępności.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B0BEBF9-7C17-F18E-C9B7-57CB8A89C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707" y="4281770"/>
            <a:ext cx="3781425" cy="1209675"/>
          </a:xfrm>
          <a:prstGeom prst="rect">
            <a:avLst/>
          </a:prstGeom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6FA114-9897-FA03-8A17-7ACDF8E31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0B579B4B-7FE9-6FA0-FF68-9A0586E7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59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Wytyczne, z których wynika konieczność realizacji zasad horyzontalnych: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3B8C30-247C-4FA8-55C3-5B1E4C1F97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743682"/>
              </p:ext>
            </p:extLst>
          </p:nvPr>
        </p:nvGraphicFramePr>
        <p:xfrm>
          <a:off x="424717" y="791395"/>
          <a:ext cx="11226033" cy="5364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2153011-78E3-D891-0CE7-512C0753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6596101-AFE6-CFF2-66C3-F72088F6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183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Reguły uniwersalnego projektowania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9635DD0-C9D1-4693-65EB-95FDE280800E}"/>
              </a:ext>
            </a:extLst>
          </p:cNvPr>
          <p:cNvSpPr txBox="1"/>
          <p:nvPr/>
        </p:nvSpPr>
        <p:spPr>
          <a:xfrm>
            <a:off x="838200" y="1555423"/>
            <a:ext cx="6973111" cy="3393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żyteczność dla osób o różnej sprawności;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elastyczność w użytkowaniu;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proste i intuicyjne użytkowanie;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czytelna informacja;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tolerancja na błędy;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wygodne użytkowanie bez wysiłku;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wielkość i przestrzeń odpowiednie dla dostępu i użytkowania;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percepcja równości.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ymbol zastępczy zawartości 6">
            <a:extLst>
              <a:ext uri="{FF2B5EF4-FFF2-40B4-BE49-F238E27FC236}">
                <a16:creationId xmlns:a16="http://schemas.microsoft.com/office/drawing/2014/main" id="{A524E788-63F7-BCA9-1902-AF676A627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551" y="1555423"/>
            <a:ext cx="3249822" cy="3615999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E81C52-3CF2-4BCB-C92F-6A57F484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5FC5430-2333-EFCC-300D-DD0E7B66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772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Standardy dostępności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9635DD0-C9D1-4693-65EB-95FDE280800E}"/>
              </a:ext>
            </a:extLst>
          </p:cNvPr>
          <p:cNvSpPr txBox="1"/>
          <p:nvPr/>
        </p:nvSpPr>
        <p:spPr>
          <a:xfrm>
            <a:off x="838200" y="1276539"/>
            <a:ext cx="10433364" cy="585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Standardy dostępności stanowiące załącznik do Wytycznych 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dotyczących realizacji zasad równościowych w ramach funduszy unijnych na lata 2021-2027 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zostały opracowane jako pomoc dla Beneficjentów we właściwym przygotowaniu projektów. Stanowią zestawienie minimalnych wymagań w obszarach m.in. :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szkoleń;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edukacji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informacji i promocji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cyfryzacji;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transportu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rchitektury.</a:t>
            </a:r>
          </a:p>
          <a:p>
            <a:pPr algn="just">
              <a:lnSpc>
                <a:spcPct val="150000"/>
              </a:lnSpc>
            </a:pPr>
            <a:endParaRPr lang="pl-PL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l-PL" b="0" i="0" dirty="0">
              <a:solidFill>
                <a:srgbClr val="000000"/>
              </a:solidFill>
              <a:effectLst/>
              <a:latin typeface="Ubuntu" panose="020B0504030602030204" pitchFamily="34" charset="0"/>
            </a:endParaRPr>
          </a:p>
          <a:p>
            <a:pPr>
              <a:lnSpc>
                <a:spcPct val="150000"/>
              </a:lnSpc>
            </a:pPr>
            <a:br>
              <a:rPr lang="pl-PL" dirty="0"/>
            </a:b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08E889-B1CD-721F-A5A6-459C5959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AAF7EEF-215E-76C8-1066-53FA5EB7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607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Racjonalne usprawnienia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8FF526-5C5E-7EAD-303B-80FAE691B49D}"/>
              </a:ext>
            </a:extLst>
          </p:cNvPr>
          <p:cNvSpPr txBox="1"/>
          <p:nvPr/>
        </p:nvSpPr>
        <p:spPr>
          <a:xfrm>
            <a:off x="779359" y="1097475"/>
            <a:ext cx="1078171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Konieczne i odpowiednie zmiany oraz dostosowania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nienakładające nieproporcjonalnego lub nadmiernego obciążenia,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rozpatrywane osobno dla każdego konkretnego przypadku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w celu zapewnienia osobom                            z niepełnosprawnościami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możliwości korzystania 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 pełni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 praw człowieka  i podstawowych wolności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 zasadzie równości z innymi osobami.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 w ramach FEL 2021-2027 mają zapewnić możliwość korzystania ze wsparcia w projektach osobom                   z niepełnosprawnościami, których nie przewidziano na etapie planowania projektu.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Każde racjonalne usprawnienie wynika z relacji trzech czynników: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/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EC7FA8D5-73F8-4516-70B5-0A998455CD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353632"/>
              </p:ext>
            </p:extLst>
          </p:nvPr>
        </p:nvGraphicFramePr>
        <p:xfrm>
          <a:off x="627927" y="3996965"/>
          <a:ext cx="10812550" cy="2080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CC0194EB-CC45-DD7A-E371-CFF64B9C47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49402"/>
            <a:ext cx="5465075" cy="359665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3821077-839A-F780-990C-8EBA75B9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AD1614A-1A28-5FC7-397B-21CB97FD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4348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75EC024-E9BE-ACFF-4DD8-C62E852914D8}"/>
              </a:ext>
            </a:extLst>
          </p:cNvPr>
          <p:cNvSpPr txBox="1"/>
          <p:nvPr/>
        </p:nvSpPr>
        <p:spPr>
          <a:xfrm>
            <a:off x="943897" y="1102576"/>
            <a:ext cx="10304206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Przykładowy katalog racjonalnych usprawnień: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Racjonalne usprawnienia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3F81CF-DF71-3692-4CCD-0B6E43411869}"/>
              </a:ext>
            </a:extLst>
          </p:cNvPr>
          <p:cNvSpPr txBox="1"/>
          <p:nvPr/>
        </p:nvSpPr>
        <p:spPr>
          <a:xfrm>
            <a:off x="825910" y="1697884"/>
            <a:ext cx="10304206" cy="3580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koszt specjalistycznego transportu na miejsce realizacji wsparcia;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dostosowanie architektoniczne budynków niedostępnych (montaż platform, wind, podnośników);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dostosowanie infrastruktury komputerowej (zakup/wypożyczenie drukarek, materiałów w alfabecie Braille’a, programów powiększających, mówiących;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dostosowanie akustyczne ( zakup pętli indukcyjnej, systemów FM);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asystent tłumaczący na język łatwy;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asystent osoby z niepełnosprawnością;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tłumacz języka migowego;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alternatywne formy przygotowania materiałów projektowych;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wydłużony czas wsparcia (konieczność wolniejszego tłumaczenia na język migowy, wolnego mówienia).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151F077-71A9-682D-1E2B-C8B6148A0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07" y="5920510"/>
            <a:ext cx="6314394" cy="415560"/>
          </a:xfrm>
          <a:prstGeom prst="rect">
            <a:avLst/>
          </a:prstGeom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5F4F35A4-5B71-DF60-DC71-62F9B582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95DCA577-8876-032B-1D4A-82832641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862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75EC024-E9BE-ACFF-4DD8-C62E852914D8}"/>
              </a:ext>
            </a:extLst>
          </p:cNvPr>
          <p:cNvSpPr txBox="1"/>
          <p:nvPr/>
        </p:nvSpPr>
        <p:spPr>
          <a:xfrm>
            <a:off x="660903" y="1348966"/>
            <a:ext cx="10469213" cy="1506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Decyzję w sprawie finansowani MRU  podejmuje Instytucja Zarządzająca będąca stroną umowy o dofinansowanie projektu, biorąc pod uwagę zasadność i racjonalność poniesienia dodatkowych wydatków.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Racjonalne usprawnienia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3F81CF-DF71-3692-4CCD-0B6E43411869}"/>
              </a:ext>
            </a:extLst>
          </p:cNvPr>
          <p:cNvSpPr txBox="1"/>
          <p:nvPr/>
        </p:nvSpPr>
        <p:spPr>
          <a:xfrm>
            <a:off x="541250" y="2170733"/>
            <a:ext cx="10588866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Kwota wydatków poniesionych tytułem racjonalnych usprawnień, to maksymalnie 15 000 złotych na uczestnika. Wchodzi ona do podstawy wyliczenia przysługujących na etapie rozliczenia kosztów pośrednich, a tym samym wpłynie na zwiększenie możliwych do rozliczenia kosztów pośrednich w tymże projekcie;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Wzrost wartości projektu, może oznaczać konieczność podpisania aneksu do umowy oraz zmiany harmonogramu płatności.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D0E76F1-ABAB-53D8-9E5D-DCB36EF6C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97" y="5987848"/>
            <a:ext cx="5291185" cy="348221"/>
          </a:xfrm>
          <a:prstGeom prst="rect">
            <a:avLst/>
          </a:prstGeom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C6C52DEC-EEEE-6BE1-EB0A-F829E966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17D15EB6-7558-78F9-D7FB-8F5E3637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782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646386" y="815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Zastosowanie zasady równości szans i niedyskryminacji w tym dostępności - przykładowe  aspekty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B91E42E-423A-32A9-41D3-53C720823E2E}"/>
              </a:ext>
            </a:extLst>
          </p:cNvPr>
          <p:cNvSpPr txBox="1"/>
          <p:nvPr/>
        </p:nvSpPr>
        <p:spPr>
          <a:xfrm>
            <a:off x="646386" y="1149382"/>
            <a:ext cx="106056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z zakresu turystki i kultury, infrastruktury transportu publicznego itp. muszą odpowiadać na potrzeby różnych grup osób, w tym </a:t>
            </a:r>
            <a:r>
              <a:rPr lang="pl-PL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</a:t>
            </a: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osób starszych, opiekunów z dziećmi, osób starszych;</a:t>
            </a:r>
          </a:p>
          <a:p>
            <a:pPr marL="447675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tworzenie miejsc dostępnych, bezpiecznych oraz wpływających na socjalizację i integrację ludzi ze wszystkich środowisk w różnym wieku, płci, rasy lub pochodzenia etnicznego, religii, światopoglądu, niepełnosprawności lub orientacji seksualnej;  </a:t>
            </a:r>
          </a:p>
        </p:txBody>
      </p:sp>
      <p:pic>
        <p:nvPicPr>
          <p:cNvPr id="1026" name="Picture 2" descr="kierowca pomaga starsza para pokładzie autobusu przez podjazd dla wózków inwalidzkich - dostępny  transport publiczny zdjęcia i obrazy z banku zdjęć">
            <a:extLst>
              <a:ext uri="{FF2B5EF4-FFF2-40B4-BE49-F238E27FC236}">
                <a16:creationId xmlns:a16="http://schemas.microsoft.com/office/drawing/2014/main" id="{EB1B5EF3-54E2-0C81-A65B-4009A818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3" y="2626710"/>
            <a:ext cx="5829300" cy="320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0D2E7FC-1D41-FF4D-6CE6-3E80BEF9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04320C6-7EA4-996B-1BA6-98489074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7391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646386" y="815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partnerstwa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2EDE25D-A959-AD5A-285B-61A9653B6BAA}"/>
              </a:ext>
            </a:extLst>
          </p:cNvPr>
          <p:cNvSpPr txBox="1"/>
          <p:nvPr/>
        </p:nvSpPr>
        <p:spPr>
          <a:xfrm>
            <a:off x="725557" y="1003852"/>
            <a:ext cx="1030156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defRPr/>
            </a:pPr>
            <a:r>
              <a:rPr lang="pl-PL" sz="1600" b="1" dirty="0">
                <a:solidFill>
                  <a:srgbClr val="235889"/>
                </a:solidFill>
                <a:latin typeface="Arial" panose="020B0604020202020204" pitchFamily="34" charset="0"/>
              </a:rPr>
              <a:t>Zasada partnerstwa wyrażona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art. 8 ust. 2 oraz motywie 14 preambuły rozporządzenia ogólnego – podkreśla kluczową rolę zasady partnerstwa we wdrażaniu funduszy unijnych, wagę podejścia opartego na wielopoziomowym zarządzaniu. Oznacza również współpracę i udział szerokiego grona przedstawicieli społecznych i gospodarczych w realizacji programu regionalnego na wszystkich jego etapach, tj. programowania, wdrażania, monitorowania i ewaluacji. Zgodnie z art. 8 rozporządzenia ogólnego do katalogu partnerów zalicza co najmniej następujące grupy partnerów:  </a:t>
            </a:r>
          </a:p>
          <a:p>
            <a:pPr marL="285750" indent="-285750" algn="just"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władze regionalne, lokalne i miejskie oraz inne instytucje publiczne, </a:t>
            </a:r>
          </a:p>
          <a:p>
            <a:pPr marL="285750" indent="-285750" algn="just"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partnerów gospodarczych i społecznych, </a:t>
            </a:r>
          </a:p>
          <a:p>
            <a:pPr marL="285750" indent="-285750" algn="just"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właściwe podmioty reprezentujące społeczeństwo obywatelskie, takie jak partnerzy działający na rzecz ochrony środowiska, organizacje pozarządowe oraz podmioty odpowiedzialne za promowanie włączenia społecznego, praw podstawowych, praw osób z niepełnosprawnościami, równouprawnienia płci                               i niedyskryminacji, </a:t>
            </a:r>
          </a:p>
          <a:p>
            <a:pPr marL="285750" indent="-285750" algn="just"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stosownych przypadkach, organizacje badawcze i uniwersytety.</a:t>
            </a:r>
          </a:p>
          <a:p>
            <a:pPr algn="just">
              <a:spcBef>
                <a:spcPts val="1000"/>
              </a:spcBef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Partnerstwo działa zgodnie z zasadą wielopoziomowego zarządzania i podejściem oddolnym. Państwo członkowskie angażuje partnerów w przygotowanie UP, a także w cały proces przygotowania, wdrażania                        i ewaluacji programów m.in. przez ich udział w Komitetach Monitorujących.</a:t>
            </a:r>
          </a:p>
          <a:p>
            <a:pPr algn="just">
              <a:spcBef>
                <a:spcPts val="1000"/>
              </a:spcBef>
              <a:defRPr/>
            </a:pPr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E28C37F-5112-22AE-9F55-F642DF26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CF4EFC-06E8-829A-C06B-25C1ABE4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248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646386" y="815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asada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partnerstwa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2EDE25D-A959-AD5A-285B-61A9653B6BAA}"/>
              </a:ext>
            </a:extLst>
          </p:cNvPr>
          <p:cNvSpPr txBox="1"/>
          <p:nvPr/>
        </p:nvSpPr>
        <p:spPr>
          <a:xfrm>
            <a:off x="725557" y="1003852"/>
            <a:ext cx="10301564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Celem partnerstwa jest poprawa efektywności i skuteczności wdrażania funduszy polityki spójności UE na lata 2021-2027.</a:t>
            </a:r>
          </a:p>
          <a:p>
            <a:pPr marL="285750" indent="-285750" algn="just"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Wszyscy uczestnicy tego procesu wzajemnie się uzupełniają, a dzięki współpracy powstaje efekt synergii                   i wartość dodana, niemożliwa do osiągnięcia w przypadku działań podejmowanych indywidualnie. Partnerstwo stanowi integralny element procesu budowy kultury dialogu społecznego i partycypacji społecznej oraz podlega stałej ewolucji i adaptacji do potrzeb wszystkich jego uczestników.</a:t>
            </a:r>
          </a:p>
        </p:txBody>
      </p:sp>
      <p:pic>
        <p:nvPicPr>
          <p:cNvPr id="2050" name="Picture 2" descr="stos rąk. koncepcja jedności i pracy zespołowej. - partnerstwo zdjęcia i obrazy z banku zdjęć">
            <a:extLst>
              <a:ext uri="{FF2B5EF4-FFF2-40B4-BE49-F238E27FC236}">
                <a16:creationId xmlns:a16="http://schemas.microsoft.com/office/drawing/2014/main" id="{C60CF793-E3C0-AFCE-3C0A-DA4FDC09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8" y="3775786"/>
            <a:ext cx="7420376" cy="23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626E5F1-600B-D755-AF9C-667F2DB3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742150-304D-C36E-47B8-4A00111C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4243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646386" y="815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partnerstwa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35D20B-D3C9-F9E8-EB8E-5B57A97C86EA}"/>
              </a:ext>
            </a:extLst>
          </p:cNvPr>
          <p:cNvSpPr txBox="1"/>
          <p:nvPr/>
        </p:nvSpPr>
        <p:spPr>
          <a:xfrm>
            <a:off x="719539" y="1080059"/>
            <a:ext cx="1089922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Zakres przedmiotowy współpracy oraz konfiguracja zaangażowanych w nią podmiotów są uwarunkowane przede wszystkim:</a:t>
            </a:r>
          </a:p>
          <a:p>
            <a:pPr algn="just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zakresem wsparcia przewidzianego w ramach poszczególnych programów,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specyfiką poszczególnych partnerów, z uwagi na różne uregulowania prawne dotyczące ich statusu oraz potencjał, jaki wnoszą do procesu realizacji polityki spójności UE, szczególnie w zakresie wiedzy i doświadczenia dotyczących obszarów i grup wspieranych ze środków funduszy polityki spójności UE,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standardem realizacji zasady partnerstwa, które wskazują państwom członkowskim ogólne podstawy wdrażania tej zasady zawarte są w kodeksie partnerstwa czyli </a:t>
            </a:r>
            <a:r>
              <a:rPr lang="pl-PL" sz="1600" dirty="0"/>
              <a:t>–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rozporządzeniu delegowanym Komisji (UE) nr 240/2014 z dnia 7 stycznia 2014 r. w sprawie europejskiego kodeksu postępowania w zakresie partnerstwa w ramach europejskich funduszy strukturalnych i inwestycyjnych.  </a:t>
            </a:r>
          </a:p>
          <a:p>
            <a:pPr algn="just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5758443-4CDC-5317-D35D-DFC857779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F952189-83D5-2FA6-F6FA-DD2004BC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854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646386" y="815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partnerstwa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35D20B-D3C9-F9E8-EB8E-5B57A97C86EA}"/>
              </a:ext>
            </a:extLst>
          </p:cNvPr>
          <p:cNvSpPr txBox="1"/>
          <p:nvPr/>
        </p:nvSpPr>
        <p:spPr>
          <a:xfrm>
            <a:off x="851025" y="1240324"/>
            <a:ext cx="1069458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Przykłady dobrych praktyk:</a:t>
            </a: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kierowanie przez IZ do konsultacji z partnerami wchodzącymi w skład KM projektu Szczegółowego Opisu Priorytetów, kryteriów wyboru projektów;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wykorzystywanie dedykowanego danemu KM narzędzia (np. portalu) służącego m.in. publikacji dokumentów kierowanych do konsultacji z członkami i obserwatorami KM, w tym partnerami;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powoływanie przy KM grup roboczych: stałych (np. do spraw efektywności programu) i doraźnych, które stanowią wsparcie merytoryczne w pracach prowadzonych przez KM;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organizowanie przed posiedzeniem KM spotkań z partnerami np. w formie warsztatów/ grup roboczych w celu omówienia i wcześniejszego przedyskutowania zagadnień, które będą przedmiotem posiedzenia;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organizowanie sesji wyjazdowych i wizyt studyjnych dla członków KM jako narzędzi podnoszących aktywność partnerów i wzmacniających ich współpracę.</a:t>
            </a:r>
          </a:p>
          <a:p>
            <a:pPr algn="just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875B3FA-4E4B-B30F-0D76-EA69B90B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BC5FAFD-33B7-7DB3-8C83-F12C5F7B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91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Zasady horyzontalne obowiązujące w perspektywie finansowej 2021-2027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D0A728-89B3-4156-4521-9ABB12A33DAE}"/>
              </a:ext>
            </a:extLst>
          </p:cNvPr>
          <p:cNvSpPr txBox="1"/>
          <p:nvPr/>
        </p:nvSpPr>
        <p:spPr>
          <a:xfrm>
            <a:off x="571550" y="1173508"/>
            <a:ext cx="11048900" cy="354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Zasady horyzontalne wymienione zostały w artykule 9 rozporządzenia ogólnego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są 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wdrażane horyzontalnie na wszystkich etapach realizacji funduszy UE (oceny, realizacji, kontroli)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Rozróżniamy w tym zakresie następujące zasady horyzontalne: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zasadę równości kobiet i mężczyzn;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zasadę równości szans i niedyskryminacji, w tym dostępności dla osób z niepełnosprawnościami.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zasadę partnerstwa,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zasadę zrównoważonego rozwoju,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zasadę DNSH, która  oznacza „nie wyrządzaj znaczącej szkody dla środowiska”.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30DCC8-57BD-CB80-CD92-E3A86A2C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4DCA06-7BB7-0BEF-AAC6-ECE1E575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30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646386" y="815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partnerstwa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35D20B-D3C9-F9E8-EB8E-5B57A97C86EA}"/>
              </a:ext>
            </a:extLst>
          </p:cNvPr>
          <p:cNvSpPr txBox="1"/>
          <p:nvPr/>
        </p:nvSpPr>
        <p:spPr>
          <a:xfrm>
            <a:off x="687911" y="1114528"/>
            <a:ext cx="108577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Udział partnerów w realizacji zasady partnerstwa ma miejsce również w FEL 2021-2027 poprzez: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opiniowanie projektów Programu i następnie jego zmian,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opiniowanie i zatwierdzanie kryteriów wyboru projektów w ramach KM FEL 2021-2027,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uczestnictwo w pracach KM FEL 2021-2027 i grupach roboczych powołanych w jego ramach,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uczestnictwo w procesie ewaluacji polityki spójności (w zakresie wynikającym z obowiązków w KM FEL 2021-2027).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Misja na drodze do naszej wizji | VITRONIC">
            <a:extLst>
              <a:ext uri="{FF2B5EF4-FFF2-40B4-BE49-F238E27FC236}">
                <a16:creationId xmlns:a16="http://schemas.microsoft.com/office/drawing/2014/main" id="{F15654BD-35E5-14BA-0FAF-E4D728E4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8639" y="2976122"/>
            <a:ext cx="3382562" cy="27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708B539-34E6-CE60-36D6-7B98846A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4B94ECE-79DB-F35B-F749-1B046E17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586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646386" y="815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Budowanie potencjału partnerów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35D20B-D3C9-F9E8-EB8E-5B57A97C86EA}"/>
              </a:ext>
            </a:extLst>
          </p:cNvPr>
          <p:cNvSpPr txBox="1"/>
          <p:nvPr/>
        </p:nvSpPr>
        <p:spPr>
          <a:xfrm>
            <a:off x="646387" y="1003852"/>
            <a:ext cx="108992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związku z powyższym zgodnie z zapisem w ustawie o działalności pożytku publicznego współpraca pomiędzy organami administracji publicznej i organizacjami pozarządowymi w sferze zadań publicznych odbywa się na zasadzie partnerstwa. Natomiast jakość partnerstwa i osiągnięcie oczekiwanej wartości dodanej z realizacji zasady partnerstwa zależy od poziomu wiedzy, umiejętności i doświadczenia partnerów oraz ich zaplecza eksperckiego (zgodnie z zapisem wytycznych w zakresie realizacji zasady partnerstwa na lata 2021-2027). </a:t>
            </a:r>
          </a:p>
          <a:p>
            <a:pPr algn="just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Środki na wsparcie potencjału partnerów do realizacji zadań związanych z ich udziałem we wdrażaniu funduszy polityki spójności UE są zapewniane w ramach Pomocy Technicznej Programu.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5F5178E-E87F-6C32-85C2-767B58800448}"/>
              </a:ext>
            </a:extLst>
          </p:cNvPr>
          <p:cNvSpPr txBox="1"/>
          <p:nvPr/>
        </p:nvSpPr>
        <p:spPr>
          <a:xfrm>
            <a:off x="646386" y="2819734"/>
            <a:ext cx="500460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Wsparcie potencjału partnerów ze środków PT ma na celu zapewnienie efektywnego angażowania tych podmiotów w proces przygotowania, wdrażania, monitorowania i ewaluacji Programu i może                       w   szczególności przybrać następujące formy: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wsparcie szkoleniowe,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organizacja warsztatów,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finansowanie działań służących tworzeniu sieci kontaktów, wymiany doświadczeń,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finansowanie przygotowania ekspertyz, analiz, konsultacji ze środowiskiem,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wkład w koszty udziału w spotkaniach, w tym udziału w posiedzeniach KM.</a:t>
            </a:r>
          </a:p>
        </p:txBody>
      </p:sp>
      <p:pic>
        <p:nvPicPr>
          <p:cNvPr id="8" name="Symbol zastępczy obrazu 9" descr="Stosy złotych monet">
            <a:extLst>
              <a:ext uri="{FF2B5EF4-FFF2-40B4-BE49-F238E27FC236}">
                <a16:creationId xmlns:a16="http://schemas.microsoft.com/office/drawing/2014/main" id="{BDA44ABB-39E8-4CD6-4406-D315D8B16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10730"/>
          <a:stretch/>
        </p:blipFill>
        <p:spPr>
          <a:xfrm>
            <a:off x="6755899" y="2702218"/>
            <a:ext cx="4789714" cy="3049358"/>
          </a:xfrm>
          <a:prstGeom prst="rect">
            <a:avLst/>
          </a:prstGeom>
          <a:solidFill>
            <a:srgbClr val="FFFFFF">
              <a:lumMod val="95000"/>
            </a:srgbClr>
          </a:solidFill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242420D-409A-E429-4242-53D37DDF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648AFE7-ED9E-F061-D8E2-8FA51B39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9302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3B27144-81E8-6806-F802-B6D3E49B2BCF}"/>
              </a:ext>
            </a:extLst>
          </p:cNvPr>
          <p:cNvSpPr/>
          <p:nvPr/>
        </p:nvSpPr>
        <p:spPr>
          <a:xfrm>
            <a:off x="646386" y="815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Budowanie potencjału partnerów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518B87-A945-D2C3-9717-E82384D7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5F5178E-E87F-6C32-85C2-767B58800448}"/>
              </a:ext>
            </a:extLst>
          </p:cNvPr>
          <p:cNvSpPr txBox="1"/>
          <p:nvPr/>
        </p:nvSpPr>
        <p:spPr>
          <a:xfrm>
            <a:off x="777240" y="1261872"/>
            <a:ext cx="10576560" cy="1680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Przykłady realizacji zasady partnerstwa na poziomie Programu:</a:t>
            </a:r>
          </a:p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Członkowie Komitetu i ich Zastępcy, Obserwatorzy oraz Przedstawiciele KE wykonują nieodpłatnie swoje obowiązki związane z uczestnictwem w Komitecie i udziałem w jego pracach.</a:t>
            </a:r>
          </a:p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Członkowie Komitetu oraz ich Zastępcy mają prawo do zwrotu kosztów związanych ze swoim uczestnictwem                    w Komitecie.</a:t>
            </a:r>
          </a:p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CE00D0B-5C97-4AAF-1489-4407A6ADA1BC}"/>
              </a:ext>
            </a:extLst>
          </p:cNvPr>
          <p:cNvSpPr txBox="1"/>
          <p:nvPr/>
        </p:nvSpPr>
        <p:spPr>
          <a:xfrm>
            <a:off x="777240" y="2437763"/>
            <a:ext cx="1039977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algn="l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algn="l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Refundacja kosztów obejmuje:</a:t>
            </a:r>
          </a:p>
          <a:p>
            <a:pPr marL="0" lvl="0" algn="l"/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koszty przejazdu na posiedzenie Komitetu lub jego grupy roboczej,</a:t>
            </a: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koszty zakwaterowania,</a:t>
            </a: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koszty szkoleń Członków Komitetu lub ich Zastępców reprezentujących partnerów, organizowanych bez pośrednictwa Sekretariatu Komitetu (roczna kwota środków dostępnych na szkolenia wynosi do 5 000 zł brutto dla każdego z nich),</a:t>
            </a: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koszty prowadzenia działań sieciujących z reprezentowanym środowiskiem dotyczących FEL 2021-2027 (partnerzy reprezentujący sektor niepubliczny),</a:t>
            </a:r>
          </a:p>
          <a:p>
            <a:pPr lvl="0" algn="l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IZ FEL finansuje koszty ekspertyz bądź tłumaczeń realizowanych na potrzeby Komitetu Monitorującego oraz koszty szkoleń organizowanych za pośrednictwem Sekretariatu KM.</a:t>
            </a:r>
          </a:p>
          <a:p>
            <a:pPr lvl="0" algn="l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6FBDA0F-FDCE-2B7C-EECC-C8A25EE5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0337229-D317-ECD5-7626-C6FE4C4C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591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Obraz zawierający tekst&#10;&#10;Opis wygenerowany automatycznie">
            <a:extLst>
              <a:ext uri="{FF2B5EF4-FFF2-40B4-BE49-F238E27FC236}">
                <a16:creationId xmlns:a16="http://schemas.microsoft.com/office/drawing/2014/main" id="{44CF8B1A-47E1-5D3B-8025-7B056477D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573" cy="685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2790BC-FC6D-E939-27BE-64C73D482FE0}"/>
              </a:ext>
            </a:extLst>
          </p:cNvPr>
          <p:cNvSpPr txBox="1"/>
          <p:nvPr/>
        </p:nvSpPr>
        <p:spPr>
          <a:xfrm>
            <a:off x="1403288" y="290578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Zasada zrównoważonego rozwoju i zasada „DNSH”</a:t>
            </a:r>
          </a:p>
        </p:txBody>
      </p:sp>
    </p:spTree>
    <p:extLst>
      <p:ext uri="{BB962C8B-B14F-4D97-AF65-F5344CB8AC3E}">
        <p14:creationId xmlns:p14="http://schemas.microsoft.com/office/powerpoint/2010/main" val="2919382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39CE09-F06B-4647-9912-01DC809B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78" y="1550029"/>
            <a:ext cx="10166649" cy="713050"/>
          </a:xfrm>
        </p:spPr>
        <p:txBody>
          <a:bodyPr>
            <a:normAutofit fontScale="90000"/>
          </a:bodyPr>
          <a:lstStyle/>
          <a:p>
            <a:r>
              <a:rPr lang="pl-PL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Zrównoważony rozwój – definicja w Prawie Ochrony Środowiska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ED84561-8168-1D10-E2B2-D1C739334512}"/>
              </a:ext>
            </a:extLst>
          </p:cNvPr>
          <p:cNvSpPr txBox="1"/>
          <p:nvPr/>
        </p:nvSpPr>
        <p:spPr>
          <a:xfrm>
            <a:off x="1012676" y="2291953"/>
            <a:ext cx="10166648" cy="301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zrównoważony rozwój </a:t>
            </a: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– to taki rozwój społeczno-gospodarczy, w którym następuje proces integrowania działań politycznych,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gospodarczych </a:t>
            </a:r>
            <a:b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 społecznyc</a:t>
            </a: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h, z zachowaniem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równowagi przyrodniczej oraz trwałości podstawowych procesów przyrodniczych</a:t>
            </a: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w celu zagwarantowania możliwości zaspokajania podstawowych potrzeb poszczególnych społeczności lub obywateli zarówno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współczesnego pokolenia</a:t>
            </a: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jak </a:t>
            </a:r>
            <a:b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przyszłych pokoleń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F265399-1826-199F-DEA4-889565E61BCB}"/>
              </a:ext>
            </a:extLst>
          </p:cNvPr>
          <p:cNvSpPr/>
          <p:nvPr/>
        </p:nvSpPr>
        <p:spPr>
          <a:xfrm>
            <a:off x="646386" y="460910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862371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39CE09-F06B-4647-9912-01DC809B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78" y="1550029"/>
            <a:ext cx="10166649" cy="713050"/>
          </a:xfrm>
        </p:spPr>
        <p:txBody>
          <a:bodyPr>
            <a:normAutofit fontScale="90000"/>
          </a:bodyPr>
          <a:lstStyle/>
          <a:p>
            <a:r>
              <a:rPr lang="pl-PL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Zasada zrównoważonego rozwoju (ZZR), to sposób działania równoważący aspekty: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ED84561-8168-1D10-E2B2-D1C739334512}"/>
              </a:ext>
            </a:extLst>
          </p:cNvPr>
          <p:cNvSpPr txBox="1"/>
          <p:nvPr/>
        </p:nvSpPr>
        <p:spPr>
          <a:xfrm>
            <a:off x="1012675" y="2705019"/>
            <a:ext cx="101666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środowiskowe</a:t>
            </a:r>
          </a:p>
          <a:p>
            <a:pPr marL="285750" marR="0" lvl="0" indent="-28575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gospodarcze</a:t>
            </a:r>
          </a:p>
          <a:p>
            <a:pPr marL="285750" marR="0" lvl="0" indent="-28575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społeczne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F265399-1826-199F-DEA4-889565E61BCB}"/>
              </a:ext>
            </a:extLst>
          </p:cNvPr>
          <p:cNvSpPr/>
          <p:nvPr/>
        </p:nvSpPr>
        <p:spPr>
          <a:xfrm>
            <a:off x="646386" y="460910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1674201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8" name="Tytuł 7">
            <a:extLst>
              <a:ext uri="{FF2B5EF4-FFF2-40B4-BE49-F238E27FC236}">
                <a16:creationId xmlns:a16="http://schemas.microsoft.com/office/drawing/2014/main" id="{E0989F88-0D1C-8DD2-3321-47E065C36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94" y="1040197"/>
            <a:ext cx="10899227" cy="521190"/>
          </a:xfrm>
        </p:spPr>
        <p:txBody>
          <a:bodyPr>
            <a:normAutofit/>
          </a:bodyPr>
          <a:lstStyle/>
          <a:p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Cele zrównoważonego rozwoju  ONZ określa  Agenda na Rzecz Zrównoważonego Rozwoju 2030</a:t>
            </a:r>
          </a:p>
        </p:txBody>
      </p:sp>
      <p:pic>
        <p:nvPicPr>
          <p:cNvPr id="10" name="Obraz 9" descr="Obraz zawierający tekst, zrzut ekranu, logo, Czcionka&#10;&#10;Opis wygenerowany automatycznie">
            <a:extLst>
              <a:ext uri="{FF2B5EF4-FFF2-40B4-BE49-F238E27FC236}">
                <a16:creationId xmlns:a16="http://schemas.microsoft.com/office/drawing/2014/main" id="{A4E549B4-768A-D33D-1D0F-AD9903367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5" y="1561387"/>
            <a:ext cx="10521041" cy="443901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9C2E832-92C2-842C-2A27-3F3CA2B77868}"/>
              </a:ext>
            </a:extLst>
          </p:cNvPr>
          <p:cNvSpPr/>
          <p:nvPr/>
        </p:nvSpPr>
        <p:spPr>
          <a:xfrm>
            <a:off x="693894" y="228249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339187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39CE09-F06B-4647-9912-01DC809B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080" y="1131562"/>
            <a:ext cx="5403793" cy="1408954"/>
          </a:xfrm>
        </p:spPr>
        <p:txBody>
          <a:bodyPr>
            <a:normAutofit/>
          </a:bodyPr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8AD5B081-912C-BE2B-E5D3-EAC794A44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8500" r="8500"/>
          <a:stretch>
            <a:fillRect/>
          </a:stretch>
        </p:blipFill>
        <p:spPr>
          <a:xfrm>
            <a:off x="90535" y="1159691"/>
            <a:ext cx="5685980" cy="52251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B5B63F2-388C-ED3B-8263-F87C1BA0815E}"/>
              </a:ext>
            </a:extLst>
          </p:cNvPr>
          <p:cNvSpPr txBox="1"/>
          <p:nvPr/>
        </p:nvSpPr>
        <p:spPr>
          <a:xfrm>
            <a:off x="5925080" y="2988238"/>
            <a:ext cx="5192998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DNSH stanowi zawężenie ZZR, </a:t>
            </a:r>
          </a:p>
          <a:p>
            <a:pPr marL="0" marR="0" lvl="0" indent="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odnosi się do rozwiązań  w obrębie aspektu środowiskowego</a:t>
            </a:r>
          </a:p>
        </p:txBody>
      </p:sp>
      <p:sp>
        <p:nvSpPr>
          <p:cNvPr id="7" name="Strzałka: w górę 6">
            <a:extLst>
              <a:ext uri="{FF2B5EF4-FFF2-40B4-BE49-F238E27FC236}">
                <a16:creationId xmlns:a16="http://schemas.microsoft.com/office/drawing/2014/main" id="{E517C893-C21C-ACC0-195F-64ABCC6DC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370025">
            <a:off x="5033610" y="2623843"/>
            <a:ext cx="484632" cy="127590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CB0008-86CA-C251-DEAF-310026C6B105}"/>
              </a:ext>
            </a:extLst>
          </p:cNvPr>
          <p:cNvSpPr/>
          <p:nvPr/>
        </p:nvSpPr>
        <p:spPr>
          <a:xfrm>
            <a:off x="693894" y="228249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zrównoważonego rozwoju a DNSH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7D4D0E5-F760-C69D-52DA-C215A98A5C17}"/>
              </a:ext>
            </a:extLst>
          </p:cNvPr>
          <p:cNvSpPr txBox="1"/>
          <p:nvPr/>
        </p:nvSpPr>
        <p:spPr>
          <a:xfrm>
            <a:off x="473385" y="1244310"/>
            <a:ext cx="1074758" cy="47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ZZR</a:t>
            </a:r>
          </a:p>
        </p:txBody>
      </p:sp>
    </p:spTree>
    <p:extLst>
      <p:ext uri="{BB962C8B-B14F-4D97-AF65-F5344CB8AC3E}">
        <p14:creationId xmlns:p14="http://schemas.microsoft.com/office/powerpoint/2010/main" val="1772766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CA152FA-CEE2-4565-9CFF-0D534E8CE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FB05F3-61B2-F544-8461-5BCF199E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08604"/>
            <a:ext cx="5465075" cy="359665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F03CBD96-EBB8-51EE-87F1-AC40A0639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9635" y="1166760"/>
            <a:ext cx="10435337" cy="1258280"/>
          </a:xfrm>
        </p:spPr>
        <p:txBody>
          <a:bodyPr/>
          <a:lstStyle/>
          <a:p>
            <a:pPr marL="0" indent="0" algn="ctr">
              <a:buNone/>
            </a:pPr>
            <a:endParaRPr lang="pl-PL" sz="23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DNSH – ang. „do no </a:t>
            </a:r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harm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marL="0" indent="0" algn="ctr">
              <a:buNone/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(„nie czyń poważnych szkód”)</a:t>
            </a:r>
          </a:p>
          <a:p>
            <a:pPr marL="0" indent="0" algn="ctr">
              <a:buNone/>
            </a:pPr>
            <a:endParaRPr lang="pl-PL" sz="23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233C5A52-D324-4FB6-7F3F-295FAE8DB262}"/>
              </a:ext>
            </a:extLst>
          </p:cNvPr>
          <p:cNvSpPr txBox="1">
            <a:spLocks/>
          </p:cNvSpPr>
          <p:nvPr/>
        </p:nvSpPr>
        <p:spPr>
          <a:xfrm>
            <a:off x="1169636" y="1715999"/>
            <a:ext cx="10435337" cy="41293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2" indent="-228602" algn="l" defTabSz="914406" rtl="0" eaLnBrk="1" latinLnBrk="0" hangingPunct="1">
              <a:lnSpc>
                <a:spcPts val="2177"/>
              </a:lnSpc>
              <a:spcBef>
                <a:spcPts val="1000"/>
              </a:spcBef>
              <a:buClr>
                <a:schemeClr val="accent1"/>
              </a:buClr>
              <a:buFontTx/>
              <a:buBlip>
                <a:blip r:embed="rId3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4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Tx/>
              <a:buBlip>
                <a:blip r:embed="rId4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8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Tx/>
              <a:buBlip>
                <a:blip r:embed="rId5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10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13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6" rtl="0" eaLnBrk="1" fontAlgn="auto" latinLnBrk="0" hangingPunct="1">
              <a:lnSpc>
                <a:spcPts val="2177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3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28602" marR="0" lvl="0" indent="-228602" algn="l" defTabSz="914406" rtl="0" eaLnBrk="1" fontAlgn="auto" latinLnBrk="0" hangingPunct="1">
              <a:lnSpc>
                <a:spcPts val="2177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pl-PL" sz="16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9B1E2BFF-52A3-C969-0439-28A904AEC4D2}"/>
              </a:ext>
            </a:extLst>
          </p:cNvPr>
          <p:cNvSpPr txBox="1">
            <a:spLocks/>
          </p:cNvSpPr>
          <p:nvPr/>
        </p:nvSpPr>
        <p:spPr>
          <a:xfrm>
            <a:off x="1169635" y="1905090"/>
            <a:ext cx="10435337" cy="12582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2" indent="-228602" algn="l" defTabSz="914406" rtl="0" eaLnBrk="1" latinLnBrk="0" hangingPunct="1">
              <a:lnSpc>
                <a:spcPts val="2177"/>
              </a:lnSpc>
              <a:spcBef>
                <a:spcPts val="1000"/>
              </a:spcBef>
              <a:buClr>
                <a:schemeClr val="accent1"/>
              </a:buClr>
              <a:buFontTx/>
              <a:buBlip>
                <a:blip r:embed="rId3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4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Tx/>
              <a:buBlip>
                <a:blip r:embed="rId4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8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Tx/>
              <a:buBlip>
                <a:blip r:embed="rId5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10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13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6" rtl="0" eaLnBrk="1" fontAlgn="auto" latinLnBrk="0" hangingPunct="1">
              <a:lnSpc>
                <a:spcPts val="2177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3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ctr" defTabSz="914406" rtl="0" eaLnBrk="1" fontAlgn="auto" latinLnBrk="0" hangingPunct="1">
              <a:lnSpc>
                <a:spcPts val="2177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16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40EFB43-FF08-A1B1-9895-204FCFC53901}"/>
              </a:ext>
            </a:extLst>
          </p:cNvPr>
          <p:cNvSpPr txBox="1"/>
          <p:nvPr/>
        </p:nvSpPr>
        <p:spPr>
          <a:xfrm>
            <a:off x="765085" y="2771102"/>
            <a:ext cx="1034041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nowa zasada horyzontalna</a:t>
            </a: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dotyczy niewspierania ani nieprowadzenia działalności gospodarczej, która powoduje znaczące szkody dla któregokolwiek z celów środowiskowych w rozumieniu rozporządzenia w sprawie </a:t>
            </a:r>
            <a:r>
              <a:rPr kumimoji="0" lang="pl-PL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taksonomi</a:t>
            </a:r>
            <a:endParaRPr kumimoji="0" lang="pl-PL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zasada „nie czyń poważnych szkód” ≠ szkoda w środowisku czy poważna awaria w rozumieniu przepisów polskiego prawa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497B0DD-A224-1608-E364-FA8717F4082E}"/>
              </a:ext>
            </a:extLst>
          </p:cNvPr>
          <p:cNvSpPr/>
          <p:nvPr/>
        </p:nvSpPr>
        <p:spPr>
          <a:xfrm>
            <a:off x="485678" y="443367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DNSH</a:t>
            </a:r>
          </a:p>
        </p:txBody>
      </p:sp>
    </p:spTree>
    <p:extLst>
      <p:ext uri="{BB962C8B-B14F-4D97-AF65-F5344CB8AC3E}">
        <p14:creationId xmlns:p14="http://schemas.microsoft.com/office/powerpoint/2010/main" val="1831831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D574D1D6-06D0-7C4B-D265-2E3463A8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0324" y="1136152"/>
            <a:ext cx="2865965" cy="2120315"/>
            <a:chOff x="2514168" y="-179226"/>
            <a:chExt cx="1824745" cy="125593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Prostokąt: zaokrąglone rogi 14">
              <a:extLst>
                <a:ext uri="{FF2B5EF4-FFF2-40B4-BE49-F238E27FC236}">
                  <a16:creationId xmlns:a16="http://schemas.microsoft.com/office/drawing/2014/main" id="{2E2F2D9B-3849-EB1F-3559-F8F818523201}"/>
                </a:ext>
              </a:extLst>
            </p:cNvPr>
            <p:cNvSpPr/>
            <p:nvPr/>
          </p:nvSpPr>
          <p:spPr>
            <a:xfrm>
              <a:off x="2514168" y="-179226"/>
              <a:ext cx="1824745" cy="125593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Prostokąt: zaokrąglone rogi 4">
              <a:extLst>
                <a:ext uri="{FF2B5EF4-FFF2-40B4-BE49-F238E27FC236}">
                  <a16:creationId xmlns:a16="http://schemas.microsoft.com/office/drawing/2014/main" id="{D4C70FAA-77E6-30B2-0F7B-6BAC28BB42AA}"/>
                </a:ext>
              </a:extLst>
            </p:cNvPr>
            <p:cNvSpPr txBox="1"/>
            <p:nvPr/>
          </p:nvSpPr>
          <p:spPr>
            <a:xfrm>
              <a:off x="2575478" y="-117916"/>
              <a:ext cx="1702125" cy="11333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ŁAGODZENIE ZMIAN KLIMATU</a:t>
              </a:r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A82DEE44-BC7D-EBCF-A1AD-56B8A6760C34}"/>
              </a:ext>
            </a:extLst>
          </p:cNvPr>
          <p:cNvGrpSpPr/>
          <p:nvPr/>
        </p:nvGrpSpPr>
        <p:grpSpPr>
          <a:xfrm>
            <a:off x="4653115" y="1103936"/>
            <a:ext cx="3001559" cy="2113497"/>
            <a:chOff x="4511104" y="845830"/>
            <a:chExt cx="1740632" cy="146312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B71AF341-8199-5ACF-BDC4-AEAB97FBBB58}"/>
                </a:ext>
              </a:extLst>
            </p:cNvPr>
            <p:cNvSpPr/>
            <p:nvPr/>
          </p:nvSpPr>
          <p:spPr>
            <a:xfrm>
              <a:off x="4511104" y="845830"/>
              <a:ext cx="1740632" cy="146312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2D04A391-6E93-B2F9-9226-53355B25A89F}"/>
                </a:ext>
              </a:extLst>
            </p:cNvPr>
            <p:cNvSpPr txBox="1"/>
            <p:nvPr/>
          </p:nvSpPr>
          <p:spPr>
            <a:xfrm>
              <a:off x="4582528" y="917254"/>
              <a:ext cx="1597784" cy="13202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ADAPTACJA DO ZMIAN KLIMATU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EF1F046-67B5-A357-DD22-35BBF4E6EFE0}"/>
              </a:ext>
            </a:extLst>
          </p:cNvPr>
          <p:cNvGrpSpPr/>
          <p:nvPr/>
        </p:nvGrpSpPr>
        <p:grpSpPr>
          <a:xfrm>
            <a:off x="8633831" y="1142971"/>
            <a:ext cx="2853769" cy="2113496"/>
            <a:chOff x="4341445" y="2745058"/>
            <a:chExt cx="2242405" cy="157855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" name="Prostokąt: zaokrąglone rogi 20">
              <a:extLst>
                <a:ext uri="{FF2B5EF4-FFF2-40B4-BE49-F238E27FC236}">
                  <a16:creationId xmlns:a16="http://schemas.microsoft.com/office/drawing/2014/main" id="{3D8724FE-E983-E2CA-AC77-3CC251F7AD9C}"/>
                </a:ext>
              </a:extLst>
            </p:cNvPr>
            <p:cNvSpPr/>
            <p:nvPr/>
          </p:nvSpPr>
          <p:spPr>
            <a:xfrm>
              <a:off x="4341445" y="2745058"/>
              <a:ext cx="2242405" cy="1578552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Prostokąt: zaokrąglone rogi 4">
              <a:extLst>
                <a:ext uri="{FF2B5EF4-FFF2-40B4-BE49-F238E27FC236}">
                  <a16:creationId xmlns:a16="http://schemas.microsoft.com/office/drawing/2014/main" id="{D2499D7E-2C68-408D-9EFE-0EA54191ACC1}"/>
                </a:ext>
              </a:extLst>
            </p:cNvPr>
            <p:cNvSpPr txBox="1"/>
            <p:nvPr/>
          </p:nvSpPr>
          <p:spPr>
            <a:xfrm>
              <a:off x="4418504" y="2822117"/>
              <a:ext cx="2088287" cy="14244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ZRÓWNOWAŻONE WYKORZYSTANIE ZASOBÓW WODNYCH </a:t>
              </a:r>
              <a:b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I MORSKICH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684CF8DF-687F-4A92-3FCA-AFE127E7A3F2}"/>
              </a:ext>
            </a:extLst>
          </p:cNvPr>
          <p:cNvGrpSpPr/>
          <p:nvPr/>
        </p:nvGrpSpPr>
        <p:grpSpPr>
          <a:xfrm>
            <a:off x="1144242" y="3601533"/>
            <a:ext cx="2812047" cy="2120315"/>
            <a:chOff x="2522423" y="4271718"/>
            <a:chExt cx="1808235" cy="138324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4" name="Prostokąt: zaokrąglone rogi 23">
              <a:extLst>
                <a:ext uri="{FF2B5EF4-FFF2-40B4-BE49-F238E27FC236}">
                  <a16:creationId xmlns:a16="http://schemas.microsoft.com/office/drawing/2014/main" id="{AB5CF932-8345-D705-BB5E-6309B98EA497}"/>
                </a:ext>
              </a:extLst>
            </p:cNvPr>
            <p:cNvSpPr/>
            <p:nvPr/>
          </p:nvSpPr>
          <p:spPr>
            <a:xfrm>
              <a:off x="2522423" y="4271718"/>
              <a:ext cx="1808235" cy="13832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rostokąt: zaokrąglone rogi 4">
              <a:extLst>
                <a:ext uri="{FF2B5EF4-FFF2-40B4-BE49-F238E27FC236}">
                  <a16:creationId xmlns:a16="http://schemas.microsoft.com/office/drawing/2014/main" id="{114F3E12-0821-6257-7E76-AF4503FBCA18}"/>
                </a:ext>
              </a:extLst>
            </p:cNvPr>
            <p:cNvSpPr txBox="1"/>
            <p:nvPr/>
          </p:nvSpPr>
          <p:spPr>
            <a:xfrm>
              <a:off x="2589948" y="4339243"/>
              <a:ext cx="1673185" cy="12481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PRZEJŚCIE NA GOSPODARKĘ OBIEGU ZAMKNIĘTEGO (GOZ)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49A22F30-7066-D1E2-B0D8-2B63529498F3}"/>
              </a:ext>
            </a:extLst>
          </p:cNvPr>
          <p:cNvGrpSpPr/>
          <p:nvPr/>
        </p:nvGrpSpPr>
        <p:grpSpPr>
          <a:xfrm>
            <a:off x="4653115" y="3607738"/>
            <a:ext cx="2858638" cy="2113497"/>
            <a:chOff x="247144" y="2811445"/>
            <a:chExt cx="2194659" cy="1614138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7" name="Prostokąt: zaokrąglone rogi 26">
              <a:extLst>
                <a:ext uri="{FF2B5EF4-FFF2-40B4-BE49-F238E27FC236}">
                  <a16:creationId xmlns:a16="http://schemas.microsoft.com/office/drawing/2014/main" id="{E7171206-7CF4-B71B-A325-A272CEB31D93}"/>
                </a:ext>
              </a:extLst>
            </p:cNvPr>
            <p:cNvSpPr/>
            <p:nvPr/>
          </p:nvSpPr>
          <p:spPr>
            <a:xfrm>
              <a:off x="247144" y="2811445"/>
              <a:ext cx="2194659" cy="1614138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Prostokąt: zaokrąglone rogi 4">
              <a:extLst>
                <a:ext uri="{FF2B5EF4-FFF2-40B4-BE49-F238E27FC236}">
                  <a16:creationId xmlns:a16="http://schemas.microsoft.com/office/drawing/2014/main" id="{911102D8-26A1-8232-A390-F090EFBCBE55}"/>
                </a:ext>
              </a:extLst>
            </p:cNvPr>
            <p:cNvSpPr txBox="1"/>
            <p:nvPr/>
          </p:nvSpPr>
          <p:spPr>
            <a:xfrm>
              <a:off x="325940" y="2890241"/>
              <a:ext cx="2037067" cy="14565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ZAPOBIEGANIE ZANIECZYSZCZENIU </a:t>
              </a:r>
              <a:b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I JEGO KONTROLA</a:t>
              </a:r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2EF4F232-60D0-9B28-AFED-DA920186C5AC}"/>
              </a:ext>
            </a:extLst>
          </p:cNvPr>
          <p:cNvGrpSpPr/>
          <p:nvPr/>
        </p:nvGrpSpPr>
        <p:grpSpPr>
          <a:xfrm>
            <a:off x="8156752" y="3601533"/>
            <a:ext cx="2812047" cy="2016529"/>
            <a:chOff x="418165" y="1030545"/>
            <a:chExt cx="1973940" cy="148372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3" name="Prostokąt: zaokrąglone rogi 32">
              <a:extLst>
                <a:ext uri="{FF2B5EF4-FFF2-40B4-BE49-F238E27FC236}">
                  <a16:creationId xmlns:a16="http://schemas.microsoft.com/office/drawing/2014/main" id="{EAB60B2B-0D93-E0A5-4CD4-01242CDA8702}"/>
                </a:ext>
              </a:extLst>
            </p:cNvPr>
            <p:cNvSpPr/>
            <p:nvPr/>
          </p:nvSpPr>
          <p:spPr>
            <a:xfrm>
              <a:off x="418165" y="1030545"/>
              <a:ext cx="1973940" cy="148372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rostokąt: zaokrąglone rogi 4">
              <a:extLst>
                <a:ext uri="{FF2B5EF4-FFF2-40B4-BE49-F238E27FC236}">
                  <a16:creationId xmlns:a16="http://schemas.microsoft.com/office/drawing/2014/main" id="{F39FFEDE-D99E-09E2-6932-51DCE1DD9DC1}"/>
                </a:ext>
              </a:extLst>
            </p:cNvPr>
            <p:cNvSpPr txBox="1"/>
            <p:nvPr/>
          </p:nvSpPr>
          <p:spPr>
            <a:xfrm>
              <a:off x="490594" y="1102974"/>
              <a:ext cx="1829082" cy="13388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OCHRONA </a:t>
              </a:r>
              <a:b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I ODBUDOWA RÓŻNORODNOŚCI BIOLOGICZNEJ </a:t>
              </a:r>
              <a:b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I EKOSYSTEMÓW</a:t>
              </a:r>
            </a:p>
          </p:txBody>
        </p:sp>
      </p:grpSp>
      <p:sp>
        <p:nvSpPr>
          <p:cNvPr id="2" name="Prostokąt 1">
            <a:extLst>
              <a:ext uri="{FF2B5EF4-FFF2-40B4-BE49-F238E27FC236}">
                <a16:creationId xmlns:a16="http://schemas.microsoft.com/office/drawing/2014/main" id="{DDA7700D-A32A-88E7-3287-44F9BB644813}"/>
              </a:ext>
            </a:extLst>
          </p:cNvPr>
          <p:cNvSpPr/>
          <p:nvPr/>
        </p:nvSpPr>
        <p:spPr>
          <a:xfrm>
            <a:off x="693894" y="228249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Cele środowiskowe zasady „DNSH”</a:t>
            </a:r>
          </a:p>
        </p:txBody>
      </p:sp>
    </p:spTree>
    <p:extLst>
      <p:ext uri="{BB962C8B-B14F-4D97-AF65-F5344CB8AC3E}">
        <p14:creationId xmlns:p14="http://schemas.microsoft.com/office/powerpoint/2010/main" val="419736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63" y="5996685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Zasady horyzontalne obowiązujące w perspektywie 2021-2027 zawarte w przepisach UE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D0A728-89B3-4156-4521-9ABB12A33DAE}"/>
              </a:ext>
            </a:extLst>
          </p:cNvPr>
          <p:cNvSpPr txBox="1"/>
          <p:nvPr/>
        </p:nvSpPr>
        <p:spPr>
          <a:xfrm>
            <a:off x="541249" y="977774"/>
            <a:ext cx="11007869" cy="4478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Art. 3 Traktatu o Unii Europejskiej – wskazuje, że UE „zwalcza wykluczenie społeczne i dyskryminację oraz wspiera sprawiedliwość społeczną i ochronę socjalną, równość kobiet i mężczyzn, solidarność między pokoleniami oraz ochronę praw dziecka”.</a:t>
            </a:r>
          </a:p>
          <a:p>
            <a:pPr algn="just">
              <a:lnSpc>
                <a:spcPct val="150000"/>
              </a:lnSpc>
            </a:pPr>
            <a:r>
              <a:rPr lang="pl-P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Zgodnie z art. 9 ust. 3 Rozporządzenia Parlamentu Europejskiego i Rady (UE) nr 2021/1060 z dnia 24 czerwca 2021 r. „Państwa członkowskie i Komisja podejmują odpowiednie kroki w celu zapobiegania wszelkiej dyskryminacji ze względu na płeć, rasę lub pochodzenie etniczne, religię lub światopogląd, niepełnosprawność, wiek lub orientację seksualną podczas przygotowywania, wdrażania, monitorowania, sprawozdawczości i ewaluacji programów. W procesie przygotowywania i wdrażania programów należy w szczególności wziąć pod uwagę zapewnienie dostępności dla osób                  z niepełnosprawnościami.”</a:t>
            </a:r>
          </a:p>
          <a:p>
            <a:pPr algn="just">
              <a:lnSpc>
                <a:spcPct val="150000"/>
              </a:lnSpc>
            </a:pPr>
            <a:r>
              <a:rPr lang="pl-P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Instytucja Zarządzająca programem Fundusze Europejskie dla Lubelskiego 2021-2027 zobowiązała się do przestrzegania zasad horyzontalnych na wszystkich etapach jego realizacji tj.: przygotowania, wdrażania, monitorowania, sprawozdawczości, ewaluacji, promocji i kontroli.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EC5BFA-0A41-2588-8230-D0707F5E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77A5046-918A-55F8-60C5-1D608601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185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922510D-FEE0-4238-FADB-34E4E91E06F7}"/>
              </a:ext>
            </a:extLst>
          </p:cNvPr>
          <p:cNvGraphicFramePr/>
          <p:nvPr/>
        </p:nvGraphicFramePr>
        <p:xfrm>
          <a:off x="1877033" y="1130943"/>
          <a:ext cx="8437934" cy="115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0CAE62AD-EEDB-9198-04AC-251BCDFEE15D}"/>
              </a:ext>
            </a:extLst>
          </p:cNvPr>
          <p:cNvSpPr txBox="1"/>
          <p:nvPr/>
        </p:nvSpPr>
        <p:spPr>
          <a:xfrm>
            <a:off x="1710352" y="2690336"/>
            <a:ext cx="4297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ROZWIĄZANIA: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zapobieganie emisjom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ograniczanie emisji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pochłanianie gazów cieplarnianych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rozwiązania energooszczędne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5049C4B-F5FE-E339-D9B0-160D4CD5E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650446"/>
            <a:ext cx="4771692" cy="2385846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D43985B-53D5-8780-523E-C1561978CE60}"/>
              </a:ext>
            </a:extLst>
          </p:cNvPr>
          <p:cNvSpPr/>
          <p:nvPr/>
        </p:nvSpPr>
        <p:spPr>
          <a:xfrm>
            <a:off x="829696" y="220334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„wyrządzenia  poważnej szkody”</a:t>
            </a:r>
          </a:p>
        </p:txBody>
      </p:sp>
    </p:spTree>
    <p:extLst>
      <p:ext uri="{BB962C8B-B14F-4D97-AF65-F5344CB8AC3E}">
        <p14:creationId xmlns:p14="http://schemas.microsoft.com/office/powerpoint/2010/main" val="1558610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922510D-FEE0-4238-FADB-34E4E91E06F7}"/>
              </a:ext>
            </a:extLst>
          </p:cNvPr>
          <p:cNvGraphicFramePr/>
          <p:nvPr/>
        </p:nvGraphicFramePr>
        <p:xfrm>
          <a:off x="1710352" y="1025469"/>
          <a:ext cx="9345659" cy="149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0CAE62AD-EEDB-9198-04AC-251BCDFEE15D}"/>
              </a:ext>
            </a:extLst>
          </p:cNvPr>
          <p:cNvSpPr txBox="1"/>
          <p:nvPr/>
        </p:nvSpPr>
        <p:spPr>
          <a:xfrm>
            <a:off x="1710352" y="2690336"/>
            <a:ext cx="42973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ROZWIĄZANIA: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odpowiednie projektowanie i wykonawstwo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zabezpieczenia na wypadek katastrof naturalnych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systemy alarmowania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zieleń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retencja wody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FC6256-BA52-4FEE-3147-B9BD65F1A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4739" y="2690336"/>
            <a:ext cx="4025672" cy="268441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8177CD3-E6CA-05AF-FA1D-E98E1E7607E2}"/>
              </a:ext>
            </a:extLst>
          </p:cNvPr>
          <p:cNvSpPr/>
          <p:nvPr/>
        </p:nvSpPr>
        <p:spPr>
          <a:xfrm>
            <a:off x="829696" y="220334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„wyrządzenia  poważnej szkody”</a:t>
            </a:r>
          </a:p>
        </p:txBody>
      </p:sp>
    </p:spTree>
    <p:extLst>
      <p:ext uri="{BB962C8B-B14F-4D97-AF65-F5344CB8AC3E}">
        <p14:creationId xmlns:p14="http://schemas.microsoft.com/office/powerpoint/2010/main" val="12186731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922510D-FEE0-4238-FADB-34E4E91E06F7}"/>
              </a:ext>
            </a:extLst>
          </p:cNvPr>
          <p:cNvGraphicFramePr/>
          <p:nvPr/>
        </p:nvGraphicFramePr>
        <p:xfrm>
          <a:off x="1394267" y="1039981"/>
          <a:ext cx="9627074" cy="161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0CAE62AD-EEDB-9198-04AC-251BCDFEE15D}"/>
              </a:ext>
            </a:extLst>
          </p:cNvPr>
          <p:cNvSpPr txBox="1"/>
          <p:nvPr/>
        </p:nvSpPr>
        <p:spPr>
          <a:xfrm>
            <a:off x="1710352" y="2690336"/>
            <a:ext cx="48228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ROZWIĄZANIA: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utrzymanie oraz poprawa jakości i ilości wód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dobre warunki dla organizmów wodnych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zapobieganie, ograniczanie, usuwanie zanieczyszczeń z wód i terenów zależnych od wód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zrównoważone pobory wód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rozwiązania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wodooszczędne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Nielegalne odprowadzanie ścieków to przestępstwo! - Opowiecie.info">
            <a:extLst>
              <a:ext uri="{FF2B5EF4-FFF2-40B4-BE49-F238E27FC236}">
                <a16:creationId xmlns:a16="http://schemas.microsoft.com/office/drawing/2014/main" id="{2510C9B6-973F-9330-B715-326DCD10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42" y="2714102"/>
            <a:ext cx="4140455" cy="31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1D1CF01-7F52-0FFF-BB2D-93C9C7182B6B}"/>
              </a:ext>
            </a:extLst>
          </p:cNvPr>
          <p:cNvSpPr/>
          <p:nvPr/>
        </p:nvSpPr>
        <p:spPr>
          <a:xfrm>
            <a:off x="829696" y="220334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„wyrządzenia  poważnej szkody”</a:t>
            </a:r>
          </a:p>
        </p:txBody>
      </p:sp>
    </p:spTree>
    <p:extLst>
      <p:ext uri="{BB962C8B-B14F-4D97-AF65-F5344CB8AC3E}">
        <p14:creationId xmlns:p14="http://schemas.microsoft.com/office/powerpoint/2010/main" val="818872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922510D-FEE0-4238-FADB-34E4E91E06F7}"/>
              </a:ext>
            </a:extLst>
          </p:cNvPr>
          <p:cNvGraphicFramePr/>
          <p:nvPr/>
        </p:nvGraphicFramePr>
        <p:xfrm>
          <a:off x="1583251" y="755321"/>
          <a:ext cx="10287347" cy="375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C69C68F0-8E6A-4E18-9253-925B61A52765}"/>
              </a:ext>
            </a:extLst>
          </p:cNvPr>
          <p:cNvSpPr txBox="1"/>
          <p:nvPr/>
        </p:nvSpPr>
        <p:spPr>
          <a:xfrm>
            <a:off x="888763" y="4730910"/>
            <a:ext cx="561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ROZWIĄZANIA: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hierarchia postępowania z odpadami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rozwiązania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zasobo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i materiałooszczędne</a:t>
            </a:r>
          </a:p>
        </p:txBody>
      </p:sp>
      <p:pic>
        <p:nvPicPr>
          <p:cNvPr id="9" name="Picture 2" descr="https://www.teraz-srodowisko.pl/images/illustrations/artykul/12099_large.jpg">
            <a:extLst>
              <a:ext uri="{FF2B5EF4-FFF2-40B4-BE49-F238E27FC236}">
                <a16:creationId xmlns:a16="http://schemas.microsoft.com/office/drawing/2014/main" id="{FAC087C1-3600-8FB4-D681-C180A634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43" y="4227463"/>
            <a:ext cx="3037636" cy="15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1D8E957F-C62B-6B08-3183-2BD55BA278BE}"/>
              </a:ext>
            </a:extLst>
          </p:cNvPr>
          <p:cNvSpPr/>
          <p:nvPr/>
        </p:nvSpPr>
        <p:spPr>
          <a:xfrm>
            <a:off x="829696" y="220334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„wyrządzenia  poważnej szkody”</a:t>
            </a:r>
          </a:p>
        </p:txBody>
      </p:sp>
    </p:spTree>
    <p:extLst>
      <p:ext uri="{BB962C8B-B14F-4D97-AF65-F5344CB8AC3E}">
        <p14:creationId xmlns:p14="http://schemas.microsoft.com/office/powerpoint/2010/main" val="1097739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922510D-FEE0-4238-FADB-34E4E91E06F7}"/>
              </a:ext>
            </a:extLst>
          </p:cNvPr>
          <p:cNvGraphicFramePr/>
          <p:nvPr/>
        </p:nvGraphicFramePr>
        <p:xfrm>
          <a:off x="1394267" y="1227330"/>
          <a:ext cx="9627074" cy="161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0CAE62AD-EEDB-9198-04AC-251BCDFEE15D}"/>
              </a:ext>
            </a:extLst>
          </p:cNvPr>
          <p:cNvSpPr txBox="1"/>
          <p:nvPr/>
        </p:nvSpPr>
        <p:spPr>
          <a:xfrm>
            <a:off x="1547389" y="3176397"/>
            <a:ext cx="48228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ROZWIĄZANIA: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zapobieganie emisjom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ograniczanie emisji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kontrola i monitorowanie emisji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procedury na wypadek awarii</a:t>
            </a:r>
          </a:p>
        </p:txBody>
      </p:sp>
      <p:pic>
        <p:nvPicPr>
          <p:cNvPr id="7" name="Picture 6" descr="energy line">
            <a:extLst>
              <a:ext uri="{FF2B5EF4-FFF2-40B4-BE49-F238E27FC236}">
                <a16:creationId xmlns:a16="http://schemas.microsoft.com/office/drawing/2014/main" id="{9A4E0F0D-9196-DEE2-AD53-B34FE69F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25" y="2888219"/>
            <a:ext cx="4104456" cy="26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33E0B43-9D01-D30E-6DC1-6DCBC0C72964}"/>
              </a:ext>
            </a:extLst>
          </p:cNvPr>
          <p:cNvSpPr/>
          <p:nvPr/>
        </p:nvSpPr>
        <p:spPr>
          <a:xfrm>
            <a:off x="410954" y="2043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„wyrządzenia  poważnej szkody”</a:t>
            </a:r>
          </a:p>
        </p:txBody>
      </p:sp>
    </p:spTree>
    <p:extLst>
      <p:ext uri="{BB962C8B-B14F-4D97-AF65-F5344CB8AC3E}">
        <p14:creationId xmlns:p14="http://schemas.microsoft.com/office/powerpoint/2010/main" val="42632486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922510D-FEE0-4238-FADB-34E4E91E06F7}"/>
              </a:ext>
            </a:extLst>
          </p:cNvPr>
          <p:cNvGraphicFramePr/>
          <p:nvPr/>
        </p:nvGraphicFramePr>
        <p:xfrm>
          <a:off x="1567103" y="1007618"/>
          <a:ext cx="9627074" cy="190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0CAE62AD-EEDB-9198-04AC-251BCDFEE15D}"/>
              </a:ext>
            </a:extLst>
          </p:cNvPr>
          <p:cNvSpPr txBox="1"/>
          <p:nvPr/>
        </p:nvSpPr>
        <p:spPr>
          <a:xfrm>
            <a:off x="1567103" y="3057320"/>
            <a:ext cx="501657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ROZWIĄZANIA: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racjonalne korzystanie z przestrzeni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utrzymanie, poprawa, odtwarzanie terenów naturalnych i półnaturalnych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tworzenie nowych terenów zieleni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ochrona gatunków rodzimych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ochrona cennych obszarów i gatunków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ograniczanie wycinki drzew i krzewów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dbałość o krajobraz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Będąca pod ścisłą ochroną jaskółka oknówka, do tego w...">
            <a:extLst>
              <a:ext uri="{FF2B5EF4-FFF2-40B4-BE49-F238E27FC236}">
                <a16:creationId xmlns:a16="http://schemas.microsoft.com/office/drawing/2014/main" id="{7686F1EE-BF03-9629-A4F2-61FC1A9CC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23" y="3057320"/>
            <a:ext cx="3717618" cy="278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4937F88-B335-D313-C71B-E8723495C56D}"/>
              </a:ext>
            </a:extLst>
          </p:cNvPr>
          <p:cNvSpPr/>
          <p:nvPr/>
        </p:nvSpPr>
        <p:spPr>
          <a:xfrm>
            <a:off x="410954" y="204316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Kryteria „wyrządzenia  poważnej szkody”</a:t>
            </a:r>
          </a:p>
        </p:txBody>
      </p:sp>
    </p:spTree>
    <p:extLst>
      <p:ext uri="{BB962C8B-B14F-4D97-AF65-F5344CB8AC3E}">
        <p14:creationId xmlns:p14="http://schemas.microsoft.com/office/powerpoint/2010/main" val="884545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39CE09-F06B-4647-9912-01DC809B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86" y="1131562"/>
            <a:ext cx="6580261" cy="1850920"/>
          </a:xfrm>
        </p:spPr>
        <p:txBody>
          <a:bodyPr>
            <a:normAutofit fontScale="90000"/>
          </a:bodyPr>
          <a:lstStyle/>
          <a:p>
            <a:r>
              <a:rPr lang="pl-PL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Uchwała Nr CCCXCVIII/6960/2022  Zarządu Województwa Lubelskiego z dnia 7 października 2022 roku w sprawie zatwierdzenia zmian do Oceny pod kątem zasady DNSH projektu programu Fundusze Europejskie dla Lubelskiego 2021-2027</a:t>
            </a:r>
            <a:br>
              <a:rPr lang="pl-PL" b="0" dirty="0"/>
            </a:br>
            <a:br>
              <a:rPr lang="pl-PL" dirty="0"/>
            </a:b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https://rpo.lubelskie.pl/site/assets/files/2090423/ocena_dnsh.pdf.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pic>
        <p:nvPicPr>
          <p:cNvPr id="3" name="Grafika 2" descr="Palec wskazujący w prawo">
            <a:extLst>
              <a:ext uri="{FF2B5EF4-FFF2-40B4-BE49-F238E27FC236}">
                <a16:creationId xmlns:a16="http://schemas.microsoft.com/office/drawing/2014/main" id="{066FB9C3-C63C-4785-164D-33C54716F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778" y="3995058"/>
            <a:ext cx="628317" cy="628317"/>
          </a:xfrm>
          <a:prstGeom prst="rect">
            <a:avLst/>
          </a:prstGeom>
        </p:spPr>
      </p:pic>
      <p:pic>
        <p:nvPicPr>
          <p:cNvPr id="9" name="Obraz 8" descr="Obraz zawierający tekst, zrzut ekranu, warzywo, roślina&#10;&#10;Opis wygenerowany automatycznie">
            <a:extLst>
              <a:ext uri="{FF2B5EF4-FFF2-40B4-BE49-F238E27FC236}">
                <a16:creationId xmlns:a16="http://schemas.microsoft.com/office/drawing/2014/main" id="{C70FF0A8-DCB8-EB34-0B3F-0C1CD8C9C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793" y="1050326"/>
            <a:ext cx="3182948" cy="482806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10C8E14-DB48-7D56-14E0-6B0BAACEAB0D}"/>
              </a:ext>
            </a:extLst>
          </p:cNvPr>
          <p:cNvSpPr/>
          <p:nvPr/>
        </p:nvSpPr>
        <p:spPr>
          <a:xfrm>
            <a:off x="583686" y="21400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DNSH W FEL 2021-2027</a:t>
            </a:r>
          </a:p>
        </p:txBody>
      </p:sp>
    </p:spTree>
    <p:extLst>
      <p:ext uri="{BB962C8B-B14F-4D97-AF65-F5344CB8AC3E}">
        <p14:creationId xmlns:p14="http://schemas.microsoft.com/office/powerpoint/2010/main" val="30617078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5A4D1B1-70F2-EE57-7458-646115EB0A2D}"/>
              </a:ext>
            </a:extLst>
          </p:cNvPr>
          <p:cNvSpPr txBox="1"/>
          <p:nvPr/>
        </p:nvSpPr>
        <p:spPr>
          <a:xfrm>
            <a:off x="1008118" y="1101255"/>
            <a:ext cx="7024929" cy="171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wszystkie typy projektów w ramach FEL zostały poddane analizie w odniesieniu do każdego celu środowiskowego określonego w rozporządzeniu o taksonomii i ocenione jako zgodne z zasadą DNSH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pl-PL" sz="254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" name="Obraz 1" descr="Obraz zawierający tekst, zrzut ekranu, warzywo, roślina&#10;&#10;Opis wygenerowany automatycznie">
            <a:extLst>
              <a:ext uri="{FF2B5EF4-FFF2-40B4-BE49-F238E27FC236}">
                <a16:creationId xmlns:a16="http://schemas.microsoft.com/office/drawing/2014/main" id="{AC784384-5160-7DB4-6052-51F0D855A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93" y="1101255"/>
            <a:ext cx="3099848" cy="4702016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82BFB597-C6DA-A8C8-0BDB-EB4C8FC004DB}"/>
              </a:ext>
            </a:extLst>
          </p:cNvPr>
          <p:cNvSpPr/>
          <p:nvPr/>
        </p:nvSpPr>
        <p:spPr>
          <a:xfrm>
            <a:off x="646386" y="259032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DNSH W FEL 2021-2027</a:t>
            </a:r>
          </a:p>
        </p:txBody>
      </p:sp>
    </p:spTree>
    <p:extLst>
      <p:ext uri="{BB962C8B-B14F-4D97-AF65-F5344CB8AC3E}">
        <p14:creationId xmlns:p14="http://schemas.microsoft.com/office/powerpoint/2010/main" val="4176257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988462" y="1254785"/>
            <a:ext cx="10340411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„Przestrzeganie zasad zrównoważonego rozwoju, w tym zasady „nie czyń poważnych szkód” (art. 9 ust. 4 Rozporządzenia Parlamentu i Rady (UE) 2021/1060)”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3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kryterium merytoryczne techniczne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jest stosowane do weryfikacji wszystkich projektów infrastrukturalnych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kryterium obligatoryjne – przyznanie wartości logicznej „TAK” jest warunkiem uzyskania wsparcia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zasada ZR weryfikowana jest w odniesieniu celów, które dotyczą danego rodzaju projektów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zasada DNSH weryfikowana jest z uwzględnieniem zapisów Oceny DNSH dla FEL 2021-2027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jest sprawdzane przez eksperta, spełniającego wymagania dedykowane działaniu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ED63C90-13B3-0ECB-ABD4-9449C5BBBDDF}"/>
              </a:ext>
            </a:extLst>
          </p:cNvPr>
          <p:cNvSpPr/>
          <p:nvPr/>
        </p:nvSpPr>
        <p:spPr>
          <a:xfrm>
            <a:off x="646386" y="259032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„ZR” i zasada „DNSH” w kryteriach wyboru projektów </a:t>
            </a:r>
          </a:p>
        </p:txBody>
      </p:sp>
    </p:spTree>
    <p:extLst>
      <p:ext uri="{BB962C8B-B14F-4D97-AF65-F5344CB8AC3E}">
        <p14:creationId xmlns:p14="http://schemas.microsoft.com/office/powerpoint/2010/main" val="1542032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1006569" y="1149171"/>
            <a:ext cx="10340411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„Wpływ na środowisko”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kryterium trafności merytorycznej</a:t>
            </a:r>
          </a:p>
          <a:p>
            <a: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kryterium  fakultatywne (punktowe) - spełnienie kryterium nie jest konieczne do przyznania dofinansowania</a:t>
            </a:r>
          </a:p>
          <a:p>
            <a: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kryterium dodatkowo punktuje działania podjęte na rzecz realizacji zrównoważonego rozwoju i zasady DNSH, w tym wykorzystanie nowoczesnych, energooszczędnych rozwiązań technicznych i technologicznych, zastosowanie technologii przyjaznych środowisku przyrodniczemu (spełniających najwyższe istniejące normy na poziomie europejskim)</a:t>
            </a:r>
          </a:p>
          <a:p>
            <a: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punkty przyznawane są w oparciu o pytania pomocnicze dostosowane do specyfiki działania, w ramach którego przeprowadzany jest nabór wniosków</a:t>
            </a:r>
          </a:p>
          <a:p>
            <a: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jest weryfikowane przez eksperta, spełniającego wymagania dedykowane działaniu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2D56113-2359-2E63-200E-5B0F5111B539}"/>
              </a:ext>
            </a:extLst>
          </p:cNvPr>
          <p:cNvSpPr/>
          <p:nvPr/>
        </p:nvSpPr>
        <p:spPr>
          <a:xfrm>
            <a:off x="646386" y="259032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Zasada „ZR” i zasada „DNSH” w kryteriach wyboru projektów </a:t>
            </a:r>
          </a:p>
        </p:txBody>
      </p:sp>
    </p:spTree>
    <p:extLst>
      <p:ext uri="{BB962C8B-B14F-4D97-AF65-F5344CB8AC3E}">
        <p14:creationId xmlns:p14="http://schemas.microsoft.com/office/powerpoint/2010/main" val="255502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63" y="5996685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Zasady horyzontalne obowiązujące w perspektywie 2021-2027 zawarte w Konstytucji RP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D0A728-89B3-4156-4521-9ABB12A33DAE}"/>
              </a:ext>
            </a:extLst>
          </p:cNvPr>
          <p:cNvSpPr txBox="1"/>
          <p:nvPr/>
        </p:nvSpPr>
        <p:spPr>
          <a:xfrm>
            <a:off x="541249" y="977774"/>
            <a:ext cx="11007869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Konstytucja RP art. 33: „Kobieta i mężczyzna w Rzeczypospolitej Polskiej mają równe prawa w życiu rodzinnym, politycznym, społecznym i gospodarczym.</a:t>
            </a:r>
          </a:p>
          <a:p>
            <a:pPr algn="just">
              <a:lnSpc>
                <a:spcPct val="150000"/>
              </a:lnSpc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Kobieta i mężczyzna mają w szczególności równe prawo do kształcenia, zatrudnienia i awansów, do jednakowego wynagrodzenia za pracę jednakowej wartości, do zabezpieczenia społecznego oraz do zajmowania stanowisk, pełnienia funkcji oraz uzyskiwania godności publicznych i odznaczeń” .</a:t>
            </a:r>
            <a:endParaRPr lang="pl-PL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94045BF-4155-3AF2-0589-FB7FDC3E7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7" y="3331675"/>
            <a:ext cx="5829300" cy="3377392"/>
          </a:xfrm>
          <a:prstGeom prst="rect">
            <a:avLst/>
          </a:prstGeom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C2FBCBF4-E610-06D2-FEB6-86D4710D5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69148BBB-3ECB-88D8-A927-BD714A8F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241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988462" y="1391738"/>
            <a:ext cx="1034041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Wniosek o dofinansowanie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 sekcji „Wpływ projektu na zasadę zrównoważonego rozwoju, w tym zasady „nie czyń poważnych szkód”: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wnioskodawca odnosi się do celów zrównoważonego rozwoju, adekwatnych do zakresu projektu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 ramach potwierdzenia spełnienia zasady „DNSH” wnioskodawca odnosi się do zapisów Oceny DNSH dla Programu Fundusze Europejskie dla Lubelskiego 2021-2027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3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387CA1A-1133-87E6-3AAA-6D8281E140A5}"/>
              </a:ext>
            </a:extLst>
          </p:cNvPr>
          <p:cNvSpPr/>
          <p:nvPr/>
        </p:nvSpPr>
        <p:spPr>
          <a:xfrm>
            <a:off x="646386" y="259032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Podstawy do oceny spełniania kryteriów</a:t>
            </a:r>
          </a:p>
        </p:txBody>
      </p:sp>
    </p:spTree>
    <p:extLst>
      <p:ext uri="{BB962C8B-B14F-4D97-AF65-F5344CB8AC3E}">
        <p14:creationId xmlns:p14="http://schemas.microsoft.com/office/powerpoint/2010/main" val="26767372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925793" y="1157821"/>
            <a:ext cx="10340411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3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Formularz do wniosku o dofinansowanie w ramach FEL 2021-2027 w zakresie OOŚ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Wnioskodawca określa w jaki sposób projekt przyczynia się do realizacji celów środowiskowych zasady „DNSH”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Wnioskodawca przedstawia analizę oddziaływania projektu pod kątem znaczących szkód w odniesieniu do każdego z celów środowiskowych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Studium wykonalności - </a:t>
            </a: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Tabela „Potencjał środowiskowy do realizacji wybranego wariantu realizacji projektu”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Wnioskodawca opisuje zgodność wybranego wariantu z zasadą „DNSH” 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646386" y="250668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Podstawy do oceny spełniania kryteriów</a:t>
            </a:r>
          </a:p>
        </p:txBody>
      </p:sp>
    </p:spTree>
    <p:extLst>
      <p:ext uri="{BB962C8B-B14F-4D97-AF65-F5344CB8AC3E}">
        <p14:creationId xmlns:p14="http://schemas.microsoft.com/office/powerpoint/2010/main" val="25322710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925794" y="1157821"/>
            <a:ext cx="10095548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Dokumentacja środowiskowa: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Dokumenty z postępowania OOŚ</a:t>
            </a:r>
          </a:p>
          <a:p>
            <a: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Deklaracja RDOŚ potwierdzająca brak wpływu na obszary NATURA 2000  </a:t>
            </a:r>
          </a:p>
          <a:p>
            <a: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Ocena wodnoprawna lub stanowisko dyrektora RZGW w sprawie braku wpływu na stan jednolitych części wód podziemnych i powierzchniowych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646386" y="250668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Podstawy do oceny spełniania kryteriów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AA79D10-1335-F51F-188C-A8250FA83882}"/>
              </a:ext>
            </a:extLst>
          </p:cNvPr>
          <p:cNvSpPr txBox="1"/>
          <p:nvPr/>
        </p:nvSpPr>
        <p:spPr>
          <a:xfrm>
            <a:off x="925794" y="3429000"/>
            <a:ext cx="100955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Dokumentacja techniczna i zezwolenia: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projekt budowlany, operat wodnoprawny, projekt robót geologicznych i inne niezbędne dokumentacje do uzyskania zezwoleń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pozwolenie na budowę/zgłoszenie robót budowlanych i inne decyzje, zgody niezbędne do rozpoczęcia procesu budowlanego, np. pozwolenie/zgłoszenie wodnoprawne, projekt robót geologicznych i inne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75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0E2F9-0D54-7C94-D5D5-DD12F3412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A19127B3-BF8E-5EEC-DB52-C537B6CC918E}"/>
              </a:ext>
            </a:extLst>
          </p:cNvPr>
          <p:cNvSpPr/>
          <p:nvPr/>
        </p:nvSpPr>
        <p:spPr>
          <a:xfrm>
            <a:off x="774402" y="109161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Przykłady dobrych praktyk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0A04B10-24EB-6816-A10D-221C09F3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6FDCED-E562-10E9-3FB0-4D6E743C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128CC27-F3F1-DB70-AA52-94F5C84B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63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9124AAA-0846-EF72-C67F-061D45212D15}"/>
              </a:ext>
            </a:extLst>
          </p:cNvPr>
          <p:cNvSpPr txBox="1"/>
          <p:nvPr/>
        </p:nvSpPr>
        <p:spPr>
          <a:xfrm>
            <a:off x="950976" y="1107714"/>
            <a:ext cx="8190738" cy="4804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Dostępna konferencja</a:t>
            </a:r>
          </a:p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Asystenci podczas konferencji;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Tłumacz języka migowego;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Pętla indukcyjna w sali konferencyjnej i salach warsztatowych;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Strona www dostępna dla osób niewidomych;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Formularz zgłoszeniowy dostępny dla osób niewidomych;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Budynek dostosowany do potrzeb osób z różnymi rodzajami niepełnosprawności;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Dostępna przestrzeń lunchowa (obniżone stoliki, dodatkowe wsparcie dla osób o specjalnych potrzebach);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Materiały konferencyjne dostępne w powiększonym druku oraz w formacie elektronicznym;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Dostępna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audiodeskrypcja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filmu prezentowanego podczas warsztatu konferencyjnego;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Ekrany boczne – prezentacje.</a:t>
            </a:r>
          </a:p>
        </p:txBody>
      </p:sp>
    </p:spTree>
    <p:extLst>
      <p:ext uri="{BB962C8B-B14F-4D97-AF65-F5344CB8AC3E}">
        <p14:creationId xmlns:p14="http://schemas.microsoft.com/office/powerpoint/2010/main" val="2650359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CAFE2-B4EE-625D-A687-DC86E85FD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DE4418-411C-62C0-F312-C5C980B98DF8}"/>
              </a:ext>
            </a:extLst>
          </p:cNvPr>
          <p:cNvSpPr/>
          <p:nvPr/>
        </p:nvSpPr>
        <p:spPr>
          <a:xfrm>
            <a:off x="774402" y="109161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Przykłady dobrych praktyk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847CA4F-312B-AAA7-A2B8-BDF0A4F9E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51E4D5-76CF-D135-9A2D-ACA42EF0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47F0634-09E2-407D-9501-88B587C6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64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8CE120A-2DB3-BD10-296D-62CE2D4B7C68}"/>
              </a:ext>
            </a:extLst>
          </p:cNvPr>
          <p:cNvSpPr txBox="1"/>
          <p:nvPr/>
        </p:nvSpPr>
        <p:spPr>
          <a:xfrm>
            <a:off x="774402" y="1000125"/>
            <a:ext cx="10788948" cy="49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Dostępne szkolenia </a:t>
            </a:r>
          </a:p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Wytyczne dla wykładowców dotyczące dostępnych materiałów edukacyjnych;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Platforma e-learningowa dostępna dla studentów z różnymi niepełnosprawnościami;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Możliwość zdalnego uczestnictwa w zajęciach;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Dostępne laboratoria (matematyka, inżynieria, nauki ścisłe);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Uniwersalne projektowanie – zwiększenie dostępności dla wszystkich studentów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F9EAD03-C53A-7572-F89F-66DC3DAFD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655" y="3895725"/>
            <a:ext cx="3706689" cy="178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96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10EA5-3F9F-8146-63DF-A64015052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403FDB5B-FB05-FFDA-F107-5FBBAB98CD8F}"/>
              </a:ext>
            </a:extLst>
          </p:cNvPr>
          <p:cNvSpPr/>
          <p:nvPr/>
        </p:nvSpPr>
        <p:spPr>
          <a:xfrm>
            <a:off x="774402" y="109161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Przykłady dobrych praktyk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44FE066-871B-4411-01CF-A0F177CD4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70" y="6103791"/>
            <a:ext cx="5291787" cy="347502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20D72FE-BC3B-2FAA-384D-CC75BA8D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FC18A57-3565-3D32-D849-530078BD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65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649CC12-F173-DB97-A1B2-80BA8C32A70E}"/>
              </a:ext>
            </a:extLst>
          </p:cNvPr>
          <p:cNvSpPr txBox="1"/>
          <p:nvPr/>
        </p:nvSpPr>
        <p:spPr>
          <a:xfrm>
            <a:off x="774402" y="1000125"/>
            <a:ext cx="10788948" cy="233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Dostępne budynki i infrastruktura </a:t>
            </a:r>
          </a:p>
          <a:p>
            <a:pPr marL="10477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np. biuro projektu znajduje się w budynku z dostępem do osób poruszających się na wózkach inwalidzkich;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dostępność toalet z odpowiednimi udogodnieniami dla osób z niepełnosprawnościami;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montaż windy;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zakup autobusów niskopodłogowych.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CFBDEF0-C722-5644-3E9D-E5276175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59" y="3183512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191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80C2E23D-D0FD-DA81-4298-A5BB7338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1033272"/>
            <a:ext cx="10990413" cy="1436045"/>
          </a:xfrm>
        </p:spPr>
        <p:txBody>
          <a:bodyPr>
            <a:normAutofit/>
          </a:bodyPr>
          <a:lstStyle/>
          <a:p>
            <a:br>
              <a:rPr lang="pl-P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pl-P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259ACB-AD5D-C42E-C86B-BE811C1B2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47" y="3203428"/>
            <a:ext cx="10351905" cy="451143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740664" y="13652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Dokumentacja potwierdzająca stosowanie zasad horyzontalnych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0FC36AC-ED4A-4726-7823-F7EBDA6B8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5865" y="1143191"/>
            <a:ext cx="1060608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0F8817A-AB9A-34B0-2032-083B46A9D5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649677"/>
              </p:ext>
            </p:extLst>
          </p:nvPr>
        </p:nvGraphicFramePr>
        <p:xfrm>
          <a:off x="920046" y="1284052"/>
          <a:ext cx="9760923" cy="5672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069875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80C2E23D-D0FD-DA81-4298-A5BB7338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1033272"/>
            <a:ext cx="10990413" cy="1436045"/>
          </a:xfrm>
        </p:spPr>
        <p:txBody>
          <a:bodyPr>
            <a:normAutofit/>
          </a:bodyPr>
          <a:lstStyle/>
          <a:p>
            <a:br>
              <a:rPr lang="pl-P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pl-P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259ACB-AD5D-C42E-C86B-BE811C1B2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47" y="3203428"/>
            <a:ext cx="10351905" cy="451143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7" b="0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58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740664" y="13652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Dokumentacja potwierdzająca stosowanie zasad horyzontalnych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0FC36AC-ED4A-4726-7823-F7EBDA6B8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5865" y="1143191"/>
            <a:ext cx="1060608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0F8817A-AB9A-34B0-2032-083B46A9D5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827250"/>
              </p:ext>
            </p:extLst>
          </p:nvPr>
        </p:nvGraphicFramePr>
        <p:xfrm>
          <a:off x="920046" y="1284052"/>
          <a:ext cx="9760923" cy="5672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29541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80C2E23D-D0FD-DA81-4298-A5BB7338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1033272"/>
            <a:ext cx="10990413" cy="1436045"/>
          </a:xfrm>
        </p:spPr>
        <p:txBody>
          <a:bodyPr>
            <a:normAutofit/>
          </a:bodyPr>
          <a:lstStyle/>
          <a:p>
            <a:br>
              <a:rPr lang="pl-P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pl-P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259ACB-AD5D-C42E-C86B-BE811C1B2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47" y="3203428"/>
            <a:ext cx="10351905" cy="451143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7" b="0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59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740664" y="13652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Dokumentacja potwierdzająca stosowanie zasad horyzontalnych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0FC36AC-ED4A-4726-7823-F7EBDA6B8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5865" y="1143191"/>
            <a:ext cx="1060608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0F8817A-AB9A-34B0-2032-083B46A9D5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779125"/>
              </p:ext>
            </p:extLst>
          </p:nvPr>
        </p:nvGraphicFramePr>
        <p:xfrm>
          <a:off x="-204666" y="1677842"/>
          <a:ext cx="10351905" cy="545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23994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379379" y="1138137"/>
            <a:ext cx="111662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Beneficjenci na mocy podpisanej umowy o dofinansowanie projektu są zobowiązani do wskazywania w części dotyczącej postępu rzeczowego z realizacji projektu, które z działań zaplanowanych w ramach wniosku o dofinansowanie projektu zostały zrealizowane.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Zgodnie z zapisami „Wytycznych dotyczących realizacji zasad równościowych na lata 2021-2027” IZ lub inna, właściwa instytucja zobowiązuje beneficjenta do wykazania i opisania we wniosku o płatność, które z działań zaplanowanych we wniosku o dofinansowanie projektu zostały już zrealizowane oraz w jaki sposób ich realizacja wpłynęła na sytuację osób z niepełnosprawnościami, a także na równość kobiet i mężczyzn lub innych grup wskazanych we wniosku o dofinansowanie projektu. Obowiązek opisania tych działań powstaje tylko wówczas, gdy opisywany we wniosku o płatność projektu postęp rzeczowy i rozliczane w nim wydatki dotyczą działań, przy realizacji których powinny być stosowane zasady horyzontalne  – zgodnie z wnioskiem o dofinansowanie projektu.</a:t>
            </a:r>
          </a:p>
          <a:p>
            <a:pPr algn="just"/>
            <a:endParaRPr lang="pl-PL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646386" y="250668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Rozliczanie projektu </a:t>
            </a:r>
          </a:p>
        </p:txBody>
      </p:sp>
    </p:spTree>
    <p:extLst>
      <p:ext uri="{BB962C8B-B14F-4D97-AF65-F5344CB8AC3E}">
        <p14:creationId xmlns:p14="http://schemas.microsoft.com/office/powerpoint/2010/main" val="324760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63" y="5996685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Karta Praw Podstawowych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D0A728-89B3-4156-4521-9ABB12A33DAE}"/>
              </a:ext>
            </a:extLst>
          </p:cNvPr>
          <p:cNvSpPr txBox="1"/>
          <p:nvPr/>
        </p:nvSpPr>
        <p:spPr>
          <a:xfrm>
            <a:off x="541249" y="960121"/>
            <a:ext cx="11007869" cy="4983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Karta praw podstawowych Unii Europejskiej to zbiór najważniejszych praw i obowiązków obywatelskich podpisany               7 grudnia 2000 r.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Moc wiążąca dokumentu została mu nadana przez Traktat Lizboński 13 grudnia 2007 r., który wszedł w życie 1 grudnia 2009 r. 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Poszanowanie praw podstawowych oraz przestrzeganie Karty praw podstawowych (KPP) Unii Europejskiej </a:t>
            </a:r>
            <a:b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procesie wdrażania funduszy stanowi jeden z horyzontalnych warunków podstawowych;</a:t>
            </a:r>
          </a:p>
          <a:p>
            <a:pPr marL="285750" lvl="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Odniesienia do KPP znajdują się  również w rozporządzeniach szczegółowych 2021/1057 </a:t>
            </a:r>
            <a:r>
              <a:rPr lang="pl-PL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EFS+ oraz 2021/1058 </a:t>
            </a:r>
            <a:r>
              <a:rPr lang="pl-PL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EFRR i FS;</a:t>
            </a: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Art. 8 ust. 1 </a:t>
            </a:r>
            <a:r>
              <a:rPr lang="pl-PL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rozp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pl-PL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ws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EFS+  przesądza, że wszystkie operacje EFS+ powinny być wybierane i wdrażane z poszanowaniem Karty praw podstawowych (KPP) Unii Europejskiej, zgodnie z odpowiednimi postanowieniami zawartymi w rozporządzeniu ogólnym;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Natomiast motyw 5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 EFRR i FS  wskazuje, iż przy wdrażaniu EFRR i Funduszu Spójności należy przestrzegać zasad horyzontalnych określonych w art. 3 Traktatu o Unii Europejskiej (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TUE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) oraz w art. 10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TFUE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 w tym zasad pomocniczości i proporcjonalności określonych w art. 5 TUE, z uwzględnieniem Karty praw podstawowych Unii Europejskiej;</a:t>
            </a:r>
          </a:p>
          <a:p>
            <a:pPr marL="285750" lvl="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IZ FEL wdrażając Program zapewnia poszanowanie praw podstawowych oraz przestrzeganie Karty Praw Podstawowych. </a:t>
            </a: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4BF43E72-0DC4-024C-3879-F3197BD1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961DA08B-7E5E-7A53-E225-642DEECA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7110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379379" y="1138137"/>
            <a:ext cx="111662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Weryfikacja wydatków, może przybrać formę: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kontroli składanego przez beneficjenta wniosku o płatność;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kontroli projektu w miejscu </a:t>
            </a:r>
            <a:r>
              <a:rPr lang="pl-PL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jego realizacji.</a:t>
            </a:r>
          </a:p>
          <a:p>
            <a:pPr algn="just"/>
            <a:endParaRPr lang="pl-PL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Kontrola na miejscu sprawdza czy działania dotyczące zasad horyzontalnych zostały zrealizowane zgodnie z założeniami, określonymi we wniosku o dofinansowanie projektu i informacjami wskazanymi w złożonych do tej pory wnioskach o płatność.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646386" y="250668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Kontrola projektu </a:t>
            </a:r>
          </a:p>
        </p:txBody>
      </p:sp>
    </p:spTree>
    <p:extLst>
      <p:ext uri="{BB962C8B-B14F-4D97-AF65-F5344CB8AC3E}">
        <p14:creationId xmlns:p14="http://schemas.microsoft.com/office/powerpoint/2010/main" val="31902447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379380" y="1128993"/>
            <a:ext cx="111662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Zgodnie z zapisami „Wytycznych dotyczących realizacji zasad równościowych na lata 2021-2027” w ramach ogólnej kontroli projektów IZ lub inna, właściwa instytucja weryfikuje również zgodność projektu z zasadami równościowymi. IZ lub inna właściwa instytucja może także w dowolnym momencie zdecydować o przeprowadzeniu kontroli doraźnej, związanej wyłącznie z weryfikacją realizacji zasad horyzontalnych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W ramach kontroli weryfikuje się czy działania zostały zrealizowane zgodnie z: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a) założeniami wniosku o dofinansowanie projektu;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b) standardami dostępności dla polityki spójności na lata 2021-2027;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d) informacjami wskazanymi przez beneficjenta we wniosku o płatność lub innymi równorzędnymi dokumentami.</a:t>
            </a:r>
          </a:p>
          <a:p>
            <a:pPr algn="just"/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Kontroli podlegają zarówno usługi jak i produkty (na przykład budynek, pojazd, strona internetowa, urządzenie, opracowany raport, szkolenie, konferencja, doradztwo itp.) wytworzone lub zakupione w ramach projektu.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646386" y="250668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ontr</a:t>
            </a:r>
            <a:r>
              <a:rPr lang="pl-PL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projektu </a:t>
            </a:r>
          </a:p>
        </p:txBody>
      </p:sp>
    </p:spTree>
    <p:extLst>
      <p:ext uri="{BB962C8B-B14F-4D97-AF65-F5344CB8AC3E}">
        <p14:creationId xmlns:p14="http://schemas.microsoft.com/office/powerpoint/2010/main" val="8221279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907" b="0" i="0" u="none" strike="noStrike" kern="1200" cap="none" spc="0" normalizeH="0" baseline="0" noProof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pl-PL" sz="907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61AD18-5E3A-282E-92DC-AFE98500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6025145"/>
            <a:ext cx="5465075" cy="359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EC21D-0A86-D3B1-4E4D-DD744E3DD2BC}"/>
              </a:ext>
            </a:extLst>
          </p:cNvPr>
          <p:cNvSpPr txBox="1"/>
          <p:nvPr/>
        </p:nvSpPr>
        <p:spPr>
          <a:xfrm>
            <a:off x="804673" y="1128993"/>
            <a:ext cx="107409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dirty="0">
              <a:hlinkClick r:id="rId3"/>
            </a:endParaRPr>
          </a:p>
          <a:p>
            <a:pPr algn="just"/>
            <a:endParaRPr lang="pl-PL" dirty="0">
              <a:hlinkClick r:id="rId3"/>
            </a:endParaRPr>
          </a:p>
          <a:p>
            <a:pPr algn="just"/>
            <a:r>
              <a:rPr lang="pl-PL" dirty="0">
                <a:hlinkClick r:id="rId4"/>
              </a:rPr>
              <a:t>https://funduszeue.lubelskie.pl/strony/zasady-horyzontalne/https://www.funduszeeuropejskie.gov.pl/</a:t>
            </a:r>
            <a:endParaRPr lang="pl-PL" dirty="0">
              <a:hlinkClick r:id="rId5"/>
            </a:endParaRPr>
          </a:p>
          <a:p>
            <a:pPr algn="just"/>
            <a:endParaRPr lang="pl-PL" dirty="0">
              <a:hlinkClick r:id="rId5"/>
            </a:endParaRPr>
          </a:p>
          <a:p>
            <a:pPr algn="just"/>
            <a:r>
              <a:rPr lang="pl-PL" dirty="0">
                <a:hlinkClick r:id="rId5"/>
              </a:rPr>
              <a:t>strony/o-funduszach/dokumenty/wytyczne-dotyczace-realizacji-zasad-rownosciowych-w-ramach-funduszy-unijnych-na-lata-2021-2027-1/</a:t>
            </a:r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dirty="0">
                <a:hlinkClick r:id="rId6"/>
              </a:rPr>
              <a:t>https://fra.europa.eu/pl/eu-charter</a:t>
            </a:r>
            <a:endParaRPr lang="pl-PL" dirty="0"/>
          </a:p>
          <a:p>
            <a:pPr algn="just"/>
            <a:endParaRPr lang="pl-PL" b="1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https://www.gov.pl/web/rodzina/konwencja-o-prawach-osob-niepelnosprawnych</a:t>
            </a:r>
            <a:endParaRPr lang="pl-PL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https://funduszeue.lubelskie.pl/strony/zasady-horyzontalne/du</a:t>
            </a:r>
            <a:endParaRPr lang="pl-PL" sz="1800" kern="12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endParaRPr lang="pl-PL" b="1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r>
              <a:rPr lang="pl-PL" sz="1800" b="1" kern="12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szeue.lubelskie.pl/strony/zasady-horyzontalne/dokumenty</a:t>
            </a:r>
            <a:endParaRPr lang="pl-PL" dirty="0"/>
          </a:p>
          <a:p>
            <a:pPr algn="just"/>
            <a:r>
              <a:rPr lang="pl-PL" sz="1800" b="1" kern="12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https://funduszeue.lubelskie.pl/strony/zasady-horyzontalne/dokumenty</a:t>
            </a:r>
            <a:endParaRPr lang="pl-PL" dirty="0"/>
          </a:p>
          <a:p>
            <a:pPr algn="just"/>
            <a:endParaRPr lang="pl-PL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F3E56B3-E602-E982-0AC1-80C934128451}"/>
              </a:ext>
            </a:extLst>
          </p:cNvPr>
          <p:cNvSpPr/>
          <p:nvPr/>
        </p:nvSpPr>
        <p:spPr>
          <a:xfrm>
            <a:off x="893274" y="382998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Pomocne strony internetowe: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20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80C57FC-910D-7653-1C1C-660188911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" y="0"/>
            <a:ext cx="1218525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4C57BAA-8E55-0569-4860-AB7E0A69E3E9}"/>
              </a:ext>
            </a:extLst>
          </p:cNvPr>
          <p:cNvSpPr txBox="1"/>
          <p:nvPr/>
        </p:nvSpPr>
        <p:spPr>
          <a:xfrm>
            <a:off x="3700635" y="2925573"/>
            <a:ext cx="458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980189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63" y="5996685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68682" y="136525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Konwencja o prawach osób niepełnosprawnych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D0A728-89B3-4156-4521-9ABB12A33DAE}"/>
              </a:ext>
            </a:extLst>
          </p:cNvPr>
          <p:cNvSpPr txBox="1"/>
          <p:nvPr/>
        </p:nvSpPr>
        <p:spPr>
          <a:xfrm>
            <a:off x="500219" y="1176891"/>
            <a:ext cx="11048900" cy="2770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Konwencja o prawach osób niepełnosprawnych – to międzynarodowy  dokument opisujący prawa osób                                         z niepełnosprawnościami w kategoriach praw człowieka, a także obowiązki Państw związane z zapewnieniem tych praw i ich przestrzeganiem. Przestrzeganie zapisów  ma przyczynić się do poprawy sytuacji życiowej osób                                          z niepełnosprawnościami poprzez umożliwienie im korzystania ze wszystkich praw człowieka i podstawowych wolności na równi z innymi osobami. Dokument został przyjęty przez Zgromadzenie Ogólne Narodów Zjednoczonych 13 grudnia 2006 roku. Ratyfikowany przez Polskę 6 września 2012 r.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IZ FEL wdrażając Program zapewnia poszanowanie praw podstawowych oraz przestrzeganie Konwencji o Prawach Osób Niepełnosprawnych.</a:t>
            </a: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A3A565-CD7D-6253-ED4B-BFCE0CAF3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86782"/>
            <a:ext cx="2305455" cy="2309903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D63197-B068-940C-08D5-2F6EF937F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BE8236-7900-6D08-3EF1-7CEDA203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2414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0AC9CC-7D60-3E3E-2158-0669442D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25" y="5976404"/>
            <a:ext cx="5465075" cy="3596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69B9140-4439-1566-DCC8-0B6F9F99D67B}"/>
              </a:ext>
            </a:extLst>
          </p:cNvPr>
          <p:cNvSpPr/>
          <p:nvPr/>
        </p:nvSpPr>
        <p:spPr>
          <a:xfrm>
            <a:off x="541250" y="148933"/>
            <a:ext cx="10899227" cy="74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Zasady horyzontalne obowiązujące w perspektywie 2021-2027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E068EC8-A4FF-4362-4E08-1723F00585E6}"/>
              </a:ext>
            </a:extLst>
          </p:cNvPr>
          <p:cNvSpPr txBox="1"/>
          <p:nvPr/>
        </p:nvSpPr>
        <p:spPr>
          <a:xfrm>
            <a:off x="541250" y="1285593"/>
            <a:ext cx="11196895" cy="3739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Potwierdzeniem realizacji zasad horyzontalnych są zapisy Programu Fundusze Europejskie dla Lubelskiego 2021-2027 zatwierdzonego przez Komisję Europejską decyzją wykonawczą nr C(2022)8382 z dnia 24 listopada 2022 roku oraz zmienioną Decyzją Wykonawczą Komisji Europejskiej nr C(2025) 4867 z dnia 14 lipca 2025 r.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„Wszystkie inwestycje w infrastrukturę i rozwój usług edukacyjnych, społecznych i zdrowotnych będą zgodne z wymogami Konwencji ONZ o Prawach Osób Niepełnosprawnych, w tym Komentarzem Ogólnym 5 i uwagami końcowymi dla Polski Komitetu ONZ ds. Praw Osób Niepełnosprawnych, z należytym poszanowaniem zasad równości, wolności wyboru, prawa do niezależnego życia, dostępności i zakazu wszelkich form segregacji. Inwestycje będą musiały wykazać zgodność ze strategią </a:t>
            </a:r>
            <a:r>
              <a:rPr lang="pl-PL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deinstytucjonalizacji</a:t>
            </a: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 oraz odpowiednią polityką UE i ramami prawnymi odnośnie przestrzegania zobowiązań                   w zakresie praw człowieka, a mianowicie Kartą praw podstawowych, Europejskim filarem praw socjalnych i Strategią na rzecz praw osób niepełnosprawnych 2021-2030. Rezultaty projektów będą dostępne dla wszystkich z poszanowaniem ww. zasad, a treść projektów nie będzie dyskryminacyjna.”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B82E985-7134-F1DD-1A37-63393338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E5925AF-AAA2-AE54-3298-0BB1A3EA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77919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17115</TotalTime>
  <Words>6646</Words>
  <Application>Microsoft Office PowerPoint</Application>
  <PresentationFormat>Panoramiczny</PresentationFormat>
  <Paragraphs>649</Paragraphs>
  <Slides>73</Slides>
  <Notes>48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73</vt:i4>
      </vt:variant>
    </vt:vector>
  </HeadingPairs>
  <TitlesOfParts>
    <vt:vector size="83" baseType="lpstr">
      <vt:lpstr>Arial</vt:lpstr>
      <vt:lpstr>Calibri</vt:lpstr>
      <vt:lpstr>Calibri Light</vt:lpstr>
      <vt:lpstr>Open Sans</vt:lpstr>
      <vt:lpstr>Times New Roman</vt:lpstr>
      <vt:lpstr>Ubuntu</vt:lpstr>
      <vt:lpstr>Wingdings</vt:lpstr>
      <vt:lpstr>Motyw pakietu Office</vt:lpstr>
      <vt:lpstr>1_Motyw pakietu Office</vt:lpstr>
      <vt:lpstr>2_Motyw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Zrównoważony rozwój – definicja w Prawie Ochrony Środowiska  </vt:lpstr>
      <vt:lpstr>Zasada zrównoważonego rozwoju (ZZR), to sposób działania równoważący aspekty:  </vt:lpstr>
      <vt:lpstr>Cele zrównoważonego rozwoju  ONZ określa  Agenda na Rzecz Zrównoważonego Rozwoju 2030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Uchwała Nr CCCXCVIII/6960/2022  Zarządu Województwa Lubelskiego z dnia 7 października 2022 roku w sprawie zatwierdzenia zmian do Oceny pod kątem zasady DNSH projektu programu Fundusze Europejskie dla Lubelskiego 2021-2027  https://rpo.lubelskie.pl/site/assets/files/2090423/ocena_dnsh.pdf.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</vt:lpstr>
      <vt:lpstr>  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Adrianna Iwan</dc:creator>
  <cp:lastModifiedBy>DZ PR</cp:lastModifiedBy>
  <cp:revision>298</cp:revision>
  <cp:lastPrinted>2025-07-23T11:32:47Z</cp:lastPrinted>
  <dcterms:created xsi:type="dcterms:W3CDTF">2022-11-15T13:19:44Z</dcterms:created>
  <dcterms:modified xsi:type="dcterms:W3CDTF">2025-07-24T06:32:23Z</dcterms:modified>
</cp:coreProperties>
</file>