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1" r:id="rId4"/>
    <p:sldMasterId id="2147483752" r:id="rId5"/>
    <p:sldMasterId id="2147483767" r:id="rId6"/>
  </p:sldMasterIdLst>
  <p:notesMasterIdLst>
    <p:notesMasterId r:id="rId51"/>
  </p:notesMasterIdLst>
  <p:sldIdLst>
    <p:sldId id="907" r:id="rId7"/>
    <p:sldId id="906" r:id="rId8"/>
    <p:sldId id="1019" r:id="rId9"/>
    <p:sldId id="866" r:id="rId10"/>
    <p:sldId id="1009" r:id="rId11"/>
    <p:sldId id="1072" r:id="rId12"/>
    <p:sldId id="1045" r:id="rId13"/>
    <p:sldId id="1075" r:id="rId14"/>
    <p:sldId id="1046" r:id="rId15"/>
    <p:sldId id="1069" r:id="rId16"/>
    <p:sldId id="1056" r:id="rId17"/>
    <p:sldId id="1077" r:id="rId18"/>
    <p:sldId id="1058" r:id="rId19"/>
    <p:sldId id="1076" r:id="rId20"/>
    <p:sldId id="1073" r:id="rId21"/>
    <p:sldId id="1059" r:id="rId22"/>
    <p:sldId id="1036" r:id="rId23"/>
    <p:sldId id="1054" r:id="rId24"/>
    <p:sldId id="1064" r:id="rId25"/>
    <p:sldId id="1066" r:id="rId26"/>
    <p:sldId id="1029" r:id="rId27"/>
    <p:sldId id="1030" r:id="rId28"/>
    <p:sldId id="1071" r:id="rId29"/>
    <p:sldId id="1038" r:id="rId30"/>
    <p:sldId id="891" r:id="rId31"/>
    <p:sldId id="1037" r:id="rId32"/>
    <p:sldId id="894" r:id="rId33"/>
    <p:sldId id="1034" r:id="rId34"/>
    <p:sldId id="898" r:id="rId35"/>
    <p:sldId id="1049" r:id="rId36"/>
    <p:sldId id="875" r:id="rId37"/>
    <p:sldId id="910" r:id="rId38"/>
    <p:sldId id="933" r:id="rId39"/>
    <p:sldId id="880" r:id="rId40"/>
    <p:sldId id="1048" r:id="rId41"/>
    <p:sldId id="1040" r:id="rId42"/>
    <p:sldId id="1031" r:id="rId43"/>
    <p:sldId id="1033" r:id="rId44"/>
    <p:sldId id="1074" r:id="rId45"/>
    <p:sldId id="1010" r:id="rId46"/>
    <p:sldId id="856" r:id="rId47"/>
    <p:sldId id="996" r:id="rId48"/>
    <p:sldId id="997" r:id="rId49"/>
    <p:sldId id="1021" r:id="rId50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ziałanie 1.3" id="{1FDE8BDE-B36F-48EB-8420-BDEF1344C289}">
          <p14:sldIdLst>
            <p14:sldId id="907"/>
            <p14:sldId id="906"/>
            <p14:sldId id="1019"/>
            <p14:sldId id="866"/>
            <p14:sldId id="1009"/>
            <p14:sldId id="1072"/>
            <p14:sldId id="1045"/>
            <p14:sldId id="1075"/>
            <p14:sldId id="1046"/>
            <p14:sldId id="1069"/>
          </p14:sldIdLst>
        </p14:section>
        <p14:section name="kluczowe wskaźniki projektu" id="{F1F7A04C-D274-4CC6-8FD3-FC70A099D874}">
          <p14:sldIdLst>
            <p14:sldId id="1056"/>
            <p14:sldId id="1077"/>
            <p14:sldId id="1058"/>
            <p14:sldId id="1076"/>
            <p14:sldId id="1073"/>
            <p14:sldId id="1059"/>
            <p14:sldId id="1036"/>
            <p14:sldId id="1054"/>
            <p14:sldId id="1064"/>
            <p14:sldId id="1066"/>
            <p14:sldId id="1029"/>
            <p14:sldId id="1030"/>
            <p14:sldId id="1071"/>
            <p14:sldId id="1038"/>
          </p14:sldIdLst>
        </p14:section>
        <p14:section name="Obligatoryjne załączniki dla wszystkich wnioskodawców" id="{619E7F6B-52C9-48EF-A22B-874013DE4D7A}">
          <p14:sldIdLst>
            <p14:sldId id="891"/>
            <p14:sldId id="1037"/>
            <p14:sldId id="894"/>
            <p14:sldId id="1034"/>
            <p14:sldId id="898"/>
            <p14:sldId id="1049"/>
            <p14:sldId id="875"/>
            <p14:sldId id="910"/>
            <p14:sldId id="933"/>
            <p14:sldId id="880"/>
            <p14:sldId id="1048"/>
            <p14:sldId id="1040"/>
            <p14:sldId id="1031"/>
            <p14:sldId id="1033"/>
            <p14:sldId id="1074"/>
            <p14:sldId id="1010"/>
            <p14:sldId id="856"/>
            <p14:sldId id="996"/>
            <p14:sldId id="997"/>
            <p14:sldId id="10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7ACE76-8BD5-9436-81D3-07D0527FE754}" name="Katarzyna Mazurek" initials="KM" userId="S::katarzyna.mazurek@lawp.lubelskie.pl::87876fe2-9e4a-45bc-89ca-ece31a2fe836" providerId="AD"/>
  <p188:author id="{680A96D3-439B-1D18-EB71-58FF190630B3}" name="DZ RPO_OP" initials="OP" userId="DZ RPO_OP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A6D3FF"/>
    <a:srgbClr val="E7E9F2"/>
    <a:srgbClr val="CBD0E4"/>
    <a:srgbClr val="F2F2F2"/>
    <a:srgbClr val="0051B0"/>
    <a:srgbClr val="00682F"/>
    <a:srgbClr val="CDE5DA"/>
    <a:srgbClr val="1BB3C7"/>
    <a:srgbClr val="F0A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13" autoAdjust="0"/>
    <p:restoredTop sz="85252" autoAdjust="0"/>
  </p:normalViewPr>
  <p:slideViewPr>
    <p:cSldViewPr showGuides="1">
      <p:cViewPr varScale="1">
        <p:scale>
          <a:sx n="86" d="100"/>
          <a:sy n="86" d="100"/>
        </p:scale>
        <p:origin x="1332" y="78"/>
      </p:cViewPr>
      <p:guideLst>
        <p:guide orient="horz" pos="2381"/>
        <p:guide pos="3504"/>
      </p:guideLst>
    </p:cSldViewPr>
  </p:slideViewPr>
  <p:outlineViewPr>
    <p:cViewPr>
      <p:scale>
        <a:sx n="33" d="100"/>
        <a:sy n="33" d="100"/>
      </p:scale>
      <p:origin x="0" y="-3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microsoft.com/office/2018/10/relationships/authors" Target="author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7E640-C71E-4482-8409-40CF4E7F01D9}" type="doc">
      <dgm:prSet loTypeId="urn:microsoft.com/office/officeart/2005/8/layout/gear1" loCatId="cycle" qsTypeId="urn:microsoft.com/office/officeart/2005/8/quickstyle/3d1" qsCatId="3D" csTypeId="urn:microsoft.com/office/officeart/2005/8/colors/accent1_4" csCatId="accent1" phldr="1"/>
      <dgm:spPr/>
    </dgm:pt>
    <dgm:pt modelId="{ED085600-590E-454E-A42F-920111F4BCC8}">
      <dgm:prSet phldrT="[Tekst]" custT="1"/>
      <dgm:spPr/>
      <dgm:t>
        <a:bodyPr/>
        <a:lstStyle/>
        <a:p>
          <a:r>
            <a:rPr lang="pl-PL" sz="2000" b="1">
              <a:latin typeface="Verdana" panose="020B0604030504040204" pitchFamily="34" charset="0"/>
              <a:ea typeface="Verdana" panose="020B0604030504040204" pitchFamily="34" charset="0"/>
            </a:rPr>
            <a:t>punkt kontaktowy </a:t>
          </a:r>
          <a:endParaRPr lang="pl-PL" sz="20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Punkt kontaktowy"/>
        </a:ext>
      </dgm:extLst>
    </dgm:pt>
    <dgm:pt modelId="{6590F9A8-554B-43BB-BD7D-47D07F34257D}" type="parTrans" cxnId="{7CE04F17-2FB9-4A01-98E7-6ED6E3C39758}">
      <dgm:prSet/>
      <dgm:spPr/>
      <dgm:t>
        <a:bodyPr/>
        <a:lstStyle/>
        <a:p>
          <a:endParaRPr lang="pl-PL"/>
        </a:p>
      </dgm:t>
    </dgm:pt>
    <dgm:pt modelId="{6109C49F-BB9A-4FB9-8EB3-DE1579145EB5}" type="sibTrans" cxnId="{7CE04F17-2FB9-4A01-98E7-6ED6E3C39758}">
      <dgm:prSet/>
      <dgm:spPr/>
      <dgm:t>
        <a:bodyPr/>
        <a:lstStyle/>
        <a:p>
          <a:endParaRPr lang="pl-PL"/>
        </a:p>
      </dgm:t>
    </dgm:pt>
    <dgm:pt modelId="{0B668FAE-CD3A-4D24-8196-BE37F9B809E0}">
      <dgm:prSet phldrT="[Tekst]" custT="1"/>
      <dgm:spPr/>
      <dgm:t>
        <a:bodyPr/>
        <a:lstStyle/>
        <a:p>
          <a:r>
            <a:rPr lang="pl-PL" sz="1600" b="1" dirty="0">
              <a:latin typeface="Verdana" panose="020B0604030504040204" pitchFamily="34" charset="0"/>
              <a:ea typeface="Verdana" panose="020B0604030504040204" pitchFamily="34" charset="0"/>
            </a:rPr>
            <a:t>funduszeUE.lubelskie.pl</a:t>
          </a:r>
        </a:p>
      </dgm:t>
      <dgm:extLst>
        <a:ext uri="{E40237B7-FDA0-4F09-8148-C483321AD2D9}">
          <dgm14:cNvPr xmlns:dgm14="http://schemas.microsoft.com/office/drawing/2010/diagram" id="0" name="" descr="Strona internetowa: funduszeUE.lubelskie.pl"/>
        </a:ext>
      </dgm:extLst>
    </dgm:pt>
    <dgm:pt modelId="{B961A860-90B9-4364-95FE-2420662F6D2D}" type="parTrans" cxnId="{2FF6325B-0AB2-4C22-8C7C-28685F0D2C6F}">
      <dgm:prSet/>
      <dgm:spPr/>
      <dgm:t>
        <a:bodyPr/>
        <a:lstStyle/>
        <a:p>
          <a:endParaRPr lang="pl-PL"/>
        </a:p>
      </dgm:t>
    </dgm:pt>
    <dgm:pt modelId="{F181ED82-A4B2-4C71-849D-6B5E23F8A585}" type="sibTrans" cxnId="{2FF6325B-0AB2-4C22-8C7C-28685F0D2C6F}">
      <dgm:prSet/>
      <dgm:spPr/>
      <dgm:t>
        <a:bodyPr/>
        <a:lstStyle/>
        <a:p>
          <a:endParaRPr lang="pl-PL"/>
        </a:p>
      </dgm:t>
    </dgm:pt>
    <dgm:pt modelId="{20B535A4-2C23-47A4-932D-F45ECCE8EE7A}">
      <dgm:prSet phldrT="[Tekst]"/>
      <dgm:spPr/>
      <dgm:t>
        <a:bodyPr/>
        <a:lstStyle/>
        <a:p>
          <a:r>
            <a:rPr lang="pl-PL" b="1" dirty="0">
              <a:latin typeface="Verdana" panose="020B0604030504040204" pitchFamily="34" charset="0"/>
              <a:ea typeface="Verdana" panose="020B0604030504040204" pitchFamily="34" charset="0"/>
            </a:rPr>
            <a:t>Facebook LAWP</a:t>
          </a:r>
        </a:p>
      </dgm:t>
      <dgm:extLst>
        <a:ext uri="{E40237B7-FDA0-4F09-8148-C483321AD2D9}">
          <dgm14:cNvPr xmlns:dgm14="http://schemas.microsoft.com/office/drawing/2010/diagram" id="0" name="" descr="facebook LAWP"/>
        </a:ext>
      </dgm:extLst>
    </dgm:pt>
    <dgm:pt modelId="{7B9955C7-C474-4591-A7B5-9CF670118DE1}" type="parTrans" cxnId="{AD086CF0-86B1-49C5-AF37-AA15303C27D3}">
      <dgm:prSet/>
      <dgm:spPr/>
      <dgm:t>
        <a:bodyPr/>
        <a:lstStyle/>
        <a:p>
          <a:endParaRPr lang="pl-PL"/>
        </a:p>
      </dgm:t>
    </dgm:pt>
    <dgm:pt modelId="{93C308DB-EC01-44B3-9C43-177F9FD9191D}" type="sibTrans" cxnId="{AD086CF0-86B1-49C5-AF37-AA15303C27D3}">
      <dgm:prSet/>
      <dgm:spPr/>
      <dgm:t>
        <a:bodyPr/>
        <a:lstStyle/>
        <a:p>
          <a:endParaRPr lang="pl-PL"/>
        </a:p>
      </dgm:t>
    </dgm:pt>
    <dgm:pt modelId="{6A414E04-BE77-4F11-B5DB-1E2C7ABE03C2}" type="pres">
      <dgm:prSet presAssocID="{E0F7E640-C71E-4482-8409-40CF4E7F01D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41E51D3-7F97-4BD7-867F-8515F2533A07}" type="pres">
      <dgm:prSet presAssocID="{ED085600-590E-454E-A42F-920111F4BCC8}" presName="gear1" presStyleLbl="node1" presStyleIdx="0" presStyleCnt="3">
        <dgm:presLayoutVars>
          <dgm:chMax val="1"/>
          <dgm:bulletEnabled val="1"/>
        </dgm:presLayoutVars>
      </dgm:prSet>
      <dgm:spPr/>
    </dgm:pt>
    <dgm:pt modelId="{66A64D2A-0B02-4EEE-BABC-C2128BC216CC}" type="pres">
      <dgm:prSet presAssocID="{ED085600-590E-454E-A42F-920111F4BCC8}" presName="gear1srcNode" presStyleLbl="node1" presStyleIdx="0" presStyleCnt="3"/>
      <dgm:spPr/>
    </dgm:pt>
    <dgm:pt modelId="{414E8DC7-4DD0-4D81-B98B-20ADDF801FBF}" type="pres">
      <dgm:prSet presAssocID="{ED085600-590E-454E-A42F-920111F4BCC8}" presName="gear1dstNode" presStyleLbl="node1" presStyleIdx="0" presStyleCnt="3"/>
      <dgm:spPr/>
    </dgm:pt>
    <dgm:pt modelId="{ACE71F74-1728-4616-8C9D-B586C7ED7EC9}" type="pres">
      <dgm:prSet presAssocID="{0B668FAE-CD3A-4D24-8196-BE37F9B809E0}" presName="gear2" presStyleLbl="node1" presStyleIdx="1" presStyleCnt="3" custScaleX="128306" custScaleY="126651" custLinFactNeighborX="3333" custLinFactNeighborY="2300">
        <dgm:presLayoutVars>
          <dgm:chMax val="1"/>
          <dgm:bulletEnabled val="1"/>
        </dgm:presLayoutVars>
      </dgm:prSet>
      <dgm:spPr/>
    </dgm:pt>
    <dgm:pt modelId="{17C0AF94-3B5C-44C1-8A1A-A53DCD685051}" type="pres">
      <dgm:prSet presAssocID="{0B668FAE-CD3A-4D24-8196-BE37F9B809E0}" presName="gear2srcNode" presStyleLbl="node1" presStyleIdx="1" presStyleCnt="3"/>
      <dgm:spPr/>
    </dgm:pt>
    <dgm:pt modelId="{60089E80-5569-4CB1-84F5-C5A2285DE54B}" type="pres">
      <dgm:prSet presAssocID="{0B668FAE-CD3A-4D24-8196-BE37F9B809E0}" presName="gear2dstNode" presStyleLbl="node1" presStyleIdx="1" presStyleCnt="3"/>
      <dgm:spPr/>
    </dgm:pt>
    <dgm:pt modelId="{647A2683-1081-4B4D-94FC-55A8B8E1953F}" type="pres">
      <dgm:prSet presAssocID="{20B535A4-2C23-47A4-932D-F45ECCE8EE7A}" presName="gear3" presStyleLbl="node1" presStyleIdx="2" presStyleCnt="3" custLinFactNeighborX="5747" custLinFactNeighborY="7813"/>
      <dgm:spPr/>
    </dgm:pt>
    <dgm:pt modelId="{C684655A-0CDA-4074-832B-DEB50353BC79}" type="pres">
      <dgm:prSet presAssocID="{20B535A4-2C23-47A4-932D-F45ECCE8EE7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DE4C4BE-7364-42C1-890E-25130687303A}" type="pres">
      <dgm:prSet presAssocID="{20B535A4-2C23-47A4-932D-F45ECCE8EE7A}" presName="gear3srcNode" presStyleLbl="node1" presStyleIdx="2" presStyleCnt="3"/>
      <dgm:spPr/>
    </dgm:pt>
    <dgm:pt modelId="{D4BD1A2E-2C68-448D-9CAE-1260E0BB49F5}" type="pres">
      <dgm:prSet presAssocID="{20B535A4-2C23-47A4-932D-F45ECCE8EE7A}" presName="gear3dstNode" presStyleLbl="node1" presStyleIdx="2" presStyleCnt="3"/>
      <dgm:spPr/>
    </dgm:pt>
    <dgm:pt modelId="{6B26356D-EE64-4F1C-AEFE-E2ED8A6CB621}" type="pres">
      <dgm:prSet presAssocID="{6109C49F-BB9A-4FB9-8EB3-DE1579145EB5}" presName="connector1" presStyleLbl="sibTrans2D1" presStyleIdx="0" presStyleCnt="3"/>
      <dgm:spPr/>
    </dgm:pt>
    <dgm:pt modelId="{72E743BA-94DB-46B3-9084-BBD4CBF67F1E}" type="pres">
      <dgm:prSet presAssocID="{F181ED82-A4B2-4C71-849D-6B5E23F8A585}" presName="connector2" presStyleLbl="sibTrans2D1" presStyleIdx="1" presStyleCnt="3" custLinFactNeighborX="-7647" custLinFactNeighborY="-3826"/>
      <dgm:spPr/>
    </dgm:pt>
    <dgm:pt modelId="{96E3328D-A993-435E-A8E5-50B79DB552A1}" type="pres">
      <dgm:prSet presAssocID="{93C308DB-EC01-44B3-9C43-177F9FD9191D}" presName="connector3" presStyleLbl="sibTrans2D1" presStyleIdx="2" presStyleCnt="3" custLinFactNeighborX="8921" custLinFactNeighborY="3258"/>
      <dgm:spPr/>
    </dgm:pt>
  </dgm:ptLst>
  <dgm:cxnLst>
    <dgm:cxn modelId="{E1069B12-5FEA-4449-B5F1-BAA3CD34A982}" type="presOf" srcId="{6109C49F-BB9A-4FB9-8EB3-DE1579145EB5}" destId="{6B26356D-EE64-4F1C-AEFE-E2ED8A6CB621}" srcOrd="0" destOrd="0" presId="urn:microsoft.com/office/officeart/2005/8/layout/gear1"/>
    <dgm:cxn modelId="{7CE04F17-2FB9-4A01-98E7-6ED6E3C39758}" srcId="{E0F7E640-C71E-4482-8409-40CF4E7F01D9}" destId="{ED085600-590E-454E-A42F-920111F4BCC8}" srcOrd="0" destOrd="0" parTransId="{6590F9A8-554B-43BB-BD7D-47D07F34257D}" sibTransId="{6109C49F-BB9A-4FB9-8EB3-DE1579145EB5}"/>
    <dgm:cxn modelId="{354BDF20-8963-41ED-8556-EF2EB44714A3}" type="presOf" srcId="{0B668FAE-CD3A-4D24-8196-BE37F9B809E0}" destId="{17C0AF94-3B5C-44C1-8A1A-A53DCD685051}" srcOrd="1" destOrd="0" presId="urn:microsoft.com/office/officeart/2005/8/layout/gear1"/>
    <dgm:cxn modelId="{DBC91D2F-4AD0-4359-91FD-8D7815B8F319}" type="presOf" srcId="{ED085600-590E-454E-A42F-920111F4BCC8}" destId="{66A64D2A-0B02-4EEE-BABC-C2128BC216CC}" srcOrd="1" destOrd="0" presId="urn:microsoft.com/office/officeart/2005/8/layout/gear1"/>
    <dgm:cxn modelId="{2FF6325B-0AB2-4C22-8C7C-28685F0D2C6F}" srcId="{E0F7E640-C71E-4482-8409-40CF4E7F01D9}" destId="{0B668FAE-CD3A-4D24-8196-BE37F9B809E0}" srcOrd="1" destOrd="0" parTransId="{B961A860-90B9-4364-95FE-2420662F6D2D}" sibTransId="{F181ED82-A4B2-4C71-849D-6B5E23F8A585}"/>
    <dgm:cxn modelId="{4278ED42-BCFF-4585-BAD6-40C9388B661C}" type="presOf" srcId="{20B535A4-2C23-47A4-932D-F45ECCE8EE7A}" destId="{4DE4C4BE-7364-42C1-890E-25130687303A}" srcOrd="2" destOrd="0" presId="urn:microsoft.com/office/officeart/2005/8/layout/gear1"/>
    <dgm:cxn modelId="{14579C76-365A-4434-9EA6-D38851661A66}" type="presOf" srcId="{20B535A4-2C23-47A4-932D-F45ECCE8EE7A}" destId="{C684655A-0CDA-4074-832B-DEB50353BC79}" srcOrd="1" destOrd="0" presId="urn:microsoft.com/office/officeart/2005/8/layout/gear1"/>
    <dgm:cxn modelId="{9B1AD9AB-6E65-4F29-BED3-B746006FEA16}" type="presOf" srcId="{93C308DB-EC01-44B3-9C43-177F9FD9191D}" destId="{96E3328D-A993-435E-A8E5-50B79DB552A1}" srcOrd="0" destOrd="0" presId="urn:microsoft.com/office/officeart/2005/8/layout/gear1"/>
    <dgm:cxn modelId="{FC2921BD-28BC-4758-BEF4-EF9E966C8BB6}" type="presOf" srcId="{ED085600-590E-454E-A42F-920111F4BCC8}" destId="{414E8DC7-4DD0-4D81-B98B-20ADDF801FBF}" srcOrd="2" destOrd="0" presId="urn:microsoft.com/office/officeart/2005/8/layout/gear1"/>
    <dgm:cxn modelId="{F19B81C1-D82F-4B88-80AC-66E9AEC677A5}" type="presOf" srcId="{F181ED82-A4B2-4C71-849D-6B5E23F8A585}" destId="{72E743BA-94DB-46B3-9084-BBD4CBF67F1E}" srcOrd="0" destOrd="0" presId="urn:microsoft.com/office/officeart/2005/8/layout/gear1"/>
    <dgm:cxn modelId="{F0716CC9-27EF-4A6A-B59D-34AC3DC59B51}" type="presOf" srcId="{0B668FAE-CD3A-4D24-8196-BE37F9B809E0}" destId="{ACE71F74-1728-4616-8C9D-B586C7ED7EC9}" srcOrd="0" destOrd="0" presId="urn:microsoft.com/office/officeart/2005/8/layout/gear1"/>
    <dgm:cxn modelId="{BC1708D2-0F58-43E4-8137-A386EEF4134D}" type="presOf" srcId="{E0F7E640-C71E-4482-8409-40CF4E7F01D9}" destId="{6A414E04-BE77-4F11-B5DB-1E2C7ABE03C2}" srcOrd="0" destOrd="0" presId="urn:microsoft.com/office/officeart/2005/8/layout/gear1"/>
    <dgm:cxn modelId="{8F637DD2-37C0-4034-A82B-709F7C71F519}" type="presOf" srcId="{ED085600-590E-454E-A42F-920111F4BCC8}" destId="{A41E51D3-7F97-4BD7-867F-8515F2533A07}" srcOrd="0" destOrd="0" presId="urn:microsoft.com/office/officeart/2005/8/layout/gear1"/>
    <dgm:cxn modelId="{5981E5E9-3EF1-4530-8571-882342A1A149}" type="presOf" srcId="{0B668FAE-CD3A-4D24-8196-BE37F9B809E0}" destId="{60089E80-5569-4CB1-84F5-C5A2285DE54B}" srcOrd="2" destOrd="0" presId="urn:microsoft.com/office/officeart/2005/8/layout/gear1"/>
    <dgm:cxn modelId="{D88474EF-7BAC-4D87-B94F-C5D4A50DC3A1}" type="presOf" srcId="{20B535A4-2C23-47A4-932D-F45ECCE8EE7A}" destId="{D4BD1A2E-2C68-448D-9CAE-1260E0BB49F5}" srcOrd="3" destOrd="0" presId="urn:microsoft.com/office/officeart/2005/8/layout/gear1"/>
    <dgm:cxn modelId="{AD086CF0-86B1-49C5-AF37-AA15303C27D3}" srcId="{E0F7E640-C71E-4482-8409-40CF4E7F01D9}" destId="{20B535A4-2C23-47A4-932D-F45ECCE8EE7A}" srcOrd="2" destOrd="0" parTransId="{7B9955C7-C474-4591-A7B5-9CF670118DE1}" sibTransId="{93C308DB-EC01-44B3-9C43-177F9FD9191D}"/>
    <dgm:cxn modelId="{5924BFFC-49B0-428E-B43E-061CBFB3A339}" type="presOf" srcId="{20B535A4-2C23-47A4-932D-F45ECCE8EE7A}" destId="{647A2683-1081-4B4D-94FC-55A8B8E1953F}" srcOrd="0" destOrd="0" presId="urn:microsoft.com/office/officeart/2005/8/layout/gear1"/>
    <dgm:cxn modelId="{B5A443F6-74F3-4A05-AF13-82A911E1CEC0}" type="presParOf" srcId="{6A414E04-BE77-4F11-B5DB-1E2C7ABE03C2}" destId="{A41E51D3-7F97-4BD7-867F-8515F2533A07}" srcOrd="0" destOrd="0" presId="urn:microsoft.com/office/officeart/2005/8/layout/gear1"/>
    <dgm:cxn modelId="{BB84592B-F0D9-4F98-A5CA-FFA702145C7E}" type="presParOf" srcId="{6A414E04-BE77-4F11-B5DB-1E2C7ABE03C2}" destId="{66A64D2A-0B02-4EEE-BABC-C2128BC216CC}" srcOrd="1" destOrd="0" presId="urn:microsoft.com/office/officeart/2005/8/layout/gear1"/>
    <dgm:cxn modelId="{C557D561-3DD2-4F29-BB43-0A0121B65DFB}" type="presParOf" srcId="{6A414E04-BE77-4F11-B5DB-1E2C7ABE03C2}" destId="{414E8DC7-4DD0-4D81-B98B-20ADDF801FBF}" srcOrd="2" destOrd="0" presId="urn:microsoft.com/office/officeart/2005/8/layout/gear1"/>
    <dgm:cxn modelId="{3F15A41F-0678-4ADB-8E76-4F551B1DE819}" type="presParOf" srcId="{6A414E04-BE77-4F11-B5DB-1E2C7ABE03C2}" destId="{ACE71F74-1728-4616-8C9D-B586C7ED7EC9}" srcOrd="3" destOrd="0" presId="urn:microsoft.com/office/officeart/2005/8/layout/gear1"/>
    <dgm:cxn modelId="{14E7EA4E-4FAE-48AB-A68F-BD1A454B76E6}" type="presParOf" srcId="{6A414E04-BE77-4F11-B5DB-1E2C7ABE03C2}" destId="{17C0AF94-3B5C-44C1-8A1A-A53DCD685051}" srcOrd="4" destOrd="0" presId="urn:microsoft.com/office/officeart/2005/8/layout/gear1"/>
    <dgm:cxn modelId="{5EB25364-FA26-4F8F-8107-BB9B01CC34D5}" type="presParOf" srcId="{6A414E04-BE77-4F11-B5DB-1E2C7ABE03C2}" destId="{60089E80-5569-4CB1-84F5-C5A2285DE54B}" srcOrd="5" destOrd="0" presId="urn:microsoft.com/office/officeart/2005/8/layout/gear1"/>
    <dgm:cxn modelId="{2F815CF6-5A8A-4933-B0A4-D69678B17F9B}" type="presParOf" srcId="{6A414E04-BE77-4F11-B5DB-1E2C7ABE03C2}" destId="{647A2683-1081-4B4D-94FC-55A8B8E1953F}" srcOrd="6" destOrd="0" presId="urn:microsoft.com/office/officeart/2005/8/layout/gear1"/>
    <dgm:cxn modelId="{BA031C9F-38A8-4C44-A3BD-A70D7BDD62B0}" type="presParOf" srcId="{6A414E04-BE77-4F11-B5DB-1E2C7ABE03C2}" destId="{C684655A-0CDA-4074-832B-DEB50353BC79}" srcOrd="7" destOrd="0" presId="urn:microsoft.com/office/officeart/2005/8/layout/gear1"/>
    <dgm:cxn modelId="{911949CD-46D2-4B5F-BB4F-54AA12751F30}" type="presParOf" srcId="{6A414E04-BE77-4F11-B5DB-1E2C7ABE03C2}" destId="{4DE4C4BE-7364-42C1-890E-25130687303A}" srcOrd="8" destOrd="0" presId="urn:microsoft.com/office/officeart/2005/8/layout/gear1"/>
    <dgm:cxn modelId="{06AB939F-17E1-4CEA-AA22-E1EB7AF60E6E}" type="presParOf" srcId="{6A414E04-BE77-4F11-B5DB-1E2C7ABE03C2}" destId="{D4BD1A2E-2C68-448D-9CAE-1260E0BB49F5}" srcOrd="9" destOrd="0" presId="urn:microsoft.com/office/officeart/2005/8/layout/gear1"/>
    <dgm:cxn modelId="{E8A6FF99-1D3D-405A-BB7B-83DDEE8C39A1}" type="presParOf" srcId="{6A414E04-BE77-4F11-B5DB-1E2C7ABE03C2}" destId="{6B26356D-EE64-4F1C-AEFE-E2ED8A6CB621}" srcOrd="10" destOrd="0" presId="urn:microsoft.com/office/officeart/2005/8/layout/gear1"/>
    <dgm:cxn modelId="{945543B7-9C6C-403F-9B41-D7579440D5EB}" type="presParOf" srcId="{6A414E04-BE77-4F11-B5DB-1E2C7ABE03C2}" destId="{72E743BA-94DB-46B3-9084-BBD4CBF67F1E}" srcOrd="11" destOrd="0" presId="urn:microsoft.com/office/officeart/2005/8/layout/gear1"/>
    <dgm:cxn modelId="{3DE6FC42-F1EC-4A41-8D08-02DB44FC5FF5}" type="presParOf" srcId="{6A414E04-BE77-4F11-B5DB-1E2C7ABE03C2}" destId="{96E3328D-A993-435E-A8E5-50B79DB552A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1874E-485C-4935-ABEE-A6DF603319CB}" type="doc">
      <dgm:prSet loTypeId="urn:microsoft.com/office/officeart/2008/layout/CaptionedPictures" loCatId="pictur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5640E26-77AA-4D4E-96CE-9CFEF57DA6CC}">
      <dgm:prSet phldrT="[Tekst]"/>
      <dgm:spPr/>
      <dgm:t>
        <a:bodyPr/>
        <a:lstStyle/>
        <a:p>
          <a:r>
            <a:rPr lang="pl-PL" dirty="0"/>
            <a:t>  </a:t>
          </a:r>
        </a:p>
      </dgm:t>
    </dgm:pt>
    <dgm:pt modelId="{95E8DAA1-2CF9-46E1-A4A2-4F4E74FFB365}" type="parTrans" cxnId="{EBE3918E-2751-4CBA-A3CB-501AF2980271}">
      <dgm:prSet/>
      <dgm:spPr/>
      <dgm:t>
        <a:bodyPr/>
        <a:lstStyle/>
        <a:p>
          <a:endParaRPr lang="pl-PL"/>
        </a:p>
      </dgm:t>
    </dgm:pt>
    <dgm:pt modelId="{DF070097-7FAE-4309-BFC1-03DC36E4C56A}" type="sibTrans" cxnId="{EBE3918E-2751-4CBA-A3CB-501AF2980271}">
      <dgm:prSet/>
      <dgm:spPr/>
      <dgm:t>
        <a:bodyPr/>
        <a:lstStyle/>
        <a:p>
          <a:endParaRPr lang="pl-PL"/>
        </a:p>
      </dgm:t>
    </dgm:pt>
    <dgm:pt modelId="{048AC523-DB89-4607-8155-E247641E9926}">
      <dgm:prSet phldrT="[Tekst]"/>
      <dgm:spPr/>
      <dgm:t>
        <a:bodyPr/>
        <a:lstStyle/>
        <a:p>
          <a:r>
            <a:rPr lang="pl-PL" dirty="0"/>
            <a:t>WEBINAR</a:t>
          </a:r>
        </a:p>
      </dgm:t>
    </dgm:pt>
    <dgm:pt modelId="{7BAE2801-A17A-4F55-AF26-6D43BE202D82}" type="parTrans" cxnId="{86C36CB1-CEA3-4293-8ED6-A099C89E7F2A}">
      <dgm:prSet/>
      <dgm:spPr/>
      <dgm:t>
        <a:bodyPr/>
        <a:lstStyle/>
        <a:p>
          <a:endParaRPr lang="pl-PL"/>
        </a:p>
      </dgm:t>
    </dgm:pt>
    <dgm:pt modelId="{8A73B932-9184-4651-841A-AE66ED6EC5FE}" type="sibTrans" cxnId="{86C36CB1-CEA3-4293-8ED6-A099C89E7F2A}">
      <dgm:prSet/>
      <dgm:spPr/>
      <dgm:t>
        <a:bodyPr/>
        <a:lstStyle/>
        <a:p>
          <a:endParaRPr lang="pl-PL"/>
        </a:p>
      </dgm:t>
    </dgm:pt>
    <dgm:pt modelId="{069479E3-D203-4A73-B0B0-2C8102722389}">
      <dgm:prSet phldrT="[Tekst]"/>
      <dgm:spPr/>
      <dgm:t>
        <a:bodyPr/>
        <a:lstStyle/>
        <a:p>
          <a:r>
            <a:rPr lang="pl-PL" dirty="0"/>
            <a:t>  </a:t>
          </a:r>
        </a:p>
      </dgm:t>
    </dgm:pt>
    <dgm:pt modelId="{AE06102D-33C6-4A97-920E-5BF0E249C610}" type="parTrans" cxnId="{E1E72996-96EB-45D1-B12E-F1B48FF1CB59}">
      <dgm:prSet/>
      <dgm:spPr/>
      <dgm:t>
        <a:bodyPr/>
        <a:lstStyle/>
        <a:p>
          <a:endParaRPr lang="pl-PL"/>
        </a:p>
      </dgm:t>
    </dgm:pt>
    <dgm:pt modelId="{75977AE1-F78E-48EA-90A1-C061F72C7A50}" type="sibTrans" cxnId="{E1E72996-96EB-45D1-B12E-F1B48FF1CB59}">
      <dgm:prSet/>
      <dgm:spPr/>
      <dgm:t>
        <a:bodyPr/>
        <a:lstStyle/>
        <a:p>
          <a:endParaRPr lang="pl-PL"/>
        </a:p>
      </dgm:t>
    </dgm:pt>
    <dgm:pt modelId="{592B1951-859F-4481-870E-AC1DF4BBF2C6}">
      <dgm:prSet phldrT="[Tekst]"/>
      <dgm:spPr/>
      <dgm:t>
        <a:bodyPr/>
        <a:lstStyle/>
        <a:p>
          <a:r>
            <a:rPr lang="pl-PL" dirty="0"/>
            <a:t>SZKOLENIE</a:t>
          </a:r>
        </a:p>
      </dgm:t>
    </dgm:pt>
    <dgm:pt modelId="{EA7285FF-32D2-4056-AC78-7CE8551F7913}" type="parTrans" cxnId="{B69DC00A-4F1D-406C-B22A-FDD308A72355}">
      <dgm:prSet/>
      <dgm:spPr/>
      <dgm:t>
        <a:bodyPr/>
        <a:lstStyle/>
        <a:p>
          <a:endParaRPr lang="pl-PL"/>
        </a:p>
      </dgm:t>
    </dgm:pt>
    <dgm:pt modelId="{CEEEEE53-4693-4F50-B11E-C0CBC8B32576}" type="sibTrans" cxnId="{B69DC00A-4F1D-406C-B22A-FDD308A72355}">
      <dgm:prSet/>
      <dgm:spPr/>
      <dgm:t>
        <a:bodyPr/>
        <a:lstStyle/>
        <a:p>
          <a:endParaRPr lang="pl-PL"/>
        </a:p>
      </dgm:t>
    </dgm:pt>
    <dgm:pt modelId="{97F1ADC6-B73C-4DA9-BA4C-C8C3564524F2}">
      <dgm:prSet phldrT="[Tekst]"/>
      <dgm:spPr/>
      <dgm:t>
        <a:bodyPr/>
        <a:lstStyle/>
        <a:p>
          <a:r>
            <a:rPr lang="pl-PL" dirty="0"/>
            <a:t>  </a:t>
          </a:r>
        </a:p>
      </dgm:t>
    </dgm:pt>
    <dgm:pt modelId="{C6FEC5C8-3451-4E34-9626-69E4E20B8AE4}" type="parTrans" cxnId="{0B1D0D25-9D30-466E-830E-CA9E81CFD812}">
      <dgm:prSet/>
      <dgm:spPr/>
      <dgm:t>
        <a:bodyPr/>
        <a:lstStyle/>
        <a:p>
          <a:endParaRPr lang="pl-PL"/>
        </a:p>
      </dgm:t>
    </dgm:pt>
    <dgm:pt modelId="{758C75BC-B72C-45A2-BC2D-027F300C7E78}" type="sibTrans" cxnId="{0B1D0D25-9D30-466E-830E-CA9E81CFD812}">
      <dgm:prSet/>
      <dgm:spPr/>
      <dgm:t>
        <a:bodyPr/>
        <a:lstStyle/>
        <a:p>
          <a:endParaRPr lang="pl-PL"/>
        </a:p>
      </dgm:t>
    </dgm:pt>
    <dgm:pt modelId="{07FD9929-4B6B-450C-915C-397787141489}">
      <dgm:prSet phldrT="[Tekst]"/>
      <dgm:spPr/>
      <dgm:t>
        <a:bodyPr/>
        <a:lstStyle/>
        <a:p>
          <a:r>
            <a:rPr lang="pl-PL" dirty="0"/>
            <a:t>DNI OTWARTE</a:t>
          </a:r>
        </a:p>
      </dgm:t>
    </dgm:pt>
    <dgm:pt modelId="{4932CB1D-83BB-4730-B2B4-FA994CF4C5E2}" type="parTrans" cxnId="{E1FDFE3E-FBA5-41E6-8F42-B53FB1F2705C}">
      <dgm:prSet/>
      <dgm:spPr/>
      <dgm:t>
        <a:bodyPr/>
        <a:lstStyle/>
        <a:p>
          <a:endParaRPr lang="pl-PL"/>
        </a:p>
      </dgm:t>
    </dgm:pt>
    <dgm:pt modelId="{76746393-2DA7-4589-ACEF-14242A2CF310}" type="sibTrans" cxnId="{E1FDFE3E-FBA5-41E6-8F42-B53FB1F2705C}">
      <dgm:prSet/>
      <dgm:spPr/>
      <dgm:t>
        <a:bodyPr/>
        <a:lstStyle/>
        <a:p>
          <a:endParaRPr lang="pl-PL"/>
        </a:p>
      </dgm:t>
    </dgm:pt>
    <dgm:pt modelId="{6A5ACDDB-FEA8-4E34-9AA3-5DE80592F265}" type="pres">
      <dgm:prSet presAssocID="{0681874E-485C-4935-ABEE-A6DF603319CB}" presName="Name0" presStyleCnt="0">
        <dgm:presLayoutVars>
          <dgm:chMax/>
          <dgm:chPref/>
          <dgm:dir/>
        </dgm:presLayoutVars>
      </dgm:prSet>
      <dgm:spPr/>
    </dgm:pt>
    <dgm:pt modelId="{F95D42E7-DC8D-44C7-8FE2-C4E2D5DA6C1B}" type="pres">
      <dgm:prSet presAssocID="{85640E26-77AA-4D4E-96CE-9CFEF57DA6CC}" presName="composite" presStyleCnt="0">
        <dgm:presLayoutVars>
          <dgm:chMax val="1"/>
          <dgm:chPref val="1"/>
        </dgm:presLayoutVars>
      </dgm:prSet>
      <dgm:spPr/>
    </dgm:pt>
    <dgm:pt modelId="{A1C34D11-185D-4B28-8964-B9E20CD1A591}" type="pres">
      <dgm:prSet presAssocID="{85640E26-77AA-4D4E-96CE-9CFEF57DA6CC}" presName="Accent" presStyleLbl="trAlignAcc1" presStyleIdx="0" presStyleCnt="3">
        <dgm:presLayoutVars>
          <dgm:chMax val="0"/>
          <dgm:chPref val="0"/>
        </dgm:presLayoutVars>
      </dgm:prSet>
      <dgm:spPr/>
    </dgm:pt>
    <dgm:pt modelId="{B72CFB7B-D36E-4A73-81FF-92F69BAF7D9F}" type="pres">
      <dgm:prSet presAssocID="{85640E26-77AA-4D4E-96CE-9CFEF57DA6CC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extLst>
        <a:ext uri="{E40237B7-FDA0-4F09-8148-C483321AD2D9}">
          <dgm14:cNvPr xmlns:dgm14="http://schemas.microsoft.com/office/drawing/2010/diagram" id="0" name="" descr="Mysz komputerową oraz podkładkę z napisem Live oraz Webinar."/>
        </a:ext>
      </dgm:extLst>
    </dgm:pt>
    <dgm:pt modelId="{F7CC2A54-9A5F-4948-82A3-6771A9B8C563}" type="pres">
      <dgm:prSet presAssocID="{85640E26-77AA-4D4E-96CE-9CFEF57DA6CC}" presName="ChildComposite" presStyleCnt="0"/>
      <dgm:spPr/>
    </dgm:pt>
    <dgm:pt modelId="{A536AA09-E4E4-4CFB-BB00-371E810C1B7E}" type="pres">
      <dgm:prSet presAssocID="{85640E26-77AA-4D4E-96CE-9CFEF57DA6CC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9ACDDAF-FCE8-4144-9AD5-D90CEDA66D3B}" type="pres">
      <dgm:prSet presAssocID="{85640E26-77AA-4D4E-96CE-9CFEF57DA6CC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BC7866FB-2607-495E-8928-7E9A1B1F1B2B}" type="pres">
      <dgm:prSet presAssocID="{DF070097-7FAE-4309-BFC1-03DC36E4C56A}" presName="sibTrans" presStyleCnt="0"/>
      <dgm:spPr/>
    </dgm:pt>
    <dgm:pt modelId="{10B7973E-504D-4D5D-83C5-1E65934D9951}" type="pres">
      <dgm:prSet presAssocID="{069479E3-D203-4A73-B0B0-2C8102722389}" presName="composite" presStyleCnt="0">
        <dgm:presLayoutVars>
          <dgm:chMax val="1"/>
          <dgm:chPref val="1"/>
        </dgm:presLayoutVars>
      </dgm:prSet>
      <dgm:spPr/>
    </dgm:pt>
    <dgm:pt modelId="{3E973D09-3BC7-4568-A270-D6CFD8D2FD03}" type="pres">
      <dgm:prSet presAssocID="{069479E3-D203-4A73-B0B0-2C8102722389}" presName="Accent" presStyleLbl="trAlignAcc1" presStyleIdx="1" presStyleCnt="3">
        <dgm:presLayoutVars>
          <dgm:chMax val="0"/>
          <dgm:chPref val="0"/>
        </dgm:presLayoutVars>
      </dgm:prSet>
      <dgm:spPr/>
    </dgm:pt>
    <dgm:pt modelId="{B2E123C2-5CCF-4638-91C4-823829E0422C}" type="pres">
      <dgm:prSet presAssocID="{069479E3-D203-4A73-B0B0-2C8102722389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extLst>
        <a:ext uri="{E40237B7-FDA0-4F09-8148-C483321AD2D9}">
          <dgm14:cNvPr xmlns:dgm14="http://schemas.microsoft.com/office/drawing/2010/diagram" id="0" name="" descr="Pomieszczenie wypełnione ludźmi, którzy uczestniczą w szkoleniu."/>
        </a:ext>
      </dgm:extLst>
    </dgm:pt>
    <dgm:pt modelId="{CDD9686A-C3EF-4C0E-A45A-2F67E05888DD}" type="pres">
      <dgm:prSet presAssocID="{069479E3-D203-4A73-B0B0-2C8102722389}" presName="ChildComposite" presStyleCnt="0"/>
      <dgm:spPr/>
    </dgm:pt>
    <dgm:pt modelId="{64BD21CD-8290-40C0-8529-7C39EF46552E}" type="pres">
      <dgm:prSet presAssocID="{069479E3-D203-4A73-B0B0-2C8102722389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FB19D81-3A43-43BC-8F0E-4C0BD889B218}" type="pres">
      <dgm:prSet presAssocID="{069479E3-D203-4A73-B0B0-2C8102722389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1E9F6A13-33DE-4446-9D0A-217DE1115F0D}" type="pres">
      <dgm:prSet presAssocID="{75977AE1-F78E-48EA-90A1-C061F72C7A50}" presName="sibTrans" presStyleCnt="0"/>
      <dgm:spPr/>
    </dgm:pt>
    <dgm:pt modelId="{1E2B5D7A-735D-4FD3-A36D-FC81C91A471D}" type="pres">
      <dgm:prSet presAssocID="{97F1ADC6-B73C-4DA9-BA4C-C8C3564524F2}" presName="composite" presStyleCnt="0">
        <dgm:presLayoutVars>
          <dgm:chMax val="1"/>
          <dgm:chPref val="1"/>
        </dgm:presLayoutVars>
      </dgm:prSet>
      <dgm:spPr/>
    </dgm:pt>
    <dgm:pt modelId="{6F6F0B08-B582-40B5-B400-DFEA16398E68}" type="pres">
      <dgm:prSet presAssocID="{97F1ADC6-B73C-4DA9-BA4C-C8C3564524F2}" presName="Accent" presStyleLbl="trAlignAcc1" presStyleIdx="2" presStyleCnt="3">
        <dgm:presLayoutVars>
          <dgm:chMax val="0"/>
          <dgm:chPref val="0"/>
        </dgm:presLayoutVars>
      </dgm:prSet>
      <dgm:spPr/>
    </dgm:pt>
    <dgm:pt modelId="{470E7E38-5B1E-47CB-BDEA-DB41EB827F21}" type="pres">
      <dgm:prSet presAssocID="{97F1ADC6-B73C-4DA9-BA4C-C8C3564524F2}" presName="Image" presStyleLbl="alignImgPlace1" presStyleIdx="2" presStyleCnt="3" custScaleX="9970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Napis open."/>
        </a:ext>
      </dgm:extLst>
    </dgm:pt>
    <dgm:pt modelId="{9BF173A5-5A1D-48C8-934F-D7EA206930B4}" type="pres">
      <dgm:prSet presAssocID="{97F1ADC6-B73C-4DA9-BA4C-C8C3564524F2}" presName="ChildComposite" presStyleCnt="0"/>
      <dgm:spPr/>
    </dgm:pt>
    <dgm:pt modelId="{27522B6F-7269-4393-A0CF-FFDBA6A8D0BA}" type="pres">
      <dgm:prSet presAssocID="{97F1ADC6-B73C-4DA9-BA4C-C8C3564524F2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D631C0F-C460-4F0B-8B67-09DAE58164E6}" type="pres">
      <dgm:prSet presAssocID="{97F1ADC6-B73C-4DA9-BA4C-C8C3564524F2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B69DC00A-4F1D-406C-B22A-FDD308A72355}" srcId="{069479E3-D203-4A73-B0B0-2C8102722389}" destId="{592B1951-859F-4481-870E-AC1DF4BBF2C6}" srcOrd="0" destOrd="0" parTransId="{EA7285FF-32D2-4056-AC78-7CE8551F7913}" sibTransId="{CEEEEE53-4693-4F50-B11E-C0CBC8B32576}"/>
    <dgm:cxn modelId="{8A96210D-7B80-4651-8FEE-59D19AC819C7}" type="presOf" srcId="{0681874E-485C-4935-ABEE-A6DF603319CB}" destId="{6A5ACDDB-FEA8-4E34-9AA3-5DE80592F265}" srcOrd="0" destOrd="0" presId="urn:microsoft.com/office/officeart/2008/layout/CaptionedPictures"/>
    <dgm:cxn modelId="{0B1D0D25-9D30-466E-830E-CA9E81CFD812}" srcId="{0681874E-485C-4935-ABEE-A6DF603319CB}" destId="{97F1ADC6-B73C-4DA9-BA4C-C8C3564524F2}" srcOrd="2" destOrd="0" parTransId="{C6FEC5C8-3451-4E34-9626-69E4E20B8AE4}" sibTransId="{758C75BC-B72C-45A2-BC2D-027F300C7E78}"/>
    <dgm:cxn modelId="{D2D5523A-B92C-4E4F-BC36-EAC6D78C1676}" type="presOf" srcId="{592B1951-859F-4481-870E-AC1DF4BBF2C6}" destId="{64BD21CD-8290-40C0-8529-7C39EF46552E}" srcOrd="0" destOrd="0" presId="urn:microsoft.com/office/officeart/2008/layout/CaptionedPictures"/>
    <dgm:cxn modelId="{E1FDFE3E-FBA5-41E6-8F42-B53FB1F2705C}" srcId="{97F1ADC6-B73C-4DA9-BA4C-C8C3564524F2}" destId="{07FD9929-4B6B-450C-915C-397787141489}" srcOrd="0" destOrd="0" parTransId="{4932CB1D-83BB-4730-B2B4-FA994CF4C5E2}" sibTransId="{76746393-2DA7-4589-ACEF-14242A2CF310}"/>
    <dgm:cxn modelId="{118F726A-810A-4A66-BBD4-9496BE3500AE}" type="presOf" srcId="{97F1ADC6-B73C-4DA9-BA4C-C8C3564524F2}" destId="{3D631C0F-C460-4F0B-8B67-09DAE58164E6}" srcOrd="0" destOrd="0" presId="urn:microsoft.com/office/officeart/2008/layout/CaptionedPictures"/>
    <dgm:cxn modelId="{4B87854A-FF90-4046-9F7B-0CBEBBBFDE05}" type="presOf" srcId="{07FD9929-4B6B-450C-915C-397787141489}" destId="{27522B6F-7269-4393-A0CF-FFDBA6A8D0BA}" srcOrd="0" destOrd="0" presId="urn:microsoft.com/office/officeart/2008/layout/CaptionedPictures"/>
    <dgm:cxn modelId="{A5BF1184-6513-4CF0-BAE4-366A5AE33DC2}" type="presOf" srcId="{85640E26-77AA-4D4E-96CE-9CFEF57DA6CC}" destId="{B9ACDDAF-FCE8-4144-9AD5-D90CEDA66D3B}" srcOrd="0" destOrd="0" presId="urn:microsoft.com/office/officeart/2008/layout/CaptionedPictures"/>
    <dgm:cxn modelId="{EBE3918E-2751-4CBA-A3CB-501AF2980271}" srcId="{0681874E-485C-4935-ABEE-A6DF603319CB}" destId="{85640E26-77AA-4D4E-96CE-9CFEF57DA6CC}" srcOrd="0" destOrd="0" parTransId="{95E8DAA1-2CF9-46E1-A4A2-4F4E74FFB365}" sibTransId="{DF070097-7FAE-4309-BFC1-03DC36E4C56A}"/>
    <dgm:cxn modelId="{58085E90-D383-493F-823D-13C4423EB871}" type="presOf" srcId="{048AC523-DB89-4607-8155-E247641E9926}" destId="{A536AA09-E4E4-4CFB-BB00-371E810C1B7E}" srcOrd="0" destOrd="0" presId="urn:microsoft.com/office/officeart/2008/layout/CaptionedPictures"/>
    <dgm:cxn modelId="{E1E72996-96EB-45D1-B12E-F1B48FF1CB59}" srcId="{0681874E-485C-4935-ABEE-A6DF603319CB}" destId="{069479E3-D203-4A73-B0B0-2C8102722389}" srcOrd="1" destOrd="0" parTransId="{AE06102D-33C6-4A97-920E-5BF0E249C610}" sibTransId="{75977AE1-F78E-48EA-90A1-C061F72C7A50}"/>
    <dgm:cxn modelId="{86C36CB1-CEA3-4293-8ED6-A099C89E7F2A}" srcId="{85640E26-77AA-4D4E-96CE-9CFEF57DA6CC}" destId="{048AC523-DB89-4607-8155-E247641E9926}" srcOrd="0" destOrd="0" parTransId="{7BAE2801-A17A-4F55-AF26-6D43BE202D82}" sibTransId="{8A73B932-9184-4651-841A-AE66ED6EC5FE}"/>
    <dgm:cxn modelId="{0333E7C5-41C1-4582-B117-89C722B924E1}" type="presOf" srcId="{069479E3-D203-4A73-B0B0-2C8102722389}" destId="{3FB19D81-3A43-43BC-8F0E-4C0BD889B218}" srcOrd="0" destOrd="0" presId="urn:microsoft.com/office/officeart/2008/layout/CaptionedPictures"/>
    <dgm:cxn modelId="{5B074D7F-5DF5-4B58-80CD-457657D41190}" type="presParOf" srcId="{6A5ACDDB-FEA8-4E34-9AA3-5DE80592F265}" destId="{F95D42E7-DC8D-44C7-8FE2-C4E2D5DA6C1B}" srcOrd="0" destOrd="0" presId="urn:microsoft.com/office/officeart/2008/layout/CaptionedPictures"/>
    <dgm:cxn modelId="{D0869C7C-119D-4B10-A825-4C5589A63C60}" type="presParOf" srcId="{F95D42E7-DC8D-44C7-8FE2-C4E2D5DA6C1B}" destId="{A1C34D11-185D-4B28-8964-B9E20CD1A591}" srcOrd="0" destOrd="0" presId="urn:microsoft.com/office/officeart/2008/layout/CaptionedPictures"/>
    <dgm:cxn modelId="{1D1BECAF-87A2-4E03-A6B6-D2DC68CAB6D1}" type="presParOf" srcId="{F95D42E7-DC8D-44C7-8FE2-C4E2D5DA6C1B}" destId="{B72CFB7B-D36E-4A73-81FF-92F69BAF7D9F}" srcOrd="1" destOrd="0" presId="urn:microsoft.com/office/officeart/2008/layout/CaptionedPictures"/>
    <dgm:cxn modelId="{BAECAAD3-7991-403F-B1A1-508B54C5B2C4}" type="presParOf" srcId="{F95D42E7-DC8D-44C7-8FE2-C4E2D5DA6C1B}" destId="{F7CC2A54-9A5F-4948-82A3-6771A9B8C563}" srcOrd="2" destOrd="0" presId="urn:microsoft.com/office/officeart/2008/layout/CaptionedPictures"/>
    <dgm:cxn modelId="{0A766EB9-333D-486A-8128-CD52353809E0}" type="presParOf" srcId="{F7CC2A54-9A5F-4948-82A3-6771A9B8C563}" destId="{A536AA09-E4E4-4CFB-BB00-371E810C1B7E}" srcOrd="0" destOrd="0" presId="urn:microsoft.com/office/officeart/2008/layout/CaptionedPictures"/>
    <dgm:cxn modelId="{3207EEAB-EF02-4CCB-B15A-F0E75E85B13C}" type="presParOf" srcId="{F7CC2A54-9A5F-4948-82A3-6771A9B8C563}" destId="{B9ACDDAF-FCE8-4144-9AD5-D90CEDA66D3B}" srcOrd="1" destOrd="0" presId="urn:microsoft.com/office/officeart/2008/layout/CaptionedPictures"/>
    <dgm:cxn modelId="{C6724D40-1F43-4B58-B882-EAD1D82A34AB}" type="presParOf" srcId="{6A5ACDDB-FEA8-4E34-9AA3-5DE80592F265}" destId="{BC7866FB-2607-495E-8928-7E9A1B1F1B2B}" srcOrd="1" destOrd="0" presId="urn:microsoft.com/office/officeart/2008/layout/CaptionedPictures"/>
    <dgm:cxn modelId="{D03D91FA-91DA-404D-9526-C16AFF074819}" type="presParOf" srcId="{6A5ACDDB-FEA8-4E34-9AA3-5DE80592F265}" destId="{10B7973E-504D-4D5D-83C5-1E65934D9951}" srcOrd="2" destOrd="0" presId="urn:microsoft.com/office/officeart/2008/layout/CaptionedPictures"/>
    <dgm:cxn modelId="{D965E334-58FD-4BBF-9004-9036A961DBDF}" type="presParOf" srcId="{10B7973E-504D-4D5D-83C5-1E65934D9951}" destId="{3E973D09-3BC7-4568-A270-D6CFD8D2FD03}" srcOrd="0" destOrd="0" presId="urn:microsoft.com/office/officeart/2008/layout/CaptionedPictures"/>
    <dgm:cxn modelId="{E13D486D-739A-42DF-ACCF-70241DFF28DE}" type="presParOf" srcId="{10B7973E-504D-4D5D-83C5-1E65934D9951}" destId="{B2E123C2-5CCF-4638-91C4-823829E0422C}" srcOrd="1" destOrd="0" presId="urn:microsoft.com/office/officeart/2008/layout/CaptionedPictures"/>
    <dgm:cxn modelId="{D4A7F47C-52E7-4C69-87F8-C5F031CDF75B}" type="presParOf" srcId="{10B7973E-504D-4D5D-83C5-1E65934D9951}" destId="{CDD9686A-C3EF-4C0E-A45A-2F67E05888DD}" srcOrd="2" destOrd="0" presId="urn:microsoft.com/office/officeart/2008/layout/CaptionedPictures"/>
    <dgm:cxn modelId="{EB36E3AD-C126-4C84-8294-1AC492DE3FFD}" type="presParOf" srcId="{CDD9686A-C3EF-4C0E-A45A-2F67E05888DD}" destId="{64BD21CD-8290-40C0-8529-7C39EF46552E}" srcOrd="0" destOrd="0" presId="urn:microsoft.com/office/officeart/2008/layout/CaptionedPictures"/>
    <dgm:cxn modelId="{51231CF6-409B-4468-B849-467581FD4884}" type="presParOf" srcId="{CDD9686A-C3EF-4C0E-A45A-2F67E05888DD}" destId="{3FB19D81-3A43-43BC-8F0E-4C0BD889B218}" srcOrd="1" destOrd="0" presId="urn:microsoft.com/office/officeart/2008/layout/CaptionedPictures"/>
    <dgm:cxn modelId="{D6A649C3-C216-48B0-854B-5ED2524826BB}" type="presParOf" srcId="{6A5ACDDB-FEA8-4E34-9AA3-5DE80592F265}" destId="{1E9F6A13-33DE-4446-9D0A-217DE1115F0D}" srcOrd="3" destOrd="0" presId="urn:microsoft.com/office/officeart/2008/layout/CaptionedPictures"/>
    <dgm:cxn modelId="{D4B14356-4C9A-4510-99B3-1F91BB3C8E16}" type="presParOf" srcId="{6A5ACDDB-FEA8-4E34-9AA3-5DE80592F265}" destId="{1E2B5D7A-735D-4FD3-A36D-FC81C91A471D}" srcOrd="4" destOrd="0" presId="urn:microsoft.com/office/officeart/2008/layout/CaptionedPictures"/>
    <dgm:cxn modelId="{48E92274-FDDB-4C0B-AB0E-4A584AE0A86B}" type="presParOf" srcId="{1E2B5D7A-735D-4FD3-A36D-FC81C91A471D}" destId="{6F6F0B08-B582-40B5-B400-DFEA16398E68}" srcOrd="0" destOrd="0" presId="urn:microsoft.com/office/officeart/2008/layout/CaptionedPictures"/>
    <dgm:cxn modelId="{11A854FA-BAD4-4CB9-BAD4-9433C9C9DD51}" type="presParOf" srcId="{1E2B5D7A-735D-4FD3-A36D-FC81C91A471D}" destId="{470E7E38-5B1E-47CB-BDEA-DB41EB827F21}" srcOrd="1" destOrd="0" presId="urn:microsoft.com/office/officeart/2008/layout/CaptionedPictures"/>
    <dgm:cxn modelId="{4CC0BD5B-BC89-407A-9895-3319DA38C07F}" type="presParOf" srcId="{1E2B5D7A-735D-4FD3-A36D-FC81C91A471D}" destId="{9BF173A5-5A1D-48C8-934F-D7EA206930B4}" srcOrd="2" destOrd="0" presId="urn:microsoft.com/office/officeart/2008/layout/CaptionedPictures"/>
    <dgm:cxn modelId="{82BBDD54-B5BB-4176-8D2D-DD2C826BBFC2}" type="presParOf" srcId="{9BF173A5-5A1D-48C8-934F-D7EA206930B4}" destId="{27522B6F-7269-4393-A0CF-FFDBA6A8D0BA}" srcOrd="0" destOrd="0" presId="urn:microsoft.com/office/officeart/2008/layout/CaptionedPictures"/>
    <dgm:cxn modelId="{4FE7ABCD-80AB-4751-BB73-3C9F16E15C2C}" type="presParOf" srcId="{9BF173A5-5A1D-48C8-934F-D7EA206930B4}" destId="{3D631C0F-C460-4F0B-8B67-09DAE58164E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E51D3-7F97-4BD7-867F-8515F2533A07}">
      <dsp:nvSpPr>
        <dsp:cNvPr id="0" name=""/>
        <dsp:cNvSpPr/>
      </dsp:nvSpPr>
      <dsp:spPr>
        <a:xfrm>
          <a:off x="4031823" y="2592126"/>
          <a:ext cx="3168154" cy="3168154"/>
        </a:xfrm>
        <a:prstGeom prst="gear9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>
              <a:latin typeface="Verdana" panose="020B0604030504040204" pitchFamily="34" charset="0"/>
              <a:ea typeface="Verdana" panose="020B0604030504040204" pitchFamily="34" charset="0"/>
            </a:rPr>
            <a:t>punkt kontaktowy </a:t>
          </a:r>
          <a:endParaRPr lang="pl-PL" sz="20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668763" y="3334251"/>
        <a:ext cx="1894274" cy="1628497"/>
      </dsp:txXfrm>
    </dsp:sp>
    <dsp:sp modelId="{ACE71F74-1728-4616-8C9D-B586C7ED7EC9}">
      <dsp:nvSpPr>
        <dsp:cNvPr id="0" name=""/>
        <dsp:cNvSpPr/>
      </dsp:nvSpPr>
      <dsp:spPr>
        <a:xfrm>
          <a:off x="1939228" y="1589250"/>
          <a:ext cx="2956314" cy="2918181"/>
        </a:xfrm>
        <a:prstGeom prst="gear6">
          <a:avLst/>
        </a:prstGeom>
        <a:gradFill rotWithShape="0">
          <a:gsLst>
            <a:gs pos="0">
              <a:schemeClr val="accent1">
                <a:shade val="50000"/>
                <a:hueOff val="477029"/>
                <a:satOff val="-51434"/>
                <a:lumOff val="359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77029"/>
                <a:satOff val="-51434"/>
                <a:lumOff val="359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77029"/>
                <a:satOff val="-51434"/>
                <a:lumOff val="359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funduszeUE.lubelskie.pl</a:t>
          </a:r>
        </a:p>
      </dsp:txBody>
      <dsp:txXfrm>
        <a:off x="2679432" y="2328351"/>
        <a:ext cx="1475906" cy="1439979"/>
      </dsp:txXfrm>
    </dsp:sp>
    <dsp:sp modelId="{647A2683-1081-4B4D-94FC-55A8B8E1953F}">
      <dsp:nvSpPr>
        <dsp:cNvPr id="0" name=""/>
        <dsp:cNvSpPr/>
      </dsp:nvSpPr>
      <dsp:spPr>
        <a:xfrm rot="20700000">
          <a:off x="3637972" y="469711"/>
          <a:ext cx="2257559" cy="2257559"/>
        </a:xfrm>
        <a:prstGeom prst="gear6">
          <a:avLst/>
        </a:prstGeom>
        <a:gradFill rotWithShape="0">
          <a:gsLst>
            <a:gs pos="0">
              <a:schemeClr val="accent1">
                <a:shade val="50000"/>
                <a:hueOff val="477029"/>
                <a:satOff val="-51434"/>
                <a:lumOff val="359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77029"/>
                <a:satOff val="-51434"/>
                <a:lumOff val="359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77029"/>
                <a:satOff val="-51434"/>
                <a:lumOff val="359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Facebook LAWP</a:t>
          </a:r>
        </a:p>
      </dsp:txBody>
      <dsp:txXfrm rot="-20700000">
        <a:off x="4133121" y="964860"/>
        <a:ext cx="1267261" cy="1267261"/>
      </dsp:txXfrm>
    </dsp:sp>
    <dsp:sp modelId="{6B26356D-EE64-4F1C-AEFE-E2ED8A6CB621}">
      <dsp:nvSpPr>
        <dsp:cNvPr id="0" name=""/>
        <dsp:cNvSpPr/>
      </dsp:nvSpPr>
      <dsp:spPr>
        <a:xfrm>
          <a:off x="3805774" y="2104003"/>
          <a:ext cx="4055237" cy="4055237"/>
        </a:xfrm>
        <a:prstGeom prst="circularArrow">
          <a:avLst>
            <a:gd name="adj1" fmla="val 4688"/>
            <a:gd name="adj2" fmla="val 299029"/>
            <a:gd name="adj3" fmla="val 2544148"/>
            <a:gd name="adj4" fmla="val 15802262"/>
            <a:gd name="adj5" fmla="val 5469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E743BA-94DB-46B3-9084-BBD4CBF67F1E}">
      <dsp:nvSpPr>
        <dsp:cNvPr id="0" name=""/>
        <dsp:cNvSpPr/>
      </dsp:nvSpPr>
      <dsp:spPr>
        <a:xfrm>
          <a:off x="1555169" y="1214027"/>
          <a:ext cx="2946383" cy="29463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shade val="90000"/>
                <a:hueOff val="524857"/>
                <a:satOff val="-51799"/>
                <a:lumOff val="33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524857"/>
                <a:satOff val="-51799"/>
                <a:lumOff val="33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524857"/>
                <a:satOff val="-51799"/>
                <a:lumOff val="33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E3328D-A993-435E-A8E5-50B79DB552A1}">
      <dsp:nvSpPr>
        <dsp:cNvPr id="0" name=""/>
        <dsp:cNvSpPr/>
      </dsp:nvSpPr>
      <dsp:spPr>
        <a:xfrm>
          <a:off x="3240276" y="-144023"/>
          <a:ext cx="3176794" cy="31767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shade val="90000"/>
                <a:hueOff val="524857"/>
                <a:satOff val="-51799"/>
                <a:lumOff val="33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524857"/>
                <a:satOff val="-51799"/>
                <a:lumOff val="33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524857"/>
                <a:satOff val="-51799"/>
                <a:lumOff val="33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34D11-185D-4B28-8964-B9E20CD1A591}">
      <dsp:nvSpPr>
        <dsp:cNvPr id="0" name=""/>
        <dsp:cNvSpPr/>
      </dsp:nvSpPr>
      <dsp:spPr>
        <a:xfrm>
          <a:off x="7747" y="1412313"/>
          <a:ext cx="2678726" cy="31514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CFB7B-D36E-4A73-81FF-92F69BAF7D9F}">
      <dsp:nvSpPr>
        <dsp:cNvPr id="0" name=""/>
        <dsp:cNvSpPr/>
      </dsp:nvSpPr>
      <dsp:spPr>
        <a:xfrm>
          <a:off x="141684" y="1538371"/>
          <a:ext cx="2410854" cy="204843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6AA09-E4E4-4CFB-BB00-371E810C1B7E}">
      <dsp:nvSpPr>
        <dsp:cNvPr id="0" name=""/>
        <dsp:cNvSpPr/>
      </dsp:nvSpPr>
      <dsp:spPr>
        <a:xfrm>
          <a:off x="141684" y="3901978"/>
          <a:ext cx="2410854" cy="535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WEBINAR</a:t>
          </a:r>
        </a:p>
      </dsp:txBody>
      <dsp:txXfrm>
        <a:off x="141684" y="3901978"/>
        <a:ext cx="2410854" cy="535720"/>
      </dsp:txXfrm>
    </dsp:sp>
    <dsp:sp modelId="{B9ACDDAF-FCE8-4144-9AD5-D90CEDA66D3B}">
      <dsp:nvSpPr>
        <dsp:cNvPr id="0" name=""/>
        <dsp:cNvSpPr/>
      </dsp:nvSpPr>
      <dsp:spPr>
        <a:xfrm>
          <a:off x="141684" y="3586809"/>
          <a:ext cx="2410854" cy="31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  </a:t>
          </a:r>
        </a:p>
      </dsp:txBody>
      <dsp:txXfrm>
        <a:off x="141684" y="3586809"/>
        <a:ext cx="2410854" cy="315169"/>
      </dsp:txXfrm>
    </dsp:sp>
    <dsp:sp modelId="{3E973D09-3BC7-4568-A270-D6CFD8D2FD03}">
      <dsp:nvSpPr>
        <dsp:cNvPr id="0" name=""/>
        <dsp:cNvSpPr/>
      </dsp:nvSpPr>
      <dsp:spPr>
        <a:xfrm>
          <a:off x="3161136" y="1412313"/>
          <a:ext cx="2678726" cy="31514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123C2-5CCF-4638-91C4-823829E0422C}">
      <dsp:nvSpPr>
        <dsp:cNvPr id="0" name=""/>
        <dsp:cNvSpPr/>
      </dsp:nvSpPr>
      <dsp:spPr>
        <a:xfrm>
          <a:off x="3295072" y="1538371"/>
          <a:ext cx="2410854" cy="204843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D21CD-8290-40C0-8529-7C39EF46552E}">
      <dsp:nvSpPr>
        <dsp:cNvPr id="0" name=""/>
        <dsp:cNvSpPr/>
      </dsp:nvSpPr>
      <dsp:spPr>
        <a:xfrm>
          <a:off x="3295072" y="3901978"/>
          <a:ext cx="2410854" cy="535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SZKOLENIE</a:t>
          </a:r>
        </a:p>
      </dsp:txBody>
      <dsp:txXfrm>
        <a:off x="3295072" y="3901978"/>
        <a:ext cx="2410854" cy="535720"/>
      </dsp:txXfrm>
    </dsp:sp>
    <dsp:sp modelId="{3FB19D81-3A43-43BC-8F0E-4C0BD889B218}">
      <dsp:nvSpPr>
        <dsp:cNvPr id="0" name=""/>
        <dsp:cNvSpPr/>
      </dsp:nvSpPr>
      <dsp:spPr>
        <a:xfrm>
          <a:off x="3295072" y="3586809"/>
          <a:ext cx="2410854" cy="31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  </a:t>
          </a:r>
        </a:p>
      </dsp:txBody>
      <dsp:txXfrm>
        <a:off x="3295072" y="3586809"/>
        <a:ext cx="2410854" cy="315169"/>
      </dsp:txXfrm>
    </dsp:sp>
    <dsp:sp modelId="{6F6F0B08-B582-40B5-B400-DFEA16398E68}">
      <dsp:nvSpPr>
        <dsp:cNvPr id="0" name=""/>
        <dsp:cNvSpPr/>
      </dsp:nvSpPr>
      <dsp:spPr>
        <a:xfrm>
          <a:off x="6314525" y="1412313"/>
          <a:ext cx="2678726" cy="31514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E7E38-5B1E-47CB-BDEA-DB41EB827F21}">
      <dsp:nvSpPr>
        <dsp:cNvPr id="0" name=""/>
        <dsp:cNvSpPr/>
      </dsp:nvSpPr>
      <dsp:spPr>
        <a:xfrm>
          <a:off x="6451981" y="1538371"/>
          <a:ext cx="2403814" cy="20484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2B6F-7269-4393-A0CF-FFDBA6A8D0BA}">
      <dsp:nvSpPr>
        <dsp:cNvPr id="0" name=""/>
        <dsp:cNvSpPr/>
      </dsp:nvSpPr>
      <dsp:spPr>
        <a:xfrm>
          <a:off x="6448461" y="3901978"/>
          <a:ext cx="2410854" cy="535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DNI OTWARTE</a:t>
          </a:r>
        </a:p>
      </dsp:txBody>
      <dsp:txXfrm>
        <a:off x="6448461" y="3901978"/>
        <a:ext cx="2410854" cy="535720"/>
      </dsp:txXfrm>
    </dsp:sp>
    <dsp:sp modelId="{3D631C0F-C460-4F0B-8B67-09DAE58164E6}">
      <dsp:nvSpPr>
        <dsp:cNvPr id="0" name=""/>
        <dsp:cNvSpPr/>
      </dsp:nvSpPr>
      <dsp:spPr>
        <a:xfrm>
          <a:off x="6448461" y="3586809"/>
          <a:ext cx="2410854" cy="31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  </a:t>
          </a:r>
        </a:p>
      </dsp:txBody>
      <dsp:txXfrm>
        <a:off x="6448461" y="3586809"/>
        <a:ext cx="2410854" cy="315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206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A9D74-DE17-AC9E-4E18-156545635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A1702BF-FC41-563F-89A1-C80106FC5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51FC9FD-7D5D-027A-66A5-C6C9E0AA3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9612C1-B69B-C2C6-51A1-7F7EF49A6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717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59262-4C06-5D73-BA29-6A95C079C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B5DCE95-C957-846B-C629-15BDB36E48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EF1BF7D-814F-BB43-3FB1-5818164FE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458437F-1781-DA7E-CA3A-28E1D894F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687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7367A-9AC8-29EE-0095-C151B777F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55FB014-30E8-F12A-0106-3914FA8FA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B76B4E4-5786-E2FF-4CF7-BB295753E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0BB3900-05A7-5983-48C2-32FC23956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549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F0BD5-661D-B901-CDA3-5FA0CC806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08DB49A-A756-00F5-38E1-1442135F14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C6FE20B-E7A3-5F74-784C-101241050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9CC182-75C5-B2BB-48D6-5CA0CA3AD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241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0C760-9E78-FBEC-8EF7-3307AB102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255DA25-5E8C-2600-F291-0C388E011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EE21C61-2D42-6D1C-8D08-2D498FF4C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EC281A-8B7F-99EC-9361-A16B6A379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346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010C1-66B4-BFF8-E302-D3E2A78B8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6AF0139-E124-9F16-CC07-A92B41A626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3F11599-FB45-8D92-3457-E2128B4FE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3FF3D1-2CB6-2BD4-86EF-EA48F591A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387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2E2EA-1159-B2E3-F626-5A64C43D4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EA74A15-F831-BC02-250A-4BEA8BE94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1C4107C-42B2-83EF-C8C3-845166553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2050BC-6264-29B9-9FFD-416B31CCA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283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114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8C277-87F3-9D0C-A3DB-5239B2EA1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E1B954B-9757-9BC7-AB81-FA5546AE8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E66CFC4-C31A-542F-D156-FA1391004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AE11EEC-EB8B-FD54-E4B1-E83BEFDC6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088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E5A5B-3F39-E34A-9F91-34210995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893CC38-0679-003B-04A3-A5D289235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0024D71-A82E-3FDC-15DB-EC6DB1F87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29A715-018D-0CF1-C2F5-38ACF3220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58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552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3F60E-791F-035A-A74D-6F9675020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7A2B531-2F21-0F43-1237-B7D1431071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7C2261F-B5AC-66C6-0593-6B46FD5BD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B7C2435-6F5F-AB81-50F7-34D01BC10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114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3EB7E-EB57-0F48-77BB-087BB8F2D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83E33D1-3354-307F-16C4-30334E5B4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A0CC23D-D201-9934-3322-183DE9CF9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D025289-0E8C-88B0-3742-6FC5A5D0B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350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45DA6-09CA-6564-AA58-FFE36CFF4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FF94F14-4D94-BDAD-ECEA-A1A8E7600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8892111-FF26-2C64-EB30-CCDAA3FE5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8E6139-4340-9A92-5796-7AE5F761F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74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6B9C1-0904-1045-2371-AA6C73C92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C22CCA0-70C2-A34B-3A1B-6528E9EDDC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04DB802-9F08-03BA-55AB-8A7B802A7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2AE9AF-7EB3-3B7C-A5F2-2CBECCF30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454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F13A5-CFF0-3E0D-6106-D2BC6E1E5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9C04EA7-92A2-630B-36D5-290C2BC19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9397F54-E278-0CCD-9442-09EDA2802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5E1B75A-195A-CAFD-9E2B-E719E3987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103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346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3B3CB-7DF9-B00A-BF93-245273DFD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BB1D0C0-8C52-1531-886D-71515F4D6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DB4FC0D-B689-3FDB-A5CF-06440EB4D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potwierdzające dysponowanie własnością intelektualną - </a:t>
            </a:r>
            <a:r>
              <a:rPr lang="pl-PL" sz="1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przypadku, gdy projekt dotyczy wdrożenia zakupionych wyników prac B+R, wnioskodawca musi przedłożyć dokumenty potwierdzające, że na dzień złożenia wniosku posiada uprawnienia pozwalające na wdrożenie wyników prac B+R. Wówczas obligatoryjnie należy przedłożyć umowę potwierdzającą zakup wyników prac B+R wraz z dowodem zakupu. </a:t>
            </a:r>
            <a:endParaRPr lang="pl-PL" sz="105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potwierdzające aktywność przedsiębiorstwa - </a:t>
            </a:r>
            <a:r>
              <a:rPr lang="pl-PL" sz="800" dirty="0"/>
              <a:t>Załącznik ten jest obligatoryjny dla wszystkich wnioskodawców, którzy nie są zobligowani do sporządzania sprawozdań finansowych oraz nie sporządzają sprawozdań finansowych na własne potrzeby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C3EB537-7EE7-8B7E-3EDE-E3945A716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5550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dirty="0"/>
              <a:t>Przed podpisaniem umowy o dofinansowanie projektu wnioskodawca ma obowiązek przedłożyć dokumenty potwierdzające posiadanie środków finansowych, pozwalających na prawidłową realizację projektu, w wysokości co najmniej wartości wkładu własnego. </a:t>
            </a:r>
          </a:p>
          <a:p>
            <a:r>
              <a:rPr lang="pl-PL" sz="800" dirty="0"/>
              <a:t>- Sprawozdania finansowe – </a:t>
            </a:r>
            <a:r>
              <a:rPr lang="pl-PL" sz="800" dirty="0" err="1"/>
              <a:t>składaja</a:t>
            </a:r>
            <a:r>
              <a:rPr lang="pl-PL" sz="800" dirty="0"/>
              <a:t> firmy zobligowane do sporządzania sprawozdań finansowych, za ostatni zakończony okres obrachunkowy, jeżeli na etapie aplikowania przedłożone sprawozdania finansowe były niezatwierdzone lub jeżeli umowa o dofinansowanie jest podpisywana w roku następnym. jeżeli wynika z nich, że</a:t>
            </a:r>
          </a:p>
          <a:p>
            <a:r>
              <a:rPr lang="pl-PL" sz="800" dirty="0"/>
              <a:t>zysk netto przekroczył wartość wkładu własnego odnoszącego się do kosztów kwalifikowalnych ujętych w projekcie i wnioskodawca posiada stabilną sytuację finansową </a:t>
            </a:r>
            <a:r>
              <a:rPr lang="pl-PL" sz="800" dirty="0" err="1"/>
              <a:t>wn</a:t>
            </a:r>
            <a:r>
              <a:rPr lang="pl-PL" sz="800" dirty="0"/>
              <a:t>. Nie musi przedkładać dodatkowego dok. Potwierdzających posiadanie wkład własny.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800" dirty="0"/>
              <a:t>Promesa kredytowa, Promesa pożyczki inwestycyjnej  z oświadczeniem i upoważnieniem, Wyciągi bankowe, Zaświadczenia bankowe oraz może przedłożyć inne dodatkowe dokumenty finansowe mogące potwierdzać posiadanie środków pieniężnych.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126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8A273-F75A-FD2D-E4BE-E70CE286E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7A2DC08-A9C6-3E6E-0DC1-6C4F5A29B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A6BC9D6-355B-3D03-CD02-461701A7A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BD5CC1D-F544-4486-0D8B-B3A43CD50B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99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27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6528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E5000-073A-C761-F011-499285022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D46B277-E544-BE7E-DD67-45DC4743C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59F045C-E172-C707-121E-8B637D894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Termin na poprawę uzupełnienie wynosi 10 dni roboczych, od dnia następnego po wysłaniu wiadomości w WOD&gt; Należy logować się do systemy co najmniej raz na 5 dni. </a:t>
            </a:r>
          </a:p>
          <a:p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Procedura oceny projektów składa się z dwóch etapów oceny, </a:t>
            </a:r>
          </a:p>
          <a:p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oceny formalnej oraz merytorycznej.</a:t>
            </a:r>
          </a:p>
          <a:p>
            <a:pPr marL="342900" indent="-342900">
              <a:buAutoNum type="arabicPeriod"/>
            </a:pP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Ocena</a:t>
            </a: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formalna </a:t>
            </a: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dokonywana będzie w oparciu o kryteria </a:t>
            </a: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formalne dostępu, poprawności i specyficzne. </a:t>
            </a:r>
          </a:p>
          <a:p>
            <a:pPr marL="0" indent="0">
              <a:buNone/>
            </a:pP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Kryteria te są kryteriami zerojedynkowymi</a:t>
            </a:r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Ocena polegać będzie na przyznaniu wartości logicznych: „TAK”, „NIE”, bądź „NIE DOTYCZY”. </a:t>
            </a:r>
          </a:p>
          <a:p>
            <a:pPr marL="0" indent="0">
              <a:buNone/>
            </a:pP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Kryteria</a:t>
            </a: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formalne dostępu to kryteria obligatoryjne, których spełnienie jest niezbędne do przyznania dofinansowania i nie ma możliwości</a:t>
            </a:r>
          </a:p>
          <a:p>
            <a:pPr marL="0" indent="0">
              <a:buNone/>
            </a:pP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uzupełnienia natomiast w ramach kryterium poprawności i kryteriów specyficznych możliwa jest jedna poprawa.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wniosek o dofinansowanie został złożony w wyznaczonym terminie naboru?</a:t>
            </a:r>
          </a:p>
          <a:p>
            <a:pPr marL="457200" lvl="1" indent="0">
              <a:buNone/>
            </a:pP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Czy formularz został sporządzony i </a:t>
            </a:r>
            <a:r>
              <a:rPr lang="pl-PL" sz="9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złożonyprzez</a:t>
            </a: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WOD2021. systemie?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 </a:t>
            </a: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merytoryczna </a:t>
            </a: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dokonywana jest w oparciu o kryteria</a:t>
            </a: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techniczne, specyficzne, trafności merytorycznej oraz kryteria rozstrzygające.</a:t>
            </a:r>
            <a:endParaRPr lang="pl-PL" sz="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Kryteria merytoryczne</a:t>
            </a: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techniczne i specyficzne </a:t>
            </a: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są kryteriami zerojedynkowymi</a:t>
            </a:r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Ocena również będzie polegać na przyznaniu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wartości: „TAK”, „NIE”, bądź „NIE DOTYCZY. Jest tutaj możliwe jedno uzupełnienie wniosku. Natomiast </a:t>
            </a: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kryteria</a:t>
            </a: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trafności merytorycznej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będą kryteriami punktowymi – Należy uzyskać odpowiednią punktów…... W ramach ich oceny </a:t>
            </a: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będzie możliwości poprawiania wniosku.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Kryteria rozstrzygające, </a:t>
            </a:r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wyodrębnione zostaną w ramach kryteriów</a:t>
            </a:r>
            <a:r>
              <a:rPr lang="pl-PL" sz="9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merytorycznych – trafności merytorycznej Będą miały zastosowanie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wyboru projektów, które uzyskają taką sama liczbę punków.</a:t>
            </a:r>
            <a:endParaRPr lang="pl-P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673411-31E9-30CA-7BF0-EB70C4909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193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5117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056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0113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1138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37D8D-AAEC-5642-4B2C-B6F7A718B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97BBC80-5809-75A6-2CC2-2C3616AE1B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926EF8F-45AB-C7CD-80CC-7AAC999DF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l-PL" sz="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DD9D7A7-ADDC-812B-12C2-ABA32F1C1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097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71DBF-D63E-6CBA-10F2-52BAFBCAC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C8E4D6D-434B-5A7E-0F58-A556E0BDC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EDF4EB3-5BFB-3FA9-1F8B-F17DAFCD1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sz="800" b="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0AD5E2F-CCF9-E77F-1FB0-18988F3D5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5430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4E32D-EB62-159C-B60B-1B0165E3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1DE6442-ED27-7D8C-CDF2-74F2AA33D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CD48C43-AA29-93D2-0C1A-EA7C32A9E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sz="800" b="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A3CC5E5-F3C9-443D-9693-1C5BB551F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6107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F7163-CA64-DB13-A085-A54A2A33B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4EA2864-7265-D22F-368A-466B41461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2C463F5-4879-E349-8CC7-0F45DA9C8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sz="800" b="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9147780-6157-F2D5-E96D-A7EC4CFB4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9173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98748-BF8E-05AA-3BFE-E65D27EA7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921DA15-8331-6432-B225-2B9686AF0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B8A1C2D-EB7F-9AFA-12DB-1208CE5D7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sz="800" b="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DA4D6E-14DB-B716-AD5B-F218A90C7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44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5499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9518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pl-PL" sz="1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546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1947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4238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71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19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6FDE5-9C8F-B691-AA6C-805EA1EA6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19478FE-E94D-917C-3284-C7909AB6F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539798C-4CF0-DD8D-5EF2-F977CC70A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3794D88-709B-E841-5365-DA19EDFB1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268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BD5E3-755C-3A2E-9FC2-5F18AECF8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056058D-2653-3971-66AC-546093A08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7225A85-19CF-6879-DC0A-392300720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B24C1C4-B975-173A-33F6-44E5DBEC2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138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BE31F-7E6F-D6E9-0DDF-EB6439955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32A1F6F-BD22-293B-D674-6A7F00C14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551128C-6FB9-E305-857F-E838407F1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1B75804-5105-7FDA-ABEE-14968EC53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494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9CA3D-6399-56F2-C901-CE6927871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54D76B6-80D5-9E19-8F29-60521B080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2D76DCD-C501-D353-969B-AE902C0AD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45E5B0-5D2B-4613-BEA7-08B41AF1D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7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4" y="1973819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1" y="1973819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3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9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5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5"/>
            <a:ext cx="7920115" cy="1107676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60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6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6" y="4500564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1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9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4" y="1973819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1" y="1973819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3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9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5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5"/>
            <a:ext cx="7920115" cy="1107676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D76709C-5DF8-61BC-9FE2-890178076E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5" y="6444133"/>
            <a:ext cx="8226227" cy="8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56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6" y="1983573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6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1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2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7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4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8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4" y="1250550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1250550"/>
            <a:ext cx="381000" cy="381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C9948B2D-3E84-E617-9652-AE69F6F8626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2" y="6483596"/>
            <a:ext cx="8370243" cy="8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45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9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5" y="539751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1" y="4500564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87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6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3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2" y="4500562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77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050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2384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8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5548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394730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76691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6" y="1983573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6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1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2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7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4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8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4" y="1250550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125055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39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6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6" y="4500564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1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7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5" name="Obraz 4" descr="Obraz zawierający tekst">
            <a:extLst>
              <a:ext uri="{FF2B5EF4-FFF2-40B4-BE49-F238E27FC236}">
                <a16:creationId xmlns:a16="http://schemas.microsoft.com/office/drawing/2014/main" id="{9F68F3A2-5109-8803-6E89-2AFED5DC1A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42" y="6300332"/>
            <a:ext cx="8370242" cy="125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6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5024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61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4" y="1973819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1" y="1973819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3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9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5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5"/>
            <a:ext cx="7920115" cy="1107676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6" y="1983573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6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1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2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7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4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8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4" y="1250550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125055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36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9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5" y="539751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1" y="4500564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4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6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3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2" y="4500562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77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26" y="539249"/>
            <a:ext cx="8640381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414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9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5" y="539751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1" y="4500564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89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26" y="539750"/>
            <a:ext cx="8640381" cy="1080001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7559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539249"/>
            <a:ext cx="4320000" cy="1080001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9266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26" y="539249"/>
            <a:ext cx="8640381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17417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26" y="539750"/>
            <a:ext cx="8640381" cy="1080001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946853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6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6" y="4500564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1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4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6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3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2" y="4500562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83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035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918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539249"/>
            <a:ext cx="4320000" cy="1080001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392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4679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24226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6" y="539249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8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1" y="0"/>
            <a:ext cx="1080742" cy="1793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3" y="0"/>
            <a:ext cx="7559293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8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795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260990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hf hdr="0" ftr="0" dt="0"/>
  <p:txStyles>
    <p:titleStyle>
      <a:lvl1pPr algn="l" defTabSz="801934" rtl="0" eaLnBrk="1" latinLnBrk="0" hangingPunct="1">
        <a:lnSpc>
          <a:spcPts val="2864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00484" indent="-200484" algn="l" defTabSz="801934" rtl="0" eaLnBrk="1" latinLnBrk="0" hangingPunct="1">
        <a:lnSpc>
          <a:spcPts val="1909"/>
        </a:lnSpc>
        <a:spcBef>
          <a:spcPts val="877"/>
        </a:spcBef>
        <a:buClr>
          <a:schemeClr val="accent1"/>
        </a:buClr>
        <a:buFontTx/>
        <a:buBlip>
          <a:blip r:embed="rId12"/>
        </a:buBlip>
        <a:defRPr sz="16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01450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3"/>
        </a:buBlip>
        <a:defRPr sz="16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02418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4"/>
        </a:buBlip>
        <a:defRPr sz="16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403384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804351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2053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85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53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2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7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34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01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68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35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02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69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36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3" pos="419" userDrawn="1">
          <p15:clr>
            <a:srgbClr val="5ACBF0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6316" userDrawn="1">
          <p15:clr>
            <a:srgbClr val="5ACBF0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 userDrawn="1">
          <p15:clr>
            <a:srgbClr val="5ACBF0"/>
          </p15:clr>
        </p15:guide>
        <p15:guide id="50" orient="horz" pos="4649">
          <p15:clr>
            <a:srgbClr val="F26B43"/>
          </p15:clr>
        </p15:guide>
        <p15:guide id="51" orient="horz" pos="3061" userDrawn="1">
          <p15:clr>
            <a:srgbClr val="F26B43"/>
          </p15:clr>
        </p15:guide>
        <p15:guide id="52" orient="horz" pos="340" userDrawn="1">
          <p15:clr>
            <a:srgbClr val="5ACBF0"/>
          </p15:clr>
        </p15:guide>
        <p15:guide id="53" pos="33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6" y="561261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8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1" y="0"/>
            <a:ext cx="1080742" cy="1793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3" y="0"/>
            <a:ext cx="7559293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8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795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425165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hf hdr="0" ftr="0" dt="0"/>
  <p:txStyles>
    <p:titleStyle>
      <a:lvl1pPr algn="l" defTabSz="801934" rtl="0" eaLnBrk="1" latinLnBrk="0" hangingPunct="1">
        <a:lnSpc>
          <a:spcPts val="2864"/>
        </a:lnSpc>
        <a:spcBef>
          <a:spcPct val="0"/>
        </a:spcBef>
        <a:buNone/>
        <a:defRPr sz="2228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00484" indent="-200484" algn="l" defTabSz="801934" rtl="0" eaLnBrk="1" latinLnBrk="0" hangingPunct="1">
        <a:lnSpc>
          <a:spcPts val="1909"/>
        </a:lnSpc>
        <a:spcBef>
          <a:spcPts val="877"/>
        </a:spcBef>
        <a:buClr>
          <a:schemeClr val="accent1"/>
        </a:buClr>
        <a:buFontTx/>
        <a:buBlip>
          <a:blip r:embed="rId16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01450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7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02418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8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403384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804351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2053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85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53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2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7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34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01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68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35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02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69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36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6" y="899838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8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1" y="0"/>
            <a:ext cx="1080742" cy="1793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3" y="0"/>
            <a:ext cx="7559293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8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795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265744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</p:sldLayoutIdLst>
  <p:hf hdr="0" ftr="0" dt="0"/>
  <p:txStyles>
    <p:titleStyle>
      <a:lvl1pPr algn="l" defTabSz="801934" rtl="0" eaLnBrk="1" latinLnBrk="0" hangingPunct="1">
        <a:lnSpc>
          <a:spcPts val="2864"/>
        </a:lnSpc>
        <a:spcBef>
          <a:spcPct val="0"/>
        </a:spcBef>
        <a:buNone/>
        <a:defRPr sz="2228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00484" indent="-200484" algn="l" defTabSz="801934" rtl="0" eaLnBrk="1" latinLnBrk="0" hangingPunct="1">
        <a:lnSpc>
          <a:spcPts val="1909"/>
        </a:lnSpc>
        <a:spcBef>
          <a:spcPts val="877"/>
        </a:spcBef>
        <a:buClr>
          <a:schemeClr val="accent1"/>
        </a:buClr>
        <a:buFontTx/>
        <a:buBlip>
          <a:blip r:embed="rId12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01450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3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02418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4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403384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804351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2053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85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53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2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7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34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01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68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35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02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69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36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Relationship Id="rId9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8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od.cst2021.gov.pl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instrukcje.cst2021.gov.pl/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lawp@lubelskie.p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D1DF1-41B8-55B8-905D-419B3E8A08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438" y="3131765"/>
            <a:ext cx="8424936" cy="64807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Fundusze Europejskie dla Lubelskiego 2021-2027</a:t>
            </a:r>
            <a:endParaRPr lang="pl-PL" sz="2800" dirty="0">
              <a:solidFill>
                <a:schemeClr val="accent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38AE50D-1647-AE58-896E-710D88252E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171364" y="4283893"/>
            <a:ext cx="8352928" cy="20005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Działanie 1.3 </a:t>
            </a:r>
          </a:p>
          <a:p>
            <a:pPr>
              <a:defRPr/>
            </a:pPr>
            <a:r>
              <a:rPr lang="pl-PL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Badania i innowacje w sektorze przedsiębiorstw</a:t>
            </a:r>
          </a:p>
          <a:p>
            <a:pPr>
              <a:defRPr/>
            </a:pPr>
            <a:endParaRPr lang="pl-PL" sz="2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PROJEKTY WDROŻENIOWE</a:t>
            </a:r>
          </a:p>
          <a:p>
            <a:pPr>
              <a:defRPr/>
            </a:pPr>
            <a:endParaRPr kumimoji="0" lang="pl-PL" sz="2400" b="1" i="0" u="sng" strike="noStrike" kern="1200" cap="none" spc="0" normalizeH="0" baseline="0" noProof="0" dirty="0">
              <a:ln>
                <a:noFill/>
              </a:ln>
              <a:solidFill>
                <a:srgbClr val="00339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8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6AD71-9028-820F-7A0E-4C9CA4D8B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1E904DE9-BF23-5247-D81A-582C767151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25426" y="309038"/>
            <a:ext cx="9347808" cy="456600"/>
          </a:xfr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1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DOTACJA WARUNKOWA (5/5) - </a:t>
            </a:r>
            <a:r>
              <a:rPr lang="pl-PL" sz="2100" dirty="0">
                <a:solidFill>
                  <a:schemeClr val="tx2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</a:t>
            </a:r>
            <a:r>
              <a:rPr lang="pl-PL" sz="21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rzykłady</a:t>
            </a:r>
            <a:endParaRPr lang="pl-PL" altLang="pl-PL" sz="2100" noProof="0" dirty="0">
              <a:solidFill>
                <a:schemeClr val="tx2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C0C3D11-84FD-6E81-BB2E-33CEB27C8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10042"/>
            <a:ext cx="4792615" cy="31540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D228B66-66DD-75F0-FF22-9E4B30F8D4F5}"/>
              </a:ext>
            </a:extLst>
          </p:cNvPr>
          <p:cNvSpPr txBox="1"/>
          <p:nvPr/>
        </p:nvSpPr>
        <p:spPr>
          <a:xfrm>
            <a:off x="161331" y="3803609"/>
            <a:ext cx="10369152" cy="27648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pl-PL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 nr 2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realizowany przez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średnie przedsiębiorstwo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 = 2 000 000 PLN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czyli kwota zwrotna dotacji warunkowej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 = 1 200 000 PLN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przychody ze sprzedaży nowych lub udoskonalonych produktów/usług 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= 1 000 000 PLN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pl-PL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(1 mln/1,2 mln) x100% –30% =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53,33%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beneficjent oddaje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30%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kwoty zwrotnej dotacji, czyli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360 000 PLN</a:t>
            </a:r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rgbClr val="2F559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6672B77-A291-3573-E398-C7CFCC24C200}"/>
              </a:ext>
            </a:extLst>
          </p:cNvPr>
          <p:cNvSpPr txBox="1"/>
          <p:nvPr/>
        </p:nvSpPr>
        <p:spPr>
          <a:xfrm>
            <a:off x="161331" y="1029679"/>
            <a:ext cx="10530482" cy="26612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pl-P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 nr 1</a:t>
            </a:r>
          </a:p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realizowany przez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mikro/małego przedsiębiorstwa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 = 2 000 000 PLN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czyli kwota zwrotna dotacji warunkowej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 = 1 000 000 PLN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przychody ze sprzedaży nowych lub udoskonalonych produktów/usług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= 1 000 000 PLN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= (P/DZ x 100%) - </a:t>
            </a:r>
            <a:r>
              <a:rPr lang="pl-PL" b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</a:t>
            </a:r>
            <a:r>
              <a:rPr lang="pt-BR" b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</a:p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pl-PL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(1 mln/1 mln) x 100% – 30% =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70%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beneficjent oddaje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25%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kwoty zwrotnej dotacji, czyli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250 000 PLN</a:t>
            </a:r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4481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  <p:par>
              <p:cTn id="4"/>
            </p:par>
            <p:par>
              <p:cTn id="5"/>
            </p:par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4D11E-BFBB-108C-7DA6-510226BB9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18C3DF1-5E2A-DAFE-5D87-EFB2604204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7434" y="174363"/>
            <a:ext cx="7704856" cy="487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GŁÓWNE WARUNKI WSPARCIA (1/6)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B2F85FA-826D-0732-02F2-6A9F97DB8643}"/>
              </a:ext>
            </a:extLst>
          </p:cNvPr>
          <p:cNvSpPr txBox="1"/>
          <p:nvPr/>
        </p:nvSpPr>
        <p:spPr>
          <a:xfrm>
            <a:off x="541306" y="672348"/>
            <a:ext cx="9635781" cy="6350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000" indent="-342900" defTabSz="801929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muszą dotyczyć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wdrożenia innowacji produktowej/procesowej, stosowanej co najmniej na skalę rynku regionalnego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(województwa lubelskiego)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dłużej niż 3 lata, rozumianej jako rozpoczęcie produkcji lub rozpoczęcie świadczenia usług na bazie wyników prac B+R i/lub innowacyjnych rozwiązań innych niż wyniki prac B+R.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Stopień innowacyjności projektu musi wynikać z Opinii o innowacyjności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którą należy sporządzić na udostępnionym wzorze Załącznika nr I.7 do Regulaminu wyboru projektów i przedłożyć, jako obligatoryjny załącznik do wniosku o dofinansowanie. </a:t>
            </a:r>
          </a:p>
          <a:p>
            <a:pPr defTabSz="801929">
              <a:lnSpc>
                <a:spcPct val="150000"/>
              </a:lnSpc>
              <a:spcBef>
                <a:spcPts val="600"/>
              </a:spcBef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Nie kwalifikują się do dofinansowania projekty, w których:</a:t>
            </a:r>
          </a:p>
          <a:p>
            <a:pPr marL="285750" indent="-285750" defTabSz="80192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wdrożenie wyników prac B+R lub innowacyjnych rozwiązań ma charakter marginalny lub uzupełniający,</a:t>
            </a:r>
          </a:p>
          <a:p>
            <a:pPr marL="285750" indent="-285750" defTabSz="80192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wdrożenie nie jest niezbędne do uruchomienia procesu produkcyjnego lub świadczenia usług opisanych w projekcie,</a:t>
            </a:r>
          </a:p>
          <a:p>
            <a:pPr marL="285750" indent="-285750" defTabSz="80192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wdrażane rozwiązania skutkują jedynie nieznacznymi usprawnieniami, zmianami lub ulepszeniami, bądź służą głównie zwiększeniu mocy produkcyjnych lub usługowych przedsiębiorstwa.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B93CA75-B4EE-DFA2-7DA8-4622E8404C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DA675EF-275D-9C3D-F9BC-75BF9B309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06990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7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06DE-3725-EE05-EC1C-C490B5B28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D9FDC70-638D-2BB7-A0EB-CDA88ACE90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7434" y="174363"/>
            <a:ext cx="7704856" cy="487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GŁÓWNE WARUNKI WSPARCIA (2/6)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07DEAF6-0FCE-0670-B3CE-D03223FE00B4}"/>
              </a:ext>
            </a:extLst>
          </p:cNvPr>
          <p:cNvSpPr txBox="1"/>
          <p:nvPr/>
        </p:nvSpPr>
        <p:spPr>
          <a:xfrm>
            <a:off x="665386" y="712330"/>
            <a:ext cx="9505056" cy="61350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000" indent="-342900" defTabSz="801929">
              <a:lnSpc>
                <a:spcPct val="150000"/>
              </a:lnSpc>
              <a:spcBef>
                <a:spcPts val="24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w ramach Działania nie może być udzielone w zakresie w jakim jest wykluczone w art. 1 ust. 2 – 5 Rozporządzenia 651/2014, w tym w art. 13 Rozporządzenia 651/2014, w art. 7 ust. 1 Rozporządzenia EFRR oraz w art. 1 ust. 1 Rozporządzenia 2023/2831. </a:t>
            </a:r>
          </a:p>
          <a:p>
            <a:pPr marL="180000" indent="-342900" defTabSz="80192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muszą być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realizowane w obszarach regionalnych inteligentnych specjalizacji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Powyższe oznacza, że wdrażane w wyniku realizacji projektu innowacje produktowe/procesowe (wyniki prac B+R i/lub innowacyjne rozwiązania) muszą się wpisywać w przynajmniej jeden obszar inteligentnych specjalizacji województwa lubelskiego, wymienionych w załączniku nr 1 do Regionalnej Strategii Innowacji Województwa Lubelskiego do 2030 roku..</a:t>
            </a:r>
          </a:p>
          <a:p>
            <a:pPr defTabSz="80192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Ż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YWNOŚĆ WYSOKIEJ JAKOŚCI	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682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pl-PL" b="1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ZIELONA GOSPODARKA</a:t>
            </a:r>
          </a:p>
          <a:p>
            <a:pPr marL="180000" lvl="1" defTabSz="80192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Z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DROWE SPOŁECZEŃS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pl-PL" b="1" dirty="0">
                <a:solidFill>
                  <a:srgbClr val="1BB3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CY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FROWE SPOŁECZEŃSTWO</a:t>
            </a:r>
          </a:p>
          <a:p>
            <a:pPr marL="180000" lvl="1" defTabSz="80192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V. T</a:t>
            </a:r>
            <a:r>
              <a:rPr lang="pl-PL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ECHNOLOGIE MATERIAŁOWE,  PROCESY PRODUKCYJNE I LOGISTYCZNE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E7F5B82-291A-621B-4916-49CAE4DBA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6B0BD30-A437-A32F-5C74-3AB076372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06990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7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9E4FF-1432-F86D-A57D-015554F1B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5987FE58-295E-B1B2-3145-573B3B2054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9442" y="298355"/>
            <a:ext cx="7704856" cy="347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GŁÓWNE WARUNKI WSPARCIA (3/6)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9A2AF67-028E-69F9-49D9-C6426A7E40CB}"/>
              </a:ext>
            </a:extLst>
          </p:cNvPr>
          <p:cNvSpPr txBox="1"/>
          <p:nvPr/>
        </p:nvSpPr>
        <p:spPr>
          <a:xfrm>
            <a:off x="737394" y="981635"/>
            <a:ext cx="9001000" cy="55964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60000" indent="-342900" defTabSz="80192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dotyczące wdrożenia wyników prac B+R muszą stanowić rezultat badań przemysłowych i eksperymentalnych prac rozwojowych lub wyłącznie eksperymentalnych prac rozwojowych, które zostały przez wnioskodawcę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przeprowadzone samodzielnie, zakupione lub zlecone i zakupione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342900" defTabSz="80192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Realizacja projektu dotyczącego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</a:rPr>
              <a:t>wdrożenia wyników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prac B+R musi wynikać z raportu z przeprowadzonych prac B+R. Informacje zawarte w tym raporcie muszą potwierdzać, że projekt dotyczy wdrożenia wyników prac B+R oraz że prace B+R, których wyniki wnioskodawca zamierza wdrożyć w ramach projektu, zostały zakończone przed dniem złożenia wniosku i są gotowe do wdrożenia. Raport z przeprowadzonych prac B+R należy przedłożyć, jako obligatoryjny załącznik do wniosku o dofinansowanie. Minimalne wymogi w zakresie ww. raportu określone zostały w kryteriach wyboru projektów w Załączniku nr 8 do Regulaminu wyboru projektów. 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B521203-DBC1-C53E-C68D-1BE6782275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9FD5D18-6863-FE0D-2A18-5DD7ADC9C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06990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0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19685-C5EE-F0B2-51EF-2E06CCB03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7297B585-AA8D-8921-4CBC-1A1ACA5DA7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5426" y="395461"/>
            <a:ext cx="7704856" cy="347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GŁÓWNE WARUNKI WSPARCIA (4/6)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A618EBB-D6FB-8EFE-B6B7-8445D3F262FA}"/>
              </a:ext>
            </a:extLst>
          </p:cNvPr>
          <p:cNvSpPr txBox="1"/>
          <p:nvPr/>
        </p:nvSpPr>
        <p:spPr>
          <a:xfrm>
            <a:off x="881410" y="1187549"/>
            <a:ext cx="9217024" cy="33650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60000" indent="-342900" defTabSz="801929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6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przypadku, gdy projekt dotyczy wdrożenia zakupionych gotowych wyników prac badawczo-rozwojowych (B+R) lub wyników prac B+R zleconych przez wnioskodawcę i zakupionych od podmiotów zewnętrznych, wnioskodawca zobowiązany jest do udokumentowania, iż na dzień złożenia wniosku o dofinansowanie posiada uprawnienia umożliwiające wdrożenie tych wyników w ramach projektu oraz ich wykorzystywanie zgodnie z zakresem i celami projektu, zarówno w okresie realizacji, jak i trwałości projektu. W tym celu należy przedłożyć umowę potwierdzającą zakup wyników prac B+R wraz z odpowiednim dowodem zakupu.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1315DA5-3A46-CAB9-82D0-844C5863A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D8EF9EB-E657-EAE1-2613-D65572D24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06990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23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80CD4-67D0-0331-6ACE-FD72D10ED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02F33CF-F96D-C0FC-395E-A3297CF9DE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9442" y="298355"/>
            <a:ext cx="7704856" cy="347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GŁÓWNE WARUNKI WSPARCIA (5/6)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87811B4-52EE-5B2B-EF7A-CBD1B7E5C238}"/>
              </a:ext>
            </a:extLst>
          </p:cNvPr>
          <p:cNvSpPr txBox="1"/>
          <p:nvPr/>
        </p:nvSpPr>
        <p:spPr>
          <a:xfrm>
            <a:off x="485366" y="734661"/>
            <a:ext cx="9721080" cy="6350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60000" indent="-342900" defTabSz="801929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7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przypadku, gdy projekt dotyczy wdrożenia wyników prac B+R przeprowadzonych przez wnioskodawcę lub wdrożenia innowacji produktowej bądź procesowej opartej na innowacyjnych rozwiązaniach zaimplementowanych w planowanych do zakupu w ramach projektu maszynach, urządzeniach lub wartościach niematerialnych i prawnych, a do ich wdrożenia niezbędne jest posiadanie przez wnioskodawcę praw własności intelektualnej do wiedzy, patentów, wynalazków, znaków towarowych lub innych podobnych praw, wnioskodawca zobowiązany jest do złożenia deklaracji, iż w okresie realizacji projektu ureguluje kwestie praw własności intelektualnej do tych dóbr w sposób umożliwiający ich wykorzystanie zgodnie z zakresem i celami projektu, zarówno w trakcie realizacji, jak i w okresie trwałości projektu.</a:t>
            </a:r>
          </a:p>
          <a:p>
            <a:pPr marL="360000" indent="-342900" defTabSz="801929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7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musi dotyczyć inwestycji początkowej, zgodnie z Rozporządzeniem 651/2014. W przypadku pomocy przyznanej na dywersyfikację istniejącego zakładu koszty kwalifikowalne muszą przekraczać o co najmniej 200% wartość księgową ponownie wykorzystywanych aktywów, odnotowaną w roku obrotowym poprzedzającym rozpoczęcie prac. 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54ACD56-3D9A-E62C-09F8-7A28A0EB6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15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D301950-4F33-53AB-E693-DC44C6D56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06990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0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B0965-91AC-B3C4-6639-9AD73877B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3DB1076-7DBF-0F2B-8901-C6AE90F4A1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7434" y="221462"/>
            <a:ext cx="7704856" cy="5038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GŁÓWNE WARUNKI WSPARCIA (6/6)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52F2DB5-0220-65CF-14C0-B8D5BE7DC82E}"/>
              </a:ext>
            </a:extLst>
          </p:cNvPr>
          <p:cNvSpPr txBox="1"/>
          <p:nvPr/>
        </p:nvSpPr>
        <p:spPr>
          <a:xfrm>
            <a:off x="113969" y="668227"/>
            <a:ext cx="10490455" cy="6350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22900" indent="-342900" defTabSz="801929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9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Zakup maszyn i urządzeń, które będą funkcjonować w oparciu o spalanie paliw kopalnych (z wyłączeniem zakupu i instalacji urządzeń energetycznych wykorzystujących paliwa kopalne) kwalifikuje się do wsparcia jedynie w przypadku, gdy nie istnieje realna alternatywna technologia mogąca zastąpić wykorzystanie paliw kopalnych. Przez realną alternatywną technologię rozumie się istniejące, dostępne i osiągalne oraz możliwe do zastosowania w danym przypadku rozwiązanie nie przewidujące spalania paliw kopalnych, które prowadzi do osiągnięcia założonego celu i skutku gospodarczego w związku z realizacją finansowanego zamierzenia inwestycyjnego, z uwzględnieniem dostępnych dla przedsiębiorcy źródeł jego finansowania. </a:t>
            </a:r>
          </a:p>
          <a:p>
            <a:pPr marL="522900" indent="-342900" defTabSz="801929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9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We wniosku o dofinansowanie należy wykazać odrębne zadania dla poszczególnych działań w projekcie, zgodnie z poniższym podziałem: </a:t>
            </a:r>
          </a:p>
          <a:p>
            <a:pPr marL="980100" lvl="1" indent="-342900" defTabSz="80192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Zadanie -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</a:rPr>
              <a:t>Wdrożenie innowacji produktowej/procesowej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(obligatoryjne); </a:t>
            </a:r>
          </a:p>
          <a:p>
            <a:pPr marL="980100" lvl="1" indent="-342900" defTabSz="80192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Zadanie -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</a:rPr>
              <a:t>Dodatkowe działania w projekcie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(nieobligatoryjne). </a:t>
            </a:r>
          </a:p>
          <a:p>
            <a:pPr marL="1094400" lvl="2" defTabSz="801929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W ramach tego zadania wnioskodawca może przedstawić koszty dotyczące</a:t>
            </a:r>
          </a:p>
          <a:p>
            <a:pPr marL="1094400" lvl="2" defTabSz="801929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internacjonalizacji produktów/usług wdrażanych w wyniku realizacji projektu oraz działań służących wdrożeniu innowacji organizacyjnej i/lub marketingowej.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6A2E9D4-5DB3-1A24-63DA-3D57B90B1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0916C3A-35A7-BC71-E558-F25C75635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06990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64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97674BB-4278-954F-A7E9-11D439FFE0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5426" y="146741"/>
            <a:ext cx="9073008" cy="7566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1800" dirty="0"/>
              <a:t>KOSZTY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KWALIFIKOWALNE</a:t>
            </a:r>
            <a:r>
              <a:rPr lang="pl-PL" sz="1800" dirty="0"/>
              <a:t> – GŁÓWNE ZASADY KWALIFIKOWALNOŚCI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A911398-5760-E3FA-5ED3-FA834E95E4E4}"/>
              </a:ext>
            </a:extLst>
          </p:cNvPr>
          <p:cNvSpPr txBox="1"/>
          <p:nvPr/>
        </p:nvSpPr>
        <p:spPr>
          <a:xfrm>
            <a:off x="161331" y="467469"/>
            <a:ext cx="10530482" cy="7104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buClrTx/>
              <a:buSzTx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 musisz wiedzieć o kosztach kwalifikowalnych?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mogą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być ponoszone wyłącznie po dniu złożenia wniosku o dofinansowanie (za wyjątkiem prac przygotowawczych i zakupu gruntów),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muszą zostać oszacowane na podstawie rozeznania rynku,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zakup odbywa się tylko na warunkach rynkowych, od osób trzecich niepowiązanych z Wnioskodawcą,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kosztem kwalifikowalnym są tylko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niezbędne wydatki, które są uzasadnione,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kwalifikowalne są wyłącznie koszty określone w katalogu kosztów w Regulaminie i ujęte we wniosku o dofinansowanie złożonym w ramach naboru,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podatek VAT możesz kwalifikować tylko jeśli nie masz prawnej możliwości jego odzyskania,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zakazane jest podwójne finansowanie wydatków,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zachować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trwałość projektu przez okres 3 lat (MŚP)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 przypadku, gdy wnioskodawca rozpoczyna realizację projektu na własne ryzyko po złożeniu wniosku, a przed podpisaniem umowy o dofinansowanie, zobowiązany jest stosować zapisy wzoru umowy o dofinansowanie, stanowiącego załącznik nr 6 do Regulaminu, w tym w szczególności upublicznia zapytanie ofertowe w sposób zapewniający zachowanie uczciwej konkurencji oraz równe traktowanie wykonawców.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5CE6A8-BD95-80FC-047F-5982EA261E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2615" y="7145354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F7247F9-8393-28DB-1CC1-4602E0681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97526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64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1766D-BCA1-C7B2-B6D0-AF3B1F6EF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4B7F78B-F855-BBEA-23DB-6AEB707712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5426" y="174363"/>
            <a:ext cx="7776864" cy="5903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KATALOG KOSZTÓW KWALIFIKOWALNYCH (1/6)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B78B4CB-4570-71D1-3039-FC946026C381}"/>
              </a:ext>
            </a:extLst>
          </p:cNvPr>
          <p:cNvSpPr txBox="1"/>
          <p:nvPr/>
        </p:nvSpPr>
        <p:spPr>
          <a:xfrm>
            <a:off x="89322" y="611485"/>
            <a:ext cx="10441160" cy="6362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975" defTabSz="801929">
              <a:lnSpc>
                <a:spcPct val="114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Nieruchomości</a:t>
            </a:r>
          </a:p>
          <a:p>
            <a:pPr marL="180975" defTabSz="801929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kategorii kwalifikowalne są koszty: </a:t>
            </a:r>
          </a:p>
          <a:p>
            <a:pPr marL="523875" indent="-342900" defTabSz="80192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nabycia prawa użytkowania wieczystego gruntu,</a:t>
            </a:r>
          </a:p>
          <a:p>
            <a:pPr marL="523875" indent="-342900" defTabSz="80192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nabycia gruntów (poniesione nie wcześniej niż 12 miesięcy przed dniem złożenia wniosku o dofinansowanie),</a:t>
            </a:r>
          </a:p>
          <a:p>
            <a:pPr marL="523875" indent="-342900" defTabSz="80192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nabycia prawa własności nieruchomości zabudowanej (z wyłączeniem nieruchomości mieszkalnych oraz budynków usługowo-mieszkalnych). </a:t>
            </a:r>
          </a:p>
          <a:p>
            <a:pPr marL="180975" defTabSz="801929">
              <a:lnSpc>
                <a:spcPct val="150000"/>
              </a:lnSpc>
              <a:spcBef>
                <a:spcPts val="600"/>
              </a:spcBef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Łączna kwota wydatków kwalifikowalnych dotyczących nieruchomości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może przekraczać 10% wartości łącznych kosztów kwalifikowalnych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 wyłączeniu kosztu kwalifikowalnego nieruchomości), a w przypadku terenów poprzemysłowych oraz terenów opuszczonych, na których znajdują się budynki, limit ten wynosi 15%. Limit, o którym mowa powyżej sprawdzany jest dwukrotnie. Pierwszy raz na etapie oceny projektu oraz drugi raz na etapie realizacji projektu (podczas weryfikacji wniosku o płatność końcową). </a:t>
            </a:r>
          </a:p>
          <a:p>
            <a:pPr marL="180975" defTabSz="801929">
              <a:lnSpc>
                <a:spcPct val="150000"/>
              </a:lnSpc>
              <a:spcBef>
                <a:spcPts val="600"/>
              </a:spcBef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Zakup nieruchomości musi być uzasadniony oraz niezbędny do realizacji projektu, a koszty są kwalifikowalne wyłącznie w zakresie, w jakim te nieruchomości są wykorzystane do celów projektu. 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4C28248-F665-9D96-D09C-2C9DD68A35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18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9D61B01-EAEB-072A-329E-C118B7A8E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06990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D1BE9-B785-E8A7-CECC-A9BBDB4D3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602184-3DE5-0B1C-857F-DDB2D3B531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5426" y="174363"/>
            <a:ext cx="7776864" cy="5903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KATALOG KOSZTÓW KWALIFIKOWALNYCH (2/6)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AB7B65B-BFA2-AC25-A301-082FEDDE0D6E}"/>
              </a:ext>
            </a:extLst>
          </p:cNvPr>
          <p:cNvSpPr txBox="1"/>
          <p:nvPr/>
        </p:nvSpPr>
        <p:spPr>
          <a:xfrm>
            <a:off x="0" y="611486"/>
            <a:ext cx="10530482" cy="6735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457200" defTabSz="801929">
              <a:lnSpc>
                <a:spcPct val="150000"/>
              </a:lnSpc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Materiały i roboty budowlane</a:t>
            </a:r>
          </a:p>
          <a:p>
            <a:pPr marL="180975" defTabSz="801929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Kwalifikowalne są koszty materiałów i robót budowlanych w rozumieniu ustawy z dnia 7 lipca 1994 r. Prawo budowlane.</a:t>
            </a:r>
          </a:p>
          <a:p>
            <a:pPr marL="180975" defTabSz="801929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Łączna wartość kosztów kwalifikowalnych dotyczących materiałów i robót budowlanych (wraz z kosztami ujętymi w kategorii „Nieruchomości”– jeżeli występują w projekcie)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może przekraczać 50% łącznej wartości kosztów kwalifikowalnych projektu.</a:t>
            </a:r>
          </a:p>
          <a:p>
            <a:pPr marL="180975" defTabSz="801929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Materiały i roboty budowlane mogą stanowić koszt kwalifikowalny, pod warunkiem, że:</a:t>
            </a:r>
          </a:p>
          <a:p>
            <a:pPr marL="981075" lvl="1" indent="-342900" defTabSz="8019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 niezbędnym elementem projektu,</a:t>
            </a:r>
          </a:p>
          <a:p>
            <a:pPr marL="981075" lvl="1" indent="-342900" defTabSz="8019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 bezpośrednio związane z wdrożeniem innowacji i/lub wyników prac B+R. Modernizacja czy remont służący wykonywaniu dotychczasowej działalności, która nie jest związana z wdrożeniem innowacji i/lub wyników prac B+R, nie stanowi kosztów kwalifikowalnych projektu. W przypadku budynku kwalifikowalne są części wspólne z zachowaniem proporcji powierzchni użytkowej wykorzystywanej tylko na potrzeby projektu do całości powierzchni użytkowej budynku,</a:t>
            </a:r>
          </a:p>
          <a:p>
            <a:pPr marL="981075" lvl="1" indent="-342900" defTabSz="8019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zostały skalkulowane zgodnie z zapisami w Zał. nr 5 do Regulaminu wyboru projektów - Instrukcją wypełniania załączników do wniosku.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61A2CD6-CEEF-E391-B1E9-2072CD1092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19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58BD07C-B877-652F-BBC1-F9A01E470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06990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2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0357466-2FBD-4978-36DD-7749FC2D8A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91982" y="622033"/>
            <a:ext cx="9707848" cy="860557"/>
          </a:xfr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altLang="pl-PL" sz="2100" noProof="0" dirty="0">
                <a:solidFill>
                  <a:schemeClr val="tx2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PRIORYTET I – BADANIA NAUKOWE I INNOWACJE</a:t>
            </a:r>
            <a:br>
              <a:rPr lang="pl-PL" altLang="pl-PL" sz="2100" noProof="0" dirty="0">
                <a:solidFill>
                  <a:schemeClr val="tx2"/>
                </a:solidFill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altLang="pl-PL" sz="2100" noProof="0" dirty="0">
                <a:solidFill>
                  <a:schemeClr val="tx2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DZIAŁANIE </a:t>
            </a:r>
            <a:r>
              <a:rPr lang="pl-PL" altLang="pl-PL" sz="2100" dirty="0">
                <a:solidFill>
                  <a:schemeClr val="tx2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1</a:t>
            </a:r>
            <a:r>
              <a:rPr lang="pl-PL" altLang="pl-PL" sz="2100" noProof="0" dirty="0">
                <a:solidFill>
                  <a:schemeClr val="tx2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.3 BADANIA I INNOWACJE W SEKTORZE PRZEDSIĘBIORSTW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0CB8D00-8845-1C20-9494-6857DD0968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>
          <a:xfrm>
            <a:off x="418488" y="1871525"/>
            <a:ext cx="9535307" cy="15581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1929">
              <a:lnSpc>
                <a:spcPct val="114000"/>
              </a:lnSpc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Wdrożenie wyników prac B+R oraz innowacji przez MŚP (w tym wsparcie rozwoju eksportu produktów innowacyjnych). </a:t>
            </a:r>
          </a:p>
          <a:p>
            <a:pPr marL="0" indent="0" defTabSz="801929">
              <a:lnSpc>
                <a:spcPct val="114000"/>
              </a:lnSpc>
              <a:spcBef>
                <a:spcPts val="2400"/>
              </a:spcBef>
              <a:spcAft>
                <a:spcPts val="1800"/>
              </a:spcAft>
              <a:buNone/>
              <a:defRPr/>
            </a:pP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 naboru: </a:t>
            </a:r>
            <a:r>
              <a:rPr lang="pl-PL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04.11.2025 r. do 01.12.2025 r.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F80F4A6-929F-FAA9-B13A-746C60A79765}"/>
              </a:ext>
            </a:extLst>
          </p:cNvPr>
          <p:cNvSpPr txBox="1"/>
          <p:nvPr/>
        </p:nvSpPr>
        <p:spPr>
          <a:xfrm>
            <a:off x="161330" y="3635821"/>
            <a:ext cx="6480720" cy="33650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Wsparciem objęte będą projekty polegające na wdrożeniu w przedsiębiorstwie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innowacji produktowej/procesowej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poprzez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rozpoczęcie produkcji lub rozpoczęcie świadczenia usług na bazie uzyskanych wyników prac B+R i/lub innowacyjnych rozwiązań, innych niż wyniki prac B+R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także na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pobudzaniu innowacji marketingowej i organizacyjnej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oraz na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wsparciu rozwoju eksportu produktów innowacyjnych.</a:t>
            </a:r>
          </a:p>
        </p:txBody>
      </p:sp>
      <p:pic>
        <p:nvPicPr>
          <p:cNvPr id="3" name="Obraz 2" descr="wdrażanie wyników">
            <a:extLst>
              <a:ext uri="{FF2B5EF4-FFF2-40B4-BE49-F238E27FC236}">
                <a16:creationId xmlns:a16="http://schemas.microsoft.com/office/drawing/2014/main" id="{6EB5E856-468E-7E09-6737-61C69214A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973" y="2915741"/>
            <a:ext cx="3167729" cy="2969746"/>
          </a:xfrm>
          <a:prstGeom prst="rect">
            <a:avLst/>
          </a:prstGeom>
        </p:spPr>
      </p:pic>
      <p:sp>
        <p:nvSpPr>
          <p:cNvPr id="2" name="Symbol zastępczy numeru slajdu 10">
            <a:extLst>
              <a:ext uri="{FF2B5EF4-FFF2-40B4-BE49-F238E27FC236}">
                <a16:creationId xmlns:a16="http://schemas.microsoft.com/office/drawing/2014/main" id="{594D291E-DA36-AD18-AB7F-EE910BD1BE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2615" y="7070231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10042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8764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  <p:par>
              <p:cTn id="4"/>
            </p:par>
            <p:par>
              <p:cTn id="5"/>
            </p:par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48B3D-FBE2-FF7C-EF75-F5E28A702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CC6A00B-87E9-8001-B066-A2D788A8E3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5426" y="323453"/>
            <a:ext cx="7776864" cy="441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KATALOG KOSZTÓW KWALIFIKOWALNYCH (3/6)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7A396BF-B3DE-DB38-162A-87F595E50C24}"/>
              </a:ext>
            </a:extLst>
          </p:cNvPr>
          <p:cNvSpPr txBox="1"/>
          <p:nvPr/>
        </p:nvSpPr>
        <p:spPr>
          <a:xfrm>
            <a:off x="449362" y="944728"/>
            <a:ext cx="9109012" cy="5411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defTabSz="801929">
              <a:lnSpc>
                <a:spcPct val="150000"/>
              </a:lnSpc>
              <a:spcBef>
                <a:spcPts val="600"/>
              </a:spcBef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kategorii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materiały i roboty budowlane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kosztem kwalifikowalnym może być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do produkcji energii cieplnej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(finansowana pomocą de </a:t>
            </a:r>
            <a:r>
              <a:rPr lang="pl-PL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przy czym: </a:t>
            </a:r>
          </a:p>
          <a:p>
            <a:pPr marL="981075" lvl="1" indent="-342900" defTabSz="801929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produkcja energii ze wspieranej infrastruktury może być wyłącznie na potrzeby własne przedsiębiorstwa, </a:t>
            </a:r>
          </a:p>
          <a:p>
            <a:pPr marL="981075" lvl="1" indent="-342900" defTabSz="801929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swoim zakresem musi obejmować budowę, rozbudowę, przebudowę, remont nieruchomości, </a:t>
            </a:r>
          </a:p>
          <a:p>
            <a:pPr marL="981075" lvl="1" indent="-342900" defTabSz="801929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nie jest udzielana na zakup i instalację urządzeń energetycznych wykorzystujących paliwa kopalne, w tym gaz ziemny, </a:t>
            </a:r>
          </a:p>
          <a:p>
            <a:pPr marL="981075" lvl="1" indent="-342900" defTabSz="801929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muszą być uzasadnione i niezbędne z punktu widzenia realizacji celów projektu. </a:t>
            </a:r>
          </a:p>
          <a:p>
            <a:pPr marL="638175" lvl="1" defTabSz="801929">
              <a:lnSpc>
                <a:spcPct val="150000"/>
              </a:lnSpc>
              <a:spcBef>
                <a:spcPts val="600"/>
              </a:spcBef>
            </a:pPr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DC44899-7380-BBA2-35F8-2D7D49C150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20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95AE062-66FC-0F4D-8312-457E08DF0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06990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65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6A0E2-751D-364E-895F-FAED5AC14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71530C7C-34FE-FC82-463C-BB36341329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2773" y="144224"/>
            <a:ext cx="7632848" cy="4424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KATALOG KOSZTÓW KWALIFIKOWALNYCH (4/6)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FF0E465-C765-9BB2-6492-A00686281DDD}"/>
              </a:ext>
            </a:extLst>
          </p:cNvPr>
          <p:cNvSpPr txBox="1"/>
          <p:nvPr/>
        </p:nvSpPr>
        <p:spPr>
          <a:xfrm>
            <a:off x="210625" y="496025"/>
            <a:ext cx="10297144" cy="68428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975" indent="457200" defTabSz="801929">
              <a:lnSpc>
                <a:spcPct val="150000"/>
              </a:lnSpc>
              <a:spcAft>
                <a:spcPts val="600"/>
              </a:spcAft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 środki trwałe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Kwalifikowalny jest zakup wyłącznie nowych środków trwałych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defTabSz="801929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zastosowania leasingu finansowego kwalifikowalne są raty kapitałowe, zapłacone w okresie kwalifikowalności wydatków wskazanym w umowie o dofinansowanie projektu, przy czym umowa leasingu musi prowadzić do przeniesienia własności tych środków na korzystającego.</a:t>
            </a:r>
          </a:p>
          <a:p>
            <a:pPr marL="0" lvl="1" defTabSz="801929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 środki trwałe mogą być kwalifikowalne wyłącznie, gdy spełniają następujące warunki: </a:t>
            </a:r>
          </a:p>
          <a:p>
            <a:pPr marL="540000" lvl="1" indent="-285750" defTabSz="8019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będą włączone do aktywów przedsiębiorstwa oraz będą podlegać amortyzacji, </a:t>
            </a:r>
          </a:p>
          <a:p>
            <a:pPr marL="540000" lvl="1" indent="-285750" defTabSz="8019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będą związane z projektem przez co najmniej 3 lata od daty płatności końcowej na rzecz beneficjenta,</a:t>
            </a:r>
          </a:p>
          <a:p>
            <a:pPr marL="540000" lvl="1" indent="-285750" defTabSz="8019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wnioskodawca/beneficjent nie dysponuje środkiem trwałym który mógłby zostać użyty zamiennie (posiada takie cechy/parametry/funkcje dzięki, którym mógłby zastąpić planowany do zakupu w ramach projektu środek trwały), </a:t>
            </a:r>
          </a:p>
          <a:p>
            <a:pPr marL="540000" lvl="1" indent="-285750" defTabSz="8019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będą wykorzystywane w działalności gospodarczej prowadzonej przez wnioskodawcę na terenie województwa lubelskiego. </a:t>
            </a:r>
          </a:p>
          <a:p>
            <a:pPr indent="-202950" defTabSz="801929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uboczne zakupu środka trwałego (tj. koszty dostawy/montażu/ubezpieczenia), stanowią koszt niekwalifikowalny projektu, jeżeli nie zostały wkalkulowane w cenę danego środka trwałego.</a:t>
            </a:r>
          </a:p>
          <a:p>
            <a:pPr indent="-202950" defTabSz="801929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Niekwalifikowalne są nowe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środki transportu.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3BFAB57-D50D-FA16-7F11-D50B96FC7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21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292BCF5-7DB0-0DD1-E239-513C1E7F1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100042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77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2C73E-1D01-0D81-4536-16DA543C1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305B582-9745-CED7-A5E1-316DDA05EA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7434" y="221462"/>
            <a:ext cx="7704856" cy="347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KATALOG KOSZTÓW KWALIFIKOWALNYCH (5/6)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E8BF49F-8409-D601-813F-A0EAB73B84D4}"/>
              </a:ext>
            </a:extLst>
          </p:cNvPr>
          <p:cNvSpPr txBox="1"/>
          <p:nvPr/>
        </p:nvSpPr>
        <p:spPr>
          <a:xfrm>
            <a:off x="233338" y="664591"/>
            <a:ext cx="9901100" cy="66736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0975" indent="457200" defTabSz="801929">
              <a:lnSpc>
                <a:spcPct val="150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Wartości niematerialne i prawne</a:t>
            </a:r>
          </a:p>
          <a:p>
            <a:pPr marL="180975" defTabSz="80192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kategorii Kwalifikowalne są wartości niematerialne i prawne, o których mowa w art. 3 ust. 1 pkt 14 ustawy o rachunkowości, tj. nabyte przez jednostkę, zaliczane do aktywów trwałych, prawa majątkowe nadające się do gospodarczego wykorzystania, o przewidywanym okresie ekonomicznej użyteczności dłuższym niż rok, przeznaczone do używania na potrzeby jednostki, a w szczególności: autorskie prawa majątkowe, prawa pokrewne, licencje, koncesje, prawa do wynalazków, patentów, znaków towarowych, wzorów użytkowych oraz zdobniczych, know-how.</a:t>
            </a:r>
          </a:p>
          <a:p>
            <a:pPr marL="180975" defTabSz="80192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Wartości niematerialne i prawne mogą stanowić koszty kwalifikowalne wyłącznie, gdy spełniają następujące warunki:</a:t>
            </a:r>
          </a:p>
          <a:p>
            <a:pPr marL="180975" defTabSz="80192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będą wykorzystywane wyłącznie w miejscu lokalizacji projektu,</a:t>
            </a:r>
          </a:p>
          <a:p>
            <a:pPr marL="180975" defTabSz="80192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będą włączone do aktywów przedsiębiorstwa oraz będą podlegać amortyzacji,</a:t>
            </a:r>
          </a:p>
          <a:p>
            <a:pPr marL="180975" defTabSz="80192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będą związane z projektem przez co najmniej 3 lata od daty płatności końcowej na rzecz beneficjenta.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DA8C406-CA4B-32C1-5CA8-23F6A79BD5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22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CFE549F-14CC-CAA4-A7D5-83CB089F7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100042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38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45844-2E55-BDCA-984D-12ABA6C58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D459FFA-04B0-BF9D-DD34-DB0B4C3F18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5426" y="323453"/>
            <a:ext cx="7704856" cy="347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KATALOG KOSZTÓW KWALIFIKOWALNYCH (6/6)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EC0336D-07BB-91A3-90BF-A43A8A2DAF33}"/>
              </a:ext>
            </a:extLst>
          </p:cNvPr>
          <p:cNvSpPr txBox="1"/>
          <p:nvPr/>
        </p:nvSpPr>
        <p:spPr>
          <a:xfrm>
            <a:off x="210626" y="824241"/>
            <a:ext cx="10297142" cy="62889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180975" indent="457200" defTabSz="80192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zewnętrzne</a:t>
            </a:r>
          </a:p>
          <a:p>
            <a:pPr marL="180975" defTabSz="801929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Kwalifikowany jest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zakup usług zewnętrznych w zakresie internacjonalizacji produktów/usług wdrażanych w wyniku realizacji projektu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tj.: </a:t>
            </a:r>
          </a:p>
          <a:p>
            <a:pPr marL="466725" indent="-285750" defTabSz="8019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opracowanie badania rynku i analizy konkurencyjności, </a:t>
            </a:r>
          </a:p>
          <a:p>
            <a:pPr marL="466725" indent="-285750" defTabSz="8019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dostosowania produktów/usług do danego rynku, </a:t>
            </a:r>
          </a:p>
          <a:p>
            <a:pPr marL="466725" indent="-285750" defTabSz="8019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przygotowanie planu rozwoju eksportu produktów/usług wdrażanych w wyniku realizacji projektu.</a:t>
            </a:r>
          </a:p>
          <a:p>
            <a:pPr marL="180975" defTabSz="80192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usług służących wdrożeniu innowacji marketingowej/organizacyjnej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975" defTabSz="80192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ww. usług w całości finansowane są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pomocą de </a:t>
            </a:r>
            <a:r>
              <a:rPr lang="pl-PL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975" defTabSz="801929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Zakup usług zewnętrznych musi być przeprowadzany na warunkach rynkowych od osób trzecich niepowiązanych z nabywcą (bez zaistnienia konfliktu interesów). </a:t>
            </a:r>
          </a:p>
          <a:p>
            <a:pPr marL="180975" defTabSz="801929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Łączna kwota wydatków kwalifikowalnych dotyczących usług zewnętrznych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może przekraczać 5% wartości łącznych kosztów kwalifikowalnych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 wyłączeniu kosztów kwalifikowalnych usług zewnętrznych), przy czym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więcej niż 40 000,00 PLN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A36E4C2-E8B7-9873-67E9-B0C8A69E42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23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367A876-9AA2-9140-CA95-C107B5EE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100042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11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7BD07-E509-9934-87B7-CEECDB2DA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98AC2FC-B865-0D25-48AC-A875B537F6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66768" y="330538"/>
            <a:ext cx="9275681" cy="421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KATALOG KOSZTÓW NIEKWALIFIKOWALNYCH - katalog otwarty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3779925-B687-CE31-8E91-04D041A16F39}"/>
              </a:ext>
            </a:extLst>
          </p:cNvPr>
          <p:cNvSpPr txBox="1"/>
          <p:nvPr/>
        </p:nvSpPr>
        <p:spPr>
          <a:xfrm>
            <a:off x="161329" y="752534"/>
            <a:ext cx="10297145" cy="6273512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466725" marR="0" lvl="0" indent="-285750" algn="l" defTabSz="80192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koszty niespełniające warunków kwalifikowalności określonych w Wytycznych dotyczących kwalifikowalności wydatków na lata 2021-2027, </a:t>
            </a:r>
          </a:p>
          <a:p>
            <a:pPr marL="466725" marR="0" lvl="0" indent="-285750" algn="l" defTabSz="80192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koszty poniesione poza okresem kwalifikowalności,</a:t>
            </a:r>
          </a:p>
          <a:p>
            <a:pPr marL="466725" marR="0" lvl="0" indent="-285750" algn="l" defTabSz="80192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koszty, które nie zostały poniesione na warunkach rynkowych i/lub zostały zakupione od podmiotów powiązanych z nabywcą,</a:t>
            </a:r>
          </a:p>
          <a:p>
            <a:pPr marL="466725" marR="0" lvl="0" indent="-285750" algn="l" defTabSz="80192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koszty poniesione niezgodnie z Ustawą Prawo zamówień publicznych, jeśli podmiot jest  zobowiązany do jej stosowania,</a:t>
            </a:r>
          </a:p>
          <a:p>
            <a:pPr marL="466725" marR="0" lvl="0" indent="-285750" algn="l" defTabSz="80192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wkład niepieniężny,</a:t>
            </a:r>
          </a:p>
          <a:p>
            <a:pPr marL="466725" marR="0" lvl="0" indent="-285750" algn="l" defTabSz="80192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koszty poniesione na zakup i instalację urządzeń energetycznych wykorzystujących paliwa kopalne, w tym gaz ziemny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466725" marR="0" lvl="0" indent="-285750" algn="l" defTabSz="80192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licencji, subskrypcji, itp., które nie spełniają definicji wartości niematerialnej i prawnej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zgodnie z ustawą o rachunkowości (np. licencje na okres 12-miesięczny lub krótszy),</a:t>
            </a:r>
            <a:endParaRPr kumimoji="0" lang="pl-PL" sz="1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66725" marR="0" lvl="0" indent="-285750" algn="l" defTabSz="80192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koszty infrastruktury do produkcji energii elektrycznej,</a:t>
            </a:r>
          </a:p>
          <a:p>
            <a:pPr marL="466725" marR="0" lvl="0" indent="-285750" algn="l" defTabSz="80192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pozostałe koszty niewymienione w rozdziale 5.4  Regulaminu wyboru projektów lub niespełniające warunków określonych w ww. rozdziale 5.4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7485EB6-1A92-B38E-0D74-A352112C7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24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F50FE16-32FD-2A32-43F4-D9EEB6820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59" y="708421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75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67B8193-17CC-A4A1-1261-1D08349FF4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1410" y="399872"/>
            <a:ext cx="9335168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OBLIGATORYJNE ZAŁĄCZNIKI DLA WSZYSTKICH WNIOSKODAWCÓW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F40BB1D-1E0B-F970-727B-0C6188C803F8}"/>
              </a:ext>
            </a:extLst>
          </p:cNvPr>
          <p:cNvSpPr txBox="1"/>
          <p:nvPr/>
        </p:nvSpPr>
        <p:spPr>
          <a:xfrm>
            <a:off x="321013" y="960145"/>
            <a:ext cx="10049785" cy="46256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 Plan część opisowa (wzór załącznika nr I.1);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 Plan część finansowa (wzór załącznika nr I.2);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Zeznania podatkowe PIT/CIT lub Oświadczenie o braku PIT/CIT (wzór załącznika nr I.3);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Sprawozdania finansowe lub Oświadczenie o braku obowiązku sporządzania sprawozdań finansowych (wzór załącznika nr I.4);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potwierdzające prawo do dysponowania </a:t>
            </a:r>
            <a:r>
              <a:rPr lang="pl-PL" sz="180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nieruchomością, stanowiącą lokalizacje projektu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o statusie przedsiębiorstwa wnioskodawcy (wzór załącznika nr I.5);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osoby upoważnionej do zarządzania projektem w CST2021 (wzór zał. nr I.6);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Opinia o innowacyjności (załącznik nr I.7);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Pismo przewodnie – w przypadku wezwania do poprawy (wzór zał. nr I.8).</a:t>
            </a:r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1069311-C50A-AD7D-CCA7-B80229422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26" y="5737121"/>
            <a:ext cx="2627019" cy="168076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7255BB-2B9D-FBC8-A9AF-A0B2EECCF5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79299" y="7079338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25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1ECC8E-4BEC-A17A-18B6-3578EC48D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79338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46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6361-4AFD-D388-707A-6DCF013E5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9B37B58E-1BD0-0E4D-52F8-E4C1A33A71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418" y="300337"/>
            <a:ext cx="9335168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ZAŁĄCZNIKI OBOWIĄZKOWE W ZALEŻNOŚCI OD SPECYFIKI PROJEKTU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23ED870-3CBA-221D-0063-CC6A25D46F67}"/>
              </a:ext>
            </a:extLst>
          </p:cNvPr>
          <p:cNvSpPr txBox="1"/>
          <p:nvPr/>
        </p:nvSpPr>
        <p:spPr>
          <a:xfrm>
            <a:off x="299851" y="700447"/>
            <a:ext cx="9896613" cy="5998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Statut/umowa/regulamin organizacyjny,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Upoważnienie do reprezentowania wnioskodawcy (wzór zał. nr II.1),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Kosztorysy inwestorskie/kalkulacja kosztów materiałów i robót budowlanych,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Wyciąg z dokumentacji technicznej,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Dokumentacja OOŚ,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Pozwolenie na budowę,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Zgłoszenie właściwemu organowi zamiaru wykonania robót budowlanych,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Pozostała dokumentacja OOŚ,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Pozostała dokumentacja niezbędna do prawidłowej realizacji projektu,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potwierdzające położenie nieruchomości na terenach poprzemysłowych lub na terenach opuszczonych,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z przeprowadzonych prac B+R,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potwierdzające dysponowanie własnością intelektualną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potwierdzające aktywność przedsiębiorstwa.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E636DDA-5FBD-BB3C-60EF-F914B9CDCCF8}"/>
              </a:ext>
            </a:extLst>
          </p:cNvPr>
          <p:cNvSpPr txBox="1"/>
          <p:nvPr/>
        </p:nvSpPr>
        <p:spPr>
          <a:xfrm>
            <a:off x="471715" y="6669786"/>
            <a:ext cx="9519966" cy="723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ZAŁĄCZNIKI NIEOBLIGATORYJNE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 niezbędne dokumenty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4CD482-9B65-14E8-66EE-AFB675B6E4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79299" y="7079338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26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B24E819-0734-8E00-6F6D-CE5EE7D76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79338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34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67B8193-17CC-A4A1-1261-1D08349FF4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7414" y="199902"/>
            <a:ext cx="8856983" cy="4392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fontAlgn="auto">
              <a:lnSpc>
                <a:spcPct val="125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ZAŁĄCZNIKI WYMAGANE PRZED i PO PODPISANIU UMOWY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F40BB1D-1E0B-F970-727B-0C6188C803F8}"/>
              </a:ext>
            </a:extLst>
          </p:cNvPr>
          <p:cNvSpPr txBox="1"/>
          <p:nvPr/>
        </p:nvSpPr>
        <p:spPr>
          <a:xfrm>
            <a:off x="387025" y="590693"/>
            <a:ext cx="7657026" cy="50319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 podpisaniem umowy o dofinansowanie: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Aktualne zaświadczenia o niezaleganiu z należnościami wobec Skarbu Państwa;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Oświadczenia o niekaralności (wzór zał. IV.1, IV.2);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finansowe potwierdzające posiadanie środków (co najmniej wartość wkładu własnego, odnoszącego się do kosztów kwalifikowalnych) – sprawozdania finansowe, wyciąg z konta, umowa pożyczki (akt notarialny), promesa kredytu/leasingu/pożyczki, zaświadczenie z banku o posiadanych środkach itd.;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 Planu (część opisowa/finansowa) – aktualizacja;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o statusie przedsiębiorstwa wnioskodawcy – aktualizacja.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338A8A1-FF6D-C8DF-DFB4-BE8E245119DC}"/>
              </a:ext>
            </a:extLst>
          </p:cNvPr>
          <p:cNvSpPr txBox="1"/>
          <p:nvPr/>
        </p:nvSpPr>
        <p:spPr>
          <a:xfrm>
            <a:off x="300309" y="5559896"/>
            <a:ext cx="7068725" cy="16337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podpisaniu umowy o dofinansowanie: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Zabezpieczenia prawidłowej realizacji umowy o dofinansowanie: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Weksel in blanco (wzór zał. V.1);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Deklaracja wystawcy weksla in blanco (wzór zał. V.2 i V.3).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D4E538-6A9B-CD67-C08E-13A39478E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952" y="1378122"/>
            <a:ext cx="2915963" cy="17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5B5622F-7B01-10D3-DE7D-9A1C02CE0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953" y="3886247"/>
            <a:ext cx="2915963" cy="17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8CF3C04-CF8A-C4EA-0346-3BB7619FCEA5}"/>
              </a:ext>
            </a:extLst>
          </p:cNvPr>
          <p:cNvSpPr txBox="1">
            <a:spLocks/>
          </p:cNvSpPr>
          <p:nvPr/>
        </p:nvSpPr>
        <p:spPr>
          <a:xfrm>
            <a:off x="4835409" y="7134030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795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Aft>
                  <a:spcPts val="600"/>
                </a:spcAft>
              </a:pPr>
              <a:t>27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46" y="7170542"/>
            <a:ext cx="4360567" cy="2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76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4624A-CC8E-DE73-5CEA-2E9D79D63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EF8DDBC-A8E3-C982-BD8A-8626D259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95" y="395461"/>
            <a:ext cx="8640381" cy="4263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WSKAŹNIKI PROJEKTU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4484A48-A3D6-01AF-B47B-11C4BA76649E}"/>
              </a:ext>
            </a:extLst>
          </p:cNvPr>
          <p:cNvSpPr txBox="1"/>
          <p:nvPr/>
        </p:nvSpPr>
        <p:spPr>
          <a:xfrm>
            <a:off x="233338" y="867152"/>
            <a:ext cx="7561499" cy="35189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Wnioskodawca zobowiązany jest do wyboru wszystkich adekwatnych do zakresu projektu wskaźników produktu oraz rezultatu.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Wartość wskaźników musi zostać oszacowana ze szczególną starannością przez wnioskodawcę, z uwagi na konsekwencje ich nie osiągnięcia określone we wzorze umowy o dofinansowanie (załącznik nr 6 do Regulaminu).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Zestawienie wskaźników oraz ich opis znajdują się w załączniku nr 7 do Regulaminu.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BBD27B-36E9-704C-D727-DFBD40EE5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210" y="1317995"/>
            <a:ext cx="2063942" cy="161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749942A-D67B-FE53-2E2C-212488B14EAF}"/>
              </a:ext>
            </a:extLst>
          </p:cNvPr>
          <p:cNvSpPr txBox="1"/>
          <p:nvPr/>
        </p:nvSpPr>
        <p:spPr>
          <a:xfrm>
            <a:off x="233339" y="4622538"/>
            <a:ext cx="9912814" cy="23747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WSKAŹNIKI REZULTATU adekwatne dla każdego projektu: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Wartość inwestycji prywatnych uzupełniających wsparcie publiczne – dotacje,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MŚP wprowadzające innowacje produktowe / MŚP wprowadzające innowacje procesowe,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wprowadzonych innowacji produktowych / Liczba wprowadzonych innowacji procesowych,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Przychody ze sprzedaży nowych lub udoskonalonych produktów/usług.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300D215-F9EC-B366-4A9E-269970C3A8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2615" y="7140537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28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1B5A14F-BB92-EFB0-D74F-1A47374DA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7283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05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67B8193-17CC-A4A1-1261-1D08349FF4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5168" y="241123"/>
            <a:ext cx="9179355" cy="8168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fontAlgn="auto">
              <a:lnSpc>
                <a:spcPct val="125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JAKICH ZASAD NALEŻY PRZESTRZEGAĆ PRZYGOTOWUJĄC ZAŁĄCZNIKI DO WNIOSKU?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F4E1C16D-3D93-0817-1DA7-C7D8419F4A77}"/>
              </a:ext>
            </a:extLst>
          </p:cNvPr>
          <p:cNvSpPr/>
          <p:nvPr/>
        </p:nvSpPr>
        <p:spPr>
          <a:xfrm>
            <a:off x="2167239" y="1073033"/>
            <a:ext cx="10720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</a:p>
        </p:txBody>
      </p:sp>
      <p:sp>
        <p:nvSpPr>
          <p:cNvPr id="20" name="Objaśnienie: strzałka w dół 19">
            <a:extLst>
              <a:ext uri="{FF2B5EF4-FFF2-40B4-BE49-F238E27FC236}">
                <a16:creationId xmlns:a16="http://schemas.microsoft.com/office/drawing/2014/main" id="{934E7EDA-386E-FCDE-9E1E-67C967FF8A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50134" y="1580260"/>
            <a:ext cx="3888432" cy="983087"/>
          </a:xfrm>
          <a:prstGeom prst="downArrowCallout">
            <a:avLst/>
          </a:prstGeom>
          <a:solidFill>
            <a:srgbClr val="CDE5D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Tylko forma elektroniczna</a:t>
            </a:r>
          </a:p>
        </p:txBody>
      </p:sp>
      <p:sp>
        <p:nvSpPr>
          <p:cNvPr id="21" name="Objaśnienie: strzałka w dół 20">
            <a:extLst>
              <a:ext uri="{FF2B5EF4-FFF2-40B4-BE49-F238E27FC236}">
                <a16:creationId xmlns:a16="http://schemas.microsoft.com/office/drawing/2014/main" id="{9A48FB53-0B20-DEB5-C65E-585E673CA1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73794" y="2583754"/>
            <a:ext cx="3848633" cy="1409549"/>
          </a:xfrm>
          <a:prstGeom prst="downArrowCallout">
            <a:avLst/>
          </a:prstGeom>
          <a:solidFill>
            <a:srgbClr val="CDE5D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l-PL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Załączyć w wyznaczone miejsce</a:t>
            </a:r>
            <a:br>
              <a:rPr lang="pl-PL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WOD2021 </a:t>
            </a:r>
          </a:p>
          <a:p>
            <a:pPr algn="ctr"/>
            <a:r>
              <a:rPr lang="pl-PL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l-PL" sz="18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 rozmiar pliku to 25 MB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aśnienie: strzałka w dół 21">
            <a:extLst>
              <a:ext uri="{FF2B5EF4-FFF2-40B4-BE49-F238E27FC236}">
                <a16:creationId xmlns:a16="http://schemas.microsoft.com/office/drawing/2014/main" id="{09D8C847-2F48-3AC7-BD62-97A66E1DC6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09177" y="3993303"/>
            <a:ext cx="3910927" cy="1121501"/>
          </a:xfrm>
          <a:prstGeom prst="downArrowCallout">
            <a:avLst/>
          </a:prstGeom>
          <a:solidFill>
            <a:srgbClr val="CDE5D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l-P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w języku obcym muszą</a:t>
            </a:r>
          </a:p>
          <a:p>
            <a:pPr algn="ctr"/>
            <a:r>
              <a:rPr lang="pl-P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być z tłumaczeniem przysięgłym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aśnienie: strzałka w dół 28">
            <a:extLst>
              <a:ext uri="{FF2B5EF4-FFF2-40B4-BE49-F238E27FC236}">
                <a16:creationId xmlns:a16="http://schemas.microsoft.com/office/drawing/2014/main" id="{7638F9DD-5DB7-5B92-A8C1-776E5BEDA0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50134" y="5103307"/>
            <a:ext cx="3888432" cy="983087"/>
          </a:xfrm>
          <a:prstGeom prst="downArrowCallout">
            <a:avLst/>
          </a:prstGeom>
          <a:solidFill>
            <a:srgbClr val="CDE5D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Tylko elektroniczny podpis kwalifikowany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B376A57E-FCC9-D5A5-1C79-4ED3C3EB5C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36018" y="6058626"/>
            <a:ext cx="3761816" cy="1121501"/>
          </a:xfrm>
          <a:prstGeom prst="rect">
            <a:avLst/>
          </a:prstGeom>
          <a:solidFill>
            <a:srgbClr val="CDE5D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pl-P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zewnętrznym podpisie kwalifikowanym powstaje odrębny plik z podpisem - należy załączyć dwa pliki (dokument + podpis)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DFD734FB-C8CB-ADCE-4D35-9EF1904BE3E3}"/>
              </a:ext>
            </a:extLst>
          </p:cNvPr>
          <p:cNvSpPr/>
          <p:nvPr/>
        </p:nvSpPr>
        <p:spPr>
          <a:xfrm>
            <a:off x="7317225" y="1054536"/>
            <a:ext cx="9219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endParaRPr lang="pl-PL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aśnienie: strzałka w dół 23">
            <a:extLst>
              <a:ext uri="{FF2B5EF4-FFF2-40B4-BE49-F238E27FC236}">
                <a16:creationId xmlns:a16="http://schemas.microsoft.com/office/drawing/2014/main" id="{6255713B-D93F-3998-545F-5CB20DED29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81909" y="1574278"/>
            <a:ext cx="4792615" cy="1121501"/>
          </a:xfrm>
          <a:prstGeom prst="downArrowCallout">
            <a:avLst/>
          </a:prstGeom>
          <a:solidFill>
            <a:srgbClr val="F0AE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zmieniaj typu pliku z Excel na *pdf</a:t>
            </a:r>
          </a:p>
        </p:txBody>
      </p:sp>
      <p:sp>
        <p:nvSpPr>
          <p:cNvPr id="25" name="Objaśnienie: strzałka w dół 24">
            <a:extLst>
              <a:ext uri="{FF2B5EF4-FFF2-40B4-BE49-F238E27FC236}">
                <a16:creationId xmlns:a16="http://schemas.microsoft.com/office/drawing/2014/main" id="{9AA816B3-5F7A-85AA-8788-C2ED8BF622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86246" y="2695600"/>
            <a:ext cx="4792615" cy="1121501"/>
          </a:xfrm>
          <a:prstGeom prst="downArrowCallout">
            <a:avLst/>
          </a:prstGeom>
          <a:solidFill>
            <a:srgbClr val="F0AE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przeformatowuj wzorów 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pl-PL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 usuwaj zakładek 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aśnienie: strzałka w dół 25">
            <a:extLst>
              <a:ext uri="{FF2B5EF4-FFF2-40B4-BE49-F238E27FC236}">
                <a16:creationId xmlns:a16="http://schemas.microsoft.com/office/drawing/2014/main" id="{AB7DEB91-0B67-F41E-2D4F-1B6A99A3E6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401150" y="3814403"/>
            <a:ext cx="4792615" cy="1121501"/>
          </a:xfrm>
          <a:prstGeom prst="downArrowCallout">
            <a:avLst/>
          </a:prstGeom>
          <a:solidFill>
            <a:srgbClr val="F0AE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pl-P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zmieniaj nazw plików ani nie otwieraj ponownie po podpisaniu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aśnienie: strzałka w dół 26">
            <a:extLst>
              <a:ext uri="{FF2B5EF4-FFF2-40B4-BE49-F238E27FC236}">
                <a16:creationId xmlns:a16="http://schemas.microsoft.com/office/drawing/2014/main" id="{F80965F0-1C79-6491-6031-494FCA0394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83602" y="4916491"/>
            <a:ext cx="4792615" cy="1121501"/>
          </a:xfrm>
          <a:prstGeom prst="downArrowCallout">
            <a:avLst/>
          </a:prstGeom>
          <a:solidFill>
            <a:srgbClr val="F0AE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podpisuj przez </a:t>
            </a:r>
            <a:r>
              <a:rPr lang="pl-PL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ePuap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ani pieczęcią kwalifikowaną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CDF168BB-555D-7EF3-2CEF-BA103ACE5A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92376" y="6054528"/>
            <a:ext cx="4792615" cy="646331"/>
          </a:xfrm>
          <a:prstGeom prst="rect">
            <a:avLst/>
          </a:prstGeom>
          <a:solidFill>
            <a:srgbClr val="F0AE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pl-P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załączaj samego pliku podpisu xades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B380878-F585-A3CD-CCDC-1564E316B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8939" y="7293681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29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65B1318-9225-FFB1-AD26-1F4E32A4A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06" y="7079608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1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269E7E-5ED9-953A-86FC-21C9A66FFE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388180"/>
            <a:ext cx="5544616" cy="44194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INFORMACJE O NABORZE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1FF23D3-F7CC-E92B-4548-7AF211D6DB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4747" y="730606"/>
            <a:ext cx="5544616" cy="8277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Alokacja naboru: </a:t>
            </a:r>
            <a:r>
              <a:rPr lang="pl-PL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42 695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l-PL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00,00 PLN</a:t>
            </a:r>
            <a:endParaRPr lang="pl-PL" altLang="pl-PL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wsparcia</a:t>
            </a:r>
            <a:r>
              <a:rPr lang="pl-PL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dotacja warunkowa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0E531B0-530B-9FB0-84AF-B3A1A6938F73}"/>
              </a:ext>
            </a:extLst>
          </p:cNvPr>
          <p:cNvSpPr txBox="1"/>
          <p:nvPr/>
        </p:nvSpPr>
        <p:spPr>
          <a:xfrm>
            <a:off x="365527" y="1558397"/>
            <a:ext cx="7122751" cy="21530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Rodzaj pomocy:   </a:t>
            </a:r>
          </a:p>
          <a:p>
            <a:pPr marL="285750" indent="-28575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publiczna - art. 14 </a:t>
            </a:r>
            <a:r>
              <a:rPr lang="pl-PL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651/2014</a:t>
            </a:r>
          </a:p>
          <a:p>
            <a:pPr marL="285750" indent="-28575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de </a:t>
            </a:r>
            <a:r>
              <a:rPr lang="pl-PL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endParaRPr lang="pl-PL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Aft>
                <a:spcPts val="300"/>
              </a:spcAft>
              <a:buNone/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Beneficjenci: </a:t>
            </a:r>
          </a:p>
          <a:p>
            <a:pPr marL="0" indent="0">
              <a:lnSpc>
                <a:spcPct val="114000"/>
              </a:lnSpc>
              <a:spcAft>
                <a:spcPts val="300"/>
              </a:spcAft>
              <a:buNone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mikro, małe i średnie przedsiębiorstwa</a:t>
            </a:r>
          </a:p>
          <a:p>
            <a:pPr marL="0" indent="0">
              <a:lnSpc>
                <a:spcPct val="114000"/>
              </a:lnSpc>
              <a:spcAft>
                <a:spcPts val="300"/>
              </a:spcAft>
              <a:buNone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(zgodnie z definicją zawartą w Zał. I do Rozporządzenia 651/2014). </a:t>
            </a: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0292CAB7-9C4F-9594-4FE3-78A4E3DAD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5799" y="959061"/>
            <a:ext cx="4310359" cy="238872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A711E68-D9B8-B1F8-75FC-F2BB0284BD0F}"/>
              </a:ext>
            </a:extLst>
          </p:cNvPr>
          <p:cNvSpPr txBox="1"/>
          <p:nvPr/>
        </p:nvSpPr>
        <p:spPr>
          <a:xfrm>
            <a:off x="6550204" y="1504049"/>
            <a:ext cx="3102847" cy="10356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0" indent="0" algn="ctr" defTabSz="801929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</a:t>
            </a:r>
          </a:p>
          <a:p>
            <a:pPr marL="0" indent="0" algn="ctr" defTabSz="801929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pl-PL" sz="20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5 000 000 </a:t>
            </a: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C16E9E3-F49A-A6D3-24B5-3359F09583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65527" y="3628504"/>
            <a:ext cx="10100122" cy="2118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0" indent="0" defTabSz="801929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ograniczeń kwotowych w zakresie minimalnej i maksymalnej wartości projektu oraz minimalnej i maksymalnej wartości wydatków kwalifikowalnych.</a:t>
            </a:r>
          </a:p>
          <a:p>
            <a:pPr defTabSz="801929">
              <a:lnSpc>
                <a:spcPct val="150000"/>
              </a:lnSpc>
              <a:spcBef>
                <a:spcPct val="0"/>
              </a:spcBef>
              <a:defRPr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Maksymalny poziom dofinansowania wydatków kwalifikowalnych:</a:t>
            </a:r>
          </a:p>
          <a:p>
            <a:pPr marL="0" indent="0" defTabSz="801929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mikroprzedsiębiorstwo i małe przedsiębiorstwa: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70 %</a:t>
            </a:r>
          </a:p>
          <a:p>
            <a:pPr marL="0" indent="0" defTabSz="801929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średnie przedsiębiorstwa: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60 %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6B350C8-46FB-25A4-0219-A4E2C340CA37}"/>
              </a:ext>
            </a:extLst>
          </p:cNvPr>
          <p:cNvSpPr txBox="1"/>
          <p:nvPr/>
        </p:nvSpPr>
        <p:spPr>
          <a:xfrm>
            <a:off x="365527" y="5781594"/>
            <a:ext cx="10015578" cy="17030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określaniu statusu przedsiębiorstwa należy wziąć pod uwagę relacje, występujące pomiędzy wnioskodawcą a innymi podmiotami, w rozumieniu Zał. I do Rozporządzenia 651/2014 (tj. czy przedsiębiorstwo jest podmiotem samodzielnym, przedsiębiorstwem partnerskim, przedsiębiorstwem powiązanym). </a:t>
            </a:r>
          </a:p>
        </p:txBody>
      </p:sp>
      <p:sp>
        <p:nvSpPr>
          <p:cNvPr id="10" name="Symbol zastępczy numeru slajdu 10">
            <a:extLst>
              <a:ext uri="{FF2B5EF4-FFF2-40B4-BE49-F238E27FC236}">
                <a16:creationId xmlns:a16="http://schemas.microsoft.com/office/drawing/2014/main" id="{F5C60307-CD19-1302-CBD1-5EB7033FC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70990" y="7130606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FAD157D-8DE8-8BD8-771A-D6EA1309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23" y="7062901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30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DCAB2-DEDB-C266-7CA3-43D206EEE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7">
            <a:extLst>
              <a:ext uri="{FF2B5EF4-FFF2-40B4-BE49-F238E27FC236}">
                <a16:creationId xmlns:a16="http://schemas.microsoft.com/office/drawing/2014/main" id="{8CBC15AA-2D87-A28F-9770-F67DD2E5D8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7445" y="320942"/>
            <a:ext cx="5062988" cy="441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>
            <a:lvl1pPr algn="l" defTabSz="801934" rtl="0" eaLnBrk="1" latinLnBrk="0" hangingPunct="1">
              <a:lnSpc>
                <a:spcPts val="2864"/>
              </a:lnSpc>
              <a:spcBef>
                <a:spcPct val="0"/>
              </a:spcBef>
              <a:buNone/>
              <a:defRPr sz="2228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PROCEDURA OCENY</a:t>
            </a:r>
          </a:p>
        </p:txBody>
      </p:sp>
      <p:grpSp>
        <p:nvGrpSpPr>
          <p:cNvPr id="15" name="Grupa 14" descr="Ocena formalna dokonywana będzie w oparciu o kryteria formalne dostępu, poprawności i specyficzne. &#10;Kryteria te są kryteriami zerojedynkowymi. Ocena polegać będzie na przyznaniu wartości logicznych: „TAK”, „NIE”, bądź „NIE DOTYCZY”. &#10;Kryteria formalne dostępu to kryteria obligatoryjne, których spełnienie jest niezbędne do przyznania dofinansowania i nie ma możliwości&#10;ich uzupełnienia natomiast w ramach kryterium poprawności i kryteriów specyficznych możliwa jest jedna poprawa. &#10;Czy wniosek o dofinansowanie został złożony w wyznaczonym terminie naboru?&#10;• Czy formularz został sporządzony i złożonyprzez WOD2021. systemie?&#10;2. Ocena merytoryczna dokonywana jest w oparciu o kryteria techniczne, specyficzne, trafności merytorycznej oraz kryteria rozstrzygające.&#10;Kryteria merytoryczne techniczne i specyficzne są kryteriami zerojedynkowymi. Ocena również będzie polegać na przyznaniu&#10; wartości: „TAK”, „NIE”, bądź „NIE DOTYCZY. Jest tutaj możliwe jedno uzupełnienie wniosku. Natomiast kryteria trafności merytorycznej&#10; będą kryteriami punktowymi – Należy uzyskać odpowiednią punktów…... W ramach ich oceny nie będzie możliwości poprawiania wniosku. &#10;Kryteria rozstrzygające, wyodrębnione zostaną w ramach kryteriów merytorycznych – trafności merytorycznej Będą miały zastosowanie &#10;w przypadku wyboru projektów, które uzyskają taką sama liczbę punków.&#10;">
            <a:extLst>
              <a:ext uri="{FF2B5EF4-FFF2-40B4-BE49-F238E27FC236}">
                <a16:creationId xmlns:a16="http://schemas.microsoft.com/office/drawing/2014/main" id="{237167F2-0D64-BF91-52C3-3666F915F7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49362" y="1577745"/>
            <a:ext cx="9365831" cy="5032750"/>
            <a:chOff x="410973" y="1784398"/>
            <a:chExt cx="9365831" cy="5032750"/>
          </a:xfrm>
        </p:grpSpPr>
        <p:sp>
          <p:nvSpPr>
            <p:cNvPr id="17" name="Łącznik prostoliniowy 3">
              <a:extLst>
                <a:ext uri="{FF2B5EF4-FFF2-40B4-BE49-F238E27FC236}">
                  <a16:creationId xmlns:a16="http://schemas.microsoft.com/office/drawing/2014/main" id="{26BDA865-F9BB-3794-CD34-34E2249F4233}"/>
                </a:ext>
              </a:extLst>
            </p:cNvPr>
            <p:cNvSpPr/>
            <p:nvPr/>
          </p:nvSpPr>
          <p:spPr>
            <a:xfrm flipV="1">
              <a:off x="7681792" y="4447618"/>
              <a:ext cx="45719" cy="457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0454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Łącznik prostoliniowy 3">
              <a:extLst>
                <a:ext uri="{FF2B5EF4-FFF2-40B4-BE49-F238E27FC236}">
                  <a16:creationId xmlns:a16="http://schemas.microsoft.com/office/drawing/2014/main" id="{987E0351-5D7A-BDD1-12BF-B70D0CAC5660}"/>
                </a:ext>
              </a:extLst>
            </p:cNvPr>
            <p:cNvSpPr/>
            <p:nvPr/>
          </p:nvSpPr>
          <p:spPr>
            <a:xfrm>
              <a:off x="2438636" y="2668735"/>
              <a:ext cx="2268537" cy="4032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67856" y="0"/>
                  </a:moveTo>
                  <a:lnTo>
                    <a:pt x="2267856" y="241168"/>
                  </a:lnTo>
                  <a:lnTo>
                    <a:pt x="0" y="241168"/>
                  </a:lnTo>
                  <a:lnTo>
                    <a:pt x="0" y="404540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Łącznik prostoliniowy 3">
              <a:extLst>
                <a:ext uri="{FF2B5EF4-FFF2-40B4-BE49-F238E27FC236}">
                  <a16:creationId xmlns:a16="http://schemas.microsoft.com/office/drawing/2014/main" id="{C7A12AC0-1FCE-B34D-FAC1-80BCC7DB069B}"/>
                </a:ext>
              </a:extLst>
            </p:cNvPr>
            <p:cNvSpPr/>
            <p:nvPr/>
          </p:nvSpPr>
          <p:spPr>
            <a:xfrm>
              <a:off x="4707173" y="2668735"/>
              <a:ext cx="2266950" cy="4048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1168"/>
                  </a:lnTo>
                  <a:lnTo>
                    <a:pt x="2267856" y="241168"/>
                  </a:lnTo>
                  <a:lnTo>
                    <a:pt x="2267856" y="404540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7291F625-D114-251B-51CD-10FB4730E7CB}"/>
                </a:ext>
              </a:extLst>
            </p:cNvPr>
            <p:cNvSpPr/>
            <p:nvPr/>
          </p:nvSpPr>
          <p:spPr>
            <a:xfrm>
              <a:off x="3737757" y="1784398"/>
              <a:ext cx="2026840" cy="8843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Kryteria oceny projektów</a:t>
              </a:r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43872586-7C55-6738-DFFE-AEB571DFD3E0}"/>
                </a:ext>
              </a:extLst>
            </p:cNvPr>
            <p:cNvSpPr/>
            <p:nvPr/>
          </p:nvSpPr>
          <p:spPr>
            <a:xfrm>
              <a:off x="1572452" y="3120060"/>
              <a:ext cx="1668463" cy="71596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Ocena formalna </a:t>
              </a:r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077A5AD6-976A-B53E-C24D-E6AEC57691E5}"/>
                </a:ext>
              </a:extLst>
            </p:cNvPr>
            <p:cNvSpPr/>
            <p:nvPr/>
          </p:nvSpPr>
          <p:spPr>
            <a:xfrm>
              <a:off x="5727497" y="3195091"/>
              <a:ext cx="1996453" cy="7159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Ocena merytoryczna</a:t>
              </a: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B397E946-7C1E-398E-5081-E4894449B7E6}"/>
                </a:ext>
              </a:extLst>
            </p:cNvPr>
            <p:cNvSpPr/>
            <p:nvPr/>
          </p:nvSpPr>
          <p:spPr>
            <a:xfrm>
              <a:off x="1664760" y="4326159"/>
              <a:ext cx="1178872" cy="59121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Kryteria formalne poprawności</a:t>
              </a:r>
            </a:p>
          </p:txBody>
        </p:sp>
        <p:sp>
          <p:nvSpPr>
            <p:cNvPr id="25" name="Łącznik prostoliniowy 3">
              <a:extLst>
                <a:ext uri="{FF2B5EF4-FFF2-40B4-BE49-F238E27FC236}">
                  <a16:creationId xmlns:a16="http://schemas.microsoft.com/office/drawing/2014/main" id="{EA4CFC6C-5044-09F1-5FCE-24AD910EB71C}"/>
                </a:ext>
              </a:extLst>
            </p:cNvPr>
            <p:cNvSpPr/>
            <p:nvPr/>
          </p:nvSpPr>
          <p:spPr>
            <a:xfrm>
              <a:off x="4803192" y="3818581"/>
              <a:ext cx="1770063" cy="4048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4285" y="0"/>
                  </a:moveTo>
                  <a:lnTo>
                    <a:pt x="1814285" y="241168"/>
                  </a:lnTo>
                  <a:lnTo>
                    <a:pt x="0" y="241168"/>
                  </a:lnTo>
                  <a:lnTo>
                    <a:pt x="0" y="40454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Łącznik prostoliniowy 3">
              <a:extLst>
                <a:ext uri="{FF2B5EF4-FFF2-40B4-BE49-F238E27FC236}">
                  <a16:creationId xmlns:a16="http://schemas.microsoft.com/office/drawing/2014/main" id="{17C94591-E6B8-B643-14FF-983B70651589}"/>
                </a:ext>
              </a:extLst>
            </p:cNvPr>
            <p:cNvSpPr/>
            <p:nvPr/>
          </p:nvSpPr>
          <p:spPr>
            <a:xfrm>
              <a:off x="6237435" y="4071527"/>
              <a:ext cx="44450" cy="2619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0454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C61A1B3F-D181-114D-D5B1-86292374FC61}"/>
                </a:ext>
              </a:extLst>
            </p:cNvPr>
            <p:cNvSpPr/>
            <p:nvPr/>
          </p:nvSpPr>
          <p:spPr>
            <a:xfrm>
              <a:off x="8464427" y="4275295"/>
              <a:ext cx="1312377" cy="5686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Kryteria rozstrzygające</a:t>
              </a:r>
            </a:p>
          </p:txBody>
        </p: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718267D2-50C3-538A-04A9-A8F727088648}"/>
                </a:ext>
              </a:extLst>
            </p:cNvPr>
            <p:cNvSpPr/>
            <p:nvPr/>
          </p:nvSpPr>
          <p:spPr>
            <a:xfrm>
              <a:off x="7048462" y="4279369"/>
              <a:ext cx="1312377" cy="56454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Kryteria trafności merytorycznej</a:t>
              </a:r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015CEF5D-C78D-5AB3-8302-F01823AD9B20}"/>
                </a:ext>
              </a:extLst>
            </p:cNvPr>
            <p:cNvSpPr/>
            <p:nvPr/>
          </p:nvSpPr>
          <p:spPr>
            <a:xfrm>
              <a:off x="4380427" y="4261741"/>
              <a:ext cx="1178872" cy="5821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Kryteria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merytoryczne  techniczne</a:t>
              </a:r>
            </a:p>
          </p:txBody>
        </p:sp>
        <p:sp>
          <p:nvSpPr>
            <p:cNvPr id="31" name="Prostokąt zaokrąglony 39">
              <a:extLst>
                <a:ext uri="{FF2B5EF4-FFF2-40B4-BE49-F238E27FC236}">
                  <a16:creationId xmlns:a16="http://schemas.microsoft.com/office/drawing/2014/main" id="{370934E1-BD98-23FE-E966-29FD925BB142}"/>
                </a:ext>
              </a:extLst>
            </p:cNvPr>
            <p:cNvSpPr/>
            <p:nvPr/>
          </p:nvSpPr>
          <p:spPr>
            <a:xfrm>
              <a:off x="410973" y="5564830"/>
              <a:ext cx="6460089" cy="453181"/>
            </a:xfrm>
            <a:prstGeom prst="roundRect">
              <a:avLst/>
            </a:prstGeom>
            <a:solidFill>
              <a:srgbClr val="E7FEE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Obligatoryjne, ocena zerojedynkowa</a:t>
              </a:r>
            </a:p>
          </p:txBody>
        </p:sp>
        <p:sp>
          <p:nvSpPr>
            <p:cNvPr id="32" name="Prostokąt zaokrąglony 44">
              <a:extLst>
                <a:ext uri="{FF2B5EF4-FFF2-40B4-BE49-F238E27FC236}">
                  <a16:creationId xmlns:a16="http://schemas.microsoft.com/office/drawing/2014/main" id="{6368F80D-90B7-119B-CEC0-287A644D0080}"/>
                </a:ext>
              </a:extLst>
            </p:cNvPr>
            <p:cNvSpPr/>
            <p:nvPr/>
          </p:nvSpPr>
          <p:spPr>
            <a:xfrm>
              <a:off x="7425793" y="5600868"/>
              <a:ext cx="2349699" cy="1216280"/>
            </a:xfrm>
            <a:prstGeom prst="roundRect">
              <a:avLst/>
            </a:prstGeom>
            <a:solidFill>
              <a:srgbClr val="E7FEE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Fakultatywne,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ocena punktowa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max. 100 punktów.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Pozytywna ocena</a:t>
              </a:r>
              <a:b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min. 51 pkt. </a:t>
              </a:r>
            </a:p>
          </p:txBody>
        </p:sp>
        <p:sp>
          <p:nvSpPr>
            <p:cNvPr id="33" name="Strzałka w dół 49">
              <a:extLst>
                <a:ext uri="{FF2B5EF4-FFF2-40B4-BE49-F238E27FC236}">
                  <a16:creationId xmlns:a16="http://schemas.microsoft.com/office/drawing/2014/main" id="{B485D49C-60DA-DDFE-EDAA-5A5361D05404}"/>
                </a:ext>
              </a:extLst>
            </p:cNvPr>
            <p:cNvSpPr/>
            <p:nvPr/>
          </p:nvSpPr>
          <p:spPr>
            <a:xfrm>
              <a:off x="924919" y="4967181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CAC13CA1-EF6D-5C10-0C54-74F2CEC94D4E}"/>
                </a:ext>
              </a:extLst>
            </p:cNvPr>
            <p:cNvSpPr/>
            <p:nvPr/>
          </p:nvSpPr>
          <p:spPr>
            <a:xfrm>
              <a:off x="5692190" y="4261741"/>
              <a:ext cx="1178872" cy="5821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Kryteria merytoryczne specyficzne</a:t>
              </a:r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CE97180C-BF53-F230-7AEE-1FC817B6735F}"/>
                </a:ext>
              </a:extLst>
            </p:cNvPr>
            <p:cNvSpPr/>
            <p:nvPr/>
          </p:nvSpPr>
          <p:spPr>
            <a:xfrm>
              <a:off x="486246" y="4326159"/>
              <a:ext cx="1045623" cy="59121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Kryteria formalne dostępu</a:t>
              </a:r>
            </a:p>
          </p:txBody>
        </p:sp>
        <p:sp>
          <p:nvSpPr>
            <p:cNvPr id="37" name="Strzałka w dół 49">
              <a:extLst>
                <a:ext uri="{FF2B5EF4-FFF2-40B4-BE49-F238E27FC236}">
                  <a16:creationId xmlns:a16="http://schemas.microsoft.com/office/drawing/2014/main" id="{E9493088-6D06-DF40-261B-98291981F59D}"/>
                </a:ext>
              </a:extLst>
            </p:cNvPr>
            <p:cNvSpPr/>
            <p:nvPr/>
          </p:nvSpPr>
          <p:spPr>
            <a:xfrm>
              <a:off x="4934942" y="5056010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Strzałka w dół 49">
              <a:extLst>
                <a:ext uri="{FF2B5EF4-FFF2-40B4-BE49-F238E27FC236}">
                  <a16:creationId xmlns:a16="http://schemas.microsoft.com/office/drawing/2014/main" id="{8FEAAD68-0483-6C4F-9AB0-7CA8EF6931AB}"/>
                </a:ext>
              </a:extLst>
            </p:cNvPr>
            <p:cNvSpPr/>
            <p:nvPr/>
          </p:nvSpPr>
          <p:spPr>
            <a:xfrm>
              <a:off x="6259660" y="5050165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Strzałka w dół 49">
              <a:extLst>
                <a:ext uri="{FF2B5EF4-FFF2-40B4-BE49-F238E27FC236}">
                  <a16:creationId xmlns:a16="http://schemas.microsoft.com/office/drawing/2014/main" id="{F9A1E90D-6DA9-ADB0-4C77-EC3B2E15CA09}"/>
                </a:ext>
              </a:extLst>
            </p:cNvPr>
            <p:cNvSpPr/>
            <p:nvPr/>
          </p:nvSpPr>
          <p:spPr>
            <a:xfrm>
              <a:off x="7620512" y="5081888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2" name="Łącznik: łamany 41">
              <a:extLst>
                <a:ext uri="{FF2B5EF4-FFF2-40B4-BE49-F238E27FC236}">
                  <a16:creationId xmlns:a16="http://schemas.microsoft.com/office/drawing/2014/main" id="{E0B18B50-3B20-65D1-421B-B29CB3EA1DF5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6617705" y="4071527"/>
              <a:ext cx="2502911" cy="203768"/>
            </a:xfrm>
            <a:prstGeom prst="bentConnector2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Strzałka w dół 49">
              <a:extLst>
                <a:ext uri="{FF2B5EF4-FFF2-40B4-BE49-F238E27FC236}">
                  <a16:creationId xmlns:a16="http://schemas.microsoft.com/office/drawing/2014/main" id="{5EC230FE-BE08-BBB1-FA2A-31918978A6E7}"/>
                </a:ext>
              </a:extLst>
            </p:cNvPr>
            <p:cNvSpPr/>
            <p:nvPr/>
          </p:nvSpPr>
          <p:spPr>
            <a:xfrm>
              <a:off x="9036477" y="5076661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Strzałka w dół 49">
              <a:extLst>
                <a:ext uri="{FF2B5EF4-FFF2-40B4-BE49-F238E27FC236}">
                  <a16:creationId xmlns:a16="http://schemas.microsoft.com/office/drawing/2014/main" id="{1A31B163-13F5-42A6-6F62-0773DF5D941C}"/>
                </a:ext>
              </a:extLst>
            </p:cNvPr>
            <p:cNvSpPr/>
            <p:nvPr/>
          </p:nvSpPr>
          <p:spPr>
            <a:xfrm>
              <a:off x="3461445" y="5009904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Prostokąt 2">
            <a:extLst>
              <a:ext uri="{FF2B5EF4-FFF2-40B4-BE49-F238E27FC236}">
                <a16:creationId xmlns:a16="http://schemas.microsoft.com/office/drawing/2014/main" id="{59D05A21-FAE6-5287-BCA1-F3929060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4536" y="4145293"/>
            <a:ext cx="1178872" cy="5912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Kryteria formalne </a:t>
            </a:r>
            <a:endParaRPr lang="pl-PL" sz="1000" b="1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specyficzne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F9BF57E-2140-A271-FF2F-CC3D09738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477" y="3723024"/>
            <a:ext cx="18290" cy="4145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53F8FEE-A718-C9BB-D603-2CCA03E6A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795" y="4770639"/>
            <a:ext cx="207282" cy="408467"/>
          </a:xfrm>
          <a:prstGeom prst="rect">
            <a:avLst/>
          </a:prstGeom>
        </p:spPr>
      </p:pic>
      <p:cxnSp>
        <p:nvCxnSpPr>
          <p:cNvPr id="6" name="Łącznik: łamany 5">
            <a:extLst>
              <a:ext uri="{FF2B5EF4-FFF2-40B4-BE49-F238E27FC236}">
                <a16:creationId xmlns:a16="http://schemas.microsoft.com/office/drawing/2014/main" id="{6197B121-256A-CC7D-03B7-350B3E51A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14673" y="3697792"/>
            <a:ext cx="431707" cy="426333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0D2FFBE4-0903-F475-35FC-1D8C81B05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190" y="3677469"/>
            <a:ext cx="286537" cy="408467"/>
          </a:xfrm>
          <a:prstGeom prst="rect">
            <a:avLst/>
          </a:prstGeom>
        </p:spPr>
      </p:pic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D0CB710-7841-B4D7-41AB-93FFBE75E4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23339" y="7145496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30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632757E-7D28-4887-F706-7E415C20C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77791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66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0357466-2FBD-4978-36DD-7749FC2D8A6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285021" y="193089"/>
            <a:ext cx="3528392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OCENA FORMALNA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3DCCDAA-7DB8-9F3B-094A-B0E25511B400}"/>
              </a:ext>
            </a:extLst>
          </p:cNvPr>
          <p:cNvSpPr txBox="1"/>
          <p:nvPr/>
        </p:nvSpPr>
        <p:spPr>
          <a:xfrm>
            <a:off x="539170" y="377755"/>
            <a:ext cx="5130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1929">
              <a:defRPr/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Ocenie podlega: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1169FAF-D8C0-B642-FD7B-C9D01D502003}"/>
              </a:ext>
            </a:extLst>
          </p:cNvPr>
          <p:cNvSpPr txBox="1"/>
          <p:nvPr/>
        </p:nvSpPr>
        <p:spPr>
          <a:xfrm>
            <a:off x="89322" y="634121"/>
            <a:ext cx="7704856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0" marR="0" lvl="0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wniosek został złożony w terminie i poprzez system WOD2021? </a:t>
            </a:r>
            <a:endParaRPr kumimoji="0" lang="pl-PL" b="1" i="0" u="none" strike="noStrike" kern="1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0000" marR="0" lvl="0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złożono wszystkie wymagane załączniki</a:t>
            </a:r>
            <a:b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wszystkie</a:t>
            </a: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pola są uzupełnione?</a:t>
            </a:r>
            <a:endParaRPr kumimoji="0" lang="pl-PL" b="0" i="0" u="none" strike="noStrike" kern="1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0000" marR="0" lvl="0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załączniki dotyczą wnioskodawcy i projektu, są czytelne i kompletne</a:t>
            </a: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sporządzone na udostępnionych formularzach?</a:t>
            </a:r>
          </a:p>
          <a:p>
            <a:pPr marL="540000" marR="0" lvl="0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wszystkie załączniki zostały podpisane ważnym podpisem kwalifikowanym</a:t>
            </a: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ECBF0A4-B494-FA8A-94F8-87BB68863AA4}"/>
              </a:ext>
            </a:extLst>
          </p:cNvPr>
          <p:cNvSpPr txBox="1"/>
          <p:nvPr/>
        </p:nvSpPr>
        <p:spPr>
          <a:xfrm>
            <a:off x="89322" y="3634942"/>
            <a:ext cx="10513169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40000" indent="-342900" fontAlgn="ctr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wartość projektu, wydatków kwalifikowalnych oraz dofinansowania mieszczą się w limitach?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0000" lvl="0" indent="-342900" fontAlgn="ctr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wnioskodawca </a:t>
            </a:r>
            <a:r>
              <a:rPr lang="pl-PL" b="1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prawidłowo określił status MŚP i może ubiegać się o wsparcie?</a:t>
            </a:r>
          </a:p>
          <a:p>
            <a:pPr marL="540000" marR="0" lvl="0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wnioskodawca nie jest przedsiębiorstwem w trudnej sytuacji i nie należy do grupy gospodarczej w trudnej sytuacji?</a:t>
            </a:r>
          </a:p>
          <a:p>
            <a:pPr marL="540000" indent="-342900" fontAlgn="ctr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projekt będzie realizowany na obszarze województwa lubelskiego?</a:t>
            </a:r>
          </a:p>
          <a:p>
            <a:pPr marL="540000" indent="-342900" fontAlgn="ctr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wnioskodawca aplikuje o wsparcie wyłącznie w ramach jednego projektu?</a:t>
            </a:r>
          </a:p>
          <a:p>
            <a:pPr marL="540000" indent="-342900" fontAlgn="ctr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pl-PL" b="0" i="0" u="none" strike="noStrike" kern="1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zy</a:t>
            </a: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wnioskodawca posiada siedzibę/oddział/stałe miejsce wykonywania działalności gospodarczej na terenie województwa lubelskiego?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78D4639-0DB6-D423-BD0D-F732A2AE0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2" y="634121"/>
            <a:ext cx="2889867" cy="225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2781D25-7AFB-F381-724E-747E62A7F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64089" y="7193714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31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43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0">
            <a:extLst>
              <a:ext uri="{FF2B5EF4-FFF2-40B4-BE49-F238E27FC236}">
                <a16:creationId xmlns:a16="http://schemas.microsoft.com/office/drawing/2014/main" id="{7F228D7C-1159-3A9F-CF58-8F031A61BE0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25426" y="550404"/>
            <a:ext cx="8423450" cy="4449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OCENA MERYTORYCZNA – KRYTERIA TECHNICZNE (1/2)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D471768-2C01-1C0E-C179-31F8B5467E1E}"/>
              </a:ext>
            </a:extLst>
          </p:cNvPr>
          <p:cNvSpPr txBox="1"/>
          <p:nvPr/>
        </p:nvSpPr>
        <p:spPr>
          <a:xfrm>
            <a:off x="161330" y="1115541"/>
            <a:ext cx="7776864" cy="5840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7100" marR="0" lvl="1" algn="l" defTabSz="457200" rtl="0" eaLnBrk="1" fontAlgn="ctr" latinLnBrk="0" hangingPunct="1">
              <a:lnSpc>
                <a:spcPct val="125000"/>
              </a:lnSpc>
              <a:buClrTx/>
              <a:buSzTx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Ocenie podlega m.in:</a:t>
            </a:r>
          </a:p>
          <a:p>
            <a:pPr marL="540000" marR="0" lvl="1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poprawnie wypełniono dokumenty?</a:t>
            </a:r>
          </a:p>
          <a:p>
            <a:pPr marL="540000" marR="0" lvl="1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informacje są jednoznaczne i spójne?</a:t>
            </a:r>
          </a:p>
          <a:p>
            <a:pPr marL="540000" marR="0" lvl="0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prawidłowo określono % dofinansowania?</a:t>
            </a:r>
          </a:p>
          <a:p>
            <a:pPr marL="540000" marR="0" lvl="0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projekt wpisuje się w typ projektu określony</a:t>
            </a:r>
            <a:b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Regulaminie wyboru projektów?</a:t>
            </a:r>
            <a:endParaRPr kumimoji="0" lang="pl-PL" b="0" i="0" u="none" strike="noStrike" kern="1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marR="0" lvl="1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projekt nie dotyczy działalności wykluczonych?</a:t>
            </a:r>
          </a:p>
          <a:p>
            <a:pPr marL="540000" marR="0" lvl="0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projekt jest zgodny z zasadami udzielania pomocy (pomocy publicznej/pomocy de </a:t>
            </a:r>
            <a:r>
              <a:rPr kumimoji="0" lang="pl-PL" b="0" i="0" u="none" strike="noStrike" kern="1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minimis</a:t>
            </a: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  <a:p>
            <a:pPr marL="540000" marR="0" lvl="0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projekt jest zgodny z przepisami prawa polskiego i unijnego?</a:t>
            </a:r>
          </a:p>
          <a:p>
            <a:pPr marL="540000" marR="0" lvl="0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okres realizacji projektu jest zgodny z zasadą n+3?</a:t>
            </a:r>
          </a:p>
          <a:p>
            <a:pPr marL="540000" marR="0" lvl="0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projekt wywołuje tzw. efekt zachęty?</a:t>
            </a:r>
          </a:p>
          <a:p>
            <a:pPr marL="540000" marR="0" lvl="0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zachowana zostanie trwałość projektu?</a:t>
            </a:r>
          </a:p>
          <a:p>
            <a:pPr marL="540000" marR="0" lvl="0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wybrane są wszystkie </a:t>
            </a: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pl-PL" b="0" i="0" u="none" strike="noStrike" kern="1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dekwatne</a:t>
            </a: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wskaźniki?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35A48B8-86F5-6B81-783F-12F346FD7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80" y="1662861"/>
            <a:ext cx="4347214" cy="188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C85D19E-0CF3-7B72-2666-82E663C30E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82940" y="7193714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32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58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AF6EE3AE-B38C-CDA4-4E90-0153A975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28439"/>
            <a:ext cx="8640381" cy="430041"/>
          </a:xfrm>
        </p:spPr>
        <p:txBody>
          <a:bodyPr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OCENA MERYTORYCZNA – KRYTERIA TECHNICZNE (2/2)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E1D687D-CF35-342F-31B5-36595015E9F5}"/>
              </a:ext>
            </a:extLst>
          </p:cNvPr>
          <p:cNvSpPr txBox="1"/>
          <p:nvPr/>
        </p:nvSpPr>
        <p:spPr>
          <a:xfrm>
            <a:off x="161330" y="958480"/>
            <a:ext cx="5051975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536575" marR="0" lvl="0" indent="-354013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wskazane w projekcie wydatki kwalifikowalne są zgodne z celami naboru, racjonalne, adekwatne oraz uzasadnione oraz mieszczą się w określonych limitach?</a:t>
            </a: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trzałka: w lewo i w prawo 11">
            <a:extLst>
              <a:ext uri="{FF2B5EF4-FFF2-40B4-BE49-F238E27FC236}">
                <a16:creationId xmlns:a16="http://schemas.microsoft.com/office/drawing/2014/main" id="{0D103B5B-9965-4C06-81C6-CBD60847B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45905" y="1632720"/>
            <a:ext cx="1656184" cy="216024"/>
          </a:xfrm>
          <a:prstGeom prst="leftRightArrow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52AEA896-A000-2941-8E6E-4CA898FE5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0200" y="724008"/>
            <a:ext cx="1890609" cy="1890609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547BEF92-F66A-9DE7-B935-0D4F968B8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688" y="2494099"/>
            <a:ext cx="2113384" cy="2113384"/>
          </a:xfrm>
          <a:prstGeom prst="rect">
            <a:avLst/>
          </a:prstGeom>
        </p:spPr>
      </p:pic>
      <p:sp>
        <p:nvSpPr>
          <p:cNvPr id="13" name="Strzałka: w lewo i w prawo 12">
            <a:extLst>
              <a:ext uri="{FF2B5EF4-FFF2-40B4-BE49-F238E27FC236}">
                <a16:creationId xmlns:a16="http://schemas.microsoft.com/office/drawing/2014/main" id="{A67D48D4-2606-7452-663F-5741B929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67541" y="3563813"/>
            <a:ext cx="1656184" cy="216024"/>
          </a:xfrm>
          <a:prstGeom prst="leftRightArrow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C1ED56E-1C87-1E39-6716-217E58DBE224}"/>
              </a:ext>
            </a:extLst>
          </p:cNvPr>
          <p:cNvSpPr txBox="1"/>
          <p:nvPr/>
        </p:nvSpPr>
        <p:spPr>
          <a:xfrm>
            <a:off x="4923725" y="2267669"/>
            <a:ext cx="5768088" cy="3039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0" marR="0" lvl="0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projekt jest wykonalny organizacyjnie, technicznie i pod względem zasobów osobowych?</a:t>
            </a:r>
          </a:p>
          <a:p>
            <a:pPr marL="540000" marR="0" lvl="0" indent="-342900" algn="l" defTabSz="457200" rtl="0" eaLnBrk="1" fontAlgn="ctr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wnioskodawca posiada wszystkie niezbędne decyzje?</a:t>
            </a:r>
          </a:p>
          <a:p>
            <a:pPr marL="540000" marR="0" lvl="0" indent="-342900" algn="l" defTabSz="457200" rtl="0" eaLnBrk="1" fontAlgn="ctr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założenia dotyczące prognoz</a:t>
            </a:r>
            <a:r>
              <a:rPr lang="pl-PL" kern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finansowych, w tym przychodów i kosztów są wiarygodne?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BF60409-1FF1-CBAF-BAC3-807C576587F0}"/>
              </a:ext>
            </a:extLst>
          </p:cNvPr>
          <p:cNvSpPr txBox="1"/>
          <p:nvPr/>
        </p:nvSpPr>
        <p:spPr>
          <a:xfrm>
            <a:off x="618688" y="4617822"/>
            <a:ext cx="4305037" cy="29495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projekt jest zgodny z Wytycznymi dotyczącymi realizacji zasad równościowych w ramach funduszy unijnych na lata 2021-2027?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projekt spełnia zasady zrównoważonego rozwoju oraz zasadę „nie czyń poważnych szkód”?</a:t>
            </a:r>
            <a:endParaRPr lang="pl-P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trzałka: w lewo i w prawo 13">
            <a:extLst>
              <a:ext uri="{FF2B5EF4-FFF2-40B4-BE49-F238E27FC236}">
                <a16:creationId xmlns:a16="http://schemas.microsoft.com/office/drawing/2014/main" id="{16890854-7DA5-609D-8421-1DD9A367B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3226" y="5863806"/>
            <a:ext cx="1656184" cy="216024"/>
          </a:xfrm>
          <a:prstGeom prst="leftRightArrow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fika 10" descr="Uniesiony kciuk kontur.">
            <a:extLst>
              <a:ext uri="{FF2B5EF4-FFF2-40B4-BE49-F238E27FC236}">
                <a16:creationId xmlns:a16="http://schemas.microsoft.com/office/drawing/2014/main" id="{45F06624-0F54-3BE0-21FD-FF4140B99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32134" y="5059142"/>
            <a:ext cx="1825352" cy="1825352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685F128-1227-71D5-8FCB-95E91168D5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05906" y="7126010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33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73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0357466-2FBD-4978-36DD-7749FC2D8A6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61995" y="289507"/>
            <a:ext cx="8955995" cy="3714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KRYTERIA OCENY MERYTORYCZNEJ – KRYTERIA SPECYFICZNE (1/2)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DDC3B2A-BB10-7A38-E752-C69C74D180E3}"/>
              </a:ext>
            </a:extLst>
          </p:cNvPr>
          <p:cNvSpPr txBox="1"/>
          <p:nvPr/>
        </p:nvSpPr>
        <p:spPr>
          <a:xfrm>
            <a:off x="89321" y="660993"/>
            <a:ext cx="10602491" cy="63248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342900" indent="-342900" algn="l" rtl="0" eaLnBrk="1" fontAlgn="ctr" latinLnBrk="0" hangingPunct="1">
              <a:lnSpc>
                <a:spcPct val="150000"/>
              </a:lnSpc>
              <a:buFont typeface="+mj-lt"/>
              <a:buAutoNum type="arabicPeriod"/>
            </a:pPr>
            <a:r>
              <a:rPr lang="pl-PL" b="1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Innowacyjność projektu.</a:t>
            </a:r>
          </a:p>
          <a:p>
            <a:pPr marL="742950" lvl="1" indent="-285750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Czy w wyniku realizacji projektu wdrożona zostanie w przedsiębiorstwie wnioskodawcy innowacja produktowa/procesowa co najmniej na skalę rynku regionalnego (województwa lubelskiego), tzn. stosowana na rynku regionalnym nie dłużej niż 3 lata? </a:t>
            </a:r>
          </a:p>
          <a:p>
            <a:pPr marL="342900" indent="-342900" algn="l" rtl="0" eaLnBrk="1" fontAlgn="ctr" latinLnBrk="0" hangingPunct="1">
              <a:lnSpc>
                <a:spcPct val="150000"/>
              </a:lnSpc>
              <a:buFont typeface="+mj-lt"/>
              <a:buAutoNum type="arabicPeriod" startAt="2"/>
            </a:pPr>
            <a:r>
              <a:rPr lang="pl-PL" b="1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Zgodność projektu z Regionalną Strategią Innowacji Województwa Lubelskiego do 2030 r.</a:t>
            </a:r>
          </a:p>
          <a:p>
            <a:pPr marL="756000" indent="-342900" algn="l" rtl="0" eaLnBrk="1" fontAlgn="ctr" latinLnBrk="0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wdrażane w wyniku realizacji projektu innowacje produktowe/procesowe (wyniki prac B+R i/lub innowacyjne rozwiązania) wpisują się w Regionalną Strategię Innowacji Województwa Lubelskiego do 2030 roku? </a:t>
            </a:r>
          </a:p>
          <a:p>
            <a:pPr marL="342900" indent="-342900" algn="l" rtl="0" eaLnBrk="1" fontAlgn="ctr" latinLnBrk="0" hangingPunct="1">
              <a:lnSpc>
                <a:spcPct val="150000"/>
              </a:lnSpc>
              <a:buFont typeface="+mj-lt"/>
              <a:buAutoNum type="arabicPeriod" startAt="3"/>
            </a:pPr>
            <a:r>
              <a:rPr lang="pl-PL" b="1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Wdrożenie wyników prac B+R (jeśli dotyczy)</a:t>
            </a:r>
          </a:p>
          <a:p>
            <a:pPr marL="742950" lvl="1" indent="-285750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wyniki prac B+R, które wnioskodawca zamierza wdrożyć w ramach projektu stanowią rezultat przeprowadzonych prac B+R, o których mowa w Rozporządzeniu Komisji (UE) Nr 651/2014?</a:t>
            </a:r>
          </a:p>
          <a:p>
            <a:pPr marL="742950" lvl="1" indent="-285750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z przedłożonego raportu prac B+R wynika, że prace B+R, których wyniki wnioskodawca zamierza wdrożyć w ramach projektu zostały zakończone przed dniem złożenia wniosku i są gotowe do wdrożenia?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B71F7F-C66F-F5F8-C6DC-E4133FB85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05906" y="7136570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34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68866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75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860A5-EB69-4053-DE77-19E4F93AE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61727393-ABD6-F715-4367-B26BB50FAFD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25426" y="340014"/>
            <a:ext cx="8883987" cy="4729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KRYTERIA OCENY MERYTORYCZNEJ – KRYTERIA SPECYFICZNE (2/2)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FCB8024-6F9D-5907-6682-A41D650DAECA}"/>
              </a:ext>
            </a:extLst>
          </p:cNvPr>
          <p:cNvSpPr txBox="1"/>
          <p:nvPr/>
        </p:nvSpPr>
        <p:spPr>
          <a:xfrm>
            <a:off x="233338" y="683493"/>
            <a:ext cx="10045116" cy="67403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457200" indent="-457200" algn="l" rtl="0" eaLnBrk="1" fontAlgn="ctr" latinLnBrk="0" hangingPunct="1">
              <a:lnSpc>
                <a:spcPct val="150000"/>
              </a:lnSpc>
              <a:buFont typeface="+mj-lt"/>
              <a:buAutoNum type="arabicPeriod" startAt="4"/>
            </a:pPr>
            <a:r>
              <a:rPr lang="pl-PL" b="1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dotyczy inwestycji początkowej i spełnia warunki wynikające z Rozporządzenia Komisji (UE) Nr 651/2014. </a:t>
            </a:r>
          </a:p>
          <a:p>
            <a:pPr marL="742950" lvl="1" indent="-285750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projekt dotyczy „inwestycji początkowej” w rozumieniu art. 2 pkt 49 lit. a) Rozporządzenia Komisji (UE) Nr 651/2014 i spełnia warunki wynikające z art. 14 ww. Rozporządzenia?</a:t>
            </a:r>
          </a:p>
          <a:p>
            <a:pPr marL="457200" indent="-457200" algn="l" rtl="0" eaLnBrk="1" fontAlgn="ctr" latinLnBrk="0" hangingPunct="1">
              <a:lnSpc>
                <a:spcPct val="150000"/>
              </a:lnSpc>
              <a:buFont typeface="+mj-lt"/>
              <a:buAutoNum type="arabicPeriod" startAt="5"/>
            </a:pPr>
            <a:r>
              <a:rPr lang="pl-PL" b="1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Dysponowanie własnością intelektualną. </a:t>
            </a:r>
          </a:p>
          <a:p>
            <a:pPr marL="742950" lvl="1" indent="-285750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Czy kwestia praw własności intelektualnej nie stanowi bariery do wdrożenia innowacji produktowej/procesowej zaplanowanej w ramach projektu? </a:t>
            </a:r>
          </a:p>
          <a:p>
            <a:pPr marL="342900" indent="-342900" algn="l" rtl="0" eaLnBrk="1" fontAlgn="ctr" latinLnBrk="0" hangingPunct="1">
              <a:lnSpc>
                <a:spcPct val="150000"/>
              </a:lnSpc>
              <a:buFont typeface="+mj-lt"/>
              <a:buAutoNum type="arabicPeriod" startAt="6"/>
            </a:pPr>
            <a:r>
              <a:rPr lang="pl-PL" b="1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Aktywność przedsiębiorstwa. </a:t>
            </a:r>
          </a:p>
          <a:p>
            <a:pPr marL="800100" lvl="1" indent="-342900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wnioskodawca aktywnie prowadził działalność gospodarczą przed złożeniem wniosku o dofinansowanie? </a:t>
            </a:r>
          </a:p>
          <a:p>
            <a:pPr lvl="1" fontAlgn="ctr">
              <a:lnSpc>
                <a:spcPct val="150000"/>
              </a:lnSpc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zostanie uznane za spełnione w przypadku, gdy wnioskodawca wykaże, że uzyskał przychód ze sprzedaży w ramach prowadzonej działalności gospodarczej w wysokości nie mniejszej niż 200 tys. PLN w jednym zamkniętym roku obrotowym, trwającym przynajmniej 12 miesięcy w okresie 3 lat poprzedzających rok, w którym złożył wniosek o dofinansowanie.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4BF5017-B966-0E09-85D9-166CD982D9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05906" y="7136570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35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34744C6-22E3-44EF-FEEE-17DB06F4C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68866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57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A132A-3EF8-570B-84C5-9F1039F00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D317733-9A5B-4894-6AFF-2BD2B431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96" y="329137"/>
            <a:ext cx="8640381" cy="4263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KRYTERIA TRAFNOŚCI MERYTORYCZNEJ (1/4)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A912071-B0A9-96FC-3A18-C5265F0AF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84697"/>
              </p:ext>
            </p:extLst>
          </p:nvPr>
        </p:nvGraphicFramePr>
        <p:xfrm>
          <a:off x="238049" y="1043533"/>
          <a:ext cx="10189132" cy="527601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177445">
                  <a:extLst>
                    <a:ext uri="{9D8B030D-6E8A-4147-A177-3AD203B41FA5}">
                      <a16:colId xmlns:a16="http://schemas.microsoft.com/office/drawing/2014/main" val="1297324341"/>
                    </a:ext>
                  </a:extLst>
                </a:gridCol>
                <a:gridCol w="1011687">
                  <a:extLst>
                    <a:ext uri="{9D8B030D-6E8A-4147-A177-3AD203B41FA5}">
                      <a16:colId xmlns:a16="http://schemas.microsoft.com/office/drawing/2014/main" val="2964278173"/>
                    </a:ext>
                  </a:extLst>
                </a:gridCol>
              </a:tblGrid>
              <a:tr h="618223">
                <a:tc>
                  <a:txBody>
                    <a:bodyPr/>
                    <a:lstStyle/>
                    <a:p>
                      <a:pPr marL="630900" marR="0" lvl="0" indent="-342900" algn="l" defTabSz="801934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Stopień innowacyjności projektu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</a:t>
                      </a:r>
                      <a:r>
                        <a:rPr lang="pl-PL" sz="18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pkt.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09191"/>
                  </a:ext>
                </a:extLst>
              </a:tr>
              <a:tr h="662936">
                <a:tc>
                  <a:txBody>
                    <a:bodyPr/>
                    <a:lstStyle/>
                    <a:p>
                      <a:pPr marL="172783" lvl="0" indent="-2857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wyniku realizacji projektu zostanie wdrożona innowacja produktowa lub procesowa stosowana nie dłużej niż 3 lata w skali rynku międzynarodowego.</a:t>
                      </a:r>
                      <a:endParaRPr lang="pl-PL" sz="1800" b="0" kern="1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88416"/>
                  </a:ext>
                </a:extLst>
              </a:tr>
              <a:tr h="662936">
                <a:tc>
                  <a:txBody>
                    <a:bodyPr/>
                    <a:lstStyle/>
                    <a:p>
                      <a:pPr marL="172783" lvl="0" indent="-2857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wyniku realizacji projektu zostanie wdrożona innowacja produktowa lub procesowa stosowana nie dłużej niż 3 lata w skali rynku krajowego.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316983"/>
                  </a:ext>
                </a:extLst>
              </a:tr>
              <a:tr h="632204">
                <a:tc>
                  <a:txBody>
                    <a:bodyPr/>
                    <a:lstStyle/>
                    <a:p>
                      <a:pPr marL="288000" marR="0" lvl="0" indent="0" algn="l" defTabSz="801934" rtl="0" eaLnBrk="1" fontAlgn="auto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Wdrożenie wyników prac B+R.</a:t>
                      </a:r>
                      <a:endParaRPr lang="pl-PL" sz="1800" b="0" kern="1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896578"/>
                  </a:ext>
                </a:extLst>
              </a:tr>
              <a:tr h="632204">
                <a:tc>
                  <a:txBody>
                    <a:bodyPr/>
                    <a:lstStyle/>
                    <a:p>
                      <a:pPr marL="172800" marR="0" lvl="0" indent="-284400" algn="l" defTabSz="801934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wyniku realizacji projektu wnioskodawca wdroży w ramach prowadzonej działalności gospodarczej wyniki prac B+R.</a:t>
                      </a:r>
                      <a:endParaRPr lang="pl-PL" sz="1800" b="0" kern="1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827623"/>
                  </a:ext>
                </a:extLst>
              </a:tr>
              <a:tr h="632204">
                <a:tc>
                  <a:txBody>
                    <a:bodyPr/>
                    <a:lstStyle/>
                    <a:p>
                      <a:pPr marL="288000" marR="0" lvl="0" indent="0" algn="l" defTabSz="801934" rtl="0" eaLnBrk="1" fontAlgn="auto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Potencjał wnioskodawcy</a:t>
                      </a:r>
                      <a:r>
                        <a:rPr lang="pl-PL" sz="18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800" b="0" kern="1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(konieczność udokumentowania)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12 pkt.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355190"/>
                  </a:ext>
                </a:extLst>
              </a:tr>
              <a:tr h="395021">
                <a:tc>
                  <a:txBody>
                    <a:bodyPr/>
                    <a:lstStyle/>
                    <a:p>
                      <a:pPr marL="172783" lvl="0" indent="-285750" algn="l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Wnioskodawca ponosił nakłady na działalność B+R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74324"/>
                  </a:ext>
                </a:extLst>
              </a:tr>
              <a:tr h="395589">
                <a:tc>
                  <a:txBody>
                    <a:bodyPr/>
                    <a:lstStyle/>
                    <a:p>
                      <a:pPr marL="172783" lvl="0" indent="-285750" algn="l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Wnioskodawca należy do podmiotów zrzeszających podmioty z branży, której dotyczy projekt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21004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29FF9D8-5C62-3D4F-55E6-D04AA4C17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2615" y="7140537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36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2B8BE5A-4ABC-62AF-EF25-119F14F8F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7283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0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2DCD5-9553-0D3B-6992-B3B1AA33E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4C1DCD1-010F-3498-595B-B61BC9BB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96" y="329137"/>
            <a:ext cx="8640381" cy="4263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KRYTERIA TRAFNOŚCI MERYTORYCZNEJ (2/4)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D845B10-CD6B-7DB9-4B46-9D2BA15FD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308538"/>
              </p:ext>
            </p:extLst>
          </p:nvPr>
        </p:nvGraphicFramePr>
        <p:xfrm>
          <a:off x="449362" y="755502"/>
          <a:ext cx="9810906" cy="594709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805788">
                  <a:extLst>
                    <a:ext uri="{9D8B030D-6E8A-4147-A177-3AD203B41FA5}">
                      <a16:colId xmlns:a16="http://schemas.microsoft.com/office/drawing/2014/main" val="1297324341"/>
                    </a:ext>
                  </a:extLst>
                </a:gridCol>
                <a:gridCol w="1005118">
                  <a:extLst>
                    <a:ext uri="{9D8B030D-6E8A-4147-A177-3AD203B41FA5}">
                      <a16:colId xmlns:a16="http://schemas.microsoft.com/office/drawing/2014/main" val="2964278173"/>
                    </a:ext>
                  </a:extLst>
                </a:gridCol>
              </a:tblGrid>
              <a:tr h="798512">
                <a:tc>
                  <a:txBody>
                    <a:bodyPr/>
                    <a:lstStyle/>
                    <a:p>
                      <a:pPr marL="450850" marR="0" lvl="0" indent="0" algn="l" defTabSz="801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Komplementarność </a:t>
                      </a:r>
                      <a:r>
                        <a:rPr lang="pl-PL" sz="1800" b="0" kern="1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(konieczność udokumentowania)</a:t>
                      </a:r>
                      <a:endParaRPr lang="pl-PL" sz="18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10 pkt.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141292"/>
                  </a:ext>
                </a:extLst>
              </a:tr>
              <a:tr h="929679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Komplementarność projektu z innymi projektami realizowanymi przez wnioskodawcę współfinansowanymi z funduszy publicznych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4077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Wnioskodawca aplikował w Programie Horyzont Europa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012927"/>
                  </a:ext>
                </a:extLst>
              </a:tr>
              <a:tr h="798512">
                <a:tc>
                  <a:txBody>
                    <a:bodyPr/>
                    <a:lstStyle/>
                    <a:p>
                      <a:pPr marL="288000" marR="0" lvl="0" indent="0" algn="l" defTabSz="801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Doświadczenie/ zaangażowanie w działania ponadregionalne, transgraniczne lub ponadnarodowe </a:t>
                      </a:r>
                      <a:r>
                        <a:rPr lang="pl-PL" sz="1800" b="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l-PL" sz="1800" b="0" kern="1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konieczność udokumentowania</a:t>
                      </a:r>
                      <a:r>
                        <a:rPr lang="pl-PL" sz="1800" b="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l-PL" sz="18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</a:t>
                      </a:r>
                    </a:p>
                    <a:p>
                      <a:pPr algn="ctr"/>
                      <a:r>
                        <a:rPr lang="pl-PL" sz="18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pkt.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09191"/>
                  </a:ext>
                </a:extLst>
              </a:tr>
              <a:tr h="1225890">
                <a:tc>
                  <a:txBody>
                    <a:bodyPr/>
                    <a:lstStyle/>
                    <a:p>
                      <a:pPr marL="172783" lvl="0" indent="-28575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wykazuje doświadczenie lub zaangażowanie w prowadzone działania współpracy ponadregionalnej, transgranicznej lub ponadnarodowej w okresie od 2014 roku.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88416"/>
                  </a:ext>
                </a:extLst>
              </a:tr>
              <a:tr h="746710">
                <a:tc>
                  <a:txBody>
                    <a:bodyPr/>
                    <a:lstStyle/>
                    <a:p>
                      <a:pPr marL="288000" marR="0" lvl="0" indent="0" algn="l" defTabSz="801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Miejsce odprowadzania podatku dochodowego 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15 pkt.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355190"/>
                  </a:ext>
                </a:extLst>
              </a:tr>
              <a:tr h="799722">
                <a:tc>
                  <a:txBody>
                    <a:bodyPr/>
                    <a:lstStyle/>
                    <a:p>
                      <a:pPr marL="172783" lvl="0" indent="-28575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Urząd Skarbowy, do którego wnioskodawca odprowadza podatek dochodowy znajduje się na terenie województwa lubelskiego</a:t>
                      </a:r>
                      <a:r>
                        <a:rPr lang="pl-PL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74324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F7CF2F9-3A37-4E66-BE72-8A4C2697A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2615" y="7140537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37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EECE340-3A74-069E-0C23-1DCDD0632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7283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30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116BE-171E-D59E-A403-6AFD6CAEB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7D916DC-4308-F052-65F2-8D695EFF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96" y="329137"/>
            <a:ext cx="8640381" cy="4263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KRYTERIA TRAFNOŚCI MERYTORYCZNEJ (3/4)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C2543D3-2E8D-0357-BFD8-2EFEDE701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410914"/>
              </p:ext>
            </p:extLst>
          </p:nvPr>
        </p:nvGraphicFramePr>
        <p:xfrm>
          <a:off x="233338" y="827509"/>
          <a:ext cx="10009112" cy="447883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071288">
                  <a:extLst>
                    <a:ext uri="{9D8B030D-6E8A-4147-A177-3AD203B41FA5}">
                      <a16:colId xmlns:a16="http://schemas.microsoft.com/office/drawing/2014/main" val="1297324341"/>
                    </a:ext>
                  </a:extLst>
                </a:gridCol>
                <a:gridCol w="937824">
                  <a:extLst>
                    <a:ext uri="{9D8B030D-6E8A-4147-A177-3AD203B41FA5}">
                      <a16:colId xmlns:a16="http://schemas.microsoft.com/office/drawing/2014/main" val="296427817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801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Dodatkowe działania w projekcie. 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8 pkt.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992567"/>
                  </a:ext>
                </a:extLst>
              </a:tr>
              <a:tr h="440040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Wnioskodawca zaplanował wdrożenie innowacji organizacyjnej.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4863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Wnioskodawca zaplanował wdrożenie innowacji marketingowej 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226914"/>
                  </a:ext>
                </a:extLst>
              </a:tr>
              <a:tr h="42942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Wdrożenie </a:t>
                      </a:r>
                      <a:r>
                        <a:rPr lang="pl-PL" sz="1800" b="1" dirty="0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ekoinnowacji</a:t>
                      </a:r>
                      <a:endParaRPr lang="pl-PL" sz="18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pkt.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09191"/>
                  </a:ext>
                </a:extLst>
              </a:tr>
              <a:tr h="1286984">
                <a:tc>
                  <a:txBody>
                    <a:bodyPr/>
                    <a:lstStyle/>
                    <a:p>
                      <a:pPr marL="252000" lvl="0" indent="-2857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dotyczy wdrożenia innowacji produktowej lub procesowej nakierowanej na transformację przedsiębiorstwa w kierunku osiągnięcia celu zrównoważonego rozwoju dotyczącego działań w dziedzinie klimatu.</a:t>
                      </a:r>
                      <a:endParaRPr lang="pl-PL" sz="1800" b="0" kern="1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34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pl-PL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90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1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8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Wzrost zatrudnienia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34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pkt.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26217"/>
                  </a:ext>
                </a:extLst>
              </a:tr>
              <a:tr h="872183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Wnioskodawca zadeklarował, że w wyniku realizacji projektu stan zatrudnienia zwiększy się o jeden etat.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34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pl-PL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89502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0C7C329-F213-C4F1-2BFB-0A30ADE862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2615" y="7140537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38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A2EDE3D-4223-0796-1DC3-B18A3B95E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7283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76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BC9BC-6030-4783-F323-CC90939C8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FF536E1-7B90-3797-04C8-97ED1360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96" y="329137"/>
            <a:ext cx="8640381" cy="4263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KRYTERIA TRAFNOŚCI MERYTORYCZNEJ (4/4)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FE3DD5B-15BC-FFBE-20F3-F59625850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163132"/>
              </p:ext>
            </p:extLst>
          </p:nvPr>
        </p:nvGraphicFramePr>
        <p:xfrm>
          <a:off x="377354" y="1043533"/>
          <a:ext cx="9865096" cy="371419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927272">
                  <a:extLst>
                    <a:ext uri="{9D8B030D-6E8A-4147-A177-3AD203B41FA5}">
                      <a16:colId xmlns:a16="http://schemas.microsoft.com/office/drawing/2014/main" val="1297324341"/>
                    </a:ext>
                  </a:extLst>
                </a:gridCol>
                <a:gridCol w="937824">
                  <a:extLst>
                    <a:ext uri="{9D8B030D-6E8A-4147-A177-3AD203B41FA5}">
                      <a16:colId xmlns:a16="http://schemas.microsoft.com/office/drawing/2014/main" val="2964278173"/>
                    </a:ext>
                  </a:extLst>
                </a:gridCol>
              </a:tblGrid>
              <a:tr h="1125425">
                <a:tc>
                  <a:txBody>
                    <a:bodyPr/>
                    <a:lstStyle/>
                    <a:p>
                      <a:pPr marL="342900" lvl="1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10"/>
                      </a:pPr>
                      <a:r>
                        <a:rPr lang="pl-PL" sz="1800" b="1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Wdrożenie innowacji nakierowanej na zapewnienie dostępności dla osób ze szczególnymi potrzebami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34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pkt.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pl-PL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90506"/>
                  </a:ext>
                </a:extLst>
              </a:tr>
              <a:tr h="2588765">
                <a:tc>
                  <a:txBody>
                    <a:bodyPr/>
                    <a:lstStyle/>
                    <a:p>
                      <a:pPr marL="288000" lvl="0" indent="-2857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dotyczy wdrożenia innowacji produktowej lub procesowej nakierowanej na zapewnienie dostępności dla osób ze szczególnymi potrzebami zgodnie z rozwiązaniami wskazanymi jako dobre praktyki wskazane w załączniku nr 2 Standardy dostępności dla polityki spójności stanowiącymi załącznik do Wytycznych dotyczących realizacji zasad równościowych w ramach funduszy unijnych na lata 2021-2027. </a:t>
                      </a:r>
                      <a:endParaRPr lang="pl-PL" sz="1800" b="0" kern="1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l-PL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27948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2EC116E-FB89-165F-E0A2-9E0C80C9E9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2615" y="7140537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39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AAE0261-9393-0ED7-AE11-4D519C732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7283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4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75DE8281-D0C7-1B36-DD2A-EF5DA5F04F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69319" y="333770"/>
            <a:ext cx="8424357" cy="50245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LOKALIZACJA</a:t>
            </a:r>
          </a:p>
        </p:txBody>
      </p:sp>
      <p:sp>
        <p:nvSpPr>
          <p:cNvPr id="12" name="Dowolny kształt: kształt 11" descr="Projekty muszą być realizowane na terenie województwa lubelskiego. &#10;&#10;&#10;&#10;&#10;&#10;">
            <a:extLst>
              <a:ext uri="{FF2B5EF4-FFF2-40B4-BE49-F238E27FC236}">
                <a16:creationId xmlns:a16="http://schemas.microsoft.com/office/drawing/2014/main" id="{4F1F741E-2DF8-F8BD-F512-3AEA46A3BC10}"/>
              </a:ext>
            </a:extLst>
          </p:cNvPr>
          <p:cNvSpPr/>
          <p:nvPr/>
        </p:nvSpPr>
        <p:spPr>
          <a:xfrm>
            <a:off x="442234" y="836229"/>
            <a:ext cx="6334146" cy="923331"/>
          </a:xfrm>
          <a:custGeom>
            <a:avLst/>
            <a:gdLst>
              <a:gd name="connsiteX0" fmla="*/ 0 w 7096358"/>
              <a:gd name="connsiteY0" fmla="*/ 0 h 1336816"/>
              <a:gd name="connsiteX1" fmla="*/ 7096358 w 7096358"/>
              <a:gd name="connsiteY1" fmla="*/ 0 h 1336816"/>
              <a:gd name="connsiteX2" fmla="*/ 7096358 w 7096358"/>
              <a:gd name="connsiteY2" fmla="*/ 1336816 h 1336816"/>
              <a:gd name="connsiteX3" fmla="*/ 0 w 7096358"/>
              <a:gd name="connsiteY3" fmla="*/ 1336816 h 1336816"/>
              <a:gd name="connsiteX4" fmla="*/ 0 w 7096358"/>
              <a:gd name="connsiteY4" fmla="*/ 0 h 133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358" h="1336816">
                <a:moveTo>
                  <a:pt x="0" y="0"/>
                </a:moveTo>
                <a:lnTo>
                  <a:pt x="7096358" y="0"/>
                </a:lnTo>
                <a:lnTo>
                  <a:pt x="7096358" y="1336816"/>
                </a:lnTo>
                <a:lnTo>
                  <a:pt x="0" y="1336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480" tIns="141480" rIns="141480" bIns="141480" numCol="1" spcCol="1270" anchor="ctr" anchorCtr="0">
            <a:noAutofit/>
          </a:bodyPr>
          <a:lstStyle/>
          <a:p>
            <a:pPr marL="0" lvl="0" indent="0" defTabSz="977900">
              <a:lnSpc>
                <a:spcPct val="150000"/>
              </a:lnSpc>
              <a:spcBef>
                <a:spcPct val="0"/>
              </a:spcBef>
              <a:buNone/>
            </a:pPr>
            <a:r>
              <a:rPr lang="pl-PL" kern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muszą być realizowane </a:t>
            </a:r>
            <a:r>
              <a:rPr lang="pl-PL" b="1" kern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terenie województwa lubelskiego</a:t>
            </a:r>
            <a:r>
              <a:rPr lang="pl-PL" kern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kern="12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olny kształt: kształt 3" descr="Przez pojęcie lokalizacji projektu należy rozumieć miejsce lub miejsca na obszarze województwa lubelskiego, bezpośrednio związane z jego realizacją. &#10;">
            <a:extLst>
              <a:ext uri="{FF2B5EF4-FFF2-40B4-BE49-F238E27FC236}">
                <a16:creationId xmlns:a16="http://schemas.microsoft.com/office/drawing/2014/main" id="{4502B74D-2BB9-B896-F9B7-9A1BA698E474}"/>
              </a:ext>
            </a:extLst>
          </p:cNvPr>
          <p:cNvSpPr/>
          <p:nvPr/>
        </p:nvSpPr>
        <p:spPr>
          <a:xfrm>
            <a:off x="442234" y="1763350"/>
            <a:ext cx="6334146" cy="1244958"/>
          </a:xfrm>
          <a:custGeom>
            <a:avLst/>
            <a:gdLst>
              <a:gd name="connsiteX0" fmla="*/ 0 w 7096358"/>
              <a:gd name="connsiteY0" fmla="*/ 0 h 1336816"/>
              <a:gd name="connsiteX1" fmla="*/ 7096358 w 7096358"/>
              <a:gd name="connsiteY1" fmla="*/ 0 h 1336816"/>
              <a:gd name="connsiteX2" fmla="*/ 7096358 w 7096358"/>
              <a:gd name="connsiteY2" fmla="*/ 1336816 h 1336816"/>
              <a:gd name="connsiteX3" fmla="*/ 0 w 7096358"/>
              <a:gd name="connsiteY3" fmla="*/ 1336816 h 1336816"/>
              <a:gd name="connsiteX4" fmla="*/ 0 w 7096358"/>
              <a:gd name="connsiteY4" fmla="*/ 0 h 133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358" h="1336816">
                <a:moveTo>
                  <a:pt x="0" y="0"/>
                </a:moveTo>
                <a:lnTo>
                  <a:pt x="7096358" y="0"/>
                </a:lnTo>
                <a:lnTo>
                  <a:pt x="7096358" y="1336816"/>
                </a:lnTo>
                <a:lnTo>
                  <a:pt x="0" y="1336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480" tIns="141480" rIns="141480" bIns="141480" numCol="1" spcCol="1270" anchor="ctr" anchorCtr="0">
            <a:noAutofit/>
          </a:bodyPr>
          <a:lstStyle/>
          <a:p>
            <a:pPr marL="0" lvl="0" indent="0" algn="l" defTabSz="977900">
              <a:lnSpc>
                <a:spcPct val="150000"/>
              </a:lnSpc>
              <a:spcBef>
                <a:spcPct val="0"/>
              </a:spcBef>
              <a:buNone/>
            </a:pPr>
            <a:r>
              <a:rPr lang="pl-PL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pojęcie lokalizacji projektu należy rozumieć miejsce lub miejsca na obszarze województwa lubelskiego, bezpośrednio związane z jego realizacją.</a:t>
            </a:r>
            <a:endParaRPr lang="en-US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6EC9D15-8C62-2499-E7A9-7F4952CF405B}"/>
              </a:ext>
            </a:extLst>
          </p:cNvPr>
          <p:cNvSpPr txBox="1"/>
          <p:nvPr/>
        </p:nvSpPr>
        <p:spPr>
          <a:xfrm>
            <a:off x="382450" y="3127689"/>
            <a:ext cx="6607380" cy="25340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8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Wnioskodawca zobligowany jest do posiadania siedziby lub oddziału lub w przypadku osoby fizycznej prowadzącej działalność gospodarczą – stałego miejsca wykonywania działalności gospodarczej lub dodatkowego stałego miejsca wykonywania działalności gospodarczej na terenie województwa lubelskiego najpóźniej w dniu ogłoszenia naboru.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49A55DA-C331-C95F-5C11-1DB47179EC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49550" y="5824309"/>
            <a:ext cx="10458474" cy="8720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Wnioskodawcy muszą uzasadnić, w jaki sposób projekt przyczyni się do realizacji celów Działania, FEL 2021-2027 oraz rozwoju gospodarczego województwa lubelskiego.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69942A98-5484-AAEC-4017-491A5F94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152" y="1138709"/>
            <a:ext cx="2903211" cy="2805458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AA0D7817-31CE-39B6-A309-E78EF5685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27" y="4623189"/>
            <a:ext cx="2903212" cy="820472"/>
          </a:xfrm>
          <a:prstGeom prst="rect">
            <a:avLst/>
          </a:prstGeom>
        </p:spPr>
      </p:pic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7E7FF689-34E7-2BBA-155E-814F711E3A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35409" y="7134030"/>
            <a:ext cx="1080000" cy="18000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Aft>
                  <a:spcPts val="600"/>
                </a:spcAft>
              </a:pPr>
              <a:t>4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D16A859-9229-B9C2-94D3-228745D56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09" y="7066326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1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BCEB431-F71A-595E-1BD0-237C9989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65" y="359837"/>
            <a:ext cx="8640381" cy="53999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pl-PL" sz="2228" dirty="0">
                <a:latin typeface="Arial" panose="020B0604020202020204" pitchFamily="34" charset="0"/>
                <a:cs typeface="Arial" panose="020B0604020202020204" pitchFamily="34" charset="0"/>
              </a:rPr>
              <a:t>KRYTERIA MERYTORYCZNE ROZSTRZYGAJĄCE </a:t>
            </a:r>
            <a:br>
              <a:rPr lang="pl-PL" sz="2228" dirty="0"/>
            </a:br>
            <a:endParaRPr lang="pl-PL" sz="2228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65CB765-AC36-514D-EDA2-F7C5D0105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973607"/>
            <a:ext cx="8496944" cy="136607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pl-PL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Stopień innowacyjności projektu. 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pl-PL" sz="1800" dirty="0">
                <a:solidFill>
                  <a:schemeClr val="tx2"/>
                </a:solidFill>
              </a:rPr>
              <a:t>Wdrożenie wyników prac B+R. 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pl-PL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Stopa bezrobocia na obszarze realizacji inwestycji.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4318C55-73F6-6D31-D5FE-8DEDD3F2B289}"/>
              </a:ext>
            </a:extLst>
          </p:cNvPr>
          <p:cNvSpPr txBox="1"/>
          <p:nvPr/>
        </p:nvSpPr>
        <p:spPr>
          <a:xfrm>
            <a:off x="809402" y="2568282"/>
            <a:ext cx="8910652" cy="1703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Będą miały zastosowanie w przypadku wyboru projektów, które uzyskają taką sama liczbę punków w ramach oceny przeprowadzanej w oparciu o kryteria trafności merytorycznej, zaś kwota dostępnych środków w ramach naboru uniemożliwi wybór wszystkich tego typu projektów</a:t>
            </a: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A3FF9C8-27B6-94B7-CB19-FCCB70999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06" y="4362352"/>
            <a:ext cx="4691246" cy="258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10">
            <a:extLst>
              <a:ext uri="{FF2B5EF4-FFF2-40B4-BE49-F238E27FC236}">
                <a16:creationId xmlns:a16="http://schemas.microsoft.com/office/drawing/2014/main" id="{87B31405-0C18-8783-E590-EF875AE903EF}"/>
              </a:ext>
            </a:extLst>
          </p:cNvPr>
          <p:cNvSpPr txBox="1">
            <a:spLocks/>
          </p:cNvSpPr>
          <p:nvPr/>
        </p:nvSpPr>
        <p:spPr>
          <a:xfrm>
            <a:off x="4792615" y="7149854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795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40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91628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14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E1A437-4860-1557-69BA-B07CE2CBCB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5525" y="351022"/>
            <a:ext cx="6840661" cy="7438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SKŁADANIE WNIOSKÓW O DOFINANSOWANIE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DBBA41D-7971-411A-CBF9-719B49CCA5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>
          <a:xfrm>
            <a:off x="1" y="716614"/>
            <a:ext cx="4553818" cy="26839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1929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Przygotowanie i złożenie wniosku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dofinansowanie wraz z załącznikami odbywa się w aplikacji WOD2021 (aplikacja centralnego systemu teleinformatycznego CST202)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https://wod.cst2021.gov.pl/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 descr="Zrzut z ekranu ze strony https://instrukcje.cst2021.gov.pl">
            <a:extLst>
              <a:ext uri="{FF2B5EF4-FFF2-40B4-BE49-F238E27FC236}">
                <a16:creationId xmlns:a16="http://schemas.microsoft.com/office/drawing/2014/main" id="{18B1C1EC-BA20-DAB6-BF02-0B5E259629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802" y="889657"/>
            <a:ext cx="5844466" cy="3138402"/>
          </a:xfrm>
          <a:prstGeom prst="rect">
            <a:avLst/>
          </a:prstGeom>
        </p:spPr>
      </p:pic>
      <p:pic>
        <p:nvPicPr>
          <p:cNvPr id="8" name="Obraz 7" descr="Zrzut z ekranu ze strony https//instrukcje.cst2021.gov.pl">
            <a:extLst>
              <a:ext uri="{FF2B5EF4-FFF2-40B4-BE49-F238E27FC236}">
                <a16:creationId xmlns:a16="http://schemas.microsoft.com/office/drawing/2014/main" id="{E76D19D0-0F3D-3C87-961A-090C97FD57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96" y="3400776"/>
            <a:ext cx="6963285" cy="344228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C4AFCF3-1F9A-5175-1F65-D13715FE0D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642050" y="4859957"/>
            <a:ext cx="3898551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1929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Szczegółowe instrukcje multimedialne znajdują się na stronie Ministerstwa Funduszy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Polityki Regionalnej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https://instrukcje.cst2021.gov.pl/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6692349-59E1-8DDE-3048-8D5AAC904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67325" y="7162022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41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D524DD7-09F6-81CD-144A-9EC891D71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94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9369E6-CDC7-097C-B97C-925A31F3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6" y="539478"/>
            <a:ext cx="8640381" cy="720079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CO? GDZIE? JAK?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A5B526D-B7DF-A32E-E36A-2F3C0C8B0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845" y="7071201"/>
            <a:ext cx="4797968" cy="31701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EFC80CE-8FE0-9E93-981E-CB7D14E06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3845" y="7139710"/>
            <a:ext cx="1080000" cy="18000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79A65116-ECBE-8D45-8B55-242F2A08E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87135"/>
              </p:ext>
            </p:extLst>
          </p:nvPr>
        </p:nvGraphicFramePr>
        <p:xfrm>
          <a:off x="1025525" y="1043533"/>
          <a:ext cx="8639675" cy="576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5528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1EC908-793A-3936-9679-486EB524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522" y="323218"/>
            <a:ext cx="8640381" cy="1080001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Szkolenia organizowane przez LAWP</a:t>
            </a:r>
          </a:p>
        </p:txBody>
      </p:sp>
      <p:graphicFrame>
        <p:nvGraphicFramePr>
          <p:cNvPr id="11" name="Symbol zastępczy zawartości 10">
            <a:extLst>
              <a:ext uri="{FF2B5EF4-FFF2-40B4-BE49-F238E27FC236}">
                <a16:creationId xmlns:a16="http://schemas.microsoft.com/office/drawing/2014/main" id="{E5EBD487-F2D6-F367-5A21-588D70C0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858116"/>
              </p:ext>
            </p:extLst>
          </p:nvPr>
        </p:nvGraphicFramePr>
        <p:xfrm>
          <a:off x="809403" y="683493"/>
          <a:ext cx="9001000" cy="597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90C88BB-D99F-5C07-EF5F-962286B83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7968" y="7146456"/>
            <a:ext cx="1080000" cy="18000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5117818-A233-3318-1A76-F45429FCB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845" y="7077947"/>
            <a:ext cx="4797968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35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0D0B147-E12B-A666-E5D4-2E6D1E612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48" y="2843733"/>
            <a:ext cx="7920115" cy="543882"/>
          </a:xfrm>
        </p:spPr>
        <p:txBody>
          <a:bodyPr/>
          <a:lstStyle/>
          <a:p>
            <a:pPr algn="ctr"/>
            <a:r>
              <a:rPr lang="pl-PL" dirty="0"/>
              <a:t>Dziękuję za uwagę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38AE50D-1647-AE58-896E-710D88252E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97433" y="3387615"/>
            <a:ext cx="8496944" cy="29238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indent="-720000" algn="ctr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Lubelska Agencja Wspierania Przedsiębiorczości w Lublinie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ul. Wojciechowska 9A, 20-704 Lublin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lawp@lubelskie.pl</a:t>
            </a:r>
            <a:r>
              <a:rPr kumimoji="0" lang="pl-PL" sz="24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81 46 23 831 /812</a:t>
            </a:r>
            <a:endParaRPr kumimoji="0" lang="pl-PL" sz="2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720000" algn="ctr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funduszeUE.lubelskie.pl </a:t>
            </a:r>
          </a:p>
        </p:txBody>
      </p:sp>
    </p:spTree>
    <p:extLst>
      <p:ext uri="{BB962C8B-B14F-4D97-AF65-F5344CB8AC3E}">
        <p14:creationId xmlns:p14="http://schemas.microsoft.com/office/powerpoint/2010/main" val="332943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91CA5E-EB70-25BB-2A6B-E1834E2102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71967" y="314032"/>
            <a:ext cx="8640763" cy="44499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228" dirty="0"/>
              <a:t>RODZAJE i ZASADY WSPARCIA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9410883-A1BE-0916-4071-14A21DBE8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04310"/>
            <a:ext cx="4792615" cy="31540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DD44F40-C590-459E-884B-FEC9CD166588}"/>
              </a:ext>
            </a:extLst>
          </p:cNvPr>
          <p:cNvSpPr txBox="1"/>
          <p:nvPr/>
        </p:nvSpPr>
        <p:spPr>
          <a:xfrm>
            <a:off x="156527" y="731209"/>
            <a:ext cx="10437764" cy="33650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1752600" algn="l"/>
              </a:tabLst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Wsparcie działań mających na celu wdrożenie w przedsiębiorstwie innowacji produktowej/ procesowej stanowi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pomoc publiczną,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udzielaną na podstawie art. 14 Rozporządzenia 651/2014.</a:t>
            </a:r>
          </a:p>
          <a:p>
            <a:pPr lvl="0">
              <a:lnSpc>
                <a:spcPct val="150000"/>
              </a:lnSpc>
              <a:tabLst>
                <a:tab pos="1752600" algn="l"/>
              </a:tabLst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Wsparcie dotyczące: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  <a:tabLst>
                <a:tab pos="1752600" algn="l"/>
              </a:tabLst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zakupu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infrastruktury (materiałów i robót budowlanych), służących do produkcji energii cieplnej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  <a:tabLst>
                <a:tab pos="1752600" algn="l"/>
              </a:tabLst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koszty dotyczące internacjonalizacji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produktów/usług wdrażanych w wyniku realizacji projektu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  <a:tabLst>
                <a:tab pos="1752600" algn="l"/>
              </a:tabLst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koszty dotyczące wdrożenia  innowacji marketingowej i organizacyjnej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50000"/>
              </a:lnSpc>
              <a:tabLst>
                <a:tab pos="1752600" algn="l"/>
              </a:tabLst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stanowią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pomoc de </a:t>
            </a:r>
            <a:r>
              <a:rPr lang="pl-PL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minimis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udzielaną na podstawie Rozporządzenia 2023/2831.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35911BE-60BB-2741-E3DA-8FE96BBEA25E}"/>
              </a:ext>
            </a:extLst>
          </p:cNvPr>
          <p:cNvSpPr txBox="1"/>
          <p:nvPr/>
        </p:nvSpPr>
        <p:spPr>
          <a:xfrm>
            <a:off x="272738" y="4242673"/>
            <a:ext cx="10189132" cy="33100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b="1" u="sng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Pomoc de </a:t>
            </a:r>
            <a:r>
              <a:rPr lang="pl-PL" b="1" u="sng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minimis</a:t>
            </a:r>
            <a:r>
              <a:rPr lang="pl-PL" b="1" u="sng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pl-PL" b="0" i="0" u="none" strike="noStrike" baseline="0" dirty="0">
                <a:solidFill>
                  <a:srgbClr val="2F5597"/>
                </a:solidFill>
                <a:latin typeface="Arial" panose="020B0604020202020204" pitchFamily="34" charset="0"/>
              </a:rPr>
              <a:t>a) </a:t>
            </a:r>
            <a:r>
              <a:rPr lang="pl-PL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nie może zostać przyznana na działalność wykluczoną, o której mowa w art. 1 ust. 1 </a:t>
            </a:r>
            <a:r>
              <a:rPr lang="pl-PL" b="0" i="0" u="none" strike="noStrike" baseline="0" dirty="0" err="1">
                <a:solidFill>
                  <a:schemeClr val="tx2"/>
                </a:solidFill>
                <a:latin typeface="Arial" panose="020B0604020202020204" pitchFamily="34" charset="0"/>
              </a:rPr>
              <a:t>Rozp</a:t>
            </a:r>
            <a:r>
              <a:rPr lang="pl-PL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. 2023/2831; </a:t>
            </a:r>
          </a:p>
          <a:p>
            <a:pPr>
              <a:lnSpc>
                <a:spcPct val="150000"/>
              </a:lnSpc>
            </a:pPr>
            <a:r>
              <a:rPr lang="pl-PL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b) całkowita kwota pomocy de </a:t>
            </a:r>
            <a:r>
              <a:rPr lang="pl-PL" b="0" i="0" u="none" strike="noStrike" baseline="0" dirty="0" err="1">
                <a:solidFill>
                  <a:schemeClr val="tx2"/>
                </a:solidFill>
                <a:latin typeface="Arial" panose="020B0604020202020204" pitchFamily="34" charset="0"/>
              </a:rPr>
              <a:t>minimis</a:t>
            </a:r>
            <a:r>
              <a:rPr lang="pl-PL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 przyznanej „jednemu przedsiębiorstwu”, nie może przekroczyć 300 000 EUR w okresie 3 minionych lat; </a:t>
            </a:r>
          </a:p>
          <a:p>
            <a:pPr>
              <a:lnSpc>
                <a:spcPct val="150000"/>
              </a:lnSpc>
            </a:pPr>
            <a:r>
              <a:rPr lang="pl-PL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c) „jedno przedsiębiorstwo” obejmuje wszystkie jednostki gospodarcze, które są ze sobą powiązane co najmniej jednym ze stosunków, o których mowa w art. 2 ust. 2 </a:t>
            </a:r>
            <a:r>
              <a:rPr lang="pl-PL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Rozporządzenia 2023/2831.</a:t>
            </a:r>
            <a:r>
              <a:rPr lang="pl-PL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B3B933C-643E-03B4-B495-25D9EFA73EBD}"/>
              </a:ext>
            </a:extLst>
          </p:cNvPr>
          <p:cNvSpPr txBox="1">
            <a:spLocks/>
          </p:cNvSpPr>
          <p:nvPr/>
        </p:nvSpPr>
        <p:spPr>
          <a:xfrm>
            <a:off x="4835409" y="7134030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795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Aft>
                  <a:spcPts val="600"/>
                </a:spcAft>
              </a:pPr>
              <a:t>5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6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02764-FE60-D475-DF46-CFC75CBC2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15075C81-E183-0823-BA0F-59AF0EC7A0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79453" y="223699"/>
            <a:ext cx="9433048" cy="456600"/>
          </a:xfr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1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ZASADY FINANSOWANIA PROJEKTU - DOTACJA WARUNKOWA</a:t>
            </a:r>
            <a:r>
              <a:rPr lang="pl-PL" altLang="pl-PL" sz="2100" noProof="0" dirty="0">
                <a:solidFill>
                  <a:schemeClr val="tx2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(1/5)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081D30-7169-18A0-38D8-401E13789E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>
          <a:xfrm>
            <a:off x="161330" y="680299"/>
            <a:ext cx="10251171" cy="2091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929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DOTACJA WARUNKOWA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stanowi jedną z form wsparcia dotacyjnego wynikającą z artykułu 57 Rozporządzenia PE 2021/1060 i oznacza „kategorię dotacji, której zwrot jest uzależniony od spełnienia określonych warunków”. </a:t>
            </a:r>
          </a:p>
          <a:p>
            <a:pPr marL="0" indent="0" defTabSz="801929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Szczegółowe zasady w zakresie zwrotu dotacji warunkowej zostały opisane w Rozdz. 5.1.1. Regulaminu wyboru projekt oraz Załączniku nr 6 do Regulaminu wyboru projektu.</a:t>
            </a:r>
          </a:p>
          <a:p>
            <a:pPr marL="0" indent="0" defTabSz="801929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pl-PL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801929">
              <a:lnSpc>
                <a:spcPct val="125000"/>
              </a:lnSpc>
              <a:spcBef>
                <a:spcPts val="0"/>
              </a:spcBef>
              <a:buNone/>
              <a:defRPr/>
            </a:pPr>
            <a:endParaRPr lang="pl-PL" sz="20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A0EE172-02F2-4D4C-13C9-3E93E960B83B}"/>
              </a:ext>
            </a:extLst>
          </p:cNvPr>
          <p:cNvSpPr txBox="1"/>
          <p:nvPr/>
        </p:nvSpPr>
        <p:spPr>
          <a:xfrm>
            <a:off x="66335" y="2682710"/>
            <a:ext cx="10441160" cy="29495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457200" indent="-457200" defTabSz="801929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Dotacja warunkowa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dzieli się na dwie części: </a:t>
            </a:r>
          </a:p>
          <a:p>
            <a:pPr marL="742950" lvl="1" indent="-285750" defTabSz="801929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część bezzwrotną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dofinansowania, która obejmuje kwotę dofinansowania niepodlegającą zwrotowi;</a:t>
            </a:r>
          </a:p>
          <a:p>
            <a:pPr marL="742950" lvl="1" indent="-285750" defTabSz="801929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część zwrotną dofinansowania, która w części lub w całości podlega zwrotowi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 zaistnieniu określonych warunków.</a:t>
            </a:r>
          </a:p>
          <a:p>
            <a:pPr marL="342900" indent="-342900" defTabSz="801929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Proporcje części bezzwrotnej i zwrotnej dotacji warunkowej są różne, w zależności od wielkości przedsiębiorstwa: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1251849-1A0B-714F-8CC2-6B9F194D1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742371"/>
              </p:ext>
            </p:extLst>
          </p:nvPr>
        </p:nvGraphicFramePr>
        <p:xfrm>
          <a:off x="377354" y="5632235"/>
          <a:ext cx="9383754" cy="12471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91877">
                  <a:extLst>
                    <a:ext uri="{9D8B030D-6E8A-4147-A177-3AD203B41FA5}">
                      <a16:colId xmlns:a16="http://schemas.microsoft.com/office/drawing/2014/main" val="4102967079"/>
                    </a:ext>
                  </a:extLst>
                </a:gridCol>
                <a:gridCol w="4691877">
                  <a:extLst>
                    <a:ext uri="{9D8B030D-6E8A-4147-A177-3AD203B41FA5}">
                      <a16:colId xmlns:a16="http://schemas.microsoft.com/office/drawing/2014/main" val="3351753751"/>
                    </a:ext>
                  </a:extLst>
                </a:gridCol>
              </a:tblGrid>
              <a:tr h="374858">
                <a:tc>
                  <a:txBody>
                    <a:bodyPr/>
                    <a:lstStyle/>
                    <a:p>
                      <a:pPr marL="0" marR="0" lvl="0" indent="0" algn="l" defTabSz="801934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 i małe przedsiębiorstwa </a:t>
                      </a:r>
                      <a:endParaRPr lang="pl-P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34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Średnie przedsiębiorstwo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350508"/>
                  </a:ext>
                </a:extLst>
              </a:tr>
              <a:tr h="708457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pl-P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część bezzwrotna dofinansowania 50%, </a:t>
                      </a:r>
                    </a:p>
                    <a:p>
                      <a:pPr>
                        <a:lnSpc>
                          <a:spcPct val="140000"/>
                        </a:lnSpc>
                      </a:pPr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część zwrotna dofinansowania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pl-P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część bezzwrotna dofinansowania 40%, </a:t>
                      </a:r>
                    </a:p>
                    <a:p>
                      <a:pPr>
                        <a:lnSpc>
                          <a:spcPct val="140000"/>
                        </a:lnSpc>
                      </a:pPr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część zwrotna dofinansowania 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058300"/>
                  </a:ext>
                </a:extLst>
              </a:tr>
            </a:tbl>
          </a:graphicData>
        </a:graphic>
      </p:graphicFrame>
      <p:sp>
        <p:nvSpPr>
          <p:cNvPr id="2" name="Symbol zastępczy numeru slajdu 10">
            <a:extLst>
              <a:ext uri="{FF2B5EF4-FFF2-40B4-BE49-F238E27FC236}">
                <a16:creationId xmlns:a16="http://schemas.microsoft.com/office/drawing/2014/main" id="{D2E7CE94-9DEB-0E99-E982-618FD6689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2615" y="7149854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BF682E4-88BF-ECA7-2076-B4EA3674E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10042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2973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  <p:par>
              <p:cTn id="4"/>
            </p:par>
            <p:par>
              <p:cTn id="5"/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14D17-D1FD-CA84-4158-DBD738B04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48AAB161-37F9-C4B2-BC0E-6130DCA9AE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25426" y="262080"/>
            <a:ext cx="7416824" cy="456600"/>
          </a:xfr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1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DOTACJA WARUNKOWA </a:t>
            </a:r>
            <a:r>
              <a:rPr lang="pl-PL" altLang="pl-PL" sz="2100" noProof="0" dirty="0">
                <a:solidFill>
                  <a:schemeClr val="tx2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(2/5)</a:t>
            </a:r>
          </a:p>
        </p:txBody>
      </p:sp>
      <p:sp>
        <p:nvSpPr>
          <p:cNvPr id="2" name="Symbol zastępczy numeru slajdu 10">
            <a:extLst>
              <a:ext uri="{FF2B5EF4-FFF2-40B4-BE49-F238E27FC236}">
                <a16:creationId xmlns:a16="http://schemas.microsoft.com/office/drawing/2014/main" id="{E4FDD04E-007F-4B67-9933-9D30A9728C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2615" y="7149854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5C721A2-87E1-EA38-B41C-31C647924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10042"/>
            <a:ext cx="4792615" cy="31540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D0B1E8D-201C-2C4B-A922-4DA24AD98FFC}"/>
              </a:ext>
            </a:extLst>
          </p:cNvPr>
          <p:cNvSpPr txBox="1"/>
          <p:nvPr/>
        </p:nvSpPr>
        <p:spPr>
          <a:xfrm>
            <a:off x="268921" y="701332"/>
            <a:ext cx="10179583" cy="56348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342900" indent="-342900" defTabSz="801929">
              <a:lnSpc>
                <a:spcPct val="150000"/>
              </a:lnSpc>
              <a:spcBef>
                <a:spcPts val="300"/>
              </a:spcBef>
              <a:buFont typeface="+mj-lt"/>
              <a:buAutoNum type="arabicPeriod" startAt="3"/>
              <a:defRPr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Kwota dotacji warunkowej do zwrotu uzależniona jest od poziomu osiągnięcia wskaźnika „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obliczonego według wzoru:</a:t>
            </a:r>
          </a:p>
          <a:p>
            <a:pPr algn="ctr" defTabSz="801929">
              <a:lnSpc>
                <a:spcPct val="150000"/>
              </a:lnSpc>
              <a:spcBef>
                <a:spcPts val="300"/>
              </a:spcBef>
              <a:defRPr/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= (P/DZ x 100%) - 30% </a:t>
            </a:r>
          </a:p>
          <a:p>
            <a:pPr defTabSz="801929">
              <a:lnSpc>
                <a:spcPct val="150000"/>
              </a:lnSpc>
              <a:spcBef>
                <a:spcPts val="300"/>
              </a:spcBef>
              <a:defRPr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gdzie: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kwota zwrotnej części dotacji warunkowej </a:t>
            </a:r>
          </a:p>
          <a:p>
            <a:pPr lvl="3" defTabSz="801929">
              <a:lnSpc>
                <a:spcPct val="150000"/>
              </a:lnSpc>
              <a:spcBef>
                <a:spcPts val="300"/>
              </a:spcBef>
              <a:defRPr/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suma przychodów wygenerowanych w wyniku realizacji Projektu przez 12 miesięcy od zakończenia projektu (zgodnie z wartością wskaźnika rezultatu „Przychody ze sprzedaży nowych lub udoskonalonych produktów/usług”).</a:t>
            </a:r>
          </a:p>
          <a:p>
            <a:pPr marL="342900" indent="-342900" defTabSz="801929">
              <a:lnSpc>
                <a:spcPct val="150000"/>
              </a:lnSpc>
              <a:spcBef>
                <a:spcPts val="300"/>
              </a:spcBef>
              <a:buFont typeface="+mj-lt"/>
              <a:buAutoNum type="arabicPeriod" startAt="4"/>
              <a:defRPr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Kwota dotacji warunkowej do zwrotu obliczana jest w oparciu o rzeczywistą wartość wypłaconej części zwrotnej dotacji. </a:t>
            </a:r>
          </a:p>
          <a:p>
            <a:pPr marL="342900" indent="-342900" defTabSz="801929">
              <a:lnSpc>
                <a:spcPct val="150000"/>
              </a:lnSpc>
              <a:spcBef>
                <a:spcPts val="300"/>
              </a:spcBef>
              <a:buFont typeface="+mj-lt"/>
              <a:buAutoNum type="arabicPeriod" startAt="4"/>
              <a:defRPr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Poprzez przychody wygenerowane w wyniku realizacji Projektu należy rozumieć przychody netto ze sprzedaży produktów (nowych lub udoskonalonych) wprowadzonych na rynek w wyniku realizacji Projektu lub przychody netto ze sprzedaży produktów wytworzonych w procesie (nowym lub udoskonalonym) powstałym w wyniku realizacji Projektu.</a:t>
            </a:r>
          </a:p>
        </p:txBody>
      </p:sp>
    </p:spTree>
    <p:extLst>
      <p:ext uri="{BB962C8B-B14F-4D97-AF65-F5344CB8AC3E}">
        <p14:creationId xmlns:p14="http://schemas.microsoft.com/office/powerpoint/2010/main" val="805610779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  <p:par>
              <p:cTn id="4"/>
            </p:par>
            <p:par>
              <p:cTn id="5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6185E-B0E6-FBF3-94B2-C6542417B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DC5C0A1A-17E7-7B30-0D66-6CE9940EFD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78681" y="323453"/>
            <a:ext cx="7416824" cy="456600"/>
          </a:xfr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1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DOTACJA WARUNKOWA </a:t>
            </a:r>
            <a:r>
              <a:rPr lang="pl-PL" altLang="pl-PL" sz="2100" noProof="0" dirty="0">
                <a:solidFill>
                  <a:schemeClr val="tx2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(3/5)</a:t>
            </a:r>
          </a:p>
        </p:txBody>
      </p:sp>
      <p:sp>
        <p:nvSpPr>
          <p:cNvPr id="2" name="Symbol zastępczy numeru slajdu 10">
            <a:extLst>
              <a:ext uri="{FF2B5EF4-FFF2-40B4-BE49-F238E27FC236}">
                <a16:creationId xmlns:a16="http://schemas.microsoft.com/office/drawing/2014/main" id="{82998C85-2711-DDFF-29A9-C815BC4C74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2615" y="7149854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2A8962C-BEC9-4D52-8D16-3C78CA6C7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10042"/>
            <a:ext cx="4792615" cy="31540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E322BE4-0F9B-5AA2-C226-6503838E86B7}"/>
              </a:ext>
            </a:extLst>
          </p:cNvPr>
          <p:cNvSpPr txBox="1"/>
          <p:nvPr/>
        </p:nvSpPr>
        <p:spPr>
          <a:xfrm>
            <a:off x="449362" y="1043533"/>
            <a:ext cx="9793087" cy="33650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342900" indent="-342900" defTabSz="801929">
              <a:lnSpc>
                <a:spcPct val="150000"/>
              </a:lnSpc>
              <a:spcBef>
                <a:spcPts val="300"/>
              </a:spcBef>
              <a:buFont typeface="+mj-lt"/>
              <a:buAutoNum type="arabicPeriod" startAt="6"/>
              <a:defRPr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Beneficjent będzie zobowiązany do zwrotu całości lub odpowiedniej części dotacji warunkowej w terminie 30 dni od dnia doręczenia wezwania, przy czym LAWP, na stosownie uzasadniony wniosek Beneficjenta, może rozłożyć podlegającą zwrotowi kwotę na raty, płatne w okresie maksymalnie 12 miesięcy od dnia doręczenia wezwania, bez obowiązku zapłaty odsetek. Liczba, wysokość i harmonogram spłaty rat ustalany jest jednostronnie przez LAWP, z uwzględnieniem w szczególności poziomu zaawansowania Programu w kontekście zobowiązania do ponownego wykorzystania środków wynikającego z art. 33 ust. 1, 2 i 4 ustawy wdrożeniowej oraz sytuacji finansowej Beneficjenta</a:t>
            </a:r>
            <a:r>
              <a:rPr lang="pl-PL" sz="17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67004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  <p:par>
              <p:cTn id="4"/>
            </p:par>
            <p:par>
              <p:cTn id="5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1239B-31FA-B722-C3BE-F7A7C20BD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92FE960-86A7-2D99-9900-058DC3FDF8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25426" y="333698"/>
            <a:ext cx="9347808" cy="456600"/>
          </a:xfr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1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DOTACJA WARUNKOWA </a:t>
            </a:r>
            <a:r>
              <a:rPr lang="pl-PL" altLang="pl-PL" sz="2100" noProof="0" dirty="0">
                <a:solidFill>
                  <a:schemeClr val="tx2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(4/5)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8D15024-31C7-C298-2435-EE9C48740321}"/>
              </a:ext>
            </a:extLst>
          </p:cNvPr>
          <p:cNvSpPr txBox="1"/>
          <p:nvPr/>
        </p:nvSpPr>
        <p:spPr>
          <a:xfrm>
            <a:off x="233337" y="971525"/>
            <a:ext cx="10225137" cy="12211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+mj-lt"/>
              <a:buAutoNum type="arabicPeriod" startAt="7"/>
            </a:pPr>
            <a:r>
              <a:rPr lang="pl-PL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Poziom zwrotu dotacji warunkowej uzależniony jest od wielkości przedsiębiorstwa oraz osiągniętego przez beneficjenta poziomu wskaźnika „R” (wyliczonego zgodnie ze wzorem określonym w pkt. 3), zgodnie z poniższą tabelą: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91594C2-8E5A-293E-DF39-885CD32B3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19369"/>
              </p:ext>
            </p:extLst>
          </p:nvPr>
        </p:nvGraphicFramePr>
        <p:xfrm>
          <a:off x="233337" y="2236693"/>
          <a:ext cx="9865096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13247">
                  <a:extLst>
                    <a:ext uri="{9D8B030D-6E8A-4147-A177-3AD203B41FA5}">
                      <a16:colId xmlns:a16="http://schemas.microsoft.com/office/drawing/2014/main" val="539175263"/>
                    </a:ext>
                  </a:extLst>
                </a:gridCol>
                <a:gridCol w="4551849">
                  <a:extLst>
                    <a:ext uri="{9D8B030D-6E8A-4147-A177-3AD203B41FA5}">
                      <a16:colId xmlns:a16="http://schemas.microsoft.com/office/drawing/2014/main" val="6813472"/>
                    </a:ext>
                  </a:extLst>
                </a:gridCol>
              </a:tblGrid>
              <a:tr h="526160">
                <a:tc>
                  <a:txBody>
                    <a:bodyPr/>
                    <a:lstStyle/>
                    <a:p>
                      <a:pPr marL="0" marR="0" lvl="0" indent="0" algn="l" defTabSz="801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Poziom osiągniętego wskaźnika „R”</a:t>
                      </a:r>
                    </a:p>
                    <a:p>
                      <a:endParaRPr lang="pl-PL" sz="15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zwrotu z części zwrotnej dotacji warunkowej, który beneficjent musi oddać</a:t>
                      </a:r>
                      <a:endParaRPr lang="pl-PL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835084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441B2E5-79CC-DFA3-09CF-EE92E888B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039167"/>
              </p:ext>
            </p:extLst>
          </p:nvPr>
        </p:nvGraphicFramePr>
        <p:xfrm>
          <a:off x="233338" y="3087244"/>
          <a:ext cx="9865096" cy="31958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03143">
                  <a:extLst>
                    <a:ext uri="{9D8B030D-6E8A-4147-A177-3AD203B41FA5}">
                      <a16:colId xmlns:a16="http://schemas.microsoft.com/office/drawing/2014/main" val="3555255664"/>
                    </a:ext>
                  </a:extLst>
                </a:gridCol>
                <a:gridCol w="4561953">
                  <a:extLst>
                    <a:ext uri="{9D8B030D-6E8A-4147-A177-3AD203B41FA5}">
                      <a16:colId xmlns:a16="http://schemas.microsoft.com/office/drawing/2014/main" val="1568746471"/>
                    </a:ext>
                  </a:extLst>
                </a:gridCol>
              </a:tblGrid>
              <a:tr h="456554">
                <a:tc>
                  <a:txBody>
                    <a:bodyPr/>
                    <a:lstStyle/>
                    <a:p>
                      <a:pPr marL="0" marR="0" lvl="0" indent="0" algn="l" defTabSz="801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Poniżej 20 % </a:t>
                      </a:r>
                    </a:p>
                  </a:txBody>
                  <a:tcPr>
                    <a:solidFill>
                      <a:srgbClr val="E7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 </a:t>
                      </a:r>
                    </a:p>
                  </a:txBody>
                  <a:tcPr>
                    <a:solidFill>
                      <a:srgbClr val="E7E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278128"/>
                  </a:ext>
                </a:extLst>
              </a:tr>
              <a:tr h="456554">
                <a:tc>
                  <a:txBody>
                    <a:bodyPr/>
                    <a:lstStyle/>
                    <a:p>
                      <a:pPr marL="0" marR="0" lvl="0" indent="0" algn="l" defTabSz="801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większy lub równy 20% i mniejszy od 40%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01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758139"/>
                  </a:ext>
                </a:extLst>
              </a:tr>
              <a:tr h="456554">
                <a:tc>
                  <a:txBody>
                    <a:bodyPr/>
                    <a:lstStyle/>
                    <a:p>
                      <a:pPr marL="0" marR="0" lvl="0" indent="0" algn="l" defTabSz="801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większy lub równy 40 % i mniejszy od 60 %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01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044066"/>
                  </a:ext>
                </a:extLst>
              </a:tr>
              <a:tr h="456554">
                <a:tc>
                  <a:txBody>
                    <a:bodyPr/>
                    <a:lstStyle/>
                    <a:p>
                      <a:pPr marL="0" marR="0" lvl="0" indent="0" algn="l" defTabSz="801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większy lub równy 60% i mniejszy od 80%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01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90484"/>
                  </a:ext>
                </a:extLst>
              </a:tr>
              <a:tr h="456554">
                <a:tc>
                  <a:txBody>
                    <a:bodyPr/>
                    <a:lstStyle/>
                    <a:p>
                      <a:pPr marL="0" marR="0" lvl="0" indent="0" algn="l" defTabSz="801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większy lub równy 80% i mniejszy od 90 %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01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920730"/>
                  </a:ext>
                </a:extLst>
              </a:tr>
              <a:tr h="456554">
                <a:tc>
                  <a:txBody>
                    <a:bodyPr/>
                    <a:lstStyle/>
                    <a:p>
                      <a:pPr marL="0" marR="0" lvl="0" indent="0" algn="l" defTabSz="801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większy lub równy 90% i mniejszy od 100 %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01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199369"/>
                  </a:ext>
                </a:extLst>
              </a:tr>
              <a:tr h="456554">
                <a:tc>
                  <a:txBody>
                    <a:bodyPr/>
                    <a:lstStyle/>
                    <a:p>
                      <a:pPr marL="0" marR="0" lvl="0" indent="0" algn="l" defTabSz="801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większy lub równy od 100 % 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01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409351"/>
                  </a:ext>
                </a:extLst>
              </a:tr>
            </a:tbl>
          </a:graphicData>
        </a:graphic>
      </p:graphicFrame>
      <p:sp>
        <p:nvSpPr>
          <p:cNvPr id="2" name="Symbol zastępczy numeru slajdu 10">
            <a:extLst>
              <a:ext uri="{FF2B5EF4-FFF2-40B4-BE49-F238E27FC236}">
                <a16:creationId xmlns:a16="http://schemas.microsoft.com/office/drawing/2014/main" id="{1EAF64DC-2279-C9E8-5D3B-7801641680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5786" y="717772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3543D11-C9E6-ACFA-56E0-B6A2088EE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10042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98979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  <p:par>
              <p:cTn id="4"/>
            </p:par>
            <p:par>
              <p:cTn id="5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2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  <a:prstDash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l" defTabSz="801929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smtClean="0">
            <a:ln>
              <a:noFill/>
            </a:ln>
            <a:solidFill>
              <a:schemeClr val="accent5">
                <a:lumMod val="50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ja szablon z dopiskiem efs_osadzone  -  tylko do odczytu" id="{1732C597-4330-4ACE-A33D-C56E716B66C0}" vid="{376DB9A3-F1A9-488D-B3D1-642C2908B0E7}"/>
    </a:ext>
  </a:extLst>
</a:theme>
</file>

<file path=ppt/theme/theme2.xml><?xml version="1.0" encoding="utf-8"?>
<a:theme xmlns:a="http://schemas.openxmlformats.org/drawingml/2006/main" name="3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  <a:prstDash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l" defTabSz="801929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smtClean="0">
            <a:ln>
              <a:noFill/>
            </a:ln>
            <a:solidFill>
              <a:schemeClr val="accent5">
                <a:lumMod val="50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ja szablon z dopiskiem efs_osadzone  -  tylko do odczytu" id="{1732C597-4330-4ACE-A33D-C56E716B66C0}" vid="{376DB9A3-F1A9-488D-B3D1-642C2908B0E7}"/>
    </a:ext>
  </a:extLst>
</a:theme>
</file>

<file path=ppt/theme/theme3.xml><?xml version="1.0" encoding="utf-8"?>
<a:theme xmlns:a="http://schemas.openxmlformats.org/drawingml/2006/main" name="4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szablon z dopiskiem efs_osadzone  -  tylko do odczytu" id="{1732C597-4330-4ACE-A33D-C56E716B66C0}" vid="{376DB9A3-F1A9-488D-B3D1-642C2908B0E7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834E9F2433F14EAF67183EE1A0FBCB" ma:contentTypeVersion="9" ma:contentTypeDescription="Utwórz nowy dokument." ma:contentTypeScope="" ma:versionID="128c654ba348d70c0296a0bf1e9d7d3a">
  <xsd:schema xmlns:xsd="http://www.w3.org/2001/XMLSchema" xmlns:xs="http://www.w3.org/2001/XMLSchema" xmlns:p="http://schemas.microsoft.com/office/2006/metadata/properties" xmlns:ns3="b29a4a4d-ae2a-4454-beda-a6fde50f6f67" targetNamespace="http://schemas.microsoft.com/office/2006/metadata/properties" ma:root="true" ma:fieldsID="3d688c55277e8e3780f98946d37db0d7" ns3:_="">
    <xsd:import namespace="b29a4a4d-ae2a-4454-beda-a6fde50f6f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a4a4d-ae2a-4454-beda-a6fde50f6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3FB054-F2A8-4F9A-837E-DB1A4A3583F0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b29a4a4d-ae2a-4454-beda-a6fde50f6f6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6ABBB0F-9649-4821-A339-D676B99CBD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a4a4d-ae2a-4454-beda-a6fde50f6f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E853BB-9719-44D2-8A21-EB90FFAC2E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na 31.03.2023</Template>
  <TotalTime>13350</TotalTime>
  <Words>5726</Words>
  <Application>Microsoft Office PowerPoint</Application>
  <PresentationFormat>Niestandardowy</PresentationFormat>
  <Paragraphs>505</Paragraphs>
  <Slides>44</Slides>
  <Notes>44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44</vt:i4>
      </vt:variant>
    </vt:vector>
  </HeadingPairs>
  <TitlesOfParts>
    <vt:vector size="52" baseType="lpstr">
      <vt:lpstr>Arial</vt:lpstr>
      <vt:lpstr>Calibri</vt:lpstr>
      <vt:lpstr>Open Sans</vt:lpstr>
      <vt:lpstr>Verdana</vt:lpstr>
      <vt:lpstr>Wingdings</vt:lpstr>
      <vt:lpstr>2_Motyw pakietu Office</vt:lpstr>
      <vt:lpstr>3_Motyw pakietu Office</vt:lpstr>
      <vt:lpstr>4_Motyw pakietu Office</vt:lpstr>
      <vt:lpstr>Fundusze Europejskie dla Lubelskiego 2021-2027</vt:lpstr>
      <vt:lpstr>PRIORYTET I – BADANIA NAUKOWE I INNOWACJE DZIAŁANIE 1.3 BADANIA I INNOWACJE W SEKTORZE PRZEDSIĘBIORSTW</vt:lpstr>
      <vt:lpstr> PODSTAWOWE INFORMACJE O NABORZE</vt:lpstr>
      <vt:lpstr>LOKALIZACJA</vt:lpstr>
      <vt:lpstr>RODZAJE i ZASADY WSPARCIA</vt:lpstr>
      <vt:lpstr>ZASADY FINANSOWANIA PROJEKTU - DOTACJA WARUNKOWA (1/5)</vt:lpstr>
      <vt:lpstr>DOTACJA WARUNKOWA (2/5)</vt:lpstr>
      <vt:lpstr>DOTACJA WARUNKOWA (3/5)</vt:lpstr>
      <vt:lpstr>DOTACJA WARUNKOWA (4/5)</vt:lpstr>
      <vt:lpstr>DOTACJA WARUNKOWA (5/5) - przykłady</vt:lpstr>
      <vt:lpstr>GŁÓWNE WARUNKI WSPARCIA (1/6)</vt:lpstr>
      <vt:lpstr>GŁÓWNE WARUNKI WSPARCIA (2/6)</vt:lpstr>
      <vt:lpstr>GŁÓWNE WARUNKI WSPARCIA (3/6)</vt:lpstr>
      <vt:lpstr>GŁÓWNE WARUNKI WSPARCIA (4/6)</vt:lpstr>
      <vt:lpstr>GŁÓWNE WARUNKI WSPARCIA (5/6)</vt:lpstr>
      <vt:lpstr>GŁÓWNE WARUNKI WSPARCIA (6/6)</vt:lpstr>
      <vt:lpstr>KOSZTY KWALIFIKOWALNE – GŁÓWNE ZASADY KWALIFIKOWALNOŚCI</vt:lpstr>
      <vt:lpstr>KATALOG KOSZTÓW KWALIFIKOWALNYCH (1/6) </vt:lpstr>
      <vt:lpstr>KATALOG KOSZTÓW KWALIFIKOWALNYCH (2/6) </vt:lpstr>
      <vt:lpstr>KATALOG KOSZTÓW KWALIFIKOWALNYCH (3/6) </vt:lpstr>
      <vt:lpstr>KATALOG KOSZTÓW KWALIFIKOWALNYCH (4/6) </vt:lpstr>
      <vt:lpstr>KATALOG KOSZTÓW KWALIFIKOWALNYCH (5/6) </vt:lpstr>
      <vt:lpstr>KATALOG KOSZTÓW KWALIFIKOWALNYCH (6/6) </vt:lpstr>
      <vt:lpstr>KATALOG KOSZTÓW NIEKWALIFIKOWALNYCH - katalog otwarty</vt:lpstr>
      <vt:lpstr>OBLIGATORYJNE ZAŁĄCZNIKI DLA WSZYSTKICH WNIOSKODAWCÓW</vt:lpstr>
      <vt:lpstr>ZAŁĄCZNIKI OBOWIĄZKOWE W ZALEŻNOŚCI OD SPECYFIKI PROJEKTU</vt:lpstr>
      <vt:lpstr>ZAŁĄCZNIKI WYMAGANE PRZED i PO PODPISANIU UMOWY</vt:lpstr>
      <vt:lpstr>WSKAŹNIKI PROJEKTU</vt:lpstr>
      <vt:lpstr>JAKICH ZASAD NALEŻY PRZESTRZEGAĆ PRZYGOTOWUJĄC ZAŁĄCZNIKI DO WNIOSKU?</vt:lpstr>
      <vt:lpstr>PROCEDURA OCENY</vt:lpstr>
      <vt:lpstr>OCENA FORMALNA</vt:lpstr>
      <vt:lpstr>OCENA MERYTORYCZNA – KRYTERIA TECHNICZNE (1/2)</vt:lpstr>
      <vt:lpstr>OCENA MERYTORYCZNA – KRYTERIA TECHNICZNE (2/2)</vt:lpstr>
      <vt:lpstr>KRYTERIA OCENY MERYTORYCZNEJ – KRYTERIA SPECYFICZNE (1/2) </vt:lpstr>
      <vt:lpstr>KRYTERIA OCENY MERYTORYCZNEJ – KRYTERIA SPECYFICZNE (2/2)</vt:lpstr>
      <vt:lpstr>KRYTERIA TRAFNOŚCI MERYTORYCZNEJ (1/4) </vt:lpstr>
      <vt:lpstr>KRYTERIA TRAFNOŚCI MERYTORYCZNEJ (2/4)</vt:lpstr>
      <vt:lpstr>KRYTERIA TRAFNOŚCI MERYTORYCZNEJ (3/4)</vt:lpstr>
      <vt:lpstr>KRYTERIA TRAFNOŚCI MERYTORYCZNEJ (4/4)</vt:lpstr>
      <vt:lpstr>KRYTERIA MERYTORYCZNE ROZSTRZYGAJĄCE  </vt:lpstr>
      <vt:lpstr>SKŁADANIE WNIOSKÓW O DOFINANSOWANIE</vt:lpstr>
      <vt:lpstr>CO? GDZIE? JAK?</vt:lpstr>
      <vt:lpstr>Szkolenia organizowane przez LAWP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aplikowania do Działania 3.8</dc:title>
  <dc:creator>Katarzyna Mazurek</dc:creator>
  <cp:lastModifiedBy>OOP LAWP</cp:lastModifiedBy>
  <cp:revision>227</cp:revision>
  <cp:lastPrinted>2025-10-13T12:16:38Z</cp:lastPrinted>
  <dcterms:created xsi:type="dcterms:W3CDTF">2023-03-29T09:54:06Z</dcterms:created>
  <dcterms:modified xsi:type="dcterms:W3CDTF">2025-10-15T06:04:24Z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0x0101005E834E9F2433F14EAF67183EE1A0FBCB</vt:lpwstr>
  </property>
</Properties>
</file>