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1.xml" ContentType="application/inkml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7" r:id="rId3"/>
    <p:sldId id="256" r:id="rId4"/>
    <p:sldId id="839" r:id="rId5"/>
    <p:sldId id="840" r:id="rId6"/>
    <p:sldId id="841" r:id="rId7"/>
    <p:sldId id="842" r:id="rId8"/>
    <p:sldId id="843" r:id="rId9"/>
    <p:sldId id="920" r:id="rId10"/>
    <p:sldId id="851" r:id="rId11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08BE"/>
    <a:srgbClr val="4B8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581527-1DD8-448B-8EC8-4EE904D27616}" v="6" dt="2025-04-25T09:01:09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1" autoAdjust="0"/>
    <p:restoredTop sz="86016" autoAdjust="0"/>
  </p:normalViewPr>
  <p:slideViewPr>
    <p:cSldViewPr snapToGrid="0">
      <p:cViewPr varScale="1">
        <p:scale>
          <a:sx n="96" d="100"/>
          <a:sy n="96" d="100"/>
        </p:scale>
        <p:origin x="690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E470B7BE-6F0C-8F2A-294E-55F3A799A6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9EEA09E-E94B-2237-CACD-1A4553BA67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4B1A7-E44E-4ACD-8183-D869BBB7E78B}" type="datetime7">
              <a:rPr lang="pl-PL" smtClean="0"/>
              <a:t>kwi-25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9B27A94-7637-63DC-466F-DC8476DE33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9877482-08FC-9D03-9450-A245E57E11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43112-FE35-4B6B-992F-638E32DC43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428643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4T10:08:01.3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4BAD6-4173-459E-9F87-BAE45F7B34BE}" type="datetime7">
              <a:rPr lang="pl-PL" smtClean="0"/>
              <a:t>kwi-25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50C69-5D00-4643-A6EF-959B7D51E3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8721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CCE4BAD6-4173-459E-9F87-BAE45F7B34BE}" type="datetime7">
              <a:rPr lang="pl-PL" smtClean="0"/>
              <a:t>kwi-25</a:t>
            </a:fld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50C69-5D00-4643-A6EF-959B7D51E3CF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5460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CCE4BAD6-4173-459E-9F87-BAE45F7B34BE}" type="datetime7">
              <a:rPr lang="pl-PL" smtClean="0"/>
              <a:t>kwi-25</a:t>
            </a:fld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50C69-5D00-4643-A6EF-959B7D51E3CF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8864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50C69-5D00-4643-A6EF-959B7D51E3CF}" type="slidenum">
              <a:rPr lang="pl-PL" smtClean="0"/>
              <a:t>4</a:t>
            </a:fld>
            <a:endParaRPr lang="pl-PL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E2942CE-81AB-6B99-21E5-5957B027FDC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CE085E35-3588-4DEB-9FF9-0F6E5FE01DCC}" type="datetime7">
              <a:rPr lang="pl-PL" smtClean="0"/>
              <a:t>kwi-25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1232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50C69-5D00-4643-A6EF-959B7D51E3CF}" type="slidenum">
              <a:rPr lang="pl-PL" smtClean="0"/>
              <a:t>5</a:t>
            </a:fld>
            <a:endParaRPr lang="pl-PL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1BF7CA9-817F-3E5A-10B9-FFC92616FED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DCA4CA05-E018-4793-936B-504F721D53CE}" type="datetime7">
              <a:rPr lang="pl-PL" smtClean="0"/>
              <a:t>kwi-25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5465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50C69-5D00-4643-A6EF-959B7D51E3CF}" type="slidenum">
              <a:rPr lang="pl-PL" smtClean="0"/>
              <a:t>6</a:t>
            </a:fld>
            <a:endParaRPr lang="pl-PL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CF34807-F3F3-5997-665A-BB82F7F671B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9715560-D5E8-4D55-9F43-6CB59EA3215A}" type="datetime7">
              <a:rPr lang="pl-PL" smtClean="0"/>
              <a:t>kwi-25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2609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50C69-5D00-4643-A6EF-959B7D51E3CF}" type="slidenum">
              <a:rPr lang="pl-PL" smtClean="0"/>
              <a:t>7</a:t>
            </a:fld>
            <a:endParaRPr lang="pl-PL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23BAD55-6796-2701-9AA2-3A43E6C4BF8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A8922F4-57A4-4235-9679-F03E733693FA}" type="datetime7">
              <a:rPr lang="pl-PL" smtClean="0"/>
              <a:t>kwi-25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9095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CCE4BAD6-4173-459E-9F87-BAE45F7B34BE}" type="datetime7">
              <a:rPr lang="pl-PL" smtClean="0"/>
              <a:t>kwi-25</a:t>
            </a:fld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50C69-5D00-4643-A6EF-959B7D51E3CF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183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D080A5-7BC0-AF1D-E33D-E5E4CE5CF6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745BBC3-AD0F-02CF-79CD-08462DD89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54A9334-99EB-7038-FACC-CED15B62E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9E65D7A-48F6-B4AA-9C57-7D220D38F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A414572-4C6E-FF82-BF7C-3D7CAAAFF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476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22A424-1BFA-C95D-30C8-4163685E9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D99C732-5484-F0AD-FFAA-0F624D5E8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F467B8C-222A-C954-03E1-17CCF944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393B96-DD1B-7A4F-8D21-1555C38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56064E-6ABD-9BC8-8C74-B6C72DBBF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3725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F3F3255-4DF0-E387-BF91-6542A12F29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D875D8C-D28F-7D99-189F-4BBFDAF27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CF2EE79-4F50-EFB6-B3AD-B15D4A831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C198499-1B45-9160-7C32-4C9A0B116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B2439F-553C-F6F5-9D8A-9C84ADB5A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121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170659" y="1790613"/>
            <a:ext cx="9851923" cy="392481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2" y="0"/>
            <a:ext cx="5685979" cy="244386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827" y="1790612"/>
            <a:ext cx="4514751" cy="653253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87" y="490243"/>
            <a:ext cx="1231537" cy="979756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255" y="490243"/>
            <a:ext cx="1231537" cy="979756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023" y="490243"/>
            <a:ext cx="1231537" cy="979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332" y="2775173"/>
            <a:ext cx="9031400" cy="1004864"/>
          </a:xfrm>
        </p:spPr>
        <p:txBody>
          <a:bodyPr anchor="t" anchorCtr="0">
            <a:normAutofit/>
          </a:bodyPr>
          <a:lstStyle>
            <a:lvl1pPr algn="l">
              <a:lnSpc>
                <a:spcPts val="3629"/>
              </a:lnSpc>
              <a:defRPr sz="290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0345" y="4410532"/>
            <a:ext cx="9031311" cy="979756"/>
          </a:xfrm>
        </p:spPr>
        <p:txBody>
          <a:bodyPr>
            <a:normAutofit/>
          </a:bodyPr>
          <a:lstStyle>
            <a:lvl1pPr marL="0" indent="0" algn="l">
              <a:lnSpc>
                <a:spcPts val="3175"/>
              </a:lnSpc>
              <a:buNone/>
              <a:defRPr sz="2540" b="1">
                <a:solidFill>
                  <a:schemeClr val="tx2"/>
                </a:solidFill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68958" y="490243"/>
            <a:ext cx="2052383" cy="316710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33"/>
              </a:lnSpc>
              <a:defRPr sz="127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27" y="5779698"/>
            <a:ext cx="1848740" cy="86109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348" y="5779698"/>
            <a:ext cx="3002864" cy="861090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088" y="5779092"/>
            <a:ext cx="2554038" cy="86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373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169419" y="1799461"/>
            <a:ext cx="9853164" cy="3915966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5685979" cy="244386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19" y="1799460"/>
            <a:ext cx="4514751" cy="6532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332" y="2785254"/>
            <a:ext cx="9031400" cy="986800"/>
          </a:xfrm>
        </p:spPr>
        <p:txBody>
          <a:bodyPr anchor="t" anchorCtr="0">
            <a:normAutofit/>
          </a:bodyPr>
          <a:lstStyle>
            <a:lvl1pPr algn="l">
              <a:lnSpc>
                <a:spcPts val="3629"/>
              </a:lnSpc>
              <a:defRPr sz="290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0345" y="4410532"/>
            <a:ext cx="9031311" cy="979756"/>
          </a:xfrm>
        </p:spPr>
        <p:txBody>
          <a:bodyPr>
            <a:normAutofit/>
          </a:bodyPr>
          <a:lstStyle>
            <a:lvl1pPr marL="0" indent="0" algn="l">
              <a:lnSpc>
                <a:spcPts val="3175"/>
              </a:lnSpc>
              <a:buNone/>
              <a:defRPr sz="2540" b="1">
                <a:solidFill>
                  <a:schemeClr val="tx2"/>
                </a:solidFill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68958" y="490243"/>
            <a:ext cx="2052383" cy="316710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33"/>
              </a:lnSpc>
              <a:defRPr sz="127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27" y="5779698"/>
            <a:ext cx="1848740" cy="861090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348" y="5779698"/>
            <a:ext cx="3002864" cy="861090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088" y="5779092"/>
            <a:ext cx="2554038" cy="862304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46" y="1128866"/>
            <a:ext cx="434459" cy="345636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811" y="495200"/>
            <a:ext cx="434459" cy="345636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213" y="1128866"/>
            <a:ext cx="434459" cy="345636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326" y="488325"/>
            <a:ext cx="434459" cy="345636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59" y="495200"/>
            <a:ext cx="434459" cy="345636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550" y="1138358"/>
            <a:ext cx="434459" cy="345636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564" y="493114"/>
            <a:ext cx="434459" cy="345636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303" y="485586"/>
            <a:ext cx="434459" cy="345636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824" y="481800"/>
            <a:ext cx="434459" cy="345636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776" y="1135780"/>
            <a:ext cx="434459" cy="345636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129" y="1134476"/>
            <a:ext cx="434459" cy="345636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564" y="1134476"/>
            <a:ext cx="434459" cy="34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95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736987" cy="473665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07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3222236" y="4082829"/>
            <a:ext cx="7800346" cy="16325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7991" y="5061678"/>
            <a:ext cx="6993665" cy="588349"/>
          </a:xfrm>
        </p:spPr>
        <p:txBody>
          <a:bodyPr anchor="t" anchorCtr="0">
            <a:normAutofit/>
          </a:bodyPr>
          <a:lstStyle>
            <a:lvl1pPr algn="l">
              <a:lnSpc>
                <a:spcPts val="3175"/>
              </a:lnSpc>
              <a:defRPr sz="25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0199" y="489652"/>
            <a:ext cx="2052383" cy="332686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33"/>
              </a:lnSpc>
              <a:defRPr sz="127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27" y="5779698"/>
            <a:ext cx="1848740" cy="861090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348" y="5779698"/>
            <a:ext cx="3002864" cy="861090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088" y="5779092"/>
            <a:ext cx="2554038" cy="862304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236" y="4082829"/>
            <a:ext cx="4514751" cy="65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088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3222235" y="4082829"/>
            <a:ext cx="8205842" cy="1959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3924" y="0"/>
            <a:ext cx="7794915" cy="4408303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07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4453203" y="4082828"/>
            <a:ext cx="4105634" cy="32603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3222237" y="4082828"/>
            <a:ext cx="1230967" cy="3254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3162" y="4713462"/>
            <a:ext cx="7389421" cy="1197862"/>
          </a:xfrm>
        </p:spPr>
        <p:txBody>
          <a:bodyPr anchor="t" anchorCtr="0">
            <a:normAutofit/>
          </a:bodyPr>
          <a:lstStyle>
            <a:lvl1pPr algn="l">
              <a:lnSpc>
                <a:spcPts val="3175"/>
              </a:lnSpc>
              <a:defRPr sz="25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591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328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852" y="1796072"/>
            <a:ext cx="4720891" cy="424562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1255" y="1795869"/>
            <a:ext cx="4720891" cy="42458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02372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9" y="816316"/>
            <a:ext cx="4926147" cy="979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0" y="1796072"/>
            <a:ext cx="4926582" cy="424561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816566"/>
            <a:ext cx="5685980" cy="522511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907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965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9790199" y="6695263"/>
            <a:ext cx="1232383" cy="162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</p:spTree>
    <p:extLst>
      <p:ext uri="{BB962C8B-B14F-4D97-AF65-F5344CB8AC3E}">
        <p14:creationId xmlns:p14="http://schemas.microsoft.com/office/powerpoint/2010/main" val="93455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EB6572-F9A0-FF73-A7AB-08997E6E2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1B7EFD-6AC1-F4F7-6109-E962287DE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2458F7E-4F70-4D2B-AE88-8F24F6FA6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AE4A75D-E4E8-6817-F2C2-7933BA85D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C9166F-7722-6B3E-6763-CDBE37C9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0580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852" y="1796072"/>
            <a:ext cx="4720891" cy="4245627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1255" y="1795869"/>
            <a:ext cx="4720891" cy="42458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9790199" y="6695263"/>
            <a:ext cx="1232383" cy="162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</p:spTree>
    <p:extLst>
      <p:ext uri="{BB962C8B-B14F-4D97-AF65-F5344CB8AC3E}">
        <p14:creationId xmlns:p14="http://schemas.microsoft.com/office/powerpoint/2010/main" val="35984522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811311" y="4082829"/>
            <a:ext cx="9380690" cy="16325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69419" y="0"/>
            <a:ext cx="9853164" cy="473665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07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121" y="4082829"/>
            <a:ext cx="4514751" cy="653253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2237" y="5074439"/>
            <a:ext cx="8620386" cy="64008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27" y="5779698"/>
            <a:ext cx="1848740" cy="861090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348" y="5779698"/>
            <a:ext cx="3002864" cy="861090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088" y="5779092"/>
            <a:ext cx="2554038" cy="86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27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AF2CC3-326C-3C2C-A3F0-6D6CBE5E1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A1C514E-7AA1-4864-4C54-D288D7C81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523B5B8-8A8A-3937-12C1-0C24E1824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7E4E188-692B-C907-97B8-D95073C17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BA15346-0550-B861-5EE1-33EB37B0F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14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4F37F1-62C6-51F3-75AD-C84592B32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B74071-5E12-8F9B-F2CA-A72FCA688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3BD937C-A01F-1EAE-35F9-1D588FC4A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7F3F83D-F840-124D-041B-2745CDDDB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CEFBCD0-CBEC-EAE2-32AF-2D014883C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B358BF6-DB1F-AD4F-55E2-073A0829B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393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CE2C57-6508-E7A6-1A45-D8AB5FB7B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CFC0062-2217-53EF-0A09-5CE50CA72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A555B19-AF3E-57E1-74B5-DBFC47F8B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A48DAFA-7115-99EA-3B50-EE5F8CA04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32E0708-B86F-F655-ECDB-2E739D37A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8B89426-B8E8-EB5C-0C9A-94DB60608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3A7A712-5D66-6FD9-59B2-07F72A00A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AB34FFA-B2DC-C6D5-E083-771F241B7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071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F34AF3-1A04-F971-5570-4736D863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FF8DCC0-D770-7117-09BA-22AA263A6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E35B751-A797-0C2A-655C-A7907F4AC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1B3C258-EF29-97E4-D1B5-2F6C0C26E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6904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D6BFF07-99B5-4F59-98DB-8844CB2B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2F79976-E84C-4F28-A83C-95C5A361C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8522A4D-CC0B-86B0-FDCE-9DCAB50A3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788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211A4D-0956-0AD1-2047-BC933A2E8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7CAD9D-5FE6-9996-C7C7-F0379542A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CC9FD75-4D57-5A30-F781-666116832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5E214B4-1DFB-EF71-E7D7-301DA1B7C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3C71AD1-2049-6084-6013-B459ACF42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3AB7841-212B-D6DA-7859-DA34D0B9C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630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FEF707-7135-77F8-9892-B4B6ACEDD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DC64937-6812-B9FC-EAC0-4FB84DBF82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C0A8A7F-5846-3F3A-28D4-BA61880AA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92F07CA-CD4D-D3A6-EF31-155402A2C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FD89124-E464-E0DD-1915-EBAA87E8B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3925FFD-C763-117C-8035-DE693E64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800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6CA73FA-925D-F348-816A-C755E4245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621583C-3067-6BF1-8658-6E05FA55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66DC769-8458-C277-31A4-CF3756673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BCA8286-7B48-A409-4974-35B5E5E03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F3E8706-36BF-15F5-7CA7-24E92EF75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826D8-9DAC-44AE-A9FD-0EC949CD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26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419" y="816316"/>
            <a:ext cx="9852728" cy="979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854" y="1796072"/>
            <a:ext cx="9852729" cy="42456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169812" y="0"/>
            <a:ext cx="1232383" cy="1627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402195" y="0"/>
            <a:ext cx="8619951" cy="162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89804" y="6368269"/>
            <a:ext cx="1231537" cy="163293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907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9790199" y="6695263"/>
            <a:ext cx="1232383" cy="162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</p:spTree>
    <p:extLst>
      <p:ext uri="{BB962C8B-B14F-4D97-AF65-F5344CB8AC3E}">
        <p14:creationId xmlns:p14="http://schemas.microsoft.com/office/powerpoint/2010/main" val="96477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lvl1pPr algn="l" defTabSz="914406" rtl="0" eaLnBrk="1" latinLnBrk="0" hangingPunct="1">
        <a:lnSpc>
          <a:spcPts val="3266"/>
        </a:lnSpc>
        <a:spcBef>
          <a:spcPct val="0"/>
        </a:spcBef>
        <a:buNone/>
        <a:defRPr sz="254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28602" indent="-228602" algn="l" defTabSz="914406" rtl="0" eaLnBrk="1" latinLnBrk="0" hangingPunct="1">
        <a:lnSpc>
          <a:spcPts val="2177"/>
        </a:lnSpc>
        <a:spcBef>
          <a:spcPts val="1000"/>
        </a:spcBef>
        <a:buClr>
          <a:schemeClr val="accent1"/>
        </a:buClr>
        <a:buFontTx/>
        <a:buBlip>
          <a:blip r:embed="rId12"/>
        </a:buBlip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685804" indent="-228602" algn="l" defTabSz="914406" rtl="0" eaLnBrk="1" latinLnBrk="0" hangingPunct="1">
        <a:lnSpc>
          <a:spcPts val="2177"/>
        </a:lnSpc>
        <a:spcBef>
          <a:spcPts val="500"/>
        </a:spcBef>
        <a:buFontTx/>
        <a:buBlip>
          <a:blip r:embed="rId13"/>
        </a:buBlip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143008" indent="-228602" algn="l" defTabSz="914406" rtl="0" eaLnBrk="1" latinLnBrk="0" hangingPunct="1">
        <a:lnSpc>
          <a:spcPts val="2177"/>
        </a:lnSpc>
        <a:spcBef>
          <a:spcPts val="500"/>
        </a:spcBef>
        <a:buFontTx/>
        <a:buBlip>
          <a:blip r:embed="rId14"/>
        </a:buBlip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600210" indent="-228602" algn="l" defTabSz="914406" rtl="0" eaLnBrk="1" latinLnBrk="0" hangingPunct="1">
        <a:lnSpc>
          <a:spcPts val="2177"/>
        </a:lnSpc>
        <a:spcBef>
          <a:spcPts val="500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057413" indent="-228602" algn="l" defTabSz="914406" rtl="0" eaLnBrk="1" latinLnBrk="0" hangingPunct="1">
        <a:lnSpc>
          <a:spcPts val="2177"/>
        </a:lnSpc>
        <a:spcBef>
          <a:spcPts val="500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6" Type="http://schemas.openxmlformats.org/officeDocument/2006/relationships/hyperlink" Target="https://formularzefel.lubelskie.pl/public-app/form/16" TargetMode="External"/><Relationship Id="rId5" Type="http://schemas.openxmlformats.org/officeDocument/2006/relationships/hyperlink" Target="https://www.funduszeue.lubelskie.pl/" TargetMode="External"/><Relationship Id="rId4" Type="http://schemas.openxmlformats.org/officeDocument/2006/relationships/hyperlink" Target="mailto:rzecznikfel@lubelskie.p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7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6.jpeg"/><Relationship Id="rId5" Type="http://schemas.openxmlformats.org/officeDocument/2006/relationships/hyperlink" Target="http://www.funduszeue.lubelskie.pl/" TargetMode="External"/><Relationship Id="rId4" Type="http://schemas.openxmlformats.org/officeDocument/2006/relationships/hyperlink" Target="mailto:rzecznikfel@lubelskie.p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19CEE1-EAAB-78B2-6DF8-CFB63DDE8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Fundusze Europejskie dla Lubelskiego 2021-2027 </a:t>
            </a:r>
          </a:p>
        </p:txBody>
      </p:sp>
      <p:pic>
        <p:nvPicPr>
          <p:cNvPr id="13" name="Symbol zastępczy zawartości 12" descr="Obraz zawierający tekst">
            <a:extLst>
              <a:ext uri="{FF2B5EF4-FFF2-40B4-BE49-F238E27FC236}">
                <a16:creationId xmlns:a16="http://schemas.microsoft.com/office/drawing/2014/main" id="{8B01C536-3002-9D35-1F89-AE81609CFE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28"/>
            <a:ext cx="12192000" cy="6845972"/>
          </a:xfrm>
        </p:spPr>
      </p:pic>
    </p:spTree>
    <p:extLst>
      <p:ext uri="{BB962C8B-B14F-4D97-AF65-F5344CB8AC3E}">
        <p14:creationId xmlns:p14="http://schemas.microsoft.com/office/powerpoint/2010/main" val="2732001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ole tekstowe 12" descr="Zasady aplikowania o środki dostępne dla Jednostek Samorządu Terytorialnego (w tym kryteria wyboru projektów) w ramach Działań wdrażanych przez Departament Wdrażania Europejskiego Funduszu Społecznego">
            <a:extLst>
              <a:ext uri="{FF2B5EF4-FFF2-40B4-BE49-F238E27FC236}">
                <a16:creationId xmlns:a16="http://schemas.microsoft.com/office/drawing/2014/main" id="{E42790BC-FC6D-E939-27BE-64C73D482FE0}"/>
              </a:ext>
            </a:extLst>
          </p:cNvPr>
          <p:cNvSpPr txBox="1"/>
          <p:nvPr/>
        </p:nvSpPr>
        <p:spPr>
          <a:xfrm>
            <a:off x="1393372" y="2592354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Zasady aplikowania o środki dostępne dla Jednostek Samorządu Terytorialnego (w tym kryteria wyboru projektów) w ramach Działań wdrażanych przez Departament Wdrażania Europejskiego Funduszu Społecznego</a:t>
            </a:r>
          </a:p>
        </p:txBody>
      </p:sp>
      <p:pic>
        <p:nvPicPr>
          <p:cNvPr id="22" name="Obraz 21" descr="Obraz zawierający tekst">
            <a:extLst>
              <a:ext uri="{FF2B5EF4-FFF2-40B4-BE49-F238E27FC236}">
                <a16:creationId xmlns:a16="http://schemas.microsoft.com/office/drawing/2014/main" id="{44CF8B1A-47E1-5D3B-8025-7B056477D1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7" y="0"/>
            <a:ext cx="12184573" cy="6858000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330E466A-4F5B-2007-7291-65ABD5759798}"/>
              </a:ext>
            </a:extLst>
          </p:cNvPr>
          <p:cNvSpPr txBox="1"/>
          <p:nvPr/>
        </p:nvSpPr>
        <p:spPr>
          <a:xfrm>
            <a:off x="1778457" y="2659559"/>
            <a:ext cx="8900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Instrukcja Wykonawcza</a:t>
            </a:r>
            <a:r>
              <a:rPr lang="pl-PL" sz="22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Instytucji Zarządza </a:t>
            </a:r>
            <a:endParaRPr lang="pl-PL" sz="2200" b="1" i="0" dirty="0">
              <a:solidFill>
                <a:srgbClr val="00206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pl-PL" sz="2200" dirty="0"/>
          </a:p>
        </p:txBody>
      </p:sp>
      <p:sp>
        <p:nvSpPr>
          <p:cNvPr id="2" name="Prostokąt: zaokrąglone rogi 1">
            <a:extLst>
              <a:ext uri="{FF2B5EF4-FFF2-40B4-BE49-F238E27FC236}">
                <a16:creationId xmlns:a16="http://schemas.microsoft.com/office/drawing/2014/main" id="{06CB808B-8807-CB6B-E599-FA08CD3369DF}"/>
              </a:ext>
            </a:extLst>
          </p:cNvPr>
          <p:cNvSpPr/>
          <p:nvPr/>
        </p:nvSpPr>
        <p:spPr>
          <a:xfrm>
            <a:off x="2355575" y="2117034"/>
            <a:ext cx="7513982" cy="252453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Biuro Rzecznika Funduszy Europejskich </a:t>
            </a:r>
          </a:p>
          <a:p>
            <a:pPr algn="ctr">
              <a:lnSpc>
                <a:spcPct val="150000"/>
              </a:lnSpc>
            </a:pP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Urzędu Marszałkowskiego </a:t>
            </a:r>
          </a:p>
          <a:p>
            <a:pPr algn="ctr">
              <a:lnSpc>
                <a:spcPct val="150000"/>
              </a:lnSpc>
            </a:pP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 Lublinie</a:t>
            </a:r>
          </a:p>
        </p:txBody>
      </p:sp>
    </p:spTree>
    <p:extLst>
      <p:ext uri="{BB962C8B-B14F-4D97-AF65-F5344CB8AC3E}">
        <p14:creationId xmlns:p14="http://schemas.microsoft.com/office/powerpoint/2010/main" val="2919382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5963667F-1751-DA36-D17A-9631EEDEE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705" y="224331"/>
            <a:ext cx="9836306" cy="52110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pl-PL" sz="2000" dirty="0"/>
            </a:br>
            <a:br>
              <a:rPr lang="pl-PL" sz="2000" dirty="0"/>
            </a:br>
            <a:endParaRPr lang="pl-PL" sz="20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6C09CA-6801-66DA-4F52-8B4FE666D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158" y="381837"/>
            <a:ext cx="10460333" cy="5015111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buSzPts val="1200"/>
              <a:buNone/>
              <a:tabLst>
                <a:tab pos="90170" algn="l"/>
              </a:tabLst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b="1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	Rzecznik Funduszy Europejskich zajmuje się rozpatrywaniem zgłoszeń</a:t>
            </a:r>
          </a:p>
          <a:p>
            <a:pPr marL="1080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b="1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dotyczących realizacji FEL 2021-2027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buNone/>
            </a:pPr>
            <a:endParaRPr lang="pl-PL" sz="8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Jakie zgłoszenia można kierować do Rzecznika?</a:t>
            </a:r>
          </a:p>
          <a:p>
            <a:pPr algn="l">
              <a:lnSpc>
                <a:spcPct val="100000"/>
              </a:lnSpc>
              <a:buNone/>
            </a:pPr>
            <a:endParaRPr lang="pl-PL" sz="900" b="1" i="0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buFont typeface="+mj-lt"/>
              <a:buAutoNum type="arabicPeriod"/>
            </a:pP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Wnioski obejmujące </a:t>
            </a: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postulaty zmian i ulepszeń</a:t>
            </a: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>
              <a:lnSpc>
                <a:spcPct val="160000"/>
              </a:lnSpc>
              <a:buFont typeface="+mj-lt"/>
              <a:buAutoNum type="arabicPeriod"/>
            </a:pP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Zgłoszenia </a:t>
            </a: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podejrzeń niezgodności </a:t>
            </a: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projektów (operacji) realizowanych w ramach FEL 2021-2027 z </a:t>
            </a: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Konwencją o Prawach Osób Niepełnosprawnych </a:t>
            </a: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Kartą praw Podstawowych</a:t>
            </a: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l-PL" sz="16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Zgłoszenia dotyczące identyfikowanych przez zgłaszających </a:t>
            </a: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utrudnień</a:t>
            </a: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zakresie: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przewlekłości i nieterminowość postępowań i procedur</a:t>
            </a: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pl-PL" sz="1600" b="1" i="0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niejasności, braku stosownych informacji czy złej organizacji procedur,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nadmiernych i nieuzasadnionych wymagań czy niewłaściwej obsługi.</a:t>
            </a:r>
            <a:endParaRPr lang="pl-PL" sz="1600" b="1" i="0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pl-PL" sz="1800" dirty="0">
              <a:latin typeface="+mn-lt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60AC9CC-7D60-3E3E-2158-0669442D9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925" y="5976404"/>
            <a:ext cx="5465075" cy="35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74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5963667F-1751-DA36-D17A-9631EEDEE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986" y="224331"/>
            <a:ext cx="9852025" cy="39559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pl-PL" sz="2000" dirty="0"/>
            </a:br>
            <a:br>
              <a:rPr lang="pl-PL" sz="2000" dirty="0"/>
            </a:br>
            <a:endParaRPr lang="pl-PL" sz="20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6C09CA-6801-66DA-4F52-8B4FE666D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375" y="351692"/>
            <a:ext cx="8368748" cy="45482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Bef>
                <a:spcPts val="0"/>
              </a:spcBef>
              <a:buSzPts val="1200"/>
              <a:buNone/>
            </a:pPr>
            <a:endParaRPr lang="pl-PL" sz="2000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650"/>
              </a:lnSpc>
              <a:buNone/>
            </a:pPr>
            <a:r>
              <a:rPr lang="pl-PL" sz="18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Kto może przekazać zgłoszenie?</a:t>
            </a:r>
          </a:p>
          <a:p>
            <a:pPr algn="ctr">
              <a:lnSpc>
                <a:spcPts val="1650"/>
              </a:lnSpc>
              <a:buNone/>
            </a:pPr>
            <a:endParaRPr lang="pl-PL" sz="1800" b="1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650"/>
              </a:lnSpc>
              <a:buNone/>
            </a:pPr>
            <a:endParaRPr lang="pl-PL" sz="1800" b="1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950"/>
              </a:lnSpc>
              <a:spcAft>
                <a:spcPts val="1200"/>
              </a:spcAft>
              <a:buNone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Zgłoszenie do Rzecznika może przekazać każdy zainteresowany, w tym m.in.:  </a:t>
            </a:r>
          </a:p>
          <a:p>
            <a:pPr>
              <a:lnSpc>
                <a:spcPts val="1950"/>
              </a:lnSpc>
              <a:spcAft>
                <a:spcPts val="1200"/>
              </a:spcAft>
              <a:buFontTx/>
              <a:buChar char="-"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wnioskodawca,</a:t>
            </a:r>
          </a:p>
          <a:p>
            <a:pPr>
              <a:lnSpc>
                <a:spcPts val="1950"/>
              </a:lnSpc>
              <a:spcAft>
                <a:spcPts val="1200"/>
              </a:spcAft>
              <a:buFontTx/>
              <a:buChar char="-"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beneficjent,</a:t>
            </a:r>
          </a:p>
          <a:p>
            <a:pPr>
              <a:lnSpc>
                <a:spcPts val="1950"/>
              </a:lnSpc>
              <a:spcAft>
                <a:spcPts val="1200"/>
              </a:spcAft>
              <a:buFontTx/>
              <a:buChar char="-"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uczestnik projektu, </a:t>
            </a:r>
          </a:p>
          <a:p>
            <a:pPr marL="0" indent="0">
              <a:lnSpc>
                <a:spcPts val="1950"/>
              </a:lnSpc>
              <a:spcAft>
                <a:spcPts val="1200"/>
              </a:spcAft>
              <a:buNone/>
            </a:pP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inny podmiot zainteresowany wdrażaniem funduszy unijnych.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SzPts val="1200"/>
              <a:buNone/>
            </a:pPr>
            <a:endParaRPr lang="pl-PL" sz="2000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60AC9CC-7D60-3E3E-2158-0669442D9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925" y="5976404"/>
            <a:ext cx="5465075" cy="35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94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5963667F-1751-DA36-D17A-9631EEDEE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605" y="251209"/>
            <a:ext cx="10640176" cy="515480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pl-PL" sz="2000" dirty="0"/>
            </a:br>
            <a:br>
              <a:rPr lang="pl-PL" sz="2000" dirty="0"/>
            </a:br>
            <a:br>
              <a:rPr lang="pl-PL" sz="2000" dirty="0"/>
            </a:br>
            <a:endParaRPr lang="pl-PL" sz="20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6C09CA-6801-66DA-4F52-8B4FE666D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272" y="401934"/>
            <a:ext cx="11294347" cy="5574470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2700"/>
              </a:lnSpc>
              <a:buNone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</a:p>
          <a:p>
            <a:pPr marL="0" indent="0" algn="just">
              <a:lnSpc>
                <a:spcPts val="2700"/>
              </a:lnSpc>
              <a:buNone/>
            </a:pP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60AC9CC-7D60-3E3E-2158-0669442D9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925" y="5976404"/>
            <a:ext cx="5465075" cy="359665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4D1EE06E-F95F-78D2-0B1D-CB4119195D23}"/>
              </a:ext>
            </a:extLst>
          </p:cNvPr>
          <p:cNvSpPr txBox="1"/>
          <p:nvPr/>
        </p:nvSpPr>
        <p:spPr>
          <a:xfrm>
            <a:off x="744606" y="474292"/>
            <a:ext cx="10640176" cy="4778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buNone/>
            </a:pPr>
            <a:endParaRPr lang="pl-PL" b="1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650"/>
              </a:lnSpc>
              <a:buNone/>
            </a:pPr>
            <a:r>
              <a:rPr lang="pl-PL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Jak dokonać zgłoszenia?</a:t>
            </a:r>
          </a:p>
          <a:p>
            <a:pPr>
              <a:lnSpc>
                <a:spcPts val="1650"/>
              </a:lnSpc>
              <a:buNone/>
            </a:pPr>
            <a:endParaRPr lang="pl-PL" b="1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1950"/>
              </a:lnSpc>
              <a:spcAft>
                <a:spcPts val="1650"/>
              </a:spcAft>
              <a:buNone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Zgłoszenie do Rzecznika prosimy kierować w następujący sposób:</a:t>
            </a:r>
          </a:p>
          <a:p>
            <a:pPr algn="l">
              <a:buFont typeface="+mj-lt"/>
              <a:buAutoNum type="arabicPeriod"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="1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pisemnie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(ze wskazaniem „</a:t>
            </a:r>
            <a:r>
              <a:rPr lang="pl-PL" sz="1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zgłoszenie do Rzecznika Funduszy Europejskich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”):</a:t>
            </a:r>
          </a:p>
          <a:p>
            <a:pPr lvl="1" algn="l"/>
            <a:r>
              <a:rPr lang="pl-PL" sz="14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listownie na adres: Biuro Rzecznika Funduszy Europejskich ul. Czechowska 19, pok. 10, 20-072 Lublin</a:t>
            </a:r>
          </a:p>
          <a:p>
            <a:pPr lvl="1" algn="l"/>
            <a:r>
              <a:rPr lang="pl-PL" sz="14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poprzez doręczenie do kancelarii urzędu od poniedziałku do piątku, w godzinach 7:30-15:30 na adres: Urząd Marszałkowski Województwa Lubelskiego, ul. Artura Grottgera 4, 20-029 Lublin</a:t>
            </a:r>
          </a:p>
          <a:p>
            <a:pPr lvl="1" algn="l"/>
            <a:endParaRPr lang="pl-PL" sz="8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1950"/>
              </a:lnSpc>
              <a:buFont typeface="+mj-lt"/>
              <a:buAutoNum type="arabicPeriod"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="1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elektronicznie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 algn="l">
              <a:lnSpc>
                <a:spcPts val="1950"/>
              </a:lnSpc>
            </a:pPr>
            <a:r>
              <a:rPr lang="pl-PL" sz="14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na adres e-mail: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l-PL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rzecznikfel@lubelskie</a:t>
            </a:r>
            <a:r>
              <a:rPr lang="pl-PL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</a:t>
            </a:r>
            <a:endParaRPr lang="pl-PL" sz="16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lnSpc>
                <a:spcPts val="1950"/>
              </a:lnSpc>
            </a:pPr>
            <a:r>
              <a:rPr lang="pl-PL" sz="14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za pośrednictwem strony internetowej </a:t>
            </a:r>
            <a:r>
              <a:rPr lang="pl-PL" sz="1400" b="1" i="0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www.funduszeue.lubelskie.pl</a:t>
            </a:r>
            <a:r>
              <a:rPr lang="pl-PL" sz="1400" b="1" i="0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l-PL" sz="14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poprzez wypełnienie </a:t>
            </a:r>
            <a:r>
              <a:rPr lang="pl-PL" sz="14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formularza zgłoszeniowego</a:t>
            </a:r>
            <a:endParaRPr lang="pl-PL" sz="14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lnSpc>
                <a:spcPts val="1950"/>
              </a:lnSpc>
            </a:pPr>
            <a:endParaRPr lang="pl-PL" sz="8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1950"/>
              </a:lnSpc>
              <a:buFont typeface="+mj-lt"/>
              <a:buAutoNum type="arabicPeriod"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="1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osobiście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4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 Biurze Rzecznika Funduszy Europejskich w godzinach pracy Biura, po umówieniu tel. 81 47 81 321/322,</a:t>
            </a:r>
          </a:p>
          <a:p>
            <a:pPr lvl="1">
              <a:lnSpc>
                <a:spcPts val="1950"/>
              </a:lnSpc>
            </a:pPr>
            <a:r>
              <a:rPr lang="pl-PL" sz="14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w poniedziałki w godzinach od 7:30 do 17:00,</a:t>
            </a:r>
          </a:p>
          <a:p>
            <a:pPr lvl="1">
              <a:lnSpc>
                <a:spcPts val="1950"/>
              </a:lnSpc>
            </a:pPr>
            <a:r>
              <a:rPr lang="pl-PL" sz="14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wtorek - piątek w godzinach od 7:30 do 15:30.</a:t>
            </a:r>
          </a:p>
          <a:p>
            <a:pPr algn="l">
              <a:lnSpc>
                <a:spcPts val="1950"/>
              </a:lnSpc>
              <a:buFont typeface="+mj-lt"/>
              <a:buAutoNum type="arabicPeriod"/>
            </a:pPr>
            <a:endParaRPr lang="pl-PL" sz="14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1950"/>
              </a:lnSpc>
              <a:buFont typeface="+mj-lt"/>
              <a:buAutoNum type="arabicPeriod"/>
            </a:pPr>
            <a:r>
              <a:rPr lang="pl-PL" sz="1600" b="1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telefonicznie:   </a:t>
            </a:r>
            <a:r>
              <a:rPr lang="pl-PL" sz="1600" b="1" i="0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81 47-81-321,     81 47-81-322</a:t>
            </a:r>
          </a:p>
          <a:p>
            <a:pPr lvl="1" algn="l">
              <a:lnSpc>
                <a:spcPts val="1950"/>
              </a:lnSpc>
            </a:pPr>
            <a:endParaRPr lang="pl-PL" sz="1400" dirty="0">
              <a:solidFill>
                <a:srgbClr val="1B1B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569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6C09CA-6801-66DA-4F52-8B4FE666D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584" y="844063"/>
            <a:ext cx="10386618" cy="5132342"/>
          </a:xfrm>
        </p:spPr>
        <p:txBody>
          <a:bodyPr>
            <a:normAutofit/>
          </a:bodyPr>
          <a:lstStyle/>
          <a:p>
            <a:pPr algn="ctr">
              <a:lnSpc>
                <a:spcPts val="1650"/>
              </a:lnSpc>
              <a:buNone/>
            </a:pPr>
            <a:r>
              <a:rPr lang="pl-PL" sz="1800" b="1" dirty="0">
                <a:solidFill>
                  <a:schemeClr val="accent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 musi zawierać zgłoszenie?</a:t>
            </a:r>
          </a:p>
          <a:p>
            <a:pPr algn="ctr">
              <a:lnSpc>
                <a:spcPts val="1650"/>
              </a:lnSpc>
              <a:buNone/>
            </a:pPr>
            <a:endParaRPr lang="pl-PL" sz="1800" b="1" dirty="0">
              <a:solidFill>
                <a:schemeClr val="accent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1950"/>
              </a:lnSpc>
              <a:spcAft>
                <a:spcPts val="1650"/>
              </a:spcAft>
              <a:buNone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Bez względu na sposób dokonania zgłoszenia, </a:t>
            </a:r>
            <a:r>
              <a:rPr lang="pl-PL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koniecznie należy podać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>
              <a:lnSpc>
                <a:spcPts val="1950"/>
              </a:lnSpc>
              <a:buFont typeface="Arial" panose="020B0604020202020204" pitchFamily="34" charset="0"/>
              <a:buChar char="•"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imię i nazwisko zgłaszającego (lub nazwę podmiotu),</a:t>
            </a:r>
          </a:p>
          <a:p>
            <a:pPr algn="l">
              <a:lnSpc>
                <a:spcPts val="1950"/>
              </a:lnSpc>
              <a:buFont typeface="Arial" panose="020B0604020202020204" pitchFamily="34" charset="0"/>
              <a:buChar char="•"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adres do korespondencji </a:t>
            </a: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adres e-mail</a:t>
            </a:r>
          </a:p>
          <a:p>
            <a:pPr algn="l">
              <a:lnSpc>
                <a:spcPts val="1950"/>
              </a:lnSpc>
              <a:buFont typeface="Arial" panose="020B0604020202020204" pitchFamily="34" charset="0"/>
              <a:buChar char="•"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telefon kontaktowy,</a:t>
            </a:r>
          </a:p>
          <a:p>
            <a:pPr algn="l">
              <a:lnSpc>
                <a:spcPts val="1950"/>
              </a:lnSpc>
              <a:buFont typeface="Arial" panose="020B0604020202020204" pitchFamily="34" charset="0"/>
              <a:buChar char="•"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opis sprawy 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wraz z ewentualnymi załącznikami, w postaci dokumentów, dotyczącymi zgłoszenia.</a:t>
            </a:r>
          </a:p>
          <a:p>
            <a:pPr marL="0" indent="0" algn="l">
              <a:lnSpc>
                <a:spcPts val="1950"/>
              </a:lnSpc>
              <a:buNone/>
            </a:pPr>
            <a:endParaRPr lang="pl-PL" sz="16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ts val="1950"/>
              </a:lnSpc>
              <a:buNone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Zgłoszenia niezawierające imienia i nazwiska (nazwy) oraz danych kontaktowych umożliwiających udzielenie odpowiedzi, </a:t>
            </a:r>
            <a:r>
              <a:rPr lang="pl-PL" sz="1600" b="0" i="0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pozostawia się bez rozpatrzenia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ts val="2700"/>
              </a:lnSpc>
              <a:buNone/>
            </a:pP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60AC9CC-7D60-3E3E-2158-0669442D9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925" y="5976404"/>
            <a:ext cx="5465075" cy="35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92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5963667F-1751-DA36-D17A-9631EEDEE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986" y="224331"/>
            <a:ext cx="9852025" cy="54939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pl-PL" sz="2000" dirty="0"/>
            </a:br>
            <a:br>
              <a:rPr lang="pl-PL" sz="2000" dirty="0"/>
            </a:br>
            <a:br>
              <a:rPr lang="pl-PL" sz="2000" dirty="0"/>
            </a:br>
            <a:endParaRPr lang="pl-PL" sz="20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6C09CA-6801-66DA-4F52-8B4FE666D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896" y="521931"/>
            <a:ext cx="10837693" cy="5454474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SzPts val="1200"/>
              <a:buNone/>
              <a:tabLst>
                <a:tab pos="230505" algn="l"/>
                <a:tab pos="270510" algn="l"/>
              </a:tabLst>
            </a:pP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650"/>
              </a:lnSpc>
              <a:buNone/>
            </a:pPr>
            <a:r>
              <a:rPr lang="pl-PL" sz="1800" b="1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Jaki jest tryb rozpatrzenia zgłoszenia?</a:t>
            </a:r>
          </a:p>
          <a:p>
            <a:pPr algn="ctr">
              <a:lnSpc>
                <a:spcPts val="1650"/>
              </a:lnSpc>
              <a:buNone/>
            </a:pPr>
            <a:endParaRPr lang="pl-PL" sz="800" b="1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650"/>
              </a:lnSpc>
              <a:buNone/>
            </a:pPr>
            <a:endParaRPr lang="pl-PL" sz="800" b="1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Rzecznik Funduszy Europejskich udziela odpowiedzi w formie, w jakiej otrzymał zgłoszenie</a:t>
            </a: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chyba że Z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głaszający określi inną formę. 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16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600" dirty="0">
                <a:solidFill>
                  <a:srgbClr val="1B1B1B"/>
                </a:solidFill>
                <a:latin typeface="Lexend-Light"/>
              </a:rPr>
              <a:t>     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Rzecznik dokonuje oceny pilności spraw, nadając priorytet tym, co do których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istnieje szansa na poprawę sytuacji interesariusza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pl-PL" sz="16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Termin rozpatrzenia zgłoszenia to 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30 dni </a:t>
            </a:r>
            <a:r>
              <a:rPr lang="pl-PL" sz="1600" dirty="0">
                <a:solidFill>
                  <a:srgbClr val="1B1B1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może być wydłużony w przypadku złożoności sprawy. </a:t>
            </a:r>
            <a:endParaRPr lang="pl-PL" sz="16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60AC9CC-7D60-3E3E-2158-0669442D9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925" y="5976404"/>
            <a:ext cx="5465075" cy="35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693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280D1B37-5F3B-9AD9-A0A1-2DBF698B1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925" y="5976404"/>
            <a:ext cx="5465075" cy="3596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Pismo odręczne 4">
                <a:extLst>
                  <a:ext uri="{FF2B5EF4-FFF2-40B4-BE49-F238E27FC236}">
                    <a16:creationId xmlns:a16="http://schemas.microsoft.com/office/drawing/2014/main" id="{87305A7D-00B3-1051-FF5D-7F15B0A62B8B}"/>
                  </a:ext>
                </a:extLst>
              </p14:cNvPr>
              <p14:cNvContentPartPr/>
              <p14:nvPr/>
            </p14:nvContentPartPr>
            <p14:xfrm>
              <a:off x="3162558" y="4614925"/>
              <a:ext cx="360" cy="360"/>
            </p14:xfrm>
          </p:contentPart>
        </mc:Choice>
        <mc:Fallback xmlns="">
          <p:pic>
            <p:nvPicPr>
              <p:cNvPr id="5" name="Pismo odręczne 4">
                <a:extLst>
                  <a:ext uri="{FF2B5EF4-FFF2-40B4-BE49-F238E27FC236}">
                    <a16:creationId xmlns:a16="http://schemas.microsoft.com/office/drawing/2014/main" id="{87305A7D-00B3-1051-FF5D-7F15B0A62B8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56438" y="460880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71A6AD9-0F90-5F0F-54B8-EA4BEDC4E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854" y="1085223"/>
            <a:ext cx="9852293" cy="4891182"/>
          </a:xfrm>
        </p:spPr>
        <p:txBody>
          <a:bodyPr/>
          <a:lstStyle/>
          <a:p>
            <a:pPr algn="ctr">
              <a:lnSpc>
                <a:spcPts val="1950"/>
              </a:lnSpc>
              <a:buNone/>
            </a:pPr>
            <a:r>
              <a:rPr lang="pl-PL" sz="18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Jakich zgłoszeń Rzecznik nie proceduje?</a:t>
            </a:r>
          </a:p>
          <a:p>
            <a:pPr algn="l">
              <a:lnSpc>
                <a:spcPts val="1950"/>
              </a:lnSpc>
              <a:buNone/>
            </a:pPr>
            <a:endParaRPr lang="pl-PL" sz="1800" b="1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ts val="1950"/>
              </a:lnSpc>
              <a:buFont typeface="+mj-lt"/>
              <a:buAutoNum type="arabicPeriod"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Postępowań administracyjnych, prokuratorskich i sądowych</a:t>
            </a: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prowadzonych przez organy administracji publicznej.</a:t>
            </a:r>
          </a:p>
          <a:p>
            <a:pPr algn="l">
              <a:lnSpc>
                <a:spcPts val="1950"/>
              </a:lnSpc>
              <a:buFont typeface="+mj-lt"/>
              <a:buAutoNum type="arabicPeriod"/>
            </a:pPr>
            <a:r>
              <a:rPr lang="pl-PL" sz="1600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Postępowań o udzielenie informacji publicznej.</a:t>
            </a:r>
          </a:p>
          <a:p>
            <a:pPr algn="l">
              <a:lnSpc>
                <a:spcPts val="1950"/>
              </a:lnSpc>
              <a:buFont typeface="+mj-lt"/>
              <a:buAutoNum type="arabicPeriod"/>
            </a:pPr>
            <a:r>
              <a:rPr lang="pl-PL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Anonimowych zgłoszeń.</a:t>
            </a:r>
            <a:endParaRPr lang="pl-PL" sz="1600" b="1" i="0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pl-PL" sz="1600" b="0" i="0" dirty="0">
              <a:solidFill>
                <a:srgbClr val="1B1B1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Ponadto do kompetencji Rzecznika Funduszy Europejskich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nie należy wyszukiwanie i wskazywanie możliwości uzyskania dofinansowania projektów.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Zadanie to realizują </a:t>
            </a:r>
            <a:r>
              <a:rPr lang="pl-PL" sz="1600" b="0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Punkty Informacyjne Funduszy Europejskich</a:t>
            </a:r>
            <a:r>
              <a:rPr lang="pl-PL" sz="1600" b="0" i="0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42372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D1E9A1-8357-6293-E367-DAD5B5FDE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7855" y="-1468437"/>
            <a:ext cx="8728364" cy="1177492"/>
          </a:xfrm>
        </p:spPr>
        <p:txBody>
          <a:bodyPr>
            <a:normAutofit/>
          </a:bodyPr>
          <a:lstStyle/>
          <a:p>
            <a:r>
              <a:rPr lang="pl-PL" sz="1800" dirty="0"/>
              <a:t>Kryteria</a:t>
            </a:r>
            <a:r>
              <a:rPr lang="pl-PL" sz="1800" baseline="0" dirty="0"/>
              <a:t> wyboru projektów dla Działania 10.3, 10.6</a:t>
            </a:r>
            <a:endParaRPr lang="pl-PL" sz="1800" dirty="0"/>
          </a:p>
        </p:txBody>
      </p:sp>
      <p:pic>
        <p:nvPicPr>
          <p:cNvPr id="22" name="Obraz 21">
            <a:extLst>
              <a:ext uri="{FF2B5EF4-FFF2-40B4-BE49-F238E27FC236}">
                <a16:creationId xmlns:a16="http://schemas.microsoft.com/office/drawing/2014/main" id="{44CF8B1A-47E1-5D3B-8025-7B056477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4573" cy="6858000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E42790BC-FC6D-E939-27BE-64C73D482FE0}"/>
              </a:ext>
            </a:extLst>
          </p:cNvPr>
          <p:cNvSpPr txBox="1"/>
          <p:nvPr/>
        </p:nvSpPr>
        <p:spPr>
          <a:xfrm>
            <a:off x="1381540" y="2276061"/>
            <a:ext cx="8547651" cy="2595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do kontaktu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 Biurem Rzecznika Funduszy Europejskich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l">
              <a:lnSpc>
                <a:spcPts val="1950"/>
              </a:lnSpc>
            </a:pPr>
            <a:endParaRPr lang="pl-PL" sz="2400" b="1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algn="l">
              <a:lnSpc>
                <a:spcPts val="1950"/>
              </a:lnSpc>
            </a:pPr>
            <a:r>
              <a:rPr lang="pl-PL" sz="20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rzecznikfel@lubelskie.pl</a:t>
            </a:r>
            <a:endParaRPr lang="pl-PL" sz="2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lnSpc>
                <a:spcPts val="1950"/>
              </a:lnSpc>
            </a:pPr>
            <a:endParaRPr lang="pl-PL" sz="2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>
              <a:lnSpc>
                <a:spcPts val="1950"/>
              </a:lnSpc>
            </a:pPr>
            <a:r>
              <a:rPr lang="pl-PL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www.funduszeue.lubelskie.pl</a:t>
            </a:r>
            <a:r>
              <a:rPr lang="pl-PL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sz="2000" b="1" i="0" dirty="0">
              <a:solidFill>
                <a:srgbClr val="00206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Obraz 2" descr="Dlaczego uścisk dłoni jest niebezpieczny? | Newsweek">
            <a:extLst>
              <a:ext uri="{FF2B5EF4-FFF2-40B4-BE49-F238E27FC236}">
                <a16:creationId xmlns:a16="http://schemas.microsoft.com/office/drawing/2014/main" id="{9C5A7090-0D2D-2FF8-0481-2C01F051BB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0026" y="3299265"/>
            <a:ext cx="2477982" cy="16724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30330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9050</TotalTime>
  <Words>561</Words>
  <Application>Microsoft Office PowerPoint</Application>
  <PresentationFormat>Panoramiczny</PresentationFormat>
  <Paragraphs>101</Paragraphs>
  <Slides>9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Lexend-Light</vt:lpstr>
      <vt:lpstr>Open Sans</vt:lpstr>
      <vt:lpstr>Times New Roman</vt:lpstr>
      <vt:lpstr>Motyw pakietu Office</vt:lpstr>
      <vt:lpstr>1_Motyw pakietu Office</vt:lpstr>
      <vt:lpstr>Fundusze Europejskie dla Lubelskiego 2021-2027 </vt:lpstr>
      <vt:lpstr>Prezentacja programu PowerPoint</vt:lpstr>
      <vt:lpstr>  </vt:lpstr>
      <vt:lpstr>  </vt:lpstr>
      <vt:lpstr>   </vt:lpstr>
      <vt:lpstr>Prezentacja programu PowerPoint</vt:lpstr>
      <vt:lpstr>   </vt:lpstr>
      <vt:lpstr>Prezentacja programu PowerPoint</vt:lpstr>
      <vt:lpstr>Kryteria wyboru projektów dla Działania 10.3, 10.6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Adrianna Iwan</dc:creator>
  <cp:lastModifiedBy>Katarzyna Kędzierska</cp:lastModifiedBy>
  <cp:revision>138</cp:revision>
  <cp:lastPrinted>2025-03-04T10:18:24Z</cp:lastPrinted>
  <dcterms:created xsi:type="dcterms:W3CDTF">2022-11-15T13:19:44Z</dcterms:created>
  <dcterms:modified xsi:type="dcterms:W3CDTF">2025-04-25T12:57:53Z</dcterms:modified>
</cp:coreProperties>
</file>