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61" r:id="rId2"/>
    <p:sldId id="262" r:id="rId3"/>
    <p:sldId id="266" r:id="rId4"/>
    <p:sldId id="267" r:id="rId5"/>
    <p:sldId id="277" r:id="rId6"/>
    <p:sldId id="268" r:id="rId7"/>
    <p:sldId id="273" r:id="rId8"/>
    <p:sldId id="274" r:id="rId9"/>
    <p:sldId id="269" r:id="rId10"/>
    <p:sldId id="270" r:id="rId11"/>
    <p:sldId id="271" r:id="rId12"/>
    <p:sldId id="272" r:id="rId13"/>
    <p:sldId id="275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76" r:id="rId24"/>
    <p:sldId id="263" r:id="rId25"/>
    <p:sldId id="278" r:id="rId26"/>
    <p:sldId id="279" r:id="rId27"/>
    <p:sldId id="259" r:id="rId28"/>
    <p:sldId id="26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CF863-89C1-44B7-8EC5-7C21B1BDC280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E353D-A16A-4EAF-B864-C0E3B0BCC0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72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3FE36-74DC-7731-EAF2-2A48A7C59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BA5C7F-381E-A94E-B4B6-C1A22C9CC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AA860E0-7335-A43A-D956-8FC72B672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D34BCB-9B76-465A-40DA-B4DD38A31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3316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9831B-85AD-58F0-2B46-A0A118421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5557304-2FB2-E54A-BA5F-925958A58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27A17C7-C988-B091-59E3-87BF191F1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AB10AB-BD0E-E22A-3D7E-0BF2AD056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9257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C08F6-8816-679A-6308-8FD5E7B3F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A1AEBB7-279A-0E55-2AD9-8B057FE91D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263ABFC-944F-BDC9-9ABC-8EB9786E5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467829C-C75A-A834-D156-F2A33CEB0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85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0C1ED-3621-CD2C-CF13-12354BB9A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7FD7C78-4DA5-186F-A558-5E0B044DC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9C15455-F550-FF69-6399-71D11C5E9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ED217D-82FC-16A0-4646-12D10C4BC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915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A781C-537D-1F00-27B1-4C5CF02C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AED2D65-2C02-F590-5E75-964CDC75C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3828D63-7562-FBCA-7A77-4F7266B54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CACCDA-E5C0-AF2A-FCAC-73EC9203A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560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F4F15-7ED6-A350-B5AF-886A7509C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C29B08C-887E-173D-0A45-5D398AFE3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BB0653C-79AF-8CC5-A165-9D9A5C1DC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586C9FF-9B00-B515-8FCB-C4874D0C6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404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9413E-4283-A6F6-47E5-250DC7659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BCCAEDD-ADE5-A4D5-58CB-C9632363A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3598F57-B5D6-034B-6ECB-915793F5D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A28DB8-D1A1-D877-FA76-34C3121B3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04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74598-E8CD-4788-987F-8B31184F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3F7CB7A-7AD9-2871-4960-047B2C77F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53553C2-9DE2-35CE-C85F-EAEEA3CD4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1522E2-356E-EEC7-C74C-784F7FBC7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239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338D8-3210-0833-B9A8-277623077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00B916B-1ED1-715C-6EE8-22DE92E148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FC90A3A-C50B-3CA1-0E42-64D485C1D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3CBC00-F139-885C-CA8E-1E09E01FE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02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0EC03-E7E4-88B4-6A48-CC2FF6346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6B5C4C5-243A-3939-0C7E-F442EE9BA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09D02E8-730B-AD0D-D883-F5AE89027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EA707A1-5B21-271F-9FB2-0A52242FD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8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9E679-C166-8CBB-63BC-E324D8D8B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879B063-0BE3-FEC4-B1D2-C3CFD5236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13A9A49-21B7-DE38-A7AE-4F2C51C22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FF6D85-E4D3-25D4-95F3-5AE1E50E5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52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4A0F7-2069-C7B7-27FD-0B4613252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2086B07-60F3-5BB0-A062-3CE5AC5C6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C65EE97-0532-3795-93EF-B175E0CDD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BDFBA6-C19D-6553-F081-642EEAEF0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76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500F0-DB00-72ED-DB2C-FB027A65F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A5AC6CC-42A8-8E27-609A-1806C1C97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10CAF5D-B6A4-16E3-C541-2FF22387D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49C3737-7F31-12BC-A8E1-202FC5D9EC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39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73E88-24EF-6CC1-5E9B-49B96EC4F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16816D9-BE1A-2682-07DA-70DFAEE2D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70E72CE-3696-DB36-48B5-020E24F98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09DD00-849E-808E-3AC9-E74132E8F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056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67536-A6CB-B062-8AA5-01D2FEE93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29EDF74-9F63-6879-388C-DB40B677C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54668B9-7E73-1F37-47D4-5E45930CA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350555-9A3D-3A6D-9E63-A3C63EF2B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63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7282C-3A43-5113-A5E9-82CBA7866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237C195-E166-4642-23F4-580A7DF9FA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6632493-B31A-7176-0647-BEE57D921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3A1B93-2EAB-2244-7D09-035ED8F24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478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F1569-4B32-8BB9-8A2A-72A89F6F1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1DBA371-EE91-7F51-9320-40AB168C0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2B89599-F391-E6FB-F445-1934DCF13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D445115-9B37-174B-DB53-149AD15D3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353D-A16A-4EAF-B864-C0E3B0BCC0B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85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20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8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43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14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799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34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78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775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23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70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58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52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36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06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48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40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75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7D7BB69-549A-4C60-A006-662E64D490F6}" type="datetimeFigureOut">
              <a:rPr lang="pl-PL" smtClean="0"/>
              <a:t>04.12.2025</a:t>
            </a:fld>
            <a:endParaRPr lang="pl-PL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95B93A4-D984-4694-B40E-EFB941826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03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FFB85-8E19-A3CF-B47E-58B1066FA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9A5340A8-EC3E-E2F2-EC60-610E7491D2B0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42D42C-8D29-BD7F-70BF-01385422B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0" y="5606550"/>
            <a:ext cx="2235638" cy="12010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49A7B83-2444-922A-0D00-68C0E2977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79F4378-6141-008C-76F6-B34063EB23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9" y="5693364"/>
            <a:ext cx="3326535" cy="106423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FD4643F-838A-11A0-CB96-69402D475EE8}"/>
              </a:ext>
            </a:extLst>
          </p:cNvPr>
          <p:cNvSpPr txBox="1"/>
          <p:nvPr/>
        </p:nvSpPr>
        <p:spPr>
          <a:xfrm>
            <a:off x="1902648" y="2310571"/>
            <a:ext cx="90268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„Wsparcie na założenie działalności gospodarczej </a:t>
            </a:r>
          </a:p>
          <a:p>
            <a:r>
              <a:rPr lang="pl-PL" sz="2800" dirty="0"/>
              <a:t>za pośrednictwem Lokalnej Grupy Działania</a:t>
            </a:r>
          </a:p>
          <a:p>
            <a:r>
              <a:rPr lang="pl-PL" sz="2800" dirty="0"/>
              <a:t> "Kraina wokół Lublina” </a:t>
            </a:r>
            <a:endParaRPr lang="pl-PL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2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783BA-4487-2195-E249-26222DC84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CD2FCABA-D217-0FC5-23FD-51B4D9AC0614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F051EA4-7D9B-298A-0E01-0845CA401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6EE478C-CF94-6DE4-E8F8-15685DEB1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963EB5A-FD4A-9717-6F7F-3E8CC688D9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CA83E752-7C15-5AD5-AD64-4F4CD5A6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Koszty niekwalifikowalne c.d.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E9FBFC0-70ED-D7BE-AC5A-225DDDFB3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Podatek VAT *</a:t>
            </a:r>
          </a:p>
          <a:p>
            <a:r>
              <a:rPr lang="pl-PL" dirty="0"/>
              <a:t>Zakupu używanych maszyn, urządzeń, wyposażenia</a:t>
            </a:r>
          </a:p>
          <a:p>
            <a:r>
              <a:rPr lang="pl-PL" dirty="0"/>
              <a:t>Zakup zwierząt, nasion oraz roślin jednorocznych</a:t>
            </a:r>
          </a:p>
          <a:p>
            <a:r>
              <a:rPr lang="pl-PL" dirty="0"/>
              <a:t>Zakup samochodów osobowych</a:t>
            </a:r>
          </a:p>
          <a:p>
            <a:r>
              <a:rPr lang="pl-PL" dirty="0"/>
              <a:t>Koszt rozbudowy infrastruktury sieci 5G i sieci światłowodowej</a:t>
            </a:r>
          </a:p>
          <a:p>
            <a:r>
              <a:rPr lang="pl-PL" dirty="0"/>
              <a:t>Koszt zakupu kotłów do spalania słomy</a:t>
            </a:r>
          </a:p>
          <a:p>
            <a:r>
              <a:rPr lang="pl-PL" dirty="0"/>
              <a:t>Koszt sporządzenia wniosku o przyznanie pomocy oraz wniosku o płatność</a:t>
            </a:r>
          </a:p>
        </p:txBody>
      </p:sp>
    </p:spTree>
    <p:extLst>
      <p:ext uri="{BB962C8B-B14F-4D97-AF65-F5344CB8AC3E}">
        <p14:creationId xmlns:p14="http://schemas.microsoft.com/office/powerpoint/2010/main" val="254493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70364-CD71-4F49-5150-2D609D59E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FE3FEC0-6A3F-0987-66A0-415431F9350F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5CA4D1-0AFC-CB17-0E72-CAF933A05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DB0561C-3473-2E38-B44E-D4C5F2EE7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262117D-A1B3-933E-5AFF-295C6C540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BB906037-F280-C018-579A-3E9F1E56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Koszty niekwalifikowalne c.d.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026A25F-B193-89E7-DF69-5C5D8FD93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Wkłady niepieniężne polegające na:</a:t>
            </a:r>
          </a:p>
          <a:p>
            <a:pPr>
              <a:buFontTx/>
              <a:buChar char="-"/>
            </a:pPr>
            <a:r>
              <a:rPr lang="pl-PL" dirty="0"/>
              <a:t>Wniesieniu nieruchomości, urządzeń, materiałów</a:t>
            </a:r>
          </a:p>
          <a:p>
            <a:pPr>
              <a:buFontTx/>
              <a:buChar char="-"/>
            </a:pPr>
            <a:r>
              <a:rPr lang="pl-PL" dirty="0"/>
              <a:t>Wniesieniu wartości niematerialnych i prawnych</a:t>
            </a:r>
          </a:p>
          <a:p>
            <a:pPr>
              <a:buFontTx/>
              <a:buChar char="-"/>
            </a:pPr>
            <a:r>
              <a:rPr lang="pl-PL" dirty="0"/>
              <a:t>Ekspertyz</a:t>
            </a:r>
          </a:p>
          <a:p>
            <a:pPr>
              <a:buFontTx/>
              <a:buChar char="-"/>
            </a:pPr>
            <a:r>
              <a:rPr lang="pl-PL" dirty="0"/>
              <a:t>Nieodpłatnej pracy własnej, w tym wykonywanej przez wolontariuszy lub nieodpłatnej pracy członków stowarzyszenia</a:t>
            </a:r>
          </a:p>
        </p:txBody>
      </p:sp>
    </p:spTree>
    <p:extLst>
      <p:ext uri="{BB962C8B-B14F-4D97-AF65-F5344CB8AC3E}">
        <p14:creationId xmlns:p14="http://schemas.microsoft.com/office/powerpoint/2010/main" val="210549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FA0F8-63DE-AD8D-9831-F8F67D155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CA9AE82-5BD6-C040-FCDA-B384F43FDDF8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4405291-E7C9-5240-2228-D26A462B4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D43C72C-F308-39E4-AC73-36D16A012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C8FB90E-78C7-8032-4777-F79404FF8C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E1F840E9-A4BF-3439-5846-53168ED3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Koszt kwalifikowalny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9A3A043-1CB5-8A6A-46F5-C8487C571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Racjonalny </a:t>
            </a:r>
          </a:p>
          <a:p>
            <a:r>
              <a:rPr lang="pl-PL" dirty="0"/>
              <a:t>Uzasadniony ekonomicznie</a:t>
            </a:r>
          </a:p>
          <a:p>
            <a:r>
              <a:rPr lang="pl-PL" dirty="0"/>
              <a:t>Nie ma charakteru inwestycji odtworzeniowej</a:t>
            </a:r>
          </a:p>
          <a:p>
            <a:r>
              <a:rPr lang="pl-PL" dirty="0"/>
              <a:t>Komplementarny technologicznie</a:t>
            </a:r>
          </a:p>
          <a:p>
            <a:r>
              <a:rPr lang="pl-PL" dirty="0"/>
              <a:t>Uzasadniony ze względu na profil działalności</a:t>
            </a:r>
          </a:p>
          <a:p>
            <a:r>
              <a:rPr lang="pl-PL" dirty="0"/>
              <a:t>Uzasadniony ze względu na skalę produkcji</a:t>
            </a:r>
          </a:p>
        </p:txBody>
      </p:sp>
    </p:spTree>
    <p:extLst>
      <p:ext uri="{BB962C8B-B14F-4D97-AF65-F5344CB8AC3E}">
        <p14:creationId xmlns:p14="http://schemas.microsoft.com/office/powerpoint/2010/main" val="35411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AF58B-2C98-2DFF-3D6B-BCCA2C537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0CB5730-BBA8-90EE-365F-5A5E50920F15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FA38393-05CB-A58E-1394-041D21213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155B158-A6C1-BCF9-61BA-D87A9CB17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80D446A-E0DB-3986-B6C0-4699D6965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D325257E-AE4D-A7AB-79E5-54B71883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Kryteria wyboru operacji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9872ED0-FACF-E882-E4FA-A902E038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40280"/>
            <a:ext cx="8761413" cy="3779520"/>
          </a:xfrm>
        </p:spPr>
        <p:txBody>
          <a:bodyPr>
            <a:normAutofit fontScale="77500" lnSpcReduction="20000"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Racjonalne gospodarowanie zasobami lub ograniczenie presji na środowisko</a:t>
            </a:r>
          </a:p>
          <a:p>
            <a:pPr marL="0" indent="0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ramach kryterium badany jest wpływ realizacji operacji na środowisko.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Kryterium stosowane wyłącznie w projektach, których realizacja związana jest z nieruchomością (wykluczenie działalności mobilnych).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Punkty za kryterium przyznawane są, jeżeli wnioskodawca w ramach dokumentacji aplikacyjnej wyszczególni koszt związany z ochroną środowiska i stanowi on nie mniej niż 5 %* kosztów planowanych do poniesienia w ramach operacji oraz koszt ten jest uzasadniony zakresem operacji.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*Wartość procentowa badana jednokrotnie na etapie weryfikacji w LGD.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Zastosowano co najmniej dwa rozwiązania ekologiczne, w tym plan redukcji odpadów oraz ich recyklingu – 5 pkt.  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Zastosowano jedno rozwiązanie ekologiczne – 3 pkt.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zastosowano rozwiązań ekologicznych – 0 pkt.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753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075BBE-ADAF-B51E-3451-3E569A83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4D27CC-ECCF-50AD-CE65-461240C4E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Premiowanie stosowania innowacji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Znacząca innowacyjność (kod PKD innowacyjny na terenie gminy, dołączono opinię o innowacyjności) – 3 pkt.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Umiarkowana innowacyjność (kod PKD występuje na terenie gminy, dołączono opinię o innowacyjności) – 2 pkt.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Minimalna innowacyjność (kod PKD nie występuje na terenie gminy) – 1 pkt.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Brak innowacyjności – 0 pkt.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BE9A793-2C7E-5107-A252-97269C2C8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F5D34F5-7D7C-0C79-87C5-ABC90C5A0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4AD5237-7BBF-E976-2887-D5C381F01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6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924B9-2A3F-8292-1231-A9ABA8207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CDF8C-0A37-CF24-4589-77008148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9020AE-C122-52C3-6288-0D2D7C55B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Związanie z obszarem LSR – KRYTERIUM ROZSTRZYGAJĄCE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kryterium badany jest okres zameldowania na obszarze LSR.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Punkty przyznawane będą na podstawie zaświadczenia o zameldowaniu.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wnioskodawca jest zameldowany na obszarze LSR ponad 36 m-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3 pkt.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wnioskodawca jest zameldowany na obszarze LSR od 24-36 m-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2 pkt.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wnioskodawca jest zameldowany na obszarze LSR od 18 do 24 m-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 1 pkt.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09A4AD0-DCD4-AC90-00C6-B52AAC9F2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BC602AF-2F10-9666-C521-D1C92C232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D30E7E2-2D45-5ACB-7BDE-8081FBF3F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3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FF8B2-073E-425E-287F-456210CC8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12AD31-CDE1-1667-870B-AA15D3E3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50923B-C665-ACF1-E39F-38FB7A27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416" y="2276856"/>
            <a:ext cx="9831308" cy="339809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Doradztwo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indywidualne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Wnioskodawca korzystał z doradztwa indywidualnego świadczonego przez pracowników LGD, które jest związane z planowaną do realizacji operacją. Punkt jest przyznawany, jeżeli wnioskodawca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korzystał z doradztwa indywidualnego przed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złożeniem wniosku o przyznanie pomocy oraz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wypełnił kartę doradztwa indywidualnego.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Wnioskodawca korzystał z doradztwa indywidualnego– 3 pkt.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wnioskodawca nie korzystał z doradztwa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indywidualnego – 0 pkt.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691CE07-30CA-BDAD-1764-DB28E7D89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B84659A-C452-C50C-4C96-F6C8ADD49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BCEEA74-E6CE-CC04-A839-D174724AB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8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4AD69-6B43-EFF6-2B42-D108A6C40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857300-4297-7B3E-4E4D-D471B7AE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83F789-BB02-F019-2507-FA74C5114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437" y="2340638"/>
            <a:ext cx="9815126" cy="3416300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Zakłada wkład własny powyżej minimalnie dopuszczalnego progu – KRYTERIUM ROZSTRZYGAJĄCE</a:t>
            </a:r>
          </a:p>
          <a:p>
            <a:pPr algn="ctr"/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Wnioskodawca zaplanował wkład własny powyżej 35%.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pkt za każde 2% zmniejszenia poziomu dofinansowania,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maksymalnie 10 pkt.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D02F72C-95D0-488C-F54F-C37FB1C3F9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1217B17-1F80-84A8-39AE-AAEF28B08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8D9A5F7-F757-EB74-F38C-3F13831B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99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B9371-2AD9-7AFC-37C9-78F6144F0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3562CC-8DDA-BCC8-BAF2-33179AFFA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F7DA28-5CD9-8A16-BB0B-ED303DCF3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Wykonalność finansowa realizacji projektu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Weryfikowana na podstawie dokumentów załączonych do wniosku o przyznanie pomocy (np. deklaracja PIT, saldo środków na rachunku bankowym).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Wnioskodawca udokumentował posiadanie środków finansowych (wkład własny) na realizację projektu – 5 pkt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Wnioskodawca nie udokumentował posiadania środków finansowych (wkład własny) na realizację projektu – 0 pkt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4B273C-39F2-B623-9DA9-2BFCEE375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2568C6A-2FD3-577D-2DA5-C54439D18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0BF01FA-FF48-6068-E120-1DA6F86B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9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5EDF3-DC64-BB4F-BFE4-7F7951B8C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66717F-427E-19B9-D372-8901CF8C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C24CB8-EED4-0416-4415-A9E191D52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Przynależność do grupy w niekorzystnej sytuacji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Punkty przyznawane są, jeżeli wnioskodawca należy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grupy osób w niekorzystnej sytuacji.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kobieta – 1 pkt.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osoba do 25 r. życia, osoba po 60 r. życia – 2 pkt.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Punkty nie sumują się. W sytuacji, gdy wnioskodawca należy do dwóch z wyżej wymienionych grup przyznaje się wyższą liczbę punktów.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2D6546-18B0-69E5-D896-CB0B7100E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095239C-204E-65B2-813A-21E2C6860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5717FE4-C4E2-A1C3-7E30-A5E349F352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2733-EF0F-A202-B3EF-FD94F3BCD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FA7E49CE-2469-C45D-E21F-85FEC37232DE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7F665C-2800-8A47-510A-D8EBB1BEE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7E3804F-5B6F-DDC2-B2BC-E0E272ACC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358C415-601E-AD21-33B3-D637064BA7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D4A249CA-1FF8-3232-C5AB-094D09C7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Wnioskodawca 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2755D9E4-F476-B5F7-F5D5-25E246CDB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pl-PL" sz="1900" dirty="0"/>
              <a:t>Pełnoletni obywatel UE zameldowany na obszarze LGD przez co najmniej 12 miesięcy</a:t>
            </a:r>
          </a:p>
          <a:p>
            <a:pPr marL="342900" indent="-342900">
              <a:buFontTx/>
              <a:buChar char="-"/>
            </a:pPr>
            <a:r>
              <a:rPr lang="pl-PL" sz="1900" dirty="0"/>
              <a:t>Nie prowadził działalności gospodarczej min. rok przed złożeniem wniosku o przyznanie pomocy</a:t>
            </a:r>
          </a:p>
          <a:p>
            <a:pPr marL="342900" indent="-342900">
              <a:buFontTx/>
              <a:buChar char="-"/>
            </a:pPr>
            <a:r>
              <a:rPr lang="pl-PL" sz="1900" dirty="0"/>
              <a:t>Posiada nr EP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l-PL" sz="1900" dirty="0"/>
              <a:t>Nie otrzymał pomocy w ramach </a:t>
            </a:r>
            <a:r>
              <a:rPr lang="pl-PL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podejmowania działalności gospodarczej ramach poddziałania 6.2 lub 6.4 lub 4.2 lub 19.2 objętych PROW 2014-2020,</a:t>
            </a:r>
            <a:r>
              <a:rPr lang="pl-PL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podejmowania lub rozwijania pozarolniczej działalności gospodarczej, tworzenia lub rozwijania gospodarstw agroturystycznych, zagród  edukacyjnych, gospodarstw opiekuńczych w ramach PS WPR 2023 – 2027</a:t>
            </a:r>
            <a:endParaRPr lang="pl-PL" sz="1900" dirty="0"/>
          </a:p>
          <a:p>
            <a:pPr marL="342900" indent="-342900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6301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4159E-3312-4F36-951D-644B83294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6EA13C-AF6E-AA25-3415-18774664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6F9FB9-2805-0CA6-5553-C59F4465D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Wpływ na grupy w niekorzystnej sytuacji – dla naboru 1/2025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Wnioskodawca zaplanował założenie działalności w zakresie usług dedykowanych osobom w niekorzystnej sytuacji. (osoby do 25 r.ż., kobiety. Osoby po 60 r.ż.).</a:t>
            </a:r>
          </a:p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Operacja dedykowana 1 grupie w niekorzystnej sytuacji – 0 pkt. 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Operacja dedykowana 2 grupom w niekorzystnej sytuacji – 3 pkt. 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Operacja dedykowana 3 grupom w niekorzystnej sytuacji – 5 pkt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F319120-F9AA-C0BC-B276-9FBF1FD9D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E0D490E-ECF4-071B-F690-4C4FAB2D6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4DE53A9-CAD2-5CFC-7854-F40AAE7708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7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E10F6-210E-796B-A510-6C4D610DB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05658D-A5B4-8291-A72A-31A8BEF2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4560D4-64CE-EE64-22C6-B36AEA23B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258649"/>
            <a:ext cx="8761413" cy="3416300"/>
          </a:xfrm>
        </p:spPr>
        <p:txBody>
          <a:bodyPr>
            <a:normAutofit fontScale="85000" lnSpcReduction="20000"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Wykorzystanie lokalnego dziedzictwa– dla naboru 2/2025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Wnioskodawca w ramach planowanej do podjęcia działalności gospodarczej zamierza wykorzystać lokalne zasoby m.in. przyrodnicze, kulturowe, historyczne, produkty lokalne i tradycyjne.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Rodzaje zasobów lokalnych: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surowce – zasoby geologiczne oraz roślinne(np. drewno, zioła i inna roślinność nie pochodząca z produkcji rolnej), a także pochodzące z nich półprodukty.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produkty rolne – produkty wytworzone w działalności rolniczej.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krajobrazowe oraz przyrodnicze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kulturowe oraz historyczne – wyroby i produkty lokalne (np. potrawy wpisane na listę potraw tradycyjnych), zabytki, zwyczaje, tradycje.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Możliwe przyznanie punktów w sytuacji, kiedy wnioskodawca w biznesplanie wykaże planowany przychód związany z wykorzystaniem lokalnych zasobów na poziomie min. 10%  całkowitego przychodu firmy w okresie związania z celem.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7D8AB5-3B4A-B1D8-35C1-64D2619C2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78FF6EC-0040-CC20-90CE-0FA51C298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48DF71D-3E31-1608-7289-F7404FEB1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01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DD160-B0D4-1CEB-8823-46D979A94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26F732-602A-FA4C-8D55-12C60D0E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4B69DF-81DC-E28C-EFED-A56747AA0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258649"/>
            <a:ext cx="8761413" cy="34163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Wnioskodawca planuje wykorzystanie 1 zasobu lokalnego – 0 pkt.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Wnioskodawca planuje wykorzystać co najmniej 2 elementy określone jako lokalne zasoby – 3 pkt.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0AEE754-355C-CBFE-A6EF-23A4CD63D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F8AA1A1-DED9-0CF6-2383-B7A18555A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5B93B8A-DBAC-1E88-ABB2-FF4613AF37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6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D5F63-7278-B65E-E94A-88AFF9366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9083D05B-E0C8-3A56-0832-CEC713ECA525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FF937AF-A081-A609-C169-7A903480B7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86D5AC3-B781-9A20-2559-5AF8E5414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BF150ED-FA14-6DA5-4BC8-68A346AE2E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A6C519F6-89DE-4B2C-AAE3-B9D6E22BD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11" name="Podtytuł 10">
            <a:extLst>
              <a:ext uri="{FF2B5EF4-FFF2-40B4-BE49-F238E27FC236}">
                <a16:creationId xmlns:a16="http://schemas.microsoft.com/office/drawing/2014/main" id="{FDE28869-E341-9FF4-6505-26A8DE340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23757D5-1BCB-2883-C50B-AD77275E3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880" y="862889"/>
            <a:ext cx="8918447" cy="4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0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66588-6CD1-68B5-CE9F-10814C1F9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57952CE-5E08-B97E-3449-9F0829E5ED73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746F515-D98F-DF20-8B1B-4D5529E69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0" y="5606550"/>
            <a:ext cx="2235638" cy="12010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54CFB4F-0D79-9323-43A0-887610C67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67D5375-9D48-22BE-3D7D-55D3C1E6DB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9" y="5693364"/>
            <a:ext cx="3326535" cy="106423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46851EB-D6B0-C780-626D-9732EC827422}"/>
              </a:ext>
            </a:extLst>
          </p:cNvPr>
          <p:cNvSpPr txBox="1"/>
          <p:nvPr/>
        </p:nvSpPr>
        <p:spPr>
          <a:xfrm>
            <a:off x="4479211" y="2905780"/>
            <a:ext cx="3466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Przykładowy slajd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A3171A7-FACE-3354-03E9-411C86A7A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1216725"/>
            <a:ext cx="9674352" cy="3901329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49F5C04B-6321-278E-D8BB-D28D77636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Podtytuł 9">
            <a:extLst>
              <a:ext uri="{FF2B5EF4-FFF2-40B4-BE49-F238E27FC236}">
                <a16:creationId xmlns:a16="http://schemas.microsoft.com/office/drawing/2014/main" id="{01946EC4-6D45-6D45-0DFA-6DEE9B444A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403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DB502733-1997-C23E-3F6D-D3A9CDAB41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dtytuł 6">
            <a:extLst>
              <a:ext uri="{FF2B5EF4-FFF2-40B4-BE49-F238E27FC236}">
                <a16:creationId xmlns:a16="http://schemas.microsoft.com/office/drawing/2014/main" id="{93C09668-1A7C-CCF9-E37B-B84A35F2E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8DC1365-105D-56DA-AE6D-0F508508714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83392" y="1228757"/>
            <a:ext cx="8356577" cy="4419600"/>
          </a:xfrm>
        </p:spPr>
      </p:pic>
    </p:spTree>
    <p:extLst>
      <p:ext uri="{BB962C8B-B14F-4D97-AF65-F5344CB8AC3E}">
        <p14:creationId xmlns:p14="http://schemas.microsoft.com/office/powerpoint/2010/main" val="2355138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77987BB6-552F-C629-8545-A3DEB21A1D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dtytuł 6">
            <a:extLst>
              <a:ext uri="{FF2B5EF4-FFF2-40B4-BE49-F238E27FC236}">
                <a16:creationId xmlns:a16="http://schemas.microsoft.com/office/drawing/2014/main" id="{EBECB93A-8D0F-1D29-3028-B7D0887E97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6F15BFE-F30F-D67D-0823-F5562DC460A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91346" y="1028523"/>
            <a:ext cx="7920165" cy="4610277"/>
          </a:xfrm>
        </p:spPr>
      </p:pic>
    </p:spTree>
    <p:extLst>
      <p:ext uri="{BB962C8B-B14F-4D97-AF65-F5344CB8AC3E}">
        <p14:creationId xmlns:p14="http://schemas.microsoft.com/office/powerpoint/2010/main" val="444076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03332-EB2C-8091-E3DA-1B7A68DBA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07302FE-C214-0323-F3A9-65234A6D0A86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B3CAD1E-3D52-AFCA-CF5B-52251876E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67" y="5619846"/>
            <a:ext cx="1648099" cy="88539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EB127EC-020F-DFC1-747F-C65E6A4A2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07" y="5795850"/>
            <a:ext cx="975106" cy="53338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05873DB-9E80-0230-2A6B-421B1448A8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528" y="5592959"/>
            <a:ext cx="2935605" cy="93916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9808678-B932-C104-84B9-B394A4BE36E2}"/>
              </a:ext>
            </a:extLst>
          </p:cNvPr>
          <p:cNvSpPr txBox="1"/>
          <p:nvPr/>
        </p:nvSpPr>
        <p:spPr>
          <a:xfrm>
            <a:off x="2719114" y="6350169"/>
            <a:ext cx="67537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 współfinansowany ze środków Unii Europejskiej w ramach Planu Strategicznego WPR 2023-2027</a:t>
            </a:r>
          </a:p>
          <a:p>
            <a:pPr algn="ctr"/>
            <a:r>
              <a:rPr lang="pl-PL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 opracowany przez LGD „Kraina wokół Lublina”</a:t>
            </a:r>
          </a:p>
          <a:p>
            <a:pPr algn="ctr"/>
            <a:r>
              <a:rPr lang="pl-PL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Planem Strategicznym dla Wspólnej Polityki Rolnej na lata 2023-2027 – Minister Rolnictwa i Rozwoju Wsi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AD4A6F9-8E18-98DA-D109-57564ED6758D}"/>
              </a:ext>
            </a:extLst>
          </p:cNvPr>
          <p:cNvSpPr txBox="1"/>
          <p:nvPr/>
        </p:nvSpPr>
        <p:spPr>
          <a:xfrm>
            <a:off x="2005882" y="1206561"/>
            <a:ext cx="83519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Lokalna Grupa Działania </a:t>
            </a:r>
          </a:p>
          <a:p>
            <a:r>
              <a:rPr lang="pl-PL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Rzecz Rozwoju Gmin Powiatu Lubelskiego</a:t>
            </a:r>
          </a:p>
          <a:p>
            <a:r>
              <a:rPr lang="pl-PL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„Kraina wokół Lublina”</a:t>
            </a:r>
          </a:p>
          <a:p>
            <a:r>
              <a:rPr lang="pl-P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ul. Narutowicza 37/5</a:t>
            </a:r>
          </a:p>
          <a:p>
            <a:r>
              <a:rPr lang="pl-P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20-016 Lublin</a:t>
            </a:r>
          </a:p>
          <a:p>
            <a:endParaRPr lang="pl-P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tel. 		81 534-45-28</a:t>
            </a:r>
          </a:p>
          <a:p>
            <a:r>
              <a:rPr lang="pl-P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	biuro@krainawokollublina.pl</a:t>
            </a:r>
          </a:p>
        </p:txBody>
      </p:sp>
    </p:spTree>
    <p:extLst>
      <p:ext uri="{BB962C8B-B14F-4D97-AF65-F5344CB8AC3E}">
        <p14:creationId xmlns:p14="http://schemas.microsoft.com/office/powerpoint/2010/main" val="959511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55607-1866-9856-5C07-DF05A9756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ED698ED-6A74-0C1F-7AE0-FAF6528575E8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12C221-8BC1-51F9-58D7-965AA5550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67" y="5619846"/>
            <a:ext cx="1648099" cy="88539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D98DA1E-2C83-9FC3-23FB-D180859B6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07" y="5795850"/>
            <a:ext cx="975106" cy="53338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626A073-1C36-C4AE-331A-491812522C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528" y="5592959"/>
            <a:ext cx="2935605" cy="93916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6906EB4-7B79-B993-C20B-2FF687AFCA85}"/>
              </a:ext>
            </a:extLst>
          </p:cNvPr>
          <p:cNvSpPr txBox="1"/>
          <p:nvPr/>
        </p:nvSpPr>
        <p:spPr>
          <a:xfrm>
            <a:off x="2719114" y="6350169"/>
            <a:ext cx="67537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 współfinansowany ze środków Unii Europejskiej w ramach Planu Strategicznego WPR 2023-2027</a:t>
            </a:r>
          </a:p>
          <a:p>
            <a:pPr algn="ctr"/>
            <a:r>
              <a:rPr lang="pl-PL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 opracowany przez LGD „Kraina wokół Lublina”</a:t>
            </a:r>
          </a:p>
          <a:p>
            <a:pPr algn="ctr"/>
            <a:r>
              <a:rPr lang="pl-PL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Planem Strategicznym dla Wspólnej Polityki Rolnej na lata 2023-2027 – Minister Rolnictwa i Rozwoju Wsi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EFB3C5F-868F-D87F-0D00-D8F6B63FAA38}"/>
              </a:ext>
            </a:extLst>
          </p:cNvPr>
          <p:cNvSpPr txBox="1"/>
          <p:nvPr/>
        </p:nvSpPr>
        <p:spPr>
          <a:xfrm>
            <a:off x="2987616" y="2659559"/>
            <a:ext cx="6551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Dziękujemy za uwagę</a:t>
            </a:r>
            <a:endParaRPr lang="pl-PL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0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FC094-8D65-61C9-D4AA-735C0F862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60345692-2C5E-E457-D2AE-BB6754C78CDE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F43B024-94A7-900D-666F-420C44470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A54D6A3-C837-741A-A260-6289CE0E8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77AEDA0-B96B-23D9-4515-9F7E103F8C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ACCD7603-9CC1-9E8B-9FBB-1CCBF0E9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4E198E61-02F6-4761-F14D-8B5B86F3F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Podejmowanie nowej działalności gospodarczej w zakresie dostarczania usług dla młodych i starszych mieszkańców.</a:t>
            </a:r>
          </a:p>
          <a:p>
            <a:pPr marL="0" indent="0" algn="ctr"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Podejmowanie działalności gospodarczej w zakresie usług dedykowanych grupom znajdującym się w niekorzystnej sytuacji tj.: seniorom-osobom po 60 r. życia, osobom młodym do 25 r. życia, kobietom </a:t>
            </a:r>
            <a:endParaRPr lang="pl-PL" sz="3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38B2F002-7F73-9656-4174-7DFD6B8CB080}"/>
              </a:ext>
            </a:extLst>
          </p:cNvPr>
          <p:cNvSpPr txBox="1">
            <a:spLocks/>
          </p:cNvSpPr>
          <p:nvPr/>
        </p:nvSpPr>
        <p:spPr bwMode="gray">
          <a:xfrm>
            <a:off x="1436188" y="887691"/>
            <a:ext cx="8825659" cy="725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Przedsięwzięcia  </a:t>
            </a:r>
          </a:p>
        </p:txBody>
      </p:sp>
    </p:spTree>
    <p:extLst>
      <p:ext uri="{BB962C8B-B14F-4D97-AF65-F5344CB8AC3E}">
        <p14:creationId xmlns:p14="http://schemas.microsoft.com/office/powerpoint/2010/main" val="113821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19BCC-F17A-B339-52BB-A816AF375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0EE56E23-12B2-BF30-698A-1D7A603FE0D8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975645-B7C8-0755-A1CB-66A93B4DE2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BE9ED05-9448-DA43-8971-2C5B3BF18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8A0B870-8041-52D8-4A9D-A7B07ECD15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AF982FA1-CBD6-6450-4F44-B6D8EBCC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projektu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D7E85B8-B538-4CE6-24E6-92D3151A5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666" y="2258649"/>
            <a:ext cx="8761413" cy="34163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„srebrna gospodarka”,</a:t>
            </a:r>
          </a:p>
          <a:p>
            <a:pPr marL="342900" indent="-342900">
              <a:buFontTx/>
              <a:buChar char="-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rekreacja, </a:t>
            </a:r>
          </a:p>
          <a:p>
            <a:pPr marL="342900" indent="-342900">
              <a:buFontTx/>
              <a:buChar char="-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sport, </a:t>
            </a:r>
          </a:p>
          <a:p>
            <a:pPr marL="342900" indent="-342900">
              <a:buFontTx/>
              <a:buChar char="-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rozrywka, </a:t>
            </a:r>
          </a:p>
          <a:p>
            <a:pPr marL="342900" indent="-342900">
              <a:buFontTx/>
              <a:buChar char="-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edukacja, </a:t>
            </a:r>
          </a:p>
          <a:p>
            <a:pPr marL="342900" indent="-342900">
              <a:buFontTx/>
              <a:buChar char="-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czas wolny, </a:t>
            </a:r>
          </a:p>
          <a:p>
            <a:pPr marL="342900" indent="-342900">
              <a:buFontTx/>
              <a:buChar char="-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zwiększenie mobilności, </a:t>
            </a:r>
          </a:p>
          <a:p>
            <a:pPr marL="342900" indent="-342900">
              <a:buFontTx/>
              <a:buChar char="-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dostępność do usług IT, </a:t>
            </a:r>
          </a:p>
          <a:p>
            <a:pPr marL="342900" indent="-342900">
              <a:buFontTx/>
              <a:buChar char="-"/>
            </a:pP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opieka nad dziećmi, </a:t>
            </a:r>
          </a:p>
          <a:p>
            <a:pPr marL="342900" indent="-342900">
              <a:buFontTx/>
              <a:buChar char="-"/>
            </a:pP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usługi typu zdrowie i uroda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9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3FA0E-E33E-28BE-23D3-4616AA680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67F29F49-213E-80B9-2829-721DD629636D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EFA0EB7-423E-FBF2-00D3-68DBB647B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B1E1040-BA4C-A429-1AD0-1B76B1009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552F401-2F89-1EAE-A68F-C336FEB128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DC33D30A-3893-EC46-F370-0783A16B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EEDC5E39-81D3-0F88-0228-89B3453C5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l-PL" sz="1800" dirty="0">
              <a:effectLst/>
              <a:latin typeface="Arial" panose="020B0604020202020204" pitchFamily="34" charset="0"/>
              <a:ea typeface="Arimo"/>
            </a:endParaRPr>
          </a:p>
          <a:p>
            <a:pPr algn="ctr"/>
            <a:endParaRPr lang="pl-PL" sz="2800" dirty="0">
              <a:latin typeface="Arial" panose="020B0604020202020204" pitchFamily="34" charset="0"/>
              <a:ea typeface="Arimo"/>
            </a:endParaRPr>
          </a:p>
          <a:p>
            <a:pPr algn="ctr"/>
            <a:r>
              <a:rPr lang="pl-PL" sz="2800" dirty="0">
                <a:effectLst/>
                <a:latin typeface="Arial" panose="020B0604020202020204" pitchFamily="34" charset="0"/>
                <a:ea typeface="Arimo"/>
              </a:rPr>
              <a:t>Podejmowanie działalności gospodarczej w oparciu o wykorzystanie lokalnego dziedzictwa przyrodniczego, kulturowego, historycznego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F740DC3B-EB64-E7E7-69AF-7C14A68D11D4}"/>
              </a:ext>
            </a:extLst>
          </p:cNvPr>
          <p:cNvSpPr txBox="1">
            <a:spLocks/>
          </p:cNvSpPr>
          <p:nvPr/>
        </p:nvSpPr>
        <p:spPr bwMode="gray">
          <a:xfrm>
            <a:off x="1436188" y="887691"/>
            <a:ext cx="8825659" cy="725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Przedsięwzięcia  </a:t>
            </a:r>
          </a:p>
        </p:txBody>
      </p:sp>
    </p:spTree>
    <p:extLst>
      <p:ext uri="{BB962C8B-B14F-4D97-AF65-F5344CB8AC3E}">
        <p14:creationId xmlns:p14="http://schemas.microsoft.com/office/powerpoint/2010/main" val="297314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380D7-8317-38E4-B3E6-51F811379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B5A312B-31D9-2BCF-2BAE-B062F792BB8F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9450DA5-A43D-2133-C895-D967B1ACFB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48F5570-972F-FC84-62F5-83A590D38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36E7952-AE8C-7223-E467-1ECCCC9230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5C5B0B3C-7870-739B-7680-96D40F81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Zakres projektu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E497011-F370-94E5-0430-2AE74C7F6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mo"/>
                <a:cs typeface="Times New Roman" panose="02020603050405020304" pitchFamily="18" charset="0"/>
              </a:rPr>
              <a:t> usługowy: zakres działalności usługowej w której wykorzystywane są lokalne zasoby (np. przyrodnicze, kulturowe, historyczne) 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mo"/>
                <a:cs typeface="Times New Roman" panose="02020603050405020304" pitchFamily="18" charset="0"/>
              </a:rPr>
              <a:t> produkcyjny: (możliwa tylko produkcja opierająca się o wykorzystanie lokalnych zasobów np. produkty lokalne, tradycyjne). 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837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0E72A-854E-15FE-1116-A139804E9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0CD4C9C7-4F86-97E6-DACD-C5E6A13BCCC3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BD1DADD-6685-C079-1E1F-DF726CD36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4FA13E5-7333-AEB7-2696-F17204A53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5DE88D0-EFAC-1131-A8AB-CEFB8F608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BBBB4928-947C-1232-FF6F-E3EA7462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728480"/>
          </a:xfrm>
        </p:spPr>
        <p:txBody>
          <a:bodyPr/>
          <a:lstStyle/>
          <a:p>
            <a:r>
              <a:rPr lang="pl-PL" dirty="0"/>
              <a:t> Wysokość i forma wsparcia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E3F71E5-8AC3-7B9F-68D7-922D7638F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/>
              <a:t>50 000 – 150 000 zł</a:t>
            </a:r>
          </a:p>
          <a:p>
            <a:pPr marL="0" indent="0" algn="ctr">
              <a:buNone/>
            </a:pPr>
            <a:endParaRPr lang="pl-PL" sz="2400" dirty="0"/>
          </a:p>
          <a:p>
            <a:pPr algn="ctr"/>
            <a:r>
              <a:rPr lang="pl-PL" sz="2400" dirty="0"/>
              <a:t>Ryczałt</a:t>
            </a:r>
          </a:p>
          <a:p>
            <a:pPr marL="0" indent="0" algn="ctr">
              <a:buNone/>
            </a:pPr>
            <a:endParaRPr lang="pl-PL" sz="2400" dirty="0"/>
          </a:p>
          <a:p>
            <a:pPr algn="ctr"/>
            <a:r>
              <a:rPr lang="pl-PL" sz="2400" dirty="0"/>
              <a:t>Max 65% kosztów realizacji projektu</a:t>
            </a:r>
          </a:p>
        </p:txBody>
      </p:sp>
    </p:spTree>
    <p:extLst>
      <p:ext uri="{BB962C8B-B14F-4D97-AF65-F5344CB8AC3E}">
        <p14:creationId xmlns:p14="http://schemas.microsoft.com/office/powerpoint/2010/main" val="118700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1FBE-9742-E486-E24E-BA44DBABF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C0545643-2EA8-406D-7559-03C2391BAB61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38A1559-7EF7-6142-9032-1E4370FB0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F672F12-617C-FEB8-C07E-470FC6AFA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BAAA123-6256-E1CF-8626-A192A61905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3BF33286-3EA9-1D2F-A34B-3BF6F51F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Prefinansowanie operacji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9B98D17-D4F3-8198-EDF3-6003F9C32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/>
              <a:t>Zaliczka </a:t>
            </a:r>
          </a:p>
          <a:p>
            <a:pPr marL="0" indent="0" algn="ctr">
              <a:buNone/>
            </a:pPr>
            <a:endParaRPr lang="pl-PL" sz="2800" dirty="0"/>
          </a:p>
          <a:p>
            <a:pPr algn="ctr"/>
            <a:r>
              <a:rPr lang="pl-PL" sz="2800" dirty="0"/>
              <a:t>Wyprzedzające finansowanie</a:t>
            </a:r>
          </a:p>
        </p:txBody>
      </p:sp>
    </p:spTree>
    <p:extLst>
      <p:ext uri="{BB962C8B-B14F-4D97-AF65-F5344CB8AC3E}">
        <p14:creationId xmlns:p14="http://schemas.microsoft.com/office/powerpoint/2010/main" val="419936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37D6C-5090-EB18-8D1C-12BAD5348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B5101DE-ADBD-ABBD-08EC-48FD0C3350A7}"/>
              </a:ext>
            </a:extLst>
          </p:cNvPr>
          <p:cNvSpPr/>
          <p:nvPr/>
        </p:nvSpPr>
        <p:spPr>
          <a:xfrm>
            <a:off x="0" y="5592961"/>
            <a:ext cx="12192000" cy="126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47FC7D1-98F0-BFBB-0874-2D6EC0A91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5592961"/>
            <a:ext cx="2235638" cy="12010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C9849CA-EA15-2B8E-0C13-FCD0CBC42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7" y="5756938"/>
            <a:ext cx="1645793" cy="9002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BC629E1-CFB8-6FD4-7857-E452B146E0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9" y="5674949"/>
            <a:ext cx="3326535" cy="1064232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3EDADB88-EF95-6069-8134-C405085C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Koszty niekwalifikowalne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B8E11EC-5A08-4BD3-F482-20747503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Poniesione przed złożeniem wniosku </a:t>
            </a:r>
          </a:p>
          <a:p>
            <a:r>
              <a:rPr lang="pl-PL" dirty="0"/>
              <a:t>Koszty ogólne poniesione przed 1.01.2023r. lub przekraczające 10% pozostałych kosztów kwalifikowalnych</a:t>
            </a:r>
          </a:p>
          <a:p>
            <a:r>
              <a:rPr lang="pl-PL" dirty="0"/>
              <a:t>Remont budynku lub budowli bez modernizacji</a:t>
            </a:r>
          </a:p>
          <a:p>
            <a:r>
              <a:rPr lang="pl-PL" dirty="0"/>
              <a:t>Zakup nieruchomości</a:t>
            </a:r>
          </a:p>
          <a:p>
            <a:r>
              <a:rPr lang="pl-PL" dirty="0"/>
              <a:t>Koszty zakładania sadów i plantacji wieloletnich</a:t>
            </a:r>
          </a:p>
          <a:p>
            <a:r>
              <a:rPr lang="pl-PL" dirty="0"/>
              <a:t>Koszty leasingu zwrotnego oraz dodatkowe koszty związane z umową leasingu (marża finansującego, ubezpieczenie)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9541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Niestandardowy 1">
      <a:dk1>
        <a:sysClr val="windowText" lastClr="000000"/>
      </a:dk1>
      <a:lt1>
        <a:sysClr val="window" lastClr="FFFFFF"/>
      </a:lt1>
      <a:dk2>
        <a:srgbClr val="B7400D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3427</TotalTime>
  <Words>1315</Words>
  <Application>Microsoft Office PowerPoint</Application>
  <PresentationFormat>Panoramiczny</PresentationFormat>
  <Paragraphs>158</Paragraphs>
  <Slides>28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Tahoma</vt:lpstr>
      <vt:lpstr>Wingdings 3</vt:lpstr>
      <vt:lpstr>Jon (sala konferencyjna)</vt:lpstr>
      <vt:lpstr>Prezentacja programu PowerPoint</vt:lpstr>
      <vt:lpstr>Wnioskodawca </vt:lpstr>
      <vt:lpstr> </vt:lpstr>
      <vt:lpstr>Zakres projektu</vt:lpstr>
      <vt:lpstr> </vt:lpstr>
      <vt:lpstr> Zakres projektu</vt:lpstr>
      <vt:lpstr> Wysokość i forma wsparcia</vt:lpstr>
      <vt:lpstr> Prefinansowanie operacji</vt:lpstr>
      <vt:lpstr> Koszty niekwalifikowalne</vt:lpstr>
      <vt:lpstr> Koszty niekwalifikowalne c.d.</vt:lpstr>
      <vt:lpstr> Koszty niekwalifikowalne c.d.</vt:lpstr>
      <vt:lpstr> Koszt kwalifikowalny</vt:lpstr>
      <vt:lpstr> Kryteria wyboru operacji</vt:lpstr>
      <vt:lpstr>Kryteria wyboru operacji</vt:lpstr>
      <vt:lpstr>Kryteria wyboru operacji</vt:lpstr>
      <vt:lpstr>Kryteria wyboru operacji</vt:lpstr>
      <vt:lpstr>Kryteria wyboru operacji</vt:lpstr>
      <vt:lpstr>Kryteria wyboru operacji</vt:lpstr>
      <vt:lpstr>Kryteria wyboru operacji</vt:lpstr>
      <vt:lpstr>Kryteria wyboru operacji</vt:lpstr>
      <vt:lpstr>Kryteria wyboru operacji</vt:lpstr>
      <vt:lpstr>Kryteria wyboru operacji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Piotr</dc:creator>
  <cp:lastModifiedBy>Ewelina Kruszyńska</cp:lastModifiedBy>
  <cp:revision>14</cp:revision>
  <dcterms:created xsi:type="dcterms:W3CDTF">2024-12-16T09:09:07Z</dcterms:created>
  <dcterms:modified xsi:type="dcterms:W3CDTF">2025-12-04T13:25:13Z</dcterms:modified>
</cp:coreProperties>
</file>