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4"/>
    <p:sldMasterId id="2147483752" r:id="rId5"/>
    <p:sldMasterId id="2147483767" r:id="rId6"/>
  </p:sldMasterIdLst>
  <p:notesMasterIdLst>
    <p:notesMasterId r:id="rId43"/>
  </p:notesMasterIdLst>
  <p:sldIdLst>
    <p:sldId id="907" r:id="rId7"/>
    <p:sldId id="906" r:id="rId8"/>
    <p:sldId id="1019" r:id="rId9"/>
    <p:sldId id="958" r:id="rId10"/>
    <p:sldId id="959" r:id="rId11"/>
    <p:sldId id="1017" r:id="rId12"/>
    <p:sldId id="1022" r:id="rId13"/>
    <p:sldId id="866" r:id="rId14"/>
    <p:sldId id="1034" r:id="rId15"/>
    <p:sldId id="1035" r:id="rId16"/>
    <p:sldId id="1036" r:id="rId17"/>
    <p:sldId id="908" r:id="rId18"/>
    <p:sldId id="1029" r:id="rId19"/>
    <p:sldId id="1030" r:id="rId20"/>
    <p:sldId id="891" r:id="rId21"/>
    <p:sldId id="1037" r:id="rId22"/>
    <p:sldId id="898" r:id="rId23"/>
    <p:sldId id="894" r:id="rId24"/>
    <p:sldId id="998" r:id="rId25"/>
    <p:sldId id="875" r:id="rId26"/>
    <p:sldId id="910" r:id="rId27"/>
    <p:sldId id="933" r:id="rId28"/>
    <p:sldId id="937" r:id="rId29"/>
    <p:sldId id="880" r:id="rId30"/>
    <p:sldId id="881" r:id="rId31"/>
    <p:sldId id="1031" r:id="rId32"/>
    <p:sldId id="1033" r:id="rId33"/>
    <p:sldId id="1010" r:id="rId34"/>
    <p:sldId id="856" r:id="rId35"/>
    <p:sldId id="1008" r:id="rId36"/>
    <p:sldId id="1004" r:id="rId37"/>
    <p:sldId id="1005" r:id="rId38"/>
    <p:sldId id="1006" r:id="rId39"/>
    <p:sldId id="996" r:id="rId40"/>
    <p:sldId id="997" r:id="rId41"/>
    <p:sldId id="1021" r:id="rId42"/>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ziałanie 1.3" id="{1FDE8BDE-B36F-48EB-8420-BDEF1344C289}">
          <p14:sldIdLst>
            <p14:sldId id="907"/>
            <p14:sldId id="906"/>
            <p14:sldId id="1019"/>
            <p14:sldId id="958"/>
            <p14:sldId id="959"/>
            <p14:sldId id="1017"/>
            <p14:sldId id="1022"/>
            <p14:sldId id="866"/>
          </p14:sldIdLst>
        </p14:section>
        <p14:section name="kluczowe wskaźniki projektu" id="{F1F7A04C-D274-4CC6-8FD3-FC70A099D874}">
          <p14:sldIdLst>
            <p14:sldId id="1034"/>
            <p14:sldId id="1035"/>
            <p14:sldId id="1036"/>
            <p14:sldId id="908"/>
            <p14:sldId id="1029"/>
            <p14:sldId id="1030"/>
          </p14:sldIdLst>
        </p14:section>
        <p14:section name="Obligatoryjne załączniki dla wszystkich wnioskodawców" id="{619E7F6B-52C9-48EF-A22B-874013DE4D7A}">
          <p14:sldIdLst>
            <p14:sldId id="891"/>
            <p14:sldId id="1037"/>
            <p14:sldId id="898"/>
            <p14:sldId id="894"/>
            <p14:sldId id="998"/>
            <p14:sldId id="875"/>
            <p14:sldId id="910"/>
            <p14:sldId id="933"/>
            <p14:sldId id="937"/>
            <p14:sldId id="880"/>
            <p14:sldId id="881"/>
            <p14:sldId id="1031"/>
            <p14:sldId id="1033"/>
            <p14:sldId id="1010"/>
            <p14:sldId id="856"/>
            <p14:sldId id="1008"/>
            <p14:sldId id="1004"/>
            <p14:sldId id="1005"/>
            <p14:sldId id="1006"/>
            <p14:sldId id="996"/>
            <p14:sldId id="997"/>
            <p14:sldId id="1021"/>
          </p14:sldIdLst>
        </p14:section>
      </p14:sectionLst>
    </p:ext>
    <p:ext uri="{EFAFB233-063F-42B5-8137-9DF3F51BA10A}">
      <p15:sldGuideLst xmlns:p15="http://schemas.microsoft.com/office/powerpoint/2012/main">
        <p15:guide id="1" orient="horz" pos="2381" userDrawn="1">
          <p15:clr>
            <a:srgbClr val="A4A3A4"/>
          </p15:clr>
        </p15:guide>
        <p15:guide id="2" pos="35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7ACE76-8BD5-9436-81D3-07D0527FE754}" name="Katarzyna Mazurek" initials="KM" userId="S::katarzyna.mazurek@lawp.lubelskie.pl::87876fe2-9e4a-45bc-89ca-ece31a2fe836" providerId="AD"/>
  <p188:author id="{680A96D3-439B-1D18-EB71-58FF190630B3}" name="DZ RPO_OP" initials="OP" userId="DZ RPO_OP"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051B0"/>
    <a:srgbClr val="A6D3FF"/>
    <a:srgbClr val="00682F"/>
    <a:srgbClr val="CDE5DA"/>
    <a:srgbClr val="1BB3C7"/>
    <a:srgbClr val="F0AEBE"/>
    <a:srgbClr val="E7FEE2"/>
    <a:srgbClr val="0A422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42DC8-31EF-42A5-A7B8-F9610D34D8D5}" v="42" dt="2024-12-17T14:42:18.088"/>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13" autoAdjust="0"/>
    <p:restoredTop sz="96173" autoAdjust="0"/>
  </p:normalViewPr>
  <p:slideViewPr>
    <p:cSldViewPr showGuides="1">
      <p:cViewPr varScale="1">
        <p:scale>
          <a:sx n="97" d="100"/>
          <a:sy n="97" d="100"/>
        </p:scale>
        <p:origin x="948" y="78"/>
      </p:cViewPr>
      <p:guideLst>
        <p:guide orient="horz" pos="2381"/>
        <p:guide pos="3504"/>
      </p:guideLst>
    </p:cSldViewPr>
  </p:slideViewPr>
  <p:outlineViewPr>
    <p:cViewPr>
      <p:scale>
        <a:sx n="33" d="100"/>
        <a:sy n="33" d="100"/>
      </p:scale>
      <p:origin x="0" y="-38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7E640-C71E-4482-8409-40CF4E7F01D9}" type="doc">
      <dgm:prSet loTypeId="urn:microsoft.com/office/officeart/2005/8/layout/gear1" loCatId="cycle" qsTypeId="urn:microsoft.com/office/officeart/2005/8/quickstyle/3d1" qsCatId="3D" csTypeId="urn:microsoft.com/office/officeart/2005/8/colors/accent1_4" csCatId="accent1" phldr="1"/>
      <dgm:spPr/>
    </dgm:pt>
    <dgm:pt modelId="{ED085600-590E-454E-A42F-920111F4BCC8}">
      <dgm:prSet phldrT="[Tekst]" custT="1"/>
      <dgm:spPr/>
      <dgm:t>
        <a:bodyPr/>
        <a:lstStyle/>
        <a:p>
          <a:r>
            <a:rPr lang="pl-PL" sz="2000" b="1">
              <a:latin typeface="Verdana" panose="020B0604030504040204" pitchFamily="34" charset="0"/>
              <a:ea typeface="Verdana" panose="020B0604030504040204" pitchFamily="34" charset="0"/>
            </a:rPr>
            <a:t>punkt kontaktowy </a:t>
          </a:r>
          <a:endParaRPr lang="pl-PL" sz="2000" b="1" dirty="0">
            <a:latin typeface="Verdana" panose="020B0604030504040204" pitchFamily="34" charset="0"/>
            <a:ea typeface="Verdana" panose="020B0604030504040204" pitchFamily="34" charset="0"/>
          </a:endParaRPr>
        </a:p>
      </dgm:t>
      <dgm:extLst>
        <a:ext uri="{E40237B7-FDA0-4F09-8148-C483321AD2D9}">
          <dgm14:cNvPr xmlns:dgm14="http://schemas.microsoft.com/office/drawing/2010/diagram" id="0" name="" descr="Punkt kontaktowy"/>
        </a:ext>
      </dgm:extLst>
    </dgm:pt>
    <dgm:pt modelId="{6590F9A8-554B-43BB-BD7D-47D07F34257D}" type="parTrans" cxnId="{7CE04F17-2FB9-4A01-98E7-6ED6E3C39758}">
      <dgm:prSet/>
      <dgm:spPr/>
      <dgm:t>
        <a:bodyPr/>
        <a:lstStyle/>
        <a:p>
          <a:endParaRPr lang="pl-PL"/>
        </a:p>
      </dgm:t>
    </dgm:pt>
    <dgm:pt modelId="{6109C49F-BB9A-4FB9-8EB3-DE1579145EB5}" type="sibTrans" cxnId="{7CE04F17-2FB9-4A01-98E7-6ED6E3C39758}">
      <dgm:prSet/>
      <dgm:spPr/>
      <dgm:t>
        <a:bodyPr/>
        <a:lstStyle/>
        <a:p>
          <a:endParaRPr lang="pl-PL"/>
        </a:p>
      </dgm:t>
    </dgm:pt>
    <dgm:pt modelId="{0B668FAE-CD3A-4D24-8196-BE37F9B809E0}">
      <dgm:prSet phldrT="[Tekst]" custT="1"/>
      <dgm:spPr/>
      <dgm:t>
        <a:bodyPr/>
        <a:lstStyle/>
        <a:p>
          <a:r>
            <a:rPr lang="pl-PL" sz="1600" b="1" dirty="0">
              <a:latin typeface="Verdana" panose="020B0604030504040204" pitchFamily="34" charset="0"/>
              <a:ea typeface="Verdana" panose="020B0604030504040204" pitchFamily="34" charset="0"/>
            </a:rPr>
            <a:t>funduszeUE.lubelskie.pl</a:t>
          </a:r>
        </a:p>
      </dgm:t>
      <dgm:extLst>
        <a:ext uri="{E40237B7-FDA0-4F09-8148-C483321AD2D9}">
          <dgm14:cNvPr xmlns:dgm14="http://schemas.microsoft.com/office/drawing/2010/diagram" id="0" name="" descr="Strona internetowa: funduszeUE.lubelskie.pl"/>
        </a:ext>
      </dgm:extLst>
    </dgm:pt>
    <dgm:pt modelId="{B961A860-90B9-4364-95FE-2420662F6D2D}" type="parTrans" cxnId="{2FF6325B-0AB2-4C22-8C7C-28685F0D2C6F}">
      <dgm:prSet/>
      <dgm:spPr/>
      <dgm:t>
        <a:bodyPr/>
        <a:lstStyle/>
        <a:p>
          <a:endParaRPr lang="pl-PL"/>
        </a:p>
      </dgm:t>
    </dgm:pt>
    <dgm:pt modelId="{F181ED82-A4B2-4C71-849D-6B5E23F8A585}" type="sibTrans" cxnId="{2FF6325B-0AB2-4C22-8C7C-28685F0D2C6F}">
      <dgm:prSet/>
      <dgm:spPr/>
      <dgm:t>
        <a:bodyPr/>
        <a:lstStyle/>
        <a:p>
          <a:endParaRPr lang="pl-PL"/>
        </a:p>
      </dgm:t>
    </dgm:pt>
    <dgm:pt modelId="{20B535A4-2C23-47A4-932D-F45ECCE8EE7A}">
      <dgm:prSet phldrT="[Tekst]"/>
      <dgm:spPr/>
      <dgm:t>
        <a:bodyPr/>
        <a:lstStyle/>
        <a:p>
          <a:r>
            <a:rPr lang="pl-PL" b="1" dirty="0">
              <a:latin typeface="Verdana" panose="020B0604030504040204" pitchFamily="34" charset="0"/>
              <a:ea typeface="Verdana" panose="020B0604030504040204" pitchFamily="34" charset="0"/>
            </a:rPr>
            <a:t>Facebook LAWP</a:t>
          </a:r>
        </a:p>
      </dgm:t>
      <dgm:extLst>
        <a:ext uri="{E40237B7-FDA0-4F09-8148-C483321AD2D9}">
          <dgm14:cNvPr xmlns:dgm14="http://schemas.microsoft.com/office/drawing/2010/diagram" id="0" name="" descr="facebook LAWP"/>
        </a:ext>
      </dgm:extLst>
    </dgm:pt>
    <dgm:pt modelId="{7B9955C7-C474-4591-A7B5-9CF670118DE1}" type="parTrans" cxnId="{AD086CF0-86B1-49C5-AF37-AA15303C27D3}">
      <dgm:prSet/>
      <dgm:spPr/>
      <dgm:t>
        <a:bodyPr/>
        <a:lstStyle/>
        <a:p>
          <a:endParaRPr lang="pl-PL"/>
        </a:p>
      </dgm:t>
    </dgm:pt>
    <dgm:pt modelId="{93C308DB-EC01-44B3-9C43-177F9FD9191D}" type="sibTrans" cxnId="{AD086CF0-86B1-49C5-AF37-AA15303C27D3}">
      <dgm:prSet/>
      <dgm:spPr/>
      <dgm:t>
        <a:bodyPr/>
        <a:lstStyle/>
        <a:p>
          <a:endParaRPr lang="pl-PL"/>
        </a:p>
      </dgm:t>
    </dgm:pt>
    <dgm:pt modelId="{6A414E04-BE77-4F11-B5DB-1E2C7ABE03C2}" type="pres">
      <dgm:prSet presAssocID="{E0F7E640-C71E-4482-8409-40CF4E7F01D9}" presName="composite" presStyleCnt="0">
        <dgm:presLayoutVars>
          <dgm:chMax val="3"/>
          <dgm:animLvl val="lvl"/>
          <dgm:resizeHandles val="exact"/>
        </dgm:presLayoutVars>
      </dgm:prSet>
      <dgm:spPr/>
    </dgm:pt>
    <dgm:pt modelId="{A41E51D3-7F97-4BD7-867F-8515F2533A07}" type="pres">
      <dgm:prSet presAssocID="{ED085600-590E-454E-A42F-920111F4BCC8}" presName="gear1" presStyleLbl="node1" presStyleIdx="0" presStyleCnt="3">
        <dgm:presLayoutVars>
          <dgm:chMax val="1"/>
          <dgm:bulletEnabled val="1"/>
        </dgm:presLayoutVars>
      </dgm:prSet>
      <dgm:spPr/>
    </dgm:pt>
    <dgm:pt modelId="{66A64D2A-0B02-4EEE-BABC-C2128BC216CC}" type="pres">
      <dgm:prSet presAssocID="{ED085600-590E-454E-A42F-920111F4BCC8}" presName="gear1srcNode" presStyleLbl="node1" presStyleIdx="0" presStyleCnt="3"/>
      <dgm:spPr/>
    </dgm:pt>
    <dgm:pt modelId="{414E8DC7-4DD0-4D81-B98B-20ADDF801FBF}" type="pres">
      <dgm:prSet presAssocID="{ED085600-590E-454E-A42F-920111F4BCC8}" presName="gear1dstNode" presStyleLbl="node1" presStyleIdx="0" presStyleCnt="3"/>
      <dgm:spPr/>
    </dgm:pt>
    <dgm:pt modelId="{ACE71F74-1728-4616-8C9D-B586C7ED7EC9}" type="pres">
      <dgm:prSet presAssocID="{0B668FAE-CD3A-4D24-8196-BE37F9B809E0}" presName="gear2" presStyleLbl="node1" presStyleIdx="1" presStyleCnt="3" custScaleX="128306" custScaleY="126651" custLinFactNeighborX="3333" custLinFactNeighborY="2300">
        <dgm:presLayoutVars>
          <dgm:chMax val="1"/>
          <dgm:bulletEnabled val="1"/>
        </dgm:presLayoutVars>
      </dgm:prSet>
      <dgm:spPr/>
    </dgm:pt>
    <dgm:pt modelId="{17C0AF94-3B5C-44C1-8A1A-A53DCD685051}" type="pres">
      <dgm:prSet presAssocID="{0B668FAE-CD3A-4D24-8196-BE37F9B809E0}" presName="gear2srcNode" presStyleLbl="node1" presStyleIdx="1" presStyleCnt="3"/>
      <dgm:spPr/>
    </dgm:pt>
    <dgm:pt modelId="{60089E80-5569-4CB1-84F5-C5A2285DE54B}" type="pres">
      <dgm:prSet presAssocID="{0B668FAE-CD3A-4D24-8196-BE37F9B809E0}" presName="gear2dstNode" presStyleLbl="node1" presStyleIdx="1" presStyleCnt="3"/>
      <dgm:spPr/>
    </dgm:pt>
    <dgm:pt modelId="{647A2683-1081-4B4D-94FC-55A8B8E1953F}" type="pres">
      <dgm:prSet presAssocID="{20B535A4-2C23-47A4-932D-F45ECCE8EE7A}" presName="gear3" presStyleLbl="node1" presStyleIdx="2" presStyleCnt="3" custLinFactNeighborX="5747" custLinFactNeighborY="7813"/>
      <dgm:spPr/>
    </dgm:pt>
    <dgm:pt modelId="{C684655A-0CDA-4074-832B-DEB50353BC79}" type="pres">
      <dgm:prSet presAssocID="{20B535A4-2C23-47A4-932D-F45ECCE8EE7A}" presName="gear3tx" presStyleLbl="node1" presStyleIdx="2" presStyleCnt="3">
        <dgm:presLayoutVars>
          <dgm:chMax val="1"/>
          <dgm:bulletEnabled val="1"/>
        </dgm:presLayoutVars>
      </dgm:prSet>
      <dgm:spPr/>
    </dgm:pt>
    <dgm:pt modelId="{4DE4C4BE-7364-42C1-890E-25130687303A}" type="pres">
      <dgm:prSet presAssocID="{20B535A4-2C23-47A4-932D-F45ECCE8EE7A}" presName="gear3srcNode" presStyleLbl="node1" presStyleIdx="2" presStyleCnt="3"/>
      <dgm:spPr/>
    </dgm:pt>
    <dgm:pt modelId="{D4BD1A2E-2C68-448D-9CAE-1260E0BB49F5}" type="pres">
      <dgm:prSet presAssocID="{20B535A4-2C23-47A4-932D-F45ECCE8EE7A}" presName="gear3dstNode" presStyleLbl="node1" presStyleIdx="2" presStyleCnt="3"/>
      <dgm:spPr/>
    </dgm:pt>
    <dgm:pt modelId="{6B26356D-EE64-4F1C-AEFE-E2ED8A6CB621}" type="pres">
      <dgm:prSet presAssocID="{6109C49F-BB9A-4FB9-8EB3-DE1579145EB5}" presName="connector1" presStyleLbl="sibTrans2D1" presStyleIdx="0" presStyleCnt="3"/>
      <dgm:spPr/>
    </dgm:pt>
    <dgm:pt modelId="{72E743BA-94DB-46B3-9084-BBD4CBF67F1E}" type="pres">
      <dgm:prSet presAssocID="{F181ED82-A4B2-4C71-849D-6B5E23F8A585}" presName="connector2" presStyleLbl="sibTrans2D1" presStyleIdx="1" presStyleCnt="3" custLinFactNeighborX="-7647" custLinFactNeighborY="-3826"/>
      <dgm:spPr/>
    </dgm:pt>
    <dgm:pt modelId="{96E3328D-A993-435E-A8E5-50B79DB552A1}" type="pres">
      <dgm:prSet presAssocID="{93C308DB-EC01-44B3-9C43-177F9FD9191D}" presName="connector3" presStyleLbl="sibTrans2D1" presStyleIdx="2" presStyleCnt="3" custLinFactNeighborX="8921" custLinFactNeighborY="3258"/>
      <dgm:spPr/>
    </dgm:pt>
  </dgm:ptLst>
  <dgm:cxnLst>
    <dgm:cxn modelId="{E1069B12-5FEA-4449-B5F1-BAA3CD34A982}" type="presOf" srcId="{6109C49F-BB9A-4FB9-8EB3-DE1579145EB5}" destId="{6B26356D-EE64-4F1C-AEFE-E2ED8A6CB621}" srcOrd="0" destOrd="0" presId="urn:microsoft.com/office/officeart/2005/8/layout/gear1"/>
    <dgm:cxn modelId="{7CE04F17-2FB9-4A01-98E7-6ED6E3C39758}" srcId="{E0F7E640-C71E-4482-8409-40CF4E7F01D9}" destId="{ED085600-590E-454E-A42F-920111F4BCC8}" srcOrd="0" destOrd="0" parTransId="{6590F9A8-554B-43BB-BD7D-47D07F34257D}" sibTransId="{6109C49F-BB9A-4FB9-8EB3-DE1579145EB5}"/>
    <dgm:cxn modelId="{354BDF20-8963-41ED-8556-EF2EB44714A3}" type="presOf" srcId="{0B668FAE-CD3A-4D24-8196-BE37F9B809E0}" destId="{17C0AF94-3B5C-44C1-8A1A-A53DCD685051}" srcOrd="1" destOrd="0" presId="urn:microsoft.com/office/officeart/2005/8/layout/gear1"/>
    <dgm:cxn modelId="{DBC91D2F-4AD0-4359-91FD-8D7815B8F319}" type="presOf" srcId="{ED085600-590E-454E-A42F-920111F4BCC8}" destId="{66A64D2A-0B02-4EEE-BABC-C2128BC216CC}" srcOrd="1" destOrd="0" presId="urn:microsoft.com/office/officeart/2005/8/layout/gear1"/>
    <dgm:cxn modelId="{2FF6325B-0AB2-4C22-8C7C-28685F0D2C6F}" srcId="{E0F7E640-C71E-4482-8409-40CF4E7F01D9}" destId="{0B668FAE-CD3A-4D24-8196-BE37F9B809E0}" srcOrd="1" destOrd="0" parTransId="{B961A860-90B9-4364-95FE-2420662F6D2D}" sibTransId="{F181ED82-A4B2-4C71-849D-6B5E23F8A585}"/>
    <dgm:cxn modelId="{4278ED42-BCFF-4585-BAD6-40C9388B661C}" type="presOf" srcId="{20B535A4-2C23-47A4-932D-F45ECCE8EE7A}" destId="{4DE4C4BE-7364-42C1-890E-25130687303A}" srcOrd="2" destOrd="0" presId="urn:microsoft.com/office/officeart/2005/8/layout/gear1"/>
    <dgm:cxn modelId="{14579C76-365A-4434-9EA6-D38851661A66}" type="presOf" srcId="{20B535A4-2C23-47A4-932D-F45ECCE8EE7A}" destId="{C684655A-0CDA-4074-832B-DEB50353BC79}" srcOrd="1" destOrd="0" presId="urn:microsoft.com/office/officeart/2005/8/layout/gear1"/>
    <dgm:cxn modelId="{9B1AD9AB-6E65-4F29-BED3-B746006FEA16}" type="presOf" srcId="{93C308DB-EC01-44B3-9C43-177F9FD9191D}" destId="{96E3328D-A993-435E-A8E5-50B79DB552A1}" srcOrd="0" destOrd="0" presId="urn:microsoft.com/office/officeart/2005/8/layout/gear1"/>
    <dgm:cxn modelId="{FC2921BD-28BC-4758-BEF4-EF9E966C8BB6}" type="presOf" srcId="{ED085600-590E-454E-A42F-920111F4BCC8}" destId="{414E8DC7-4DD0-4D81-B98B-20ADDF801FBF}" srcOrd="2" destOrd="0" presId="urn:microsoft.com/office/officeart/2005/8/layout/gear1"/>
    <dgm:cxn modelId="{F19B81C1-D82F-4B88-80AC-66E9AEC677A5}" type="presOf" srcId="{F181ED82-A4B2-4C71-849D-6B5E23F8A585}" destId="{72E743BA-94DB-46B3-9084-BBD4CBF67F1E}" srcOrd="0" destOrd="0" presId="urn:microsoft.com/office/officeart/2005/8/layout/gear1"/>
    <dgm:cxn modelId="{F0716CC9-27EF-4A6A-B59D-34AC3DC59B51}" type="presOf" srcId="{0B668FAE-CD3A-4D24-8196-BE37F9B809E0}" destId="{ACE71F74-1728-4616-8C9D-B586C7ED7EC9}" srcOrd="0" destOrd="0" presId="urn:microsoft.com/office/officeart/2005/8/layout/gear1"/>
    <dgm:cxn modelId="{BC1708D2-0F58-43E4-8137-A386EEF4134D}" type="presOf" srcId="{E0F7E640-C71E-4482-8409-40CF4E7F01D9}" destId="{6A414E04-BE77-4F11-B5DB-1E2C7ABE03C2}" srcOrd="0" destOrd="0" presId="urn:microsoft.com/office/officeart/2005/8/layout/gear1"/>
    <dgm:cxn modelId="{8F637DD2-37C0-4034-A82B-709F7C71F519}" type="presOf" srcId="{ED085600-590E-454E-A42F-920111F4BCC8}" destId="{A41E51D3-7F97-4BD7-867F-8515F2533A07}" srcOrd="0" destOrd="0" presId="urn:microsoft.com/office/officeart/2005/8/layout/gear1"/>
    <dgm:cxn modelId="{5981E5E9-3EF1-4530-8571-882342A1A149}" type="presOf" srcId="{0B668FAE-CD3A-4D24-8196-BE37F9B809E0}" destId="{60089E80-5569-4CB1-84F5-C5A2285DE54B}" srcOrd="2" destOrd="0" presId="urn:microsoft.com/office/officeart/2005/8/layout/gear1"/>
    <dgm:cxn modelId="{D88474EF-7BAC-4D87-B94F-C5D4A50DC3A1}" type="presOf" srcId="{20B535A4-2C23-47A4-932D-F45ECCE8EE7A}" destId="{D4BD1A2E-2C68-448D-9CAE-1260E0BB49F5}" srcOrd="3" destOrd="0" presId="urn:microsoft.com/office/officeart/2005/8/layout/gear1"/>
    <dgm:cxn modelId="{AD086CF0-86B1-49C5-AF37-AA15303C27D3}" srcId="{E0F7E640-C71E-4482-8409-40CF4E7F01D9}" destId="{20B535A4-2C23-47A4-932D-F45ECCE8EE7A}" srcOrd="2" destOrd="0" parTransId="{7B9955C7-C474-4591-A7B5-9CF670118DE1}" sibTransId="{93C308DB-EC01-44B3-9C43-177F9FD9191D}"/>
    <dgm:cxn modelId="{5924BFFC-49B0-428E-B43E-061CBFB3A339}" type="presOf" srcId="{20B535A4-2C23-47A4-932D-F45ECCE8EE7A}" destId="{647A2683-1081-4B4D-94FC-55A8B8E1953F}" srcOrd="0" destOrd="0" presId="urn:microsoft.com/office/officeart/2005/8/layout/gear1"/>
    <dgm:cxn modelId="{B5A443F6-74F3-4A05-AF13-82A911E1CEC0}" type="presParOf" srcId="{6A414E04-BE77-4F11-B5DB-1E2C7ABE03C2}" destId="{A41E51D3-7F97-4BD7-867F-8515F2533A07}" srcOrd="0" destOrd="0" presId="urn:microsoft.com/office/officeart/2005/8/layout/gear1"/>
    <dgm:cxn modelId="{BB84592B-F0D9-4F98-A5CA-FFA702145C7E}" type="presParOf" srcId="{6A414E04-BE77-4F11-B5DB-1E2C7ABE03C2}" destId="{66A64D2A-0B02-4EEE-BABC-C2128BC216CC}" srcOrd="1" destOrd="0" presId="urn:microsoft.com/office/officeart/2005/8/layout/gear1"/>
    <dgm:cxn modelId="{C557D561-3DD2-4F29-BB43-0A0121B65DFB}" type="presParOf" srcId="{6A414E04-BE77-4F11-B5DB-1E2C7ABE03C2}" destId="{414E8DC7-4DD0-4D81-B98B-20ADDF801FBF}" srcOrd="2" destOrd="0" presId="urn:microsoft.com/office/officeart/2005/8/layout/gear1"/>
    <dgm:cxn modelId="{3F15A41F-0678-4ADB-8E76-4F551B1DE819}" type="presParOf" srcId="{6A414E04-BE77-4F11-B5DB-1E2C7ABE03C2}" destId="{ACE71F74-1728-4616-8C9D-B586C7ED7EC9}" srcOrd="3" destOrd="0" presId="urn:microsoft.com/office/officeart/2005/8/layout/gear1"/>
    <dgm:cxn modelId="{14E7EA4E-4FAE-48AB-A68F-BD1A454B76E6}" type="presParOf" srcId="{6A414E04-BE77-4F11-B5DB-1E2C7ABE03C2}" destId="{17C0AF94-3B5C-44C1-8A1A-A53DCD685051}" srcOrd="4" destOrd="0" presId="urn:microsoft.com/office/officeart/2005/8/layout/gear1"/>
    <dgm:cxn modelId="{5EB25364-FA26-4F8F-8107-BB9B01CC34D5}" type="presParOf" srcId="{6A414E04-BE77-4F11-B5DB-1E2C7ABE03C2}" destId="{60089E80-5569-4CB1-84F5-C5A2285DE54B}" srcOrd="5" destOrd="0" presId="urn:microsoft.com/office/officeart/2005/8/layout/gear1"/>
    <dgm:cxn modelId="{2F815CF6-5A8A-4933-B0A4-D69678B17F9B}" type="presParOf" srcId="{6A414E04-BE77-4F11-B5DB-1E2C7ABE03C2}" destId="{647A2683-1081-4B4D-94FC-55A8B8E1953F}" srcOrd="6" destOrd="0" presId="urn:microsoft.com/office/officeart/2005/8/layout/gear1"/>
    <dgm:cxn modelId="{BA031C9F-38A8-4C44-A3BD-A70D7BDD62B0}" type="presParOf" srcId="{6A414E04-BE77-4F11-B5DB-1E2C7ABE03C2}" destId="{C684655A-0CDA-4074-832B-DEB50353BC79}" srcOrd="7" destOrd="0" presId="urn:microsoft.com/office/officeart/2005/8/layout/gear1"/>
    <dgm:cxn modelId="{911949CD-46D2-4B5F-BB4F-54AA12751F30}" type="presParOf" srcId="{6A414E04-BE77-4F11-B5DB-1E2C7ABE03C2}" destId="{4DE4C4BE-7364-42C1-890E-25130687303A}" srcOrd="8" destOrd="0" presId="urn:microsoft.com/office/officeart/2005/8/layout/gear1"/>
    <dgm:cxn modelId="{06AB939F-17E1-4CEA-AA22-E1EB7AF60E6E}" type="presParOf" srcId="{6A414E04-BE77-4F11-B5DB-1E2C7ABE03C2}" destId="{D4BD1A2E-2C68-448D-9CAE-1260E0BB49F5}" srcOrd="9" destOrd="0" presId="urn:microsoft.com/office/officeart/2005/8/layout/gear1"/>
    <dgm:cxn modelId="{E8A6FF99-1D3D-405A-BB7B-83DDEE8C39A1}" type="presParOf" srcId="{6A414E04-BE77-4F11-B5DB-1E2C7ABE03C2}" destId="{6B26356D-EE64-4F1C-AEFE-E2ED8A6CB621}" srcOrd="10" destOrd="0" presId="urn:microsoft.com/office/officeart/2005/8/layout/gear1"/>
    <dgm:cxn modelId="{945543B7-9C6C-403F-9B41-D7579440D5EB}" type="presParOf" srcId="{6A414E04-BE77-4F11-B5DB-1E2C7ABE03C2}" destId="{72E743BA-94DB-46B3-9084-BBD4CBF67F1E}" srcOrd="11" destOrd="0" presId="urn:microsoft.com/office/officeart/2005/8/layout/gear1"/>
    <dgm:cxn modelId="{3DE6FC42-F1EC-4A41-8D08-02DB44FC5FF5}" type="presParOf" srcId="{6A414E04-BE77-4F11-B5DB-1E2C7ABE03C2}" destId="{96E3328D-A993-435E-A8E5-50B79DB552A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1874E-485C-4935-ABEE-A6DF603319CB}" type="doc">
      <dgm:prSet loTypeId="urn:microsoft.com/office/officeart/2008/layout/CaptionedPictures" loCatId="picture" qsTypeId="urn:microsoft.com/office/officeart/2005/8/quickstyle/3d4" qsCatId="3D" csTypeId="urn:microsoft.com/office/officeart/2005/8/colors/accent1_2" csCatId="accent1" phldr="1"/>
      <dgm:spPr/>
      <dgm:t>
        <a:bodyPr/>
        <a:lstStyle/>
        <a:p>
          <a:endParaRPr lang="pl-PL"/>
        </a:p>
      </dgm:t>
    </dgm:pt>
    <dgm:pt modelId="{85640E26-77AA-4D4E-96CE-9CFEF57DA6CC}">
      <dgm:prSet phldrT="[Tekst]"/>
      <dgm:spPr/>
      <dgm:t>
        <a:bodyPr/>
        <a:lstStyle/>
        <a:p>
          <a:r>
            <a:rPr lang="pl-PL" dirty="0"/>
            <a:t>  </a:t>
          </a:r>
        </a:p>
      </dgm:t>
    </dgm:pt>
    <dgm:pt modelId="{95E8DAA1-2CF9-46E1-A4A2-4F4E74FFB365}" type="parTrans" cxnId="{EBE3918E-2751-4CBA-A3CB-501AF2980271}">
      <dgm:prSet/>
      <dgm:spPr/>
      <dgm:t>
        <a:bodyPr/>
        <a:lstStyle/>
        <a:p>
          <a:endParaRPr lang="pl-PL"/>
        </a:p>
      </dgm:t>
    </dgm:pt>
    <dgm:pt modelId="{DF070097-7FAE-4309-BFC1-03DC36E4C56A}" type="sibTrans" cxnId="{EBE3918E-2751-4CBA-A3CB-501AF2980271}">
      <dgm:prSet/>
      <dgm:spPr/>
      <dgm:t>
        <a:bodyPr/>
        <a:lstStyle/>
        <a:p>
          <a:endParaRPr lang="pl-PL"/>
        </a:p>
      </dgm:t>
    </dgm:pt>
    <dgm:pt modelId="{048AC523-DB89-4607-8155-E247641E9926}">
      <dgm:prSet phldrT="[Tekst]"/>
      <dgm:spPr/>
      <dgm:t>
        <a:bodyPr/>
        <a:lstStyle/>
        <a:p>
          <a:r>
            <a:rPr lang="pl-PL" dirty="0"/>
            <a:t>WEBINAR</a:t>
          </a:r>
        </a:p>
      </dgm:t>
    </dgm:pt>
    <dgm:pt modelId="{7BAE2801-A17A-4F55-AF26-6D43BE202D82}" type="parTrans" cxnId="{86C36CB1-CEA3-4293-8ED6-A099C89E7F2A}">
      <dgm:prSet/>
      <dgm:spPr/>
      <dgm:t>
        <a:bodyPr/>
        <a:lstStyle/>
        <a:p>
          <a:endParaRPr lang="pl-PL"/>
        </a:p>
      </dgm:t>
    </dgm:pt>
    <dgm:pt modelId="{8A73B932-9184-4651-841A-AE66ED6EC5FE}" type="sibTrans" cxnId="{86C36CB1-CEA3-4293-8ED6-A099C89E7F2A}">
      <dgm:prSet/>
      <dgm:spPr/>
      <dgm:t>
        <a:bodyPr/>
        <a:lstStyle/>
        <a:p>
          <a:endParaRPr lang="pl-PL"/>
        </a:p>
      </dgm:t>
    </dgm:pt>
    <dgm:pt modelId="{069479E3-D203-4A73-B0B0-2C8102722389}">
      <dgm:prSet phldrT="[Tekst]"/>
      <dgm:spPr/>
      <dgm:t>
        <a:bodyPr/>
        <a:lstStyle/>
        <a:p>
          <a:r>
            <a:rPr lang="pl-PL" dirty="0"/>
            <a:t>  </a:t>
          </a:r>
        </a:p>
      </dgm:t>
    </dgm:pt>
    <dgm:pt modelId="{AE06102D-33C6-4A97-920E-5BF0E249C610}" type="parTrans" cxnId="{E1E72996-96EB-45D1-B12E-F1B48FF1CB59}">
      <dgm:prSet/>
      <dgm:spPr/>
      <dgm:t>
        <a:bodyPr/>
        <a:lstStyle/>
        <a:p>
          <a:endParaRPr lang="pl-PL"/>
        </a:p>
      </dgm:t>
    </dgm:pt>
    <dgm:pt modelId="{75977AE1-F78E-48EA-90A1-C061F72C7A50}" type="sibTrans" cxnId="{E1E72996-96EB-45D1-B12E-F1B48FF1CB59}">
      <dgm:prSet/>
      <dgm:spPr/>
      <dgm:t>
        <a:bodyPr/>
        <a:lstStyle/>
        <a:p>
          <a:endParaRPr lang="pl-PL"/>
        </a:p>
      </dgm:t>
    </dgm:pt>
    <dgm:pt modelId="{592B1951-859F-4481-870E-AC1DF4BBF2C6}">
      <dgm:prSet phldrT="[Tekst]"/>
      <dgm:spPr/>
      <dgm:t>
        <a:bodyPr/>
        <a:lstStyle/>
        <a:p>
          <a:r>
            <a:rPr lang="pl-PL" dirty="0"/>
            <a:t>SZKOLENIE</a:t>
          </a:r>
        </a:p>
      </dgm:t>
    </dgm:pt>
    <dgm:pt modelId="{EA7285FF-32D2-4056-AC78-7CE8551F7913}" type="parTrans" cxnId="{B69DC00A-4F1D-406C-B22A-FDD308A72355}">
      <dgm:prSet/>
      <dgm:spPr/>
      <dgm:t>
        <a:bodyPr/>
        <a:lstStyle/>
        <a:p>
          <a:endParaRPr lang="pl-PL"/>
        </a:p>
      </dgm:t>
    </dgm:pt>
    <dgm:pt modelId="{CEEEEE53-4693-4F50-B11E-C0CBC8B32576}" type="sibTrans" cxnId="{B69DC00A-4F1D-406C-B22A-FDD308A72355}">
      <dgm:prSet/>
      <dgm:spPr/>
      <dgm:t>
        <a:bodyPr/>
        <a:lstStyle/>
        <a:p>
          <a:endParaRPr lang="pl-PL"/>
        </a:p>
      </dgm:t>
    </dgm:pt>
    <dgm:pt modelId="{97F1ADC6-B73C-4DA9-BA4C-C8C3564524F2}">
      <dgm:prSet phldrT="[Tekst]"/>
      <dgm:spPr/>
      <dgm:t>
        <a:bodyPr/>
        <a:lstStyle/>
        <a:p>
          <a:r>
            <a:rPr lang="pl-PL" dirty="0"/>
            <a:t>  </a:t>
          </a:r>
        </a:p>
      </dgm:t>
    </dgm:pt>
    <dgm:pt modelId="{C6FEC5C8-3451-4E34-9626-69E4E20B8AE4}" type="parTrans" cxnId="{0B1D0D25-9D30-466E-830E-CA9E81CFD812}">
      <dgm:prSet/>
      <dgm:spPr/>
      <dgm:t>
        <a:bodyPr/>
        <a:lstStyle/>
        <a:p>
          <a:endParaRPr lang="pl-PL"/>
        </a:p>
      </dgm:t>
    </dgm:pt>
    <dgm:pt modelId="{758C75BC-B72C-45A2-BC2D-027F300C7E78}" type="sibTrans" cxnId="{0B1D0D25-9D30-466E-830E-CA9E81CFD812}">
      <dgm:prSet/>
      <dgm:spPr/>
      <dgm:t>
        <a:bodyPr/>
        <a:lstStyle/>
        <a:p>
          <a:endParaRPr lang="pl-PL"/>
        </a:p>
      </dgm:t>
    </dgm:pt>
    <dgm:pt modelId="{07FD9929-4B6B-450C-915C-397787141489}">
      <dgm:prSet phldrT="[Tekst]"/>
      <dgm:spPr/>
      <dgm:t>
        <a:bodyPr/>
        <a:lstStyle/>
        <a:p>
          <a:r>
            <a:rPr lang="pl-PL" dirty="0"/>
            <a:t>DNI OTWARTE</a:t>
          </a:r>
        </a:p>
      </dgm:t>
    </dgm:pt>
    <dgm:pt modelId="{4932CB1D-83BB-4730-B2B4-FA994CF4C5E2}" type="parTrans" cxnId="{E1FDFE3E-FBA5-41E6-8F42-B53FB1F2705C}">
      <dgm:prSet/>
      <dgm:spPr/>
      <dgm:t>
        <a:bodyPr/>
        <a:lstStyle/>
        <a:p>
          <a:endParaRPr lang="pl-PL"/>
        </a:p>
      </dgm:t>
    </dgm:pt>
    <dgm:pt modelId="{76746393-2DA7-4589-ACEF-14242A2CF310}" type="sibTrans" cxnId="{E1FDFE3E-FBA5-41E6-8F42-B53FB1F2705C}">
      <dgm:prSet/>
      <dgm:spPr/>
      <dgm:t>
        <a:bodyPr/>
        <a:lstStyle/>
        <a:p>
          <a:endParaRPr lang="pl-PL"/>
        </a:p>
      </dgm:t>
    </dgm:pt>
    <dgm:pt modelId="{6A5ACDDB-FEA8-4E34-9AA3-5DE80592F265}" type="pres">
      <dgm:prSet presAssocID="{0681874E-485C-4935-ABEE-A6DF603319CB}" presName="Name0" presStyleCnt="0">
        <dgm:presLayoutVars>
          <dgm:chMax/>
          <dgm:chPref/>
          <dgm:dir/>
        </dgm:presLayoutVars>
      </dgm:prSet>
      <dgm:spPr/>
    </dgm:pt>
    <dgm:pt modelId="{F95D42E7-DC8D-44C7-8FE2-C4E2D5DA6C1B}" type="pres">
      <dgm:prSet presAssocID="{85640E26-77AA-4D4E-96CE-9CFEF57DA6CC}" presName="composite" presStyleCnt="0">
        <dgm:presLayoutVars>
          <dgm:chMax val="1"/>
          <dgm:chPref val="1"/>
        </dgm:presLayoutVars>
      </dgm:prSet>
      <dgm:spPr/>
    </dgm:pt>
    <dgm:pt modelId="{A1C34D11-185D-4B28-8964-B9E20CD1A591}" type="pres">
      <dgm:prSet presAssocID="{85640E26-77AA-4D4E-96CE-9CFEF57DA6CC}" presName="Accent" presStyleLbl="trAlignAcc1" presStyleIdx="0" presStyleCnt="3">
        <dgm:presLayoutVars>
          <dgm:chMax val="0"/>
          <dgm:chPref val="0"/>
        </dgm:presLayoutVars>
      </dgm:prSet>
      <dgm:spPr/>
    </dgm:pt>
    <dgm:pt modelId="{B72CFB7B-D36E-4A73-81FF-92F69BAF7D9F}" type="pres">
      <dgm:prSet presAssocID="{85640E26-77AA-4D4E-96CE-9CFEF57DA6CC}" presName="Image" presStyleLbl="alignImgPlace1" presStyleIdx="0" presStyleCnt="3">
        <dgm:presLayoutVars>
          <dgm:chMax val="0"/>
          <dgm:chPref val="0"/>
        </dgm:presLayoutVars>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extLst>
        <a:ext uri="{E40237B7-FDA0-4F09-8148-C483321AD2D9}">
          <dgm14:cNvPr xmlns:dgm14="http://schemas.microsoft.com/office/drawing/2010/diagram" id="0" name="" descr="Mysz komputerową oraz podkładkę z napisem Live oraz Webinar."/>
        </a:ext>
      </dgm:extLst>
    </dgm:pt>
    <dgm:pt modelId="{F7CC2A54-9A5F-4948-82A3-6771A9B8C563}" type="pres">
      <dgm:prSet presAssocID="{85640E26-77AA-4D4E-96CE-9CFEF57DA6CC}" presName="ChildComposite" presStyleCnt="0"/>
      <dgm:spPr/>
    </dgm:pt>
    <dgm:pt modelId="{A536AA09-E4E4-4CFB-BB00-371E810C1B7E}" type="pres">
      <dgm:prSet presAssocID="{85640E26-77AA-4D4E-96CE-9CFEF57DA6CC}" presName="Child" presStyleLbl="node1" presStyleIdx="0" presStyleCnt="3">
        <dgm:presLayoutVars>
          <dgm:chMax val="0"/>
          <dgm:chPref val="0"/>
          <dgm:bulletEnabled val="1"/>
        </dgm:presLayoutVars>
      </dgm:prSet>
      <dgm:spPr/>
    </dgm:pt>
    <dgm:pt modelId="{B9ACDDAF-FCE8-4144-9AD5-D90CEDA66D3B}" type="pres">
      <dgm:prSet presAssocID="{85640E26-77AA-4D4E-96CE-9CFEF57DA6CC}" presName="Parent" presStyleLbl="revTx" presStyleIdx="0" presStyleCnt="3">
        <dgm:presLayoutVars>
          <dgm:chMax val="1"/>
          <dgm:chPref val="0"/>
          <dgm:bulletEnabled val="1"/>
        </dgm:presLayoutVars>
      </dgm:prSet>
      <dgm:spPr/>
    </dgm:pt>
    <dgm:pt modelId="{BC7866FB-2607-495E-8928-7E9A1B1F1B2B}" type="pres">
      <dgm:prSet presAssocID="{DF070097-7FAE-4309-BFC1-03DC36E4C56A}" presName="sibTrans" presStyleCnt="0"/>
      <dgm:spPr/>
    </dgm:pt>
    <dgm:pt modelId="{10B7973E-504D-4D5D-83C5-1E65934D9951}" type="pres">
      <dgm:prSet presAssocID="{069479E3-D203-4A73-B0B0-2C8102722389}" presName="composite" presStyleCnt="0">
        <dgm:presLayoutVars>
          <dgm:chMax val="1"/>
          <dgm:chPref val="1"/>
        </dgm:presLayoutVars>
      </dgm:prSet>
      <dgm:spPr/>
    </dgm:pt>
    <dgm:pt modelId="{3E973D09-3BC7-4568-A270-D6CFD8D2FD03}" type="pres">
      <dgm:prSet presAssocID="{069479E3-D203-4A73-B0B0-2C8102722389}" presName="Accent" presStyleLbl="trAlignAcc1" presStyleIdx="1" presStyleCnt="3">
        <dgm:presLayoutVars>
          <dgm:chMax val="0"/>
          <dgm:chPref val="0"/>
        </dgm:presLayoutVars>
      </dgm:prSet>
      <dgm:spPr/>
    </dgm:pt>
    <dgm:pt modelId="{B2E123C2-5CCF-4638-91C4-823829E0422C}" type="pres">
      <dgm:prSet presAssocID="{069479E3-D203-4A73-B0B0-2C8102722389}" presName="Image" presStyleLbl="alignImgPlace1" presStyleIdx="1" presStyleCnt="3">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descr="Pomieszczenie wypełnione ludźmi, którzy uczestniczą w szkoleniu."/>
        </a:ext>
      </dgm:extLst>
    </dgm:pt>
    <dgm:pt modelId="{CDD9686A-C3EF-4C0E-A45A-2F67E05888DD}" type="pres">
      <dgm:prSet presAssocID="{069479E3-D203-4A73-B0B0-2C8102722389}" presName="ChildComposite" presStyleCnt="0"/>
      <dgm:spPr/>
    </dgm:pt>
    <dgm:pt modelId="{64BD21CD-8290-40C0-8529-7C39EF46552E}" type="pres">
      <dgm:prSet presAssocID="{069479E3-D203-4A73-B0B0-2C8102722389}" presName="Child" presStyleLbl="node1" presStyleIdx="1" presStyleCnt="3">
        <dgm:presLayoutVars>
          <dgm:chMax val="0"/>
          <dgm:chPref val="0"/>
          <dgm:bulletEnabled val="1"/>
        </dgm:presLayoutVars>
      </dgm:prSet>
      <dgm:spPr/>
    </dgm:pt>
    <dgm:pt modelId="{3FB19D81-3A43-43BC-8F0E-4C0BD889B218}" type="pres">
      <dgm:prSet presAssocID="{069479E3-D203-4A73-B0B0-2C8102722389}" presName="Parent" presStyleLbl="revTx" presStyleIdx="1" presStyleCnt="3">
        <dgm:presLayoutVars>
          <dgm:chMax val="1"/>
          <dgm:chPref val="0"/>
          <dgm:bulletEnabled val="1"/>
        </dgm:presLayoutVars>
      </dgm:prSet>
      <dgm:spPr/>
    </dgm:pt>
    <dgm:pt modelId="{1E9F6A13-33DE-4446-9D0A-217DE1115F0D}" type="pres">
      <dgm:prSet presAssocID="{75977AE1-F78E-48EA-90A1-C061F72C7A50}" presName="sibTrans" presStyleCnt="0"/>
      <dgm:spPr/>
    </dgm:pt>
    <dgm:pt modelId="{1E2B5D7A-735D-4FD3-A36D-FC81C91A471D}" type="pres">
      <dgm:prSet presAssocID="{97F1ADC6-B73C-4DA9-BA4C-C8C3564524F2}" presName="composite" presStyleCnt="0">
        <dgm:presLayoutVars>
          <dgm:chMax val="1"/>
          <dgm:chPref val="1"/>
        </dgm:presLayoutVars>
      </dgm:prSet>
      <dgm:spPr/>
    </dgm:pt>
    <dgm:pt modelId="{6F6F0B08-B582-40B5-B400-DFEA16398E68}" type="pres">
      <dgm:prSet presAssocID="{97F1ADC6-B73C-4DA9-BA4C-C8C3564524F2}" presName="Accent" presStyleLbl="trAlignAcc1" presStyleIdx="2" presStyleCnt="3">
        <dgm:presLayoutVars>
          <dgm:chMax val="0"/>
          <dgm:chPref val="0"/>
        </dgm:presLayoutVars>
      </dgm:prSet>
      <dgm:spPr/>
    </dgm:pt>
    <dgm:pt modelId="{470E7E38-5B1E-47CB-BDEA-DB41EB827F21}" type="pres">
      <dgm:prSet presAssocID="{97F1ADC6-B73C-4DA9-BA4C-C8C3564524F2}" presName="Image" presStyleLbl="alignImgPlace1" presStyleIdx="2" presStyleCnt="3" custScaleX="99708">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Napis open."/>
        </a:ext>
      </dgm:extLst>
    </dgm:pt>
    <dgm:pt modelId="{9BF173A5-5A1D-48C8-934F-D7EA206930B4}" type="pres">
      <dgm:prSet presAssocID="{97F1ADC6-B73C-4DA9-BA4C-C8C3564524F2}" presName="ChildComposite" presStyleCnt="0"/>
      <dgm:spPr/>
    </dgm:pt>
    <dgm:pt modelId="{27522B6F-7269-4393-A0CF-FFDBA6A8D0BA}" type="pres">
      <dgm:prSet presAssocID="{97F1ADC6-B73C-4DA9-BA4C-C8C3564524F2}" presName="Child" presStyleLbl="node1" presStyleIdx="2" presStyleCnt="3">
        <dgm:presLayoutVars>
          <dgm:chMax val="0"/>
          <dgm:chPref val="0"/>
          <dgm:bulletEnabled val="1"/>
        </dgm:presLayoutVars>
      </dgm:prSet>
      <dgm:spPr/>
    </dgm:pt>
    <dgm:pt modelId="{3D631C0F-C460-4F0B-8B67-09DAE58164E6}" type="pres">
      <dgm:prSet presAssocID="{97F1ADC6-B73C-4DA9-BA4C-C8C3564524F2}" presName="Parent" presStyleLbl="revTx" presStyleIdx="2" presStyleCnt="3">
        <dgm:presLayoutVars>
          <dgm:chMax val="1"/>
          <dgm:chPref val="0"/>
          <dgm:bulletEnabled val="1"/>
        </dgm:presLayoutVars>
      </dgm:prSet>
      <dgm:spPr/>
    </dgm:pt>
  </dgm:ptLst>
  <dgm:cxnLst>
    <dgm:cxn modelId="{B69DC00A-4F1D-406C-B22A-FDD308A72355}" srcId="{069479E3-D203-4A73-B0B0-2C8102722389}" destId="{592B1951-859F-4481-870E-AC1DF4BBF2C6}" srcOrd="0" destOrd="0" parTransId="{EA7285FF-32D2-4056-AC78-7CE8551F7913}" sibTransId="{CEEEEE53-4693-4F50-B11E-C0CBC8B32576}"/>
    <dgm:cxn modelId="{8A96210D-7B80-4651-8FEE-59D19AC819C7}" type="presOf" srcId="{0681874E-485C-4935-ABEE-A6DF603319CB}" destId="{6A5ACDDB-FEA8-4E34-9AA3-5DE80592F265}" srcOrd="0" destOrd="0" presId="urn:microsoft.com/office/officeart/2008/layout/CaptionedPictures"/>
    <dgm:cxn modelId="{0B1D0D25-9D30-466E-830E-CA9E81CFD812}" srcId="{0681874E-485C-4935-ABEE-A6DF603319CB}" destId="{97F1ADC6-B73C-4DA9-BA4C-C8C3564524F2}" srcOrd="2" destOrd="0" parTransId="{C6FEC5C8-3451-4E34-9626-69E4E20B8AE4}" sibTransId="{758C75BC-B72C-45A2-BC2D-027F300C7E78}"/>
    <dgm:cxn modelId="{D2D5523A-B92C-4E4F-BC36-EAC6D78C1676}" type="presOf" srcId="{592B1951-859F-4481-870E-AC1DF4BBF2C6}" destId="{64BD21CD-8290-40C0-8529-7C39EF46552E}" srcOrd="0" destOrd="0" presId="urn:microsoft.com/office/officeart/2008/layout/CaptionedPictures"/>
    <dgm:cxn modelId="{E1FDFE3E-FBA5-41E6-8F42-B53FB1F2705C}" srcId="{97F1ADC6-B73C-4DA9-BA4C-C8C3564524F2}" destId="{07FD9929-4B6B-450C-915C-397787141489}" srcOrd="0" destOrd="0" parTransId="{4932CB1D-83BB-4730-B2B4-FA994CF4C5E2}" sibTransId="{76746393-2DA7-4589-ACEF-14242A2CF310}"/>
    <dgm:cxn modelId="{118F726A-810A-4A66-BBD4-9496BE3500AE}" type="presOf" srcId="{97F1ADC6-B73C-4DA9-BA4C-C8C3564524F2}" destId="{3D631C0F-C460-4F0B-8B67-09DAE58164E6}" srcOrd="0" destOrd="0" presId="urn:microsoft.com/office/officeart/2008/layout/CaptionedPictures"/>
    <dgm:cxn modelId="{4B87854A-FF90-4046-9F7B-0CBEBBBFDE05}" type="presOf" srcId="{07FD9929-4B6B-450C-915C-397787141489}" destId="{27522B6F-7269-4393-A0CF-FFDBA6A8D0BA}" srcOrd="0" destOrd="0" presId="urn:microsoft.com/office/officeart/2008/layout/CaptionedPictures"/>
    <dgm:cxn modelId="{A5BF1184-6513-4CF0-BAE4-366A5AE33DC2}" type="presOf" srcId="{85640E26-77AA-4D4E-96CE-9CFEF57DA6CC}" destId="{B9ACDDAF-FCE8-4144-9AD5-D90CEDA66D3B}" srcOrd="0" destOrd="0" presId="urn:microsoft.com/office/officeart/2008/layout/CaptionedPictures"/>
    <dgm:cxn modelId="{EBE3918E-2751-4CBA-A3CB-501AF2980271}" srcId="{0681874E-485C-4935-ABEE-A6DF603319CB}" destId="{85640E26-77AA-4D4E-96CE-9CFEF57DA6CC}" srcOrd="0" destOrd="0" parTransId="{95E8DAA1-2CF9-46E1-A4A2-4F4E74FFB365}" sibTransId="{DF070097-7FAE-4309-BFC1-03DC36E4C56A}"/>
    <dgm:cxn modelId="{58085E90-D383-493F-823D-13C4423EB871}" type="presOf" srcId="{048AC523-DB89-4607-8155-E247641E9926}" destId="{A536AA09-E4E4-4CFB-BB00-371E810C1B7E}" srcOrd="0" destOrd="0" presId="urn:microsoft.com/office/officeart/2008/layout/CaptionedPictures"/>
    <dgm:cxn modelId="{E1E72996-96EB-45D1-B12E-F1B48FF1CB59}" srcId="{0681874E-485C-4935-ABEE-A6DF603319CB}" destId="{069479E3-D203-4A73-B0B0-2C8102722389}" srcOrd="1" destOrd="0" parTransId="{AE06102D-33C6-4A97-920E-5BF0E249C610}" sibTransId="{75977AE1-F78E-48EA-90A1-C061F72C7A50}"/>
    <dgm:cxn modelId="{86C36CB1-CEA3-4293-8ED6-A099C89E7F2A}" srcId="{85640E26-77AA-4D4E-96CE-9CFEF57DA6CC}" destId="{048AC523-DB89-4607-8155-E247641E9926}" srcOrd="0" destOrd="0" parTransId="{7BAE2801-A17A-4F55-AF26-6D43BE202D82}" sibTransId="{8A73B932-9184-4651-841A-AE66ED6EC5FE}"/>
    <dgm:cxn modelId="{0333E7C5-41C1-4582-B117-89C722B924E1}" type="presOf" srcId="{069479E3-D203-4A73-B0B0-2C8102722389}" destId="{3FB19D81-3A43-43BC-8F0E-4C0BD889B218}" srcOrd="0" destOrd="0" presId="urn:microsoft.com/office/officeart/2008/layout/CaptionedPictures"/>
    <dgm:cxn modelId="{5B074D7F-5DF5-4B58-80CD-457657D41190}" type="presParOf" srcId="{6A5ACDDB-FEA8-4E34-9AA3-5DE80592F265}" destId="{F95D42E7-DC8D-44C7-8FE2-C4E2D5DA6C1B}" srcOrd="0" destOrd="0" presId="urn:microsoft.com/office/officeart/2008/layout/CaptionedPictures"/>
    <dgm:cxn modelId="{D0869C7C-119D-4B10-A825-4C5589A63C60}" type="presParOf" srcId="{F95D42E7-DC8D-44C7-8FE2-C4E2D5DA6C1B}" destId="{A1C34D11-185D-4B28-8964-B9E20CD1A591}" srcOrd="0" destOrd="0" presId="urn:microsoft.com/office/officeart/2008/layout/CaptionedPictures"/>
    <dgm:cxn modelId="{1D1BECAF-87A2-4E03-A6B6-D2DC68CAB6D1}" type="presParOf" srcId="{F95D42E7-DC8D-44C7-8FE2-C4E2D5DA6C1B}" destId="{B72CFB7B-D36E-4A73-81FF-92F69BAF7D9F}" srcOrd="1" destOrd="0" presId="urn:microsoft.com/office/officeart/2008/layout/CaptionedPictures"/>
    <dgm:cxn modelId="{BAECAAD3-7991-403F-B1A1-508B54C5B2C4}" type="presParOf" srcId="{F95D42E7-DC8D-44C7-8FE2-C4E2D5DA6C1B}" destId="{F7CC2A54-9A5F-4948-82A3-6771A9B8C563}" srcOrd="2" destOrd="0" presId="urn:microsoft.com/office/officeart/2008/layout/CaptionedPictures"/>
    <dgm:cxn modelId="{0A766EB9-333D-486A-8128-CD52353809E0}" type="presParOf" srcId="{F7CC2A54-9A5F-4948-82A3-6771A9B8C563}" destId="{A536AA09-E4E4-4CFB-BB00-371E810C1B7E}" srcOrd="0" destOrd="0" presId="urn:microsoft.com/office/officeart/2008/layout/CaptionedPictures"/>
    <dgm:cxn modelId="{3207EEAB-EF02-4CCB-B15A-F0E75E85B13C}" type="presParOf" srcId="{F7CC2A54-9A5F-4948-82A3-6771A9B8C563}" destId="{B9ACDDAF-FCE8-4144-9AD5-D90CEDA66D3B}" srcOrd="1" destOrd="0" presId="urn:microsoft.com/office/officeart/2008/layout/CaptionedPictures"/>
    <dgm:cxn modelId="{C6724D40-1F43-4B58-B882-EAD1D82A34AB}" type="presParOf" srcId="{6A5ACDDB-FEA8-4E34-9AA3-5DE80592F265}" destId="{BC7866FB-2607-495E-8928-7E9A1B1F1B2B}" srcOrd="1" destOrd="0" presId="urn:microsoft.com/office/officeart/2008/layout/CaptionedPictures"/>
    <dgm:cxn modelId="{D03D91FA-91DA-404D-9526-C16AFF074819}" type="presParOf" srcId="{6A5ACDDB-FEA8-4E34-9AA3-5DE80592F265}" destId="{10B7973E-504D-4D5D-83C5-1E65934D9951}" srcOrd="2" destOrd="0" presId="urn:microsoft.com/office/officeart/2008/layout/CaptionedPictures"/>
    <dgm:cxn modelId="{D965E334-58FD-4BBF-9004-9036A961DBDF}" type="presParOf" srcId="{10B7973E-504D-4D5D-83C5-1E65934D9951}" destId="{3E973D09-3BC7-4568-A270-D6CFD8D2FD03}" srcOrd="0" destOrd="0" presId="urn:microsoft.com/office/officeart/2008/layout/CaptionedPictures"/>
    <dgm:cxn modelId="{E13D486D-739A-42DF-ACCF-70241DFF28DE}" type="presParOf" srcId="{10B7973E-504D-4D5D-83C5-1E65934D9951}" destId="{B2E123C2-5CCF-4638-91C4-823829E0422C}" srcOrd="1" destOrd="0" presId="urn:microsoft.com/office/officeart/2008/layout/CaptionedPictures"/>
    <dgm:cxn modelId="{D4A7F47C-52E7-4C69-87F8-C5F031CDF75B}" type="presParOf" srcId="{10B7973E-504D-4D5D-83C5-1E65934D9951}" destId="{CDD9686A-C3EF-4C0E-A45A-2F67E05888DD}" srcOrd="2" destOrd="0" presId="urn:microsoft.com/office/officeart/2008/layout/CaptionedPictures"/>
    <dgm:cxn modelId="{EB36E3AD-C126-4C84-8294-1AC492DE3FFD}" type="presParOf" srcId="{CDD9686A-C3EF-4C0E-A45A-2F67E05888DD}" destId="{64BD21CD-8290-40C0-8529-7C39EF46552E}" srcOrd="0" destOrd="0" presId="urn:microsoft.com/office/officeart/2008/layout/CaptionedPictures"/>
    <dgm:cxn modelId="{51231CF6-409B-4468-B849-467581FD4884}" type="presParOf" srcId="{CDD9686A-C3EF-4C0E-A45A-2F67E05888DD}" destId="{3FB19D81-3A43-43BC-8F0E-4C0BD889B218}" srcOrd="1" destOrd="0" presId="urn:microsoft.com/office/officeart/2008/layout/CaptionedPictures"/>
    <dgm:cxn modelId="{D6A649C3-C216-48B0-854B-5ED2524826BB}" type="presParOf" srcId="{6A5ACDDB-FEA8-4E34-9AA3-5DE80592F265}" destId="{1E9F6A13-33DE-4446-9D0A-217DE1115F0D}" srcOrd="3" destOrd="0" presId="urn:microsoft.com/office/officeart/2008/layout/CaptionedPictures"/>
    <dgm:cxn modelId="{D4B14356-4C9A-4510-99B3-1F91BB3C8E16}" type="presParOf" srcId="{6A5ACDDB-FEA8-4E34-9AA3-5DE80592F265}" destId="{1E2B5D7A-735D-4FD3-A36D-FC81C91A471D}" srcOrd="4" destOrd="0" presId="urn:microsoft.com/office/officeart/2008/layout/CaptionedPictures"/>
    <dgm:cxn modelId="{48E92274-FDDB-4C0B-AB0E-4A584AE0A86B}" type="presParOf" srcId="{1E2B5D7A-735D-4FD3-A36D-FC81C91A471D}" destId="{6F6F0B08-B582-40B5-B400-DFEA16398E68}" srcOrd="0" destOrd="0" presId="urn:microsoft.com/office/officeart/2008/layout/CaptionedPictures"/>
    <dgm:cxn modelId="{11A854FA-BAD4-4CB9-BAD4-9433C9C9DD51}" type="presParOf" srcId="{1E2B5D7A-735D-4FD3-A36D-FC81C91A471D}" destId="{470E7E38-5B1E-47CB-BDEA-DB41EB827F21}" srcOrd="1" destOrd="0" presId="urn:microsoft.com/office/officeart/2008/layout/CaptionedPictures"/>
    <dgm:cxn modelId="{4CC0BD5B-BC89-407A-9895-3319DA38C07F}" type="presParOf" srcId="{1E2B5D7A-735D-4FD3-A36D-FC81C91A471D}" destId="{9BF173A5-5A1D-48C8-934F-D7EA206930B4}" srcOrd="2" destOrd="0" presId="urn:microsoft.com/office/officeart/2008/layout/CaptionedPictures"/>
    <dgm:cxn modelId="{82BBDD54-B5BB-4176-8D2D-DD2C826BBFC2}" type="presParOf" srcId="{9BF173A5-5A1D-48C8-934F-D7EA206930B4}" destId="{27522B6F-7269-4393-A0CF-FFDBA6A8D0BA}" srcOrd="0" destOrd="0" presId="urn:microsoft.com/office/officeart/2008/layout/CaptionedPictures"/>
    <dgm:cxn modelId="{4FE7ABCD-80AB-4751-BB73-3C9F16E15C2C}" type="presParOf" srcId="{9BF173A5-5A1D-48C8-934F-D7EA206930B4}" destId="{3D631C0F-C460-4F0B-8B67-09DAE58164E6}"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E51D3-7F97-4BD7-867F-8515F2533A07}">
      <dsp:nvSpPr>
        <dsp:cNvPr id="0" name=""/>
        <dsp:cNvSpPr/>
      </dsp:nvSpPr>
      <dsp:spPr>
        <a:xfrm>
          <a:off x="4031823" y="2592126"/>
          <a:ext cx="3168154" cy="3168154"/>
        </a:xfrm>
        <a:prstGeom prst="gear9">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l-PL" sz="2000" b="1" kern="1200">
              <a:latin typeface="Verdana" panose="020B0604030504040204" pitchFamily="34" charset="0"/>
              <a:ea typeface="Verdana" panose="020B0604030504040204" pitchFamily="34" charset="0"/>
            </a:rPr>
            <a:t>punkt kontaktowy </a:t>
          </a:r>
          <a:endParaRPr lang="pl-PL" sz="2000" b="1" kern="1200" dirty="0">
            <a:latin typeface="Verdana" panose="020B0604030504040204" pitchFamily="34" charset="0"/>
            <a:ea typeface="Verdana" panose="020B0604030504040204" pitchFamily="34" charset="0"/>
          </a:endParaRPr>
        </a:p>
      </dsp:txBody>
      <dsp:txXfrm>
        <a:off x="4668763" y="3334251"/>
        <a:ext cx="1894274" cy="1628497"/>
      </dsp:txXfrm>
    </dsp:sp>
    <dsp:sp modelId="{ACE71F74-1728-4616-8C9D-B586C7ED7EC9}">
      <dsp:nvSpPr>
        <dsp:cNvPr id="0" name=""/>
        <dsp:cNvSpPr/>
      </dsp:nvSpPr>
      <dsp:spPr>
        <a:xfrm>
          <a:off x="1939228" y="1589250"/>
          <a:ext cx="2956314" cy="2918181"/>
        </a:xfrm>
        <a:prstGeom prst="gear6">
          <a:avLst/>
        </a:prstGeom>
        <a:gradFill rotWithShape="0">
          <a:gsLst>
            <a:gs pos="0">
              <a:schemeClr val="accent1">
                <a:shade val="50000"/>
                <a:hueOff val="477029"/>
                <a:satOff val="-51434"/>
                <a:lumOff val="35940"/>
                <a:alphaOff val="0"/>
                <a:satMod val="103000"/>
                <a:lumMod val="102000"/>
                <a:tint val="94000"/>
              </a:schemeClr>
            </a:gs>
            <a:gs pos="50000">
              <a:schemeClr val="accent1">
                <a:shade val="50000"/>
                <a:hueOff val="477029"/>
                <a:satOff val="-51434"/>
                <a:lumOff val="35940"/>
                <a:alphaOff val="0"/>
                <a:satMod val="110000"/>
                <a:lumMod val="100000"/>
                <a:shade val="100000"/>
              </a:schemeClr>
            </a:gs>
            <a:gs pos="100000">
              <a:schemeClr val="accent1">
                <a:shade val="50000"/>
                <a:hueOff val="477029"/>
                <a:satOff val="-51434"/>
                <a:lumOff val="3594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latin typeface="Verdana" panose="020B0604030504040204" pitchFamily="34" charset="0"/>
              <a:ea typeface="Verdana" panose="020B0604030504040204" pitchFamily="34" charset="0"/>
            </a:rPr>
            <a:t>funduszeUE.lubelskie.pl</a:t>
          </a:r>
        </a:p>
      </dsp:txBody>
      <dsp:txXfrm>
        <a:off x="2679432" y="2328351"/>
        <a:ext cx="1475906" cy="1439979"/>
      </dsp:txXfrm>
    </dsp:sp>
    <dsp:sp modelId="{647A2683-1081-4B4D-94FC-55A8B8E1953F}">
      <dsp:nvSpPr>
        <dsp:cNvPr id="0" name=""/>
        <dsp:cNvSpPr/>
      </dsp:nvSpPr>
      <dsp:spPr>
        <a:xfrm rot="20700000">
          <a:off x="3637972" y="469711"/>
          <a:ext cx="2257559" cy="2257559"/>
        </a:xfrm>
        <a:prstGeom prst="gear6">
          <a:avLst/>
        </a:prstGeom>
        <a:gradFill rotWithShape="0">
          <a:gsLst>
            <a:gs pos="0">
              <a:schemeClr val="accent1">
                <a:shade val="50000"/>
                <a:hueOff val="477029"/>
                <a:satOff val="-51434"/>
                <a:lumOff val="35940"/>
                <a:alphaOff val="0"/>
                <a:satMod val="103000"/>
                <a:lumMod val="102000"/>
                <a:tint val="94000"/>
              </a:schemeClr>
            </a:gs>
            <a:gs pos="50000">
              <a:schemeClr val="accent1">
                <a:shade val="50000"/>
                <a:hueOff val="477029"/>
                <a:satOff val="-51434"/>
                <a:lumOff val="35940"/>
                <a:alphaOff val="0"/>
                <a:satMod val="110000"/>
                <a:lumMod val="100000"/>
                <a:shade val="100000"/>
              </a:schemeClr>
            </a:gs>
            <a:gs pos="100000">
              <a:schemeClr val="accent1">
                <a:shade val="50000"/>
                <a:hueOff val="477029"/>
                <a:satOff val="-51434"/>
                <a:lumOff val="3594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pl-PL" sz="1800" b="1" kern="1200" dirty="0">
              <a:latin typeface="Verdana" panose="020B0604030504040204" pitchFamily="34" charset="0"/>
              <a:ea typeface="Verdana" panose="020B0604030504040204" pitchFamily="34" charset="0"/>
            </a:rPr>
            <a:t>Facebook LAWP</a:t>
          </a:r>
        </a:p>
      </dsp:txBody>
      <dsp:txXfrm rot="-20700000">
        <a:off x="4133121" y="964860"/>
        <a:ext cx="1267261" cy="1267261"/>
      </dsp:txXfrm>
    </dsp:sp>
    <dsp:sp modelId="{6B26356D-EE64-4F1C-AEFE-E2ED8A6CB621}">
      <dsp:nvSpPr>
        <dsp:cNvPr id="0" name=""/>
        <dsp:cNvSpPr/>
      </dsp:nvSpPr>
      <dsp:spPr>
        <a:xfrm>
          <a:off x="3805774" y="2104003"/>
          <a:ext cx="4055237" cy="4055237"/>
        </a:xfrm>
        <a:prstGeom prst="circularArrow">
          <a:avLst>
            <a:gd name="adj1" fmla="val 4688"/>
            <a:gd name="adj2" fmla="val 299029"/>
            <a:gd name="adj3" fmla="val 2544148"/>
            <a:gd name="adj4" fmla="val 15802262"/>
            <a:gd name="adj5" fmla="val 5469"/>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2E743BA-94DB-46B3-9084-BBD4CBF67F1E}">
      <dsp:nvSpPr>
        <dsp:cNvPr id="0" name=""/>
        <dsp:cNvSpPr/>
      </dsp:nvSpPr>
      <dsp:spPr>
        <a:xfrm>
          <a:off x="1555169" y="1214027"/>
          <a:ext cx="2946383" cy="2946383"/>
        </a:xfrm>
        <a:prstGeom prst="leftCircularArrow">
          <a:avLst>
            <a:gd name="adj1" fmla="val 6452"/>
            <a:gd name="adj2" fmla="val 429999"/>
            <a:gd name="adj3" fmla="val 10489124"/>
            <a:gd name="adj4" fmla="val 14837806"/>
            <a:gd name="adj5" fmla="val 7527"/>
          </a:avLst>
        </a:prstGeom>
        <a:gradFill rotWithShape="0">
          <a:gsLst>
            <a:gs pos="0">
              <a:schemeClr val="accent1">
                <a:shade val="90000"/>
                <a:hueOff val="524857"/>
                <a:satOff val="-51799"/>
                <a:lumOff val="33179"/>
                <a:alphaOff val="0"/>
                <a:satMod val="103000"/>
                <a:lumMod val="102000"/>
                <a:tint val="94000"/>
              </a:schemeClr>
            </a:gs>
            <a:gs pos="50000">
              <a:schemeClr val="accent1">
                <a:shade val="90000"/>
                <a:hueOff val="524857"/>
                <a:satOff val="-51799"/>
                <a:lumOff val="33179"/>
                <a:alphaOff val="0"/>
                <a:satMod val="110000"/>
                <a:lumMod val="100000"/>
                <a:shade val="100000"/>
              </a:schemeClr>
            </a:gs>
            <a:gs pos="100000">
              <a:schemeClr val="accent1">
                <a:shade val="90000"/>
                <a:hueOff val="524857"/>
                <a:satOff val="-51799"/>
                <a:lumOff val="3317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6E3328D-A993-435E-A8E5-50B79DB552A1}">
      <dsp:nvSpPr>
        <dsp:cNvPr id="0" name=""/>
        <dsp:cNvSpPr/>
      </dsp:nvSpPr>
      <dsp:spPr>
        <a:xfrm>
          <a:off x="3240276" y="-144023"/>
          <a:ext cx="3176794" cy="3176794"/>
        </a:xfrm>
        <a:prstGeom prst="circularArrow">
          <a:avLst>
            <a:gd name="adj1" fmla="val 5984"/>
            <a:gd name="adj2" fmla="val 394124"/>
            <a:gd name="adj3" fmla="val 13313824"/>
            <a:gd name="adj4" fmla="val 10508221"/>
            <a:gd name="adj5" fmla="val 6981"/>
          </a:avLst>
        </a:prstGeom>
        <a:gradFill rotWithShape="0">
          <a:gsLst>
            <a:gs pos="0">
              <a:schemeClr val="accent1">
                <a:shade val="90000"/>
                <a:hueOff val="524857"/>
                <a:satOff val="-51799"/>
                <a:lumOff val="33179"/>
                <a:alphaOff val="0"/>
                <a:satMod val="103000"/>
                <a:lumMod val="102000"/>
                <a:tint val="94000"/>
              </a:schemeClr>
            </a:gs>
            <a:gs pos="50000">
              <a:schemeClr val="accent1">
                <a:shade val="90000"/>
                <a:hueOff val="524857"/>
                <a:satOff val="-51799"/>
                <a:lumOff val="33179"/>
                <a:alphaOff val="0"/>
                <a:satMod val="110000"/>
                <a:lumMod val="100000"/>
                <a:shade val="100000"/>
              </a:schemeClr>
            </a:gs>
            <a:gs pos="100000">
              <a:schemeClr val="accent1">
                <a:shade val="90000"/>
                <a:hueOff val="524857"/>
                <a:satOff val="-51799"/>
                <a:lumOff val="3317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34D11-185D-4B28-8964-B9E20CD1A591}">
      <dsp:nvSpPr>
        <dsp:cNvPr id="0" name=""/>
        <dsp:cNvSpPr/>
      </dsp:nvSpPr>
      <dsp:spPr>
        <a:xfrm>
          <a:off x="7747" y="1412313"/>
          <a:ext cx="2678726" cy="31514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sp>
    <dsp:sp modelId="{B72CFB7B-D36E-4A73-81FF-92F69BAF7D9F}">
      <dsp:nvSpPr>
        <dsp:cNvPr id="0" name=""/>
        <dsp:cNvSpPr/>
      </dsp:nvSpPr>
      <dsp:spPr>
        <a:xfrm>
          <a:off x="141684" y="1538371"/>
          <a:ext cx="2410854" cy="204843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536AA09-E4E4-4CFB-BB00-371E810C1B7E}">
      <dsp:nvSpPr>
        <dsp:cNvPr id="0" name=""/>
        <dsp:cNvSpPr/>
      </dsp:nvSpPr>
      <dsp:spPr>
        <a:xfrm>
          <a:off x="141684" y="3901978"/>
          <a:ext cx="2410854" cy="53572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WEBINAR</a:t>
          </a:r>
        </a:p>
      </dsp:txBody>
      <dsp:txXfrm>
        <a:off x="141684" y="3901978"/>
        <a:ext cx="2410854" cy="535720"/>
      </dsp:txXfrm>
    </dsp:sp>
    <dsp:sp modelId="{B9ACDDAF-FCE8-4144-9AD5-D90CEDA66D3B}">
      <dsp:nvSpPr>
        <dsp:cNvPr id="0" name=""/>
        <dsp:cNvSpPr/>
      </dsp:nvSpPr>
      <dsp:spPr>
        <a:xfrm>
          <a:off x="141684" y="3586809"/>
          <a:ext cx="2410854" cy="31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  </a:t>
          </a:r>
        </a:p>
      </dsp:txBody>
      <dsp:txXfrm>
        <a:off x="141684" y="3586809"/>
        <a:ext cx="2410854" cy="315169"/>
      </dsp:txXfrm>
    </dsp:sp>
    <dsp:sp modelId="{3E973D09-3BC7-4568-A270-D6CFD8D2FD03}">
      <dsp:nvSpPr>
        <dsp:cNvPr id="0" name=""/>
        <dsp:cNvSpPr/>
      </dsp:nvSpPr>
      <dsp:spPr>
        <a:xfrm>
          <a:off x="3161136" y="1412313"/>
          <a:ext cx="2678726" cy="31514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sp>
    <dsp:sp modelId="{B2E123C2-5CCF-4638-91C4-823829E0422C}">
      <dsp:nvSpPr>
        <dsp:cNvPr id="0" name=""/>
        <dsp:cNvSpPr/>
      </dsp:nvSpPr>
      <dsp:spPr>
        <a:xfrm>
          <a:off x="3295072" y="1538371"/>
          <a:ext cx="2410854" cy="20484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4BD21CD-8290-40C0-8529-7C39EF46552E}">
      <dsp:nvSpPr>
        <dsp:cNvPr id="0" name=""/>
        <dsp:cNvSpPr/>
      </dsp:nvSpPr>
      <dsp:spPr>
        <a:xfrm>
          <a:off x="3295072" y="3901978"/>
          <a:ext cx="2410854" cy="53572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SZKOLENIE</a:t>
          </a:r>
        </a:p>
      </dsp:txBody>
      <dsp:txXfrm>
        <a:off x="3295072" y="3901978"/>
        <a:ext cx="2410854" cy="535720"/>
      </dsp:txXfrm>
    </dsp:sp>
    <dsp:sp modelId="{3FB19D81-3A43-43BC-8F0E-4C0BD889B218}">
      <dsp:nvSpPr>
        <dsp:cNvPr id="0" name=""/>
        <dsp:cNvSpPr/>
      </dsp:nvSpPr>
      <dsp:spPr>
        <a:xfrm>
          <a:off x="3295072" y="3586809"/>
          <a:ext cx="2410854" cy="31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  </a:t>
          </a:r>
        </a:p>
      </dsp:txBody>
      <dsp:txXfrm>
        <a:off x="3295072" y="3586809"/>
        <a:ext cx="2410854" cy="315169"/>
      </dsp:txXfrm>
    </dsp:sp>
    <dsp:sp modelId="{6F6F0B08-B582-40B5-B400-DFEA16398E68}">
      <dsp:nvSpPr>
        <dsp:cNvPr id="0" name=""/>
        <dsp:cNvSpPr/>
      </dsp:nvSpPr>
      <dsp:spPr>
        <a:xfrm>
          <a:off x="6314525" y="1412313"/>
          <a:ext cx="2678726" cy="315144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127000" h="25400"/>
        </a:sp3d>
      </dsp:spPr>
      <dsp:style>
        <a:lnRef idx="1">
          <a:scrgbClr r="0" g="0" b="0"/>
        </a:lnRef>
        <a:fillRef idx="1">
          <a:scrgbClr r="0" g="0" b="0"/>
        </a:fillRef>
        <a:effectRef idx="0">
          <a:scrgbClr r="0" g="0" b="0"/>
        </a:effectRef>
        <a:fontRef idx="minor">
          <a:schemeClr val="lt1"/>
        </a:fontRef>
      </dsp:style>
    </dsp:sp>
    <dsp:sp modelId="{470E7E38-5B1E-47CB-BDEA-DB41EB827F21}">
      <dsp:nvSpPr>
        <dsp:cNvPr id="0" name=""/>
        <dsp:cNvSpPr/>
      </dsp:nvSpPr>
      <dsp:spPr>
        <a:xfrm>
          <a:off x="6451981" y="1538371"/>
          <a:ext cx="2403814" cy="20484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7522B6F-7269-4393-A0CF-FFDBA6A8D0BA}">
      <dsp:nvSpPr>
        <dsp:cNvPr id="0" name=""/>
        <dsp:cNvSpPr/>
      </dsp:nvSpPr>
      <dsp:spPr>
        <a:xfrm>
          <a:off x="6448461" y="3901978"/>
          <a:ext cx="2410854" cy="53572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DNI OTWARTE</a:t>
          </a:r>
        </a:p>
      </dsp:txBody>
      <dsp:txXfrm>
        <a:off x="6448461" y="3901978"/>
        <a:ext cx="2410854" cy="535720"/>
      </dsp:txXfrm>
    </dsp:sp>
    <dsp:sp modelId="{3D631C0F-C460-4F0B-8B67-09DAE58164E6}">
      <dsp:nvSpPr>
        <dsp:cNvPr id="0" name=""/>
        <dsp:cNvSpPr/>
      </dsp:nvSpPr>
      <dsp:spPr>
        <a:xfrm>
          <a:off x="6448461" y="3586809"/>
          <a:ext cx="2410854" cy="31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  </a:t>
          </a:r>
        </a:p>
      </dsp:txBody>
      <dsp:txXfrm>
        <a:off x="6448461" y="3586809"/>
        <a:ext cx="2410854" cy="31516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EEFF2B-0721-7148-92D1-1650B5B78E9F}" type="datetimeFigureOut">
              <a:rPr lang="pl-PL" smtClean="0"/>
              <a:t>19.12.2024</a:t>
            </a:fld>
            <a:endParaRPr lang="pl-PL"/>
          </a:p>
        </p:txBody>
      </p:sp>
      <p:sp>
        <p:nvSpPr>
          <p:cNvPr id="4" name="Symbol zastępczy obrazu slajd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20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4892C-F019-897F-C364-62B630A0896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F809C08-12FE-5ACA-ED95-84F6DF87D6EE}"/>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74934F7F-BF34-8CBA-CE81-B6E5F7842665}"/>
              </a:ext>
            </a:extLst>
          </p:cNvPr>
          <p:cNvSpPr>
            <a:spLocks noGrp="1"/>
          </p:cNvSpPr>
          <p:nvPr>
            <p:ph type="body" idx="1"/>
          </p:nvPr>
        </p:nvSpPr>
        <p:spPr/>
        <p:txBody>
          <a:bodyPr/>
          <a:lstStyle/>
          <a:p>
            <a:r>
              <a:rPr lang="pl-PL" dirty="0"/>
              <a:t>5. Jedna jednostka miary (1 szt.) w ramach wskaźnika obejmuje jedno zamówienie wnioskodawcy w zakresie realizacji usług doradczych, bez względu na ilość obszarów/tematów/zagadnień, których będzie dotyczyć usługa doradcza. Wartość wskaźnika musi zostać udokumentowana tj. każde zamówienie w zakresie nabycia danej usługi doradczej w postaci raportu czy sprawozdania końcowego podsumowujące rezultaty/efekty</a:t>
            </a:r>
          </a:p>
          <a:p>
            <a:r>
              <a:rPr lang="pl-PL" dirty="0"/>
              <a:t>przeprowadzonego doradztwa innowacyjnego. Wskaźnik jest obligatoryjny dla wszystkich i musi wynosić co najmniej 1.</a:t>
            </a:r>
          </a:p>
          <a:p>
            <a:r>
              <a:rPr lang="pl-PL" dirty="0"/>
              <a:t>To wskaźnik własny czyli wprowadzamy go sami, nie z listy rozwijanej.</a:t>
            </a:r>
          </a:p>
        </p:txBody>
      </p:sp>
      <p:sp>
        <p:nvSpPr>
          <p:cNvPr id="4" name="Symbol zastępczy numeru slajdu 3">
            <a:extLst>
              <a:ext uri="{FF2B5EF4-FFF2-40B4-BE49-F238E27FC236}">
                <a16:creationId xmlns:a16="http://schemas.microsoft.com/office/drawing/2014/main" id="{27A3EB1A-2A16-3297-526E-772DFEB6F2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11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11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usługi doradcze powinny być skierowane do kadry zarządzającej i/lub personelu wnioskodawcy. powyższa kwestia będzie podlegała monitorowaniu i kontroli na etapie realizacji i kontroli projektu.</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474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3EB7E-EB57-0F48-77BB-087BB8F2D3B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83E33D1-3354-307F-16C4-30334E5B46B4}"/>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A0CC23D-D201-9934-3322-183DE9CF96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usługi doradcze powinny być skierowane do kadry zarządzającej i/lub personelu wnioskodawcy. powyższa kwestia będzie podlegała monitorowaniu i kontroli na etapie realizacji i kontroli projektu.</a:t>
            </a:r>
          </a:p>
          <a:p>
            <a:endParaRPr lang="pl-PL" dirty="0"/>
          </a:p>
        </p:txBody>
      </p:sp>
      <p:sp>
        <p:nvSpPr>
          <p:cNvPr id="4" name="Symbol zastępczy numeru slajdu 3">
            <a:extLst>
              <a:ext uri="{FF2B5EF4-FFF2-40B4-BE49-F238E27FC236}">
                <a16:creationId xmlns:a16="http://schemas.microsoft.com/office/drawing/2014/main" id="{BD025289-0E8C-88B0-3742-6FC5A5D0B7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350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45DA6-09CA-6564-AA58-FFE36CFF4283}"/>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FF94F14-4D94-BDAD-ECEA-A1A8E760015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58892111-FF26-2C64-EB30-CCDAA3FE5C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usługi doradcze powinny być skierowane do kadry zarządzającej i/lub personelu wnioskodawcy. powyższa kwestia będzie podlegała monitorowaniu i kontroli na etapie realizacji i kontroli projektu.</a:t>
            </a:r>
          </a:p>
          <a:p>
            <a:endParaRPr lang="pl-PL" dirty="0"/>
          </a:p>
        </p:txBody>
      </p:sp>
      <p:sp>
        <p:nvSpPr>
          <p:cNvPr id="4" name="Symbol zastępczy numeru slajdu 3">
            <a:extLst>
              <a:ext uri="{FF2B5EF4-FFF2-40B4-BE49-F238E27FC236}">
                <a16:creationId xmlns:a16="http://schemas.microsoft.com/office/drawing/2014/main" id="{1F8E6139-4340-9A92-5796-7AE5F761FD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74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800" b="1" dirty="0" err="1"/>
              <a:t>BPcz.opisowa</a:t>
            </a:r>
            <a:r>
              <a:rPr lang="pl-PL" sz="800" b="1" dirty="0"/>
              <a:t> – </a:t>
            </a:r>
            <a:r>
              <a:rPr lang="pl-PL" sz="800" b="1" dirty="0" err="1"/>
              <a:t>excel</a:t>
            </a:r>
            <a:r>
              <a:rPr lang="pl-PL" sz="800" b="1" dirty="0"/>
              <a:t> </a:t>
            </a:r>
            <a:r>
              <a:rPr lang="pl-PL" sz="800" dirty="0"/>
              <a:t>-zakładki dane wnioskodawcy-nip i nazwa, lokalizacja- </a:t>
            </a:r>
            <a:r>
              <a:rPr lang="pl-PL" sz="800" dirty="0" err="1"/>
              <a:t>wszyskite</a:t>
            </a:r>
            <a:r>
              <a:rPr lang="pl-PL" sz="800" dirty="0"/>
              <a:t> dane spójne z dokumentem potwierdzającym  prawo do dysponowania nieruchomością, nr księgi wieczystej jeśli dotyczy, </a:t>
            </a:r>
            <a:r>
              <a:rPr lang="pl-PL" sz="800" dirty="0" err="1"/>
              <a:t>rachn</a:t>
            </a:r>
            <a:r>
              <a:rPr lang="pl-PL" sz="800" dirty="0"/>
              <a:t> bankowy i zaliczki przed umowa, są wzywani, podatek vat, by pamiętać, środowisko, często są błędy i niewypełnione wiersze. Specyfikacja kosztów, kolumny: opis i uzasadnienie kosztu opisać, zgodnie z instrukcją, jednostki miary, ilości, analiza rynku, by wpisać na podstawie czego takie kwoty </a:t>
            </a:r>
            <a:r>
              <a:rPr lang="pl-PL" sz="800" dirty="0" err="1"/>
              <a:t>sa</a:t>
            </a:r>
            <a:r>
              <a:rPr lang="pl-PL" sz="800" dirty="0"/>
              <a:t>, że było </a:t>
            </a:r>
            <a:r>
              <a:rPr lang="pl-PL" sz="800" dirty="0" err="1"/>
              <a:t>rozeznanei</a:t>
            </a:r>
            <a:r>
              <a:rPr lang="pl-PL" sz="800" dirty="0"/>
              <a:t> rynku i są oferty. Tajemnica przedsiębiorstwa- jeśli wybrał tak, ma opisać jakie informacje stanowią tajemnice.</a:t>
            </a:r>
          </a:p>
          <a:p>
            <a:pPr marL="171450" indent="-171450">
              <a:buFont typeface="Arial" panose="020B0604020202020204" pitchFamily="34" charset="0"/>
              <a:buChar char="•"/>
            </a:pPr>
            <a:r>
              <a:rPr lang="pl-PL" sz="800" dirty="0"/>
              <a:t>Zasady wypełnienia poszczególnych zakładek/tabel/pól w Biznes Planie (część opisowa) zostały opisane we wzorze załącznika, który wypełnia wnioskodawca.</a:t>
            </a:r>
          </a:p>
          <a:p>
            <a:pPr marL="171450" indent="-171450">
              <a:buFont typeface="Arial" panose="020B0604020202020204" pitchFamily="34" charset="0"/>
              <a:buChar char="•"/>
            </a:pPr>
            <a:r>
              <a:rPr lang="pl-PL" sz="800" dirty="0"/>
              <a:t>Zalecamy w celu prawidłowego wypełnienia formularza wniosku o dofinansowanie w WOD2021 (w zakresie kosztów w sekcji „BUDŻET PROJEKTU”) należy w</a:t>
            </a:r>
          </a:p>
          <a:p>
            <a:r>
              <a:rPr lang="pl-PL" sz="800" dirty="0"/>
              <a:t>pierwszej kolejności wypełnić Biznes Plan (część opisową), arkusz „Specyfikacja kosztów”, korzystając z instrukcji w nim zawartych. Następnie z zakładki „Specyfikacja kosztów” należy przenieść nazwy wszystkich kosztów oraz określone dla nich wartości w PLN (wartość ogółem, wydatki kwalifikowalne, dofinansowanie) do odpowiednich zadań w sekcji „BUDŻET PROJEKTU” we wniosku o dofinansowanie.</a:t>
            </a:r>
          </a:p>
          <a:p>
            <a:endParaRPr lang="pl-PL" sz="800" dirty="0"/>
          </a:p>
          <a:p>
            <a:r>
              <a:rPr lang="pl-PL" sz="800" b="1" dirty="0" err="1"/>
              <a:t>BPcz.finasnowa</a:t>
            </a:r>
            <a:r>
              <a:rPr lang="pl-PL" sz="800" b="1" dirty="0"/>
              <a:t>- </a:t>
            </a:r>
            <a:r>
              <a:rPr lang="pl-PL" sz="800" dirty="0"/>
              <a:t>w zakładce pełna księgowość/uproszczona pamiętać o wypełnieniu pół- jak nie dotyczy to „0” i kolumny do trwałości projektu. Dane </a:t>
            </a:r>
            <a:r>
              <a:rPr lang="pl-PL" sz="800" dirty="0" err="1"/>
              <a:t>pwiązanego</a:t>
            </a:r>
            <a:r>
              <a:rPr lang="pl-PL" sz="800" dirty="0"/>
              <a:t> pamiętać i powielać zakładki. Zasady wypełnienia poszczególnych zakładek/tabel/pól w Biznes Planie (część finansowa) zostały opisane we wzorze załącznika, który wypełnia wnioskodawca.</a:t>
            </a:r>
          </a:p>
          <a:p>
            <a:r>
              <a:rPr lang="pl-PL" sz="800" b="1" dirty="0"/>
              <a:t>sprawozdania finansowe </a:t>
            </a:r>
            <a:r>
              <a:rPr lang="pl-PL" sz="800" dirty="0"/>
              <a:t>za trzy ostatnie zamknięte okresy obrachunkowe </a:t>
            </a:r>
          </a:p>
          <a:p>
            <a:r>
              <a:rPr lang="pl-PL" sz="800" b="1" dirty="0"/>
              <a:t>Pismo przewodnie </a:t>
            </a:r>
            <a:r>
              <a:rPr lang="pl-PL" sz="800" dirty="0"/>
              <a:t>- gdy wnioskodawca zostanie wezwany do poprawy/uzupełnienia wniosku, zobligowany jest każdorazowo przedłożyć pismo przewodnie, w którym odniesie się do uwag = w sprawie poprawy/uzupełnienia oraz opisze sposób dokonania poprawy. Zaleca się skorzystanie z załącznika nr I.7 Wzór pisma</a:t>
            </a:r>
          </a:p>
          <a:p>
            <a:r>
              <a:rPr lang="pl-PL" sz="800" dirty="0"/>
              <a:t>przewodniego. klauzulą: „Jestem świadomy/świadoma odpowiedzialności karnej za złożenie fałszywych oświadczeń” oraz musi zostać podpisane podpisem kwalifikowanym.</a:t>
            </a: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34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3B3CB-7DF9-B00A-BF93-245273DFDE7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BB1D0C0-8C52-1531-886D-71515F4D610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DB4FC0D-B689-3FDB-A5CF-06440EB4D88B}"/>
              </a:ext>
            </a:extLst>
          </p:cNvPr>
          <p:cNvSpPr>
            <a:spLocks noGrp="1"/>
          </p:cNvSpPr>
          <p:nvPr>
            <p:ph type="body" idx="1"/>
          </p:nvPr>
        </p:nvSpPr>
        <p:spPr/>
        <p:txBody>
          <a:bodyPr/>
          <a:lstStyle/>
          <a:p>
            <a:r>
              <a:rPr lang="pl-PL" sz="800" b="1" dirty="0" err="1"/>
              <a:t>BPcz.opisowa</a:t>
            </a:r>
            <a:r>
              <a:rPr lang="pl-PL" sz="800" b="1" dirty="0"/>
              <a:t> – </a:t>
            </a:r>
            <a:r>
              <a:rPr lang="pl-PL" sz="800" b="1" dirty="0" err="1"/>
              <a:t>excel</a:t>
            </a:r>
            <a:r>
              <a:rPr lang="pl-PL" sz="800" b="1" dirty="0"/>
              <a:t> </a:t>
            </a:r>
            <a:r>
              <a:rPr lang="pl-PL" sz="800" dirty="0"/>
              <a:t>-zakładki dane wnioskodawcy-nip i nazwa, lokalizacja- </a:t>
            </a:r>
            <a:r>
              <a:rPr lang="pl-PL" sz="800" dirty="0" err="1"/>
              <a:t>wszyskite</a:t>
            </a:r>
            <a:r>
              <a:rPr lang="pl-PL" sz="800" dirty="0"/>
              <a:t> dane spójne z dokumentem potwierdzającym  prawo do dysponowania nieruchomością, nr księgi wieczystej jeśli dotyczy, </a:t>
            </a:r>
            <a:r>
              <a:rPr lang="pl-PL" sz="800" dirty="0" err="1"/>
              <a:t>rachn</a:t>
            </a:r>
            <a:r>
              <a:rPr lang="pl-PL" sz="800" dirty="0"/>
              <a:t> bankowy i zaliczki przed umowa, są wzywani, podatek vat, by pamiętać, środowisko, często są błędy i niewypełnione wiersze. Specyfikacja kosztów, kolumny: opis i uzasadnienie kosztu opisać, zgodnie z instrukcją, jednostki miary, ilości, analiza rynku, by wpisać na podstawie czego takie kwoty </a:t>
            </a:r>
            <a:r>
              <a:rPr lang="pl-PL" sz="800" dirty="0" err="1"/>
              <a:t>sa</a:t>
            </a:r>
            <a:r>
              <a:rPr lang="pl-PL" sz="800" dirty="0"/>
              <a:t>, że było </a:t>
            </a:r>
            <a:r>
              <a:rPr lang="pl-PL" sz="800" dirty="0" err="1"/>
              <a:t>rozeznanei</a:t>
            </a:r>
            <a:r>
              <a:rPr lang="pl-PL" sz="800" dirty="0"/>
              <a:t> rynku i są oferty. Tajemnica przedsiębiorstwa- jeśli wybrał tak, ma opisać jakie informacje stanowią tajemnice.</a:t>
            </a:r>
          </a:p>
          <a:p>
            <a:pPr marL="171450" indent="-171450">
              <a:buFont typeface="Arial" panose="020B0604020202020204" pitchFamily="34" charset="0"/>
              <a:buChar char="•"/>
            </a:pPr>
            <a:r>
              <a:rPr lang="pl-PL" sz="800" dirty="0"/>
              <a:t>Zasady wypełnienia poszczególnych zakładek/tabel/pól w Biznes Planie (część opisowa) zostały opisane we wzorze załącznika, który wypełnia wnioskodawca.</a:t>
            </a:r>
          </a:p>
          <a:p>
            <a:pPr marL="171450" indent="-171450">
              <a:buFont typeface="Arial" panose="020B0604020202020204" pitchFamily="34" charset="0"/>
              <a:buChar char="•"/>
            </a:pPr>
            <a:r>
              <a:rPr lang="pl-PL" sz="800" dirty="0"/>
              <a:t>Zalecamy w celu prawidłowego wypełnienia formularza wniosku o dofinansowanie w WOD2021 (w zakresie kosztów w sekcji „BUDŻET PROJEKTU”) należy w</a:t>
            </a:r>
          </a:p>
          <a:p>
            <a:r>
              <a:rPr lang="pl-PL" sz="800" dirty="0"/>
              <a:t>pierwszej kolejności wypełnić Biznes Plan (część opisową), arkusz „Specyfikacja kosztów”, korzystając z instrukcji w nim zawartych. Następnie z zakładki „Specyfikacja kosztów” należy przenieść nazwy wszystkich kosztów oraz określone dla nich wartości w PLN (wartość ogółem, wydatki kwalifikowalne, dofinansowanie) do odpowiednich zadań w sekcji „BUDŻET PROJEKTU” we wniosku o dofinansowanie.</a:t>
            </a:r>
          </a:p>
          <a:p>
            <a:endParaRPr lang="pl-PL" sz="800" dirty="0"/>
          </a:p>
          <a:p>
            <a:r>
              <a:rPr lang="pl-PL" sz="800" b="1" dirty="0" err="1"/>
              <a:t>BPcz.finasnowa</a:t>
            </a:r>
            <a:r>
              <a:rPr lang="pl-PL" sz="800" b="1" dirty="0"/>
              <a:t>- </a:t>
            </a:r>
            <a:r>
              <a:rPr lang="pl-PL" sz="800" dirty="0"/>
              <a:t>w zakładce pełna księgowość/uproszczona pamiętać o wypełnieniu pół- jak nie dotyczy to „0” i kolumny do trwałości projektu. Dane </a:t>
            </a:r>
            <a:r>
              <a:rPr lang="pl-PL" sz="800" dirty="0" err="1"/>
              <a:t>pwiązanego</a:t>
            </a:r>
            <a:r>
              <a:rPr lang="pl-PL" sz="800" dirty="0"/>
              <a:t> pamiętać i powielać zakładki. Zasady wypełnienia poszczególnych zakładek/tabel/pól w Biznes Planie (część finansowa) zostały opisane we wzorze załącznika, który wypełnia wnioskodawca.</a:t>
            </a:r>
          </a:p>
          <a:p>
            <a:r>
              <a:rPr lang="pl-PL" sz="800" b="1" dirty="0"/>
              <a:t>sprawozdania finansowe </a:t>
            </a:r>
            <a:r>
              <a:rPr lang="pl-PL" sz="800" dirty="0"/>
              <a:t>za trzy ostatnie zamknięte okresy obrachunkowe </a:t>
            </a:r>
          </a:p>
          <a:p>
            <a:r>
              <a:rPr lang="pl-PL" sz="800" b="1" dirty="0"/>
              <a:t>Pismo przewodnie </a:t>
            </a:r>
            <a:r>
              <a:rPr lang="pl-PL" sz="800" dirty="0"/>
              <a:t>- gdy wnioskodawca zostanie wezwany do poprawy/uzupełnienia wniosku, zobligowany jest każdorazowo przedłożyć pismo przewodnie, w którym odniesie się do uwag = w sprawie poprawy/uzupełnienia oraz opisze sposób dokonania poprawy. Zaleca się skorzystanie z załącznika nr I.7 Wzór pisma</a:t>
            </a:r>
          </a:p>
          <a:p>
            <a:r>
              <a:rPr lang="pl-PL" sz="800" dirty="0"/>
              <a:t>przewodniego. klauzulą: „Jestem świadomy/świadoma odpowiedzialności karnej za złożenie fałszywych oświadczeń” oraz musi zostać podpisane podpisem kwalifikowanym.</a:t>
            </a:r>
          </a:p>
        </p:txBody>
      </p:sp>
      <p:sp>
        <p:nvSpPr>
          <p:cNvPr id="4" name="Symbol zastępczy numeru slajdu 3">
            <a:extLst>
              <a:ext uri="{FF2B5EF4-FFF2-40B4-BE49-F238E27FC236}">
                <a16:creationId xmlns:a16="http://schemas.microsoft.com/office/drawing/2014/main" id="{DC3EB537-7EE7-8B7E-3EDE-E3945A716D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55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lgn="just">
              <a:lnSpc>
                <a:spcPct val="100000"/>
              </a:lnSpc>
              <a:spcAft>
                <a:spcPts val="800"/>
              </a:spcAft>
              <a:buFont typeface="Arial" panose="020B0604020202020204" pitchFamily="34" charset="0"/>
              <a:buChar char="•"/>
            </a:pP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Załączniki do wniosku składane są wraz z wnioskiem do LAWP wyłącznie w formie elektronicznej (maksymalny rozmiar pliku to 25 MB</a:t>
            </a:r>
          </a:p>
          <a:p>
            <a:pPr marL="171450" indent="-171450" algn="just">
              <a:lnSpc>
                <a:spcPct val="100000"/>
              </a:lnSpc>
              <a:spcAft>
                <a:spcPts val="800"/>
              </a:spcAft>
              <a:buFont typeface="Arial" panose="020B0604020202020204" pitchFamily="34" charset="0"/>
              <a:buChar char="•"/>
            </a:pP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Na każdy obligatoryjny załącznik wnioskodawca we wniosku w WOD2021 w zakładce „Załączniki” ma wyznaczone miejsce (wraz z nazwą załącznika), w którym istnieje możliwość wgrania dokładanie jednego pliku</a:t>
            </a:r>
          </a:p>
          <a:p>
            <a:pPr marL="171450" indent="-171450" algn="just">
              <a:lnSpc>
                <a:spcPct val="100000"/>
              </a:lnSpc>
              <a:spcAft>
                <a:spcPts val="800"/>
              </a:spcAft>
              <a:buFont typeface="Arial" panose="020B0604020202020204" pitchFamily="34" charset="0"/>
              <a:buChar char="•"/>
            </a:pP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W przypadku zastosowania zewnętrznego podpisu kwalifikowanego powstaje odrębny plik z podpisem, który zawiera jedynie odwołanie do dokumentu źródłowego, a nie jego treść. Należy wówczas pamiętać, aby załączyć dwa pliki - pierwszy z podpisem wnioskodawcy lub osoby upoważnionej i drugi z podpisywanym dokumentem. Złożenie tylko pliku z podpisem skutkuje uznaniem dokumentu za niezłożony, natomiast złożenie dokumentu bez pliku podpisu skutkuje uznaniem takiego załącznika za niepodpisany.</a:t>
            </a:r>
          </a:p>
          <a:p>
            <a:pPr marL="171450" indent="-171450" algn="just">
              <a:lnSpc>
                <a:spcPct val="100000"/>
              </a:lnSpc>
              <a:spcAft>
                <a:spcPts val="800"/>
              </a:spcAft>
              <a:buFont typeface="Arial" panose="020B0604020202020204" pitchFamily="34" charset="0"/>
              <a:buChar char="•"/>
            </a:pP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WAŻNE! Po podpisaniu dokumentu podpisem kwalifikowanym, nie zmieniaj nazw plików ani nie otwieraj pliku ponownie, aby jeszcze coś poprawić albo sprawdzić (może to spowodować błędy techniczne, które utrudnią odczytanie dokumentu).</a:t>
            </a:r>
          </a:p>
          <a:p>
            <a:pPr marL="171450" indent="-171450" algn="just">
              <a:lnSpc>
                <a:spcPct val="100000"/>
              </a:lnSpc>
              <a:spcAft>
                <a:spcPts val="800"/>
              </a:spcAft>
              <a:buFont typeface="Arial" panose="020B0604020202020204" pitchFamily="34" charset="0"/>
              <a:buChar char="•"/>
            </a:pP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Załączniki, które należy sporządzić na wzorach udostępnionych przez LAWP), zawsze stanowią jeden plik, który należy wypełnić, podpisać podpisem kwalifikowanym i zaimportować do wniosku w WOD2021. Nie należy zmieniać typu pliku dla dokumentów programu Microsoft Excel na pliki w formacie *pdf lub inne. Nie należy przeformatowywać wzorów załączników, nie można usuwać zakładek w plikach arkuszy kalkulacyjnych, nie można usuwać tabel ani edytować treści wypełnionych we</a:t>
            </a:r>
          </a:p>
          <a:p>
            <a:pPr marL="171450" indent="-171450" algn="just">
              <a:lnSpc>
                <a:spcPct val="100000"/>
              </a:lnSpc>
              <a:spcAft>
                <a:spcPts val="800"/>
              </a:spcAft>
              <a:buFont typeface="Arial" panose="020B0604020202020204" pitchFamily="34" charset="0"/>
              <a:buChar char="•"/>
            </a:pP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wzorze np. instrukcji czy opisów tabel/pól itd. (wnioskodawca wypełnia jedynie pola które go dotyczą, pozostałe należy pozostawić w załączniku puste lub wpisywać „Nie dotyczy”</a:t>
            </a:r>
          </a:p>
          <a:p>
            <a:pPr marL="171450" indent="-171450" algn="just">
              <a:lnSpc>
                <a:spcPct val="100000"/>
              </a:lnSpc>
              <a:spcAft>
                <a:spcPts val="800"/>
              </a:spcAft>
              <a:buFont typeface="Arial" panose="020B0604020202020204" pitchFamily="34" charset="0"/>
              <a:buChar char="•"/>
            </a:pP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Jeżeli w ramach danego załącznika konieczne jest przedłożenie więcej niż jednego dokumentu są dwa rozwiązania:</a:t>
            </a:r>
          </a:p>
          <a:p>
            <a:pPr marL="228600" indent="-228600" algn="just">
              <a:lnSpc>
                <a:spcPct val="100000"/>
              </a:lnSpc>
              <a:spcAft>
                <a:spcPts val="800"/>
              </a:spcAft>
              <a:buFont typeface="+mj-lt"/>
              <a:buAutoNum type="arabicPeriod"/>
            </a:pP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można je </a:t>
            </a:r>
            <a:r>
              <a:rPr lang="pl-PL" sz="8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zzipować</a:t>
            </a: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w tym przypadku każdy z dokumentów musi mieć oddzielny podpis kwalifikowalny</a:t>
            </a:r>
          </a:p>
          <a:p>
            <a:pPr marL="228600" indent="-228600" algn="just">
              <a:lnSpc>
                <a:spcPct val="100000"/>
              </a:lnSpc>
              <a:spcAft>
                <a:spcPts val="800"/>
              </a:spcAft>
              <a:buFont typeface="+mj-lt"/>
              <a:buAutoNum type="arabicPeriod"/>
            </a:pPr>
            <a:r>
              <a:rPr lang="pl-PL" sz="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utworzyć jeden plik w wersji elektronicznej np. plik *pdf (poprzez zeskanowanie wszystkich wymaganych dokumentów do jednego pliku), podpisać go podpisem kwalifikowanym i zaimportować do wniosku w WOD2021</a:t>
            </a:r>
          </a:p>
          <a:p>
            <a:endParaRPr lang="pl-PL" sz="800"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272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800" dirty="0"/>
              <a:t>Przed podpisaniem umowy o dofinansowanie projektu wnioskodawca ma obowiązek przedłożyć dokumenty potwierdzające posiadanie środków finansowych, pozwalających na prawidłową realizację projektu, w wysokości co najmniej wartości wkładu własnego. </a:t>
            </a:r>
          </a:p>
          <a:p>
            <a:r>
              <a:rPr lang="pl-PL" sz="800" dirty="0"/>
              <a:t>- Sprawozdania finansowe – </a:t>
            </a:r>
            <a:r>
              <a:rPr lang="pl-PL" sz="800" dirty="0" err="1"/>
              <a:t>składaja</a:t>
            </a:r>
            <a:r>
              <a:rPr lang="pl-PL" sz="800" dirty="0"/>
              <a:t> firmy zobligowane do sporządzania sprawozdań finansowych, za ostatni zakończony okres obrachunkowy, jeżeli na etapie aplikowania przedłożone sprawozdania finansowe były niezatwierdzone lub jeżeli umowa o dofinansowanie jest podpisywana w roku następnym. jeżeli wynika z nich, że</a:t>
            </a:r>
          </a:p>
          <a:p>
            <a:r>
              <a:rPr lang="pl-PL" sz="800" dirty="0"/>
              <a:t>zysk netto przekroczył wartość wkładu własnego odnoszącego się do kosztów kwalifikowalnych ujętych w projekcie i wnioskodawca posiada stabilną sytuację finansową </a:t>
            </a:r>
            <a:r>
              <a:rPr lang="pl-PL" sz="800" dirty="0" err="1"/>
              <a:t>wn</a:t>
            </a:r>
            <a:r>
              <a:rPr lang="pl-PL" sz="800" dirty="0"/>
              <a:t>. Nie musi przedkładać dodatkowego dok. Potwierdzających posiadanie wkład własny.</a:t>
            </a:r>
          </a:p>
          <a:p>
            <a:pPr marL="171450" indent="-171450">
              <a:buFont typeface="Arial" panose="020B0604020202020204" pitchFamily="34" charset="0"/>
              <a:buChar char="•"/>
            </a:pPr>
            <a:r>
              <a:rPr lang="pl-PL" sz="800" dirty="0"/>
              <a:t>Promesa kredytowa, Promesa pożyczki inwestycyjnej  z oświadczeniem i upoważnieniem, Wyciągi bankowe, Zaświadczenia bankowe oraz może przedłożyć inne dodatkowe dokumenty finansowe mogące potwierdzać posiadanie środków pieniężnych. </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126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900" b="0" dirty="0">
                <a:effectLst/>
                <a:latin typeface="Arial" panose="020B0604020202020204" pitchFamily="34" charset="0"/>
                <a:ea typeface="Calibri" panose="020F0502020204030204" pitchFamily="34" charset="0"/>
              </a:rPr>
              <a:t>Termin na poprawę uzupełnienie wynosi 10 dni roboczych, od dnia następnego po wysłaniu wiadomości w WOD&gt; Należy logować się do systemy co </a:t>
            </a:r>
            <a:r>
              <a:rPr lang="pl-PL" sz="900" b="0" dirty="0" err="1">
                <a:effectLst/>
                <a:latin typeface="Arial" panose="020B0604020202020204" pitchFamily="34" charset="0"/>
                <a:ea typeface="Calibri" panose="020F0502020204030204" pitchFamily="34" charset="0"/>
              </a:rPr>
              <a:t>najmneij</a:t>
            </a:r>
            <a:r>
              <a:rPr lang="pl-PL" sz="900" b="0" dirty="0">
                <a:effectLst/>
                <a:latin typeface="Arial" panose="020B0604020202020204" pitchFamily="34" charset="0"/>
                <a:ea typeface="Calibri" panose="020F0502020204030204" pitchFamily="34" charset="0"/>
              </a:rPr>
              <a:t> raz na 5 dni. </a:t>
            </a:r>
          </a:p>
          <a:p>
            <a:r>
              <a:rPr lang="pl-PL" sz="900" b="0" dirty="0">
                <a:effectLst/>
                <a:latin typeface="Arial" panose="020B0604020202020204" pitchFamily="34" charset="0"/>
                <a:ea typeface="Calibri" panose="020F0502020204030204" pitchFamily="34" charset="0"/>
              </a:rPr>
              <a:t>Procedura oceny projektów składa się z dwóch etapów oceny, </a:t>
            </a:r>
          </a:p>
          <a:p>
            <a:r>
              <a:rPr lang="pl-PL" sz="900" b="0" dirty="0">
                <a:effectLst/>
                <a:latin typeface="Arial" panose="020B0604020202020204" pitchFamily="34" charset="0"/>
                <a:ea typeface="Calibri" panose="020F0502020204030204" pitchFamily="34" charset="0"/>
              </a:rPr>
              <a:t>oceny formalnej oraz merytorycznej.</a:t>
            </a:r>
          </a:p>
          <a:p>
            <a:pPr marL="342900" indent="-342900">
              <a:buAutoNum type="arabicPeriod"/>
            </a:pPr>
            <a:r>
              <a:rPr lang="pl-PL" sz="900" b="0" dirty="0">
                <a:effectLst/>
                <a:latin typeface="Arial" panose="020B0604020202020204" pitchFamily="34" charset="0"/>
                <a:ea typeface="Calibri" panose="020F0502020204030204" pitchFamily="34" charset="0"/>
              </a:rPr>
              <a:t>Ocena</a:t>
            </a:r>
            <a:r>
              <a:rPr lang="pl-PL" sz="900" b="1" dirty="0">
                <a:effectLst/>
                <a:latin typeface="Arial" panose="020B0604020202020204" pitchFamily="34" charset="0"/>
                <a:ea typeface="Calibri" panose="020F0502020204030204" pitchFamily="34" charset="0"/>
              </a:rPr>
              <a:t> formalna </a:t>
            </a:r>
            <a:r>
              <a:rPr lang="pl-PL" sz="900" b="0" dirty="0">
                <a:effectLst/>
                <a:latin typeface="Arial" panose="020B0604020202020204" pitchFamily="34" charset="0"/>
                <a:ea typeface="Calibri" panose="020F0502020204030204" pitchFamily="34" charset="0"/>
              </a:rPr>
              <a:t>dokonywana będzie w oparciu o kryteria </a:t>
            </a:r>
            <a:r>
              <a:rPr lang="pl-PL" sz="900" b="1" dirty="0">
                <a:effectLst/>
                <a:latin typeface="Arial" panose="020B0604020202020204" pitchFamily="34" charset="0"/>
                <a:ea typeface="Calibri" panose="020F0502020204030204" pitchFamily="34" charset="0"/>
              </a:rPr>
              <a:t>formalne dostępu, poprawności i specyficzne. </a:t>
            </a:r>
          </a:p>
          <a:p>
            <a:pPr marL="0" indent="0">
              <a:buNone/>
            </a:pPr>
            <a:r>
              <a:rPr lang="pl-PL" sz="900" b="0" dirty="0">
                <a:effectLst/>
                <a:latin typeface="Arial" panose="020B0604020202020204" pitchFamily="34" charset="0"/>
                <a:ea typeface="Calibri" panose="020F0502020204030204" pitchFamily="34" charset="0"/>
                <a:cs typeface="Times New Roman" panose="02020603050405020304" pitchFamily="18" charset="0"/>
              </a:rPr>
              <a:t>Kryteria te są kryteriami zerojedynkowymi</a:t>
            </a:r>
            <a:r>
              <a:rPr lang="pl-PL" sz="900" dirty="0">
                <a:effectLst/>
                <a:latin typeface="Arial" panose="020B0604020202020204" pitchFamily="34" charset="0"/>
                <a:ea typeface="Calibri" panose="020F0502020204030204" pitchFamily="34" charset="0"/>
                <a:cs typeface="Times New Roman" panose="02020603050405020304" pitchFamily="18" charset="0"/>
              </a:rPr>
              <a:t>. Ocena polegać będzie na przyznaniu wartości logicznych: „TAK”, „NIE”, bądź „NIE DOTYCZY”. </a:t>
            </a:r>
          </a:p>
          <a:p>
            <a:pPr marL="0" indent="0">
              <a:buNone/>
            </a:pPr>
            <a:r>
              <a:rPr lang="pl-PL" sz="900" b="0" dirty="0">
                <a:effectLst/>
                <a:latin typeface="Arial" panose="020B0604020202020204" pitchFamily="34" charset="0"/>
                <a:ea typeface="Calibri" panose="020F0502020204030204" pitchFamily="34" charset="0"/>
                <a:cs typeface="Times New Roman" panose="02020603050405020304" pitchFamily="18" charset="0"/>
              </a:rPr>
              <a:t>Kryteria</a:t>
            </a:r>
            <a:r>
              <a:rPr lang="pl-PL" sz="900" b="1" dirty="0">
                <a:effectLst/>
                <a:latin typeface="Arial" panose="020B0604020202020204" pitchFamily="34" charset="0"/>
                <a:ea typeface="Calibri" panose="020F0502020204030204" pitchFamily="34" charset="0"/>
                <a:cs typeface="Times New Roman" panose="02020603050405020304" pitchFamily="18" charset="0"/>
              </a:rPr>
              <a:t> </a:t>
            </a:r>
            <a:r>
              <a:rPr lang="pl-PL" sz="900" b="0" dirty="0">
                <a:effectLst/>
                <a:latin typeface="Arial" panose="020B0604020202020204" pitchFamily="34" charset="0"/>
                <a:ea typeface="Calibri" panose="020F0502020204030204" pitchFamily="34" charset="0"/>
                <a:cs typeface="Times New Roman" panose="02020603050405020304" pitchFamily="18" charset="0"/>
              </a:rPr>
              <a:t>formalne dostępu to kryteria obligatoryjne, których spełnienie jest niezbędne do przyznania dofinansowania i nie ma możliwości</a:t>
            </a:r>
          </a:p>
          <a:p>
            <a:pPr marL="0" indent="0">
              <a:buNone/>
            </a:pPr>
            <a:r>
              <a:rPr lang="pl-PL" sz="900" b="0" dirty="0">
                <a:effectLst/>
                <a:latin typeface="Arial" panose="020B0604020202020204" pitchFamily="34" charset="0"/>
                <a:ea typeface="Calibri" panose="020F0502020204030204" pitchFamily="34" charset="0"/>
                <a:cs typeface="Times New Roman" panose="02020603050405020304" pitchFamily="18" charset="0"/>
              </a:rPr>
              <a:t>ich uzupełnienia natomiast w ramach kryterium poprawności i kryteriów specyficznych możliwa jest jedna poprawa. </a:t>
            </a:r>
          </a:p>
          <a:p>
            <a:pPr marL="742950" lvl="1" indent="-285750">
              <a:buFont typeface="Arial" panose="020B0604020202020204" pitchFamily="34" charset="0"/>
              <a:buChar char="•"/>
            </a:pPr>
            <a:r>
              <a:rPr lang="pl-PL" sz="900" b="0" dirty="0">
                <a:effectLst/>
                <a:latin typeface="Arial" panose="020B0604020202020204" pitchFamily="34" charset="0"/>
                <a:ea typeface="Calibri" panose="020F0502020204030204" pitchFamily="34" charset="0"/>
                <a:cs typeface="Times New Roman" panose="02020603050405020304" pitchFamily="18" charset="0"/>
              </a:rPr>
              <a:t>Czy wniosek o dofinansowanie został złożony w wyznaczonym terminie naboru?</a:t>
            </a:r>
          </a:p>
          <a:p>
            <a:pPr marL="457200" lvl="1" indent="0">
              <a:buNone/>
            </a:pPr>
            <a:r>
              <a:rPr lang="pl-PL" sz="900" b="0" dirty="0">
                <a:effectLst/>
                <a:latin typeface="Arial" panose="020B0604020202020204" pitchFamily="34" charset="0"/>
                <a:ea typeface="Calibri" panose="020F0502020204030204" pitchFamily="34" charset="0"/>
                <a:cs typeface="Times New Roman" panose="02020603050405020304" pitchFamily="18" charset="0"/>
              </a:rPr>
              <a:t>• Czy formularz został sporządzony i </a:t>
            </a:r>
            <a:r>
              <a:rPr lang="pl-PL" sz="900" b="0" dirty="0" err="1">
                <a:effectLst/>
                <a:latin typeface="Arial" panose="020B0604020202020204" pitchFamily="34" charset="0"/>
                <a:ea typeface="Calibri" panose="020F0502020204030204" pitchFamily="34" charset="0"/>
                <a:cs typeface="Times New Roman" panose="02020603050405020304" pitchFamily="18" charset="0"/>
              </a:rPr>
              <a:t>złożonyprzez</a:t>
            </a:r>
            <a:r>
              <a:rPr lang="pl-PL" sz="900" b="0" dirty="0">
                <a:effectLst/>
                <a:latin typeface="Arial" panose="020B0604020202020204" pitchFamily="34" charset="0"/>
                <a:ea typeface="Calibri" panose="020F0502020204030204" pitchFamily="34" charset="0"/>
                <a:cs typeface="Times New Roman" panose="02020603050405020304" pitchFamily="18" charset="0"/>
              </a:rPr>
              <a:t> WOD2021. systemie?</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900" b="1" dirty="0">
                <a:effectLst/>
                <a:latin typeface="Arial" panose="020B0604020202020204" pitchFamily="34" charset="0"/>
                <a:ea typeface="Calibri" panose="020F0502020204030204" pitchFamily="34" charset="0"/>
                <a:cs typeface="Times New Roman" panose="02020603050405020304" pitchFamily="18" charset="0"/>
              </a:rPr>
              <a:t>2. </a:t>
            </a:r>
            <a:r>
              <a:rPr lang="pl-PL" sz="900" b="0" dirty="0">
                <a:effectLst/>
                <a:latin typeface="Arial" panose="020B0604020202020204" pitchFamily="34" charset="0"/>
                <a:ea typeface="Calibri" panose="020F0502020204030204" pitchFamily="34" charset="0"/>
                <a:cs typeface="Times New Roman" panose="02020603050405020304" pitchFamily="18" charset="0"/>
              </a:rPr>
              <a:t>Ocena </a:t>
            </a:r>
            <a:r>
              <a:rPr lang="pl-PL" sz="900" b="1" dirty="0">
                <a:effectLst/>
                <a:latin typeface="Arial" panose="020B0604020202020204" pitchFamily="34" charset="0"/>
                <a:ea typeface="Calibri" panose="020F0502020204030204" pitchFamily="34" charset="0"/>
                <a:cs typeface="Times New Roman" panose="02020603050405020304" pitchFamily="18" charset="0"/>
              </a:rPr>
              <a:t>merytoryczna </a:t>
            </a:r>
            <a:r>
              <a:rPr lang="pl-PL" sz="900" b="0" dirty="0">
                <a:effectLst/>
                <a:latin typeface="Arial" panose="020B0604020202020204" pitchFamily="34" charset="0"/>
                <a:ea typeface="Calibri" panose="020F0502020204030204" pitchFamily="34" charset="0"/>
                <a:cs typeface="Times New Roman" panose="02020603050405020304" pitchFamily="18" charset="0"/>
              </a:rPr>
              <a:t>dokonywana jest w oparciu o kryteria</a:t>
            </a:r>
            <a:r>
              <a:rPr lang="pl-PL" sz="900" b="1" dirty="0">
                <a:effectLst/>
                <a:latin typeface="Arial" panose="020B0604020202020204" pitchFamily="34" charset="0"/>
                <a:ea typeface="Calibri" panose="020F0502020204030204" pitchFamily="34" charset="0"/>
                <a:cs typeface="Times New Roman" panose="02020603050405020304" pitchFamily="18" charset="0"/>
              </a:rPr>
              <a:t> techniczne, specyficzne, trafności merytorycznej oraz kryteria rozstrzygające.</a:t>
            </a:r>
            <a:endParaRPr lang="pl-PL" sz="9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900" b="0" dirty="0">
                <a:effectLst/>
                <a:latin typeface="Arial" panose="020B0604020202020204" pitchFamily="34" charset="0"/>
                <a:ea typeface="Calibri" panose="020F0502020204030204" pitchFamily="34" charset="0"/>
              </a:rPr>
              <a:t>Kryteria merytoryczne</a:t>
            </a:r>
            <a:r>
              <a:rPr lang="pl-PL" sz="900" b="1" dirty="0">
                <a:effectLst/>
                <a:latin typeface="Arial" panose="020B0604020202020204" pitchFamily="34" charset="0"/>
                <a:ea typeface="Calibri" panose="020F0502020204030204" pitchFamily="34" charset="0"/>
              </a:rPr>
              <a:t> techniczne i specyficzne </a:t>
            </a:r>
            <a:r>
              <a:rPr lang="pl-PL" sz="900" b="0" dirty="0">
                <a:effectLst/>
                <a:latin typeface="Arial" panose="020B0604020202020204" pitchFamily="34" charset="0"/>
                <a:ea typeface="Calibri" panose="020F0502020204030204" pitchFamily="34" charset="0"/>
                <a:cs typeface="Times New Roman" panose="02020603050405020304" pitchFamily="18" charset="0"/>
              </a:rPr>
              <a:t>są kryteriami zerojedynkowymi</a:t>
            </a:r>
            <a:r>
              <a:rPr lang="pl-PL" sz="900" dirty="0">
                <a:effectLst/>
                <a:latin typeface="Arial" panose="020B0604020202020204" pitchFamily="34" charset="0"/>
                <a:ea typeface="Calibri" panose="020F0502020204030204" pitchFamily="34" charset="0"/>
                <a:cs typeface="Times New Roman" panose="02020603050405020304" pitchFamily="18" charset="0"/>
              </a:rPr>
              <a:t>. Ocena również będzie polegać na przyznaniu</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900" dirty="0">
                <a:effectLst/>
                <a:latin typeface="Arial" panose="020B0604020202020204" pitchFamily="34" charset="0"/>
                <a:ea typeface="Calibri" panose="020F0502020204030204" pitchFamily="34" charset="0"/>
                <a:cs typeface="Times New Roman" panose="02020603050405020304" pitchFamily="18" charset="0"/>
              </a:rPr>
              <a:t> wartości: „TAK”, „NIE”, bądź „NIE DOTYCZY. Jest tutaj możliwe jedno uzupełnienie wniosku. Natomiast </a:t>
            </a:r>
            <a:r>
              <a:rPr lang="pl-PL" sz="900" b="0" dirty="0">
                <a:effectLst/>
                <a:latin typeface="Arial" panose="020B0604020202020204" pitchFamily="34" charset="0"/>
                <a:ea typeface="Calibri" panose="020F0502020204030204" pitchFamily="34" charset="0"/>
                <a:cs typeface="Times New Roman" panose="02020603050405020304" pitchFamily="18" charset="0"/>
              </a:rPr>
              <a:t>kryteria</a:t>
            </a:r>
            <a:r>
              <a:rPr lang="pl-PL" sz="900" b="1" dirty="0">
                <a:effectLst/>
                <a:latin typeface="Arial" panose="020B0604020202020204" pitchFamily="34" charset="0"/>
                <a:ea typeface="Calibri" panose="020F0502020204030204" pitchFamily="34" charset="0"/>
                <a:cs typeface="Times New Roman" panose="02020603050405020304" pitchFamily="18" charset="0"/>
              </a:rPr>
              <a:t> trafności merytorycznej</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900" b="1" dirty="0">
                <a:effectLst/>
                <a:latin typeface="Arial" panose="020B0604020202020204" pitchFamily="34" charset="0"/>
                <a:ea typeface="Calibri" panose="020F0502020204030204" pitchFamily="34" charset="0"/>
                <a:cs typeface="Times New Roman" panose="02020603050405020304" pitchFamily="18" charset="0"/>
              </a:rPr>
              <a:t> </a:t>
            </a:r>
            <a:r>
              <a:rPr lang="pl-PL" sz="900" dirty="0">
                <a:effectLst/>
                <a:latin typeface="Arial" panose="020B0604020202020204" pitchFamily="34" charset="0"/>
                <a:ea typeface="Calibri" panose="020F0502020204030204" pitchFamily="34" charset="0"/>
                <a:cs typeface="Times New Roman" panose="02020603050405020304" pitchFamily="18" charset="0"/>
              </a:rPr>
              <a:t>będą kryteriami punktowymi – Należy uzyskać odpowiednią punktów…... W ramach ich oceny </a:t>
            </a:r>
            <a:r>
              <a:rPr lang="pl-PL" sz="900" b="1" dirty="0">
                <a:effectLst/>
                <a:latin typeface="Arial" panose="020B0604020202020204" pitchFamily="34" charset="0"/>
                <a:ea typeface="Calibri" panose="020F0502020204030204" pitchFamily="34" charset="0"/>
                <a:cs typeface="Times New Roman" panose="02020603050405020304" pitchFamily="18" charset="0"/>
              </a:rPr>
              <a:t>nie będzie możliwości poprawiania wniosku.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900" b="1" dirty="0">
                <a:effectLst/>
                <a:latin typeface="Arial" panose="020B0604020202020204" pitchFamily="34" charset="0"/>
                <a:ea typeface="Calibri" panose="020F0502020204030204" pitchFamily="34" charset="0"/>
                <a:cs typeface="Times New Roman" panose="02020603050405020304" pitchFamily="18" charset="0"/>
              </a:rPr>
              <a:t>Kryteria rozstrzygające, </a:t>
            </a:r>
            <a:r>
              <a:rPr lang="pl-PL" sz="900" dirty="0">
                <a:effectLst/>
                <a:latin typeface="Arial" panose="020B0604020202020204" pitchFamily="34" charset="0"/>
                <a:ea typeface="Calibri" panose="020F0502020204030204" pitchFamily="34" charset="0"/>
                <a:cs typeface="Times New Roman" panose="02020603050405020304" pitchFamily="18" charset="0"/>
              </a:rPr>
              <a:t>wyodrębnione zostaną w ramach kryteriów</a:t>
            </a:r>
            <a:r>
              <a:rPr lang="pl-PL" sz="900" u="sng" dirty="0">
                <a:effectLst/>
                <a:latin typeface="Arial" panose="020B0604020202020204" pitchFamily="34" charset="0"/>
                <a:ea typeface="Calibri" panose="020F0502020204030204" pitchFamily="34" charset="0"/>
                <a:cs typeface="Times New Roman" panose="02020603050405020304" pitchFamily="18" charset="0"/>
              </a:rPr>
              <a:t> </a:t>
            </a:r>
            <a:r>
              <a:rPr lang="pl-PL" sz="900" dirty="0">
                <a:effectLst/>
                <a:latin typeface="Arial" panose="020B0604020202020204" pitchFamily="34" charset="0"/>
                <a:ea typeface="Calibri" panose="020F0502020204030204" pitchFamily="34" charset="0"/>
                <a:cs typeface="Times New Roman" panose="02020603050405020304" pitchFamily="18" charset="0"/>
              </a:rPr>
              <a:t>merytorycznych – trafności merytorycznej Będą miały zastosowanie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900" dirty="0">
                <a:effectLst/>
                <a:latin typeface="Arial" panose="020B0604020202020204" pitchFamily="34" charset="0"/>
                <a:ea typeface="Calibri" panose="020F0502020204030204" pitchFamily="34" charset="0"/>
                <a:cs typeface="Times New Roman" panose="02020603050405020304" pitchFamily="18" charset="0"/>
              </a:rPr>
              <a:t>w przypadku wyboru projektów, które uzyskają taką sama liczbę punków.</a:t>
            </a:r>
            <a:endParaRPr lang="pl-PL"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19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552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742950" lvl="1" indent="-285750">
              <a:buFont typeface="Arial" panose="020B0604020202020204" pitchFamily="34" charset="0"/>
              <a:buChar char="•"/>
            </a:pPr>
            <a:r>
              <a:rPr lang="pl-PL" sz="1200" b="0" dirty="0">
                <a:effectLst/>
                <a:latin typeface="Arial" panose="020B0604020202020204" pitchFamily="34" charset="0"/>
                <a:ea typeface="Calibri" panose="020F0502020204030204" pitchFamily="34" charset="0"/>
                <a:cs typeface="Times New Roman" panose="02020603050405020304" pitchFamily="18" charset="0"/>
              </a:rPr>
              <a:t>Czy wniosek o dofinansowanie został złożony w wyznaczonym terminie naboru?</a:t>
            </a:r>
          </a:p>
          <a:p>
            <a:pPr marL="457200" lvl="1" indent="0">
              <a:buNone/>
            </a:pPr>
            <a:r>
              <a:rPr lang="pl-PL" sz="1200" b="0" dirty="0">
                <a:effectLst/>
                <a:latin typeface="Arial" panose="020B0604020202020204" pitchFamily="34" charset="0"/>
                <a:ea typeface="Calibri" panose="020F0502020204030204" pitchFamily="34" charset="0"/>
                <a:cs typeface="Times New Roman" panose="02020603050405020304" pitchFamily="18" charset="0"/>
              </a:rPr>
              <a:t>• Czy formularz został sporządzony i </a:t>
            </a:r>
            <a:r>
              <a:rPr lang="pl-PL" sz="1200" b="0" dirty="0" err="1">
                <a:effectLst/>
                <a:latin typeface="Arial" panose="020B0604020202020204" pitchFamily="34" charset="0"/>
                <a:ea typeface="Calibri" panose="020F0502020204030204" pitchFamily="34" charset="0"/>
                <a:cs typeface="Times New Roman" panose="02020603050405020304" pitchFamily="18" charset="0"/>
              </a:rPr>
              <a:t>złożonyprzez</a:t>
            </a:r>
            <a:r>
              <a:rPr lang="pl-PL" sz="1200" b="0" dirty="0">
                <a:effectLst/>
                <a:latin typeface="Arial" panose="020B0604020202020204" pitchFamily="34" charset="0"/>
                <a:ea typeface="Calibri" panose="020F0502020204030204" pitchFamily="34" charset="0"/>
                <a:cs typeface="Times New Roman" panose="02020603050405020304" pitchFamily="18" charset="0"/>
              </a:rPr>
              <a:t> WOD2021. </a:t>
            </a:r>
            <a:r>
              <a:rPr lang="pl-PL" sz="1200" b="0">
                <a:effectLst/>
                <a:latin typeface="Arial" panose="020B0604020202020204" pitchFamily="34" charset="0"/>
                <a:ea typeface="Calibri" panose="020F0502020204030204" pitchFamily="34" charset="0"/>
                <a:cs typeface="Times New Roman" panose="02020603050405020304" pitchFamily="18" charset="0"/>
              </a:rPr>
              <a:t>systemie?</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511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056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011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320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800" dirty="0"/>
              <a:t>Kryteria zero jedynkowe dalej!! </a:t>
            </a:r>
          </a:p>
          <a:p>
            <a:pPr marL="228600" indent="-228600">
              <a:buAutoNum type="arabicPeriod"/>
            </a:pPr>
            <a:r>
              <a:rPr lang="pl-PL" sz="800" dirty="0"/>
              <a:t>Doradztwo innowacyjne.:</a:t>
            </a:r>
          </a:p>
          <a:p>
            <a:pPr marL="171450" indent="-171450">
              <a:buFont typeface="Arial" panose="020B0604020202020204" pitchFamily="34" charset="0"/>
              <a:buChar char="•"/>
            </a:pPr>
            <a:r>
              <a:rPr lang="pl-PL" sz="800" dirty="0"/>
              <a:t>Czy projekt dotyczy zakupu specjalistycznych usług doradztwa innowacyjnego, planowanych do nabycia od akredytowanych ośrodków innowacji  dotyczących oceny</a:t>
            </a:r>
          </a:p>
          <a:p>
            <a:pPr marL="0" indent="0">
              <a:buFont typeface="Arial" panose="020B0604020202020204" pitchFamily="34" charset="0"/>
              <a:buNone/>
            </a:pPr>
            <a:r>
              <a:rPr lang="pl-PL" sz="800" dirty="0"/>
              <a:t>możliwości i/lub przygotowania przedsiębiorcy do wdrożenia rozwiązań technologicznych polegających na poprawie działalności w zakresie m.in.:</a:t>
            </a:r>
          </a:p>
          <a:p>
            <a:pPr marL="0" indent="0">
              <a:buFont typeface="Arial" panose="020B0604020202020204" pitchFamily="34" charset="0"/>
              <a:buNone/>
            </a:pPr>
            <a:r>
              <a:rPr lang="pl-PL" sz="800" dirty="0"/>
              <a:t>• produkcji wyrobów lub usług;</a:t>
            </a:r>
          </a:p>
          <a:p>
            <a:pPr marL="0" indent="0">
              <a:buFont typeface="Arial" panose="020B0604020202020204" pitchFamily="34" charset="0"/>
              <a:buNone/>
            </a:pPr>
            <a:r>
              <a:rPr lang="pl-PL" sz="800" dirty="0"/>
              <a:t>• dystrybucji i logistyki;</a:t>
            </a:r>
          </a:p>
          <a:p>
            <a:pPr marL="0" indent="0">
              <a:buFont typeface="Arial" panose="020B0604020202020204" pitchFamily="34" charset="0"/>
              <a:buNone/>
            </a:pPr>
            <a:r>
              <a:rPr lang="pl-PL" sz="800" dirty="0"/>
              <a:t>• marketingu i sprzedaży;</a:t>
            </a:r>
          </a:p>
          <a:p>
            <a:pPr marL="0" indent="0">
              <a:buFont typeface="Arial" panose="020B0604020202020204" pitchFamily="34" charset="0"/>
              <a:buNone/>
            </a:pPr>
            <a:r>
              <a:rPr lang="pl-PL" sz="800" dirty="0"/>
              <a:t>• systemów informacyjno-komunikacyjnych;</a:t>
            </a:r>
          </a:p>
          <a:p>
            <a:pPr marL="0" indent="0">
              <a:buFont typeface="Arial" panose="020B0604020202020204" pitchFamily="34" charset="0"/>
              <a:buNone/>
            </a:pPr>
            <a:r>
              <a:rPr lang="pl-PL" sz="800" dirty="0"/>
              <a:t>• administracji i zarządzania;</a:t>
            </a:r>
          </a:p>
          <a:p>
            <a:pPr marL="0" indent="0">
              <a:buFont typeface="Arial" panose="020B0604020202020204" pitchFamily="34" charset="0"/>
              <a:buNone/>
            </a:pPr>
            <a:r>
              <a:rPr lang="pl-PL" sz="800" dirty="0"/>
              <a:t>• rozwoju produktów i procesów biznesowych.</a:t>
            </a:r>
          </a:p>
          <a:p>
            <a:pPr marL="171450" indent="-171450">
              <a:buFont typeface="Arial" panose="020B0604020202020204" pitchFamily="34" charset="0"/>
              <a:buChar char="•"/>
            </a:pPr>
            <a:r>
              <a:rPr lang="pl-PL" sz="800" dirty="0"/>
              <a:t>Usługi doradztwa proinnowacyjnego nie obejmują usług doradczych mających charakter ciągły lub okresowy lub gdy są związane ze zwykłymi kosztami operacyjnymi przedsiębiorstwa,</a:t>
            </a:r>
          </a:p>
          <a:p>
            <a:pPr marL="171450" indent="-171450">
              <a:buFont typeface="Arial" panose="020B0604020202020204" pitchFamily="34" charset="0"/>
              <a:buChar char="•"/>
            </a:pPr>
            <a:r>
              <a:rPr lang="pl-PL" sz="800" dirty="0"/>
              <a:t>Czy planowane do nabycia usługi doradcze dotyczą wsparcia transformacji technologicznej - Kryterium weryfikowane jest na podstawie wniosku o dofinansowanie i załączników</a:t>
            </a:r>
          </a:p>
          <a:p>
            <a:r>
              <a:rPr lang="pl-PL" sz="800" dirty="0"/>
              <a:t>3. Udokumentowanie efektów doradztwa - Kryterium uznaje się za spełnione, w przypadku gdy wnioskodawca zadeklaruje, że wszystkie zaplanowane usługi doradcze zostaną zakończone w sposób opisany powyżej</a:t>
            </a: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113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r>
              <a:rPr lang="pl-PL" sz="800" dirty="0"/>
              <a:t>Siedziba - Przez duże ośrodki miejskie należy rozumieć tereny gęsto zaludnione zgodnie z klasyfikacją DEGURBA. Do terenów gęsto zaludnionych w województwie lubelskim zalicza się miasta Chełm, Zamość i Lublin. </a:t>
            </a:r>
          </a:p>
          <a:p>
            <a:pPr marL="228600" indent="-228600">
              <a:buAutoNum type="arabicPeriod"/>
            </a:pPr>
            <a:r>
              <a:rPr lang="pl-PL" sz="800" dirty="0"/>
              <a:t>Należy spełnić dwie rzeczy: I. wnioskodawca zadeklaruje, że w wyniku realizacji projektu wdroży innowację produktową i/lub procesową, co najmniej w skali przedsiębiorstwa wnioskodawcy, a wdrażana innowacja będzie efektem przeprowadzonego doradztwa II. gdy wnioskodawca zadeklaruje, że innowacja produktowa i/lub procesowa będzie wdrażana na terenie województwa lubelskiego, w szczególności w przypadku gdy przedsiębiorstwo prowadzi działalność również poza województwem lubelskim.</a:t>
            </a:r>
          </a:p>
          <a:p>
            <a:pPr marL="0" indent="0">
              <a:buNone/>
            </a:pPr>
            <a:r>
              <a:rPr lang="pl-PL" sz="800" b="1" dirty="0"/>
              <a:t>Innowacja produktowa </a:t>
            </a:r>
            <a:r>
              <a:rPr lang="pl-PL" sz="800" dirty="0"/>
              <a:t>to produkt lub usługa, które są nowe lub znacząco ulepszone w zakresie swoich cech lub zastosowań. </a:t>
            </a:r>
          </a:p>
          <a:p>
            <a:pPr marL="0" indent="0">
              <a:buNone/>
            </a:pPr>
            <a:r>
              <a:rPr lang="pl-PL" sz="800" b="1" dirty="0"/>
              <a:t>Innowacja procesowa</a:t>
            </a:r>
            <a:r>
              <a:rPr lang="pl-PL" sz="800" dirty="0"/>
              <a:t> to wdrożenie nowej lub znacznie udoskonalonej metody produkcji lub dostarczania towarów i usług (w tym znacznej zmiany w obrębie technik, sprzętu lub oprogramowania). </a:t>
            </a:r>
            <a:r>
              <a:rPr lang="pl-PL" sz="800" b="1" dirty="0"/>
              <a:t>Definicja ta nie obejmuje natomiast</a:t>
            </a:r>
            <a:r>
              <a:rPr lang="pl-PL" sz="800" dirty="0"/>
              <a:t>: niewielkich zmian lub ulepszeń, zwiększenia mocy produkcyjnych lub usługowych poprzez dodanie systemów produkcyjnych lub logistycznych bardzo podobnych do obecnie </a:t>
            </a:r>
            <a:r>
              <a:rPr lang="pl-PL" sz="800" dirty="0" err="1"/>
              <a:t>stosowanychku</a:t>
            </a:r>
            <a:r>
              <a:rPr lang="pl-PL" sz="800" dirty="0"/>
              <a:t>, zmian wynikających jedynie ze zmian cen, dostosowania do potrzeb użytkownika, dostosowania </a:t>
            </a:r>
            <a:r>
              <a:rPr lang="pl-PL" sz="800" dirty="0" err="1"/>
              <a:t>dopotrzeb</a:t>
            </a:r>
            <a:r>
              <a:rPr lang="pl-PL" sz="800" dirty="0"/>
              <a:t> rynku lokalnego, regularnych zmian sezonowych i innych zmian cyklicznych, obrotu nowymi lub znacząco udoskonalonymi produktami</a:t>
            </a:r>
          </a:p>
          <a:p>
            <a:pPr marL="0" indent="0">
              <a:buNone/>
            </a:pPr>
            <a:r>
              <a:rPr lang="pl-PL" sz="800" b="1" dirty="0"/>
              <a:t>Kwestia wdrożenia w przedsiębiorstwie wnioskodawcy innowacji produktowej i/lub procesowej będzie podlegała monitorowaniu i kontroli po zrealizowaniu projektu</a:t>
            </a:r>
          </a:p>
          <a:p>
            <a:pPr marL="0" indent="0">
              <a:buNone/>
            </a:pPr>
            <a:r>
              <a:rPr lang="pl-PL" sz="800" b="1" dirty="0"/>
              <a:t>3</a:t>
            </a:r>
            <a:r>
              <a:rPr lang="pl-PL" sz="800" b="0" dirty="0"/>
              <a:t>. Gdy wnioskodawca zadeklarował, że zakres doradztwa, z którego planuje skorzystać będzie obejmował ocenę możliwości i/lub przygotowanie wnioskodawcy do nawiązania współpracy :</a:t>
            </a:r>
          </a:p>
          <a:p>
            <a:pPr marL="0" indent="0">
              <a:buNone/>
            </a:pPr>
            <a:r>
              <a:rPr lang="pl-PL" sz="800" b="1" dirty="0"/>
              <a:t>Współpraca międzyregionalna</a:t>
            </a:r>
            <a:r>
              <a:rPr lang="pl-PL" sz="800" b="0" dirty="0"/>
              <a:t> oznacza współpracę z podmiotami z innych województw.</a:t>
            </a:r>
          </a:p>
          <a:p>
            <a:pPr marL="0" indent="0">
              <a:buNone/>
            </a:pPr>
            <a:r>
              <a:rPr lang="pl-PL" sz="800" b="0" dirty="0"/>
              <a:t> </a:t>
            </a:r>
            <a:r>
              <a:rPr lang="pl-PL" sz="800" b="1" dirty="0"/>
              <a:t>Współpraca transgraniczna </a:t>
            </a:r>
            <a:r>
              <a:rPr lang="pl-PL" sz="800" b="0" dirty="0"/>
              <a:t>oznacza współpracę z podmiotami z </a:t>
            </a:r>
            <a:r>
              <a:rPr lang="pl-PL" sz="800" b="0" dirty="0" err="1"/>
              <a:t>bszarów</a:t>
            </a:r>
            <a:r>
              <a:rPr lang="pl-PL" sz="800" b="0" dirty="0"/>
              <a:t> przygranicznych Rzeczpospolitej Polskiej, bezpośrednio przylegających do granicy województwa lubelskiego (tj. przygranicznych obszarach Ukrainy lub Białorusi).  </a:t>
            </a:r>
            <a:r>
              <a:rPr lang="pl-PL" sz="800" b="1" dirty="0"/>
              <a:t>Współpraca transnarodowa </a:t>
            </a:r>
            <a:r>
              <a:rPr lang="pl-PL" sz="800" b="0" dirty="0"/>
              <a:t>oznacza współpracę z podmiotami z zagranicy (z wyłączeniem obszarów transgranicznych).</a:t>
            </a:r>
          </a:p>
          <a:p>
            <a:pPr marL="0" indent="0">
              <a:buNone/>
            </a:pPr>
            <a:r>
              <a:rPr lang="pl-PL" sz="800" b="0" dirty="0"/>
              <a:t>kwestia nawiązania wskazanej współpracy będzie podlegała monitorowaniu i kontroli </a:t>
            </a: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841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4E32D-EB62-159C-B60B-1B0165E3980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1DE6442-ED27-7D8C-CDF2-74F2AA33D5B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CD48C43-AA29-93D2-0C1A-EA7C32A9E830}"/>
              </a:ext>
            </a:extLst>
          </p:cNvPr>
          <p:cNvSpPr>
            <a:spLocks noGrp="1"/>
          </p:cNvSpPr>
          <p:nvPr>
            <p:ph type="body" idx="1"/>
          </p:nvPr>
        </p:nvSpPr>
        <p:spPr/>
        <p:txBody>
          <a:bodyPr/>
          <a:lstStyle/>
          <a:p>
            <a:pPr marL="228600" indent="-228600">
              <a:buAutoNum type="arabicPeriod"/>
            </a:pPr>
            <a:r>
              <a:rPr lang="pl-PL" sz="800" dirty="0"/>
              <a:t>Siedziba - Przez duże ośrodki miejskie należy rozumieć tereny gęsto zaludnione zgodnie z klasyfikacją DEGURBA. Do terenów gęsto zaludnionych w województwie lubelskim zalicza się miasta Chełm, Zamość i Lublin. </a:t>
            </a:r>
          </a:p>
          <a:p>
            <a:pPr marL="228600" indent="-228600">
              <a:buAutoNum type="arabicPeriod"/>
            </a:pPr>
            <a:r>
              <a:rPr lang="pl-PL" sz="800" dirty="0"/>
              <a:t>Należy spełnić dwie rzeczy: I. wnioskodawca zadeklaruje, że w wyniku realizacji projektu wdroży innowację produktową i/lub procesową, co najmniej w skali przedsiębiorstwa wnioskodawcy, a wdrażana innowacja będzie efektem przeprowadzonego doradztwa II. gdy wnioskodawca zadeklaruje, że innowacja produktowa i/lub procesowa będzie wdrażana na terenie województwa lubelskiego, w szczególności w przypadku gdy przedsiębiorstwo prowadzi działalność również poza województwem lubelskim.</a:t>
            </a:r>
          </a:p>
          <a:p>
            <a:pPr marL="0" indent="0">
              <a:buNone/>
            </a:pPr>
            <a:r>
              <a:rPr lang="pl-PL" sz="800" b="1" dirty="0"/>
              <a:t>Innowacja produktowa </a:t>
            </a:r>
            <a:r>
              <a:rPr lang="pl-PL" sz="800" dirty="0"/>
              <a:t>to produkt lub usługa, które są nowe lub znacząco ulepszone w zakresie swoich cech lub zastosowań. </a:t>
            </a:r>
          </a:p>
          <a:p>
            <a:pPr marL="0" indent="0">
              <a:buNone/>
            </a:pPr>
            <a:r>
              <a:rPr lang="pl-PL" sz="800" b="1" dirty="0"/>
              <a:t>Innowacja procesowa</a:t>
            </a:r>
            <a:r>
              <a:rPr lang="pl-PL" sz="800" dirty="0"/>
              <a:t> to wdrożenie nowej lub znacznie udoskonalonej metody produkcji lub dostarczania towarów i usług (w tym znacznej zmiany w obrębie technik, sprzętu lub oprogramowania). </a:t>
            </a:r>
            <a:r>
              <a:rPr lang="pl-PL" sz="800" b="1" dirty="0"/>
              <a:t>Definicja ta nie obejmuje natomiast</a:t>
            </a:r>
            <a:r>
              <a:rPr lang="pl-PL" sz="800" dirty="0"/>
              <a:t>: niewielkich zmian lub ulepszeń, zwiększenia mocy produkcyjnych lub usługowych poprzez dodanie systemów produkcyjnych lub logistycznych bardzo podobnych do obecnie </a:t>
            </a:r>
            <a:r>
              <a:rPr lang="pl-PL" sz="800" dirty="0" err="1"/>
              <a:t>stosowanychku</a:t>
            </a:r>
            <a:r>
              <a:rPr lang="pl-PL" sz="800" dirty="0"/>
              <a:t>, zmian wynikających jedynie ze zmian cen, dostosowania do potrzeb użytkownika, dostosowania </a:t>
            </a:r>
            <a:r>
              <a:rPr lang="pl-PL" sz="800" dirty="0" err="1"/>
              <a:t>dopotrzeb</a:t>
            </a:r>
            <a:r>
              <a:rPr lang="pl-PL" sz="800" dirty="0"/>
              <a:t> rynku lokalnego, regularnych zmian sezonowych i innych zmian cyklicznych, obrotu nowymi lub znacząco udoskonalonymi produktami</a:t>
            </a:r>
          </a:p>
          <a:p>
            <a:pPr marL="0" indent="0">
              <a:buNone/>
            </a:pPr>
            <a:r>
              <a:rPr lang="pl-PL" sz="800" b="1" dirty="0"/>
              <a:t>Kwestia wdrożenia w przedsiębiorstwie wnioskodawcy innowacji produktowej i/lub procesowej będzie podlegała monitorowaniu i kontroli po zrealizowaniu projektu</a:t>
            </a:r>
          </a:p>
          <a:p>
            <a:pPr marL="0" indent="0">
              <a:buNone/>
            </a:pPr>
            <a:r>
              <a:rPr lang="pl-PL" sz="800" b="1" dirty="0"/>
              <a:t>3</a:t>
            </a:r>
            <a:r>
              <a:rPr lang="pl-PL" sz="800" b="0" dirty="0"/>
              <a:t>. Gdy wnioskodawca zadeklarował, że zakres doradztwa, z którego planuje skorzystać będzie obejmował ocenę możliwości i/lub przygotowanie wnioskodawcy do nawiązania współpracy :</a:t>
            </a:r>
          </a:p>
          <a:p>
            <a:pPr marL="0" indent="0">
              <a:buNone/>
            </a:pPr>
            <a:r>
              <a:rPr lang="pl-PL" sz="800" b="1" dirty="0"/>
              <a:t>Współpraca międzyregionalna</a:t>
            </a:r>
            <a:r>
              <a:rPr lang="pl-PL" sz="800" b="0" dirty="0"/>
              <a:t> oznacza współpracę z podmiotami z innych województw.</a:t>
            </a:r>
          </a:p>
          <a:p>
            <a:pPr marL="0" indent="0">
              <a:buNone/>
            </a:pPr>
            <a:r>
              <a:rPr lang="pl-PL" sz="800" b="0" dirty="0"/>
              <a:t> </a:t>
            </a:r>
            <a:r>
              <a:rPr lang="pl-PL" sz="800" b="1" dirty="0"/>
              <a:t>Współpraca transgraniczna </a:t>
            </a:r>
            <a:r>
              <a:rPr lang="pl-PL" sz="800" b="0" dirty="0"/>
              <a:t>oznacza współpracę z podmiotami z </a:t>
            </a:r>
            <a:r>
              <a:rPr lang="pl-PL" sz="800" b="0" dirty="0" err="1"/>
              <a:t>bszarów</a:t>
            </a:r>
            <a:r>
              <a:rPr lang="pl-PL" sz="800" b="0" dirty="0"/>
              <a:t> przygranicznych Rzeczpospolitej Polskiej, bezpośrednio przylegających do granicy województwa lubelskiego (tj. przygranicznych obszarach Ukrainy lub Białorusi).  </a:t>
            </a:r>
            <a:r>
              <a:rPr lang="pl-PL" sz="800" b="1" dirty="0"/>
              <a:t>Współpraca transnarodowa </a:t>
            </a:r>
            <a:r>
              <a:rPr lang="pl-PL" sz="800" b="0" dirty="0"/>
              <a:t>oznacza współpracę z podmiotami z zagranicy (z wyłączeniem obszarów transgranicznych).</a:t>
            </a:r>
          </a:p>
          <a:p>
            <a:pPr marL="0" indent="0">
              <a:buNone/>
            </a:pPr>
            <a:r>
              <a:rPr lang="pl-PL" sz="800" b="0" dirty="0"/>
              <a:t>kwestia nawiązania wskazanej współpracy będzie podlegała monitorowaniu i kontroli </a:t>
            </a:r>
          </a:p>
        </p:txBody>
      </p:sp>
      <p:sp>
        <p:nvSpPr>
          <p:cNvPr id="4" name="Symbol zastępczy numeru slajdu 3">
            <a:extLst>
              <a:ext uri="{FF2B5EF4-FFF2-40B4-BE49-F238E27FC236}">
                <a16:creationId xmlns:a16="http://schemas.microsoft.com/office/drawing/2014/main" id="{BA3CC5E5-F3C9-443D-9693-1C5BB551FF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610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7163-CA64-DB13-A085-A54A2A33B76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4EA2864-7265-D22F-368A-466B41461DD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2C463F5-4879-E349-8CC7-0F45DA9C8F0C}"/>
              </a:ext>
            </a:extLst>
          </p:cNvPr>
          <p:cNvSpPr>
            <a:spLocks noGrp="1"/>
          </p:cNvSpPr>
          <p:nvPr>
            <p:ph type="body" idx="1"/>
          </p:nvPr>
        </p:nvSpPr>
        <p:spPr/>
        <p:txBody>
          <a:bodyPr/>
          <a:lstStyle/>
          <a:p>
            <a:pPr marL="228600" indent="-228600">
              <a:buAutoNum type="arabicPeriod"/>
            </a:pPr>
            <a:r>
              <a:rPr lang="pl-PL" sz="800" dirty="0"/>
              <a:t>Siedziba - Przez duże ośrodki miejskie należy rozumieć tereny gęsto zaludnione zgodnie z klasyfikacją DEGURBA. Do terenów gęsto zaludnionych w województwie lubelskim zalicza się miasta Chełm, Zamość i Lublin. </a:t>
            </a:r>
          </a:p>
          <a:p>
            <a:pPr marL="228600" indent="-228600">
              <a:buAutoNum type="arabicPeriod"/>
            </a:pPr>
            <a:r>
              <a:rPr lang="pl-PL" sz="800" dirty="0"/>
              <a:t>Należy spełnić dwie rzeczy: I. wnioskodawca zadeklaruje, że w wyniku realizacji projektu wdroży innowację produktową i/lub procesową, co najmniej w skali przedsiębiorstwa wnioskodawcy, a wdrażana innowacja będzie efektem przeprowadzonego doradztwa II. gdy wnioskodawca zadeklaruje, że innowacja produktowa i/lub procesowa będzie wdrażana na terenie województwa lubelskiego, w szczególności w przypadku gdy przedsiębiorstwo prowadzi działalność również poza województwem lubelskim.</a:t>
            </a:r>
          </a:p>
          <a:p>
            <a:pPr marL="0" indent="0">
              <a:buNone/>
            </a:pPr>
            <a:r>
              <a:rPr lang="pl-PL" sz="800" b="1" dirty="0"/>
              <a:t>Innowacja produktowa </a:t>
            </a:r>
            <a:r>
              <a:rPr lang="pl-PL" sz="800" dirty="0"/>
              <a:t>to produkt lub usługa, które są nowe lub znacząco ulepszone w zakresie swoich cech lub zastosowań. </a:t>
            </a:r>
          </a:p>
          <a:p>
            <a:pPr marL="0" indent="0">
              <a:buNone/>
            </a:pPr>
            <a:r>
              <a:rPr lang="pl-PL" sz="800" b="1" dirty="0"/>
              <a:t>Innowacja procesowa</a:t>
            </a:r>
            <a:r>
              <a:rPr lang="pl-PL" sz="800" dirty="0"/>
              <a:t> to wdrożenie nowej lub znacznie udoskonalonej metody produkcji lub dostarczania towarów i usług (w tym znacznej zmiany w obrębie technik, sprzętu lub oprogramowania). </a:t>
            </a:r>
            <a:r>
              <a:rPr lang="pl-PL" sz="800" b="1" dirty="0"/>
              <a:t>Definicja ta nie obejmuje natomiast</a:t>
            </a:r>
            <a:r>
              <a:rPr lang="pl-PL" sz="800" dirty="0"/>
              <a:t>: niewielkich zmian lub ulepszeń, zwiększenia mocy produkcyjnych lub usługowych poprzez dodanie systemów produkcyjnych lub logistycznych bardzo podobnych do obecnie </a:t>
            </a:r>
            <a:r>
              <a:rPr lang="pl-PL" sz="800" dirty="0" err="1"/>
              <a:t>stosowanychku</a:t>
            </a:r>
            <a:r>
              <a:rPr lang="pl-PL" sz="800" dirty="0"/>
              <a:t>, zmian wynikających jedynie ze zmian cen, dostosowania do potrzeb użytkownika, dostosowania </a:t>
            </a:r>
            <a:r>
              <a:rPr lang="pl-PL" sz="800" dirty="0" err="1"/>
              <a:t>dopotrzeb</a:t>
            </a:r>
            <a:r>
              <a:rPr lang="pl-PL" sz="800" dirty="0"/>
              <a:t> rynku lokalnego, regularnych zmian sezonowych i innych zmian cyklicznych, obrotu nowymi lub znacząco udoskonalonymi produktami</a:t>
            </a:r>
          </a:p>
          <a:p>
            <a:pPr marL="0" indent="0">
              <a:buNone/>
            </a:pPr>
            <a:r>
              <a:rPr lang="pl-PL" sz="800" b="1" dirty="0"/>
              <a:t>Kwestia wdrożenia w przedsiębiorstwie wnioskodawcy innowacji produktowej i/lub procesowej będzie podlegała monitorowaniu i kontroli po zrealizowaniu projektu</a:t>
            </a:r>
          </a:p>
          <a:p>
            <a:pPr marL="0" indent="0">
              <a:buNone/>
            </a:pPr>
            <a:r>
              <a:rPr lang="pl-PL" sz="800" b="1" dirty="0"/>
              <a:t>3</a:t>
            </a:r>
            <a:r>
              <a:rPr lang="pl-PL" sz="800" b="0" dirty="0"/>
              <a:t>. Gdy wnioskodawca zadeklarował, że zakres doradztwa, z którego planuje skorzystać będzie obejmował ocenę możliwości i/lub przygotowanie wnioskodawcy do nawiązania współpracy :</a:t>
            </a:r>
          </a:p>
          <a:p>
            <a:pPr marL="0" indent="0">
              <a:buNone/>
            </a:pPr>
            <a:r>
              <a:rPr lang="pl-PL" sz="800" b="1" dirty="0"/>
              <a:t>Współpraca międzyregionalna</a:t>
            </a:r>
            <a:r>
              <a:rPr lang="pl-PL" sz="800" b="0" dirty="0"/>
              <a:t> oznacza współpracę z podmiotami z innych województw.</a:t>
            </a:r>
          </a:p>
          <a:p>
            <a:pPr marL="0" indent="0">
              <a:buNone/>
            </a:pPr>
            <a:r>
              <a:rPr lang="pl-PL" sz="800" b="0" dirty="0"/>
              <a:t> </a:t>
            </a:r>
            <a:r>
              <a:rPr lang="pl-PL" sz="800" b="1" dirty="0"/>
              <a:t>Współpraca transgraniczna </a:t>
            </a:r>
            <a:r>
              <a:rPr lang="pl-PL" sz="800" b="0" dirty="0"/>
              <a:t>oznacza współpracę z podmiotami z </a:t>
            </a:r>
            <a:r>
              <a:rPr lang="pl-PL" sz="800" b="0" dirty="0" err="1"/>
              <a:t>bszarów</a:t>
            </a:r>
            <a:r>
              <a:rPr lang="pl-PL" sz="800" b="0" dirty="0"/>
              <a:t> przygranicznych Rzeczpospolitej Polskiej, bezpośrednio przylegających do granicy województwa lubelskiego (tj. przygranicznych obszarach Ukrainy lub Białorusi).  </a:t>
            </a:r>
            <a:r>
              <a:rPr lang="pl-PL" sz="800" b="1" dirty="0"/>
              <a:t>Współpraca transnarodowa </a:t>
            </a:r>
            <a:r>
              <a:rPr lang="pl-PL" sz="800" b="0" dirty="0"/>
              <a:t>oznacza współpracę z podmiotami z zagranicy (z wyłączeniem obszarów transgranicznych).</a:t>
            </a:r>
          </a:p>
          <a:p>
            <a:pPr marL="0" indent="0">
              <a:buNone/>
            </a:pPr>
            <a:r>
              <a:rPr lang="pl-PL" sz="800" b="0" dirty="0"/>
              <a:t>kwestia nawiązania wskazanej współpracy będzie podlegała monitorowaniu i kontroli </a:t>
            </a:r>
          </a:p>
        </p:txBody>
      </p:sp>
      <p:sp>
        <p:nvSpPr>
          <p:cNvPr id="4" name="Symbol zastępczy numeru slajdu 3">
            <a:extLst>
              <a:ext uri="{FF2B5EF4-FFF2-40B4-BE49-F238E27FC236}">
                <a16:creationId xmlns:a16="http://schemas.microsoft.com/office/drawing/2014/main" id="{C9147780-6157-F2D5-E96D-A7EC4CFB47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917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1 i2 Wsparcie w pierwszej kolejności jest przyznawane projektom, które uzyskały największą liczbę punktów w kryterium</a:t>
            </a:r>
          </a:p>
          <a:p>
            <a:r>
              <a:rPr lang="pl-PL" dirty="0"/>
              <a:t>3. Wsparcie w pierwszej kolejności przyznawane jest na projekty, których realizację zaplanowano w powiecie województwa lubelskiego, w którym jest najwyższa stopa bezrobocia.</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951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106000"/>
              </a:lnSpc>
              <a:spcAft>
                <a:spcPts val="800"/>
              </a:spcAft>
            </a:pPr>
            <a:endParaRPr lang="pl-PL" sz="1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5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800" dirty="0">
                <a:effectLst/>
              </a:rPr>
              <a:t>Akredytacja wydawana przez  Ministra Rozwoju i Technologii w funkcji </a:t>
            </a:r>
            <a:r>
              <a:rPr lang="pl-PL" sz="800" b="1" dirty="0">
                <a:effectLst/>
              </a:rPr>
              <a:t>Doradztwo innowacyjne</a:t>
            </a:r>
            <a:r>
              <a:rPr lang="pl-PL" sz="800" dirty="0">
                <a:effectLst/>
              </a:rPr>
              <a:t> rozumiana jest jako – działalność polegająca na doradztwie i wskazywaniu możliwości rozwojowych oraz potencjalnych korzyści z opracowywania, rozwoju i wprowadzania innowacyjnych rozwiązań i zmian przedsiębiorstwom zainteresowanym wdrożeniem strategii wzrostu firmy rozwoju biznesu. </a:t>
            </a:r>
            <a:endParaRPr lang="pl-PL" sz="800" b="1" dirty="0">
              <a:effectLst/>
            </a:endParaRPr>
          </a:p>
          <a:p>
            <a:pPr marL="171450" indent="-171450">
              <a:buFont typeface="Arial" panose="020B0604020202020204" pitchFamily="34" charset="0"/>
              <a:buChar char="•"/>
            </a:pPr>
            <a:r>
              <a:rPr lang="pl-PL" sz="800" b="1" dirty="0">
                <a:effectLst/>
                <a:latin typeface="Arial" panose="020B0604020202020204" pitchFamily="34" charset="0"/>
              </a:rPr>
              <a:t>Planowane do nabycia usługi doradcze muszą dotyczyć wsparcia transformacji technologicznej i/lub organizacyjnej przedsiębiorstw, w tym w kierunku Przemysłu 4.0 i/lub gospodarki opartej na danych.</a:t>
            </a:r>
          </a:p>
          <a:p>
            <a:pPr marL="171450" indent="-171450">
              <a:buFont typeface="Arial" panose="020B0604020202020204" pitchFamily="34" charset="0"/>
              <a:buChar char="•"/>
            </a:pPr>
            <a:r>
              <a:rPr lang="pl-PL" sz="800" dirty="0">
                <a:effectLst/>
                <a:latin typeface="Arial" panose="020B0604020202020204" pitchFamily="34" charset="0"/>
              </a:rPr>
              <a:t>Przez </a:t>
            </a:r>
            <a:r>
              <a:rPr lang="pl-PL" sz="800" b="1" dirty="0">
                <a:effectLst/>
                <a:latin typeface="Arial" panose="020B0604020202020204" pitchFamily="34" charset="0"/>
              </a:rPr>
              <a:t>transformację technologiczną </a:t>
            </a:r>
            <a:r>
              <a:rPr lang="pl-PL" sz="800" dirty="0">
                <a:effectLst/>
                <a:latin typeface="Arial" panose="020B0604020202020204" pitchFamily="34" charset="0"/>
              </a:rPr>
              <a:t>rozumie się </a:t>
            </a:r>
            <a:r>
              <a:rPr lang="pl-PL" sz="800" b="1" dirty="0">
                <a:effectLst/>
                <a:latin typeface="Arial" panose="020B0604020202020204" pitchFamily="34" charset="0"/>
              </a:rPr>
              <a:t>wprowadzenie istotnych zmian w zakresie metod przygotowania i prowadzenia procesu wytworzenia lub przetwarzania</a:t>
            </a:r>
            <a:br>
              <a:rPr lang="pl-PL" sz="800" b="1" dirty="0">
                <a:effectLst/>
              </a:rPr>
            </a:br>
            <a:r>
              <a:rPr lang="pl-PL" sz="800" b="1" dirty="0">
                <a:effectLst/>
                <a:latin typeface="Arial" panose="020B0604020202020204" pitchFamily="34" charset="0"/>
              </a:rPr>
              <a:t>jakiegoś dobra (produktu/usługi) lub informacji, w szczególności zmian opartych na technologiach cyfrowych (transformacja cyfrowa).</a:t>
            </a:r>
          </a:p>
          <a:p>
            <a:pPr marL="171450" indent="-171450">
              <a:buFont typeface="Arial" panose="020B0604020202020204" pitchFamily="34" charset="0"/>
              <a:buChar char="•"/>
            </a:pPr>
            <a:r>
              <a:rPr lang="pl-PL" sz="800" b="1" dirty="0">
                <a:effectLst/>
                <a:latin typeface="Arial" panose="020B0604020202020204" pitchFamily="34" charset="0"/>
              </a:rPr>
              <a:t>Przez transformację organizacyjną </a:t>
            </a:r>
            <a:r>
              <a:rPr lang="pl-PL" sz="800" dirty="0">
                <a:effectLst/>
                <a:latin typeface="Arial" panose="020B0604020202020204" pitchFamily="34" charset="0"/>
              </a:rPr>
              <a:t>rozumie się </a:t>
            </a:r>
            <a:r>
              <a:rPr lang="pl-PL" sz="800" b="1" dirty="0">
                <a:effectLst/>
                <a:latin typeface="Arial" panose="020B0604020202020204" pitchFamily="34" charset="0"/>
              </a:rPr>
              <a:t>wprowadzenie zmian, o szerokim zasięgu i znacznej trwałości w zakresie metod zarządzania przedsiębiorstwem i jego sposobu funkcjonowania, w tym m.in. modyfikację struktur, procesów, narzędzi i/lub metod w danym przedsiębiorstwie oraz modyfikację zachowań i kultury organizacyjnej.</a:t>
            </a:r>
          </a:p>
          <a:p>
            <a:pPr marL="171450" indent="-171450">
              <a:buFont typeface="Arial" panose="020B0604020202020204" pitchFamily="34" charset="0"/>
              <a:buChar char="•"/>
            </a:pPr>
            <a:r>
              <a:rPr lang="pl-PL" sz="800" dirty="0">
                <a:effectLst/>
                <a:latin typeface="Arial" panose="020B0604020202020204" pitchFamily="34" charset="0"/>
              </a:rPr>
              <a:t> </a:t>
            </a:r>
            <a:r>
              <a:rPr lang="pl-PL" sz="800" b="1" dirty="0">
                <a:effectLst/>
                <a:latin typeface="Arial" panose="020B0604020202020204" pitchFamily="34" charset="0"/>
              </a:rPr>
              <a:t>transformację w kierunku Przemysłu 4.0 </a:t>
            </a:r>
            <a:r>
              <a:rPr lang="pl-PL" sz="800" dirty="0">
                <a:effectLst/>
                <a:latin typeface="Arial" panose="020B0604020202020204" pitchFamily="34" charset="0"/>
              </a:rPr>
              <a:t>należy </a:t>
            </a:r>
            <a:r>
              <a:rPr lang="pl-PL" sz="800" b="1" dirty="0">
                <a:effectLst/>
                <a:latin typeface="Arial" panose="020B0604020202020204" pitchFamily="34" charset="0"/>
              </a:rPr>
              <a:t>rozumieć proces integracji inteligentnych maszyn, systemów i sposobu wprowadzania zmian w procesach produkcyjnych – proces polegający na projektowaniu, testowaniu i wdrażaniu nowych, cyfrowych, zintegrowanych systemów w zakresie procesów, produktów lub modeli biznesowych, wykorzystujących rozwiązania z dziedziny automatyki i robotyki, sztucznej inteligencji, technologii teleinformatycznych oraz komunikacji pomiędzy maszynami oraz pomiędzy człowiekiem a maszynami, z uwzględnieniem odpowiedniego poziomu bezpieczeństwa tych rozwiązań, do projektowania, zarządzania, monitorowania lub optymalizowania procesów produkcyjnych w przedsiębiorstwie lub związanych z nimi procesów logistycznych. </a:t>
            </a:r>
          </a:p>
          <a:p>
            <a:pPr marL="171450" indent="-171450">
              <a:buFont typeface="Arial" panose="020B0604020202020204" pitchFamily="34" charset="0"/>
              <a:buChar char="•"/>
            </a:pPr>
            <a:r>
              <a:rPr lang="pl-PL" sz="800" dirty="0">
                <a:effectLst/>
                <a:latin typeface="Arial" panose="020B0604020202020204" pitchFamily="34" charset="0"/>
              </a:rPr>
              <a:t>Transformacja w kierunku Przemysłu 4.0 obejmuje zarówno transformację technologiczną jak i organizacyjną.</a:t>
            </a:r>
            <a:endParaRPr lang="pl-PL" sz="800" dirty="0">
              <a:effectLst/>
            </a:endParaRPr>
          </a:p>
          <a:p>
            <a:pPr marL="171450" indent="-171450">
              <a:buFont typeface="Arial" panose="020B0604020202020204" pitchFamily="34" charset="0"/>
              <a:buChar char="•"/>
            </a:pPr>
            <a:r>
              <a:rPr lang="pl-PL" sz="800" dirty="0">
                <a:effectLst/>
                <a:latin typeface="Arial" panose="020B0604020202020204" pitchFamily="34" charset="0"/>
              </a:rPr>
              <a:t>transformację </a:t>
            </a:r>
            <a:r>
              <a:rPr lang="pl-PL" sz="800" b="1" dirty="0">
                <a:effectLst/>
                <a:latin typeface="Arial" panose="020B0604020202020204" pitchFamily="34" charset="0"/>
              </a:rPr>
              <a:t>w kierunku gospodarki opartej na danych </a:t>
            </a:r>
            <a:r>
              <a:rPr lang="pl-PL" sz="800" dirty="0">
                <a:effectLst/>
                <a:latin typeface="Arial" panose="020B0604020202020204" pitchFamily="34" charset="0"/>
              </a:rPr>
              <a:t>rozumie się </a:t>
            </a:r>
            <a:r>
              <a:rPr lang="pl-PL" sz="800" b="1" dirty="0">
                <a:effectLst/>
                <a:latin typeface="Arial" panose="020B0604020202020204" pitchFamily="34" charset="0"/>
              </a:rPr>
              <a:t>zwiększenie wpływu rynku danych, tj. rynku na którym następuje wymiana danych cyfrowych w postaci produktów lub usług pochodzących z danych surowych – na całą gospodarkę. Obejmuje tworzenie, gromadzenie, przechowywanie, przetwarzanie, rozpowszechnianie, analizę, opracowywanie, dostarczanie i wykorzystywanie danych, możliwe dzięki technologiom cyfrowym, zapewniając dostępność i użyteczność ww. danych</a:t>
            </a:r>
            <a:endParaRPr lang="pl-PL" sz="800" b="1" dirty="0"/>
          </a:p>
          <a:p>
            <a:endParaRPr lang="pl-PL" sz="800"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a:t>
            </a:fld>
            <a:endParaRPr lang="pl-PL" dirty="0"/>
          </a:p>
        </p:txBody>
      </p:sp>
    </p:spTree>
    <p:extLst>
      <p:ext uri="{BB962C8B-B14F-4D97-AF65-F5344CB8AC3E}">
        <p14:creationId xmlns:p14="http://schemas.microsoft.com/office/powerpoint/2010/main" val="1596528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30</a:t>
            </a:fld>
            <a:endParaRPr lang="pl-PL"/>
          </a:p>
        </p:txBody>
      </p:sp>
    </p:spTree>
    <p:extLst>
      <p:ext uri="{BB962C8B-B14F-4D97-AF65-F5344CB8AC3E}">
        <p14:creationId xmlns:p14="http://schemas.microsoft.com/office/powerpoint/2010/main" val="1120912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31</a:t>
            </a:fld>
            <a:endParaRPr lang="pl-PL"/>
          </a:p>
        </p:txBody>
      </p:sp>
    </p:spTree>
    <p:extLst>
      <p:ext uri="{BB962C8B-B14F-4D97-AF65-F5344CB8AC3E}">
        <p14:creationId xmlns:p14="http://schemas.microsoft.com/office/powerpoint/2010/main" val="2284653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32</a:t>
            </a:fld>
            <a:endParaRPr lang="pl-PL"/>
          </a:p>
        </p:txBody>
      </p:sp>
    </p:spTree>
    <p:extLst>
      <p:ext uri="{BB962C8B-B14F-4D97-AF65-F5344CB8AC3E}">
        <p14:creationId xmlns:p14="http://schemas.microsoft.com/office/powerpoint/2010/main" val="1781259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33</a:t>
            </a:fld>
            <a:endParaRPr lang="pl-PL"/>
          </a:p>
        </p:txBody>
      </p:sp>
    </p:spTree>
    <p:extLst>
      <p:ext uri="{BB962C8B-B14F-4D97-AF65-F5344CB8AC3E}">
        <p14:creationId xmlns:p14="http://schemas.microsoft.com/office/powerpoint/2010/main" val="404478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Zanim przejdziemy do Działania, małe przypomnienie. Informacje o ogłaszanych przez nas naborach znajdziecie Państwo na </a:t>
            </a:r>
          </a:p>
          <a:p>
            <a:r>
              <a:rPr lang="pl-PL" dirty="0"/>
              <a:t>Facebooku i na stronie </a:t>
            </a:r>
            <a:r>
              <a:rPr lang="pl-PL" dirty="0" err="1"/>
              <a:t>funduszeUE</a:t>
            </a:r>
            <a:r>
              <a:rPr lang="pl-PL" dirty="0"/>
              <a:t> w zakładce Lubelska Agencja Wspierania Przedsiębiorczości.</a:t>
            </a:r>
          </a:p>
          <a:p>
            <a:r>
              <a:rPr lang="pl-PL" dirty="0"/>
              <a:t>Wszystkich informacji udziela również nasz punkt kontaktowy można odwiedzić nas osobiście w siedzibie LAWP, </a:t>
            </a:r>
          </a:p>
          <a:p>
            <a:r>
              <a:rPr lang="pl-PL" dirty="0"/>
              <a:t>przy ulicy Wojciechowskiej 9a w Lublinie</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Można również kontaktować się z nami za pośrednictwem maila info@lawp.lubelskie.pl, pod numerami telefonu </a:t>
            </a:r>
            <a:r>
              <a:rPr kumimoji="0" lang="pl-PL"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tel. (81) 46 23 831, (81) 46 23 812</a:t>
            </a:r>
            <a:endParaRPr lang="pl-PL" dirty="0"/>
          </a:p>
          <a:p>
            <a:endParaRPr kumimoji="0" lang="pl-PL"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194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Chce również zaprosić Państwa na organizowane przez nas przy każdym naborze szkolenia</a:t>
            </a:r>
          </a:p>
          <a:p>
            <a:r>
              <a:rPr lang="pl-PL" dirty="0"/>
              <a:t>Zapraszamy na szkolenia on-line, stacjonarne a pod koniec naboru </a:t>
            </a:r>
            <a:r>
              <a:rPr lang="pl-PL" dirty="0" err="1"/>
              <a:t>rówinież</a:t>
            </a:r>
            <a:r>
              <a:rPr lang="pl-PL" dirty="0"/>
              <a:t> na dni otwarte,</a:t>
            </a:r>
          </a:p>
          <a:p>
            <a:r>
              <a:rPr lang="pl-PL" dirty="0"/>
              <a:t>W czasie których organizujemy indywidualne konsultacje z pracownikami oddziału oceny oraz jeżeli</a:t>
            </a:r>
          </a:p>
          <a:p>
            <a:r>
              <a:rPr lang="pl-PL" dirty="0"/>
              <a:t>Jest taka potrzeba z oddziału realizacji</a:t>
            </a:r>
          </a:p>
          <a:p>
            <a:r>
              <a:rPr lang="pl-PL" dirty="0"/>
              <a:t>Przejdźmy jednak do meritum</a:t>
            </a:r>
          </a:p>
          <a:p>
            <a:r>
              <a:rPr lang="pl-PL" dirty="0"/>
              <a:t> </a:t>
            </a:r>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423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71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800" dirty="0">
                <a:effectLst/>
              </a:rPr>
              <a:t>Akredytacja wydawana przez  Ministra Rozwoju i Technologii w funkcji </a:t>
            </a:r>
            <a:r>
              <a:rPr lang="pl-PL" sz="800" b="1" dirty="0">
                <a:effectLst/>
              </a:rPr>
              <a:t>Doradztwo innowacyjne</a:t>
            </a:r>
            <a:r>
              <a:rPr lang="pl-PL" sz="800" dirty="0">
                <a:effectLst/>
              </a:rPr>
              <a:t> rozumiana jest jako – działalność polegająca na doradztwie i wskazywaniu możliwości rozwojowych oraz potencjalnych korzyści z opracowywania, rozwoju i wprowadzania innowacyjnych rozwiązań i zmian przedsiębiorstwom zainteresowanym wdrożeniem strategii wzrostu firmy rozwoju biznesu. </a:t>
            </a:r>
            <a:endParaRPr lang="pl-PL" sz="800" b="1" dirty="0">
              <a:effectLst/>
            </a:endParaRPr>
          </a:p>
          <a:p>
            <a:pPr marL="171450" indent="-171450">
              <a:buFont typeface="Arial" panose="020B0604020202020204" pitchFamily="34" charset="0"/>
              <a:buChar char="•"/>
            </a:pPr>
            <a:r>
              <a:rPr lang="pl-PL" sz="800" b="1" dirty="0">
                <a:effectLst/>
                <a:latin typeface="Arial" panose="020B0604020202020204" pitchFamily="34" charset="0"/>
              </a:rPr>
              <a:t>Planowane do nabycia usługi doradcze muszą dotyczyć wsparcia transformacji technologicznej i/lub organizacyjnej przedsiębiorstw, w tym w kierunku Przemysłu 4.0 i/lub gospodarki opartej na danych.</a:t>
            </a:r>
          </a:p>
          <a:p>
            <a:pPr marL="171450" indent="-171450">
              <a:buFont typeface="Arial" panose="020B0604020202020204" pitchFamily="34" charset="0"/>
              <a:buChar char="•"/>
            </a:pPr>
            <a:r>
              <a:rPr lang="pl-PL" sz="800" dirty="0">
                <a:effectLst/>
                <a:latin typeface="Arial" panose="020B0604020202020204" pitchFamily="34" charset="0"/>
              </a:rPr>
              <a:t>Przez </a:t>
            </a:r>
            <a:r>
              <a:rPr lang="pl-PL" sz="800" b="1" dirty="0">
                <a:effectLst/>
                <a:latin typeface="Arial" panose="020B0604020202020204" pitchFamily="34" charset="0"/>
              </a:rPr>
              <a:t>transformację technologiczną </a:t>
            </a:r>
            <a:r>
              <a:rPr lang="pl-PL" sz="800" dirty="0">
                <a:effectLst/>
                <a:latin typeface="Arial" panose="020B0604020202020204" pitchFamily="34" charset="0"/>
              </a:rPr>
              <a:t>rozumie się </a:t>
            </a:r>
            <a:r>
              <a:rPr lang="pl-PL" sz="800" b="1" dirty="0">
                <a:effectLst/>
                <a:latin typeface="Arial" panose="020B0604020202020204" pitchFamily="34" charset="0"/>
              </a:rPr>
              <a:t>wprowadzenie istotnych zmian w zakresie metod przygotowania i prowadzenia procesu wytworzenia lub przetwarzania</a:t>
            </a:r>
            <a:br>
              <a:rPr lang="pl-PL" sz="800" b="1" dirty="0">
                <a:effectLst/>
              </a:rPr>
            </a:br>
            <a:r>
              <a:rPr lang="pl-PL" sz="800" b="1" dirty="0">
                <a:effectLst/>
                <a:latin typeface="Arial" panose="020B0604020202020204" pitchFamily="34" charset="0"/>
              </a:rPr>
              <a:t>jakiegoś dobra (produktu/usługi) lub informacji, w szczególności zmian opartych na technologiach cyfrowych (transformacja cyfrowa).</a:t>
            </a:r>
          </a:p>
          <a:p>
            <a:pPr marL="171450" indent="-171450">
              <a:buFont typeface="Arial" panose="020B0604020202020204" pitchFamily="34" charset="0"/>
              <a:buChar char="•"/>
            </a:pPr>
            <a:r>
              <a:rPr lang="pl-PL" sz="800" b="1" dirty="0">
                <a:effectLst/>
                <a:latin typeface="Arial" panose="020B0604020202020204" pitchFamily="34" charset="0"/>
              </a:rPr>
              <a:t>Przez transformację organizacyjną </a:t>
            </a:r>
            <a:r>
              <a:rPr lang="pl-PL" sz="800" dirty="0">
                <a:effectLst/>
                <a:latin typeface="Arial" panose="020B0604020202020204" pitchFamily="34" charset="0"/>
              </a:rPr>
              <a:t>rozumie się </a:t>
            </a:r>
            <a:r>
              <a:rPr lang="pl-PL" sz="800" b="1" dirty="0">
                <a:effectLst/>
                <a:latin typeface="Arial" panose="020B0604020202020204" pitchFamily="34" charset="0"/>
              </a:rPr>
              <a:t>wprowadzenie zmian, o szerokim zasięgu i znacznej trwałości w zakresie metod zarządzania przedsiębiorstwem i jego sposobu funkcjonowania, w tym m.in. modyfikację struktur, procesów, narzędzi i/lub metod w danym przedsiębiorstwie oraz modyfikację zachowań i kultury organizacyjnej.</a:t>
            </a:r>
          </a:p>
          <a:p>
            <a:pPr marL="171450" indent="-171450">
              <a:buFont typeface="Arial" panose="020B0604020202020204" pitchFamily="34" charset="0"/>
              <a:buChar char="•"/>
            </a:pPr>
            <a:r>
              <a:rPr lang="pl-PL" sz="800" dirty="0">
                <a:effectLst/>
                <a:latin typeface="Arial" panose="020B0604020202020204" pitchFamily="34" charset="0"/>
              </a:rPr>
              <a:t> </a:t>
            </a:r>
            <a:r>
              <a:rPr lang="pl-PL" sz="800" b="1" dirty="0">
                <a:effectLst/>
                <a:latin typeface="Arial" panose="020B0604020202020204" pitchFamily="34" charset="0"/>
              </a:rPr>
              <a:t>transformację w kierunku Przemysłu 4.0 </a:t>
            </a:r>
            <a:r>
              <a:rPr lang="pl-PL" sz="800" dirty="0">
                <a:effectLst/>
                <a:latin typeface="Arial" panose="020B0604020202020204" pitchFamily="34" charset="0"/>
              </a:rPr>
              <a:t>należy </a:t>
            </a:r>
            <a:r>
              <a:rPr lang="pl-PL" sz="800" b="1" dirty="0">
                <a:effectLst/>
                <a:latin typeface="Arial" panose="020B0604020202020204" pitchFamily="34" charset="0"/>
              </a:rPr>
              <a:t>rozumieć proces integracji inteligentnych maszyn, systemów i sposobu wprowadzania zmian w procesach produkcyjnych – proces polegający na projektowaniu, testowaniu i wdrażaniu nowych, cyfrowych, zintegrowanych systemów w zakresie procesów, produktów lub modeli biznesowych, wykorzystujących rozwiązania z dziedziny automatyki i robotyki, sztucznej inteligencji, technologii teleinformatycznych oraz komunikacji pomiędzy maszynami oraz pomiędzy człowiekiem a maszynami, z uwzględnieniem odpowiedniego poziomu bezpieczeństwa tych rozwiązań, do projektowania, zarządzania, monitorowania lub optymalizowania procesów produkcyjnych w przedsiębiorstwie lub związanych z nimi procesów logistycznych. </a:t>
            </a:r>
          </a:p>
          <a:p>
            <a:pPr marL="171450" indent="-171450">
              <a:buFont typeface="Arial" panose="020B0604020202020204" pitchFamily="34" charset="0"/>
              <a:buChar char="•"/>
            </a:pPr>
            <a:r>
              <a:rPr lang="pl-PL" sz="800" dirty="0">
                <a:effectLst/>
                <a:latin typeface="Arial" panose="020B0604020202020204" pitchFamily="34" charset="0"/>
              </a:rPr>
              <a:t>Transformacja w kierunku Przemysłu 4.0 obejmuje zarówno transformację technologiczną jak i organizacyjną.</a:t>
            </a:r>
            <a:endParaRPr lang="pl-PL" sz="800" dirty="0">
              <a:effectLst/>
            </a:endParaRPr>
          </a:p>
          <a:p>
            <a:pPr marL="171450" indent="-171450">
              <a:buFont typeface="Arial" panose="020B0604020202020204" pitchFamily="34" charset="0"/>
              <a:buChar char="•"/>
            </a:pPr>
            <a:r>
              <a:rPr lang="pl-PL" sz="800" dirty="0">
                <a:effectLst/>
                <a:latin typeface="Arial" panose="020B0604020202020204" pitchFamily="34" charset="0"/>
              </a:rPr>
              <a:t>transformację </a:t>
            </a:r>
            <a:r>
              <a:rPr lang="pl-PL" sz="800" b="1" dirty="0">
                <a:effectLst/>
                <a:latin typeface="Arial" panose="020B0604020202020204" pitchFamily="34" charset="0"/>
              </a:rPr>
              <a:t>w kierunku gospodarki opartej na danych </a:t>
            </a:r>
            <a:r>
              <a:rPr lang="pl-PL" sz="800" dirty="0">
                <a:effectLst/>
                <a:latin typeface="Arial" panose="020B0604020202020204" pitchFamily="34" charset="0"/>
              </a:rPr>
              <a:t>rozumie się </a:t>
            </a:r>
            <a:r>
              <a:rPr lang="pl-PL" sz="800" b="1" dirty="0">
                <a:effectLst/>
                <a:latin typeface="Arial" panose="020B0604020202020204" pitchFamily="34" charset="0"/>
              </a:rPr>
              <a:t>zwiększenie wpływu rynku danych, tj. rynku na którym następuje wymiana danych cyfrowych w postaci produktów lub usług pochodzących z danych surowych – na całą gospodarkę. Obejmuje tworzenie, gromadzenie, przechowywanie, przetwarzanie, rozpowszechnianie, analizę, opracowywanie, dostarczanie i wykorzystywanie danych, możliwe dzięki technologiom cyfrowym, zapewniając dostępność i użyteczność ww. danych</a:t>
            </a:r>
            <a:endParaRPr lang="pl-PL" sz="800" b="1" dirty="0"/>
          </a:p>
          <a:p>
            <a:endParaRPr lang="pl-PL" sz="800"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a:t>
            </a:fld>
            <a:endParaRPr lang="pl-PL" dirty="0"/>
          </a:p>
        </p:txBody>
      </p:sp>
    </p:spTree>
    <p:extLst>
      <p:ext uri="{BB962C8B-B14F-4D97-AF65-F5344CB8AC3E}">
        <p14:creationId xmlns:p14="http://schemas.microsoft.com/office/powerpoint/2010/main" val="214219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800" dirty="0"/>
              <a:t>Zawracam Państwa uwagę na szalenie ważną kwestie przy określaniu statusu Państwa firmy, jakimi są relacje występujące między firmą a innymi podmiotami. Mówię o tym bo wielu Wnioskodawców nie zagłębia się aplikując o dotacje w tą kwestię, a później musimy przyznawać negatywne oceny, ponieważ okazuje się że firma jest nie uprawniona, bo np. okazuje się że w wyniku powiązań jest to duże przedsiębiorstwo. </a:t>
            </a:r>
          </a:p>
          <a:p>
            <a:pPr marL="228600" indent="-228600">
              <a:buAutoNum type="arabicPeriod"/>
            </a:pPr>
            <a:r>
              <a:rPr lang="pl-PL" sz="800" dirty="0"/>
              <a:t>W pierwszym etapie musicie Państwo zweryfikować czy między Państwa firmą a innymi podmiotami występują relacje powiązania lub partnerstwa</a:t>
            </a:r>
          </a:p>
          <a:p>
            <a:pPr marL="228600" indent="-228600">
              <a:buAutoNum type="arabicPeriod"/>
            </a:pPr>
            <a:r>
              <a:rPr lang="pl-PL" sz="800" dirty="0"/>
              <a:t>Powiązanie występuje wtedy, gdy jedno przedsiębiorstwo na drugie ma prawo wywierać dominujący wpływ czy poprzez większość praw głosu, czy ma prawo wybierać członków jego organów lub inne relacje między tymi podmiotami na podstawie umów, porozumień które decydują o tym, że jedno ma dominujący wpływ nad drugim. Proszę teraz o uwagę osoby fizyczne prowadzące działalności gospodarcze, uznaje się do oceny statusu za przedsiębiorstwa a nie za os. Fiz.!!!</a:t>
            </a:r>
          </a:p>
          <a:p>
            <a:pPr marL="228600" indent="-228600">
              <a:buAutoNum type="arabicPeriod"/>
            </a:pPr>
            <a:r>
              <a:rPr lang="pl-PL" sz="800" dirty="0"/>
              <a:t>Natomiast relacje Powiązania partnerstwa mogą zachodzić za pośrednictwem </a:t>
            </a:r>
            <a:r>
              <a:rPr lang="pl-PL" sz="800" dirty="0" err="1"/>
              <a:t>przediśbiorst</a:t>
            </a:r>
            <a:r>
              <a:rPr lang="pl-PL" sz="800" dirty="0"/>
              <a:t> które na siebie wpływają, ale też za pośrednictwem os. </a:t>
            </a:r>
            <a:r>
              <a:rPr lang="pl-PL" sz="800" dirty="0" err="1"/>
              <a:t>Fiz</a:t>
            </a:r>
            <a:r>
              <a:rPr lang="pl-PL" sz="800" dirty="0"/>
              <a:t> nie </a:t>
            </a:r>
            <a:r>
              <a:rPr lang="pl-PL" sz="800" dirty="0" err="1"/>
              <a:t>porwadzących</a:t>
            </a:r>
            <a:r>
              <a:rPr lang="pl-PL" sz="800" dirty="0"/>
              <a:t> </a:t>
            </a:r>
            <a:r>
              <a:rPr lang="pl-PL" sz="800" dirty="0" err="1"/>
              <a:t>dział.gosp</a:t>
            </a:r>
            <a:r>
              <a:rPr lang="pl-PL" sz="800" dirty="0"/>
              <a:t>. Przy czy wtedy decydujący jest rynek. Np. jeżeli dana osoba jest prezesem zarządu w 2 podmiotach, w obu ma prawo samodzielnie podejmować decyzje a obie firmy działają na takim samym lub pokrewnym rynku, to wtedy uznajemy te podmioty za powiązane.</a:t>
            </a:r>
          </a:p>
          <a:p>
            <a:pPr marL="228600" indent="-228600">
              <a:buAutoNum type="arabicPeriod"/>
            </a:pPr>
            <a:r>
              <a:rPr lang="pl-PL" sz="800" dirty="0"/>
              <a:t>Natomiast podmioty partnerskie, gdy jedna firma posada w drugiej co najmniej 25 % ale mniej niż 50 % kapitału lub praw głosu. Tutaj nie identyfikujemy relacji powiązania.</a:t>
            </a:r>
          </a:p>
          <a:p>
            <a:pPr marL="228600" indent="-228600">
              <a:buAutoNum type="arabicPeriod"/>
            </a:pPr>
            <a:r>
              <a:rPr lang="pl-PL" sz="800" dirty="0"/>
              <a:t>I teraz w jaki sposób te relacje wpływają na określenie statusu Państwa firm? Otóż jeżeli mamy podmioty powiązane do dane dot. zatrudnienia oraz sum bilansowych i rocznego obrotu sumujemy te dane w 100 % i na podstawie tych danych określamy status podmiotu aplikującego o wsparcie.</a:t>
            </a:r>
          </a:p>
          <a:p>
            <a:pPr marL="228600" indent="-228600">
              <a:buAutoNum type="arabicPeriod"/>
            </a:pPr>
            <a:r>
              <a:rPr lang="pl-PL" sz="800" dirty="0"/>
              <a:t>W przypadku podmiotów partnerskich zlicza się te dane proporcjonalnie do udziału w prawach głosu. I na podstawie dodanych proporcjonalnych informacji zlicza się dane do określenia czy jest firma mikro, małym czy średnim przedsiębiorstwem.</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800" dirty="0"/>
              <a:t>Szczegółowe informacje do określenia statutu znajdziecie Państwo w </a:t>
            </a:r>
            <a:r>
              <a:rPr lang="pl-PL" sz="800" dirty="0" err="1"/>
              <a:t>Rozp</a:t>
            </a:r>
            <a:r>
              <a:rPr lang="pl-PL" sz="800" dirty="0"/>
              <a:t>. 651, a także w naszym Regulaminie do konkursu, gdzie wskazany jest również link do kwalifikatora, gdzie można sprawdzić, czy prawidłowo określiło się status przedsiębiorstwa.  W odniesieniu do osób fizycznych, Jeżeli jakaś osoba, która jest wspólnikiem w firmie wnioskodawcy, ma większościowe udziały, czy która reprezentuje wnioskodawcę jednoosobowo, albo wspólnie, zgodnie z KRS, i prowadzi dział. </a:t>
            </a:r>
            <a:r>
              <a:rPr lang="pl-PL" sz="800" dirty="0" err="1"/>
              <a:t>gospo</a:t>
            </a:r>
            <a:r>
              <a:rPr lang="pl-PL" sz="800" dirty="0"/>
              <a:t>, również traktuje się jakoś przedsiębiorstwo a nie osobę fizyczną musi być wykazana.</a:t>
            </a:r>
          </a:p>
          <a:p>
            <a:endParaRPr lang="pl-PL" sz="800"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5</a:t>
            </a:fld>
            <a:endParaRPr lang="pl-PL"/>
          </a:p>
        </p:txBody>
      </p:sp>
    </p:spTree>
    <p:extLst>
      <p:ext uri="{BB962C8B-B14F-4D97-AF65-F5344CB8AC3E}">
        <p14:creationId xmlns:p14="http://schemas.microsoft.com/office/powerpoint/2010/main" val="38838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800" dirty="0">
                <a:effectLst/>
              </a:rPr>
              <a:t>Akredytacja wydawana przez  Ministra Rozwoju i Technologii w funkcji </a:t>
            </a:r>
            <a:r>
              <a:rPr lang="pl-PL" sz="800" b="1" dirty="0">
                <a:effectLst/>
              </a:rPr>
              <a:t>Doradztwo innowacyjne</a:t>
            </a:r>
            <a:r>
              <a:rPr lang="pl-PL" sz="800" dirty="0">
                <a:effectLst/>
              </a:rPr>
              <a:t> rozumiana jest jako – działalność polegająca na doradztwie i wskazywaniu możliwości rozwojowych oraz potencjalnych korzyści z opracowywania, rozwoju i wprowadzania innowacyjnych rozwiązań i zmian przedsiębiorstwom zainteresowanym wdrożeniem strategii wzrostu firmy rozwoju biznesu. </a:t>
            </a:r>
            <a:endParaRPr lang="pl-PL" sz="800" b="1" dirty="0">
              <a:effectLst/>
            </a:endParaRPr>
          </a:p>
          <a:p>
            <a:pPr marL="171450" indent="-171450">
              <a:buFont typeface="Arial" panose="020B0604020202020204" pitchFamily="34" charset="0"/>
              <a:buChar char="•"/>
            </a:pPr>
            <a:r>
              <a:rPr lang="pl-PL" sz="800" b="1" dirty="0">
                <a:effectLst/>
                <a:latin typeface="Arial" panose="020B0604020202020204" pitchFamily="34" charset="0"/>
              </a:rPr>
              <a:t>Planowane do nabycia usługi doradcze muszą dotyczyć wsparcia transformacji technologicznej i/lub organizacyjnej przedsiębiorstw, w tym w kierunku Przemysłu 4.0 i/lub gospodarki opartej na danych.</a:t>
            </a:r>
          </a:p>
          <a:p>
            <a:pPr marL="171450" indent="-171450">
              <a:buFont typeface="Arial" panose="020B0604020202020204" pitchFamily="34" charset="0"/>
              <a:buChar char="•"/>
            </a:pPr>
            <a:r>
              <a:rPr lang="pl-PL" sz="800" dirty="0">
                <a:effectLst/>
                <a:latin typeface="Arial" panose="020B0604020202020204" pitchFamily="34" charset="0"/>
              </a:rPr>
              <a:t>Przez </a:t>
            </a:r>
            <a:r>
              <a:rPr lang="pl-PL" sz="800" b="1" dirty="0">
                <a:effectLst/>
                <a:latin typeface="Arial" panose="020B0604020202020204" pitchFamily="34" charset="0"/>
              </a:rPr>
              <a:t>transformację technologiczną </a:t>
            </a:r>
            <a:r>
              <a:rPr lang="pl-PL" sz="800" dirty="0">
                <a:effectLst/>
                <a:latin typeface="Arial" panose="020B0604020202020204" pitchFamily="34" charset="0"/>
              </a:rPr>
              <a:t>rozumie się </a:t>
            </a:r>
            <a:r>
              <a:rPr lang="pl-PL" sz="800" b="1" dirty="0">
                <a:effectLst/>
                <a:latin typeface="Arial" panose="020B0604020202020204" pitchFamily="34" charset="0"/>
              </a:rPr>
              <a:t>wprowadzenie istotnych zmian w zakresie metod przygotowania i prowadzenia procesu wytworzenia lub przetwarzania</a:t>
            </a:r>
            <a:br>
              <a:rPr lang="pl-PL" sz="800" b="1" dirty="0">
                <a:effectLst/>
              </a:rPr>
            </a:br>
            <a:r>
              <a:rPr lang="pl-PL" sz="800" b="1" dirty="0">
                <a:effectLst/>
                <a:latin typeface="Arial" panose="020B0604020202020204" pitchFamily="34" charset="0"/>
              </a:rPr>
              <a:t>jakiegoś dobra (produktu/usługi) lub informacji, w szczególności zmian opartych na technologiach cyfrowych (transformacja cyfrowa).</a:t>
            </a:r>
          </a:p>
          <a:p>
            <a:pPr marL="171450" indent="-171450">
              <a:buFont typeface="Arial" panose="020B0604020202020204" pitchFamily="34" charset="0"/>
              <a:buChar char="•"/>
            </a:pPr>
            <a:r>
              <a:rPr lang="pl-PL" sz="800" b="1" dirty="0">
                <a:effectLst/>
                <a:latin typeface="Arial" panose="020B0604020202020204" pitchFamily="34" charset="0"/>
              </a:rPr>
              <a:t>Przez transformację organizacyjną </a:t>
            </a:r>
            <a:r>
              <a:rPr lang="pl-PL" sz="800" dirty="0">
                <a:effectLst/>
                <a:latin typeface="Arial" panose="020B0604020202020204" pitchFamily="34" charset="0"/>
              </a:rPr>
              <a:t>rozumie się </a:t>
            </a:r>
            <a:r>
              <a:rPr lang="pl-PL" sz="800" b="1" dirty="0">
                <a:effectLst/>
                <a:latin typeface="Arial" panose="020B0604020202020204" pitchFamily="34" charset="0"/>
              </a:rPr>
              <a:t>wprowadzenie zmian, o szerokim zasięgu i znacznej trwałości w zakresie metod zarządzania przedsiębiorstwem i jego sposobu funkcjonowania, w tym m.in. modyfikację struktur, procesów, narzędzi i/lub metod w danym przedsiębiorstwie oraz modyfikację zachowań i kultury organizacyjnej.</a:t>
            </a:r>
          </a:p>
          <a:p>
            <a:pPr marL="171450" indent="-171450">
              <a:buFont typeface="Arial" panose="020B0604020202020204" pitchFamily="34" charset="0"/>
              <a:buChar char="•"/>
            </a:pPr>
            <a:r>
              <a:rPr lang="pl-PL" sz="800" dirty="0">
                <a:effectLst/>
                <a:latin typeface="Arial" panose="020B0604020202020204" pitchFamily="34" charset="0"/>
              </a:rPr>
              <a:t> </a:t>
            </a:r>
            <a:r>
              <a:rPr lang="pl-PL" sz="800" b="1" dirty="0">
                <a:effectLst/>
                <a:latin typeface="Arial" panose="020B0604020202020204" pitchFamily="34" charset="0"/>
              </a:rPr>
              <a:t>transformację w kierunku Przemysłu 4.0 </a:t>
            </a:r>
            <a:r>
              <a:rPr lang="pl-PL" sz="800" dirty="0">
                <a:effectLst/>
                <a:latin typeface="Arial" panose="020B0604020202020204" pitchFamily="34" charset="0"/>
              </a:rPr>
              <a:t>należy </a:t>
            </a:r>
            <a:r>
              <a:rPr lang="pl-PL" sz="800" b="1" dirty="0">
                <a:effectLst/>
                <a:latin typeface="Arial" panose="020B0604020202020204" pitchFamily="34" charset="0"/>
              </a:rPr>
              <a:t>rozumieć proces integracji inteligentnych maszyn, systemów i sposobu wprowadzania zmian w procesach produkcyjnych – proces polegający na projektowaniu, testowaniu i wdrażaniu nowych, cyfrowych, zintegrowanych systemów w zakresie procesów, produktów lub modeli biznesowych, wykorzystujących rozwiązania z dziedziny automatyki i robotyki, sztucznej inteligencji, technologii teleinformatycznych oraz komunikacji pomiędzy maszynami oraz pomiędzy człowiekiem a maszynami, z uwzględnieniem odpowiedniego poziomu bezpieczeństwa tych rozwiązań, do projektowania, zarządzania, monitorowania lub optymalizowania procesów produkcyjnych w przedsiębiorstwie lub związanych z nimi procesów logistycznych. </a:t>
            </a:r>
          </a:p>
          <a:p>
            <a:pPr marL="171450" indent="-171450">
              <a:buFont typeface="Arial" panose="020B0604020202020204" pitchFamily="34" charset="0"/>
              <a:buChar char="•"/>
            </a:pPr>
            <a:r>
              <a:rPr lang="pl-PL" sz="800" dirty="0">
                <a:effectLst/>
                <a:latin typeface="Arial" panose="020B0604020202020204" pitchFamily="34" charset="0"/>
              </a:rPr>
              <a:t>Transformacja w kierunku Przemysłu 4.0 obejmuje zarówno transformację technologiczną jak i organizacyjną.</a:t>
            </a:r>
            <a:endParaRPr lang="pl-PL" sz="800" dirty="0">
              <a:effectLst/>
            </a:endParaRPr>
          </a:p>
          <a:p>
            <a:pPr marL="171450" indent="-171450">
              <a:buFont typeface="Arial" panose="020B0604020202020204" pitchFamily="34" charset="0"/>
              <a:buChar char="•"/>
            </a:pPr>
            <a:r>
              <a:rPr lang="pl-PL" sz="800" dirty="0">
                <a:effectLst/>
                <a:latin typeface="Arial" panose="020B0604020202020204" pitchFamily="34" charset="0"/>
              </a:rPr>
              <a:t>transformację </a:t>
            </a:r>
            <a:r>
              <a:rPr lang="pl-PL" sz="800" b="1" dirty="0">
                <a:effectLst/>
                <a:latin typeface="Arial" panose="020B0604020202020204" pitchFamily="34" charset="0"/>
              </a:rPr>
              <a:t>w kierunku gospodarki opartej na danych </a:t>
            </a:r>
            <a:r>
              <a:rPr lang="pl-PL" sz="800" dirty="0">
                <a:effectLst/>
                <a:latin typeface="Arial" panose="020B0604020202020204" pitchFamily="34" charset="0"/>
              </a:rPr>
              <a:t>rozumie się </a:t>
            </a:r>
            <a:r>
              <a:rPr lang="pl-PL" sz="800" b="1" dirty="0">
                <a:effectLst/>
                <a:latin typeface="Arial" panose="020B0604020202020204" pitchFamily="34" charset="0"/>
              </a:rPr>
              <a:t>zwiększenie wpływu rynku danych, tj. rynku na którym następuje wymiana danych cyfrowych w postaci produktów lub usług pochodzących z danych surowych – na całą gospodarkę. Obejmuje tworzenie, gromadzenie, przechowywanie, przetwarzanie, rozpowszechnianie, analizę, opracowywanie, dostarczanie i wykorzystywanie danych, możliwe dzięki technologiom cyfrowym, zapewniając dostępność i użyteczność ww. danych</a:t>
            </a:r>
            <a:endParaRPr lang="pl-PL" sz="800" b="1" dirty="0"/>
          </a:p>
          <a:p>
            <a:endParaRPr lang="pl-PL" sz="800"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6</a:t>
            </a:fld>
            <a:endParaRPr lang="pl-PL" dirty="0"/>
          </a:p>
        </p:txBody>
      </p:sp>
    </p:spTree>
    <p:extLst>
      <p:ext uri="{BB962C8B-B14F-4D97-AF65-F5344CB8AC3E}">
        <p14:creationId xmlns:p14="http://schemas.microsoft.com/office/powerpoint/2010/main" val="27616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800" dirty="0">
                <a:effectLst/>
              </a:rPr>
              <a:t>Akredytacja wydawana przez  Ministra Rozwoju i Technologii w funkcji </a:t>
            </a:r>
            <a:r>
              <a:rPr lang="pl-PL" sz="800" b="1" dirty="0">
                <a:effectLst/>
              </a:rPr>
              <a:t>Doradztwo innowacyjne</a:t>
            </a:r>
            <a:r>
              <a:rPr lang="pl-PL" sz="800" dirty="0">
                <a:effectLst/>
              </a:rPr>
              <a:t> rozumiana jest jako – działalność polegająca na doradztwie i wskazywaniu możliwości rozwojowych oraz potencjalnych korzyści z opracowywania, rozwoju i wprowadzania innowacyjnych rozwiązań i zmian przedsiębiorstwom zainteresowanym wdrożeniem strategii wzrostu firmy rozwoju biznesu. </a:t>
            </a:r>
            <a:endParaRPr lang="pl-PL" sz="800" b="1" dirty="0">
              <a:effectLst/>
            </a:endParaRPr>
          </a:p>
          <a:p>
            <a:pPr marL="171450" indent="-171450">
              <a:buFont typeface="Arial" panose="020B0604020202020204" pitchFamily="34" charset="0"/>
              <a:buChar char="•"/>
            </a:pPr>
            <a:r>
              <a:rPr lang="pl-PL" sz="800" b="1" dirty="0">
                <a:effectLst/>
                <a:latin typeface="Arial" panose="020B0604020202020204" pitchFamily="34" charset="0"/>
              </a:rPr>
              <a:t>Planowane do nabycia usługi doradcze muszą dotyczyć wsparcia transformacji technologicznej i/lub organizacyjnej przedsiębiorstw, w tym w kierunku Przemysłu 4.0 i/lub gospodarki opartej na danych.</a:t>
            </a:r>
          </a:p>
          <a:p>
            <a:pPr marL="171450" indent="-171450">
              <a:buFont typeface="Arial" panose="020B0604020202020204" pitchFamily="34" charset="0"/>
              <a:buChar char="•"/>
            </a:pPr>
            <a:r>
              <a:rPr lang="pl-PL" sz="800" dirty="0">
                <a:effectLst/>
                <a:latin typeface="Arial" panose="020B0604020202020204" pitchFamily="34" charset="0"/>
              </a:rPr>
              <a:t>Przez </a:t>
            </a:r>
            <a:r>
              <a:rPr lang="pl-PL" sz="800" b="1" dirty="0">
                <a:effectLst/>
                <a:latin typeface="Arial" panose="020B0604020202020204" pitchFamily="34" charset="0"/>
              </a:rPr>
              <a:t>transformację technologiczną </a:t>
            </a:r>
            <a:r>
              <a:rPr lang="pl-PL" sz="800" dirty="0">
                <a:effectLst/>
                <a:latin typeface="Arial" panose="020B0604020202020204" pitchFamily="34" charset="0"/>
              </a:rPr>
              <a:t>rozumie się </a:t>
            </a:r>
            <a:r>
              <a:rPr lang="pl-PL" sz="800" b="1" dirty="0">
                <a:effectLst/>
                <a:latin typeface="Arial" panose="020B0604020202020204" pitchFamily="34" charset="0"/>
              </a:rPr>
              <a:t>wprowadzenie istotnych zmian w zakresie metod przygotowania i prowadzenia procesu wytworzenia lub przetwarzania</a:t>
            </a:r>
            <a:br>
              <a:rPr lang="pl-PL" sz="800" b="1" dirty="0">
                <a:effectLst/>
              </a:rPr>
            </a:br>
            <a:r>
              <a:rPr lang="pl-PL" sz="800" b="1" dirty="0">
                <a:effectLst/>
                <a:latin typeface="Arial" panose="020B0604020202020204" pitchFamily="34" charset="0"/>
              </a:rPr>
              <a:t>jakiegoś dobra (produktu/usługi) lub informacji, w szczególności zmian opartych na technologiach cyfrowych (transformacja cyfrowa).</a:t>
            </a:r>
          </a:p>
          <a:p>
            <a:pPr marL="171450" indent="-171450">
              <a:buFont typeface="Arial" panose="020B0604020202020204" pitchFamily="34" charset="0"/>
              <a:buChar char="•"/>
            </a:pPr>
            <a:r>
              <a:rPr lang="pl-PL" sz="800" b="1" dirty="0">
                <a:effectLst/>
                <a:latin typeface="Arial" panose="020B0604020202020204" pitchFamily="34" charset="0"/>
              </a:rPr>
              <a:t>Przez transformację organizacyjną </a:t>
            </a:r>
            <a:r>
              <a:rPr lang="pl-PL" sz="800" dirty="0">
                <a:effectLst/>
                <a:latin typeface="Arial" panose="020B0604020202020204" pitchFamily="34" charset="0"/>
              </a:rPr>
              <a:t>rozumie się </a:t>
            </a:r>
            <a:r>
              <a:rPr lang="pl-PL" sz="800" b="1" dirty="0">
                <a:effectLst/>
                <a:latin typeface="Arial" panose="020B0604020202020204" pitchFamily="34" charset="0"/>
              </a:rPr>
              <a:t>wprowadzenie zmian, o szerokim zasięgu i znacznej trwałości w zakresie metod zarządzania przedsiębiorstwem i jego sposobu funkcjonowania, w tym m.in. modyfikację struktur, procesów, narzędzi i/lub metod w danym przedsiębiorstwie oraz modyfikację zachowań i kultury organizacyjnej.</a:t>
            </a:r>
          </a:p>
          <a:p>
            <a:pPr marL="171450" indent="-171450">
              <a:buFont typeface="Arial" panose="020B0604020202020204" pitchFamily="34" charset="0"/>
              <a:buChar char="•"/>
            </a:pPr>
            <a:r>
              <a:rPr lang="pl-PL" sz="800" dirty="0">
                <a:effectLst/>
                <a:latin typeface="Arial" panose="020B0604020202020204" pitchFamily="34" charset="0"/>
              </a:rPr>
              <a:t> </a:t>
            </a:r>
            <a:r>
              <a:rPr lang="pl-PL" sz="800" b="1" dirty="0">
                <a:effectLst/>
                <a:latin typeface="Arial" panose="020B0604020202020204" pitchFamily="34" charset="0"/>
              </a:rPr>
              <a:t>transformację w kierunku Przemysłu 4.0 </a:t>
            </a:r>
            <a:r>
              <a:rPr lang="pl-PL" sz="800" dirty="0">
                <a:effectLst/>
                <a:latin typeface="Arial" panose="020B0604020202020204" pitchFamily="34" charset="0"/>
              </a:rPr>
              <a:t>należy </a:t>
            </a:r>
            <a:r>
              <a:rPr lang="pl-PL" sz="800" b="1" dirty="0">
                <a:effectLst/>
                <a:latin typeface="Arial" panose="020B0604020202020204" pitchFamily="34" charset="0"/>
              </a:rPr>
              <a:t>rozumieć proces integracji inteligentnych maszyn, systemów i sposobu wprowadzania zmian w procesach produkcyjnych – proces polegający na projektowaniu, testowaniu i wdrażaniu nowych, cyfrowych, zintegrowanych systemów w zakresie procesów, produktów lub modeli biznesowych, wykorzystujących rozwiązania z dziedziny automatyki i robotyki, sztucznej inteligencji, technologii teleinformatycznych oraz komunikacji pomiędzy maszynami oraz pomiędzy człowiekiem a maszynami, z uwzględnieniem odpowiedniego poziomu bezpieczeństwa tych rozwiązań, do projektowania, zarządzania, monitorowania lub optymalizowania procesów produkcyjnych w przedsiębiorstwie lub związanych z nimi procesów logistycznych. </a:t>
            </a:r>
          </a:p>
          <a:p>
            <a:pPr marL="171450" indent="-171450">
              <a:buFont typeface="Arial" panose="020B0604020202020204" pitchFamily="34" charset="0"/>
              <a:buChar char="•"/>
            </a:pPr>
            <a:r>
              <a:rPr lang="pl-PL" sz="800" dirty="0">
                <a:effectLst/>
                <a:latin typeface="Arial" panose="020B0604020202020204" pitchFamily="34" charset="0"/>
              </a:rPr>
              <a:t>Transformacja w kierunku Przemysłu 4.0 obejmuje zarówno transformację technologiczną jak i organizacyjną.</a:t>
            </a:r>
            <a:endParaRPr lang="pl-PL" sz="800" dirty="0">
              <a:effectLst/>
            </a:endParaRPr>
          </a:p>
          <a:p>
            <a:pPr marL="171450" indent="-171450">
              <a:buFont typeface="Arial" panose="020B0604020202020204" pitchFamily="34" charset="0"/>
              <a:buChar char="•"/>
            </a:pPr>
            <a:r>
              <a:rPr lang="pl-PL" sz="800" dirty="0">
                <a:effectLst/>
                <a:latin typeface="Arial" panose="020B0604020202020204" pitchFamily="34" charset="0"/>
              </a:rPr>
              <a:t>transformację </a:t>
            </a:r>
            <a:r>
              <a:rPr lang="pl-PL" sz="800" b="1" dirty="0">
                <a:effectLst/>
                <a:latin typeface="Arial" panose="020B0604020202020204" pitchFamily="34" charset="0"/>
              </a:rPr>
              <a:t>w kierunku gospodarki opartej na danych </a:t>
            </a:r>
            <a:r>
              <a:rPr lang="pl-PL" sz="800" dirty="0">
                <a:effectLst/>
                <a:latin typeface="Arial" panose="020B0604020202020204" pitchFamily="34" charset="0"/>
              </a:rPr>
              <a:t>rozumie się </a:t>
            </a:r>
            <a:r>
              <a:rPr lang="pl-PL" sz="800" b="1" dirty="0">
                <a:effectLst/>
                <a:latin typeface="Arial" panose="020B0604020202020204" pitchFamily="34" charset="0"/>
              </a:rPr>
              <a:t>zwiększenie wpływu rynku danych, tj. rynku na którym następuje wymiana danych cyfrowych w postaci produktów lub usług pochodzących z danych surowych – na całą gospodarkę. Obejmuje tworzenie, gromadzenie, przechowywanie, przetwarzanie, rozpowszechnianie, analizę, opracowywanie, dostarczanie i wykorzystywanie danych, możliwe dzięki technologiom cyfrowym, zapewniając dostępność i użyteczność ww. danych</a:t>
            </a:r>
            <a:endParaRPr lang="pl-PL" sz="800" b="1" dirty="0"/>
          </a:p>
          <a:p>
            <a:endParaRPr lang="pl-PL" sz="800"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7</a:t>
            </a:fld>
            <a:endParaRPr lang="pl-PL" dirty="0"/>
          </a:p>
        </p:txBody>
      </p:sp>
    </p:spTree>
    <p:extLst>
      <p:ext uri="{BB962C8B-B14F-4D97-AF65-F5344CB8AC3E}">
        <p14:creationId xmlns:p14="http://schemas.microsoft.com/office/powerpoint/2010/main" val="406712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Kryterium niespełnione, gdy na dzień złożenia wniosku o dofinansowanie, wnioskodawca nie będzie posiadał wpisanego w dokumencie rejestrowym  adresu siedziby lub oddziału  lub w przypadku osoby fizycznej prowadzącej działalność gosp.- stałego miejsca wykonywania działalności </a:t>
            </a:r>
            <a:r>
              <a:rPr lang="pl-PL" dirty="0" err="1"/>
              <a:t>gosp</a:t>
            </a:r>
            <a:r>
              <a:rPr lang="pl-PL" dirty="0"/>
              <a:t>, lub dodatkowego miejsca wykonywania działalności gosp.  Niespełnione też, gdy wnioskodawca dokona wpisu do rejestru siedziby lub oddziału , lub w </a:t>
            </a:r>
            <a:r>
              <a:rPr lang="pl-PL" dirty="0" err="1"/>
              <a:t>przyp</a:t>
            </a:r>
            <a:r>
              <a:rPr lang="pl-PL" dirty="0"/>
              <a:t> </a:t>
            </a:r>
            <a:r>
              <a:rPr lang="pl-PL" dirty="0" err="1"/>
              <a:t>działanośc</a:t>
            </a:r>
            <a:r>
              <a:rPr lang="pl-PL" dirty="0"/>
              <a:t> </a:t>
            </a:r>
            <a:r>
              <a:rPr lang="pl-PL" dirty="0" err="1"/>
              <a:t>gospo</a:t>
            </a:r>
            <a:r>
              <a:rPr lang="pl-PL" dirty="0"/>
              <a:t>- stałego lub dodatkowego miejsca wykonywania działalności gosp., po dniu złożenia wniosku , z datą zaistnienia zmiany na dzień lub przed dniem złożenia wniosku. </a:t>
            </a:r>
          </a:p>
          <a:p>
            <a:endParaRPr lang="pl-PL" dirty="0"/>
          </a:p>
          <a:p>
            <a:r>
              <a:rPr lang="pl-PL" dirty="0"/>
              <a:t>W przypadku spółek cywilnych adres siedziby/oddziału spółki cywilnej weryfikowany jest w oparciu o postanowienia umowy spółki cywilnej.</a:t>
            </a:r>
          </a:p>
          <a:p>
            <a:r>
              <a:rPr lang="pl-PL" dirty="0"/>
              <a:t>Weryfikacja na podst. Wniosku o dofinasowanie, załączników i ogólnodostępnych baz danych (KRS, CEIDG).</a:t>
            </a:r>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54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8A273-F75A-FD2D-E4BE-E70CE286E12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7A2DC08-A9C6-3E6E-0DC1-6C4F5A29B90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3A6BC9D6-355B-3D03-CD02-461701A7AD70}"/>
              </a:ext>
            </a:extLst>
          </p:cNvPr>
          <p:cNvSpPr>
            <a:spLocks noGrp="1"/>
          </p:cNvSpPr>
          <p:nvPr>
            <p:ph type="body" idx="1"/>
          </p:nvPr>
        </p:nvSpPr>
        <p:spPr/>
        <p:txBody>
          <a:bodyPr/>
          <a:lstStyle/>
          <a:p>
            <a:r>
              <a:rPr lang="pl-PL" dirty="0"/>
              <a:t>5. Jedna jednostka miary (1 szt.) w ramach wskaźnika obejmuje jedno zamówienie wnioskodawcy w zakresie realizacji usług doradczych, bez względu na ilość obszarów/tematów/zagadnień, których będzie dotyczyć usługa doradcza. Wartość wskaźnika musi zostać udokumentowana tj. każde zamówienie w zakresie nabycia danej usługi doradczej w postaci raportu czy sprawozdania końcowego podsumowujące rezultaty/efekty</a:t>
            </a:r>
          </a:p>
          <a:p>
            <a:r>
              <a:rPr lang="pl-PL" dirty="0"/>
              <a:t>przeprowadzonego doradztwa innowacyjnego. Wskaźnik jest obligatoryjny dla wszystkich i musi wynosić co najmniej 1.</a:t>
            </a:r>
          </a:p>
          <a:p>
            <a:r>
              <a:rPr lang="pl-PL" dirty="0"/>
              <a:t>To wskaźnik własny czyli wprowadzamy go sami, nie z listy rozwijanej.</a:t>
            </a:r>
          </a:p>
        </p:txBody>
      </p:sp>
      <p:sp>
        <p:nvSpPr>
          <p:cNvPr id="4" name="Symbol zastępczy numeru slajdu 3">
            <a:extLst>
              <a:ext uri="{FF2B5EF4-FFF2-40B4-BE49-F238E27FC236}">
                <a16:creationId xmlns:a16="http://schemas.microsoft.com/office/drawing/2014/main" id="{4BD5CC1D-F544-4486-0D8B-B3A43CD50B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C268BC-FB27-4CBD-9F49-10D37FFA5B4C}"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99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4" y="1973819"/>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1" y="1973819"/>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3"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9"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5" y="540402"/>
            <a:ext cx="1080000" cy="1080000"/>
          </a:xfrm>
          <a:prstGeom prst="rect">
            <a:avLst/>
          </a:prstGeom>
        </p:spPr>
      </p:pic>
      <p:sp>
        <p:nvSpPr>
          <p:cNvPr id="2" name="Title 1"/>
          <p:cNvSpPr>
            <a:spLocks noGrp="1"/>
          </p:cNvSpPr>
          <p:nvPr>
            <p:ph type="ctrTitle"/>
          </p:nvPr>
        </p:nvSpPr>
        <p:spPr>
          <a:xfrm>
            <a:off x="1385877" y="3059115"/>
            <a:ext cx="7920115" cy="1107676"/>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spTree>
    <p:extLst>
      <p:ext uri="{BB962C8B-B14F-4D97-AF65-F5344CB8AC3E}">
        <p14:creationId xmlns:p14="http://schemas.microsoft.com/office/powerpoint/2010/main" val="1242060582"/>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6"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976" y="4500564"/>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1"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spTree>
    <p:extLst>
      <p:ext uri="{BB962C8B-B14F-4D97-AF65-F5344CB8AC3E}">
        <p14:creationId xmlns:p14="http://schemas.microsoft.com/office/powerpoint/2010/main" val="164009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4" y="1973819"/>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1" y="1973819"/>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3"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9"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5" y="540402"/>
            <a:ext cx="1080000" cy="1080000"/>
          </a:xfrm>
          <a:prstGeom prst="rect">
            <a:avLst/>
          </a:prstGeom>
        </p:spPr>
      </p:pic>
      <p:sp>
        <p:nvSpPr>
          <p:cNvPr id="2" name="Title 1"/>
          <p:cNvSpPr>
            <a:spLocks noGrp="1"/>
          </p:cNvSpPr>
          <p:nvPr>
            <p:ph type="ctrTitle"/>
          </p:nvPr>
        </p:nvSpPr>
        <p:spPr>
          <a:xfrm>
            <a:off x="1385877" y="3059115"/>
            <a:ext cx="7920115" cy="1107676"/>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endParaRPr lang="pl-PL" dirty="0"/>
          </a:p>
        </p:txBody>
      </p:sp>
      <p:pic>
        <p:nvPicPr>
          <p:cNvPr id="6" name="Obraz 5">
            <a:extLst>
              <a:ext uri="{FF2B5EF4-FFF2-40B4-BE49-F238E27FC236}">
                <a16:creationId xmlns:a16="http://schemas.microsoft.com/office/drawing/2014/main" id="{DD76709C-5DF8-61BC-9FE2-890178076E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6855" y="6444133"/>
            <a:ext cx="8226227" cy="872435"/>
          </a:xfrm>
          <a:prstGeom prst="rect">
            <a:avLst/>
          </a:prstGeom>
        </p:spPr>
      </p:pic>
    </p:spTree>
    <p:extLst>
      <p:ext uri="{BB962C8B-B14F-4D97-AF65-F5344CB8AC3E}">
        <p14:creationId xmlns:p14="http://schemas.microsoft.com/office/powerpoint/2010/main" val="414415623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6" y="1983573"/>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6"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1"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2"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7"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4"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8"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8"/>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4" y="1250550"/>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8" y="1250550"/>
            <a:ext cx="381000" cy="381000"/>
          </a:xfrm>
          <a:prstGeom prst="rect">
            <a:avLst/>
          </a:prstGeom>
        </p:spPr>
      </p:pic>
      <p:pic>
        <p:nvPicPr>
          <p:cNvPr id="14" name="Obraz 13">
            <a:extLst>
              <a:ext uri="{FF2B5EF4-FFF2-40B4-BE49-F238E27FC236}">
                <a16:creationId xmlns:a16="http://schemas.microsoft.com/office/drawing/2014/main" id="{C9948B2D-3E84-E617-9652-AE69F6F862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80512" y="6483596"/>
            <a:ext cx="8370243" cy="887708"/>
          </a:xfrm>
          <a:prstGeom prst="rect">
            <a:avLst/>
          </a:prstGeom>
        </p:spPr>
      </p:pic>
    </p:spTree>
    <p:extLst>
      <p:ext uri="{BB962C8B-B14F-4D97-AF65-F5344CB8AC3E}">
        <p14:creationId xmlns:p14="http://schemas.microsoft.com/office/powerpoint/2010/main" val="1100745546"/>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1"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72809" y="5579563"/>
            <a:ext cx="6133117" cy="648546"/>
          </a:xfrm>
        </p:spPr>
        <p:txBody>
          <a:bodyPr anchor="t" anchorCtr="0">
            <a:normAutofit/>
          </a:bodyPr>
          <a:lstStyle>
            <a:lvl1pPr algn="l">
              <a:lnSpc>
                <a:spcPts val="2784"/>
              </a:lnSpc>
              <a:defRPr sz="2228"/>
            </a:lvl1pPr>
          </a:lstStyle>
          <a:p>
            <a:r>
              <a:rPr lang="pl-PL"/>
              <a:t>Kliknij, aby edytować styl</a:t>
            </a:r>
            <a:endParaRPr lang="en-US" dirty="0"/>
          </a:p>
        </p:txBody>
      </p:sp>
      <p:sp>
        <p:nvSpPr>
          <p:cNvPr id="4" name="Date Placeholder 3"/>
          <p:cNvSpPr>
            <a:spLocks noGrp="1"/>
          </p:cNvSpPr>
          <p:nvPr>
            <p:ph type="dt" sz="half" idx="10"/>
          </p:nvPr>
        </p:nvSpPr>
        <p:spPr>
          <a:xfrm>
            <a:off x="7866445" y="539751"/>
            <a:ext cx="1799844" cy="366725"/>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25751" y="4500564"/>
            <a:ext cx="3959225" cy="720090"/>
          </a:xfrm>
          <a:prstGeom prst="rect">
            <a:avLst/>
          </a:prstGeom>
        </p:spPr>
      </p:pic>
    </p:spTree>
    <p:extLst>
      <p:ext uri="{BB962C8B-B14F-4D97-AF65-F5344CB8AC3E}">
        <p14:creationId xmlns:p14="http://schemas.microsoft.com/office/powerpoint/2010/main" val="2213987068"/>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6"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3"/>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2" y="4500562"/>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2784"/>
              </a:lnSpc>
              <a:defRPr sz="2228"/>
            </a:lvl1pPr>
          </a:lstStyle>
          <a:p>
            <a:r>
              <a:rPr lang="pl-PL"/>
              <a:t>Kliknij, aby edytować styl</a:t>
            </a:r>
            <a:endParaRPr lang="en-US" dirty="0"/>
          </a:p>
        </p:txBody>
      </p:sp>
    </p:spTree>
    <p:extLst>
      <p:ext uri="{BB962C8B-B14F-4D97-AF65-F5344CB8AC3E}">
        <p14:creationId xmlns:p14="http://schemas.microsoft.com/office/powerpoint/2010/main" val="305647709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890508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782384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8"/>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795"/>
            </a:lvl1pPr>
          </a:lstStyle>
          <a:p>
            <a:r>
              <a:rPr lang="pl-PL"/>
              <a:t>Kliknij ikonę, aby dodać obraz</a:t>
            </a:r>
            <a:endParaRPr lang="pl-PL" dirty="0"/>
          </a:p>
        </p:txBody>
      </p:sp>
    </p:spTree>
    <p:extLst>
      <p:ext uri="{BB962C8B-B14F-4D97-AF65-F5344CB8AC3E}">
        <p14:creationId xmlns:p14="http://schemas.microsoft.com/office/powerpoint/2010/main" val="320554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394730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76691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6" y="1983573"/>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6"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365251"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380512"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265787"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104294"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2814638"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3537018" y="535268"/>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265614" y="1250550"/>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2814638" y="1250550"/>
            <a:ext cx="381000" cy="381000"/>
          </a:xfrm>
          <a:prstGeom prst="rect">
            <a:avLst/>
          </a:prstGeom>
        </p:spPr>
      </p:pic>
    </p:spTree>
    <p:extLst>
      <p:ext uri="{BB962C8B-B14F-4D97-AF65-F5344CB8AC3E}">
        <p14:creationId xmlns:p14="http://schemas.microsoft.com/office/powerpoint/2010/main" val="3831139120"/>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6"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976" y="4500564"/>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1"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spTree>
    <p:extLst>
      <p:ext uri="{BB962C8B-B14F-4D97-AF65-F5344CB8AC3E}">
        <p14:creationId xmlns:p14="http://schemas.microsoft.com/office/powerpoint/2010/main" val="87627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pic>
        <p:nvPicPr>
          <p:cNvPr id="5" name="Obraz 4" descr="Obraz zawierający tekst">
            <a:extLst>
              <a:ext uri="{FF2B5EF4-FFF2-40B4-BE49-F238E27FC236}">
                <a16:creationId xmlns:a16="http://schemas.microsoft.com/office/drawing/2014/main" id="{9F68F3A2-5109-8803-6E89-2AFED5DC1A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442" y="6300332"/>
            <a:ext cx="8370242" cy="1259343"/>
          </a:xfrm>
          <a:prstGeom prst="rect">
            <a:avLst/>
          </a:prstGeom>
        </p:spPr>
      </p:pic>
    </p:spTree>
    <p:extLst>
      <p:ext uri="{BB962C8B-B14F-4D97-AF65-F5344CB8AC3E}">
        <p14:creationId xmlns:p14="http://schemas.microsoft.com/office/powerpoint/2010/main" val="24840916"/>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65306007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4175024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0"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8"/>
            <a:ext cx="2239772" cy="950531"/>
          </a:xfrm>
          <a:prstGeom prst="rect">
            <a:avLst/>
          </a:prstGeom>
        </p:spPr>
      </p:pic>
    </p:spTree>
    <p:extLst>
      <p:ext uri="{BB962C8B-B14F-4D97-AF65-F5344CB8AC3E}">
        <p14:creationId xmlns:p14="http://schemas.microsoft.com/office/powerpoint/2010/main" val="3563661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4" y="1973819"/>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1" y="1973819"/>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3"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9"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5" y="540402"/>
            <a:ext cx="1080000" cy="1080000"/>
          </a:xfrm>
          <a:prstGeom prst="rect">
            <a:avLst/>
          </a:prstGeom>
        </p:spPr>
      </p:pic>
      <p:sp>
        <p:nvSpPr>
          <p:cNvPr id="2" name="Title 1"/>
          <p:cNvSpPr>
            <a:spLocks noGrp="1"/>
          </p:cNvSpPr>
          <p:nvPr>
            <p:ph type="ctrTitle"/>
          </p:nvPr>
        </p:nvSpPr>
        <p:spPr>
          <a:xfrm>
            <a:off x="1385877" y="3059115"/>
            <a:ext cx="7920115" cy="1107676"/>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spTree>
    <p:extLst>
      <p:ext uri="{BB962C8B-B14F-4D97-AF65-F5344CB8AC3E}">
        <p14:creationId xmlns:p14="http://schemas.microsoft.com/office/powerpoint/2010/main" val="23072855"/>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6" y="1983573"/>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4986337" cy="26939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6"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3183"/>
              </a:lnSpc>
              <a:defRPr sz="2546"/>
            </a:lvl1pPr>
          </a:lstStyle>
          <a:p>
            <a:r>
              <a:rPr lang="pl-PL"/>
              <a:t>Kliknij, aby edytować styl</a:t>
            </a:r>
            <a:endParaRPr lang="en-US" dirty="0"/>
          </a:p>
        </p:txBody>
      </p:sp>
      <p:sp>
        <p:nvSpPr>
          <p:cNvPr id="3" name="Subtitle 2"/>
          <p:cNvSpPr>
            <a:spLocks noGrp="1"/>
          </p:cNvSpPr>
          <p:nvPr>
            <p:ph type="subTitle" idx="1"/>
          </p:nvPr>
        </p:nvSpPr>
        <p:spPr>
          <a:xfrm>
            <a:off x="1385889" y="4861795"/>
            <a:ext cx="7920037" cy="1080000"/>
          </a:xfrm>
        </p:spPr>
        <p:txBody>
          <a:bodyPr>
            <a:normAutofit/>
          </a:bodyPr>
          <a:lstStyle>
            <a:lvl1pPr marL="0" indent="0" algn="l">
              <a:lnSpc>
                <a:spcPts val="2784"/>
              </a:lnSpc>
              <a:buNone/>
              <a:defRPr sz="2228" b="1">
                <a:solidFill>
                  <a:schemeClr val="tx2"/>
                </a:solidFill>
              </a:defRPr>
            </a:lvl1pPr>
            <a:lvl2pPr marL="400967" indent="0" algn="ctr">
              <a:buNone/>
              <a:defRPr sz="1754"/>
            </a:lvl2pPr>
            <a:lvl3pPr marL="801934" indent="0" algn="ctr">
              <a:buNone/>
              <a:defRPr sz="1579"/>
            </a:lvl3pPr>
            <a:lvl4pPr marL="1202901" indent="0" algn="ctr">
              <a:buNone/>
              <a:defRPr sz="1403"/>
            </a:lvl4pPr>
            <a:lvl5pPr marL="1603868" indent="0" algn="ctr">
              <a:buNone/>
              <a:defRPr sz="1403"/>
            </a:lvl5pPr>
            <a:lvl6pPr marL="2004835" indent="0" algn="ctr">
              <a:buNone/>
              <a:defRPr sz="1403"/>
            </a:lvl6pPr>
            <a:lvl7pPr marL="2405802" indent="0" algn="ctr">
              <a:buNone/>
              <a:defRPr sz="1403"/>
            </a:lvl7pPr>
            <a:lvl8pPr marL="2806769" indent="0" algn="ctr">
              <a:buNone/>
              <a:defRPr sz="1403"/>
            </a:lvl8pPr>
            <a:lvl9pPr marL="3207736" indent="0" algn="ctr">
              <a:buNone/>
              <a:defRPr sz="1403"/>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1365251"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1380512"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4265787"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104294"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2814638"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3537018" y="535268"/>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a:alphaModFix amt="55000"/>
            <a:extLst>
              <a:ext uri="{28A0092B-C50C-407E-A947-70E740481C1C}">
                <a14:useLocalDpi xmlns:a14="http://schemas.microsoft.com/office/drawing/2010/main" val="0"/>
              </a:ext>
            </a:extLst>
          </a:blip>
          <a:stretch>
            <a:fillRect/>
          </a:stretch>
        </p:blipFill>
        <p:spPr>
          <a:xfrm>
            <a:off x="4265614" y="1250550"/>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a:alphaModFix amt="55000"/>
            <a:extLst>
              <a:ext uri="{28A0092B-C50C-407E-A947-70E740481C1C}">
                <a14:useLocalDpi xmlns:a14="http://schemas.microsoft.com/office/drawing/2010/main" val="0"/>
              </a:ext>
            </a:extLst>
          </a:blip>
          <a:stretch>
            <a:fillRect/>
          </a:stretch>
        </p:blipFill>
        <p:spPr>
          <a:xfrm>
            <a:off x="2814638" y="1250550"/>
            <a:ext cx="381000" cy="381000"/>
          </a:xfrm>
          <a:prstGeom prst="rect">
            <a:avLst/>
          </a:prstGeom>
        </p:spPr>
      </p:pic>
    </p:spTree>
    <p:extLst>
      <p:ext uri="{BB962C8B-B14F-4D97-AF65-F5344CB8AC3E}">
        <p14:creationId xmlns:p14="http://schemas.microsoft.com/office/powerpoint/2010/main" val="2044836038"/>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1"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72809" y="5579563"/>
            <a:ext cx="6133117" cy="648546"/>
          </a:xfrm>
        </p:spPr>
        <p:txBody>
          <a:bodyPr anchor="t" anchorCtr="0">
            <a:normAutofit/>
          </a:bodyPr>
          <a:lstStyle>
            <a:lvl1pPr algn="l">
              <a:lnSpc>
                <a:spcPts val="2784"/>
              </a:lnSpc>
              <a:defRPr sz="2228"/>
            </a:lvl1pPr>
          </a:lstStyle>
          <a:p>
            <a:r>
              <a:rPr lang="pl-PL"/>
              <a:t>Kliknij, aby edytować styl</a:t>
            </a:r>
            <a:endParaRPr lang="en-US" dirty="0"/>
          </a:p>
        </p:txBody>
      </p:sp>
      <p:sp>
        <p:nvSpPr>
          <p:cNvPr id="4" name="Date Placeholder 3"/>
          <p:cNvSpPr>
            <a:spLocks noGrp="1"/>
          </p:cNvSpPr>
          <p:nvPr>
            <p:ph type="dt" sz="half" idx="10"/>
          </p:nvPr>
        </p:nvSpPr>
        <p:spPr>
          <a:xfrm>
            <a:off x="7866445" y="539751"/>
            <a:ext cx="1799844" cy="366725"/>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25751" y="4500564"/>
            <a:ext cx="3959225" cy="720090"/>
          </a:xfrm>
          <a:prstGeom prst="rect">
            <a:avLst/>
          </a:prstGeom>
        </p:spPr>
      </p:pic>
    </p:spTree>
    <p:extLst>
      <p:ext uri="{BB962C8B-B14F-4D97-AF65-F5344CB8AC3E}">
        <p14:creationId xmlns:p14="http://schemas.microsoft.com/office/powerpoint/2010/main" val="980143802"/>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6"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3"/>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2" y="4500562"/>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2784"/>
              </a:lnSpc>
              <a:defRPr sz="2228"/>
            </a:lvl1pPr>
          </a:lstStyle>
          <a:p>
            <a:r>
              <a:rPr lang="pl-PL"/>
              <a:t>Kliknij, aby edytować styl</a:t>
            </a:r>
            <a:endParaRPr lang="en-US" dirty="0"/>
          </a:p>
        </p:txBody>
      </p:sp>
    </p:spTree>
    <p:extLst>
      <p:ext uri="{BB962C8B-B14F-4D97-AF65-F5344CB8AC3E}">
        <p14:creationId xmlns:p14="http://schemas.microsoft.com/office/powerpoint/2010/main" val="752277133"/>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5526" y="539249"/>
            <a:ext cx="8640381" cy="1080001"/>
          </a:xfrm>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127414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1"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72809" y="5579563"/>
            <a:ext cx="6133117" cy="648546"/>
          </a:xfrm>
        </p:spPr>
        <p:txBody>
          <a:bodyPr anchor="t" anchorCtr="0">
            <a:normAutofit/>
          </a:bodyPr>
          <a:lstStyle>
            <a:lvl1pPr algn="l">
              <a:lnSpc>
                <a:spcPts val="2784"/>
              </a:lnSpc>
              <a:defRPr sz="2228"/>
            </a:lvl1pPr>
          </a:lstStyle>
          <a:p>
            <a:r>
              <a:rPr lang="pl-PL"/>
              <a:t>Kliknij, aby edytować styl</a:t>
            </a:r>
            <a:endParaRPr lang="en-US" dirty="0"/>
          </a:p>
        </p:txBody>
      </p:sp>
      <p:sp>
        <p:nvSpPr>
          <p:cNvPr id="4" name="Date Placeholder 3"/>
          <p:cNvSpPr>
            <a:spLocks noGrp="1"/>
          </p:cNvSpPr>
          <p:nvPr>
            <p:ph type="dt" sz="half" idx="10"/>
          </p:nvPr>
        </p:nvSpPr>
        <p:spPr>
          <a:xfrm>
            <a:off x="7866445" y="539751"/>
            <a:ext cx="1799844" cy="366725"/>
          </a:xfrm>
          <a:prstGeom prst="rect">
            <a:avLst/>
          </a:prstGeom>
        </p:spPr>
        <p:txBody>
          <a:bodyPr lIns="0" tIns="0" rIns="0" bIns="0"/>
          <a:lstStyle>
            <a:lvl1pPr algn="r">
              <a:lnSpc>
                <a:spcPts val="1432"/>
              </a:lnSpc>
              <a:defRPr sz="1114">
                <a:solidFill>
                  <a:schemeClr val="tx2"/>
                </a:solidFill>
                <a:latin typeface="Open Sans" pitchFamily="2" charset="0"/>
                <a:ea typeface="Open Sans" pitchFamily="2" charset="0"/>
                <a:cs typeface="Open Sans" pitchFamily="2" charset="0"/>
              </a:defRPr>
            </a:lvl1pPr>
          </a:lstStyle>
          <a:p>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25751" y="4500564"/>
            <a:ext cx="3959225" cy="720090"/>
          </a:xfrm>
          <a:prstGeom prst="rect">
            <a:avLst/>
          </a:prstGeom>
        </p:spPr>
      </p:pic>
    </p:spTree>
    <p:extLst>
      <p:ext uri="{BB962C8B-B14F-4D97-AF65-F5344CB8AC3E}">
        <p14:creationId xmlns:p14="http://schemas.microsoft.com/office/powerpoint/2010/main" val="1105389268"/>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5526" y="539750"/>
            <a:ext cx="8640381" cy="1080001"/>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1467559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539249"/>
            <a:ext cx="4320000" cy="1080001"/>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795"/>
            </a:lvl1pPr>
          </a:lstStyle>
          <a:p>
            <a:r>
              <a:rPr lang="pl-PL"/>
              <a:t>Kliknij ikonę, aby dodać obraz</a:t>
            </a:r>
            <a:endParaRPr lang="pl-PL" dirty="0"/>
          </a:p>
        </p:txBody>
      </p:sp>
    </p:spTree>
    <p:extLst>
      <p:ext uri="{BB962C8B-B14F-4D97-AF65-F5344CB8AC3E}">
        <p14:creationId xmlns:p14="http://schemas.microsoft.com/office/powerpoint/2010/main" val="859266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a:xfrm>
            <a:off x="1025526" y="539249"/>
            <a:ext cx="8640381" cy="1080001"/>
          </a:xfrm>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17417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a:xfrm>
            <a:off x="1025526" y="539750"/>
            <a:ext cx="8640381" cy="1080001"/>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946853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6"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976" y="4500564"/>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1"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2001"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2743" y="6370379"/>
            <a:ext cx="2239772" cy="950530"/>
          </a:xfrm>
          <a:prstGeom prst="rect">
            <a:avLst/>
          </a:prstGeom>
        </p:spPr>
      </p:pic>
    </p:spTree>
    <p:extLst>
      <p:ext uri="{BB962C8B-B14F-4D97-AF65-F5344CB8AC3E}">
        <p14:creationId xmlns:p14="http://schemas.microsoft.com/office/powerpoint/2010/main" val="425314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6"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795"/>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3"/>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2" y="4500562"/>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2784"/>
              </a:lnSpc>
              <a:defRPr sz="2228"/>
            </a:lvl1pPr>
          </a:lstStyle>
          <a:p>
            <a:r>
              <a:rPr lang="pl-PL"/>
              <a:t>Kliknij, aby edytować styl</a:t>
            </a:r>
            <a:endParaRPr lang="en-US" dirty="0"/>
          </a:p>
        </p:txBody>
      </p:sp>
    </p:spTree>
    <p:extLst>
      <p:ext uri="{BB962C8B-B14F-4D97-AF65-F5344CB8AC3E}">
        <p14:creationId xmlns:p14="http://schemas.microsoft.com/office/powerpoint/2010/main" val="1932783130"/>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2035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253918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539249"/>
            <a:ext cx="4320000" cy="1080001"/>
          </a:xfrm>
        </p:spPr>
        <p:txBody>
          <a:body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795"/>
            </a:lvl1pPr>
          </a:lstStyle>
          <a:p>
            <a:r>
              <a:rPr lang="pl-PL"/>
              <a:t>Kliknij ikonę, aby dodać obraz</a:t>
            </a:r>
            <a:endParaRPr lang="pl-PL" dirty="0"/>
          </a:p>
        </p:txBody>
      </p:sp>
    </p:spTree>
    <p:extLst>
      <p:ext uri="{BB962C8B-B14F-4D97-AF65-F5344CB8AC3E}">
        <p14:creationId xmlns:p14="http://schemas.microsoft.com/office/powerpoint/2010/main" val="390392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46795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324226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6" y="539249"/>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8"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1" y="0"/>
            <a:ext cx="1080742" cy="1793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3" y="0"/>
            <a:ext cx="7559293"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8"/>
            <a:ext cx="1080000" cy="180000"/>
          </a:xfrm>
          <a:prstGeom prst="rect">
            <a:avLst/>
          </a:prstGeom>
          <a:noFill/>
        </p:spPr>
        <p:txBody>
          <a:bodyPr vert="horz" lIns="0" tIns="72000" rIns="0" bIns="72000" rtlCol="0" anchor="ctr" anchorCtr="0"/>
          <a:lstStyle>
            <a:lvl1pPr algn="r">
              <a:defRPr sz="795">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260990622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hf hdr="0" ftr="0" dt="0"/>
  <p:txStyles>
    <p:titleStyle>
      <a:lvl1pPr algn="l" defTabSz="801934" rtl="0" eaLnBrk="1" latinLnBrk="0" hangingPunct="1">
        <a:lnSpc>
          <a:spcPts val="2864"/>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00484" indent="-200484" algn="l" defTabSz="801934" rtl="0" eaLnBrk="1" latinLnBrk="0" hangingPunct="1">
        <a:lnSpc>
          <a:spcPts val="1909"/>
        </a:lnSpc>
        <a:spcBef>
          <a:spcPts val="877"/>
        </a:spcBef>
        <a:buClr>
          <a:schemeClr val="accent1"/>
        </a:buClr>
        <a:buFontTx/>
        <a:buBlip>
          <a:blip r:embed="rId12"/>
        </a:buBlip>
        <a:defRPr sz="1600" kern="1200">
          <a:solidFill>
            <a:schemeClr val="tx1"/>
          </a:solidFill>
          <a:latin typeface="Open Sans" pitchFamily="2" charset="0"/>
          <a:ea typeface="Open Sans" pitchFamily="2" charset="0"/>
          <a:cs typeface="Open Sans" pitchFamily="2" charset="0"/>
        </a:defRPr>
      </a:lvl1pPr>
      <a:lvl2pPr marL="601450" indent="-200484" algn="l" defTabSz="801934" rtl="0" eaLnBrk="1" latinLnBrk="0" hangingPunct="1">
        <a:lnSpc>
          <a:spcPts val="1909"/>
        </a:lnSpc>
        <a:spcBef>
          <a:spcPts val="439"/>
        </a:spcBef>
        <a:buFontTx/>
        <a:buBlip>
          <a:blip r:embed="rId13"/>
        </a:buBlip>
        <a:defRPr sz="1600" kern="1200">
          <a:solidFill>
            <a:schemeClr val="tx1"/>
          </a:solidFill>
          <a:latin typeface="Open Sans" pitchFamily="2" charset="0"/>
          <a:ea typeface="Open Sans" pitchFamily="2" charset="0"/>
          <a:cs typeface="Open Sans" pitchFamily="2" charset="0"/>
        </a:defRPr>
      </a:lvl2pPr>
      <a:lvl3pPr marL="1002418" indent="-200484" algn="l" defTabSz="801934" rtl="0" eaLnBrk="1" latinLnBrk="0" hangingPunct="1">
        <a:lnSpc>
          <a:spcPts val="1909"/>
        </a:lnSpc>
        <a:spcBef>
          <a:spcPts val="439"/>
        </a:spcBef>
        <a:buFontTx/>
        <a:buBlip>
          <a:blip r:embed="rId14"/>
        </a:buBlip>
        <a:defRPr sz="1600" kern="1200">
          <a:solidFill>
            <a:schemeClr val="tx1"/>
          </a:solidFill>
          <a:latin typeface="Open Sans" pitchFamily="2" charset="0"/>
          <a:ea typeface="Open Sans" pitchFamily="2" charset="0"/>
          <a:cs typeface="Open Sans" pitchFamily="2" charset="0"/>
        </a:defRPr>
      </a:lvl3pPr>
      <a:lvl4pPr marL="1403384"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4pPr>
      <a:lvl5pPr marL="1804351"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5pPr>
      <a:lvl6pPr marL="22053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85"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53"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2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34" rtl="0" eaLnBrk="1" latinLnBrk="0" hangingPunct="1">
        <a:defRPr sz="1579" kern="1200">
          <a:solidFill>
            <a:schemeClr val="tx1"/>
          </a:solidFill>
          <a:latin typeface="+mn-lt"/>
          <a:ea typeface="+mn-ea"/>
          <a:cs typeface="+mn-cs"/>
        </a:defRPr>
      </a:lvl1pPr>
      <a:lvl2pPr marL="400967" algn="l" defTabSz="801934" rtl="0" eaLnBrk="1" latinLnBrk="0" hangingPunct="1">
        <a:defRPr sz="1579" kern="1200">
          <a:solidFill>
            <a:schemeClr val="tx1"/>
          </a:solidFill>
          <a:latin typeface="+mn-lt"/>
          <a:ea typeface="+mn-ea"/>
          <a:cs typeface="+mn-cs"/>
        </a:defRPr>
      </a:lvl2pPr>
      <a:lvl3pPr marL="801934" algn="l" defTabSz="801934" rtl="0" eaLnBrk="1" latinLnBrk="0" hangingPunct="1">
        <a:defRPr sz="1579" kern="1200">
          <a:solidFill>
            <a:schemeClr val="tx1"/>
          </a:solidFill>
          <a:latin typeface="+mn-lt"/>
          <a:ea typeface="+mn-ea"/>
          <a:cs typeface="+mn-cs"/>
        </a:defRPr>
      </a:lvl3pPr>
      <a:lvl4pPr marL="1202901" algn="l" defTabSz="801934" rtl="0" eaLnBrk="1" latinLnBrk="0" hangingPunct="1">
        <a:defRPr sz="1579" kern="1200">
          <a:solidFill>
            <a:schemeClr val="tx1"/>
          </a:solidFill>
          <a:latin typeface="+mn-lt"/>
          <a:ea typeface="+mn-ea"/>
          <a:cs typeface="+mn-cs"/>
        </a:defRPr>
      </a:lvl4pPr>
      <a:lvl5pPr marL="1603868" algn="l" defTabSz="801934" rtl="0" eaLnBrk="1" latinLnBrk="0" hangingPunct="1">
        <a:defRPr sz="1579" kern="1200">
          <a:solidFill>
            <a:schemeClr val="tx1"/>
          </a:solidFill>
          <a:latin typeface="+mn-lt"/>
          <a:ea typeface="+mn-ea"/>
          <a:cs typeface="+mn-cs"/>
        </a:defRPr>
      </a:lvl5pPr>
      <a:lvl6pPr marL="2004835" algn="l" defTabSz="801934" rtl="0" eaLnBrk="1" latinLnBrk="0" hangingPunct="1">
        <a:defRPr sz="1579" kern="1200">
          <a:solidFill>
            <a:schemeClr val="tx1"/>
          </a:solidFill>
          <a:latin typeface="+mn-lt"/>
          <a:ea typeface="+mn-ea"/>
          <a:cs typeface="+mn-cs"/>
        </a:defRPr>
      </a:lvl6pPr>
      <a:lvl7pPr marL="2405802" algn="l" defTabSz="801934" rtl="0" eaLnBrk="1" latinLnBrk="0" hangingPunct="1">
        <a:defRPr sz="1579" kern="1200">
          <a:solidFill>
            <a:schemeClr val="tx1"/>
          </a:solidFill>
          <a:latin typeface="+mn-lt"/>
          <a:ea typeface="+mn-ea"/>
          <a:cs typeface="+mn-cs"/>
        </a:defRPr>
      </a:lvl7pPr>
      <a:lvl8pPr marL="2806769" algn="l" defTabSz="801934" rtl="0" eaLnBrk="1" latinLnBrk="0" hangingPunct="1">
        <a:defRPr sz="1579" kern="1200">
          <a:solidFill>
            <a:schemeClr val="tx1"/>
          </a:solidFill>
          <a:latin typeface="+mn-lt"/>
          <a:ea typeface="+mn-ea"/>
          <a:cs typeface="+mn-cs"/>
        </a:defRPr>
      </a:lvl8pPr>
      <a:lvl9pPr marL="3207736" algn="l" defTabSz="801934"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3" pos="419" userDrawn="1">
          <p15:clr>
            <a:srgbClr val="5ACBF0"/>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6316" userDrawn="1">
          <p15:clr>
            <a:srgbClr val="5ACBF0"/>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9" pos="6542">
          <p15:clr>
            <a:srgbClr val="F26B43"/>
          </p15:clr>
        </p15:guide>
        <p15:guide id="30" orient="horz" pos="113">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userDrawn="1">
          <p15:clr>
            <a:srgbClr val="5ACBF0"/>
          </p15:clr>
        </p15:guide>
        <p15:guide id="50" orient="horz" pos="4649">
          <p15:clr>
            <a:srgbClr val="F26B43"/>
          </p15:clr>
        </p15:guide>
        <p15:guide id="51" orient="horz" pos="3061" userDrawn="1">
          <p15:clr>
            <a:srgbClr val="F26B43"/>
          </p15:clr>
        </p15:guide>
        <p15:guide id="52" orient="horz" pos="340" userDrawn="1">
          <p15:clr>
            <a:srgbClr val="5ACBF0"/>
          </p15:clr>
        </p15:guide>
        <p15:guide id="53" pos="33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6" y="561261"/>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8"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1" y="0"/>
            <a:ext cx="1080742" cy="1793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3" y="0"/>
            <a:ext cx="7559293"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8"/>
            <a:ext cx="1080000" cy="180000"/>
          </a:xfrm>
          <a:prstGeom prst="rect">
            <a:avLst/>
          </a:prstGeom>
          <a:noFill/>
        </p:spPr>
        <p:txBody>
          <a:bodyPr vert="horz" lIns="0" tIns="72000" rIns="0" bIns="72000" rtlCol="0" anchor="ctr" anchorCtr="0"/>
          <a:lstStyle>
            <a:lvl1pPr algn="r">
              <a:defRPr sz="795">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42516556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hf hdr="0" ftr="0" dt="0"/>
  <p:txStyles>
    <p:titleStyle>
      <a:lvl1pPr algn="l" defTabSz="801934" rtl="0" eaLnBrk="1" latinLnBrk="0" hangingPunct="1">
        <a:lnSpc>
          <a:spcPts val="2864"/>
        </a:lnSpc>
        <a:spcBef>
          <a:spcPct val="0"/>
        </a:spcBef>
        <a:buNone/>
        <a:defRPr sz="2228" b="1" kern="1200">
          <a:solidFill>
            <a:schemeClr val="tx2"/>
          </a:solidFill>
          <a:latin typeface="Open Sans" pitchFamily="2" charset="0"/>
          <a:ea typeface="Open Sans" pitchFamily="2" charset="0"/>
          <a:cs typeface="Open Sans" pitchFamily="2" charset="0"/>
        </a:defRPr>
      </a:lvl1pPr>
    </p:titleStyle>
    <p:bodyStyle>
      <a:lvl1pPr marL="200484" indent="-200484" algn="l" defTabSz="801934" rtl="0" eaLnBrk="1" latinLnBrk="0" hangingPunct="1">
        <a:lnSpc>
          <a:spcPts val="1909"/>
        </a:lnSpc>
        <a:spcBef>
          <a:spcPts val="877"/>
        </a:spcBef>
        <a:buClr>
          <a:schemeClr val="accent1"/>
        </a:buClr>
        <a:buFontTx/>
        <a:buBlip>
          <a:blip r:embed="rId16"/>
        </a:buBlip>
        <a:defRPr sz="1432" kern="1200">
          <a:solidFill>
            <a:schemeClr val="tx1"/>
          </a:solidFill>
          <a:latin typeface="Open Sans" pitchFamily="2" charset="0"/>
          <a:ea typeface="Open Sans" pitchFamily="2" charset="0"/>
          <a:cs typeface="Open Sans" pitchFamily="2" charset="0"/>
        </a:defRPr>
      </a:lvl1pPr>
      <a:lvl2pPr marL="601450" indent="-200484" algn="l" defTabSz="801934" rtl="0" eaLnBrk="1" latinLnBrk="0" hangingPunct="1">
        <a:lnSpc>
          <a:spcPts val="1909"/>
        </a:lnSpc>
        <a:spcBef>
          <a:spcPts val="439"/>
        </a:spcBef>
        <a:buFontTx/>
        <a:buBlip>
          <a:blip r:embed="rId17"/>
        </a:buBlip>
        <a:defRPr sz="1432" kern="1200">
          <a:solidFill>
            <a:schemeClr val="tx1"/>
          </a:solidFill>
          <a:latin typeface="Open Sans" pitchFamily="2" charset="0"/>
          <a:ea typeface="Open Sans" pitchFamily="2" charset="0"/>
          <a:cs typeface="Open Sans" pitchFamily="2" charset="0"/>
        </a:defRPr>
      </a:lvl2pPr>
      <a:lvl3pPr marL="1002418" indent="-200484" algn="l" defTabSz="801934" rtl="0" eaLnBrk="1" latinLnBrk="0" hangingPunct="1">
        <a:lnSpc>
          <a:spcPts val="1909"/>
        </a:lnSpc>
        <a:spcBef>
          <a:spcPts val="439"/>
        </a:spcBef>
        <a:buFontTx/>
        <a:buBlip>
          <a:blip r:embed="rId18"/>
        </a:buBlip>
        <a:defRPr sz="1432" kern="1200">
          <a:solidFill>
            <a:schemeClr val="tx1"/>
          </a:solidFill>
          <a:latin typeface="Open Sans" pitchFamily="2" charset="0"/>
          <a:ea typeface="Open Sans" pitchFamily="2" charset="0"/>
          <a:cs typeface="Open Sans" pitchFamily="2" charset="0"/>
        </a:defRPr>
      </a:lvl3pPr>
      <a:lvl4pPr marL="1403384"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4pPr>
      <a:lvl5pPr marL="1804351"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5pPr>
      <a:lvl6pPr marL="22053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85"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53"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2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34" rtl="0" eaLnBrk="1" latinLnBrk="0" hangingPunct="1">
        <a:defRPr sz="1579" kern="1200">
          <a:solidFill>
            <a:schemeClr val="tx1"/>
          </a:solidFill>
          <a:latin typeface="+mn-lt"/>
          <a:ea typeface="+mn-ea"/>
          <a:cs typeface="+mn-cs"/>
        </a:defRPr>
      </a:lvl1pPr>
      <a:lvl2pPr marL="400967" algn="l" defTabSz="801934" rtl="0" eaLnBrk="1" latinLnBrk="0" hangingPunct="1">
        <a:defRPr sz="1579" kern="1200">
          <a:solidFill>
            <a:schemeClr val="tx1"/>
          </a:solidFill>
          <a:latin typeface="+mn-lt"/>
          <a:ea typeface="+mn-ea"/>
          <a:cs typeface="+mn-cs"/>
        </a:defRPr>
      </a:lvl2pPr>
      <a:lvl3pPr marL="801934" algn="l" defTabSz="801934" rtl="0" eaLnBrk="1" latinLnBrk="0" hangingPunct="1">
        <a:defRPr sz="1579" kern="1200">
          <a:solidFill>
            <a:schemeClr val="tx1"/>
          </a:solidFill>
          <a:latin typeface="+mn-lt"/>
          <a:ea typeface="+mn-ea"/>
          <a:cs typeface="+mn-cs"/>
        </a:defRPr>
      </a:lvl3pPr>
      <a:lvl4pPr marL="1202901" algn="l" defTabSz="801934" rtl="0" eaLnBrk="1" latinLnBrk="0" hangingPunct="1">
        <a:defRPr sz="1579" kern="1200">
          <a:solidFill>
            <a:schemeClr val="tx1"/>
          </a:solidFill>
          <a:latin typeface="+mn-lt"/>
          <a:ea typeface="+mn-ea"/>
          <a:cs typeface="+mn-cs"/>
        </a:defRPr>
      </a:lvl4pPr>
      <a:lvl5pPr marL="1603868" algn="l" defTabSz="801934" rtl="0" eaLnBrk="1" latinLnBrk="0" hangingPunct="1">
        <a:defRPr sz="1579" kern="1200">
          <a:solidFill>
            <a:schemeClr val="tx1"/>
          </a:solidFill>
          <a:latin typeface="+mn-lt"/>
          <a:ea typeface="+mn-ea"/>
          <a:cs typeface="+mn-cs"/>
        </a:defRPr>
      </a:lvl5pPr>
      <a:lvl6pPr marL="2004835" algn="l" defTabSz="801934" rtl="0" eaLnBrk="1" latinLnBrk="0" hangingPunct="1">
        <a:defRPr sz="1579" kern="1200">
          <a:solidFill>
            <a:schemeClr val="tx1"/>
          </a:solidFill>
          <a:latin typeface="+mn-lt"/>
          <a:ea typeface="+mn-ea"/>
          <a:cs typeface="+mn-cs"/>
        </a:defRPr>
      </a:lvl6pPr>
      <a:lvl7pPr marL="2405802" algn="l" defTabSz="801934" rtl="0" eaLnBrk="1" latinLnBrk="0" hangingPunct="1">
        <a:defRPr sz="1579" kern="1200">
          <a:solidFill>
            <a:schemeClr val="tx1"/>
          </a:solidFill>
          <a:latin typeface="+mn-lt"/>
          <a:ea typeface="+mn-ea"/>
          <a:cs typeface="+mn-cs"/>
        </a:defRPr>
      </a:lvl7pPr>
      <a:lvl8pPr marL="2806769" algn="l" defTabSz="801934" rtl="0" eaLnBrk="1" latinLnBrk="0" hangingPunct="1">
        <a:defRPr sz="1579" kern="1200">
          <a:solidFill>
            <a:schemeClr val="tx1"/>
          </a:solidFill>
          <a:latin typeface="+mn-lt"/>
          <a:ea typeface="+mn-ea"/>
          <a:cs typeface="+mn-cs"/>
        </a:defRPr>
      </a:lvl8pPr>
      <a:lvl9pPr marL="3207736" algn="l" defTabSz="801934"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6" y="899838"/>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8"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1" y="0"/>
            <a:ext cx="1080742" cy="1793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3" y="0"/>
            <a:ext cx="7559293"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8"/>
            <a:ext cx="1080000" cy="180000"/>
          </a:xfrm>
          <a:prstGeom prst="rect">
            <a:avLst/>
          </a:prstGeom>
          <a:noFill/>
        </p:spPr>
        <p:txBody>
          <a:bodyPr vert="horz" lIns="0" tIns="72000" rIns="0" bIns="72000" rtlCol="0" anchor="ctr" anchorCtr="0"/>
          <a:lstStyle>
            <a:lvl1pPr algn="r">
              <a:defRPr sz="795">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7" y="7380287"/>
            <a:ext cx="1080742" cy="179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432"/>
          </a:p>
        </p:txBody>
      </p:sp>
    </p:spTree>
    <p:extLst>
      <p:ext uri="{BB962C8B-B14F-4D97-AF65-F5344CB8AC3E}">
        <p14:creationId xmlns:p14="http://schemas.microsoft.com/office/powerpoint/2010/main" val="265744353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hf hdr="0" ftr="0" dt="0"/>
  <p:txStyles>
    <p:titleStyle>
      <a:lvl1pPr algn="l" defTabSz="801934" rtl="0" eaLnBrk="1" latinLnBrk="0" hangingPunct="1">
        <a:lnSpc>
          <a:spcPts val="2864"/>
        </a:lnSpc>
        <a:spcBef>
          <a:spcPct val="0"/>
        </a:spcBef>
        <a:buNone/>
        <a:defRPr sz="2228" b="1" kern="1200">
          <a:solidFill>
            <a:schemeClr val="tx2"/>
          </a:solidFill>
          <a:latin typeface="Open Sans" pitchFamily="2" charset="0"/>
          <a:ea typeface="Open Sans" pitchFamily="2" charset="0"/>
          <a:cs typeface="Open Sans" pitchFamily="2" charset="0"/>
        </a:defRPr>
      </a:lvl1pPr>
    </p:titleStyle>
    <p:bodyStyle>
      <a:lvl1pPr marL="200484" indent="-200484" algn="l" defTabSz="801934" rtl="0" eaLnBrk="1" latinLnBrk="0" hangingPunct="1">
        <a:lnSpc>
          <a:spcPts val="1909"/>
        </a:lnSpc>
        <a:spcBef>
          <a:spcPts val="877"/>
        </a:spcBef>
        <a:buClr>
          <a:schemeClr val="accent1"/>
        </a:buClr>
        <a:buFontTx/>
        <a:buBlip>
          <a:blip r:embed="rId12"/>
        </a:buBlip>
        <a:defRPr sz="1432" kern="1200">
          <a:solidFill>
            <a:schemeClr val="tx1"/>
          </a:solidFill>
          <a:latin typeface="Open Sans" pitchFamily="2" charset="0"/>
          <a:ea typeface="Open Sans" pitchFamily="2" charset="0"/>
          <a:cs typeface="Open Sans" pitchFamily="2" charset="0"/>
        </a:defRPr>
      </a:lvl1pPr>
      <a:lvl2pPr marL="601450" indent="-200484" algn="l" defTabSz="801934" rtl="0" eaLnBrk="1" latinLnBrk="0" hangingPunct="1">
        <a:lnSpc>
          <a:spcPts val="1909"/>
        </a:lnSpc>
        <a:spcBef>
          <a:spcPts val="439"/>
        </a:spcBef>
        <a:buFontTx/>
        <a:buBlip>
          <a:blip r:embed="rId13"/>
        </a:buBlip>
        <a:defRPr sz="1432" kern="1200">
          <a:solidFill>
            <a:schemeClr val="tx1"/>
          </a:solidFill>
          <a:latin typeface="Open Sans" pitchFamily="2" charset="0"/>
          <a:ea typeface="Open Sans" pitchFamily="2" charset="0"/>
          <a:cs typeface="Open Sans" pitchFamily="2" charset="0"/>
        </a:defRPr>
      </a:lvl2pPr>
      <a:lvl3pPr marL="1002418" indent="-200484" algn="l" defTabSz="801934" rtl="0" eaLnBrk="1" latinLnBrk="0" hangingPunct="1">
        <a:lnSpc>
          <a:spcPts val="1909"/>
        </a:lnSpc>
        <a:spcBef>
          <a:spcPts val="439"/>
        </a:spcBef>
        <a:buFontTx/>
        <a:buBlip>
          <a:blip r:embed="rId14"/>
        </a:buBlip>
        <a:defRPr sz="1432" kern="1200">
          <a:solidFill>
            <a:schemeClr val="tx1"/>
          </a:solidFill>
          <a:latin typeface="Open Sans" pitchFamily="2" charset="0"/>
          <a:ea typeface="Open Sans" pitchFamily="2" charset="0"/>
          <a:cs typeface="Open Sans" pitchFamily="2" charset="0"/>
        </a:defRPr>
      </a:lvl3pPr>
      <a:lvl4pPr marL="1403384"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4pPr>
      <a:lvl5pPr marL="1804351" indent="-200484" algn="l" defTabSz="801934" rtl="0" eaLnBrk="1" latinLnBrk="0" hangingPunct="1">
        <a:lnSpc>
          <a:spcPts val="1909"/>
        </a:lnSpc>
        <a:spcBef>
          <a:spcPts val="439"/>
        </a:spcBef>
        <a:buFont typeface="Arial" panose="020B0604020202020204" pitchFamily="34" charset="0"/>
        <a:buChar char="•"/>
        <a:defRPr sz="1432" kern="1200">
          <a:solidFill>
            <a:schemeClr val="tx1"/>
          </a:solidFill>
          <a:latin typeface="Open Sans" pitchFamily="2" charset="0"/>
          <a:ea typeface="Open Sans" pitchFamily="2" charset="0"/>
          <a:cs typeface="Open Sans" pitchFamily="2" charset="0"/>
        </a:defRPr>
      </a:lvl5pPr>
      <a:lvl6pPr marL="22053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85"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53"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219" indent="-200484" algn="l" defTabSz="80193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34" rtl="0" eaLnBrk="1" latinLnBrk="0" hangingPunct="1">
        <a:defRPr sz="1579" kern="1200">
          <a:solidFill>
            <a:schemeClr val="tx1"/>
          </a:solidFill>
          <a:latin typeface="+mn-lt"/>
          <a:ea typeface="+mn-ea"/>
          <a:cs typeface="+mn-cs"/>
        </a:defRPr>
      </a:lvl1pPr>
      <a:lvl2pPr marL="400967" algn="l" defTabSz="801934" rtl="0" eaLnBrk="1" latinLnBrk="0" hangingPunct="1">
        <a:defRPr sz="1579" kern="1200">
          <a:solidFill>
            <a:schemeClr val="tx1"/>
          </a:solidFill>
          <a:latin typeface="+mn-lt"/>
          <a:ea typeface="+mn-ea"/>
          <a:cs typeface="+mn-cs"/>
        </a:defRPr>
      </a:lvl2pPr>
      <a:lvl3pPr marL="801934" algn="l" defTabSz="801934" rtl="0" eaLnBrk="1" latinLnBrk="0" hangingPunct="1">
        <a:defRPr sz="1579" kern="1200">
          <a:solidFill>
            <a:schemeClr val="tx1"/>
          </a:solidFill>
          <a:latin typeface="+mn-lt"/>
          <a:ea typeface="+mn-ea"/>
          <a:cs typeface="+mn-cs"/>
        </a:defRPr>
      </a:lvl3pPr>
      <a:lvl4pPr marL="1202901" algn="l" defTabSz="801934" rtl="0" eaLnBrk="1" latinLnBrk="0" hangingPunct="1">
        <a:defRPr sz="1579" kern="1200">
          <a:solidFill>
            <a:schemeClr val="tx1"/>
          </a:solidFill>
          <a:latin typeface="+mn-lt"/>
          <a:ea typeface="+mn-ea"/>
          <a:cs typeface="+mn-cs"/>
        </a:defRPr>
      </a:lvl4pPr>
      <a:lvl5pPr marL="1603868" algn="l" defTabSz="801934" rtl="0" eaLnBrk="1" latinLnBrk="0" hangingPunct="1">
        <a:defRPr sz="1579" kern="1200">
          <a:solidFill>
            <a:schemeClr val="tx1"/>
          </a:solidFill>
          <a:latin typeface="+mn-lt"/>
          <a:ea typeface="+mn-ea"/>
          <a:cs typeface="+mn-cs"/>
        </a:defRPr>
      </a:lvl5pPr>
      <a:lvl6pPr marL="2004835" algn="l" defTabSz="801934" rtl="0" eaLnBrk="1" latinLnBrk="0" hangingPunct="1">
        <a:defRPr sz="1579" kern="1200">
          <a:solidFill>
            <a:schemeClr val="tx1"/>
          </a:solidFill>
          <a:latin typeface="+mn-lt"/>
          <a:ea typeface="+mn-ea"/>
          <a:cs typeface="+mn-cs"/>
        </a:defRPr>
      </a:lvl6pPr>
      <a:lvl7pPr marL="2405802" algn="l" defTabSz="801934" rtl="0" eaLnBrk="1" latinLnBrk="0" hangingPunct="1">
        <a:defRPr sz="1579" kern="1200">
          <a:solidFill>
            <a:schemeClr val="tx1"/>
          </a:solidFill>
          <a:latin typeface="+mn-lt"/>
          <a:ea typeface="+mn-ea"/>
          <a:cs typeface="+mn-cs"/>
        </a:defRPr>
      </a:lvl7pPr>
      <a:lvl8pPr marL="2806769" algn="l" defTabSz="801934" rtl="0" eaLnBrk="1" latinLnBrk="0" hangingPunct="1">
        <a:defRPr sz="1579" kern="1200">
          <a:solidFill>
            <a:schemeClr val="tx1"/>
          </a:solidFill>
          <a:latin typeface="+mn-lt"/>
          <a:ea typeface="+mn-ea"/>
          <a:cs typeface="+mn-cs"/>
        </a:defRPr>
      </a:lvl8pPr>
      <a:lvl9pPr marL="3207736" algn="l" defTabSz="801934"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hyperlink" Target="https://wod.cst2021.gov.pl/" TargetMode="External"/><Relationship Id="rId7"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hyperlink" Target="https://instrukcje.cst2021.gov.pl/" TargetMode="Externa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59.emf"/></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60.emf"/></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0.svg"/><Relationship Id="rId11" Type="http://schemas.openxmlformats.org/officeDocument/2006/relationships/image" Target="../media/image25.pn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image" Target="../media/image28.sv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938AE50D-1647-AE58-896E-710D88252E5C}"/>
              </a:ext>
              <a:ext uri="{C183D7F6-B498-43B3-948B-1728B52AA6E4}">
                <adec:decorative xmlns:adec="http://schemas.microsoft.com/office/drawing/2017/decorative" val="1"/>
              </a:ext>
            </a:extLst>
          </p:cNvPr>
          <p:cNvSpPr txBox="1"/>
          <p:nvPr/>
        </p:nvSpPr>
        <p:spPr>
          <a:xfrm>
            <a:off x="1133438" y="4139877"/>
            <a:ext cx="5220580" cy="1631216"/>
          </a:xfrm>
          <a:prstGeom prst="rect">
            <a:avLst/>
          </a:prstGeom>
          <a:noFill/>
          <a:ln>
            <a:noFill/>
            <a:prstDash/>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003399">
                    <a:lumMod val="75000"/>
                  </a:srgbClr>
                </a:solidFill>
                <a:effectLst/>
                <a:uLnTx/>
                <a:uFillTx/>
                <a:latin typeface="Arial" panose="020B0604020202020204" pitchFamily="34" charset="0"/>
                <a:cs typeface="Arial" panose="020B0604020202020204" pitchFamily="34" charset="0"/>
              </a:rPr>
              <a:t>Działanie 1.2 </a:t>
            </a:r>
          </a:p>
          <a:p>
            <a:pPr>
              <a:defRPr/>
            </a:pPr>
            <a:r>
              <a:rPr lang="pl-PL" sz="2400" b="1" i="0" dirty="0">
                <a:effectLst/>
                <a:latin typeface="Lexend-SemiBold"/>
              </a:rPr>
              <a:t>Infrastruktura wspomagająca rozwój technologiczny przedsiębiorstw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2400" b="1" i="0" u="sng" strike="noStrike" kern="1200" cap="none" spc="0" normalizeH="0" baseline="0" noProof="0" dirty="0">
              <a:ln>
                <a:noFill/>
              </a:ln>
              <a:solidFill>
                <a:srgbClr val="003399">
                  <a:lumMod val="75000"/>
                </a:srgbClr>
              </a:solidFill>
              <a:effectLst/>
              <a:uLnTx/>
              <a:uFillTx/>
              <a:latin typeface="Arial" panose="020B0604020202020204" pitchFamily="34" charset="0"/>
              <a:cs typeface="Arial" panose="020B0604020202020204" pitchFamily="34" charset="0"/>
            </a:endParaRPr>
          </a:p>
        </p:txBody>
      </p:sp>
      <p:sp>
        <p:nvSpPr>
          <p:cNvPr id="2" name="Tytuł 1">
            <a:extLst>
              <a:ext uri="{FF2B5EF4-FFF2-40B4-BE49-F238E27FC236}">
                <a16:creationId xmlns:a16="http://schemas.microsoft.com/office/drawing/2014/main" id="{280D1DF1-41B8-55B8-905D-419B3E8A08AD}"/>
              </a:ext>
              <a:ext uri="{C183D7F6-B498-43B3-948B-1728B52AA6E4}">
                <adec:decorative xmlns:adec="http://schemas.microsoft.com/office/drawing/2017/decorative" val="1"/>
              </a:ext>
            </a:extLst>
          </p:cNvPr>
          <p:cNvSpPr>
            <a:spLocks noGrp="1"/>
          </p:cNvSpPr>
          <p:nvPr>
            <p:ph type="ctrTitle"/>
          </p:nvPr>
        </p:nvSpPr>
        <p:spPr>
          <a:xfrm>
            <a:off x="1133438" y="3131765"/>
            <a:ext cx="8424936" cy="648072"/>
          </a:xfrm>
        </p:spPr>
        <p:txBody>
          <a:bodyPr>
            <a:noAutofit/>
          </a:bodyPr>
          <a:lstStyle/>
          <a:p>
            <a:pPr>
              <a:lnSpc>
                <a:spcPct val="114000"/>
              </a:lnSpc>
            </a:pPr>
            <a:r>
              <a:rPr kumimoji="0" lang="pl-PL" sz="28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n-ea"/>
                <a:cs typeface="Arial" panose="020B0604020202020204" pitchFamily="34" charset="0"/>
              </a:rPr>
              <a:t>Fundusze Europejskie dla Lubelskiego 2021-2027</a:t>
            </a:r>
            <a:endParaRPr lang="pl-PL" sz="2800" dirty="0">
              <a:solidFill>
                <a:schemeClr val="accent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1258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39740-4306-5ACD-CBD9-53C426FE0B7F}"/>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586452A8-9D67-5C3F-A5D7-95D5C3021A68}"/>
              </a:ext>
            </a:extLst>
          </p:cNvPr>
          <p:cNvSpPr>
            <a:spLocks noGrp="1"/>
          </p:cNvSpPr>
          <p:nvPr>
            <p:ph type="title"/>
          </p:nvPr>
        </p:nvSpPr>
        <p:spPr>
          <a:xfrm>
            <a:off x="1049595" y="395461"/>
            <a:ext cx="8640381" cy="4263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Autofit/>
          </a:bodyPr>
          <a:lstStyle/>
          <a:p>
            <a:r>
              <a:rPr lang="pl-PL" sz="2000" dirty="0">
                <a:latin typeface="Arial" panose="020B0604020202020204" pitchFamily="34" charset="0"/>
                <a:cs typeface="Arial" panose="020B0604020202020204" pitchFamily="34" charset="0"/>
              </a:rPr>
              <a:t>WSKAŹNIKI REZULTATU</a:t>
            </a:r>
          </a:p>
        </p:txBody>
      </p:sp>
      <p:sp>
        <p:nvSpPr>
          <p:cNvPr id="10" name="pole tekstowe 9">
            <a:extLst>
              <a:ext uri="{FF2B5EF4-FFF2-40B4-BE49-F238E27FC236}">
                <a16:creationId xmlns:a16="http://schemas.microsoft.com/office/drawing/2014/main" id="{90C80997-C7A0-9E2E-05AB-22E031937303}"/>
              </a:ext>
            </a:extLst>
          </p:cNvPr>
          <p:cNvSpPr txBox="1"/>
          <p:nvPr/>
        </p:nvSpPr>
        <p:spPr>
          <a:xfrm>
            <a:off x="579490" y="794322"/>
            <a:ext cx="9107029" cy="3935565"/>
          </a:xfrm>
          <a:prstGeom prst="rect">
            <a:avLst/>
          </a:prstGeom>
          <a:noFill/>
          <a:ln>
            <a:noFill/>
            <a:prstDash/>
          </a:ln>
          <a:effectLst/>
        </p:spPr>
        <p:txBody>
          <a:bodyPr wrap="square">
            <a:spAutoFit/>
          </a:bodyPr>
          <a:lstStyle/>
          <a:p>
            <a:pPr>
              <a:lnSpc>
                <a:spcPct val="112000"/>
              </a:lnSpc>
            </a:pPr>
            <a:r>
              <a:rPr lang="pl-PL" b="1" dirty="0">
                <a:solidFill>
                  <a:schemeClr val="accent4">
                    <a:lumMod val="75000"/>
                  </a:schemeClr>
                </a:solidFill>
              </a:rPr>
              <a:t>Obowiązkowe wskaźniki rezultatu </a:t>
            </a:r>
            <a:r>
              <a:rPr lang="pl-PL" dirty="0">
                <a:solidFill>
                  <a:schemeClr val="accent4">
                    <a:lumMod val="75000"/>
                  </a:schemeClr>
                </a:solidFill>
              </a:rPr>
              <a:t>bez względu na zakres projektu:</a:t>
            </a:r>
          </a:p>
          <a:p>
            <a:pPr marL="285750" indent="-285750">
              <a:lnSpc>
                <a:spcPct val="112000"/>
              </a:lnSpc>
              <a:buFont typeface="Wingdings" panose="05000000000000000000" pitchFamily="2" charset="2"/>
              <a:buChar char="Ø"/>
            </a:pPr>
            <a:r>
              <a:rPr lang="pl-PL" dirty="0">
                <a:solidFill>
                  <a:schemeClr val="accent4">
                    <a:lumMod val="75000"/>
                  </a:schemeClr>
                </a:solidFill>
              </a:rPr>
              <a:t>Wartość nakładów na działalność B+R we wspartych przedsiębiorstwach (wartość nakładów brutto z wyłączeniem kosztów szkoleniowych);</a:t>
            </a:r>
          </a:p>
          <a:p>
            <a:pPr marL="285750" indent="-285750">
              <a:lnSpc>
                <a:spcPct val="112000"/>
              </a:lnSpc>
              <a:buFont typeface="Wingdings" panose="05000000000000000000" pitchFamily="2" charset="2"/>
              <a:buChar char="Ø"/>
            </a:pPr>
            <a:r>
              <a:rPr lang="pl-PL" dirty="0">
                <a:solidFill>
                  <a:schemeClr val="accent4">
                    <a:lumMod val="75000"/>
                  </a:schemeClr>
                </a:solidFill>
              </a:rPr>
              <a:t>Wartość inwestycji prywatnych uzupełniających wsparcie publiczne – dotacje (wartość nakładów brutto po odjęciu dofinansowania);</a:t>
            </a:r>
          </a:p>
          <a:p>
            <a:pPr>
              <a:lnSpc>
                <a:spcPct val="112000"/>
              </a:lnSpc>
              <a:spcBef>
                <a:spcPts val="1200"/>
              </a:spcBef>
            </a:pPr>
            <a:r>
              <a:rPr lang="pl-PL" b="1" dirty="0">
                <a:solidFill>
                  <a:schemeClr val="accent4">
                    <a:lumMod val="75000"/>
                  </a:schemeClr>
                </a:solidFill>
              </a:rPr>
              <a:t>Dodatkowe wskaźniki rezultatu </a:t>
            </a:r>
            <a:r>
              <a:rPr lang="pl-PL" dirty="0">
                <a:solidFill>
                  <a:schemeClr val="accent4">
                    <a:lumMod val="75000"/>
                  </a:schemeClr>
                </a:solidFill>
              </a:rPr>
              <a:t>w zależności od zakresu projektu:</a:t>
            </a:r>
          </a:p>
          <a:p>
            <a:pPr marL="285750" indent="-285750">
              <a:lnSpc>
                <a:spcPct val="112000"/>
              </a:lnSpc>
              <a:buFont typeface="Wingdings" panose="05000000000000000000" pitchFamily="2" charset="2"/>
              <a:buChar char="Ø"/>
            </a:pPr>
            <a:r>
              <a:rPr lang="pl-PL" dirty="0">
                <a:solidFill>
                  <a:schemeClr val="accent4">
                    <a:lumMod val="75000"/>
                  </a:schemeClr>
                </a:solidFill>
              </a:rPr>
              <a:t>Miejsca pracy dla naukowców utworzone we wspieranych jednostkach,</a:t>
            </a:r>
          </a:p>
          <a:p>
            <a:pPr marL="285750" indent="-285750">
              <a:lnSpc>
                <a:spcPct val="112000"/>
              </a:lnSpc>
              <a:buFont typeface="Wingdings" panose="05000000000000000000" pitchFamily="2" charset="2"/>
              <a:buChar char="Ø"/>
            </a:pPr>
            <a:r>
              <a:rPr lang="pl-PL" dirty="0">
                <a:solidFill>
                  <a:schemeClr val="accent4">
                    <a:lumMod val="75000"/>
                  </a:schemeClr>
                </a:solidFill>
              </a:rPr>
              <a:t>Miejsca pracy utworzone we wspieranych jednostkach,</a:t>
            </a:r>
          </a:p>
          <a:p>
            <a:pPr marL="285750" indent="-285750">
              <a:lnSpc>
                <a:spcPct val="112000"/>
              </a:lnSpc>
              <a:buFont typeface="Wingdings" panose="05000000000000000000" pitchFamily="2" charset="2"/>
              <a:buChar char="Ø"/>
            </a:pPr>
            <a:r>
              <a:rPr lang="pl-PL" dirty="0">
                <a:solidFill>
                  <a:schemeClr val="accent4">
                    <a:lumMod val="75000"/>
                  </a:schemeClr>
                </a:solidFill>
              </a:rPr>
              <a:t>Pracownicy MŚP kończący szkolenia w zakresie rozwoju umiejętności w zakresie inteligentnej specjalizacji, transformacji przemysłowej i przedsiębiorczości (według rodzaju umiejętności: techniczne).</a:t>
            </a:r>
          </a:p>
          <a:p>
            <a:pPr marL="285750" indent="-285750">
              <a:buFont typeface="Wingdings" panose="05000000000000000000" pitchFamily="2" charset="2"/>
              <a:buChar char="Ø"/>
            </a:pPr>
            <a:endParaRPr lang="pl-PL" dirty="0">
              <a:solidFill>
                <a:schemeClr val="accent4">
                  <a:lumMod val="75000"/>
                </a:schemeClr>
              </a:solidFill>
            </a:endParaRPr>
          </a:p>
        </p:txBody>
      </p:sp>
      <p:pic>
        <p:nvPicPr>
          <p:cNvPr id="12" name="Picture 4" descr="Wskaźniki efektywności - Analizy Investio">
            <a:extLst>
              <a:ext uri="{FF2B5EF4-FFF2-40B4-BE49-F238E27FC236}">
                <a16:creationId xmlns:a16="http://schemas.microsoft.com/office/drawing/2014/main" id="{A6DCC704-FFAF-1CB8-F89B-551AE0DF2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018" y="4430194"/>
            <a:ext cx="3528392" cy="2356966"/>
          </a:xfrm>
          <a:prstGeom prst="rect">
            <a:avLst/>
          </a:prstGeom>
          <a:noFill/>
          <a:extLst>
            <a:ext uri="{909E8E84-426E-40DD-AFC4-6F175D3DCCD1}">
              <a14:hiddenFill xmlns:a14="http://schemas.microsoft.com/office/drawing/2010/main">
                <a:solidFill>
                  <a:srgbClr val="FFFFFF"/>
                </a:solidFill>
              </a14:hiddenFill>
            </a:ext>
          </a:extLst>
        </p:spPr>
      </p:pic>
      <p:sp>
        <p:nvSpPr>
          <p:cNvPr id="2" name="Symbol zastępczy numeru slajdu 1">
            <a:extLst>
              <a:ext uri="{FF2B5EF4-FFF2-40B4-BE49-F238E27FC236}">
                <a16:creationId xmlns:a16="http://schemas.microsoft.com/office/drawing/2014/main" id="{6ACB1B68-2F73-52B6-36EE-27E92155E7F7}"/>
              </a:ext>
            </a:extLst>
          </p:cNvPr>
          <p:cNvSpPr>
            <a:spLocks noGrp="1"/>
          </p:cNvSpPr>
          <p:nvPr>
            <p:ph type="sldNum" sz="quarter" idx="10"/>
          </p:nvPr>
        </p:nvSpPr>
        <p:spPr>
          <a:xfrm>
            <a:off x="4792615" y="7140537"/>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10</a:t>
            </a:fld>
            <a:endParaRPr lang="pl-PL" sz="10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31BACBDE-9ED2-EF77-9EF9-DE5A902A637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198" y="7072833"/>
            <a:ext cx="4792615" cy="315409"/>
          </a:xfrm>
          <a:prstGeom prst="rect">
            <a:avLst/>
          </a:prstGeom>
        </p:spPr>
      </p:pic>
    </p:spTree>
    <p:extLst>
      <p:ext uri="{BB962C8B-B14F-4D97-AF65-F5344CB8AC3E}">
        <p14:creationId xmlns:p14="http://schemas.microsoft.com/office/powerpoint/2010/main" val="209290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C97674BB-4278-954F-A7E9-11D439FFE049}"/>
              </a:ext>
            </a:extLst>
          </p:cNvPr>
          <p:cNvSpPr txBox="1">
            <a:spLocks noGrp="1"/>
          </p:cNvSpPr>
          <p:nvPr>
            <p:ph type="title" idx="4294967295"/>
          </p:nvPr>
        </p:nvSpPr>
        <p:spPr>
          <a:xfrm>
            <a:off x="1025426" y="462149"/>
            <a:ext cx="9073008" cy="441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fontScale="90000"/>
          </a:bodyPr>
          <a:lstStyle/>
          <a:p>
            <a:r>
              <a:rPr lang="pl-PL" sz="2228" dirty="0"/>
              <a:t>KOSZTY </a:t>
            </a:r>
            <a:r>
              <a:rPr lang="pl-PL" sz="2228" dirty="0">
                <a:latin typeface="Arial" panose="020B0604020202020204" pitchFamily="34" charset="0"/>
                <a:cs typeface="Arial" panose="020B0604020202020204" pitchFamily="34" charset="0"/>
              </a:rPr>
              <a:t>KWALIFIKOWALNE</a:t>
            </a:r>
            <a:r>
              <a:rPr lang="pl-PL" sz="2228" dirty="0"/>
              <a:t> – GŁÓWNE ZASADY KWALIFIKOWALNOŚCI</a:t>
            </a:r>
          </a:p>
        </p:txBody>
      </p:sp>
      <p:sp>
        <p:nvSpPr>
          <p:cNvPr id="5" name="pole tekstowe 4">
            <a:extLst>
              <a:ext uri="{FF2B5EF4-FFF2-40B4-BE49-F238E27FC236}">
                <a16:creationId xmlns:a16="http://schemas.microsoft.com/office/drawing/2014/main" id="{7A911398-5760-E3FA-5ED3-FA834E95E4E4}"/>
              </a:ext>
            </a:extLst>
          </p:cNvPr>
          <p:cNvSpPr txBox="1"/>
          <p:nvPr/>
        </p:nvSpPr>
        <p:spPr>
          <a:xfrm>
            <a:off x="529213" y="937296"/>
            <a:ext cx="9361488" cy="6047809"/>
          </a:xfrm>
          <a:prstGeom prst="rect">
            <a:avLst/>
          </a:prstGeom>
          <a:noFill/>
        </p:spPr>
        <p:txBody>
          <a:bodyPr wrap="square">
            <a:spAutoFit/>
          </a:bodyPr>
          <a:lstStyle/>
          <a:p>
            <a:pPr marR="0" lvl="0" algn="l" defTabSz="457200" rtl="0" eaLnBrk="1" fontAlgn="auto" latinLnBrk="0" hangingPunct="1">
              <a:spcBef>
                <a:spcPts val="600"/>
              </a:spcBef>
              <a:buClrTx/>
              <a:buSzTx/>
              <a:tabLst/>
              <a:defRPr/>
            </a:pPr>
            <a:r>
              <a:rPr kumimoji="0" lang="pl-PL"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Co musisz wiedzieć o kosztach kwalifikowalnych?</a:t>
            </a:r>
            <a:endParaRPr lang="pl-PL" dirty="0">
              <a:solidFill>
                <a:srgbClr val="003399"/>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spcBef>
                <a:spcPts val="600"/>
              </a:spcBef>
              <a:buClrTx/>
              <a:buSzTx/>
              <a:buFont typeface="Wingdings" panose="05000000000000000000" pitchFamily="2" charset="2"/>
              <a:buChar char="Ø"/>
              <a:tabLst/>
              <a:defRPr/>
            </a:pPr>
            <a:r>
              <a:rPr lang="pl-PL" dirty="0">
                <a:solidFill>
                  <a:srgbClr val="003399"/>
                </a:solidFill>
                <a:latin typeface="Arial" panose="020B0604020202020204" pitchFamily="34" charset="0"/>
                <a:cs typeface="Arial" panose="020B0604020202020204" pitchFamily="34" charset="0"/>
              </a:rPr>
              <a:t>mogą</a:t>
            </a:r>
            <a:r>
              <a:rPr kumimoji="0" lang="pl-PL"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 być ponoszone wyłącznie po dniu złożenia wniosku o dofinansowanie (za wyjątkiem prac przygotowawczych i zakupu gruntów),</a:t>
            </a:r>
          </a:p>
          <a:p>
            <a:pPr marL="285750" marR="0" lvl="0" indent="-285750" algn="l" defTabSz="457200" rtl="0" eaLnBrk="1" fontAlgn="auto" latinLnBrk="0" hangingPunct="1">
              <a:spcBef>
                <a:spcPts val="600"/>
              </a:spcBef>
              <a:buClrTx/>
              <a:buSzTx/>
              <a:buFont typeface="Wingdings" panose="05000000000000000000" pitchFamily="2" charset="2"/>
              <a:buChar char="Ø"/>
              <a:tabLst/>
              <a:defRPr/>
            </a:pPr>
            <a:r>
              <a:rPr kumimoji="0" lang="pl-PL"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muszą zostać oszacowane na podstawie rozeznania rynku,</a:t>
            </a:r>
          </a:p>
          <a:p>
            <a:pPr marL="285750" marR="0" lvl="0" indent="-285750" algn="l" defTabSz="457200" rtl="0" eaLnBrk="1" fontAlgn="auto" latinLnBrk="0" hangingPunct="1">
              <a:spcBef>
                <a:spcPts val="600"/>
              </a:spcBef>
              <a:buClrTx/>
              <a:buSzTx/>
              <a:buFont typeface="Wingdings" panose="05000000000000000000" pitchFamily="2" charset="2"/>
              <a:buChar char="Ø"/>
              <a:tabLst/>
              <a:defRPr/>
            </a:pPr>
            <a:r>
              <a:rPr lang="pl-PL" dirty="0">
                <a:solidFill>
                  <a:srgbClr val="003399"/>
                </a:solidFill>
                <a:latin typeface="Arial" panose="020B0604020202020204" pitchFamily="34" charset="0"/>
                <a:cs typeface="Arial" panose="020B0604020202020204" pitchFamily="34" charset="0"/>
              </a:rPr>
              <a:t>kosztem kwalifikowalnym są tylko </a:t>
            </a:r>
            <a:r>
              <a:rPr kumimoji="0" lang="pl-PL"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niezbędne wydatki, które są uzasadnione,</a:t>
            </a:r>
          </a:p>
          <a:p>
            <a:pPr marL="285750" lvl="0" indent="-285750">
              <a:spcBef>
                <a:spcPts val="600"/>
              </a:spcBef>
              <a:buFont typeface="Wingdings" panose="05000000000000000000" pitchFamily="2" charset="2"/>
              <a:buChar char="Ø"/>
              <a:defRPr/>
            </a:pPr>
            <a:r>
              <a:rPr lang="pl-PL" dirty="0">
                <a:solidFill>
                  <a:srgbClr val="003399"/>
                </a:solidFill>
                <a:latin typeface="Arial" panose="020B0604020202020204" pitchFamily="34" charset="0"/>
                <a:cs typeface="Arial" panose="020B0604020202020204" pitchFamily="34" charset="0"/>
              </a:rPr>
              <a:t>zakup odbywa się </a:t>
            </a:r>
            <a:r>
              <a:rPr kumimoji="0" lang="pl-PL"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tylko na warunkach rynkowych, od osób trzecich niepowiązanych z Wnioskodawcą,</a:t>
            </a:r>
          </a:p>
          <a:p>
            <a:pPr marL="285750" marR="0" lvl="0" indent="-285750" algn="l" defTabSz="457200" rtl="0" eaLnBrk="1" fontAlgn="auto" latinLnBrk="0" hangingPunct="1">
              <a:spcBef>
                <a:spcPts val="600"/>
              </a:spcBef>
              <a:buClrTx/>
              <a:buSzTx/>
              <a:buFont typeface="Wingdings" panose="05000000000000000000" pitchFamily="2" charset="2"/>
              <a:buChar char="Ø"/>
              <a:tabLst/>
              <a:defRPr/>
            </a:pPr>
            <a:r>
              <a:rPr lang="pl-PL" dirty="0">
                <a:solidFill>
                  <a:srgbClr val="003399"/>
                </a:solidFill>
                <a:latin typeface="Arial" panose="020B0604020202020204" pitchFamily="34" charset="0"/>
                <a:cs typeface="Arial" panose="020B0604020202020204" pitchFamily="34" charset="0"/>
              </a:rPr>
              <a:t>kwalifikowalne są wyłącznie koszty określone w katalogu kosztów w Regulaminie i ujęte we wniosku o dofinansowanie złożonym w ramach naboru,</a:t>
            </a:r>
            <a:endParaRPr kumimoji="0" lang="pl-PL"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spcBef>
                <a:spcPts val="600"/>
              </a:spcBef>
              <a:buClrTx/>
              <a:buSzTx/>
              <a:buFont typeface="Wingdings" panose="05000000000000000000" pitchFamily="2" charset="2"/>
              <a:buChar char="Ø"/>
              <a:tabLst/>
              <a:defRPr/>
            </a:pPr>
            <a:r>
              <a:rPr kumimoji="0" lang="pl-PL"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podatek VAT możesz kwalifikować tylko jeśli nie masz prawnej możliwości jego odzyskania,</a:t>
            </a:r>
          </a:p>
          <a:p>
            <a:pPr marL="285750" marR="0" lvl="0" indent="-285750" algn="l" defTabSz="457200" rtl="0" eaLnBrk="1" fontAlgn="auto" latinLnBrk="0" hangingPunct="1">
              <a:spcBef>
                <a:spcPts val="600"/>
              </a:spcBef>
              <a:buClrTx/>
              <a:buSzTx/>
              <a:buFont typeface="Wingdings" panose="05000000000000000000" pitchFamily="2" charset="2"/>
              <a:buChar char="Ø"/>
              <a:tabLst/>
              <a:defRPr/>
            </a:pPr>
            <a:r>
              <a:rPr lang="pl-PL" dirty="0">
                <a:solidFill>
                  <a:srgbClr val="003399"/>
                </a:solidFill>
                <a:latin typeface="Arial" panose="020B0604020202020204" pitchFamily="34" charset="0"/>
                <a:cs typeface="Arial" panose="020B0604020202020204" pitchFamily="34" charset="0"/>
              </a:rPr>
              <a:t>zakazane jest podwójne finansowanie wydatków,</a:t>
            </a:r>
            <a:endParaRPr kumimoji="0" lang="pl-PL"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spcBef>
                <a:spcPts val="600"/>
              </a:spcBef>
              <a:buClrTx/>
              <a:buSzTx/>
              <a:buFont typeface="Wingdings" panose="05000000000000000000" pitchFamily="2" charset="2"/>
              <a:buChar char="Ø"/>
              <a:tabLst/>
              <a:defRPr/>
            </a:pPr>
            <a:r>
              <a:rPr lang="pl-PL" dirty="0">
                <a:solidFill>
                  <a:srgbClr val="003399"/>
                </a:solidFill>
                <a:latin typeface="Arial" panose="020B0604020202020204" pitchFamily="34" charset="0"/>
                <a:cs typeface="Arial" panose="020B0604020202020204" pitchFamily="34" charset="0"/>
              </a:rPr>
              <a:t>należy zachować </a:t>
            </a:r>
            <a:r>
              <a:rPr kumimoji="0" lang="pl-PL"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trwałość projektu przez okres 3 lat (MŚP) lub 5 lat (duże przedsiębiorstwo).</a:t>
            </a:r>
          </a:p>
          <a:p>
            <a:pPr marL="285750" marR="0" lvl="0" indent="-285750" algn="l" defTabSz="457200" rtl="0" eaLnBrk="1" fontAlgn="auto" latinLnBrk="0" hangingPunct="1">
              <a:spcBef>
                <a:spcPts val="600"/>
              </a:spcBef>
              <a:buClrTx/>
              <a:buSzTx/>
              <a:buFont typeface="Wingdings" panose="05000000000000000000" pitchFamily="2" charset="2"/>
              <a:buChar char="Ø"/>
              <a:tabLst/>
              <a:defRPr/>
            </a:pPr>
            <a:r>
              <a:rPr kumimoji="0" lang="pl-PL" b="0"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rPr>
              <a:t>w przypadku, gdy wnioskodawca rozpoczyna realizację projektu na własne ryzyko po złożeniu wniosku, a przed podpisaniem umowy o dofinansowanie, zobowiązany jest stosować zapisy wzoru umowy o dofinansowanie, stanowiącego załącznik nr 6 do Regulaminu, w tym w szczególności upublicznia zapytanie ofertowe w sposób zapewniający zachowanie uczciwej konkurencji oraz równe traktowanie wykonawców.</a:t>
            </a:r>
          </a:p>
        </p:txBody>
      </p:sp>
      <p:sp>
        <p:nvSpPr>
          <p:cNvPr id="4" name="Symbol zastępczy numeru slajdu 3">
            <a:extLst>
              <a:ext uri="{FF2B5EF4-FFF2-40B4-BE49-F238E27FC236}">
                <a16:creationId xmlns:a16="http://schemas.microsoft.com/office/drawing/2014/main" id="{C55CE6A8-BD95-80FC-047F-5982EA261E8A}"/>
              </a:ext>
            </a:extLst>
          </p:cNvPr>
          <p:cNvSpPr>
            <a:spLocks noGrp="1"/>
          </p:cNvSpPr>
          <p:nvPr>
            <p:ph type="sldNum" sz="quarter" idx="10"/>
          </p:nvPr>
        </p:nvSpPr>
        <p:spPr>
          <a:xfrm>
            <a:off x="4792615" y="7145354"/>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11</a:t>
            </a:fld>
            <a:endParaRPr lang="pl-PL" sz="1000" dirty="0">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EF7247F9-8393-28DB-1CC1-4602E06816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097526"/>
            <a:ext cx="4792615" cy="315409"/>
          </a:xfrm>
          <a:prstGeom prst="rect">
            <a:avLst/>
          </a:prstGeom>
        </p:spPr>
      </p:pic>
    </p:spTree>
    <p:extLst>
      <p:ext uri="{BB962C8B-B14F-4D97-AF65-F5344CB8AC3E}">
        <p14:creationId xmlns:p14="http://schemas.microsoft.com/office/powerpoint/2010/main" val="259846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C9EBCB40-91A7-8AFC-CE60-52AF7735988D}"/>
              </a:ext>
            </a:extLst>
          </p:cNvPr>
          <p:cNvSpPr txBox="1">
            <a:spLocks noGrp="1"/>
          </p:cNvSpPr>
          <p:nvPr>
            <p:ph type="title" idx="4294967295"/>
          </p:nvPr>
        </p:nvSpPr>
        <p:spPr>
          <a:xfrm>
            <a:off x="1025426" y="323453"/>
            <a:ext cx="7776864" cy="441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KATALOG KOSZTÓW KWALIFIKOWALNYCH (1/3) </a:t>
            </a:r>
          </a:p>
        </p:txBody>
      </p:sp>
      <p:sp>
        <p:nvSpPr>
          <p:cNvPr id="6" name="pole tekstowe 5">
            <a:extLst>
              <a:ext uri="{FF2B5EF4-FFF2-40B4-BE49-F238E27FC236}">
                <a16:creationId xmlns:a16="http://schemas.microsoft.com/office/drawing/2014/main" id="{E7C4DFCA-B3D2-E102-2918-2293EAAF5D38}"/>
              </a:ext>
            </a:extLst>
          </p:cNvPr>
          <p:cNvSpPr txBox="1"/>
          <p:nvPr/>
        </p:nvSpPr>
        <p:spPr>
          <a:xfrm>
            <a:off x="305346" y="764728"/>
            <a:ext cx="9915701" cy="3230436"/>
          </a:xfrm>
          <a:prstGeom prst="rect">
            <a:avLst/>
          </a:prstGeom>
          <a:solidFill>
            <a:schemeClr val="accent5">
              <a:lumMod val="20000"/>
              <a:lumOff val="80000"/>
            </a:schemeClr>
          </a:solidFill>
        </p:spPr>
        <p:txBody>
          <a:bodyPr wrap="square">
            <a:spAutoFit/>
          </a:bodyPr>
          <a:lstStyle/>
          <a:p>
            <a:pPr marL="523875" indent="-342900" defTabSz="801929">
              <a:lnSpc>
                <a:spcPct val="114000"/>
              </a:lnSpc>
              <a:buFont typeface="+mj-lt"/>
              <a:buAutoNum type="arabicPeriod"/>
            </a:pPr>
            <a:r>
              <a:rPr lang="pl-PL" b="1" dirty="0">
                <a:solidFill>
                  <a:srgbClr val="2F5597"/>
                </a:solidFill>
                <a:latin typeface="Arial" panose="020B0604020202020204" pitchFamily="34" charset="0"/>
                <a:cs typeface="Arial" panose="020B0604020202020204" pitchFamily="34" charset="0"/>
              </a:rPr>
              <a:t>Nieruchomości</a:t>
            </a:r>
          </a:p>
          <a:p>
            <a:pPr marL="180975" defTabSz="801929">
              <a:lnSpc>
                <a:spcPct val="114000"/>
              </a:lnSpc>
            </a:pPr>
            <a:r>
              <a:rPr lang="pl-PL" dirty="0">
                <a:solidFill>
                  <a:srgbClr val="2F5597"/>
                </a:solidFill>
                <a:latin typeface="Arial" panose="020B0604020202020204" pitchFamily="34" charset="0"/>
                <a:cs typeface="Arial" panose="020B0604020202020204" pitchFamily="34" charset="0"/>
              </a:rPr>
              <a:t>W ramach kategorii kwalifikowalne są koszty:</a:t>
            </a:r>
          </a:p>
          <a:p>
            <a:pPr marL="523875" indent="-342900" defTabSz="801929">
              <a:lnSpc>
                <a:spcPct val="114000"/>
              </a:lnSpc>
              <a:buFont typeface="Arial" panose="020B0604020202020204" pitchFamily="34" charset="0"/>
              <a:buChar char="•"/>
            </a:pPr>
            <a:r>
              <a:rPr lang="pl-PL" dirty="0">
                <a:solidFill>
                  <a:srgbClr val="2F5597"/>
                </a:solidFill>
                <a:latin typeface="Arial" panose="020B0604020202020204" pitchFamily="34" charset="0"/>
                <a:cs typeface="Arial" panose="020B0604020202020204" pitchFamily="34" charset="0"/>
              </a:rPr>
              <a:t>nabycia </a:t>
            </a:r>
            <a:r>
              <a:rPr lang="pl-PL" sz="1600" dirty="0">
                <a:solidFill>
                  <a:srgbClr val="2F5597"/>
                </a:solidFill>
                <a:latin typeface="Arial" panose="020B0604020202020204" pitchFamily="34" charset="0"/>
                <a:cs typeface="Arial" panose="020B0604020202020204" pitchFamily="34" charset="0"/>
              </a:rPr>
              <a:t>prawa</a:t>
            </a:r>
            <a:r>
              <a:rPr lang="pl-PL" dirty="0">
                <a:solidFill>
                  <a:srgbClr val="2F5597"/>
                </a:solidFill>
                <a:latin typeface="Arial" panose="020B0604020202020204" pitchFamily="34" charset="0"/>
                <a:cs typeface="Arial" panose="020B0604020202020204" pitchFamily="34" charset="0"/>
              </a:rPr>
              <a:t> użytkowania wieczystego gruntu</a:t>
            </a:r>
          </a:p>
          <a:p>
            <a:pPr marL="523875" indent="-342900" defTabSz="801929">
              <a:lnSpc>
                <a:spcPct val="114000"/>
              </a:lnSpc>
              <a:buFont typeface="Arial" panose="020B0604020202020204" pitchFamily="34" charset="0"/>
              <a:buChar char="•"/>
            </a:pPr>
            <a:r>
              <a:rPr lang="pl-PL" dirty="0">
                <a:solidFill>
                  <a:srgbClr val="2F5597"/>
                </a:solidFill>
                <a:latin typeface="Arial" panose="020B0604020202020204" pitchFamily="34" charset="0"/>
                <a:cs typeface="Arial" panose="020B0604020202020204" pitchFamily="34" charset="0"/>
              </a:rPr>
              <a:t>nabycia gruntów</a:t>
            </a:r>
          </a:p>
          <a:p>
            <a:pPr marL="523875" indent="-342900" defTabSz="801929">
              <a:lnSpc>
                <a:spcPct val="114000"/>
              </a:lnSpc>
              <a:buFont typeface="Arial" panose="020B0604020202020204" pitchFamily="34" charset="0"/>
              <a:buChar char="•"/>
            </a:pPr>
            <a:r>
              <a:rPr lang="pl-PL" dirty="0">
                <a:solidFill>
                  <a:srgbClr val="2F5597"/>
                </a:solidFill>
                <a:latin typeface="Arial" panose="020B0604020202020204" pitchFamily="34" charset="0"/>
                <a:cs typeface="Arial" panose="020B0604020202020204" pitchFamily="34" charset="0"/>
              </a:rPr>
              <a:t>nabycia prawa własności nieruchomości zabudowanej (z wyłączeniem nieruchomości mieszkalnych oraz budynków usługowo-mieszkalnych).</a:t>
            </a:r>
          </a:p>
          <a:p>
            <a:pPr marL="180975" defTabSz="801929">
              <a:lnSpc>
                <a:spcPct val="114000"/>
              </a:lnSpc>
            </a:pPr>
            <a:r>
              <a:rPr lang="pl-PL" dirty="0">
                <a:solidFill>
                  <a:srgbClr val="2F5597"/>
                </a:solidFill>
                <a:latin typeface="Arial" panose="020B0604020202020204" pitchFamily="34" charset="0"/>
                <a:cs typeface="Arial" panose="020B0604020202020204" pitchFamily="34" charset="0"/>
              </a:rPr>
              <a:t>Łączna kwota wydatków kwalifikowalnych dotyczących nieruchomości nie może przekraczać 10% wartości łącznych kosztów kwalifikowalnych (po wyłączeniu kosztu kwalifikowalnego nieruchomości), a  w przypadku terenów poprzemysłowych oraz terenów opuszczonych, na których znajdują się budynki, limit ten wynosi 15%.</a:t>
            </a:r>
            <a:endParaRPr lang="pl-PL" sz="1600" dirty="0">
              <a:solidFill>
                <a:srgbClr val="2F5597"/>
              </a:solidFill>
              <a:cs typeface="Arial" panose="020B0604020202020204" pitchFamily="34" charset="0"/>
            </a:endParaRPr>
          </a:p>
        </p:txBody>
      </p:sp>
      <p:sp>
        <p:nvSpPr>
          <p:cNvPr id="3" name="pole tekstowe 2">
            <a:extLst>
              <a:ext uri="{FF2B5EF4-FFF2-40B4-BE49-F238E27FC236}">
                <a16:creationId xmlns:a16="http://schemas.microsoft.com/office/drawing/2014/main" id="{2B557E2F-3EAE-C06C-1038-C7394BDCAF94}"/>
              </a:ext>
            </a:extLst>
          </p:cNvPr>
          <p:cNvSpPr txBox="1"/>
          <p:nvPr/>
        </p:nvSpPr>
        <p:spPr>
          <a:xfrm>
            <a:off x="312199" y="4362494"/>
            <a:ext cx="9915701" cy="2251770"/>
          </a:xfrm>
          <a:prstGeom prst="rect">
            <a:avLst/>
          </a:prstGeom>
          <a:noFill/>
        </p:spPr>
        <p:txBody>
          <a:bodyPr wrap="square">
            <a:spAutoFit/>
          </a:bodyPr>
          <a:lstStyle/>
          <a:p>
            <a:pPr marL="523875" indent="-342900" defTabSz="801929">
              <a:lnSpc>
                <a:spcPct val="114000"/>
              </a:lnSpc>
              <a:spcBef>
                <a:spcPts val="600"/>
              </a:spcBef>
              <a:buFont typeface="+mj-lt"/>
              <a:buAutoNum type="arabicPeriod" startAt="2"/>
            </a:pPr>
            <a:r>
              <a:rPr lang="pl-PL" b="1" dirty="0">
                <a:solidFill>
                  <a:srgbClr val="2F5597"/>
                </a:solidFill>
                <a:latin typeface="Arial" panose="020B0604020202020204" pitchFamily="34" charset="0"/>
                <a:cs typeface="Arial" panose="020B0604020202020204" pitchFamily="34" charset="0"/>
              </a:rPr>
              <a:t>Roboty budowlane</a:t>
            </a:r>
          </a:p>
          <a:p>
            <a:pPr marL="180975" defTabSz="801929">
              <a:lnSpc>
                <a:spcPct val="114000"/>
              </a:lnSpc>
            </a:pPr>
            <a:r>
              <a:rPr lang="pl-PL" dirty="0">
                <a:solidFill>
                  <a:srgbClr val="2F5597"/>
                </a:solidFill>
                <a:latin typeface="Arial" panose="020B0604020202020204" pitchFamily="34" charset="0"/>
                <a:cs typeface="Arial" panose="020B0604020202020204" pitchFamily="34" charset="0"/>
              </a:rPr>
              <a:t>W ramach kategorii kwalifikowalne są koszty materiałów i robót budowlanych w rozumieniu ustawy z dnia 7 lipca 1994 r. Prawo budowlane.</a:t>
            </a:r>
          </a:p>
          <a:p>
            <a:pPr marL="180975" defTabSz="801929">
              <a:lnSpc>
                <a:spcPct val="114000"/>
              </a:lnSpc>
            </a:pPr>
            <a:r>
              <a:rPr lang="pl-PL" dirty="0">
                <a:solidFill>
                  <a:srgbClr val="2F5597"/>
                </a:solidFill>
                <a:latin typeface="Arial" panose="020B0604020202020204" pitchFamily="34" charset="0"/>
                <a:cs typeface="Arial" panose="020B0604020202020204" pitchFamily="34" charset="0"/>
              </a:rPr>
              <a:t>Łączna wartość kosztów kwalifikowalnych dotyczących materiałów i robót budowlanych (wraz z kosztami ujętymi w kategorii „Nieruchomości”– jeżeli występują w projekcie) nie może przekraczać 50% łącznej wartości kosztów kwalifikowalnych projektu.</a:t>
            </a:r>
          </a:p>
          <a:p>
            <a:pPr marL="180975" defTabSz="801929">
              <a:lnSpc>
                <a:spcPct val="114000"/>
              </a:lnSpc>
            </a:pPr>
            <a:endParaRPr lang="pl-PL" sz="1600" dirty="0">
              <a:solidFill>
                <a:srgbClr val="2F5597"/>
              </a:solidFill>
              <a:cs typeface="Arial" panose="020B0604020202020204" pitchFamily="34" charset="0"/>
            </a:endParaRP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7" y="7069903"/>
            <a:ext cx="4792615" cy="315409"/>
          </a:xfrm>
          <a:prstGeom prst="rect">
            <a:avLst/>
          </a:prstGeom>
        </p:spPr>
      </p:pic>
      <p:sp>
        <p:nvSpPr>
          <p:cNvPr id="2" name="Symbol zastępczy numeru slajdu 1">
            <a:extLst>
              <a:ext uri="{FF2B5EF4-FFF2-40B4-BE49-F238E27FC236}">
                <a16:creationId xmlns:a16="http://schemas.microsoft.com/office/drawing/2014/main" id="{A15531DA-A6EE-9B99-947D-521A3ED0CAA3}"/>
              </a:ext>
            </a:extLst>
          </p:cNvPr>
          <p:cNvSpPr>
            <a:spLocks noGrp="1"/>
          </p:cNvSpPr>
          <p:nvPr>
            <p:ph type="sldNum" sz="quarter" idx="10"/>
          </p:nvPr>
        </p:nvSpPr>
        <p:spPr>
          <a:xfrm>
            <a:off x="4819197" y="7158213"/>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12</a:t>
            </a:fld>
            <a:endParaRPr lang="pl-P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39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6A0E2-751D-364E-895F-FAED5AC145CD}"/>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71530C7C-34FE-FC82-463C-BB3634132970}"/>
              </a:ext>
            </a:extLst>
          </p:cNvPr>
          <p:cNvSpPr txBox="1">
            <a:spLocks noGrp="1"/>
          </p:cNvSpPr>
          <p:nvPr>
            <p:ph type="title" idx="4294967295"/>
          </p:nvPr>
        </p:nvSpPr>
        <p:spPr>
          <a:xfrm>
            <a:off x="1348882" y="270706"/>
            <a:ext cx="7632848" cy="3491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KATALOG KOSZTÓW KWALIFIKOWALNYCH (2/3) </a:t>
            </a:r>
          </a:p>
        </p:txBody>
      </p:sp>
      <p:sp>
        <p:nvSpPr>
          <p:cNvPr id="6" name="pole tekstowe 5">
            <a:extLst>
              <a:ext uri="{FF2B5EF4-FFF2-40B4-BE49-F238E27FC236}">
                <a16:creationId xmlns:a16="http://schemas.microsoft.com/office/drawing/2014/main" id="{1FF0E465-C765-9BB2-6492-A00686281DDD}"/>
              </a:ext>
            </a:extLst>
          </p:cNvPr>
          <p:cNvSpPr txBox="1"/>
          <p:nvPr/>
        </p:nvSpPr>
        <p:spPr>
          <a:xfrm>
            <a:off x="349178" y="678220"/>
            <a:ext cx="9843693" cy="3347904"/>
          </a:xfrm>
          <a:prstGeom prst="rect">
            <a:avLst/>
          </a:prstGeom>
          <a:solidFill>
            <a:schemeClr val="accent5">
              <a:lumMod val="20000"/>
              <a:lumOff val="80000"/>
            </a:schemeClr>
          </a:solidFill>
        </p:spPr>
        <p:txBody>
          <a:bodyPr wrap="square">
            <a:spAutoFit/>
          </a:bodyPr>
          <a:lstStyle/>
          <a:p>
            <a:pPr marL="523875" indent="-342900" defTabSz="801929">
              <a:lnSpc>
                <a:spcPct val="114000"/>
              </a:lnSpc>
              <a:buFont typeface="+mj-lt"/>
              <a:buAutoNum type="arabicPeriod" startAt="3"/>
            </a:pPr>
            <a:r>
              <a:rPr lang="pl-PL" sz="1700" b="1" dirty="0">
                <a:solidFill>
                  <a:srgbClr val="2F5597"/>
                </a:solidFill>
                <a:latin typeface="Arial" panose="020B0604020202020204" pitchFamily="34" charset="0"/>
                <a:cs typeface="Arial" panose="020B0604020202020204" pitchFamily="34" charset="0"/>
              </a:rPr>
              <a:t>Nowe środki trwałe </a:t>
            </a:r>
          </a:p>
          <a:p>
            <a:pPr marL="180975" defTabSz="801929">
              <a:lnSpc>
                <a:spcPct val="114000"/>
              </a:lnSpc>
            </a:pPr>
            <a:r>
              <a:rPr lang="pl-PL" sz="1700" dirty="0">
                <a:solidFill>
                  <a:srgbClr val="2F5597"/>
                </a:solidFill>
                <a:latin typeface="Arial" panose="020B0604020202020204" pitchFamily="34" charset="0"/>
                <a:cs typeface="Arial" panose="020B0604020202020204" pitchFamily="34" charset="0"/>
              </a:rPr>
              <a:t>Kwalifikowalny jest zakup nowych środków trwałych oraz ulepszenia w środkach trwałych (jeżeli stanowią nakłady inwestycyjne, a środek trwały jest włączany do ewidencji środków trwałych i amortyzowany).</a:t>
            </a:r>
          </a:p>
          <a:p>
            <a:pPr marL="180975" defTabSz="801929">
              <a:lnSpc>
                <a:spcPct val="114000"/>
              </a:lnSpc>
            </a:pPr>
            <a:r>
              <a:rPr lang="pl-PL" sz="1700" dirty="0">
                <a:solidFill>
                  <a:srgbClr val="2F5597"/>
                </a:solidFill>
                <a:latin typeface="Arial" panose="020B0604020202020204" pitchFamily="34" charset="0"/>
                <a:cs typeface="Arial" panose="020B0604020202020204" pitchFamily="34" charset="0"/>
              </a:rPr>
              <a:t>Nowe środki trwałe mogą być kwalifikowalne wyłącznie, gdy spełniają następujące warunki:</a:t>
            </a:r>
          </a:p>
          <a:p>
            <a:pPr marL="466725" indent="-285750" defTabSz="801929">
              <a:lnSpc>
                <a:spcPct val="114000"/>
              </a:lnSpc>
              <a:buFont typeface="Arial" panose="020B0604020202020204" pitchFamily="34" charset="0"/>
              <a:buChar char="•"/>
            </a:pPr>
            <a:r>
              <a:rPr lang="pl-PL" sz="1700" dirty="0">
                <a:solidFill>
                  <a:srgbClr val="2F5597"/>
                </a:solidFill>
                <a:latin typeface="Arial" panose="020B0604020202020204" pitchFamily="34" charset="0"/>
                <a:cs typeface="Arial" panose="020B0604020202020204" pitchFamily="34" charset="0"/>
              </a:rPr>
              <a:t>będą włączone do aktywów przedsiębiorstwa oraz będą podlegać amortyzacji,</a:t>
            </a:r>
          </a:p>
          <a:p>
            <a:pPr marL="466725" indent="-285750" defTabSz="801929">
              <a:lnSpc>
                <a:spcPct val="114000"/>
              </a:lnSpc>
              <a:buFont typeface="Arial" panose="020B0604020202020204" pitchFamily="34" charset="0"/>
              <a:buChar char="•"/>
            </a:pPr>
            <a:r>
              <a:rPr lang="pl-PL" sz="1700" dirty="0">
                <a:solidFill>
                  <a:srgbClr val="2F5597"/>
                </a:solidFill>
                <a:latin typeface="Arial" panose="020B0604020202020204" pitchFamily="34" charset="0"/>
                <a:cs typeface="Arial" panose="020B0604020202020204" pitchFamily="34" charset="0"/>
              </a:rPr>
              <a:t>będą związane z projektem przez co najmniej 5 lat lub 3 lata (w przypadku MŚP) od daty płatności końcowej na rzecz beneficjenta,</a:t>
            </a:r>
          </a:p>
          <a:p>
            <a:pPr marL="466725" indent="-285750" defTabSz="801929">
              <a:lnSpc>
                <a:spcPct val="114000"/>
              </a:lnSpc>
              <a:buFont typeface="Arial" panose="020B0604020202020204" pitchFamily="34" charset="0"/>
              <a:buChar char="•"/>
            </a:pPr>
            <a:r>
              <a:rPr lang="pl-PL" sz="1700" dirty="0">
                <a:solidFill>
                  <a:srgbClr val="2F5597"/>
                </a:solidFill>
                <a:latin typeface="Arial" panose="020B0604020202020204" pitchFamily="34" charset="0"/>
                <a:cs typeface="Arial" panose="020B0604020202020204" pitchFamily="34" charset="0"/>
              </a:rPr>
              <a:t>wnioskodawca/beneficjent nie dysponuje środkiem trwałym który mógłby zostać użyty zamiennie wykorzystywane w działalności gospodarczej prowadzonej przez wnioskodawcę na terenie województwa lubelskiego.</a:t>
            </a:r>
          </a:p>
        </p:txBody>
      </p:sp>
      <p:sp>
        <p:nvSpPr>
          <p:cNvPr id="8" name="pole tekstowe 7">
            <a:extLst>
              <a:ext uri="{FF2B5EF4-FFF2-40B4-BE49-F238E27FC236}">
                <a16:creationId xmlns:a16="http://schemas.microsoft.com/office/drawing/2014/main" id="{1C44036F-BDBE-EC02-5AF8-8A855E1BA351}"/>
              </a:ext>
            </a:extLst>
          </p:cNvPr>
          <p:cNvSpPr txBox="1"/>
          <p:nvPr/>
        </p:nvSpPr>
        <p:spPr>
          <a:xfrm>
            <a:off x="349178" y="4026124"/>
            <a:ext cx="9632257" cy="1856790"/>
          </a:xfrm>
          <a:prstGeom prst="rect">
            <a:avLst/>
          </a:prstGeom>
          <a:noFill/>
          <a:ln>
            <a:noFill/>
            <a:prstDash/>
          </a:ln>
          <a:effectLst/>
        </p:spPr>
        <p:txBody>
          <a:bodyPr wrap="square">
            <a:spAutoFit/>
          </a:bodyPr>
          <a:lstStyle/>
          <a:p>
            <a:pPr marL="523875" indent="-342900" defTabSz="801929">
              <a:lnSpc>
                <a:spcPct val="114000"/>
              </a:lnSpc>
              <a:spcBef>
                <a:spcPts val="600"/>
              </a:spcBef>
              <a:buFont typeface="+mj-lt"/>
              <a:buAutoNum type="arabicPeriod" startAt="4"/>
            </a:pPr>
            <a:r>
              <a:rPr lang="pl-PL" sz="1700" b="1" dirty="0">
                <a:solidFill>
                  <a:srgbClr val="2F5597"/>
                </a:solidFill>
                <a:latin typeface="Arial" panose="020B0604020202020204" pitchFamily="34" charset="0"/>
                <a:cs typeface="Arial" panose="020B0604020202020204" pitchFamily="34" charset="0"/>
              </a:rPr>
              <a:t>Używane środki trwałe (dotyczy wyłącznie MŚP)</a:t>
            </a:r>
          </a:p>
          <a:p>
            <a:pPr marL="180975" defTabSz="801929">
              <a:lnSpc>
                <a:spcPct val="114000"/>
              </a:lnSpc>
            </a:pPr>
            <a:r>
              <a:rPr lang="pl-PL" sz="1700" dirty="0">
                <a:solidFill>
                  <a:srgbClr val="2F5597"/>
                </a:solidFill>
                <a:latin typeface="Arial" panose="020B0604020202020204" pitchFamily="34" charset="0"/>
                <a:cs typeface="Arial" panose="020B0604020202020204" pitchFamily="34" charset="0"/>
              </a:rPr>
              <a:t>Kwalifikowalny jest zakup używanych środków trwałych, przy czym wyłącznie przez przedsiębiorstwo MŚP. Kosztem niekwalifikowalnym jest zakup używanych urządzeń i infrastruktury do produkcji energii elektrycznej i cieplnej.</a:t>
            </a:r>
          </a:p>
          <a:p>
            <a:pPr marL="180975" defTabSz="801929">
              <a:lnSpc>
                <a:spcPct val="114000"/>
              </a:lnSpc>
            </a:pPr>
            <a:r>
              <a:rPr lang="pl-PL" sz="1700" dirty="0">
                <a:solidFill>
                  <a:srgbClr val="2F5597"/>
                </a:solidFill>
                <a:latin typeface="Arial" panose="020B0604020202020204" pitchFamily="34" charset="0"/>
                <a:cs typeface="Arial" panose="020B0604020202020204" pitchFamily="34" charset="0"/>
              </a:rPr>
              <a:t>Zakup używanych środków trwałych może stanowić koszty kwalifikowalne wyłącznie, gdy spełnione są wszystkie warunki, opisane szczegółowo w Regulaminie. </a:t>
            </a:r>
          </a:p>
        </p:txBody>
      </p:sp>
      <p:sp>
        <p:nvSpPr>
          <p:cNvPr id="4" name="pole tekstowe 3">
            <a:extLst>
              <a:ext uri="{FF2B5EF4-FFF2-40B4-BE49-F238E27FC236}">
                <a16:creationId xmlns:a16="http://schemas.microsoft.com/office/drawing/2014/main" id="{08822955-BCC3-D837-A6E0-C5809C1721F2}"/>
              </a:ext>
            </a:extLst>
          </p:cNvPr>
          <p:cNvSpPr txBox="1"/>
          <p:nvPr/>
        </p:nvSpPr>
        <p:spPr>
          <a:xfrm>
            <a:off x="352406" y="5941271"/>
            <a:ext cx="10297144" cy="1138773"/>
          </a:xfrm>
          <a:prstGeom prst="rect">
            <a:avLst/>
          </a:prstGeom>
          <a:solidFill>
            <a:schemeClr val="accent5">
              <a:lumMod val="20000"/>
              <a:lumOff val="80000"/>
            </a:schemeClr>
          </a:solidFill>
          <a:ln>
            <a:noFill/>
            <a:prstDash/>
          </a:ln>
          <a:effectLst/>
        </p:spPr>
        <p:txBody>
          <a:bodyPr wrap="square">
            <a:spAutoFit/>
          </a:bodyPr>
          <a:lstStyle/>
          <a:p>
            <a:r>
              <a:rPr lang="pl-PL" sz="1700" dirty="0">
                <a:solidFill>
                  <a:schemeClr val="accent4">
                    <a:lumMod val="75000"/>
                  </a:schemeClr>
                </a:solidFill>
                <a:latin typeface="Arial" panose="020B0604020202020204" pitchFamily="34" charset="0"/>
                <a:cs typeface="Arial" panose="020B0604020202020204" pitchFamily="34" charset="0"/>
              </a:rPr>
              <a:t>Koszty uboczne zakupu nowego i używanego środka trwałego  koszty ubezpieczenia, koszty dostawy, montażu i uruchomienia stanowią koszt niekwalifikowalny projektu, jeżeli nie zostały wkalkulowane w cenę danego środka trwałego.</a:t>
            </a:r>
          </a:p>
          <a:p>
            <a:r>
              <a:rPr lang="pl-PL" sz="1700" dirty="0">
                <a:solidFill>
                  <a:schemeClr val="accent4">
                    <a:lumMod val="75000"/>
                  </a:schemeClr>
                </a:solidFill>
                <a:latin typeface="Arial" panose="020B0604020202020204" pitchFamily="34" charset="0"/>
                <a:cs typeface="Arial" panose="020B0604020202020204" pitchFamily="34" charset="0"/>
              </a:rPr>
              <a:t>Niekwalifikowalne są nowe i używane środki transportu.</a:t>
            </a:r>
          </a:p>
        </p:txBody>
      </p:sp>
      <p:sp>
        <p:nvSpPr>
          <p:cNvPr id="2" name="Symbol zastępczy numeru slajdu 1">
            <a:extLst>
              <a:ext uri="{FF2B5EF4-FFF2-40B4-BE49-F238E27FC236}">
                <a16:creationId xmlns:a16="http://schemas.microsoft.com/office/drawing/2014/main" id="{F3BFAB57-D50D-FA16-7F11-D50B96FC7CA1}"/>
              </a:ext>
            </a:extLst>
          </p:cNvPr>
          <p:cNvSpPr>
            <a:spLocks noGrp="1"/>
          </p:cNvSpPr>
          <p:nvPr>
            <p:ph type="sldNum" sz="quarter" idx="10"/>
          </p:nvPr>
        </p:nvSpPr>
        <p:spPr>
          <a:xfrm>
            <a:off x="4819197" y="7158213"/>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13</a:t>
            </a:fld>
            <a:endParaRPr lang="pl-PL" sz="1000" dirty="0">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D292BCF5-7DB0-0DD1-E239-513C1E7F10D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7" y="7100042"/>
            <a:ext cx="4792615" cy="315409"/>
          </a:xfrm>
          <a:prstGeom prst="rect">
            <a:avLst/>
          </a:prstGeom>
        </p:spPr>
      </p:pic>
    </p:spTree>
    <p:extLst>
      <p:ext uri="{BB962C8B-B14F-4D97-AF65-F5344CB8AC3E}">
        <p14:creationId xmlns:p14="http://schemas.microsoft.com/office/powerpoint/2010/main" val="45007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2C73E-1D01-0D81-4536-16DA543C1932}"/>
            </a:ext>
          </a:extLst>
        </p:cNvPr>
        <p:cNvGrpSpPr/>
        <p:nvPr/>
      </p:nvGrpSpPr>
      <p:grpSpPr>
        <a:xfrm>
          <a:off x="0" y="0"/>
          <a:ext cx="0" cy="0"/>
          <a:chOff x="0" y="0"/>
          <a:chExt cx="0" cy="0"/>
        </a:xfrm>
      </p:grpSpPr>
      <p:sp>
        <p:nvSpPr>
          <p:cNvPr id="5" name="Tytuł 4">
            <a:extLst>
              <a:ext uri="{FF2B5EF4-FFF2-40B4-BE49-F238E27FC236}">
                <a16:creationId xmlns:a16="http://schemas.microsoft.com/office/drawing/2014/main" id="{F305B582-9745-CED7-A5E1-316DDA05EADC}"/>
              </a:ext>
            </a:extLst>
          </p:cNvPr>
          <p:cNvSpPr txBox="1">
            <a:spLocks noGrp="1"/>
          </p:cNvSpPr>
          <p:nvPr>
            <p:ph type="title" idx="4294967295"/>
          </p:nvPr>
        </p:nvSpPr>
        <p:spPr>
          <a:xfrm>
            <a:off x="1097434" y="314067"/>
            <a:ext cx="7704856" cy="3479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KATALOG KOSZTÓW KWALIFIKOWALNYCH (3/3) </a:t>
            </a:r>
          </a:p>
        </p:txBody>
      </p:sp>
      <p:sp>
        <p:nvSpPr>
          <p:cNvPr id="6" name="pole tekstowe 5">
            <a:extLst>
              <a:ext uri="{FF2B5EF4-FFF2-40B4-BE49-F238E27FC236}">
                <a16:creationId xmlns:a16="http://schemas.microsoft.com/office/drawing/2014/main" id="{2E8BF49F-8409-D601-813F-A0EAB73B84D4}"/>
              </a:ext>
            </a:extLst>
          </p:cNvPr>
          <p:cNvSpPr txBox="1"/>
          <p:nvPr/>
        </p:nvSpPr>
        <p:spPr>
          <a:xfrm>
            <a:off x="414191" y="706218"/>
            <a:ext cx="9843693" cy="3718197"/>
          </a:xfrm>
          <a:prstGeom prst="rect">
            <a:avLst/>
          </a:prstGeom>
          <a:solidFill>
            <a:schemeClr val="accent5">
              <a:lumMod val="20000"/>
              <a:lumOff val="80000"/>
            </a:schemeClr>
          </a:solidFill>
        </p:spPr>
        <p:txBody>
          <a:bodyPr wrap="square">
            <a:spAutoFit/>
          </a:bodyPr>
          <a:lstStyle/>
          <a:p>
            <a:pPr marL="523875" indent="-342900" defTabSz="801929">
              <a:lnSpc>
                <a:spcPct val="114000"/>
              </a:lnSpc>
              <a:buFont typeface="+mj-lt"/>
              <a:buAutoNum type="arabicPeriod" startAt="5"/>
            </a:pPr>
            <a:r>
              <a:rPr lang="pl-PL" sz="1600" b="1" dirty="0">
                <a:solidFill>
                  <a:srgbClr val="2F5597"/>
                </a:solidFill>
                <a:latin typeface="Arial" panose="020B0604020202020204" pitchFamily="34" charset="0"/>
                <a:cs typeface="Arial" panose="020B0604020202020204" pitchFamily="34" charset="0"/>
              </a:rPr>
              <a:t>Wartości niematerialne i prawne</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W ramach kategorii kwalifikowalne są wartości niematerialne i prawne, o których mowa w art. 3 ust. 1 pkt 14 ustawy o rachunkowości, w szczególności: autorskie prawa majątkowe, prawa pokrewne, licencje, koncesje, prawa do wynalazków, patentów, znaków towarowych, wzorów użytkowych oraz zdobniczych, know-how.</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W przypadku dużych przedsiębiorstw wartości niematerialne i prawne są kwalifikowalne wyłącznie do wysokości 50 % kosztów kwalifikowalnych projektu.</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Wartości niematerialne i prawne mogą stanowić koszty kwalifikowalne wyłącznie, gdy spełniają następujące warunki:</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	będą wykorzystywane wyłącznie w miejscu lokalizacji projektu;</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	będą włączone do aktywów przedsiębiorstwa oraz będą podlegać amortyzacji,</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	będą związane z projektem przez co najmniej 5 lat lub 3 lata (w przypadku MŚP) od daty płatności końcowej na rzecz beneficjenta.</a:t>
            </a:r>
          </a:p>
        </p:txBody>
      </p:sp>
      <p:sp>
        <p:nvSpPr>
          <p:cNvPr id="4" name="pole tekstowe 3">
            <a:extLst>
              <a:ext uri="{FF2B5EF4-FFF2-40B4-BE49-F238E27FC236}">
                <a16:creationId xmlns:a16="http://schemas.microsoft.com/office/drawing/2014/main" id="{01E90A9F-B19A-9489-C442-41E3BC75E8A4}"/>
              </a:ext>
            </a:extLst>
          </p:cNvPr>
          <p:cNvSpPr txBox="1"/>
          <p:nvPr/>
        </p:nvSpPr>
        <p:spPr>
          <a:xfrm>
            <a:off x="424059" y="4485943"/>
            <a:ext cx="9843693" cy="2672270"/>
          </a:xfrm>
          <a:prstGeom prst="rect">
            <a:avLst/>
          </a:prstGeom>
          <a:noFill/>
          <a:ln>
            <a:noFill/>
            <a:prstDash/>
          </a:ln>
          <a:effectLst/>
        </p:spPr>
        <p:txBody>
          <a:bodyPr wrap="square">
            <a:spAutoFit/>
          </a:bodyPr>
          <a:lstStyle/>
          <a:p>
            <a:pPr marL="180975" defTabSz="801929">
              <a:lnSpc>
                <a:spcPct val="114000"/>
              </a:lnSpc>
              <a:spcBef>
                <a:spcPts val="1200"/>
              </a:spcBef>
              <a:spcAft>
                <a:spcPts val="600"/>
              </a:spcAft>
            </a:pPr>
            <a:r>
              <a:rPr lang="pl-PL" sz="1600" b="1" dirty="0">
                <a:solidFill>
                  <a:srgbClr val="2F5597"/>
                </a:solidFill>
                <a:latin typeface="Arial" panose="020B0604020202020204" pitchFamily="34" charset="0"/>
                <a:cs typeface="Arial" panose="020B0604020202020204" pitchFamily="34" charset="0"/>
              </a:rPr>
              <a:t>6. Usługi zewnętrzne</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W ramach kategorii kwalifikowalne są koszty zakupu usług szkoleniowych związanych z wykorzystaniem nabywanej w ramach projektu infrastruktury B+R, służącej do prowadzenia działalności badawczej. </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Łączna wartość kosztów kwalifikowalnych dotyczących usług zewnętrznych nie może przekraczać 5% łącznej wartości kosztów kwalifikowalnych projektu. </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Zakup usług szkoleniowych jest możliwy wyłącznie na podstawie umowy o świadczenie usług.</a:t>
            </a:r>
          </a:p>
          <a:p>
            <a:pPr marL="180975" defTabSz="801929">
              <a:lnSpc>
                <a:spcPct val="114000"/>
              </a:lnSpc>
            </a:pPr>
            <a:r>
              <a:rPr lang="pl-PL" sz="1600" dirty="0">
                <a:solidFill>
                  <a:srgbClr val="2F5597"/>
                </a:solidFill>
                <a:latin typeface="Arial" panose="020B0604020202020204" pitchFamily="34" charset="0"/>
                <a:cs typeface="Arial" panose="020B0604020202020204" pitchFamily="34" charset="0"/>
              </a:rPr>
              <a:t>Na etapie rozliczenia projektu, wnioskodawca zobligowany będzie do przedstawienia informacji na temat faktycznej ilości przepracowanych godzin przez zleceniobiorcę (w ramach zleconej usługi szkoleniowej) udokumentowanej kartami czasu pracy.</a:t>
            </a:r>
          </a:p>
        </p:txBody>
      </p:sp>
      <p:sp>
        <p:nvSpPr>
          <p:cNvPr id="2" name="Symbol zastępczy numeru slajdu 1">
            <a:extLst>
              <a:ext uri="{FF2B5EF4-FFF2-40B4-BE49-F238E27FC236}">
                <a16:creationId xmlns:a16="http://schemas.microsoft.com/office/drawing/2014/main" id="{CDA8C406-CA4B-32C1-5CA8-23F6A79BD572}"/>
              </a:ext>
            </a:extLst>
          </p:cNvPr>
          <p:cNvSpPr>
            <a:spLocks noGrp="1"/>
          </p:cNvSpPr>
          <p:nvPr>
            <p:ph type="sldNum" sz="quarter" idx="10"/>
          </p:nvPr>
        </p:nvSpPr>
        <p:spPr>
          <a:xfrm>
            <a:off x="4819197" y="7158213"/>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14</a:t>
            </a:fld>
            <a:endParaRPr lang="pl-PL" sz="1000" dirty="0">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D2F2E702-3013-916F-68A5-E3C60868B6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7" y="7069903"/>
            <a:ext cx="4792615" cy="315409"/>
          </a:xfrm>
          <a:prstGeom prst="rect">
            <a:avLst/>
          </a:prstGeom>
        </p:spPr>
      </p:pic>
    </p:spTree>
    <p:extLst>
      <p:ext uri="{BB962C8B-B14F-4D97-AF65-F5344CB8AC3E}">
        <p14:creationId xmlns:p14="http://schemas.microsoft.com/office/powerpoint/2010/main" val="405463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a:extLst>
              <a:ext uri="{FF2B5EF4-FFF2-40B4-BE49-F238E27FC236}">
                <a16:creationId xmlns:a16="http://schemas.microsoft.com/office/drawing/2014/main" id="{267B8193-17CC-A4A1-1261-1D08349FF46E}"/>
              </a:ext>
            </a:extLst>
          </p:cNvPr>
          <p:cNvSpPr txBox="1">
            <a:spLocks noGrp="1"/>
          </p:cNvSpPr>
          <p:nvPr>
            <p:ph type="title" idx="4294967295"/>
          </p:nvPr>
        </p:nvSpPr>
        <p:spPr>
          <a:xfrm>
            <a:off x="881410" y="399872"/>
            <a:ext cx="933516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801929" rtl="0" eaLnBrk="1" fontAlgn="auto" latinLnBrk="0" hangingPunct="1">
              <a:lnSpc>
                <a:spcPct val="100000"/>
              </a:lnSpc>
              <a:spcBef>
                <a:spcPts val="0"/>
              </a:spcBef>
              <a:spcAft>
                <a:spcPts val="0"/>
              </a:spcAft>
              <a:buClrTx/>
              <a:buSzTx/>
              <a:tabLst/>
              <a:defRPr/>
            </a:pPr>
            <a:r>
              <a:rPr lang="pl-PL" sz="2000" dirty="0">
                <a:latin typeface="Arial" panose="020B0604020202020204" pitchFamily="34" charset="0"/>
                <a:cs typeface="Arial" panose="020B0604020202020204" pitchFamily="34" charset="0"/>
              </a:rPr>
              <a:t>OBLIGATORYJNE ZAŁĄCZNIKI DLA WSZYSTKICH WNIOSKODAWCÓW</a:t>
            </a:r>
          </a:p>
        </p:txBody>
      </p:sp>
      <p:sp>
        <p:nvSpPr>
          <p:cNvPr id="4" name="pole tekstowe 3">
            <a:extLst>
              <a:ext uri="{FF2B5EF4-FFF2-40B4-BE49-F238E27FC236}">
                <a16:creationId xmlns:a16="http://schemas.microsoft.com/office/drawing/2014/main" id="{5F40BB1D-1E0B-F970-727B-0C6188C803F8}"/>
              </a:ext>
            </a:extLst>
          </p:cNvPr>
          <p:cNvSpPr txBox="1"/>
          <p:nvPr/>
        </p:nvSpPr>
        <p:spPr>
          <a:xfrm>
            <a:off x="458818" y="895307"/>
            <a:ext cx="9567608" cy="3657348"/>
          </a:xfrm>
          <a:prstGeom prst="rect">
            <a:avLst/>
          </a:prstGeom>
          <a:solidFill>
            <a:schemeClr val="bg1"/>
          </a:solidFill>
        </p:spPr>
        <p:txBody>
          <a:bodyPr wrap="square">
            <a:spAutoFit/>
          </a:bodyPr>
          <a:lstStyle/>
          <a:p>
            <a:pPr marL="342900" indent="-342900">
              <a:lnSpc>
                <a:spcPct val="125000"/>
              </a:lnSpc>
              <a:buAutoNum type="arabicPeriod"/>
            </a:pPr>
            <a:r>
              <a:rPr lang="pl-PL" sz="1700" dirty="0">
                <a:solidFill>
                  <a:schemeClr val="accent1"/>
                </a:solidFill>
                <a:latin typeface="Arial" panose="020B0604020202020204" pitchFamily="34" charset="0"/>
                <a:cs typeface="Arial" panose="020B0604020202020204" pitchFamily="34" charset="0"/>
              </a:rPr>
              <a:t>Biznes Plan </a:t>
            </a:r>
            <a:r>
              <a:rPr lang="pl-PL" sz="1700" u="sng" dirty="0">
                <a:solidFill>
                  <a:schemeClr val="accent1"/>
                </a:solidFill>
                <a:latin typeface="Arial" panose="020B0604020202020204" pitchFamily="34" charset="0"/>
                <a:cs typeface="Arial" panose="020B0604020202020204" pitchFamily="34" charset="0"/>
              </a:rPr>
              <a:t>część opisowa</a:t>
            </a:r>
            <a:r>
              <a:rPr lang="pl-PL" sz="1700" dirty="0">
                <a:solidFill>
                  <a:schemeClr val="accent1"/>
                </a:solidFill>
                <a:latin typeface="Arial" panose="020B0604020202020204" pitchFamily="34" charset="0"/>
                <a:cs typeface="Arial" panose="020B0604020202020204" pitchFamily="34" charset="0"/>
              </a:rPr>
              <a:t> (wzór załącznika nr I.1),</a:t>
            </a:r>
          </a:p>
          <a:p>
            <a:pPr marL="342900" lvl="1" indent="-342900">
              <a:lnSpc>
                <a:spcPct val="125000"/>
              </a:lnSpc>
              <a:buFont typeface="+mj-lt"/>
              <a:buAutoNum type="arabicPeriod" startAt="2"/>
            </a:pPr>
            <a:r>
              <a:rPr lang="pl-PL" sz="1700" dirty="0">
                <a:solidFill>
                  <a:schemeClr val="accent1"/>
                </a:solidFill>
                <a:latin typeface="Arial" panose="020B0604020202020204" pitchFamily="34" charset="0"/>
                <a:cs typeface="Arial" panose="020B0604020202020204" pitchFamily="34" charset="0"/>
              </a:rPr>
              <a:t>Biznes Plan </a:t>
            </a:r>
            <a:r>
              <a:rPr lang="pl-PL" sz="1700" u="sng" dirty="0">
                <a:solidFill>
                  <a:schemeClr val="accent1"/>
                </a:solidFill>
                <a:latin typeface="Arial" panose="020B0604020202020204" pitchFamily="34" charset="0"/>
                <a:cs typeface="Arial" panose="020B0604020202020204" pitchFamily="34" charset="0"/>
              </a:rPr>
              <a:t>część finansowa</a:t>
            </a:r>
            <a:r>
              <a:rPr lang="pl-PL" sz="1700" dirty="0">
                <a:solidFill>
                  <a:schemeClr val="accent1"/>
                </a:solidFill>
                <a:latin typeface="Arial" panose="020B0604020202020204" pitchFamily="34" charset="0"/>
                <a:cs typeface="Arial" panose="020B0604020202020204" pitchFamily="34" charset="0"/>
              </a:rPr>
              <a:t> (wzór załącznika nr I.2),</a:t>
            </a:r>
          </a:p>
          <a:p>
            <a:pPr marL="342900" indent="-342900">
              <a:lnSpc>
                <a:spcPct val="125000"/>
              </a:lnSpc>
              <a:buFont typeface="+mj-lt"/>
              <a:buAutoNum type="arabicPeriod" startAt="3"/>
            </a:pPr>
            <a:r>
              <a:rPr lang="pl-PL" sz="1700" dirty="0">
                <a:solidFill>
                  <a:schemeClr val="accent1"/>
                </a:solidFill>
                <a:latin typeface="Arial" panose="020B0604020202020204" pitchFamily="34" charset="0"/>
                <a:cs typeface="Arial" panose="020B0604020202020204" pitchFamily="34" charset="0"/>
              </a:rPr>
              <a:t>Zeznania podatkowe PIT/CIT lub Oświadczenie o braku PIT/CIT (wzór załącznika nr I.3),</a:t>
            </a:r>
          </a:p>
          <a:p>
            <a:pPr marL="342900" indent="-342900">
              <a:lnSpc>
                <a:spcPct val="125000"/>
              </a:lnSpc>
              <a:buFont typeface="+mj-lt"/>
              <a:buAutoNum type="arabicPeriod" startAt="3"/>
            </a:pPr>
            <a:r>
              <a:rPr lang="pl-PL" sz="1700" dirty="0">
                <a:solidFill>
                  <a:schemeClr val="accent1"/>
                </a:solidFill>
                <a:latin typeface="Arial" panose="020B0604020202020204" pitchFamily="34" charset="0"/>
                <a:cs typeface="Arial" panose="020B0604020202020204" pitchFamily="34" charset="0"/>
              </a:rPr>
              <a:t>Sprawozdania finansowe lub Oświadczenie o braku obowiązku sporządzania sprawozdań finansowych (wzór załącznika nr I.4),</a:t>
            </a:r>
          </a:p>
          <a:p>
            <a:pPr marL="342900" indent="-342900">
              <a:lnSpc>
                <a:spcPct val="125000"/>
              </a:lnSpc>
              <a:buFont typeface="+mj-lt"/>
              <a:buAutoNum type="arabicPeriod" startAt="3"/>
            </a:pPr>
            <a:r>
              <a:rPr lang="pl-PL" sz="1700" dirty="0">
                <a:solidFill>
                  <a:schemeClr val="accent1"/>
                </a:solidFill>
                <a:latin typeface="Arial" panose="020B0604020202020204" pitchFamily="34" charset="0"/>
                <a:cs typeface="Arial" panose="020B0604020202020204" pitchFamily="34" charset="0"/>
              </a:rPr>
              <a:t>Dokumenty potwierdzające prawo do dysponowania lokalizacją projektu,</a:t>
            </a:r>
          </a:p>
          <a:p>
            <a:pPr marL="342900" indent="-342900">
              <a:lnSpc>
                <a:spcPct val="125000"/>
              </a:lnSpc>
              <a:buFont typeface="+mj-lt"/>
              <a:buAutoNum type="arabicPeriod" startAt="3"/>
            </a:pPr>
            <a:r>
              <a:rPr lang="pl-PL" sz="1700" dirty="0">
                <a:solidFill>
                  <a:schemeClr val="accent1"/>
                </a:solidFill>
                <a:latin typeface="Arial" panose="020B0604020202020204" pitchFamily="34" charset="0"/>
                <a:cs typeface="Arial" panose="020B0604020202020204" pitchFamily="34" charset="0"/>
              </a:rPr>
              <a:t>Oświadczenie o statusie przedsiębiorstwa wnioskodawcy (wzór załącznika nr I.5),</a:t>
            </a:r>
          </a:p>
          <a:p>
            <a:pPr marL="342900" indent="-342900">
              <a:lnSpc>
                <a:spcPct val="125000"/>
              </a:lnSpc>
              <a:buFont typeface="+mj-lt"/>
              <a:buAutoNum type="arabicPeriod" startAt="3"/>
            </a:pPr>
            <a:r>
              <a:rPr lang="pl-PL" sz="1700" dirty="0">
                <a:solidFill>
                  <a:schemeClr val="accent1"/>
                </a:solidFill>
                <a:latin typeface="Arial" panose="020B0604020202020204" pitchFamily="34" charset="0"/>
                <a:cs typeface="Arial" panose="020B0604020202020204" pitchFamily="34" charset="0"/>
              </a:rPr>
              <a:t>Oświadczenie osoby upoważnionej do zarządzania projektem w CST2021 (wzór zał. nr I.6),</a:t>
            </a:r>
          </a:p>
          <a:p>
            <a:pPr marL="342900" indent="-342900">
              <a:lnSpc>
                <a:spcPct val="125000"/>
              </a:lnSpc>
              <a:buFont typeface="+mj-lt"/>
              <a:buAutoNum type="arabicPeriod" startAt="3"/>
            </a:pPr>
            <a:r>
              <a:rPr lang="pl-PL" sz="1700" dirty="0">
                <a:solidFill>
                  <a:schemeClr val="accent1"/>
                </a:solidFill>
                <a:latin typeface="Arial" panose="020B0604020202020204" pitchFamily="34" charset="0"/>
                <a:cs typeface="Arial" panose="020B0604020202020204" pitchFamily="34" charset="0"/>
              </a:rPr>
              <a:t>Plan wykorzystania nabywanej infrastruktury służącej do prowadzenia badań,</a:t>
            </a:r>
          </a:p>
          <a:p>
            <a:pPr marL="342900" indent="-342900">
              <a:lnSpc>
                <a:spcPct val="125000"/>
              </a:lnSpc>
              <a:buFont typeface="+mj-lt"/>
              <a:buAutoNum type="arabicPeriod" startAt="3"/>
            </a:pPr>
            <a:r>
              <a:rPr lang="pl-PL" sz="1700" dirty="0">
                <a:solidFill>
                  <a:schemeClr val="accent1"/>
                </a:solidFill>
                <a:latin typeface="Arial" panose="020B0604020202020204" pitchFamily="34" charset="0"/>
                <a:cs typeface="Arial" panose="020B0604020202020204" pitchFamily="34" charset="0"/>
              </a:rPr>
              <a:t>Pismo przewodnie – w przypadku wezwania do poprawy (wzór zał. nr I.7).</a:t>
            </a:r>
          </a:p>
          <a:p>
            <a:pPr>
              <a:lnSpc>
                <a:spcPct val="125000"/>
              </a:lnSpc>
            </a:pPr>
            <a:r>
              <a:rPr lang="pl-PL" sz="1700" dirty="0">
                <a:solidFill>
                  <a:srgbClr val="2F5597"/>
                </a:solidFill>
                <a:latin typeface="Arial" panose="020B0604020202020204" pitchFamily="34" charset="0"/>
                <a:cs typeface="Arial" panose="020B0604020202020204" pitchFamily="34" charset="0"/>
              </a:rPr>
              <a:t>	</a:t>
            </a:r>
            <a:r>
              <a:rPr lang="pl-PL" sz="1700" b="1" dirty="0">
                <a:solidFill>
                  <a:srgbClr val="C00000"/>
                </a:solidFill>
                <a:latin typeface="Arial" panose="020B0604020202020204" pitchFamily="34" charset="0"/>
                <a:cs typeface="Arial" panose="020B0604020202020204" pitchFamily="34" charset="0"/>
              </a:rPr>
              <a:t>- pamiętaj o klauzuli o odpowiedzialności karnej!!!</a:t>
            </a:r>
          </a:p>
        </p:txBody>
      </p:sp>
      <p:sp>
        <p:nvSpPr>
          <p:cNvPr id="7" name="Symbol zastępczy numeru slajdu 6">
            <a:extLst>
              <a:ext uri="{FF2B5EF4-FFF2-40B4-BE49-F238E27FC236}">
                <a16:creationId xmlns:a16="http://schemas.microsoft.com/office/drawing/2014/main" id="{117255BB-2B9D-FBC8-A9AF-A0B2EECCF511}"/>
              </a:ext>
            </a:extLst>
          </p:cNvPr>
          <p:cNvSpPr>
            <a:spLocks noGrp="1"/>
          </p:cNvSpPr>
          <p:nvPr>
            <p:ph type="sldNum" sz="quarter" idx="10"/>
          </p:nvPr>
        </p:nvSpPr>
        <p:spPr>
          <a:xfrm>
            <a:off x="4779299" y="7079338"/>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15</a:t>
            </a:fld>
            <a:endParaRPr lang="pl-PL" sz="10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FF1ECC8E-4BEC-A17A-18B6-3578EC48DB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079338"/>
            <a:ext cx="4792615" cy="315409"/>
          </a:xfrm>
          <a:prstGeom prst="rect">
            <a:avLst/>
          </a:prstGeom>
        </p:spPr>
      </p:pic>
      <p:pic>
        <p:nvPicPr>
          <p:cNvPr id="3" name="Obraz 2">
            <a:extLst>
              <a:ext uri="{FF2B5EF4-FFF2-40B4-BE49-F238E27FC236}">
                <a16:creationId xmlns:a16="http://schemas.microsoft.com/office/drawing/2014/main" id="{E1069311-C50A-AD7D-CCA7-B80229422A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18114" y="5003973"/>
            <a:ext cx="2808312" cy="1796753"/>
          </a:xfrm>
          <a:prstGeom prst="rect">
            <a:avLst/>
          </a:prstGeom>
        </p:spPr>
      </p:pic>
    </p:spTree>
    <p:extLst>
      <p:ext uri="{BB962C8B-B14F-4D97-AF65-F5344CB8AC3E}">
        <p14:creationId xmlns:p14="http://schemas.microsoft.com/office/powerpoint/2010/main" val="496146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6361-4AFD-D388-707A-6DCF013E55F4}"/>
            </a:ext>
          </a:extLst>
        </p:cNvPr>
        <p:cNvGrpSpPr/>
        <p:nvPr/>
      </p:nvGrpSpPr>
      <p:grpSpPr>
        <a:xfrm>
          <a:off x="0" y="0"/>
          <a:ext cx="0" cy="0"/>
          <a:chOff x="0" y="0"/>
          <a:chExt cx="0" cy="0"/>
        </a:xfrm>
      </p:grpSpPr>
      <p:sp>
        <p:nvSpPr>
          <p:cNvPr id="8" name="Tytuł 7">
            <a:extLst>
              <a:ext uri="{FF2B5EF4-FFF2-40B4-BE49-F238E27FC236}">
                <a16:creationId xmlns:a16="http://schemas.microsoft.com/office/drawing/2014/main" id="{9B37B58E-1BD0-0E4D-52F8-E4C1A33A7130}"/>
              </a:ext>
            </a:extLst>
          </p:cNvPr>
          <p:cNvSpPr txBox="1">
            <a:spLocks noGrp="1"/>
          </p:cNvSpPr>
          <p:nvPr>
            <p:ph type="title" idx="4294967295"/>
          </p:nvPr>
        </p:nvSpPr>
        <p:spPr>
          <a:xfrm>
            <a:off x="881410" y="399872"/>
            <a:ext cx="933516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801929" rtl="0" eaLnBrk="1" fontAlgn="auto" latinLnBrk="0" hangingPunct="1">
              <a:lnSpc>
                <a:spcPct val="100000"/>
              </a:lnSpc>
              <a:spcBef>
                <a:spcPts val="0"/>
              </a:spcBef>
              <a:spcAft>
                <a:spcPts val="0"/>
              </a:spcAft>
              <a:buClrTx/>
              <a:buSzTx/>
              <a:tabLst/>
              <a:defRPr/>
            </a:pPr>
            <a:r>
              <a:rPr lang="pl-PL" sz="2000" dirty="0">
                <a:latin typeface="Arial" panose="020B0604020202020204" pitchFamily="34" charset="0"/>
                <a:cs typeface="Arial" panose="020B0604020202020204" pitchFamily="34" charset="0"/>
              </a:rPr>
              <a:t>ZAŁĄCZNIKI OBOWIĄZKOWE W ZALEŻNOŚCI OD SPECYFIKI PROJEKTU</a:t>
            </a:r>
          </a:p>
        </p:txBody>
      </p:sp>
      <p:sp>
        <p:nvSpPr>
          <p:cNvPr id="2" name="pole tekstowe 1">
            <a:extLst>
              <a:ext uri="{FF2B5EF4-FFF2-40B4-BE49-F238E27FC236}">
                <a16:creationId xmlns:a16="http://schemas.microsoft.com/office/drawing/2014/main" id="{F23ED870-3CBA-221D-0063-CC6A25D46F67}"/>
              </a:ext>
            </a:extLst>
          </p:cNvPr>
          <p:cNvSpPr txBox="1"/>
          <p:nvPr/>
        </p:nvSpPr>
        <p:spPr>
          <a:xfrm>
            <a:off x="493349" y="830125"/>
            <a:ext cx="9676117" cy="4694940"/>
          </a:xfrm>
          <a:prstGeom prst="rect">
            <a:avLst/>
          </a:prstGeom>
          <a:noFill/>
        </p:spPr>
        <p:txBody>
          <a:bodyPr wrap="square">
            <a:spAutoFit/>
          </a:bodyPr>
          <a:lstStyle/>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Statut/umowa/regulamin organizacyjny,</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Upoważnienie do reprezentowania wnioskodawcy/partnera (wzór załącznika nr II.1 i II.2),</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Umowa o partnerstwie (wzór załącznika nr II.3),</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Oświadczenie partnera (wzór załącznika nr II.4),</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Oświadczenie o statusie przedsiębiorstwa partnera (wzór załącznika nr II.5),</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Dokumenty niezbędne przy zakupie używanych środków trwałych (wzór zał. nr II.6, II.7, II.8, II.9, II.10),</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Kosztorysy inwestorskie/kalkulacja kosztów materiałów i robót budowlanych,</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Wyciąg z dokumentacji technicznej,</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Dokumentacja OOŚ,</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Pozwolenie na budowę,</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Zgłoszenie właściwemu organowi zamiaru wykonania robót budowlanych,</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Pozostała dokumentacja niezbędna do prawidłowej realizacji projektu,</a:t>
            </a:r>
          </a:p>
          <a:p>
            <a:pPr marL="342900" indent="-342900">
              <a:lnSpc>
                <a:spcPct val="118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Dokumenty potwierdzające położenie nieruchomości na terenach poprzemysłowych lub na terenach opuszczonych.</a:t>
            </a:r>
          </a:p>
        </p:txBody>
      </p:sp>
      <p:sp>
        <p:nvSpPr>
          <p:cNvPr id="5" name="pole tekstowe 4">
            <a:extLst>
              <a:ext uri="{FF2B5EF4-FFF2-40B4-BE49-F238E27FC236}">
                <a16:creationId xmlns:a16="http://schemas.microsoft.com/office/drawing/2014/main" id="{3E636DDA-5FBD-BB3C-60EF-F914B9CDCCF8}"/>
              </a:ext>
            </a:extLst>
          </p:cNvPr>
          <p:cNvSpPr txBox="1"/>
          <p:nvPr/>
        </p:nvSpPr>
        <p:spPr>
          <a:xfrm>
            <a:off x="493349" y="5555208"/>
            <a:ext cx="9464872" cy="1554272"/>
          </a:xfrm>
          <a:prstGeom prst="rect">
            <a:avLst/>
          </a:prstGeom>
          <a:noFill/>
          <a:ln>
            <a:noFill/>
            <a:prstDash/>
          </a:ln>
          <a:effectLst/>
        </p:spPr>
        <p:txBody>
          <a:bodyPr wrap="square">
            <a:spAutoFit/>
          </a:bodyPr>
          <a:lstStyle/>
          <a:p>
            <a:pPr lvl="1">
              <a:spcAft>
                <a:spcPts val="600"/>
              </a:spcAft>
            </a:pPr>
            <a:r>
              <a:rPr lang="pl-PL" b="1" dirty="0">
                <a:solidFill>
                  <a:schemeClr val="accent4">
                    <a:lumMod val="75000"/>
                  </a:schemeClr>
                </a:solidFill>
                <a:latin typeface="Arial" panose="020B0604020202020204" pitchFamily="34" charset="0"/>
                <a:cs typeface="Arial" panose="020B0604020202020204" pitchFamily="34" charset="0"/>
              </a:rPr>
              <a:t>ZAŁĄCZNIKI NIEOBLIGATORYJNE</a:t>
            </a:r>
          </a:p>
          <a:p>
            <a:r>
              <a:rPr lang="pl-PL" dirty="0">
                <a:solidFill>
                  <a:schemeClr val="accent4">
                    <a:lumMod val="75000"/>
                  </a:schemeClr>
                </a:solidFill>
              </a:rPr>
              <a:t>Wnioskodawca powinien dołączyć wszelkie inne dokumenty/załączniki, które mogą okazać się pomocne w należytej ocenie przedstawionego wniosku (np. uzasadniające przyjęcie rozwiązań odmiennych niż typowe) oraz dodatkowe dokumenty, na podstawie których może otrzymać punkty na etapie oceny merytorycznej kryteriów trafności merytorycznej.</a:t>
            </a:r>
          </a:p>
        </p:txBody>
      </p:sp>
      <p:sp>
        <p:nvSpPr>
          <p:cNvPr id="7" name="Symbol zastępczy numeru slajdu 6">
            <a:extLst>
              <a:ext uri="{FF2B5EF4-FFF2-40B4-BE49-F238E27FC236}">
                <a16:creationId xmlns:a16="http://schemas.microsoft.com/office/drawing/2014/main" id="{D74CD482-9B65-14E8-66EE-AFB675B6E4C9}"/>
              </a:ext>
            </a:extLst>
          </p:cNvPr>
          <p:cNvSpPr>
            <a:spLocks noGrp="1"/>
          </p:cNvSpPr>
          <p:nvPr>
            <p:ph type="sldNum" sz="quarter" idx="10"/>
          </p:nvPr>
        </p:nvSpPr>
        <p:spPr>
          <a:xfrm>
            <a:off x="4779299" y="7079338"/>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16</a:t>
            </a:fld>
            <a:endParaRPr lang="pl-PL" sz="10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CB24E819-0734-8E00-6F6D-CE5EE7D76A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079338"/>
            <a:ext cx="4792615" cy="315409"/>
          </a:xfrm>
          <a:prstGeom prst="rect">
            <a:avLst/>
          </a:prstGeom>
        </p:spPr>
      </p:pic>
    </p:spTree>
    <p:extLst>
      <p:ext uri="{BB962C8B-B14F-4D97-AF65-F5344CB8AC3E}">
        <p14:creationId xmlns:p14="http://schemas.microsoft.com/office/powerpoint/2010/main" val="179823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a:extLst>
              <a:ext uri="{FF2B5EF4-FFF2-40B4-BE49-F238E27FC236}">
                <a16:creationId xmlns:a16="http://schemas.microsoft.com/office/drawing/2014/main" id="{267B8193-17CC-A4A1-1261-1D08349FF46E}"/>
              </a:ext>
            </a:extLst>
          </p:cNvPr>
          <p:cNvSpPr txBox="1">
            <a:spLocks noGrp="1"/>
          </p:cNvSpPr>
          <p:nvPr>
            <p:ph type="title" idx="4294967295"/>
          </p:nvPr>
        </p:nvSpPr>
        <p:spPr>
          <a:xfrm>
            <a:off x="995168" y="241123"/>
            <a:ext cx="9179355" cy="8168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fontAlgn="auto">
              <a:lnSpc>
                <a:spcPct val="125000"/>
              </a:lnSpc>
              <a:spcAft>
                <a:spcPts val="0"/>
              </a:spcAft>
              <a:buClrTx/>
              <a:buSzTx/>
              <a:tabLst/>
              <a:defRPr/>
            </a:pPr>
            <a:r>
              <a:rPr lang="pl-PL" sz="2000" dirty="0">
                <a:latin typeface="Arial" panose="020B0604020202020204" pitchFamily="34" charset="0"/>
                <a:cs typeface="Arial" panose="020B0604020202020204" pitchFamily="34" charset="0"/>
              </a:rPr>
              <a:t>JAKICH ZASAD NALEŻY PRZESTRZEGAĆ PRZYGOTOWUJĄC ZAŁĄCZNIKI DO WNIOSKU?</a:t>
            </a:r>
          </a:p>
        </p:txBody>
      </p:sp>
      <p:sp>
        <p:nvSpPr>
          <p:cNvPr id="31" name="Prostokąt 30">
            <a:extLst>
              <a:ext uri="{FF2B5EF4-FFF2-40B4-BE49-F238E27FC236}">
                <a16:creationId xmlns:a16="http://schemas.microsoft.com/office/drawing/2014/main" id="{F4E1C16D-3D93-0817-1DA7-C7D8419F4A77}"/>
              </a:ext>
            </a:extLst>
          </p:cNvPr>
          <p:cNvSpPr/>
          <p:nvPr/>
        </p:nvSpPr>
        <p:spPr>
          <a:xfrm>
            <a:off x="2167239" y="1073033"/>
            <a:ext cx="1072022" cy="523220"/>
          </a:xfrm>
          <a:prstGeom prst="rect">
            <a:avLst/>
          </a:prstGeom>
          <a:noFill/>
        </p:spPr>
        <p:txBody>
          <a:bodyPr wrap="square" lIns="91440" tIns="45720" rIns="91440" bIns="45720">
            <a:spAutoFit/>
          </a:bodyPr>
          <a:lstStyle/>
          <a:p>
            <a:pPr algn="ctr"/>
            <a:r>
              <a:rPr lang="pl-PL" sz="2800" b="1" cap="none" spc="0" dirty="0">
                <a:ln w="13462">
                  <a:solidFill>
                    <a:schemeClr val="bg1"/>
                  </a:solidFill>
                  <a:prstDash val="solid"/>
                </a:ln>
                <a:solidFill>
                  <a:srgbClr val="00B050"/>
                </a:solidFill>
                <a:effectLst>
                  <a:outerShdw dist="38100" dir="2700000" algn="bl" rotWithShape="0">
                    <a:schemeClr val="accent5"/>
                  </a:outerShdw>
                </a:effectLst>
                <a:latin typeface="Arial" panose="020B0604020202020204" pitchFamily="34" charset="0"/>
                <a:cs typeface="Arial" panose="020B0604020202020204" pitchFamily="34" charset="0"/>
              </a:rPr>
              <a:t>TAK</a:t>
            </a:r>
          </a:p>
        </p:txBody>
      </p:sp>
      <p:sp>
        <p:nvSpPr>
          <p:cNvPr id="20" name="Objaśnienie: strzałka w dół 19">
            <a:extLst>
              <a:ext uri="{FF2B5EF4-FFF2-40B4-BE49-F238E27FC236}">
                <a16:creationId xmlns:a16="http://schemas.microsoft.com/office/drawing/2014/main" id="{934E7EDA-386E-FCDE-9E1E-67C967FF8A4A}"/>
              </a:ext>
              <a:ext uri="{C183D7F6-B498-43B3-948B-1728B52AA6E4}">
                <adec:decorative xmlns:adec="http://schemas.microsoft.com/office/drawing/2017/decorative" val="1"/>
              </a:ext>
            </a:extLst>
          </p:cNvPr>
          <p:cNvSpPr/>
          <p:nvPr/>
        </p:nvSpPr>
        <p:spPr>
          <a:xfrm>
            <a:off x="850134" y="1580260"/>
            <a:ext cx="3888432" cy="983087"/>
          </a:xfrm>
          <a:prstGeom prst="downArrowCallout">
            <a:avLst/>
          </a:prstGeom>
          <a:solidFill>
            <a:srgbClr val="CDE5DA"/>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5F40BB1D-1E0B-F970-727B-0C6188C803F8}"/>
              </a:ext>
            </a:extLst>
          </p:cNvPr>
          <p:cNvSpPr txBox="1"/>
          <p:nvPr/>
        </p:nvSpPr>
        <p:spPr>
          <a:xfrm>
            <a:off x="1183601" y="1738572"/>
            <a:ext cx="3198997" cy="369332"/>
          </a:xfrm>
          <a:prstGeom prst="rect">
            <a:avLst/>
          </a:prstGeom>
          <a:noFill/>
        </p:spPr>
        <p:txBody>
          <a:bodyPr wrap="square">
            <a:spAutoFit/>
          </a:bodyPr>
          <a:lstStyle/>
          <a:p>
            <a:pPr algn="ctr">
              <a:spcBef>
                <a:spcPts val="400"/>
              </a:spcBef>
            </a:pPr>
            <a:r>
              <a:rPr lang="pl-PL" dirty="0">
                <a:solidFill>
                  <a:schemeClr val="tx2"/>
                </a:solidFill>
                <a:latin typeface="Arial" panose="020B0604020202020204" pitchFamily="34" charset="0"/>
                <a:cs typeface="Arial" panose="020B0604020202020204" pitchFamily="34" charset="0"/>
              </a:rPr>
              <a:t>Tylko forma elektroniczna</a:t>
            </a:r>
          </a:p>
        </p:txBody>
      </p:sp>
      <p:sp>
        <p:nvSpPr>
          <p:cNvPr id="21" name="Objaśnienie: strzałka w dół 20">
            <a:extLst>
              <a:ext uri="{FF2B5EF4-FFF2-40B4-BE49-F238E27FC236}">
                <a16:creationId xmlns:a16="http://schemas.microsoft.com/office/drawing/2014/main" id="{9A48FB53-0B20-DEB5-C65E-585E673CA1A3}"/>
              </a:ext>
              <a:ext uri="{C183D7F6-B498-43B3-948B-1728B52AA6E4}">
                <adec:decorative xmlns:adec="http://schemas.microsoft.com/office/drawing/2017/decorative" val="1"/>
              </a:ext>
            </a:extLst>
          </p:cNvPr>
          <p:cNvSpPr/>
          <p:nvPr/>
        </p:nvSpPr>
        <p:spPr>
          <a:xfrm>
            <a:off x="873794" y="2583754"/>
            <a:ext cx="3848633" cy="1121501"/>
          </a:xfrm>
          <a:prstGeom prst="downArrowCallout">
            <a:avLst/>
          </a:prstGeom>
          <a:solidFill>
            <a:srgbClr val="CDE5DA"/>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a:latin typeface="Arial" panose="020B0604020202020204" pitchFamily="34" charset="0"/>
              <a:cs typeface="Arial" panose="020B0604020202020204" pitchFamily="34" charset="0"/>
            </a:endParaRPr>
          </a:p>
        </p:txBody>
      </p:sp>
      <p:sp>
        <p:nvSpPr>
          <p:cNvPr id="10" name="pole tekstowe 9">
            <a:extLst>
              <a:ext uri="{FF2B5EF4-FFF2-40B4-BE49-F238E27FC236}">
                <a16:creationId xmlns:a16="http://schemas.microsoft.com/office/drawing/2014/main" id="{2CDE50DF-8F59-D3DC-27E9-A1536499E9FA}"/>
              </a:ext>
            </a:extLst>
          </p:cNvPr>
          <p:cNvSpPr txBox="1"/>
          <p:nvPr/>
        </p:nvSpPr>
        <p:spPr>
          <a:xfrm>
            <a:off x="887515" y="2639600"/>
            <a:ext cx="3779427" cy="646331"/>
          </a:xfrm>
          <a:prstGeom prst="rect">
            <a:avLst/>
          </a:prstGeom>
          <a:noFill/>
          <a:ln>
            <a:noFill/>
            <a:prstDash/>
          </a:ln>
          <a:effectLst/>
        </p:spPr>
        <p:txBody>
          <a:bodyPr wrap="square">
            <a:spAutoFit/>
          </a:bodyPr>
          <a:lstStyle/>
          <a:p>
            <a:pPr algn="ctr"/>
            <a:r>
              <a:rPr lang="pl-PL" dirty="0">
                <a:solidFill>
                  <a:schemeClr val="tx2"/>
                </a:solidFill>
                <a:effectLst/>
                <a:latin typeface="Arial" panose="020B0604020202020204" pitchFamily="34" charset="0"/>
                <a:ea typeface="Calibri" panose="020F0502020204030204" pitchFamily="34" charset="0"/>
                <a:cs typeface="Arial" panose="020B0604020202020204" pitchFamily="34" charset="0"/>
              </a:rPr>
              <a:t>Załączyć w wyznaczone miejsce</a:t>
            </a:r>
            <a:br>
              <a:rPr lang="pl-PL" dirty="0">
                <a:solidFill>
                  <a:schemeClr val="tx2"/>
                </a:solidFill>
                <a:effectLst/>
                <a:latin typeface="Arial" panose="020B0604020202020204" pitchFamily="34" charset="0"/>
                <a:ea typeface="Calibri" panose="020F0502020204030204" pitchFamily="34" charset="0"/>
                <a:cs typeface="Arial" panose="020B0604020202020204" pitchFamily="34" charset="0"/>
              </a:rPr>
            </a:br>
            <a:r>
              <a:rPr lang="pl-PL" dirty="0">
                <a:solidFill>
                  <a:schemeClr val="tx2"/>
                </a:solidFill>
                <a:effectLst/>
                <a:latin typeface="Arial" panose="020B0604020202020204" pitchFamily="34" charset="0"/>
                <a:ea typeface="Calibri" panose="020F0502020204030204" pitchFamily="34" charset="0"/>
                <a:cs typeface="Arial" panose="020B0604020202020204" pitchFamily="34" charset="0"/>
              </a:rPr>
              <a:t>w WOD2021</a:t>
            </a:r>
            <a:endParaRPr lang="pl-PL" dirty="0">
              <a:solidFill>
                <a:schemeClr val="tx2"/>
              </a:solidFill>
              <a:latin typeface="Arial" panose="020B0604020202020204" pitchFamily="34" charset="0"/>
              <a:cs typeface="Arial" panose="020B0604020202020204" pitchFamily="34" charset="0"/>
            </a:endParaRPr>
          </a:p>
        </p:txBody>
      </p:sp>
      <p:sp>
        <p:nvSpPr>
          <p:cNvPr id="22" name="Objaśnienie: strzałka w dół 21">
            <a:extLst>
              <a:ext uri="{FF2B5EF4-FFF2-40B4-BE49-F238E27FC236}">
                <a16:creationId xmlns:a16="http://schemas.microsoft.com/office/drawing/2014/main" id="{09D8C847-2F48-3AC7-BD62-97A66E1DC6D6}"/>
              </a:ext>
              <a:ext uri="{C183D7F6-B498-43B3-948B-1728B52AA6E4}">
                <adec:decorative xmlns:adec="http://schemas.microsoft.com/office/drawing/2017/decorative" val="1"/>
              </a:ext>
            </a:extLst>
          </p:cNvPr>
          <p:cNvSpPr/>
          <p:nvPr/>
        </p:nvSpPr>
        <p:spPr>
          <a:xfrm>
            <a:off x="809177" y="3705255"/>
            <a:ext cx="3910927" cy="1121501"/>
          </a:xfrm>
          <a:prstGeom prst="downArrowCallout">
            <a:avLst/>
          </a:prstGeom>
          <a:solidFill>
            <a:srgbClr val="CDE5DA"/>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D0B16D8C-2AA7-A32C-B1B7-E4277BFAF0E0}"/>
              </a:ext>
            </a:extLst>
          </p:cNvPr>
          <p:cNvSpPr txBox="1"/>
          <p:nvPr/>
        </p:nvSpPr>
        <p:spPr>
          <a:xfrm>
            <a:off x="754661" y="3721889"/>
            <a:ext cx="3983905" cy="646331"/>
          </a:xfrm>
          <a:prstGeom prst="rect">
            <a:avLst/>
          </a:prstGeom>
          <a:noFill/>
          <a:ln>
            <a:noFill/>
            <a:prstDash/>
          </a:ln>
          <a:effectLst/>
        </p:spPr>
        <p:txBody>
          <a:bodyPr wrap="square">
            <a:spAutoFit/>
          </a:bodyPr>
          <a:lstStyle/>
          <a:p>
            <a:pPr algn="ctr"/>
            <a:r>
              <a:rPr lang="pl-PL" dirty="0">
                <a:solidFill>
                  <a:schemeClr val="tx2"/>
                </a:solidFill>
                <a:latin typeface="Arial" panose="020B0604020202020204" pitchFamily="34" charset="0"/>
                <a:cs typeface="Arial" panose="020B0604020202020204" pitchFamily="34" charset="0"/>
              </a:rPr>
              <a:t>Dokumenty w języku obcym muszą</a:t>
            </a:r>
          </a:p>
          <a:p>
            <a:pPr algn="ctr"/>
            <a:r>
              <a:rPr lang="pl-PL" dirty="0">
                <a:solidFill>
                  <a:schemeClr val="tx2"/>
                </a:solidFill>
                <a:latin typeface="Arial" panose="020B0604020202020204" pitchFamily="34" charset="0"/>
                <a:cs typeface="Arial" panose="020B0604020202020204" pitchFamily="34" charset="0"/>
              </a:rPr>
              <a:t> być z tłumaczeniem przysięgłym</a:t>
            </a:r>
          </a:p>
        </p:txBody>
      </p:sp>
      <p:sp>
        <p:nvSpPr>
          <p:cNvPr id="29" name="Objaśnienie: strzałka w dół 28">
            <a:extLst>
              <a:ext uri="{FF2B5EF4-FFF2-40B4-BE49-F238E27FC236}">
                <a16:creationId xmlns:a16="http://schemas.microsoft.com/office/drawing/2014/main" id="{7638F9DD-5DB7-5B92-A8C1-776E5BEDA0DF}"/>
              </a:ext>
              <a:ext uri="{C183D7F6-B498-43B3-948B-1728B52AA6E4}">
                <adec:decorative xmlns:adec="http://schemas.microsoft.com/office/drawing/2017/decorative" val="1"/>
              </a:ext>
            </a:extLst>
          </p:cNvPr>
          <p:cNvSpPr/>
          <p:nvPr/>
        </p:nvSpPr>
        <p:spPr>
          <a:xfrm>
            <a:off x="850134" y="4815259"/>
            <a:ext cx="3888432" cy="983087"/>
          </a:xfrm>
          <a:prstGeom prst="downArrowCallout">
            <a:avLst/>
          </a:prstGeom>
          <a:solidFill>
            <a:srgbClr val="CDE5DA"/>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dirty="0">
              <a:latin typeface="Arial" panose="020B0604020202020204" pitchFamily="34" charset="0"/>
              <a:cs typeface="Arial" panose="020B0604020202020204" pitchFamily="34" charset="0"/>
            </a:endParaRPr>
          </a:p>
        </p:txBody>
      </p:sp>
      <p:sp>
        <p:nvSpPr>
          <p:cNvPr id="5" name="pole tekstowe 4">
            <a:extLst>
              <a:ext uri="{FF2B5EF4-FFF2-40B4-BE49-F238E27FC236}">
                <a16:creationId xmlns:a16="http://schemas.microsoft.com/office/drawing/2014/main" id="{D76B9799-064A-559C-14E4-6C5FEA611816}"/>
              </a:ext>
            </a:extLst>
          </p:cNvPr>
          <p:cNvSpPr txBox="1"/>
          <p:nvPr/>
        </p:nvSpPr>
        <p:spPr>
          <a:xfrm>
            <a:off x="887514" y="4856897"/>
            <a:ext cx="3832589" cy="646331"/>
          </a:xfrm>
          <a:prstGeom prst="rect">
            <a:avLst/>
          </a:prstGeom>
          <a:noFill/>
          <a:ln>
            <a:noFill/>
            <a:prstDash/>
          </a:ln>
          <a:effectLst/>
        </p:spPr>
        <p:txBody>
          <a:bodyPr wrap="square">
            <a:spAutoFit/>
          </a:bodyPr>
          <a:lstStyle/>
          <a:p>
            <a:pPr algn="ctr"/>
            <a:r>
              <a:rPr lang="pl-PL" dirty="0">
                <a:solidFill>
                  <a:schemeClr val="tx2"/>
                </a:solidFill>
                <a:latin typeface="Arial" panose="020B0604020202020204" pitchFamily="34" charset="0"/>
                <a:cs typeface="Arial" panose="020B0604020202020204" pitchFamily="34" charset="0"/>
              </a:rPr>
              <a:t>Tylko elektroniczny podpis kwalifikowany</a:t>
            </a:r>
          </a:p>
        </p:txBody>
      </p:sp>
      <p:sp>
        <p:nvSpPr>
          <p:cNvPr id="23" name="Prostokąt 22">
            <a:extLst>
              <a:ext uri="{FF2B5EF4-FFF2-40B4-BE49-F238E27FC236}">
                <a16:creationId xmlns:a16="http://schemas.microsoft.com/office/drawing/2014/main" id="{B376A57E-FCC9-D5A5-1C79-4ED3C3EB5C9E}"/>
              </a:ext>
              <a:ext uri="{C183D7F6-B498-43B3-948B-1728B52AA6E4}">
                <adec:decorative xmlns:adec="http://schemas.microsoft.com/office/drawing/2017/decorative" val="1"/>
              </a:ext>
            </a:extLst>
          </p:cNvPr>
          <p:cNvSpPr/>
          <p:nvPr/>
        </p:nvSpPr>
        <p:spPr>
          <a:xfrm>
            <a:off x="936018" y="5770578"/>
            <a:ext cx="3761816" cy="1121501"/>
          </a:xfrm>
          <a:prstGeom prst="rect">
            <a:avLst/>
          </a:prstGeom>
          <a:solidFill>
            <a:srgbClr val="CDE5DA"/>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a:p>
        </p:txBody>
      </p:sp>
      <p:sp>
        <p:nvSpPr>
          <p:cNvPr id="3" name="pole tekstowe 2">
            <a:extLst>
              <a:ext uri="{FF2B5EF4-FFF2-40B4-BE49-F238E27FC236}">
                <a16:creationId xmlns:a16="http://schemas.microsoft.com/office/drawing/2014/main" id="{742C33B6-E1C2-56B5-3150-DF42BA3E9E6F}"/>
              </a:ext>
            </a:extLst>
          </p:cNvPr>
          <p:cNvSpPr txBox="1"/>
          <p:nvPr/>
        </p:nvSpPr>
        <p:spPr>
          <a:xfrm>
            <a:off x="995169" y="5733866"/>
            <a:ext cx="3671774" cy="1214307"/>
          </a:xfrm>
          <a:prstGeom prst="rect">
            <a:avLst/>
          </a:prstGeom>
          <a:noFill/>
          <a:ln>
            <a:noFill/>
            <a:prstDash/>
          </a:ln>
          <a:effectLst/>
        </p:spPr>
        <p:txBody>
          <a:bodyPr wrap="square">
            <a:spAutoFit/>
          </a:bodyPr>
          <a:lstStyle/>
          <a:p>
            <a:pPr algn="ctr">
              <a:spcAft>
                <a:spcPts val="1200"/>
              </a:spcAft>
            </a:pPr>
            <a:r>
              <a:rPr lang="pl-PL" dirty="0">
                <a:solidFill>
                  <a:schemeClr val="tx2"/>
                </a:solidFill>
                <a:latin typeface="Arial" panose="020B0604020202020204" pitchFamily="34" charset="0"/>
                <a:cs typeface="Arial" panose="020B0604020202020204" pitchFamily="34" charset="0"/>
              </a:rPr>
              <a:t>Przy zewnętrznym podpisie kwalifikowanym powstaje odrębny plik z podpisem - należy załączyć dwa pliki (dokument + podpis)</a:t>
            </a:r>
          </a:p>
        </p:txBody>
      </p:sp>
      <p:sp>
        <p:nvSpPr>
          <p:cNvPr id="32" name="Prostokąt 31">
            <a:extLst>
              <a:ext uri="{FF2B5EF4-FFF2-40B4-BE49-F238E27FC236}">
                <a16:creationId xmlns:a16="http://schemas.microsoft.com/office/drawing/2014/main" id="{DFD734FB-C8CB-ADCE-4D35-9EF1904BE3E3}"/>
              </a:ext>
            </a:extLst>
          </p:cNvPr>
          <p:cNvSpPr/>
          <p:nvPr/>
        </p:nvSpPr>
        <p:spPr>
          <a:xfrm>
            <a:off x="7317225" y="1054536"/>
            <a:ext cx="921982" cy="523220"/>
          </a:xfrm>
          <a:prstGeom prst="rect">
            <a:avLst/>
          </a:prstGeom>
          <a:noFill/>
        </p:spPr>
        <p:txBody>
          <a:bodyPr wrap="square" lIns="91440" tIns="45720" rIns="91440" bIns="45720">
            <a:spAutoFit/>
          </a:bodyPr>
          <a:lstStyle/>
          <a:p>
            <a:pPr algn="ctr"/>
            <a:r>
              <a:rPr lang="pl-PL" sz="2800" b="1" dirty="0">
                <a:ln w="13462">
                  <a:solidFill>
                    <a:schemeClr val="bg1"/>
                  </a:solidFill>
                  <a:prstDash val="solid"/>
                </a:ln>
                <a:solidFill>
                  <a:srgbClr val="FF0000"/>
                </a:solidFill>
                <a:effectLst>
                  <a:outerShdw dist="38100" dir="2700000" algn="bl" rotWithShape="0">
                    <a:schemeClr val="accent5"/>
                  </a:outerShdw>
                </a:effectLst>
                <a:latin typeface="Arial" panose="020B0604020202020204" pitchFamily="34" charset="0"/>
                <a:cs typeface="Arial" panose="020B0604020202020204" pitchFamily="34" charset="0"/>
              </a:rPr>
              <a:t>NIE</a:t>
            </a:r>
            <a:endParaRPr lang="pl-PL" sz="2800" b="1" cap="none" spc="0" dirty="0">
              <a:ln w="13462">
                <a:solidFill>
                  <a:schemeClr val="bg1"/>
                </a:solidFill>
                <a:prstDash val="solid"/>
              </a:ln>
              <a:solidFill>
                <a:srgbClr val="FF0000"/>
              </a:solidFill>
              <a:effectLst>
                <a:outerShdw dist="38100" dir="2700000" algn="bl" rotWithShape="0">
                  <a:schemeClr val="accent5"/>
                </a:outerShdw>
              </a:effectLst>
              <a:latin typeface="Arial" panose="020B0604020202020204" pitchFamily="34" charset="0"/>
              <a:cs typeface="Arial" panose="020B0604020202020204" pitchFamily="34" charset="0"/>
            </a:endParaRPr>
          </a:p>
        </p:txBody>
      </p:sp>
      <p:sp>
        <p:nvSpPr>
          <p:cNvPr id="24" name="Objaśnienie: strzałka w dół 23">
            <a:extLst>
              <a:ext uri="{FF2B5EF4-FFF2-40B4-BE49-F238E27FC236}">
                <a16:creationId xmlns:a16="http://schemas.microsoft.com/office/drawing/2014/main" id="{6255713B-D93F-3998-545F-5CB20DED2938}"/>
              </a:ext>
              <a:ext uri="{C183D7F6-B498-43B3-948B-1728B52AA6E4}">
                <adec:decorative xmlns:adec="http://schemas.microsoft.com/office/drawing/2017/decorative" val="1"/>
              </a:ext>
            </a:extLst>
          </p:cNvPr>
          <p:cNvSpPr/>
          <p:nvPr/>
        </p:nvSpPr>
        <p:spPr>
          <a:xfrm>
            <a:off x="5381909" y="1574278"/>
            <a:ext cx="4792615" cy="1121501"/>
          </a:xfrm>
          <a:prstGeom prst="downArrowCallout">
            <a:avLst/>
          </a:prstGeom>
          <a:solidFill>
            <a:srgbClr val="F0AEBE"/>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a:latin typeface="Arial" panose="020B0604020202020204" pitchFamily="34" charset="0"/>
              <a:cs typeface="Arial" panose="020B0604020202020204" pitchFamily="34" charset="0"/>
            </a:endParaRPr>
          </a:p>
        </p:txBody>
      </p:sp>
      <p:sp>
        <p:nvSpPr>
          <p:cNvPr id="12" name="pole tekstowe 11">
            <a:extLst>
              <a:ext uri="{FF2B5EF4-FFF2-40B4-BE49-F238E27FC236}">
                <a16:creationId xmlns:a16="http://schemas.microsoft.com/office/drawing/2014/main" id="{7DCAFCDB-F13E-9503-774D-739082CFCE31}"/>
              </a:ext>
            </a:extLst>
          </p:cNvPr>
          <p:cNvSpPr txBox="1"/>
          <p:nvPr/>
        </p:nvSpPr>
        <p:spPr>
          <a:xfrm>
            <a:off x="5584845" y="1765696"/>
            <a:ext cx="4520872" cy="369332"/>
          </a:xfrm>
          <a:prstGeom prst="rect">
            <a:avLst/>
          </a:prstGeom>
          <a:noFill/>
          <a:ln>
            <a:noFill/>
            <a:prstDash/>
          </a:ln>
          <a:effectLst/>
        </p:spPr>
        <p:txBody>
          <a:bodyPr wrap="square">
            <a:spAutoFit/>
          </a:bodyPr>
          <a:lstStyle/>
          <a:p>
            <a:pPr algn="just"/>
            <a:r>
              <a:rPr lang="pl-PL" dirty="0">
                <a:solidFill>
                  <a:schemeClr val="tx2"/>
                </a:solidFill>
                <a:effectLst/>
                <a:latin typeface="Arial" panose="020B0604020202020204" pitchFamily="34" charset="0"/>
                <a:ea typeface="Calibri" panose="020F0502020204030204" pitchFamily="34" charset="0"/>
                <a:cs typeface="Arial" panose="020B0604020202020204" pitchFamily="34" charset="0"/>
              </a:rPr>
              <a:t>Nie zmieniaj typu pliku z Excel na *pdf</a:t>
            </a:r>
          </a:p>
        </p:txBody>
      </p:sp>
      <p:sp>
        <p:nvSpPr>
          <p:cNvPr id="25" name="Objaśnienie: strzałka w dół 24">
            <a:extLst>
              <a:ext uri="{FF2B5EF4-FFF2-40B4-BE49-F238E27FC236}">
                <a16:creationId xmlns:a16="http://schemas.microsoft.com/office/drawing/2014/main" id="{9AA816B3-5F7A-85AA-8788-C2ED8BF62210}"/>
              </a:ext>
              <a:ext uri="{C183D7F6-B498-43B3-948B-1728B52AA6E4}">
                <adec:decorative xmlns:adec="http://schemas.microsoft.com/office/drawing/2017/decorative" val="1"/>
              </a:ext>
            </a:extLst>
          </p:cNvPr>
          <p:cNvSpPr/>
          <p:nvPr/>
        </p:nvSpPr>
        <p:spPr>
          <a:xfrm>
            <a:off x="5386246" y="2695600"/>
            <a:ext cx="4792615" cy="1121501"/>
          </a:xfrm>
          <a:prstGeom prst="downArrowCallout">
            <a:avLst/>
          </a:prstGeom>
          <a:solidFill>
            <a:srgbClr val="F0AEBE"/>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A3C9A97C-7F99-89B6-2AE0-B52EAE5EA945}"/>
              </a:ext>
            </a:extLst>
          </p:cNvPr>
          <p:cNvSpPr txBox="1"/>
          <p:nvPr/>
        </p:nvSpPr>
        <p:spPr>
          <a:xfrm>
            <a:off x="5401150" y="2740276"/>
            <a:ext cx="4671514" cy="646331"/>
          </a:xfrm>
          <a:prstGeom prst="rect">
            <a:avLst/>
          </a:prstGeom>
          <a:noFill/>
          <a:ln>
            <a:noFill/>
            <a:prstDash/>
          </a:ln>
          <a:effectLst/>
        </p:spPr>
        <p:txBody>
          <a:bodyPr wrap="square">
            <a:spAutoFit/>
          </a:bodyPr>
          <a:lstStyle/>
          <a:p>
            <a:pPr algn="ctr"/>
            <a:r>
              <a:rPr lang="pl-PL" dirty="0">
                <a:solidFill>
                  <a:schemeClr val="tx2"/>
                </a:solidFill>
                <a:effectLst/>
                <a:latin typeface="Arial" panose="020B0604020202020204" pitchFamily="34" charset="0"/>
                <a:ea typeface="Calibri" panose="020F0502020204030204" pitchFamily="34" charset="0"/>
                <a:cs typeface="Arial" panose="020B0604020202020204" pitchFamily="34" charset="0"/>
              </a:rPr>
              <a:t>Nie przeformatowuj wzorów </a:t>
            </a:r>
            <a:endParaRPr lang="pl-PL" dirty="0">
              <a:solidFill>
                <a:schemeClr val="tx2"/>
              </a:solidFill>
              <a:latin typeface="Arial" panose="020B0604020202020204" pitchFamily="34" charset="0"/>
              <a:cs typeface="Arial" panose="020B0604020202020204" pitchFamily="34" charset="0"/>
            </a:endParaRPr>
          </a:p>
          <a:p>
            <a:pPr algn="ctr"/>
            <a:r>
              <a:rPr lang="pl-PL" dirty="0">
                <a:solidFill>
                  <a:schemeClr val="tx2"/>
                </a:solidFill>
                <a:latin typeface="Arial" panose="020B0604020202020204" pitchFamily="34" charset="0"/>
                <a:ea typeface="Calibri" panose="020F0502020204030204" pitchFamily="34" charset="0"/>
                <a:cs typeface="Arial" panose="020B0604020202020204" pitchFamily="34" charset="0"/>
              </a:rPr>
              <a:t>N</a:t>
            </a:r>
            <a:r>
              <a:rPr lang="pl-PL" dirty="0">
                <a:solidFill>
                  <a:schemeClr val="tx2"/>
                </a:solidFill>
                <a:effectLst/>
                <a:latin typeface="Arial" panose="020B0604020202020204" pitchFamily="34" charset="0"/>
                <a:ea typeface="Calibri" panose="020F0502020204030204" pitchFamily="34" charset="0"/>
                <a:cs typeface="Arial" panose="020B0604020202020204" pitchFamily="34" charset="0"/>
              </a:rPr>
              <a:t>ie usuwaj zakładek </a:t>
            </a:r>
            <a:endParaRPr lang="pl-PL" dirty="0">
              <a:solidFill>
                <a:schemeClr val="tx2"/>
              </a:solidFill>
              <a:latin typeface="Arial" panose="020B0604020202020204" pitchFamily="34" charset="0"/>
              <a:cs typeface="Arial" panose="020B0604020202020204" pitchFamily="34" charset="0"/>
            </a:endParaRPr>
          </a:p>
        </p:txBody>
      </p:sp>
      <p:sp>
        <p:nvSpPr>
          <p:cNvPr id="26" name="Objaśnienie: strzałka w dół 25">
            <a:extLst>
              <a:ext uri="{FF2B5EF4-FFF2-40B4-BE49-F238E27FC236}">
                <a16:creationId xmlns:a16="http://schemas.microsoft.com/office/drawing/2014/main" id="{AB7DEB91-0B67-F41E-2D4F-1B6A99A3E619}"/>
              </a:ext>
              <a:ext uri="{C183D7F6-B498-43B3-948B-1728B52AA6E4}">
                <adec:decorative xmlns:adec="http://schemas.microsoft.com/office/drawing/2017/decorative" val="1"/>
              </a:ext>
            </a:extLst>
          </p:cNvPr>
          <p:cNvSpPr/>
          <p:nvPr/>
        </p:nvSpPr>
        <p:spPr>
          <a:xfrm>
            <a:off x="5401150" y="3814403"/>
            <a:ext cx="4792615" cy="1121501"/>
          </a:xfrm>
          <a:prstGeom prst="downArrowCallout">
            <a:avLst/>
          </a:prstGeom>
          <a:solidFill>
            <a:srgbClr val="F0AEBE"/>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a:latin typeface="Arial" panose="020B0604020202020204" pitchFamily="34" charset="0"/>
              <a:cs typeface="Arial" panose="020B0604020202020204" pitchFamily="34" charset="0"/>
            </a:endParaRPr>
          </a:p>
        </p:txBody>
      </p:sp>
      <p:sp>
        <p:nvSpPr>
          <p:cNvPr id="6" name="pole tekstowe 5">
            <a:extLst>
              <a:ext uri="{FF2B5EF4-FFF2-40B4-BE49-F238E27FC236}">
                <a16:creationId xmlns:a16="http://schemas.microsoft.com/office/drawing/2014/main" id="{32DDE4C0-7164-EC9B-9FFA-6F96B3E61467}"/>
              </a:ext>
            </a:extLst>
          </p:cNvPr>
          <p:cNvSpPr txBox="1"/>
          <p:nvPr/>
        </p:nvSpPr>
        <p:spPr>
          <a:xfrm>
            <a:off x="5584845" y="3863060"/>
            <a:ext cx="4487819" cy="646331"/>
          </a:xfrm>
          <a:prstGeom prst="rect">
            <a:avLst/>
          </a:prstGeom>
          <a:noFill/>
          <a:ln>
            <a:noFill/>
            <a:prstDash/>
          </a:ln>
          <a:effectLst/>
        </p:spPr>
        <p:txBody>
          <a:bodyPr wrap="square">
            <a:spAutoFit/>
          </a:bodyPr>
          <a:lstStyle/>
          <a:p>
            <a:pPr algn="ctr">
              <a:spcAft>
                <a:spcPts val="1200"/>
              </a:spcAft>
            </a:pPr>
            <a:r>
              <a:rPr lang="pl-PL" dirty="0">
                <a:solidFill>
                  <a:schemeClr val="tx2"/>
                </a:solidFill>
                <a:latin typeface="Arial" panose="020B0604020202020204" pitchFamily="34" charset="0"/>
                <a:cs typeface="Arial" panose="020B0604020202020204" pitchFamily="34" charset="0"/>
              </a:rPr>
              <a:t>Nie zmieniaj nazw plików ani nie otwieraj ponownie po podpisaniu</a:t>
            </a:r>
          </a:p>
        </p:txBody>
      </p:sp>
      <p:sp>
        <p:nvSpPr>
          <p:cNvPr id="27" name="Objaśnienie: strzałka w dół 26">
            <a:extLst>
              <a:ext uri="{FF2B5EF4-FFF2-40B4-BE49-F238E27FC236}">
                <a16:creationId xmlns:a16="http://schemas.microsoft.com/office/drawing/2014/main" id="{F80965F0-1C79-6491-6031-494FCA03946E}"/>
              </a:ext>
              <a:ext uri="{C183D7F6-B498-43B3-948B-1728B52AA6E4}">
                <adec:decorative xmlns:adec="http://schemas.microsoft.com/office/drawing/2017/decorative" val="1"/>
              </a:ext>
            </a:extLst>
          </p:cNvPr>
          <p:cNvSpPr/>
          <p:nvPr/>
        </p:nvSpPr>
        <p:spPr>
          <a:xfrm>
            <a:off x="5383602" y="4916491"/>
            <a:ext cx="4792615" cy="1121501"/>
          </a:xfrm>
          <a:prstGeom prst="downArrowCallout">
            <a:avLst/>
          </a:prstGeom>
          <a:solidFill>
            <a:srgbClr val="F0AEBE"/>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583A8018-CE9E-9415-28D9-3E0A08565FEF}"/>
              </a:ext>
            </a:extLst>
          </p:cNvPr>
          <p:cNvSpPr txBox="1"/>
          <p:nvPr/>
        </p:nvSpPr>
        <p:spPr>
          <a:xfrm>
            <a:off x="5392376" y="4969170"/>
            <a:ext cx="4782148" cy="646331"/>
          </a:xfrm>
          <a:prstGeom prst="rect">
            <a:avLst/>
          </a:prstGeom>
          <a:noFill/>
          <a:ln>
            <a:noFill/>
            <a:prstDash/>
          </a:ln>
          <a:effectLst/>
        </p:spPr>
        <p:txBody>
          <a:bodyPr wrap="square">
            <a:spAutoFit/>
          </a:bodyPr>
          <a:lstStyle/>
          <a:p>
            <a:pPr algn="ctr"/>
            <a:r>
              <a:rPr lang="pl-PL" dirty="0">
                <a:solidFill>
                  <a:schemeClr val="tx2"/>
                </a:solidFill>
                <a:latin typeface="Arial" panose="020B0604020202020204" pitchFamily="34" charset="0"/>
                <a:ea typeface="Calibri" panose="020F0502020204030204" pitchFamily="34" charset="0"/>
                <a:cs typeface="Arial" panose="020B0604020202020204" pitchFamily="34" charset="0"/>
              </a:rPr>
              <a:t>Nie podpisuj przez </a:t>
            </a:r>
            <a:r>
              <a:rPr lang="pl-PL" dirty="0" err="1">
                <a:solidFill>
                  <a:schemeClr val="tx2"/>
                </a:solidFill>
                <a:latin typeface="Arial" panose="020B0604020202020204" pitchFamily="34" charset="0"/>
                <a:ea typeface="Calibri" panose="020F0502020204030204" pitchFamily="34" charset="0"/>
                <a:cs typeface="Arial" panose="020B0604020202020204" pitchFamily="34" charset="0"/>
              </a:rPr>
              <a:t>ePuap</a:t>
            </a:r>
            <a:r>
              <a:rPr lang="pl-PL" dirty="0">
                <a:solidFill>
                  <a:schemeClr val="tx2"/>
                </a:solidFill>
                <a:latin typeface="Arial" panose="020B0604020202020204" pitchFamily="34" charset="0"/>
                <a:ea typeface="Calibri" panose="020F0502020204030204" pitchFamily="34" charset="0"/>
                <a:cs typeface="Arial" panose="020B0604020202020204" pitchFamily="34" charset="0"/>
              </a:rPr>
              <a:t> ani pieczęcią kwalifikowaną</a:t>
            </a:r>
            <a:endParaRPr lang="pl-PL" dirty="0">
              <a:solidFill>
                <a:schemeClr val="tx2"/>
              </a:solidFill>
              <a:latin typeface="Arial" panose="020B0604020202020204" pitchFamily="34" charset="0"/>
              <a:cs typeface="Arial" panose="020B0604020202020204" pitchFamily="34" charset="0"/>
            </a:endParaRPr>
          </a:p>
        </p:txBody>
      </p:sp>
      <p:sp>
        <p:nvSpPr>
          <p:cNvPr id="28" name="Prostokąt 27">
            <a:extLst>
              <a:ext uri="{FF2B5EF4-FFF2-40B4-BE49-F238E27FC236}">
                <a16:creationId xmlns:a16="http://schemas.microsoft.com/office/drawing/2014/main" id="{CDF168BB-555D-7EF3-2CEF-BA103ACE5A4F}"/>
              </a:ext>
              <a:ext uri="{C183D7F6-B498-43B3-948B-1728B52AA6E4}">
                <adec:decorative xmlns:adec="http://schemas.microsoft.com/office/drawing/2017/decorative" val="1"/>
              </a:ext>
            </a:extLst>
          </p:cNvPr>
          <p:cNvSpPr/>
          <p:nvPr/>
        </p:nvSpPr>
        <p:spPr>
          <a:xfrm>
            <a:off x="5392376" y="6054528"/>
            <a:ext cx="4792615" cy="893645"/>
          </a:xfrm>
          <a:prstGeom prst="rect">
            <a:avLst/>
          </a:prstGeom>
          <a:solidFill>
            <a:srgbClr val="F0AEBE"/>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l-PL">
              <a:latin typeface="Arial" panose="020B0604020202020204" pitchFamily="34" charset="0"/>
              <a:cs typeface="Arial" panose="020B0604020202020204" pitchFamily="34" charset="0"/>
            </a:endParaRPr>
          </a:p>
        </p:txBody>
      </p:sp>
      <p:sp>
        <p:nvSpPr>
          <p:cNvPr id="14" name="pole tekstowe 13">
            <a:extLst>
              <a:ext uri="{FF2B5EF4-FFF2-40B4-BE49-F238E27FC236}">
                <a16:creationId xmlns:a16="http://schemas.microsoft.com/office/drawing/2014/main" id="{4B5CE739-09ED-74B3-A018-ABF287936D61}"/>
              </a:ext>
            </a:extLst>
          </p:cNvPr>
          <p:cNvSpPr txBox="1"/>
          <p:nvPr/>
        </p:nvSpPr>
        <p:spPr>
          <a:xfrm>
            <a:off x="5584845" y="6316684"/>
            <a:ext cx="4487819" cy="369332"/>
          </a:xfrm>
          <a:prstGeom prst="rect">
            <a:avLst/>
          </a:prstGeom>
          <a:noFill/>
          <a:ln>
            <a:noFill/>
            <a:prstDash/>
          </a:ln>
          <a:effectLst/>
        </p:spPr>
        <p:txBody>
          <a:bodyPr wrap="square">
            <a:spAutoFit/>
          </a:bodyPr>
          <a:lstStyle/>
          <a:p>
            <a:r>
              <a:rPr lang="pl-PL" dirty="0">
                <a:solidFill>
                  <a:schemeClr val="tx2"/>
                </a:solidFill>
                <a:latin typeface="Arial" panose="020B0604020202020204" pitchFamily="34" charset="0"/>
                <a:cs typeface="Arial" panose="020B0604020202020204" pitchFamily="34" charset="0"/>
              </a:rPr>
              <a:t>Nie załączaj samego pliku podpisu </a:t>
            </a:r>
            <a:r>
              <a:rPr lang="pl-PL" dirty="0" err="1">
                <a:solidFill>
                  <a:schemeClr val="tx2"/>
                </a:solidFill>
                <a:latin typeface="Arial" panose="020B0604020202020204" pitchFamily="34" charset="0"/>
                <a:cs typeface="Arial" panose="020B0604020202020204" pitchFamily="34" charset="0"/>
              </a:rPr>
              <a:t>xades</a:t>
            </a:r>
            <a:endParaRPr lang="pl-PL" dirty="0">
              <a:solidFill>
                <a:schemeClr val="tx2"/>
              </a:solidFill>
              <a:latin typeface="Arial" panose="020B0604020202020204" pitchFamily="34" charset="0"/>
              <a:cs typeface="Arial" panose="020B0604020202020204" pitchFamily="34" charset="0"/>
            </a:endParaRPr>
          </a:p>
        </p:txBody>
      </p:sp>
      <p:sp>
        <p:nvSpPr>
          <p:cNvPr id="7" name="Symbol zastępczy numeru slajdu 6">
            <a:extLst>
              <a:ext uri="{FF2B5EF4-FFF2-40B4-BE49-F238E27FC236}">
                <a16:creationId xmlns:a16="http://schemas.microsoft.com/office/drawing/2014/main" id="{9B380878-F585-A3CD-CCDC-1564E316B7C9}"/>
              </a:ext>
            </a:extLst>
          </p:cNvPr>
          <p:cNvSpPr>
            <a:spLocks noGrp="1"/>
          </p:cNvSpPr>
          <p:nvPr>
            <p:ph type="sldNum" sz="quarter" idx="10"/>
          </p:nvPr>
        </p:nvSpPr>
        <p:spPr>
          <a:xfrm>
            <a:off x="4798939" y="7293681"/>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17</a:t>
            </a:fld>
            <a:endParaRPr lang="pl-PL" sz="1000" dirty="0">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E65B1318-9225-FFB1-AD26-1F4E32A4A8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006" y="7079608"/>
            <a:ext cx="4792615" cy="315409"/>
          </a:xfrm>
          <a:prstGeom prst="rect">
            <a:avLst/>
          </a:prstGeom>
        </p:spPr>
      </p:pic>
    </p:spTree>
    <p:extLst>
      <p:ext uri="{BB962C8B-B14F-4D97-AF65-F5344CB8AC3E}">
        <p14:creationId xmlns:p14="http://schemas.microsoft.com/office/powerpoint/2010/main" val="2896916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a:extLst>
              <a:ext uri="{FF2B5EF4-FFF2-40B4-BE49-F238E27FC236}">
                <a16:creationId xmlns:a16="http://schemas.microsoft.com/office/drawing/2014/main" id="{267B8193-17CC-A4A1-1261-1D08349FF46E}"/>
              </a:ext>
            </a:extLst>
          </p:cNvPr>
          <p:cNvSpPr txBox="1">
            <a:spLocks noGrp="1"/>
          </p:cNvSpPr>
          <p:nvPr>
            <p:ph type="title" idx="4294967295"/>
          </p:nvPr>
        </p:nvSpPr>
        <p:spPr>
          <a:xfrm>
            <a:off x="917414" y="199902"/>
            <a:ext cx="8856983" cy="4392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fontAlgn="auto">
              <a:lnSpc>
                <a:spcPct val="125000"/>
              </a:lnSpc>
              <a:spcAft>
                <a:spcPts val="0"/>
              </a:spcAft>
              <a:buClrTx/>
              <a:buSzTx/>
              <a:tabLst/>
              <a:defRPr/>
            </a:pPr>
            <a:r>
              <a:rPr lang="pl-PL" sz="2000" dirty="0">
                <a:latin typeface="Arial" panose="020B0604020202020204" pitchFamily="34" charset="0"/>
                <a:cs typeface="Arial" panose="020B0604020202020204" pitchFamily="34" charset="0"/>
              </a:rPr>
              <a:t>ZAŁĄCZNIKI WYMAGANE PRZED i PO PODPISANIU UMOWY</a:t>
            </a:r>
          </a:p>
        </p:txBody>
      </p:sp>
      <p:sp>
        <p:nvSpPr>
          <p:cNvPr id="4" name="pole tekstowe 3">
            <a:extLst>
              <a:ext uri="{FF2B5EF4-FFF2-40B4-BE49-F238E27FC236}">
                <a16:creationId xmlns:a16="http://schemas.microsoft.com/office/drawing/2014/main" id="{5F40BB1D-1E0B-F970-727B-0C6188C803F8}"/>
              </a:ext>
            </a:extLst>
          </p:cNvPr>
          <p:cNvSpPr txBox="1"/>
          <p:nvPr/>
        </p:nvSpPr>
        <p:spPr>
          <a:xfrm>
            <a:off x="275253" y="816892"/>
            <a:ext cx="7068725" cy="4638386"/>
          </a:xfrm>
          <a:prstGeom prst="rect">
            <a:avLst/>
          </a:prstGeom>
          <a:noFill/>
        </p:spPr>
        <p:txBody>
          <a:bodyPr wrap="square">
            <a:spAutoFit/>
          </a:bodyPr>
          <a:lstStyle/>
          <a:p>
            <a:pPr>
              <a:lnSpc>
                <a:spcPct val="125000"/>
              </a:lnSpc>
            </a:pPr>
            <a:r>
              <a:rPr lang="pl-PL" sz="1700" b="1" u="sng" dirty="0">
                <a:solidFill>
                  <a:schemeClr val="accent1"/>
                </a:solidFill>
                <a:latin typeface="Arial" panose="020B0604020202020204" pitchFamily="34" charset="0"/>
                <a:cs typeface="Arial" panose="020B0604020202020204" pitchFamily="34" charset="0"/>
              </a:rPr>
              <a:t>Przed podpisaniem umowy o dofinansowanie:</a:t>
            </a:r>
          </a:p>
          <a:p>
            <a:pPr marL="342900" indent="-342900">
              <a:lnSpc>
                <a:spcPct val="125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Aktualne zaświadczenia o niezaleganiu z należnościami wobec Skarbu Państwa,</a:t>
            </a:r>
          </a:p>
          <a:p>
            <a:pPr marL="342900" indent="-342900">
              <a:lnSpc>
                <a:spcPct val="125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Oświadczenia o niekaralności (wzór zał. IV.1, IV.2),</a:t>
            </a:r>
          </a:p>
          <a:p>
            <a:pPr marL="342900" indent="-342900">
              <a:lnSpc>
                <a:spcPct val="125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Dokumenty finansowe potwierdzające posiadanie środków (co najmniej wartość wkładu własnego, odnoszącego się do kosztów kwalifikowalnych) – wyciąg z konta, umowa pożyczki (akt notarialny), promesa kredytu/leasingu/pożyczki, zaświadczenie z banku o posiadanych środkach itd.,</a:t>
            </a:r>
          </a:p>
          <a:p>
            <a:pPr marL="342900" indent="-342900">
              <a:lnSpc>
                <a:spcPct val="125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Biznes Planu (część opisowa/finansowa) – aktualizacja,</a:t>
            </a:r>
          </a:p>
          <a:p>
            <a:pPr marL="342900" indent="-342900">
              <a:lnSpc>
                <a:spcPct val="125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Oświadczenie o statusie przedsiębiorstwa wnioskodawcy – aktualizacja,</a:t>
            </a:r>
          </a:p>
          <a:p>
            <a:pPr marL="342900" indent="-342900">
              <a:lnSpc>
                <a:spcPct val="125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Oświadczenie o statusie  przedsiębiorstwa partnera oraz </a:t>
            </a:r>
          </a:p>
          <a:p>
            <a:pPr marL="285750" indent="-285750">
              <a:lnSpc>
                <a:spcPct val="125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Oświadczenie partnera – aktualizacja (jeśli dotyczy).</a:t>
            </a:r>
          </a:p>
        </p:txBody>
      </p:sp>
      <p:sp>
        <p:nvSpPr>
          <p:cNvPr id="6" name="pole tekstowe 5">
            <a:extLst>
              <a:ext uri="{FF2B5EF4-FFF2-40B4-BE49-F238E27FC236}">
                <a16:creationId xmlns:a16="http://schemas.microsoft.com/office/drawing/2014/main" id="{B338A8A1-FF6D-C8DF-DFB4-BE8E245119DC}"/>
              </a:ext>
            </a:extLst>
          </p:cNvPr>
          <p:cNvSpPr txBox="1"/>
          <p:nvPr/>
        </p:nvSpPr>
        <p:spPr>
          <a:xfrm>
            <a:off x="258132" y="5419407"/>
            <a:ext cx="6997039" cy="1695272"/>
          </a:xfrm>
          <a:prstGeom prst="rect">
            <a:avLst/>
          </a:prstGeom>
          <a:noFill/>
        </p:spPr>
        <p:txBody>
          <a:bodyPr wrap="square">
            <a:spAutoFit/>
          </a:bodyPr>
          <a:lstStyle/>
          <a:p>
            <a:pPr>
              <a:lnSpc>
                <a:spcPct val="125000"/>
              </a:lnSpc>
            </a:pPr>
            <a:r>
              <a:rPr lang="pl-PL" sz="1700" b="1" u="sng" dirty="0">
                <a:solidFill>
                  <a:schemeClr val="accent1"/>
                </a:solidFill>
                <a:latin typeface="Arial" panose="020B0604020202020204" pitchFamily="34" charset="0"/>
                <a:cs typeface="Arial" panose="020B0604020202020204" pitchFamily="34" charset="0"/>
              </a:rPr>
              <a:t>Po podpisaniu umowy o dofinansowanie:</a:t>
            </a:r>
          </a:p>
          <a:p>
            <a:pPr marL="285750" indent="-285750">
              <a:lnSpc>
                <a:spcPct val="125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Zabezpieczenia prawidłowej realizacji umowy o dofinansowanie:</a:t>
            </a:r>
          </a:p>
          <a:p>
            <a:pPr marL="800100" lvl="1" indent="-342900">
              <a:lnSpc>
                <a:spcPct val="125000"/>
              </a:lnSpc>
              <a:buFont typeface="Arial" panose="020B0604020202020204" pitchFamily="34" charset="0"/>
              <a:buChar char="•"/>
            </a:pPr>
            <a:r>
              <a:rPr lang="pl-PL" sz="1700" dirty="0">
                <a:solidFill>
                  <a:schemeClr val="accent1"/>
                </a:solidFill>
                <a:latin typeface="Arial" panose="020B0604020202020204" pitchFamily="34" charset="0"/>
                <a:cs typeface="Arial" panose="020B0604020202020204" pitchFamily="34" charset="0"/>
              </a:rPr>
              <a:t>Weksel in blanco (wzór zał. V.1),</a:t>
            </a:r>
          </a:p>
          <a:p>
            <a:pPr marL="800100" lvl="1" indent="-342900">
              <a:lnSpc>
                <a:spcPct val="125000"/>
              </a:lnSpc>
              <a:buFont typeface="Arial" panose="020B0604020202020204" pitchFamily="34" charset="0"/>
              <a:buChar char="•"/>
            </a:pPr>
            <a:r>
              <a:rPr lang="pl-PL" sz="1700" dirty="0">
                <a:solidFill>
                  <a:schemeClr val="accent1"/>
                </a:solidFill>
                <a:latin typeface="Arial" panose="020B0604020202020204" pitchFamily="34" charset="0"/>
                <a:cs typeface="Arial" panose="020B0604020202020204" pitchFamily="34" charset="0"/>
              </a:rPr>
              <a:t>Deklaracja wystawcy weksla in blanco (wzór zał. V.2 i V.3).</a:t>
            </a:r>
          </a:p>
          <a:p>
            <a:pPr marL="285750" indent="-285750">
              <a:lnSpc>
                <a:spcPct val="125000"/>
              </a:lnSpc>
              <a:buFont typeface="Wingdings" panose="05000000000000000000" pitchFamily="2" charset="2"/>
              <a:buChar char="Ø"/>
            </a:pPr>
            <a:r>
              <a:rPr lang="pl-PL" sz="1700" dirty="0">
                <a:solidFill>
                  <a:schemeClr val="accent1"/>
                </a:solidFill>
                <a:latin typeface="Arial" panose="020B0604020202020204" pitchFamily="34" charset="0"/>
                <a:cs typeface="Arial" panose="020B0604020202020204" pitchFamily="34" charset="0"/>
              </a:rPr>
              <a:t>Umowa kredytowa/pożyczki inwestycyjnej (jeśli dotyczy).</a:t>
            </a: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409" y="7078807"/>
            <a:ext cx="4792615" cy="315409"/>
          </a:xfrm>
          <a:prstGeom prst="rect">
            <a:avLst/>
          </a:prstGeom>
        </p:spPr>
      </p:pic>
      <p:sp>
        <p:nvSpPr>
          <p:cNvPr id="5" name="Symbol zastępczy numeru slajdu 4">
            <a:extLst>
              <a:ext uri="{FF2B5EF4-FFF2-40B4-BE49-F238E27FC236}">
                <a16:creationId xmlns:a16="http://schemas.microsoft.com/office/drawing/2014/main" id="{E16D3A0C-EA50-371A-2565-905773104370}"/>
              </a:ext>
            </a:extLst>
          </p:cNvPr>
          <p:cNvSpPr>
            <a:spLocks noGrp="1"/>
          </p:cNvSpPr>
          <p:nvPr>
            <p:ph type="sldNum" sz="quarter" idx="10"/>
          </p:nvPr>
        </p:nvSpPr>
        <p:spPr/>
        <p:txBody>
          <a:bodyPr/>
          <a:lstStyle/>
          <a:p>
            <a:fld id="{EB4015AA-59F6-416B-87A6-8E3D940284E2}" type="slidenum">
              <a:rPr lang="pl-PL" smtClean="0">
                <a:latin typeface="Arial" panose="020B0604020202020204" pitchFamily="34" charset="0"/>
                <a:cs typeface="Arial" panose="020B0604020202020204" pitchFamily="34" charset="0"/>
              </a:rPr>
              <a:pPr/>
              <a:t>18</a:t>
            </a:fld>
            <a:endParaRPr lang="pl-PL" dirty="0">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F8CF3C04-CF8A-C4EA-0346-3BB7619FCEA5}"/>
              </a:ext>
            </a:extLst>
          </p:cNvPr>
          <p:cNvSpPr txBox="1">
            <a:spLocks/>
          </p:cNvSpPr>
          <p:nvPr/>
        </p:nvSpPr>
        <p:spPr>
          <a:xfrm>
            <a:off x="4835409" y="7134030"/>
            <a:ext cx="1080000" cy="180000"/>
          </a:xfrm>
          <a:prstGeom prst="rect">
            <a:avLst/>
          </a:prstGeom>
          <a:noFill/>
        </p:spPr>
        <p:txBody>
          <a:bodyPr vert="horz" lIns="0" tIns="72000" rIns="0" bIns="72000" rtlCol="0" anchor="ctr" anchorCtr="0"/>
          <a:lstStyle>
            <a:defPPr>
              <a:defRPr lang="en-US"/>
            </a:defPPr>
            <a:lvl1pPr marL="0" algn="r" defTabSz="457200" rtl="0" eaLnBrk="1" latinLnBrk="0" hangingPunct="1">
              <a:defRPr sz="795" kern="1200">
                <a:solidFill>
                  <a:schemeClr val="tx2"/>
                </a:solidFill>
                <a:latin typeface="Open Sans" pitchFamily="2" charset="0"/>
                <a:ea typeface="Open Sans" pitchFamily="2" charset="0"/>
                <a:cs typeface="Open Sans"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fld id="{EB4015AA-59F6-416B-87A6-8E3D940284E2}" type="slidenum">
              <a:rPr lang="pl-PL" sz="1000" smtClean="0">
                <a:latin typeface="Arial" panose="020B0604020202020204" pitchFamily="34" charset="0"/>
                <a:cs typeface="Arial" panose="020B0604020202020204" pitchFamily="34" charset="0"/>
              </a:rPr>
              <a:pPr algn="ctr">
                <a:spcAft>
                  <a:spcPts val="600"/>
                </a:spcAft>
              </a:pPr>
              <a:t>18</a:t>
            </a:fld>
            <a:endParaRPr lang="pl-PL" sz="1000" dirty="0">
              <a:latin typeface="Arial" panose="020B0604020202020204" pitchFamily="34" charset="0"/>
              <a:cs typeface="Arial" panose="020B0604020202020204" pitchFamily="34" charset="0"/>
            </a:endParaRPr>
          </a:p>
        </p:txBody>
      </p:sp>
      <p:pic>
        <p:nvPicPr>
          <p:cNvPr id="4098" name="Picture 2" descr="Zarządzanie dokumentacją elektroniczną w firmie - Scan Centre">
            <a:extLst>
              <a:ext uri="{FF2B5EF4-FFF2-40B4-BE49-F238E27FC236}">
                <a16:creationId xmlns:a16="http://schemas.microsoft.com/office/drawing/2014/main" id="{07D4E538-6A9B-CD67-C08E-13A39478E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6107" y="1492006"/>
            <a:ext cx="2915962" cy="17691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ak technologia zmienia zarządzanie dokumentacją w firmach? - Smart-Homes">
            <a:extLst>
              <a:ext uri="{FF2B5EF4-FFF2-40B4-BE49-F238E27FC236}">
                <a16:creationId xmlns:a16="http://schemas.microsoft.com/office/drawing/2014/main" id="{55B5622F-7B01-10D3-DE7D-9A1C02CE0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292" y="4162083"/>
            <a:ext cx="3180570" cy="176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77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7">
            <a:extLst>
              <a:ext uri="{FF2B5EF4-FFF2-40B4-BE49-F238E27FC236}">
                <a16:creationId xmlns:a16="http://schemas.microsoft.com/office/drawing/2014/main" id="{93E56E84-2195-9780-B958-FEC6CC02EB0C}"/>
              </a:ext>
              <a:ext uri="{C183D7F6-B498-43B3-948B-1728B52AA6E4}">
                <adec:decorative xmlns:adec="http://schemas.microsoft.com/office/drawing/2017/decorative" val="1"/>
              </a:ext>
            </a:extLst>
          </p:cNvPr>
          <p:cNvSpPr txBox="1">
            <a:spLocks noGrp="1"/>
          </p:cNvSpPr>
          <p:nvPr>
            <p:ph type="title" idx="4294967295"/>
          </p:nvPr>
        </p:nvSpPr>
        <p:spPr>
          <a:xfrm>
            <a:off x="987189" y="601469"/>
            <a:ext cx="5062988" cy="4412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lgn="l" defTabSz="801934" rtl="0" eaLnBrk="1" latinLnBrk="0" hangingPunct="1">
              <a:lnSpc>
                <a:spcPts val="2864"/>
              </a:lnSpc>
              <a:spcBef>
                <a:spcPct val="0"/>
              </a:spcBef>
              <a:buNone/>
              <a:defRPr sz="2228" b="1" kern="1200">
                <a:solidFill>
                  <a:schemeClr val="tx2"/>
                </a:solidFill>
                <a:latin typeface="Open Sans" pitchFamily="2" charset="0"/>
                <a:ea typeface="Open Sans" pitchFamily="2" charset="0"/>
                <a:cs typeface="Open Sans" pitchFamily="2" charset="0"/>
              </a:defRPr>
            </a:lvl1pPr>
          </a:lstStyle>
          <a:p>
            <a:r>
              <a:rPr lang="pl-PL" sz="2000" dirty="0">
                <a:latin typeface="Arial" panose="020B0604020202020204" pitchFamily="34" charset="0"/>
                <a:cs typeface="Arial" panose="020B0604020202020204" pitchFamily="34" charset="0"/>
              </a:rPr>
              <a:t>PROCEDURA OCENY</a:t>
            </a:r>
          </a:p>
        </p:txBody>
      </p:sp>
      <p:grpSp>
        <p:nvGrpSpPr>
          <p:cNvPr id="15" name="Grupa 14">
            <a:extLst>
              <a:ext uri="{FF2B5EF4-FFF2-40B4-BE49-F238E27FC236}">
                <a16:creationId xmlns:a16="http://schemas.microsoft.com/office/drawing/2014/main" id="{FFE31A66-973B-6D87-58A7-70B784E50946}"/>
              </a:ext>
              <a:ext uri="{C183D7F6-B498-43B3-948B-1728B52AA6E4}">
                <adec:decorative xmlns:adec="http://schemas.microsoft.com/office/drawing/2017/decorative" val="1"/>
              </a:ext>
            </a:extLst>
          </p:cNvPr>
          <p:cNvGrpSpPr/>
          <p:nvPr/>
        </p:nvGrpSpPr>
        <p:grpSpPr>
          <a:xfrm>
            <a:off x="305346" y="1643222"/>
            <a:ext cx="9365831" cy="5032750"/>
            <a:chOff x="410973" y="1784398"/>
            <a:chExt cx="9365831" cy="5032750"/>
          </a:xfrm>
        </p:grpSpPr>
        <p:sp>
          <p:nvSpPr>
            <p:cNvPr id="17" name="Łącznik prostoliniowy 3">
              <a:extLst>
                <a:ext uri="{FF2B5EF4-FFF2-40B4-BE49-F238E27FC236}">
                  <a16:creationId xmlns:a16="http://schemas.microsoft.com/office/drawing/2014/main" id="{06387C5E-F1B1-E5F5-DE81-0312E65C3EFC}"/>
                </a:ext>
              </a:extLst>
            </p:cNvPr>
            <p:cNvSpPr/>
            <p:nvPr/>
          </p:nvSpPr>
          <p:spPr>
            <a:xfrm flipV="1">
              <a:off x="7681792" y="4447618"/>
              <a:ext cx="45719" cy="45719"/>
            </a:xfrm>
            <a:custGeom>
              <a:avLst/>
              <a:gdLst/>
              <a:ahLst/>
              <a:cxnLst/>
              <a:rect l="0" t="0" r="0" b="0"/>
              <a:pathLst>
                <a:path>
                  <a:moveTo>
                    <a:pt x="45720" y="0"/>
                  </a:moveTo>
                  <a:lnTo>
                    <a:pt x="45720" y="404540"/>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18" name="Łącznik prostoliniowy 3">
              <a:extLst>
                <a:ext uri="{FF2B5EF4-FFF2-40B4-BE49-F238E27FC236}">
                  <a16:creationId xmlns:a16="http://schemas.microsoft.com/office/drawing/2014/main" id="{BF756C80-0579-E778-BE24-4A2B118C4D80}"/>
                </a:ext>
              </a:extLst>
            </p:cNvPr>
            <p:cNvSpPr/>
            <p:nvPr/>
          </p:nvSpPr>
          <p:spPr>
            <a:xfrm>
              <a:off x="2438636" y="2668735"/>
              <a:ext cx="2268537" cy="403225"/>
            </a:xfrm>
            <a:custGeom>
              <a:avLst/>
              <a:gdLst/>
              <a:ahLst/>
              <a:cxnLst/>
              <a:rect l="0" t="0" r="0" b="0"/>
              <a:pathLst>
                <a:path>
                  <a:moveTo>
                    <a:pt x="2267856" y="0"/>
                  </a:moveTo>
                  <a:lnTo>
                    <a:pt x="2267856" y="241168"/>
                  </a:lnTo>
                  <a:lnTo>
                    <a:pt x="0" y="241168"/>
                  </a:lnTo>
                  <a:lnTo>
                    <a:pt x="0" y="404540"/>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0" name="Łącznik prostoliniowy 3">
              <a:extLst>
                <a:ext uri="{FF2B5EF4-FFF2-40B4-BE49-F238E27FC236}">
                  <a16:creationId xmlns:a16="http://schemas.microsoft.com/office/drawing/2014/main" id="{B0677A26-D71E-9EDA-05E7-0743E5E540CB}"/>
                </a:ext>
              </a:extLst>
            </p:cNvPr>
            <p:cNvSpPr/>
            <p:nvPr/>
          </p:nvSpPr>
          <p:spPr>
            <a:xfrm>
              <a:off x="4707173" y="2668735"/>
              <a:ext cx="2266950" cy="404813"/>
            </a:xfrm>
            <a:custGeom>
              <a:avLst/>
              <a:gdLst/>
              <a:ahLst/>
              <a:cxnLst/>
              <a:rect l="0" t="0" r="0" b="0"/>
              <a:pathLst>
                <a:path>
                  <a:moveTo>
                    <a:pt x="0" y="0"/>
                  </a:moveTo>
                  <a:lnTo>
                    <a:pt x="0" y="241168"/>
                  </a:lnTo>
                  <a:lnTo>
                    <a:pt x="2267856" y="241168"/>
                  </a:lnTo>
                  <a:lnTo>
                    <a:pt x="2267856" y="404540"/>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1" name="Prostokąt 20">
              <a:extLst>
                <a:ext uri="{FF2B5EF4-FFF2-40B4-BE49-F238E27FC236}">
                  <a16:creationId xmlns:a16="http://schemas.microsoft.com/office/drawing/2014/main" id="{501FDAED-E922-EEE5-2F1B-2207D56C68B4}"/>
                </a:ext>
              </a:extLst>
            </p:cNvPr>
            <p:cNvSpPr/>
            <p:nvPr/>
          </p:nvSpPr>
          <p:spPr>
            <a:xfrm>
              <a:off x="3737757" y="1784398"/>
              <a:ext cx="2026840" cy="884337"/>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Kryteria oceny projektów</a:t>
              </a:r>
            </a:p>
          </p:txBody>
        </p:sp>
        <p:sp>
          <p:nvSpPr>
            <p:cNvPr id="22" name="Prostokąt 21">
              <a:extLst>
                <a:ext uri="{FF2B5EF4-FFF2-40B4-BE49-F238E27FC236}">
                  <a16:creationId xmlns:a16="http://schemas.microsoft.com/office/drawing/2014/main" id="{E7B3982F-4583-6FBC-B346-A8E68DBA9851}"/>
                </a:ext>
              </a:extLst>
            </p:cNvPr>
            <p:cNvSpPr/>
            <p:nvPr/>
          </p:nvSpPr>
          <p:spPr>
            <a:xfrm>
              <a:off x="1572452" y="3120060"/>
              <a:ext cx="1668463" cy="715962"/>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Ocena formalna </a:t>
              </a:r>
            </a:p>
          </p:txBody>
        </p:sp>
        <p:sp>
          <p:nvSpPr>
            <p:cNvPr id="23" name="Prostokąt 22">
              <a:extLst>
                <a:ext uri="{FF2B5EF4-FFF2-40B4-BE49-F238E27FC236}">
                  <a16:creationId xmlns:a16="http://schemas.microsoft.com/office/drawing/2014/main" id="{DC9819F4-8C7E-A467-D519-BA0420FEA8E6}"/>
                </a:ext>
              </a:extLst>
            </p:cNvPr>
            <p:cNvSpPr/>
            <p:nvPr/>
          </p:nvSpPr>
          <p:spPr>
            <a:xfrm>
              <a:off x="5727497" y="3195091"/>
              <a:ext cx="1996453" cy="71596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Ocena merytoryczna</a:t>
              </a:r>
            </a:p>
          </p:txBody>
        </p:sp>
        <p:sp>
          <p:nvSpPr>
            <p:cNvPr id="24" name="Prostokąt 23">
              <a:extLst>
                <a:ext uri="{FF2B5EF4-FFF2-40B4-BE49-F238E27FC236}">
                  <a16:creationId xmlns:a16="http://schemas.microsoft.com/office/drawing/2014/main" id="{295D5C9D-21C9-09A3-248C-9EF84B1550ED}"/>
                </a:ext>
              </a:extLst>
            </p:cNvPr>
            <p:cNvSpPr/>
            <p:nvPr/>
          </p:nvSpPr>
          <p:spPr>
            <a:xfrm>
              <a:off x="1682536" y="4287646"/>
              <a:ext cx="1178872" cy="591211"/>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Kryteria formalne poprawności</a:t>
              </a:r>
            </a:p>
          </p:txBody>
        </p:sp>
        <p:sp>
          <p:nvSpPr>
            <p:cNvPr id="25" name="Łącznik prostoliniowy 3">
              <a:extLst>
                <a:ext uri="{FF2B5EF4-FFF2-40B4-BE49-F238E27FC236}">
                  <a16:creationId xmlns:a16="http://schemas.microsoft.com/office/drawing/2014/main" id="{DA547347-4CB6-7B2E-5E7F-E3372012AA84}"/>
                </a:ext>
              </a:extLst>
            </p:cNvPr>
            <p:cNvSpPr/>
            <p:nvPr/>
          </p:nvSpPr>
          <p:spPr>
            <a:xfrm>
              <a:off x="4803192" y="3818581"/>
              <a:ext cx="1770063" cy="404813"/>
            </a:xfrm>
            <a:custGeom>
              <a:avLst/>
              <a:gdLst/>
              <a:ahLst/>
              <a:cxnLst/>
              <a:rect l="0" t="0" r="0" b="0"/>
              <a:pathLst>
                <a:path>
                  <a:moveTo>
                    <a:pt x="1814285" y="0"/>
                  </a:moveTo>
                  <a:lnTo>
                    <a:pt x="1814285" y="241168"/>
                  </a:lnTo>
                  <a:lnTo>
                    <a:pt x="0" y="241168"/>
                  </a:lnTo>
                  <a:lnTo>
                    <a:pt x="0" y="404540"/>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6" name="Łącznik prostoliniowy 3">
              <a:extLst>
                <a:ext uri="{FF2B5EF4-FFF2-40B4-BE49-F238E27FC236}">
                  <a16:creationId xmlns:a16="http://schemas.microsoft.com/office/drawing/2014/main" id="{AFA9B14E-A533-226A-A0D6-A85FDFD5A93D}"/>
                </a:ext>
              </a:extLst>
            </p:cNvPr>
            <p:cNvSpPr/>
            <p:nvPr/>
          </p:nvSpPr>
          <p:spPr>
            <a:xfrm>
              <a:off x="6237435" y="4071527"/>
              <a:ext cx="44450" cy="261938"/>
            </a:xfrm>
            <a:custGeom>
              <a:avLst/>
              <a:gdLst/>
              <a:ahLst/>
              <a:cxnLst/>
              <a:rect l="0" t="0" r="0" b="0"/>
              <a:pathLst>
                <a:path>
                  <a:moveTo>
                    <a:pt x="45720" y="0"/>
                  </a:moveTo>
                  <a:lnTo>
                    <a:pt x="45720" y="404540"/>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8" name="Prostokąt 27">
              <a:extLst>
                <a:ext uri="{FF2B5EF4-FFF2-40B4-BE49-F238E27FC236}">
                  <a16:creationId xmlns:a16="http://schemas.microsoft.com/office/drawing/2014/main" id="{FC212E90-9729-7440-5AE6-C28BE88CD595}"/>
                </a:ext>
              </a:extLst>
            </p:cNvPr>
            <p:cNvSpPr/>
            <p:nvPr/>
          </p:nvSpPr>
          <p:spPr>
            <a:xfrm>
              <a:off x="8464427" y="4275295"/>
              <a:ext cx="1312377" cy="568620"/>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Kryteria rozstrzygające</a:t>
              </a:r>
            </a:p>
          </p:txBody>
        </p:sp>
        <p:sp>
          <p:nvSpPr>
            <p:cNvPr id="29" name="Prostokąt 28">
              <a:extLst>
                <a:ext uri="{FF2B5EF4-FFF2-40B4-BE49-F238E27FC236}">
                  <a16:creationId xmlns:a16="http://schemas.microsoft.com/office/drawing/2014/main" id="{C6671099-CC61-2957-321B-17A024744A0D}"/>
                </a:ext>
              </a:extLst>
            </p:cNvPr>
            <p:cNvSpPr/>
            <p:nvPr/>
          </p:nvSpPr>
          <p:spPr>
            <a:xfrm>
              <a:off x="7048462" y="4279369"/>
              <a:ext cx="1312377" cy="564546"/>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Kryteria trafności merytorycznej</a:t>
              </a:r>
            </a:p>
          </p:txBody>
        </p:sp>
        <p:sp>
          <p:nvSpPr>
            <p:cNvPr id="30" name="Prostokąt 29">
              <a:extLst>
                <a:ext uri="{FF2B5EF4-FFF2-40B4-BE49-F238E27FC236}">
                  <a16:creationId xmlns:a16="http://schemas.microsoft.com/office/drawing/2014/main" id="{E72A01FF-A252-E95C-9CC9-D4C749E87A8C}"/>
                </a:ext>
              </a:extLst>
            </p:cNvPr>
            <p:cNvSpPr/>
            <p:nvPr/>
          </p:nvSpPr>
          <p:spPr>
            <a:xfrm>
              <a:off x="4380427" y="4261741"/>
              <a:ext cx="1178872" cy="582174"/>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Kryteria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merytoryczne  techniczne</a:t>
              </a:r>
            </a:p>
          </p:txBody>
        </p:sp>
        <p:sp>
          <p:nvSpPr>
            <p:cNvPr id="31" name="Prostokąt zaokrąglony 39">
              <a:extLst>
                <a:ext uri="{FF2B5EF4-FFF2-40B4-BE49-F238E27FC236}">
                  <a16:creationId xmlns:a16="http://schemas.microsoft.com/office/drawing/2014/main" id="{52E644D8-75FF-9EEC-FE24-BA936198A14D}"/>
                </a:ext>
              </a:extLst>
            </p:cNvPr>
            <p:cNvSpPr/>
            <p:nvPr/>
          </p:nvSpPr>
          <p:spPr>
            <a:xfrm>
              <a:off x="410973" y="5564830"/>
              <a:ext cx="6460089" cy="453181"/>
            </a:xfrm>
            <a:prstGeom prst="roundRect">
              <a:avLst/>
            </a:prstGeom>
            <a:solidFill>
              <a:srgbClr val="E7FEE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Obligatoryjne, ocena zerojedynkowa</a:t>
              </a:r>
            </a:p>
          </p:txBody>
        </p:sp>
        <p:sp>
          <p:nvSpPr>
            <p:cNvPr id="32" name="Prostokąt zaokrąglony 44">
              <a:extLst>
                <a:ext uri="{FF2B5EF4-FFF2-40B4-BE49-F238E27FC236}">
                  <a16:creationId xmlns:a16="http://schemas.microsoft.com/office/drawing/2014/main" id="{A7E23882-02FA-047F-B766-65F07EC4767F}"/>
                </a:ext>
              </a:extLst>
            </p:cNvPr>
            <p:cNvSpPr/>
            <p:nvPr/>
          </p:nvSpPr>
          <p:spPr>
            <a:xfrm>
              <a:off x="7425793" y="5600868"/>
              <a:ext cx="2349699" cy="1216280"/>
            </a:xfrm>
            <a:prstGeom prst="roundRect">
              <a:avLst/>
            </a:prstGeom>
            <a:solidFill>
              <a:srgbClr val="E7FEE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Fakultatywne,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ocena punktowa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max. 100 punktów.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Pozytywna ocena</a:t>
              </a:r>
              <a:b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br>
              <a:r>
                <a:rPr kumimoji="0" lang="pl-PL" sz="14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min. 51 pkt. </a:t>
              </a:r>
            </a:p>
          </p:txBody>
        </p:sp>
        <p:sp>
          <p:nvSpPr>
            <p:cNvPr id="33" name="Strzałka w dół 49">
              <a:extLst>
                <a:ext uri="{FF2B5EF4-FFF2-40B4-BE49-F238E27FC236}">
                  <a16:creationId xmlns:a16="http://schemas.microsoft.com/office/drawing/2014/main" id="{8A04A77B-9455-5ED0-03FE-80BD811CF949}"/>
                </a:ext>
              </a:extLst>
            </p:cNvPr>
            <p:cNvSpPr/>
            <p:nvPr/>
          </p:nvSpPr>
          <p:spPr>
            <a:xfrm>
              <a:off x="945875" y="5056010"/>
              <a:ext cx="168275" cy="38893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Prostokąt 33">
              <a:extLst>
                <a:ext uri="{FF2B5EF4-FFF2-40B4-BE49-F238E27FC236}">
                  <a16:creationId xmlns:a16="http://schemas.microsoft.com/office/drawing/2014/main" id="{D67B7937-1E8B-98CD-6EFD-CE7810728B05}"/>
                </a:ext>
              </a:extLst>
            </p:cNvPr>
            <p:cNvSpPr/>
            <p:nvPr/>
          </p:nvSpPr>
          <p:spPr>
            <a:xfrm>
              <a:off x="5692190" y="4261741"/>
              <a:ext cx="1178872" cy="582174"/>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Kryteria merytoryczne specyficzne</a:t>
              </a:r>
            </a:p>
          </p:txBody>
        </p:sp>
        <p:sp>
          <p:nvSpPr>
            <p:cNvPr id="36" name="Prostokąt 35">
              <a:extLst>
                <a:ext uri="{FF2B5EF4-FFF2-40B4-BE49-F238E27FC236}">
                  <a16:creationId xmlns:a16="http://schemas.microsoft.com/office/drawing/2014/main" id="{FC4942BC-BC8A-94D7-805F-9E81D78B472F}"/>
                </a:ext>
              </a:extLst>
            </p:cNvPr>
            <p:cNvSpPr/>
            <p:nvPr/>
          </p:nvSpPr>
          <p:spPr>
            <a:xfrm>
              <a:off x="482981" y="4275294"/>
              <a:ext cx="1045623" cy="591211"/>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Kryteria formalne dostępu</a:t>
              </a:r>
            </a:p>
          </p:txBody>
        </p:sp>
        <p:sp>
          <p:nvSpPr>
            <p:cNvPr id="37" name="Strzałka w dół 49">
              <a:extLst>
                <a:ext uri="{FF2B5EF4-FFF2-40B4-BE49-F238E27FC236}">
                  <a16:creationId xmlns:a16="http://schemas.microsoft.com/office/drawing/2014/main" id="{3A3E0280-8A44-A832-63F2-EDE2F35FE5AA}"/>
                </a:ext>
              </a:extLst>
            </p:cNvPr>
            <p:cNvSpPr/>
            <p:nvPr/>
          </p:nvSpPr>
          <p:spPr>
            <a:xfrm>
              <a:off x="4934942" y="5056010"/>
              <a:ext cx="168275" cy="38893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Strzałka w dół 49">
              <a:extLst>
                <a:ext uri="{FF2B5EF4-FFF2-40B4-BE49-F238E27FC236}">
                  <a16:creationId xmlns:a16="http://schemas.microsoft.com/office/drawing/2014/main" id="{980E0A55-C879-315B-A816-A50BBE98ED43}"/>
                </a:ext>
              </a:extLst>
            </p:cNvPr>
            <p:cNvSpPr/>
            <p:nvPr/>
          </p:nvSpPr>
          <p:spPr>
            <a:xfrm>
              <a:off x="6231637" y="5076661"/>
              <a:ext cx="168275" cy="38893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Strzałka w dół 49">
              <a:extLst>
                <a:ext uri="{FF2B5EF4-FFF2-40B4-BE49-F238E27FC236}">
                  <a16:creationId xmlns:a16="http://schemas.microsoft.com/office/drawing/2014/main" id="{1A07ECF1-630E-DA7C-C421-A5A55908BFC4}"/>
                </a:ext>
              </a:extLst>
            </p:cNvPr>
            <p:cNvSpPr/>
            <p:nvPr/>
          </p:nvSpPr>
          <p:spPr>
            <a:xfrm>
              <a:off x="7620512" y="5081888"/>
              <a:ext cx="168275" cy="38893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2" name="Łącznik: łamany 41">
              <a:extLst>
                <a:ext uri="{FF2B5EF4-FFF2-40B4-BE49-F238E27FC236}">
                  <a16:creationId xmlns:a16="http://schemas.microsoft.com/office/drawing/2014/main" id="{BCD29E9C-20ED-36C0-F54E-43A57294D9B2}"/>
                </a:ext>
              </a:extLst>
            </p:cNvPr>
            <p:cNvCxnSpPr>
              <a:cxnSpLocks/>
              <a:endCxn id="28" idx="0"/>
            </p:cNvCxnSpPr>
            <p:nvPr/>
          </p:nvCxnSpPr>
          <p:spPr>
            <a:xfrm>
              <a:off x="6617705" y="4071527"/>
              <a:ext cx="2502911" cy="203768"/>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52" name="Łącznik: łamany 51">
              <a:extLst>
                <a:ext uri="{FF2B5EF4-FFF2-40B4-BE49-F238E27FC236}">
                  <a16:creationId xmlns:a16="http://schemas.microsoft.com/office/drawing/2014/main" id="{80C3CD79-67DC-C3E3-79A2-46BF961974C1}"/>
                </a:ext>
              </a:extLst>
            </p:cNvPr>
            <p:cNvCxnSpPr>
              <a:cxnSpLocks/>
            </p:cNvCxnSpPr>
            <p:nvPr/>
          </p:nvCxnSpPr>
          <p:spPr>
            <a:xfrm rot="16200000" flipH="1">
              <a:off x="3100807" y="3923159"/>
              <a:ext cx="399403" cy="27776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53" name="Strzałka w dół 49">
              <a:extLst>
                <a:ext uri="{FF2B5EF4-FFF2-40B4-BE49-F238E27FC236}">
                  <a16:creationId xmlns:a16="http://schemas.microsoft.com/office/drawing/2014/main" id="{BCDABD0E-2B57-1081-A1E8-2DF53EA67045}"/>
                </a:ext>
              </a:extLst>
            </p:cNvPr>
            <p:cNvSpPr/>
            <p:nvPr/>
          </p:nvSpPr>
          <p:spPr>
            <a:xfrm>
              <a:off x="9036477" y="5076661"/>
              <a:ext cx="168275" cy="38893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Strzałka w dół 49">
              <a:extLst>
                <a:ext uri="{FF2B5EF4-FFF2-40B4-BE49-F238E27FC236}">
                  <a16:creationId xmlns:a16="http://schemas.microsoft.com/office/drawing/2014/main" id="{EBF273B5-BE1D-7435-E30F-0C4F74DF0E5B}"/>
                </a:ext>
              </a:extLst>
            </p:cNvPr>
            <p:cNvSpPr/>
            <p:nvPr/>
          </p:nvSpPr>
          <p:spPr>
            <a:xfrm>
              <a:off x="2254201" y="5069101"/>
              <a:ext cx="168275" cy="38893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9" name="Symbol zastępczy numeru slajdu 8">
            <a:extLst>
              <a:ext uri="{FF2B5EF4-FFF2-40B4-BE49-F238E27FC236}">
                <a16:creationId xmlns:a16="http://schemas.microsoft.com/office/drawing/2014/main" id="{F5443C2E-1D00-552A-12AE-7162088B39F1}"/>
              </a:ext>
              <a:ext uri="{C183D7F6-B498-43B3-948B-1728B52AA6E4}">
                <adec:decorative xmlns:adec="http://schemas.microsoft.com/office/drawing/2017/decorative" val="1"/>
              </a:ext>
            </a:extLst>
          </p:cNvPr>
          <p:cNvSpPr>
            <a:spLocks noGrp="1"/>
          </p:cNvSpPr>
          <p:nvPr>
            <p:ph type="sldNum" sz="quarter" idx="10"/>
          </p:nvPr>
        </p:nvSpPr>
        <p:spPr>
          <a:xfrm>
            <a:off x="4823339" y="7145496"/>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19</a:t>
            </a:fld>
            <a:endParaRPr lang="pl-PL" sz="1000" dirty="0">
              <a:latin typeface="Arial" panose="020B0604020202020204" pitchFamily="34" charset="0"/>
              <a:cs typeface="Arial" panose="020B0604020202020204" pitchFamily="34" charset="0"/>
            </a:endParaRPr>
          </a:p>
        </p:txBody>
      </p:sp>
      <p:pic>
        <p:nvPicPr>
          <p:cNvPr id="11" name="Obraz 10">
            <a:extLst>
              <a:ext uri="{FF2B5EF4-FFF2-40B4-BE49-F238E27FC236}">
                <a16:creationId xmlns:a16="http://schemas.microsoft.com/office/drawing/2014/main" id="{D7A19A94-D44E-80A1-577A-5859A83C1B3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077791"/>
            <a:ext cx="4792615" cy="315409"/>
          </a:xfrm>
          <a:prstGeom prst="rect">
            <a:avLst/>
          </a:prstGeom>
        </p:spPr>
      </p:pic>
      <p:sp>
        <p:nvSpPr>
          <p:cNvPr id="2" name="Prostokąt 1">
            <a:extLst>
              <a:ext uri="{FF2B5EF4-FFF2-40B4-BE49-F238E27FC236}">
                <a16:creationId xmlns:a16="http://schemas.microsoft.com/office/drawing/2014/main" id="{2948A188-EEBB-9429-A5E2-7A6855EDAC5D}"/>
              </a:ext>
              <a:ext uri="{C183D7F6-B498-43B3-948B-1728B52AA6E4}">
                <adec:decorative xmlns:adec="http://schemas.microsoft.com/office/drawing/2017/decorative" val="1"/>
              </a:ext>
            </a:extLst>
          </p:cNvPr>
          <p:cNvSpPr/>
          <p:nvPr/>
        </p:nvSpPr>
        <p:spPr>
          <a:xfrm>
            <a:off x="2903101" y="4146734"/>
            <a:ext cx="1178872" cy="591211"/>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Kryteria formalne </a:t>
            </a:r>
            <a:endParaRPr lang="pl-PL" sz="1000" b="1"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specyficzne</a:t>
            </a:r>
          </a:p>
        </p:txBody>
      </p:sp>
      <p:cxnSp>
        <p:nvCxnSpPr>
          <p:cNvPr id="3" name="Łącznik: łamany 2">
            <a:extLst>
              <a:ext uri="{FF2B5EF4-FFF2-40B4-BE49-F238E27FC236}">
                <a16:creationId xmlns:a16="http://schemas.microsoft.com/office/drawing/2014/main" id="{6BEB3A1F-00F5-0722-D863-7C2DAE8E5052}"/>
              </a:ext>
              <a:ext uri="{C183D7F6-B498-43B3-948B-1728B52AA6E4}">
                <adec:decorative xmlns:adec="http://schemas.microsoft.com/office/drawing/2017/decorative" val="1"/>
              </a:ext>
            </a:extLst>
          </p:cNvPr>
          <p:cNvCxnSpPr>
            <a:cxnSpLocks/>
          </p:cNvCxnSpPr>
          <p:nvPr/>
        </p:nvCxnSpPr>
        <p:spPr>
          <a:xfrm rot="5400000" flipH="1" flipV="1">
            <a:off x="993357" y="3697534"/>
            <a:ext cx="431707" cy="426333"/>
          </a:xfrm>
          <a:prstGeom prst="bentConnector3">
            <a:avLst>
              <a:gd name="adj1" fmla="val 50000"/>
            </a:avLst>
          </a:prstGeom>
          <a:ln>
            <a:solidFill>
              <a:schemeClr val="accent4">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48" name="Łącznik prostoliniowy 3">
            <a:extLst>
              <a:ext uri="{FF2B5EF4-FFF2-40B4-BE49-F238E27FC236}">
                <a16:creationId xmlns:a16="http://schemas.microsoft.com/office/drawing/2014/main" id="{A69F4B1F-CB08-FCD8-D3A6-629378EB4FB6}"/>
              </a:ext>
              <a:ext uri="{C183D7F6-B498-43B3-948B-1728B52AA6E4}">
                <adec:decorative xmlns:adec="http://schemas.microsoft.com/office/drawing/2017/decorative" val="1"/>
              </a:ext>
            </a:extLst>
          </p:cNvPr>
          <p:cNvSpPr/>
          <p:nvPr/>
        </p:nvSpPr>
        <p:spPr>
          <a:xfrm>
            <a:off x="2194738" y="3721163"/>
            <a:ext cx="44450" cy="261938"/>
          </a:xfrm>
          <a:custGeom>
            <a:avLst/>
            <a:gdLst/>
            <a:ahLst/>
            <a:cxnLst/>
            <a:rect l="0" t="0" r="0" b="0"/>
            <a:pathLst>
              <a:path>
                <a:moveTo>
                  <a:pt x="45720" y="0"/>
                </a:moveTo>
                <a:lnTo>
                  <a:pt x="45720" y="404540"/>
                </a:lnTo>
              </a:path>
            </a:pathLst>
          </a:custGeom>
          <a:noFill/>
          <a:ln>
            <a:solidFill>
              <a:schemeClr val="accent4">
                <a:lumMod val="20000"/>
                <a:lumOff val="80000"/>
              </a:schemeClr>
            </a:solidFill>
          </a:ln>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49" name="Strzałka w dół 49">
            <a:extLst>
              <a:ext uri="{FF2B5EF4-FFF2-40B4-BE49-F238E27FC236}">
                <a16:creationId xmlns:a16="http://schemas.microsoft.com/office/drawing/2014/main" id="{B3FF2F55-EF45-4D36-071A-D4EE9B098C92}"/>
              </a:ext>
              <a:ext uri="{C183D7F6-B498-43B3-948B-1728B52AA6E4}">
                <adec:decorative xmlns:adec="http://schemas.microsoft.com/office/drawing/2017/decorative" val="1"/>
              </a:ext>
            </a:extLst>
          </p:cNvPr>
          <p:cNvSpPr/>
          <p:nvPr/>
        </p:nvSpPr>
        <p:spPr>
          <a:xfrm>
            <a:off x="3374079" y="4903840"/>
            <a:ext cx="168275" cy="38893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122" name="Picture 2" descr="Procedura oceny pracy nauczyciela od 1 września 2019 r. - Portal Oświatowy">
            <a:extLst>
              <a:ext uri="{FF2B5EF4-FFF2-40B4-BE49-F238E27FC236}">
                <a16:creationId xmlns:a16="http://schemas.microsoft.com/office/drawing/2014/main" id="{5C410A5B-1F3B-7B81-7313-4D0476822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034" y="463206"/>
            <a:ext cx="3581952" cy="238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2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a:extLst>
              <a:ext uri="{FF2B5EF4-FFF2-40B4-BE49-F238E27FC236}">
                <a16:creationId xmlns:a16="http://schemas.microsoft.com/office/drawing/2014/main" id="{80357466-2FBD-4978-36DD-7749FC2D8A67}"/>
              </a:ext>
              <a:ext uri="{C183D7F6-B498-43B3-948B-1728B52AA6E4}">
                <adec:decorative xmlns:adec="http://schemas.microsoft.com/office/drawing/2017/decorative" val="1"/>
              </a:ext>
            </a:extLst>
          </p:cNvPr>
          <p:cNvSpPr txBox="1">
            <a:spLocks noGrp="1" noChangeArrowheads="1"/>
          </p:cNvSpPr>
          <p:nvPr>
            <p:ph type="title"/>
          </p:nvPr>
        </p:nvSpPr>
        <p:spPr bwMode="auto">
          <a:xfrm>
            <a:off x="881410" y="410740"/>
            <a:ext cx="9707848" cy="1264513"/>
          </a:xfr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nSpc>
                <a:spcPct val="125000"/>
              </a:lnSpc>
              <a:spcBef>
                <a:spcPts val="1200"/>
              </a:spcBef>
              <a:spcAft>
                <a:spcPts val="1200"/>
              </a:spcAft>
            </a:pPr>
            <a:r>
              <a:rPr lang="pl-PL" altLang="pl-PL" sz="2100" noProof="0" dirty="0">
                <a:solidFill>
                  <a:srgbClr val="2F5597"/>
                </a:solidFill>
                <a:ea typeface="Open Sans" panose="020B0606030504020204" pitchFamily="34" charset="0"/>
                <a:cs typeface="Arial" panose="020B0604020202020204" pitchFamily="34" charset="0"/>
              </a:rPr>
              <a:t>PRIORYTET I – BADANIA NAUKOWE I INNOWACJE</a:t>
            </a:r>
            <a:br>
              <a:rPr lang="pl-PL" altLang="pl-PL" sz="2100" noProof="0" dirty="0">
                <a:solidFill>
                  <a:srgbClr val="2F5597"/>
                </a:solidFill>
                <a:ea typeface="Open Sans" panose="020B0606030504020204" pitchFamily="34" charset="0"/>
                <a:cs typeface="Arial" panose="020B0604020202020204" pitchFamily="34" charset="0"/>
              </a:rPr>
            </a:br>
            <a:r>
              <a:rPr lang="pl-PL" altLang="pl-PL" sz="2100" noProof="0" dirty="0">
                <a:solidFill>
                  <a:srgbClr val="2F5597"/>
                </a:solidFill>
                <a:ea typeface="Open Sans" panose="020B0606030504020204" pitchFamily="34" charset="0"/>
                <a:cs typeface="Arial" panose="020B0604020202020204" pitchFamily="34" charset="0"/>
              </a:rPr>
              <a:t>DZIAŁANIE 1.2 INFRASTRUKTURA WSPOMAGAJĄCA ROZWÓJ TECHNOLOGICZNY PRZEDSIĘBIORSTW</a:t>
            </a:r>
          </a:p>
        </p:txBody>
      </p:sp>
      <p:sp>
        <p:nvSpPr>
          <p:cNvPr id="8" name="Rectangle 3">
            <a:extLst>
              <a:ext uri="{FF2B5EF4-FFF2-40B4-BE49-F238E27FC236}">
                <a16:creationId xmlns:a16="http://schemas.microsoft.com/office/drawing/2014/main" id="{C0CB8D00-8845-1C20-9494-6857DD096838}"/>
              </a:ext>
              <a:ext uri="{C183D7F6-B498-43B3-948B-1728B52AA6E4}">
                <adec:decorative xmlns:adec="http://schemas.microsoft.com/office/drawing/2017/decorative" val="1"/>
              </a:ext>
            </a:extLst>
          </p:cNvPr>
          <p:cNvSpPr txBox="1">
            <a:spLocks noChangeArrowheads="1"/>
          </p:cNvSpPr>
          <p:nvPr/>
        </p:nvSpPr>
        <p:spPr>
          <a:xfrm>
            <a:off x="665386" y="1862346"/>
            <a:ext cx="9000901" cy="4847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1929">
              <a:lnSpc>
                <a:spcPct val="114000"/>
              </a:lnSpc>
              <a:spcBef>
                <a:spcPts val="600"/>
              </a:spcBef>
              <a:spcAft>
                <a:spcPts val="600"/>
              </a:spcAft>
              <a:buNone/>
              <a:defRPr/>
            </a:pPr>
            <a:r>
              <a:rPr lang="pl-PL" sz="2400" b="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Wsparcie infrastruktury B+R w przedsiębiorstwach (w tym usług szkoleniowych w zakresie wykorzystania nabytej infrastruktury B+R).</a:t>
            </a:r>
            <a:endParaRPr lang="pl-PL" sz="800" dirty="0">
              <a:solidFill>
                <a:srgbClr val="2F5597"/>
              </a:solidFill>
              <a:latin typeface="Arial" panose="020B0604020202020204" pitchFamily="34" charset="0"/>
              <a:ea typeface="Calibri" panose="020F0502020204030204" pitchFamily="34" charset="0"/>
              <a:cs typeface="Arial" panose="020B0604020202020204" pitchFamily="34" charset="0"/>
            </a:endParaRPr>
          </a:p>
          <a:p>
            <a:pPr marL="0" indent="0" defTabSz="801929">
              <a:lnSpc>
                <a:spcPct val="125000"/>
              </a:lnSpc>
              <a:spcBef>
                <a:spcPts val="1200"/>
              </a:spcBef>
              <a:spcAft>
                <a:spcPts val="600"/>
              </a:spcAft>
              <a:buNone/>
              <a:defRPr/>
            </a:pPr>
            <a:r>
              <a:rPr lang="pl-PL" sz="2400" dirty="0">
                <a:solidFill>
                  <a:srgbClr val="2F5597"/>
                </a:solidFill>
                <a:latin typeface="Arial" panose="020B0604020202020204" pitchFamily="34" charset="0"/>
                <a:ea typeface="Calibri" panose="020F0502020204030204" pitchFamily="34" charset="0"/>
                <a:cs typeface="Arial" panose="020B0604020202020204" pitchFamily="34" charset="0"/>
              </a:rPr>
              <a:t>Termin naboru: </a:t>
            </a:r>
            <a:r>
              <a:rPr lang="pl-PL" sz="2400" b="1" dirty="0">
                <a:solidFill>
                  <a:srgbClr val="FF0000"/>
                </a:solidFill>
                <a:latin typeface="Arial" panose="020B0604020202020204" pitchFamily="34" charset="0"/>
                <a:ea typeface="Calibri" panose="020F0502020204030204" pitchFamily="34" charset="0"/>
                <a:cs typeface="Arial" panose="020B0604020202020204" pitchFamily="34" charset="0"/>
              </a:rPr>
              <a:t>9</a:t>
            </a:r>
            <a:r>
              <a:rPr lang="pl-PL" sz="2400" dirty="0">
                <a:solidFill>
                  <a:srgbClr val="2F5597"/>
                </a:solidFill>
                <a:latin typeface="Arial" panose="020B0604020202020204" pitchFamily="34" charset="0"/>
                <a:ea typeface="Calibri" panose="020F0502020204030204" pitchFamily="34" charset="0"/>
                <a:cs typeface="Arial" panose="020B0604020202020204" pitchFamily="34" charset="0"/>
              </a:rPr>
              <a:t> </a:t>
            </a:r>
            <a:r>
              <a:rPr lang="pl-PL" sz="2400" b="1" dirty="0">
                <a:solidFill>
                  <a:srgbClr val="FF0000"/>
                </a:solidFill>
                <a:latin typeface="Arial" panose="020B0604020202020204" pitchFamily="34" charset="0"/>
                <a:ea typeface="Calibri" panose="020F0502020204030204" pitchFamily="34" charset="0"/>
                <a:cs typeface="Arial" panose="020B0604020202020204" pitchFamily="34" charset="0"/>
              </a:rPr>
              <a:t>stycznia 2025 r. </a:t>
            </a:r>
            <a:r>
              <a:rPr lang="pl-PL" sz="2400" b="1">
                <a:solidFill>
                  <a:srgbClr val="FF0000"/>
                </a:solidFill>
                <a:latin typeface="Arial" panose="020B0604020202020204" pitchFamily="34" charset="0"/>
                <a:ea typeface="Calibri" panose="020F0502020204030204" pitchFamily="34" charset="0"/>
                <a:cs typeface="Arial" panose="020B0604020202020204" pitchFamily="34" charset="0"/>
              </a:rPr>
              <a:t>do </a:t>
            </a:r>
            <a:r>
              <a:rPr lang="pl-PL" sz="2400" b="1" dirty="0">
                <a:solidFill>
                  <a:srgbClr val="FF0000"/>
                </a:solidFill>
                <a:latin typeface="Arial" panose="020B0604020202020204" pitchFamily="34" charset="0"/>
                <a:ea typeface="Calibri" panose="020F0502020204030204" pitchFamily="34" charset="0"/>
                <a:cs typeface="Arial" panose="020B0604020202020204" pitchFamily="34" charset="0"/>
              </a:rPr>
              <a:t>12 lutego 2025 r.</a:t>
            </a:r>
          </a:p>
          <a:p>
            <a:pPr marL="0" indent="0" defTabSz="801929">
              <a:lnSpc>
                <a:spcPct val="125000"/>
              </a:lnSpc>
              <a:spcBef>
                <a:spcPts val="600"/>
              </a:spcBef>
              <a:spcAft>
                <a:spcPts val="600"/>
              </a:spcAft>
              <a:buNone/>
              <a:defRPr/>
            </a:pPr>
            <a:r>
              <a:rPr lang="pl-PL" sz="22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Wsparciem objęte będą projekty polegające na stworzeniu lub rozwoju istniejącego zaplecza badawczo-rozwojowego, w szczególności zakup środków trwałych: aparatury i urządzeń laboratoryjnych oraz wartości niematerialnych i prawnych, na bazie których planowane jest prowadzenie działalności B+R oraz dodatkowo usług szkoleniowych w zakresie wykorzystania nabytej infrastruktury B+R.</a:t>
            </a:r>
          </a:p>
          <a:p>
            <a:pPr marL="0" indent="0" defTabSz="801929">
              <a:lnSpc>
                <a:spcPct val="125000"/>
              </a:lnSpc>
              <a:spcBef>
                <a:spcPts val="600"/>
              </a:spcBef>
              <a:spcAft>
                <a:spcPts val="600"/>
              </a:spcAft>
              <a:buNone/>
              <a:defRPr/>
            </a:pPr>
            <a:endParaRPr lang="pl-PL" sz="24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10042"/>
            <a:ext cx="4792615" cy="315409"/>
          </a:xfrm>
          <a:prstGeom prst="rect">
            <a:avLst/>
          </a:prstGeom>
        </p:spPr>
      </p:pic>
      <p:sp>
        <p:nvSpPr>
          <p:cNvPr id="2" name="Symbol zastępczy numeru slajdu 10">
            <a:extLst>
              <a:ext uri="{FF2B5EF4-FFF2-40B4-BE49-F238E27FC236}">
                <a16:creationId xmlns:a16="http://schemas.microsoft.com/office/drawing/2014/main" id="{594D291E-DA36-AD18-AB7F-EE910BD1BE63}"/>
              </a:ext>
            </a:extLst>
          </p:cNvPr>
          <p:cNvSpPr>
            <a:spLocks noGrp="1"/>
          </p:cNvSpPr>
          <p:nvPr>
            <p:ph type="sldNum" sz="quarter" idx="10"/>
          </p:nvPr>
        </p:nvSpPr>
        <p:spPr>
          <a:xfrm>
            <a:off x="4792615" y="7149854"/>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a:t>
            </a:fld>
            <a:endParaRPr lang="pl-P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588764"/>
      </p:ext>
    </p:extLst>
  </p:cSld>
  <p:clrMapOvr>
    <a:masterClrMapping/>
  </p:clrMapOvr>
  <p:timing>
    <p:tnLst>
      <p:par>
        <p:cTn id="1" dur="indefinite" restart="never" nodeType="tmRoot">
          <p:childTnLst>
            <p:par>
              <p:cTn id="2"/>
            </p:par>
            <p:par>
              <p:cTn id="3"/>
            </p:par>
            <p:par>
              <p:cTn id="4"/>
            </p:par>
            <p:par>
              <p:cTn id="5"/>
            </p:par>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a:extLst>
              <a:ext uri="{FF2B5EF4-FFF2-40B4-BE49-F238E27FC236}">
                <a16:creationId xmlns:a16="http://schemas.microsoft.com/office/drawing/2014/main" id="{80357466-2FBD-4978-36DD-7749FC2D8A67}"/>
              </a:ext>
            </a:extLst>
          </p:cNvPr>
          <p:cNvSpPr txBox="1">
            <a:spLocks noGrp="1" noChangeArrowheads="1"/>
          </p:cNvSpPr>
          <p:nvPr>
            <p:ph type="title" idx="4294967295"/>
          </p:nvPr>
        </p:nvSpPr>
        <p:spPr bwMode="auto">
          <a:xfrm>
            <a:off x="1025426" y="317609"/>
            <a:ext cx="9432826" cy="4449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OCENA FORMALNA</a:t>
            </a:r>
          </a:p>
        </p:txBody>
      </p:sp>
      <p:sp>
        <p:nvSpPr>
          <p:cNvPr id="3" name="pole tekstowe 2">
            <a:extLst>
              <a:ext uri="{FF2B5EF4-FFF2-40B4-BE49-F238E27FC236}">
                <a16:creationId xmlns:a16="http://schemas.microsoft.com/office/drawing/2014/main" id="{13DCCDAA-7DB8-9F3B-094A-B0E25511B400}"/>
              </a:ext>
            </a:extLst>
          </p:cNvPr>
          <p:cNvSpPr txBox="1"/>
          <p:nvPr/>
        </p:nvSpPr>
        <p:spPr>
          <a:xfrm>
            <a:off x="737394" y="778238"/>
            <a:ext cx="9613284" cy="369332"/>
          </a:xfrm>
          <a:prstGeom prst="rect">
            <a:avLst/>
          </a:prstGeom>
          <a:noFill/>
        </p:spPr>
        <p:txBody>
          <a:bodyPr wrap="square">
            <a:spAutoFit/>
          </a:bodyPr>
          <a:lstStyle/>
          <a:p>
            <a:pPr defTabSz="801929">
              <a:defRPr/>
            </a:pPr>
            <a:r>
              <a:rPr lang="pl-PL" b="1" dirty="0">
                <a:solidFill>
                  <a:srgbClr val="003399"/>
                </a:solidFill>
                <a:latin typeface="Arial" panose="020B0604020202020204" pitchFamily="34" charset="0"/>
                <a:cs typeface="Arial" panose="020B0604020202020204" pitchFamily="34" charset="0"/>
              </a:rPr>
              <a:t>Ocenie podlega:</a:t>
            </a:r>
            <a:endParaRPr kumimoji="0" lang="pl-PL"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7" name="pole tekstowe 6">
            <a:extLst>
              <a:ext uri="{FF2B5EF4-FFF2-40B4-BE49-F238E27FC236}">
                <a16:creationId xmlns:a16="http://schemas.microsoft.com/office/drawing/2014/main" id="{41169FAF-D8C0-B642-FD7B-C9D01D502003}"/>
              </a:ext>
            </a:extLst>
          </p:cNvPr>
          <p:cNvSpPr txBox="1"/>
          <p:nvPr/>
        </p:nvSpPr>
        <p:spPr>
          <a:xfrm>
            <a:off x="233338" y="1107160"/>
            <a:ext cx="6334050" cy="3901068"/>
          </a:xfrm>
          <a:prstGeom prst="rect">
            <a:avLst/>
          </a:prstGeom>
          <a:noFill/>
        </p:spPr>
        <p:txBody>
          <a:bodyPr wrap="square">
            <a:spAutoFit/>
          </a:bodyPr>
          <a:lstStyle/>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wniosek został złożony w terminie i poprzez system WOD2021? </a:t>
            </a:r>
            <a:r>
              <a:rPr kumimoji="0" lang="pl-PL" b="1"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(brak możliwości poprawy)</a:t>
            </a:r>
          </a:p>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złożono wszystkie wymagane załączniki</a:t>
            </a:r>
            <a:b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b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i wszystkie</a:t>
            </a:r>
            <a:r>
              <a:rPr lang="pl-PL" kern="100" dirty="0">
                <a:solidFill>
                  <a:srgbClr val="003399"/>
                </a:solidFill>
                <a:latin typeface="Arial" panose="020B0604020202020204" pitchFamily="34" charset="0"/>
                <a:cs typeface="Arial" panose="020B0604020202020204" pitchFamily="34" charset="0"/>
              </a:rPr>
              <a:t> pola są uzupełnione?</a:t>
            </a:r>
            <a:endPar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załączniki dotyczą wnioskodawcy i projektu, są czytelne i kompletne</a:t>
            </a:r>
            <a:r>
              <a:rPr lang="pl-PL" kern="100" dirty="0">
                <a:solidFill>
                  <a:srgbClr val="003399"/>
                </a:solidFill>
                <a:latin typeface="Arial" panose="020B0604020202020204" pitchFamily="34" charset="0"/>
                <a:cs typeface="Arial" panose="020B0604020202020204" pitchFamily="34" charset="0"/>
              </a:rPr>
              <a:t>, </a:t>
            </a: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sporządzone na udostępnionych formularzach?</a:t>
            </a:r>
          </a:p>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wszystkie załączniki zostały podpisane ważnym podpisem kwalifikowanym?</a:t>
            </a:r>
          </a:p>
          <a:p>
            <a:pPr marL="540000" indent="-342900" fontAlgn="ctr">
              <a:lnSpc>
                <a:spcPct val="125000"/>
              </a:lnSpc>
              <a:buFont typeface="Wingdings" panose="05000000000000000000" pitchFamily="2" charset="2"/>
              <a:buChar char="§"/>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wartość projektu, wydatków kwalifikowalnych oraz dofinansowania mieszczą się w limitach?</a:t>
            </a:r>
            <a:endParaRPr kumimoji="0" lang="pl-PL" b="0"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2" name="pole tekstowe 1">
            <a:extLst>
              <a:ext uri="{FF2B5EF4-FFF2-40B4-BE49-F238E27FC236}">
                <a16:creationId xmlns:a16="http://schemas.microsoft.com/office/drawing/2014/main" id="{EECBF0A4-B494-FA8A-94F8-87BB68863AA4}"/>
              </a:ext>
            </a:extLst>
          </p:cNvPr>
          <p:cNvSpPr txBox="1"/>
          <p:nvPr/>
        </p:nvSpPr>
        <p:spPr>
          <a:xfrm>
            <a:off x="233338" y="4908973"/>
            <a:ext cx="10224914" cy="1823576"/>
          </a:xfrm>
          <a:prstGeom prst="rect">
            <a:avLst/>
          </a:prstGeom>
          <a:solidFill>
            <a:schemeClr val="accent5">
              <a:lumMod val="20000"/>
              <a:lumOff val="80000"/>
            </a:schemeClr>
          </a:solidFill>
        </p:spPr>
        <p:txBody>
          <a:bodyPr wrap="square">
            <a:spAutoFit/>
          </a:bodyPr>
          <a:lstStyle/>
          <a:p>
            <a:pPr marL="540000" lvl="0" indent="-342900" fontAlgn="ctr">
              <a:lnSpc>
                <a:spcPct val="125000"/>
              </a:lnSpc>
              <a:buFont typeface="Wingdings" panose="05000000000000000000" pitchFamily="2" charset="2"/>
              <a:buChar char="§"/>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wnioskodawca/partner </a:t>
            </a:r>
            <a:r>
              <a:rPr lang="pl-PL" kern="100" dirty="0">
                <a:solidFill>
                  <a:schemeClr val="accent1"/>
                </a:solidFill>
                <a:latin typeface="Arial" panose="020B0604020202020204" pitchFamily="34" charset="0"/>
                <a:cs typeface="Arial" panose="020B0604020202020204" pitchFamily="34" charset="0"/>
              </a:rPr>
              <a:t>prawidłowo określił status MŚP i może ubiegać się o wsparcie?</a:t>
            </a:r>
          </a:p>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wnioskodawca/partner nie jest przedsiębiorstwem w trudnej sytuacji i nie należy do grupy gospodarczej w trudnej sytuacji?</a:t>
            </a:r>
          </a:p>
          <a:p>
            <a:pPr marL="540000" indent="-342900" fontAlgn="ctr">
              <a:lnSpc>
                <a:spcPct val="125000"/>
              </a:lnSpc>
              <a:buFont typeface="Wingdings" panose="05000000000000000000" pitchFamily="2" charset="2"/>
              <a:buChar char="§"/>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projekt będzie realizowany na obszarze województwa lubelskiego?</a:t>
            </a:r>
          </a:p>
          <a:p>
            <a:pPr marL="540000" indent="-342900" fontAlgn="ctr">
              <a:lnSpc>
                <a:spcPct val="125000"/>
              </a:lnSpc>
              <a:buFont typeface="Wingdings" panose="05000000000000000000" pitchFamily="2" charset="2"/>
              <a:buChar char="§"/>
              <a:defRPr/>
            </a:pPr>
            <a:r>
              <a:rPr lang="pl-PL" kern="100" dirty="0">
                <a:solidFill>
                  <a:schemeClr val="accent1"/>
                </a:solidFill>
                <a:latin typeface="Arial" panose="020B0604020202020204" pitchFamily="34" charset="0"/>
                <a:cs typeface="Arial" panose="020B0604020202020204" pitchFamily="34" charset="0"/>
              </a:rPr>
              <a:t>Czy wnioskodawca/partner aplikuje o wsparcie wyłącznie w ramach jednego projektu?</a:t>
            </a:r>
            <a:endPar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4" name="Symbol zastępczy numeru slajdu 3">
            <a:extLst>
              <a:ext uri="{FF2B5EF4-FFF2-40B4-BE49-F238E27FC236}">
                <a16:creationId xmlns:a16="http://schemas.microsoft.com/office/drawing/2014/main" id="{92781D25-7AFB-F381-724E-747E62A7FB8D}"/>
              </a:ext>
            </a:extLst>
          </p:cNvPr>
          <p:cNvSpPr>
            <a:spLocks noGrp="1"/>
          </p:cNvSpPr>
          <p:nvPr>
            <p:ph type="sldNum" sz="quarter" idx="10"/>
          </p:nvPr>
        </p:nvSpPr>
        <p:spPr>
          <a:xfrm>
            <a:off x="4764089" y="7193714"/>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20</a:t>
            </a:fld>
            <a:endParaRPr lang="pl-PL" sz="1000" dirty="0">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pic>
        <p:nvPicPr>
          <p:cNvPr id="6146" name="Picture 2" descr="Ocena merytoryczna. Kto, jak i według jakich kryteriów ocenia ofertę  organizacji? - Artykuł - ngo.pl">
            <a:extLst>
              <a:ext uri="{FF2B5EF4-FFF2-40B4-BE49-F238E27FC236}">
                <a16:creationId xmlns:a16="http://schemas.microsoft.com/office/drawing/2014/main" id="{D78D4639-0DB6-D423-BD0D-F732A2AE0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9346" y="1331565"/>
            <a:ext cx="4190675" cy="279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143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0">
            <a:extLst>
              <a:ext uri="{FF2B5EF4-FFF2-40B4-BE49-F238E27FC236}">
                <a16:creationId xmlns:a16="http://schemas.microsoft.com/office/drawing/2014/main" id="{7F228D7C-1159-3A9F-CF58-8F031A61BE07}"/>
              </a:ext>
            </a:extLst>
          </p:cNvPr>
          <p:cNvSpPr txBox="1">
            <a:spLocks noGrp="1" noChangeArrowheads="1"/>
          </p:cNvSpPr>
          <p:nvPr>
            <p:ph type="title" idx="4294967295"/>
          </p:nvPr>
        </p:nvSpPr>
        <p:spPr bwMode="auto">
          <a:xfrm>
            <a:off x="1025426" y="550404"/>
            <a:ext cx="8423450" cy="4449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OCENA MERYTORYCZNA – KRYTERIA TECHNICZNE (1/3)</a:t>
            </a:r>
          </a:p>
        </p:txBody>
      </p:sp>
      <p:sp>
        <p:nvSpPr>
          <p:cNvPr id="5" name="pole tekstowe 4">
            <a:extLst>
              <a:ext uri="{FF2B5EF4-FFF2-40B4-BE49-F238E27FC236}">
                <a16:creationId xmlns:a16="http://schemas.microsoft.com/office/drawing/2014/main" id="{7D471768-2C01-1C0E-C179-31F8B5467E1E}"/>
              </a:ext>
            </a:extLst>
          </p:cNvPr>
          <p:cNvSpPr txBox="1"/>
          <p:nvPr/>
        </p:nvSpPr>
        <p:spPr>
          <a:xfrm>
            <a:off x="161330" y="1115541"/>
            <a:ext cx="7776864" cy="5363007"/>
          </a:xfrm>
          <a:prstGeom prst="rect">
            <a:avLst/>
          </a:prstGeom>
          <a:noFill/>
        </p:spPr>
        <p:txBody>
          <a:bodyPr wrap="square">
            <a:spAutoFit/>
          </a:bodyPr>
          <a:lstStyle/>
          <a:p>
            <a:pPr marL="197100" marR="0" lvl="1" algn="l" defTabSz="457200" rtl="0" eaLnBrk="1" fontAlgn="ctr" latinLnBrk="0" hangingPunct="1">
              <a:lnSpc>
                <a:spcPct val="125000"/>
              </a:lnSpc>
              <a:buClrTx/>
              <a:buSzTx/>
              <a:tabLst/>
              <a:defRPr/>
            </a:pPr>
            <a:r>
              <a:rPr kumimoji="0" lang="pl-PL" b="1"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      Ocenie podlega:</a:t>
            </a:r>
          </a:p>
          <a:p>
            <a:pPr marL="540000" marR="0" lvl="1" indent="-342900" algn="l" defTabSz="457200" rtl="0" eaLnBrk="1" fontAlgn="ctr" latinLnBrk="0" hangingPunct="1">
              <a:lnSpc>
                <a:spcPct val="125000"/>
              </a:lnSpc>
              <a:spcBef>
                <a:spcPts val="600"/>
              </a:spcBef>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poprawnie wypełniono dokumenty?</a:t>
            </a:r>
          </a:p>
          <a:p>
            <a:pPr marL="540000" marR="0" lvl="1" indent="-34290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informacje są jednoznaczne i spójne?</a:t>
            </a:r>
          </a:p>
          <a:p>
            <a:pPr marL="540000" marR="0" lvl="0" indent="-34290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prawidłowo określono % dofinansowania?</a:t>
            </a:r>
          </a:p>
          <a:p>
            <a:pPr marL="540000" marR="0" lvl="0" indent="-342900" algn="l" defTabSz="457200" rtl="0" eaLnBrk="1" fontAlgn="ctr" latinLnBrk="0" hangingPunct="1">
              <a:lnSpc>
                <a:spcPct val="125000"/>
              </a:lnSpc>
              <a:spcAft>
                <a:spcPts val="600"/>
              </a:spcAft>
              <a:buClrTx/>
              <a:buSzTx/>
              <a:buFont typeface="Wingdings" panose="05000000000000000000" pitchFamily="2" charset="2"/>
              <a:buChar char="§"/>
              <a:tabLst/>
              <a:defRPr/>
            </a:pPr>
            <a:r>
              <a:rPr lang="pl-PL" dirty="0">
                <a:solidFill>
                  <a:schemeClr val="accent1"/>
                </a:solidFill>
                <a:latin typeface="Arial" panose="020B0604020202020204" pitchFamily="34" charset="0"/>
                <a:cs typeface="Arial" panose="020B0604020202020204" pitchFamily="34" charset="0"/>
              </a:rPr>
              <a:t>Czy projekt wpisuje się w typ projektu określony</a:t>
            </a:r>
            <a:br>
              <a:rPr lang="pl-PL" dirty="0">
                <a:solidFill>
                  <a:schemeClr val="accent1"/>
                </a:solidFill>
                <a:latin typeface="Arial" panose="020B0604020202020204" pitchFamily="34" charset="0"/>
                <a:cs typeface="Arial" panose="020B0604020202020204" pitchFamily="34" charset="0"/>
              </a:rPr>
            </a:br>
            <a:r>
              <a:rPr lang="pl-PL" dirty="0">
                <a:solidFill>
                  <a:schemeClr val="accent1"/>
                </a:solidFill>
                <a:latin typeface="Arial" panose="020B0604020202020204" pitchFamily="34" charset="0"/>
                <a:cs typeface="Arial" panose="020B0604020202020204" pitchFamily="34" charset="0"/>
              </a:rPr>
              <a:t>w Regulaminie wyboru projektów?</a:t>
            </a:r>
            <a:endParaRPr kumimoji="0" lang="pl-PL" b="0" i="0" u="none" strike="noStrike" kern="1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a:p>
            <a:pPr marL="540000" marR="0" lvl="1" indent="-34290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projekt nie dotyczy działalności wykluczonych?</a:t>
            </a:r>
          </a:p>
          <a:p>
            <a:pPr marL="540000" marR="0" lvl="0" indent="-34290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projekt jest zgodny z zasadami udzielania pomocy (pomocy publicznej/pomocy de </a:t>
            </a:r>
            <a:r>
              <a:rPr kumimoji="0" lang="pl-PL" b="0" i="0" u="none" strike="noStrike" kern="100" cap="none" spc="0" normalizeH="0" baseline="0" noProof="0" dirty="0" err="1">
                <a:ln>
                  <a:noFill/>
                </a:ln>
                <a:solidFill>
                  <a:schemeClr val="accent1"/>
                </a:solidFill>
                <a:effectLst/>
                <a:uLnTx/>
                <a:uFillTx/>
                <a:latin typeface="Arial" panose="020B0604020202020204" pitchFamily="34" charset="0"/>
                <a:ea typeface="+mn-ea"/>
                <a:cs typeface="Arial" panose="020B0604020202020204" pitchFamily="34" charset="0"/>
              </a:rPr>
              <a:t>minimis</a:t>
            </a: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t>
            </a:r>
          </a:p>
          <a:p>
            <a:pPr marL="540000" marR="0" lvl="0" indent="-34290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projekt jest zgodny z przepisami prawa polskiego i unijnego?</a:t>
            </a:r>
          </a:p>
          <a:p>
            <a:pPr marL="540000" marR="0" lvl="0" indent="-34290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okres realizacji projektu jest zgodny z zasadą n+3?</a:t>
            </a:r>
          </a:p>
          <a:p>
            <a:pPr marL="540000" marR="0" lvl="0" indent="-34290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projekt wywołuje tzw. efekt zachęty?</a:t>
            </a:r>
          </a:p>
          <a:p>
            <a:pPr marL="540000" marR="0" lvl="0" indent="-342900" algn="l" defTabSz="457200" rtl="0" eaLnBrk="1" fontAlgn="ctr" latinLnBrk="0" hangingPunct="1">
              <a:lnSpc>
                <a:spcPct val="125000"/>
              </a:lnSpc>
              <a:spcAft>
                <a:spcPts val="600"/>
              </a:spcAft>
              <a:buClrTx/>
              <a:buSzTx/>
              <a:buFont typeface="Wingdings" panose="05000000000000000000" pitchFamily="2" charset="2"/>
              <a:buChar char="§"/>
              <a:tabLst/>
              <a:defRPr/>
            </a:pPr>
            <a:r>
              <a:rPr lang="pl-PL" kern="100" dirty="0">
                <a:solidFill>
                  <a:schemeClr val="accent1"/>
                </a:solidFill>
                <a:latin typeface="Arial" panose="020B0604020202020204" pitchFamily="34" charset="0"/>
                <a:cs typeface="Arial" panose="020B0604020202020204" pitchFamily="34" charset="0"/>
              </a:rPr>
              <a:t>Czy zachowana zostanie trwałość projektu?</a:t>
            </a:r>
            <a:endPar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2" name="Symbol zastępczy numeru slajdu 1">
            <a:extLst>
              <a:ext uri="{FF2B5EF4-FFF2-40B4-BE49-F238E27FC236}">
                <a16:creationId xmlns:a16="http://schemas.microsoft.com/office/drawing/2014/main" id="{FC85D19E-0CF3-7B72-2666-82E663C30E5A}"/>
              </a:ext>
            </a:extLst>
          </p:cNvPr>
          <p:cNvSpPr>
            <a:spLocks noGrp="1"/>
          </p:cNvSpPr>
          <p:nvPr>
            <p:ph type="sldNum" sz="quarter" idx="10"/>
          </p:nvPr>
        </p:nvSpPr>
        <p:spPr>
          <a:xfrm>
            <a:off x="4782940" y="7193714"/>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21</a:t>
            </a:fld>
            <a:endParaRPr lang="pl-PL" sz="1000" dirty="0">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pic>
        <p:nvPicPr>
          <p:cNvPr id="7170" name="Picture 2" descr="JBO 2024: Ocena merytoryczna wniosków – Jaworzno – źródło energii">
            <a:extLst>
              <a:ext uri="{FF2B5EF4-FFF2-40B4-BE49-F238E27FC236}">
                <a16:creationId xmlns:a16="http://schemas.microsoft.com/office/drawing/2014/main" id="{535A48B8-86F5-6B81-783F-12F346FD7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480" y="1662861"/>
            <a:ext cx="4347214" cy="188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58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AF6EE3AE-B38C-CDA4-4E90-0153A9759620}"/>
              </a:ext>
            </a:extLst>
          </p:cNvPr>
          <p:cNvSpPr>
            <a:spLocks noGrp="1"/>
          </p:cNvSpPr>
          <p:nvPr>
            <p:ph type="title"/>
          </p:nvPr>
        </p:nvSpPr>
        <p:spPr>
          <a:xfrm>
            <a:off x="1025715" y="528439"/>
            <a:ext cx="8640381" cy="430041"/>
          </a:xfrm>
        </p:spPr>
        <p:txBody>
          <a:bodyPr>
            <a:noAutofit/>
          </a:bodyPr>
          <a:lstStyle/>
          <a:p>
            <a:r>
              <a:rPr lang="pl-PL" sz="2000" dirty="0">
                <a:latin typeface="Arial" panose="020B0604020202020204" pitchFamily="34" charset="0"/>
                <a:cs typeface="Arial" panose="020B0604020202020204" pitchFamily="34" charset="0"/>
              </a:rPr>
              <a:t>OCENA MERYTORYCZNA – KRYTERIA TECHNICZNE (2/3)</a:t>
            </a:r>
          </a:p>
        </p:txBody>
      </p:sp>
      <p:sp>
        <p:nvSpPr>
          <p:cNvPr id="4" name="pole tekstowe 3">
            <a:extLst>
              <a:ext uri="{FF2B5EF4-FFF2-40B4-BE49-F238E27FC236}">
                <a16:creationId xmlns:a16="http://schemas.microsoft.com/office/drawing/2014/main" id="{522DCA04-D17F-83EF-6160-328C7E08FD45}"/>
              </a:ext>
            </a:extLst>
          </p:cNvPr>
          <p:cNvSpPr txBox="1"/>
          <p:nvPr/>
        </p:nvSpPr>
        <p:spPr>
          <a:xfrm>
            <a:off x="427641" y="1217144"/>
            <a:ext cx="4747445" cy="1166473"/>
          </a:xfrm>
          <a:prstGeom prst="rect">
            <a:avLst/>
          </a:prstGeom>
          <a:noFill/>
        </p:spPr>
        <p:txBody>
          <a:bodyPr wrap="square">
            <a:spAutoFit/>
          </a:bodyPr>
          <a:lstStyle/>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a:t>
            </a:r>
            <a:r>
              <a:rPr lang="pl-PL" kern="100" dirty="0">
                <a:solidFill>
                  <a:srgbClr val="003399"/>
                </a:solidFill>
                <a:latin typeface="Arial" panose="020B0604020202020204" pitchFamily="34" charset="0"/>
                <a:cs typeface="Arial" panose="020B0604020202020204" pitchFamily="34" charset="0"/>
              </a:rPr>
              <a:t>wybrane są </a:t>
            </a: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wszystkie wskaźniki?</a:t>
            </a:r>
          </a:p>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wartości wskaźników wynikają z założeń</a:t>
            </a:r>
            <a:r>
              <a:rPr lang="pl-PL" kern="100" dirty="0">
                <a:solidFill>
                  <a:srgbClr val="003399"/>
                </a:solidFill>
                <a:latin typeface="Arial" panose="020B0604020202020204" pitchFamily="34" charset="0"/>
                <a:cs typeface="Arial" panose="020B0604020202020204" pitchFamily="34" charset="0"/>
              </a:rPr>
              <a:t> </a:t>
            </a: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i są możliwe do osiągnięcia?</a:t>
            </a:r>
          </a:p>
        </p:txBody>
      </p:sp>
      <p:sp>
        <p:nvSpPr>
          <p:cNvPr id="12" name="Strzałka: w lewo i w prawo 11">
            <a:extLst>
              <a:ext uri="{FF2B5EF4-FFF2-40B4-BE49-F238E27FC236}">
                <a16:creationId xmlns:a16="http://schemas.microsoft.com/office/drawing/2014/main" id="{0D103B5B-9965-4C06-81C6-CBD60847B06F}"/>
              </a:ext>
              <a:ext uri="{C183D7F6-B498-43B3-948B-1728B52AA6E4}">
                <adec:decorative xmlns:adec="http://schemas.microsoft.com/office/drawing/2017/decorative" val="1"/>
              </a:ext>
            </a:extLst>
          </p:cNvPr>
          <p:cNvSpPr/>
          <p:nvPr/>
        </p:nvSpPr>
        <p:spPr>
          <a:xfrm>
            <a:off x="5345905" y="1632720"/>
            <a:ext cx="1656184" cy="216024"/>
          </a:xfrm>
          <a:prstGeom prst="leftRightArrow">
            <a:avLst/>
          </a:prstGeom>
          <a:solidFill>
            <a:schemeClr val="accent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Grafika 2" descr="Wykres słupkowy z trendem wzrostowym kontur.">
            <a:extLst>
              <a:ext uri="{FF2B5EF4-FFF2-40B4-BE49-F238E27FC236}">
                <a16:creationId xmlns:a16="http://schemas.microsoft.com/office/drawing/2014/main" id="{52AEA896-A000-2941-8E6E-4CA898FE5D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728" y="591972"/>
            <a:ext cx="1890609" cy="1890609"/>
          </a:xfrm>
          <a:prstGeom prst="rect">
            <a:avLst/>
          </a:prstGeom>
        </p:spPr>
      </p:pic>
      <p:pic>
        <p:nvPicPr>
          <p:cNvPr id="8" name="Grafika 7" descr="Pieniądze kontur.">
            <a:extLst>
              <a:ext uri="{FF2B5EF4-FFF2-40B4-BE49-F238E27FC236}">
                <a16:creationId xmlns:a16="http://schemas.microsoft.com/office/drawing/2014/main" id="{547BEF92-F66A-9DE7-B935-0D4F968B8A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66896" y="2387064"/>
            <a:ext cx="2113384" cy="2113384"/>
          </a:xfrm>
          <a:prstGeom prst="rect">
            <a:avLst/>
          </a:prstGeom>
        </p:spPr>
      </p:pic>
      <p:sp>
        <p:nvSpPr>
          <p:cNvPr id="13" name="Strzałka: w lewo i w prawo 12">
            <a:extLst>
              <a:ext uri="{FF2B5EF4-FFF2-40B4-BE49-F238E27FC236}">
                <a16:creationId xmlns:a16="http://schemas.microsoft.com/office/drawing/2014/main" id="{A67D48D4-2606-7452-663F-5741B929D13B}"/>
              </a:ext>
              <a:ext uri="{C183D7F6-B498-43B3-948B-1728B52AA6E4}">
                <adec:decorative xmlns:adec="http://schemas.microsoft.com/office/drawing/2017/decorative" val="1"/>
              </a:ext>
            </a:extLst>
          </p:cNvPr>
          <p:cNvSpPr/>
          <p:nvPr/>
        </p:nvSpPr>
        <p:spPr>
          <a:xfrm>
            <a:off x="3977814" y="3563813"/>
            <a:ext cx="1656184" cy="216024"/>
          </a:xfrm>
          <a:prstGeom prst="leftRightArrow">
            <a:avLst/>
          </a:prstGeom>
          <a:solidFill>
            <a:schemeClr val="accent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06F0428E-C4CC-3957-26BA-29EA35B26D2A}"/>
              </a:ext>
            </a:extLst>
          </p:cNvPr>
          <p:cNvSpPr txBox="1"/>
          <p:nvPr/>
        </p:nvSpPr>
        <p:spPr>
          <a:xfrm>
            <a:off x="5899199" y="2522984"/>
            <a:ext cx="4500772" cy="2746906"/>
          </a:xfrm>
          <a:prstGeom prst="rect">
            <a:avLst/>
          </a:prstGeom>
          <a:noFill/>
          <a:ln>
            <a:noFill/>
            <a:prstDash/>
          </a:ln>
          <a:effectLst/>
        </p:spPr>
        <p:txBody>
          <a:bodyPr wrap="square">
            <a:spAutoFit/>
          </a:bodyPr>
          <a:lstStyle/>
          <a:p>
            <a:pPr marL="536575" marR="0" lvl="0" indent="-354013"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koszty są kwalifikowalne</a:t>
            </a:r>
            <a:r>
              <a:rPr lang="pl-PL" kern="100" dirty="0">
                <a:solidFill>
                  <a:srgbClr val="003399"/>
                </a:solidFill>
                <a:latin typeface="Arial" panose="020B0604020202020204" pitchFamily="34" charset="0"/>
                <a:cs typeface="Arial" panose="020B0604020202020204" pitchFamily="34" charset="0"/>
              </a:rPr>
              <a:t>, w tym:</a:t>
            </a:r>
          </a:p>
          <a:p>
            <a:pPr marL="525462" indent="-342900" fontAlgn="ctr">
              <a:lnSpc>
                <a:spcPct val="125000"/>
              </a:lnSpc>
              <a:buFont typeface="Wingdings" panose="05000000000000000000" pitchFamily="2" charset="2"/>
              <a:buChar char="Ø"/>
              <a:defRPr/>
            </a:pPr>
            <a:r>
              <a:rPr lang="pl-PL" sz="2000" kern="100" dirty="0">
                <a:solidFill>
                  <a:srgbClr val="003399"/>
                </a:solidFill>
                <a:latin typeface="Arial" panose="020B0604020202020204" pitchFamily="34" charset="0"/>
                <a:cs typeface="Arial" panose="020B0604020202020204" pitchFamily="34" charset="0"/>
              </a:rPr>
              <a:t>czy są </a:t>
            </a:r>
            <a:r>
              <a:rPr kumimoji="0" lang="pl-PL" sz="2000"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niezbędne?</a:t>
            </a:r>
            <a:endParaRPr lang="pl-PL" sz="2000" kern="100" dirty="0">
              <a:solidFill>
                <a:srgbClr val="003399"/>
              </a:solidFill>
              <a:latin typeface="Arial" panose="020B0604020202020204" pitchFamily="34" charset="0"/>
              <a:cs typeface="Arial" panose="020B0604020202020204" pitchFamily="34" charset="0"/>
            </a:endParaRPr>
          </a:p>
          <a:p>
            <a:pPr marL="525462" indent="-342900" fontAlgn="ctr">
              <a:lnSpc>
                <a:spcPct val="125000"/>
              </a:lnSpc>
              <a:buFont typeface="Wingdings" panose="05000000000000000000" pitchFamily="2" charset="2"/>
              <a:buChar char="Ø"/>
              <a:defRPr/>
            </a:pPr>
            <a:r>
              <a:rPr kumimoji="0" lang="pl-PL" sz="2000"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są racjonalne? </a:t>
            </a:r>
          </a:p>
          <a:p>
            <a:pPr marL="525462" indent="-342900" fontAlgn="ctr">
              <a:lnSpc>
                <a:spcPct val="125000"/>
              </a:lnSpc>
              <a:buFont typeface="Wingdings" panose="05000000000000000000" pitchFamily="2" charset="2"/>
              <a:buChar char="Ø"/>
              <a:defRPr/>
            </a:pPr>
            <a:r>
              <a:rPr lang="pl-PL" sz="2000" kern="100" dirty="0">
                <a:solidFill>
                  <a:srgbClr val="003399"/>
                </a:solidFill>
                <a:latin typeface="Arial" panose="020B0604020202020204" pitchFamily="34" charset="0"/>
                <a:cs typeface="Arial" panose="020B0604020202020204" pitchFamily="34" charset="0"/>
              </a:rPr>
              <a:t>czy są </a:t>
            </a:r>
            <a:r>
              <a:rPr kumimoji="0" lang="pl-PL" sz="2000"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adekwatne?</a:t>
            </a:r>
          </a:p>
          <a:p>
            <a:pPr marL="525462" indent="-342900" fontAlgn="ctr">
              <a:lnSpc>
                <a:spcPct val="125000"/>
              </a:lnSpc>
              <a:buFont typeface="Wingdings" panose="05000000000000000000" pitchFamily="2" charset="2"/>
              <a:buChar char="Ø"/>
              <a:defRPr/>
            </a:pPr>
            <a:r>
              <a:rPr lang="pl-PL" sz="2000" kern="100" dirty="0">
                <a:solidFill>
                  <a:srgbClr val="003399"/>
                </a:solidFill>
                <a:latin typeface="Arial" panose="020B0604020202020204" pitchFamily="34" charset="0"/>
                <a:cs typeface="Arial" panose="020B0604020202020204" pitchFamily="34" charset="0"/>
              </a:rPr>
              <a:t>czy są</a:t>
            </a:r>
            <a:r>
              <a:rPr kumimoji="0" lang="pl-PL" sz="2000"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 uzasadnione?</a:t>
            </a:r>
          </a:p>
          <a:p>
            <a:pPr marL="525462" indent="-342900" fontAlgn="ctr">
              <a:lnSpc>
                <a:spcPct val="125000"/>
              </a:lnSpc>
              <a:buFont typeface="Wingdings" panose="05000000000000000000" pitchFamily="2" charset="2"/>
              <a:buChar char="Ø"/>
              <a:defRPr/>
            </a:pPr>
            <a:r>
              <a:rPr lang="pl-PL" sz="2000" kern="100" dirty="0">
                <a:solidFill>
                  <a:srgbClr val="003399"/>
                </a:solidFill>
                <a:latin typeface="Arial" panose="020B0604020202020204" pitchFamily="34" charset="0"/>
                <a:cs typeface="Arial" panose="020B0604020202020204" pitchFamily="34" charset="0"/>
              </a:rPr>
              <a:t>czy mieszczą się w określonym limicie?</a:t>
            </a:r>
            <a:endParaRPr kumimoji="0" lang="pl-PL" sz="2000"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6" name="pole tekstowe 5">
            <a:extLst>
              <a:ext uri="{FF2B5EF4-FFF2-40B4-BE49-F238E27FC236}">
                <a16:creationId xmlns:a16="http://schemas.microsoft.com/office/drawing/2014/main" id="{CC1ED56E-1C87-1E39-6716-217E58DBE224}"/>
              </a:ext>
            </a:extLst>
          </p:cNvPr>
          <p:cNvSpPr txBox="1"/>
          <p:nvPr/>
        </p:nvSpPr>
        <p:spPr>
          <a:xfrm>
            <a:off x="435659" y="4288591"/>
            <a:ext cx="4675438" cy="2862322"/>
          </a:xfrm>
          <a:prstGeom prst="rect">
            <a:avLst/>
          </a:prstGeom>
          <a:noFill/>
        </p:spPr>
        <p:txBody>
          <a:bodyPr wrap="square">
            <a:spAutoFit/>
          </a:bodyPr>
          <a:lstStyle/>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projekt jest wykonalny organizacyjnie, technicznie i pod względem zasobów osobowych?</a:t>
            </a:r>
          </a:p>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wnioskodawca posiada wszystkie niezbędne decyzje?</a:t>
            </a:r>
          </a:p>
          <a:p>
            <a:pPr marL="540000" marR="0" lvl="0" indent="-342900" algn="l" defTabSz="457200" rtl="0" eaLnBrk="1" fontAlgn="ctr" latinLnBrk="0" hangingPunct="1">
              <a:lnSpc>
                <a:spcPct val="125000"/>
              </a:lnSpc>
              <a:buClrTx/>
              <a:buSzTx/>
              <a:buFont typeface="Wingdings" panose="05000000000000000000" pitchFamily="2" charset="2"/>
              <a:buChar char="§"/>
              <a:tabLst/>
              <a:defRPr/>
            </a:pP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Czy założenia dotyczące prognoz finansowych, w tym przychodów</a:t>
            </a:r>
            <a:b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b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 kosztów są wiarygodne?</a:t>
            </a:r>
          </a:p>
        </p:txBody>
      </p:sp>
      <p:sp>
        <p:nvSpPr>
          <p:cNvPr id="14" name="Strzałka: w lewo i w prawo 13">
            <a:extLst>
              <a:ext uri="{FF2B5EF4-FFF2-40B4-BE49-F238E27FC236}">
                <a16:creationId xmlns:a16="http://schemas.microsoft.com/office/drawing/2014/main" id="{16890854-7DA5-609D-8421-1DD9A367B078}"/>
              </a:ext>
              <a:ext uri="{C183D7F6-B498-43B3-948B-1728B52AA6E4}">
                <adec:decorative xmlns:adec="http://schemas.microsoft.com/office/drawing/2017/decorative" val="1"/>
              </a:ext>
            </a:extLst>
          </p:cNvPr>
          <p:cNvSpPr/>
          <p:nvPr/>
        </p:nvSpPr>
        <p:spPr>
          <a:xfrm>
            <a:off x="5283226" y="5863806"/>
            <a:ext cx="1656184" cy="216024"/>
          </a:xfrm>
          <a:prstGeom prst="leftRightArrow">
            <a:avLst/>
          </a:prstGeom>
          <a:solidFill>
            <a:schemeClr val="accent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Grafika 10" descr="Uniesiony kciuk kontur.">
            <a:extLst>
              <a:ext uri="{FF2B5EF4-FFF2-40B4-BE49-F238E27FC236}">
                <a16:creationId xmlns:a16="http://schemas.microsoft.com/office/drawing/2014/main" id="{45F06624-0F54-3BE0-21FD-FF4140B994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8985" y="4881879"/>
            <a:ext cx="1825352" cy="1825352"/>
          </a:xfrm>
          <a:prstGeom prst="rect">
            <a:avLst/>
          </a:prstGeom>
        </p:spPr>
      </p:pic>
      <p:sp>
        <p:nvSpPr>
          <p:cNvPr id="2" name="Symbol zastępczy numeru slajdu 1">
            <a:extLst>
              <a:ext uri="{FF2B5EF4-FFF2-40B4-BE49-F238E27FC236}">
                <a16:creationId xmlns:a16="http://schemas.microsoft.com/office/drawing/2014/main" id="{4685F128-1227-71D5-8FCB-95E91168D5FF}"/>
              </a:ext>
            </a:extLst>
          </p:cNvPr>
          <p:cNvSpPr>
            <a:spLocks noGrp="1"/>
          </p:cNvSpPr>
          <p:nvPr>
            <p:ph type="sldNum" sz="quarter" idx="10"/>
          </p:nvPr>
        </p:nvSpPr>
        <p:spPr>
          <a:xfrm>
            <a:off x="4805906" y="7126010"/>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22</a:t>
            </a:fld>
            <a:endParaRPr lang="pl-PL" sz="1000" dirty="0">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414347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228B208-F617-095C-6387-0D9A16936677}"/>
              </a:ext>
            </a:extLst>
          </p:cNvPr>
          <p:cNvSpPr>
            <a:spLocks noGrp="1"/>
          </p:cNvSpPr>
          <p:nvPr>
            <p:ph type="title"/>
          </p:nvPr>
        </p:nvSpPr>
        <p:spPr>
          <a:xfrm>
            <a:off x="1354189" y="445858"/>
            <a:ext cx="8640381" cy="5757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fontScale="90000"/>
          </a:bodyPr>
          <a:lstStyle/>
          <a:p>
            <a:r>
              <a:rPr lang="pl-PL" sz="2200" dirty="0">
                <a:latin typeface="Arial" panose="020B0604020202020204" pitchFamily="34" charset="0"/>
                <a:cs typeface="Arial" panose="020B0604020202020204" pitchFamily="34" charset="0"/>
              </a:rPr>
              <a:t>OCENA MERYTORYCZNA – KRYTERIA TECHNICZNE (3/3)</a:t>
            </a:r>
            <a:br>
              <a:rPr lang="pl-PL" sz="2228" dirty="0"/>
            </a:br>
            <a:endParaRPr lang="pl-PL" sz="2228" dirty="0"/>
          </a:p>
        </p:txBody>
      </p:sp>
      <p:sp>
        <p:nvSpPr>
          <p:cNvPr id="4" name="pole tekstowe 3">
            <a:extLst>
              <a:ext uri="{FF2B5EF4-FFF2-40B4-BE49-F238E27FC236}">
                <a16:creationId xmlns:a16="http://schemas.microsoft.com/office/drawing/2014/main" id="{522DCA04-D17F-83EF-6160-328C7E08FD45}"/>
              </a:ext>
            </a:extLst>
          </p:cNvPr>
          <p:cNvSpPr txBox="1"/>
          <p:nvPr/>
        </p:nvSpPr>
        <p:spPr>
          <a:xfrm>
            <a:off x="521370" y="1265306"/>
            <a:ext cx="5153010" cy="2323713"/>
          </a:xfrm>
          <a:prstGeom prst="rect">
            <a:avLst/>
          </a:prstGeom>
          <a:noFill/>
        </p:spPr>
        <p:txBody>
          <a:bodyPr wrap="square">
            <a:spAutoFit/>
          </a:bodyPr>
          <a:lstStyle/>
          <a:p>
            <a:pPr marL="285750" marR="0" lvl="0" indent="-28575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projekt jest zgodny z Konwencją</a:t>
            </a:r>
            <a:b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b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o Prawach Osób </a:t>
            </a:r>
            <a:r>
              <a:rPr kumimoji="0" lang="pl-PL" b="0" i="0" u="none" strike="noStrike" kern="1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Niepełnosprawnych</a:t>
            </a:r>
            <a:r>
              <a:rPr lang="pl-PL" kern="100" dirty="0">
                <a:solidFill>
                  <a:srgbClr val="003399"/>
                </a:solidFill>
                <a:latin typeface="Arial" panose="020B0604020202020204" pitchFamily="34" charset="0"/>
                <a:cs typeface="Arial" panose="020B0604020202020204" pitchFamily="34" charset="0"/>
              </a:rPr>
              <a:t>?</a:t>
            </a:r>
            <a:endPar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ctr" latinLnBrk="0" hangingPunct="1">
              <a:lnSpc>
                <a:spcPct val="125000"/>
              </a:lnSpc>
              <a:spcAft>
                <a:spcPts val="600"/>
              </a:spcAft>
              <a:buClrTx/>
              <a:buSzTx/>
              <a:buFont typeface="Wingdings" panose="05000000000000000000" pitchFamily="2" charset="2"/>
              <a:buChar char="§"/>
              <a:tabLst/>
              <a:defRPr/>
            </a:pPr>
            <a:r>
              <a:rPr lang="pl-PL" kern="100" dirty="0">
                <a:solidFill>
                  <a:srgbClr val="003399"/>
                </a:solidFill>
                <a:latin typeface="Arial" panose="020B0604020202020204" pitchFamily="34" charset="0"/>
                <a:cs typeface="Arial" panose="020B0604020202020204" pitchFamily="34" charset="0"/>
              </a:rPr>
              <a:t>Czy p</a:t>
            </a:r>
            <a:r>
              <a:rPr kumimoji="0" lang="pl-PL" b="0" i="0" u="none" strike="noStrike" kern="100" cap="none" spc="0" normalizeH="0" baseline="0" noProof="0" dirty="0" err="1">
                <a:ln>
                  <a:noFill/>
                </a:ln>
                <a:solidFill>
                  <a:srgbClr val="003399"/>
                </a:solidFill>
                <a:effectLst/>
                <a:uLnTx/>
                <a:uFillTx/>
                <a:latin typeface="Arial" panose="020B0604020202020204" pitchFamily="34" charset="0"/>
                <a:ea typeface="+mn-ea"/>
                <a:cs typeface="Arial" panose="020B0604020202020204" pitchFamily="34" charset="0"/>
              </a:rPr>
              <a:t>rojekt</a:t>
            </a:r>
            <a:r>
              <a:rPr lang="pl-PL" kern="100" dirty="0">
                <a:solidFill>
                  <a:srgbClr val="003399"/>
                </a:solidFill>
                <a:latin typeface="Arial" panose="020B0604020202020204" pitchFamily="34" charset="0"/>
                <a:cs typeface="Arial" panose="020B0604020202020204" pitchFamily="34" charset="0"/>
              </a:rPr>
              <a:t> </a:t>
            </a: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jest zgodny z Kartą Praw Podstawowych Unii Europejskiej?</a:t>
            </a:r>
          </a:p>
          <a:p>
            <a:pPr marL="285750" indent="-285750" fontAlgn="ctr">
              <a:lnSpc>
                <a:spcPct val="125000"/>
              </a:lnSpc>
              <a:spcAft>
                <a:spcPts val="600"/>
              </a:spcAft>
              <a:buFont typeface="Wingdings" panose="05000000000000000000" pitchFamily="2" charset="2"/>
              <a:buChar char="§"/>
              <a:defRPr/>
            </a:pPr>
            <a:r>
              <a:rPr lang="pl-PL" kern="100" dirty="0">
                <a:solidFill>
                  <a:srgbClr val="003399"/>
                </a:solidFill>
                <a:latin typeface="Arial" panose="020B0604020202020204" pitchFamily="34" charset="0"/>
                <a:cs typeface="Arial" panose="020B0604020202020204" pitchFamily="34" charset="0"/>
              </a:rPr>
              <a:t>Czy przestrzegana jest zasada równości kobiet i mężczyzn?</a:t>
            </a:r>
          </a:p>
        </p:txBody>
      </p:sp>
      <p:pic>
        <p:nvPicPr>
          <p:cNvPr id="10" name="Grafika 9" descr="Kontur kobiety, mężczyzny oraz osoby niepełnosprawnej na wózku inwalidzkim. ">
            <a:extLst>
              <a:ext uri="{FF2B5EF4-FFF2-40B4-BE49-F238E27FC236}">
                <a16:creationId xmlns:a16="http://schemas.microsoft.com/office/drawing/2014/main" id="{5E3B564E-E643-CB0F-5083-7697AB37E3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9063" y="976333"/>
            <a:ext cx="3483099" cy="2883378"/>
          </a:xfrm>
          <a:prstGeom prst="rect">
            <a:avLst/>
          </a:prstGeom>
        </p:spPr>
      </p:pic>
      <p:grpSp>
        <p:nvGrpSpPr>
          <p:cNvPr id="5" name="Grupa 4" descr="Kontur wtyczki z gniazdkiem oraz rękę trzymając liść. ">
            <a:extLst>
              <a:ext uri="{FF2B5EF4-FFF2-40B4-BE49-F238E27FC236}">
                <a16:creationId xmlns:a16="http://schemas.microsoft.com/office/drawing/2014/main" id="{29C30416-27D8-AAC1-4F68-7DF3059ADB09}"/>
              </a:ext>
              <a:ext uri="{C183D7F6-B498-43B3-948B-1728B52AA6E4}">
                <adec:decorative xmlns:adec="http://schemas.microsoft.com/office/drawing/2017/decorative" val="0"/>
              </a:ext>
            </a:extLst>
          </p:cNvPr>
          <p:cNvGrpSpPr/>
          <p:nvPr/>
        </p:nvGrpSpPr>
        <p:grpSpPr>
          <a:xfrm>
            <a:off x="809402" y="4571925"/>
            <a:ext cx="3796339" cy="1722444"/>
            <a:chOff x="809402" y="5040405"/>
            <a:chExt cx="3580548" cy="1578428"/>
          </a:xfrm>
        </p:grpSpPr>
        <p:pic>
          <p:nvPicPr>
            <p:cNvPr id="14" name="Grafika 13" descr="Energia odnawialna kontur">
              <a:extLst>
                <a:ext uri="{FF2B5EF4-FFF2-40B4-BE49-F238E27FC236}">
                  <a16:creationId xmlns:a16="http://schemas.microsoft.com/office/drawing/2014/main" id="{7A1A1BF2-C20A-5027-C4A7-36FC4D604A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402" y="5040405"/>
              <a:ext cx="1537317" cy="1537317"/>
            </a:xfrm>
            <a:prstGeom prst="rect">
              <a:avLst/>
            </a:prstGeom>
          </p:spPr>
        </p:pic>
        <p:pic>
          <p:nvPicPr>
            <p:cNvPr id="12" name="Grafika 11" descr="Otwarta dłoń z rośliną kontur">
              <a:extLst>
                <a:ext uri="{FF2B5EF4-FFF2-40B4-BE49-F238E27FC236}">
                  <a16:creationId xmlns:a16="http://schemas.microsoft.com/office/drawing/2014/main" id="{9F320655-B7EB-8F2D-F6DA-8B045AB96E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2632" y="5081515"/>
              <a:ext cx="1537318" cy="1537318"/>
            </a:xfrm>
            <a:prstGeom prst="rect">
              <a:avLst/>
            </a:prstGeom>
          </p:spPr>
        </p:pic>
      </p:grpSp>
      <p:sp>
        <p:nvSpPr>
          <p:cNvPr id="2" name="pole tekstowe 1">
            <a:extLst>
              <a:ext uri="{FF2B5EF4-FFF2-40B4-BE49-F238E27FC236}">
                <a16:creationId xmlns:a16="http://schemas.microsoft.com/office/drawing/2014/main" id="{A176C0CC-485C-23FD-0312-C4A507672EB6}"/>
              </a:ext>
            </a:extLst>
          </p:cNvPr>
          <p:cNvSpPr txBox="1"/>
          <p:nvPr/>
        </p:nvSpPr>
        <p:spPr>
          <a:xfrm>
            <a:off x="5201890" y="3929187"/>
            <a:ext cx="5071519" cy="2669962"/>
          </a:xfrm>
          <a:prstGeom prst="rect">
            <a:avLst/>
          </a:prstGeom>
          <a:noFill/>
        </p:spPr>
        <p:txBody>
          <a:bodyPr wrap="square">
            <a:spAutoFit/>
          </a:bodyPr>
          <a:lstStyle/>
          <a:p>
            <a:pPr marL="285750" marR="0" lvl="0" indent="-28575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przestrzegana jest zasada niedyskryminacji</a:t>
            </a:r>
            <a:r>
              <a:rPr lang="pl-PL" kern="100" dirty="0">
                <a:solidFill>
                  <a:srgbClr val="003399"/>
                </a:solidFill>
                <a:latin typeface="Arial" panose="020B0604020202020204" pitchFamily="34" charset="0"/>
                <a:cs typeface="Arial" panose="020B0604020202020204" pitchFamily="34" charset="0"/>
              </a:rPr>
              <a:t>?</a:t>
            </a:r>
          </a:p>
          <a:p>
            <a:pPr marL="285750" marR="0" lvl="0" indent="-285750" algn="l" defTabSz="457200" rtl="0" eaLnBrk="1" fontAlgn="ctr" latinLnBrk="0" hangingPunct="1">
              <a:lnSpc>
                <a:spcPct val="125000"/>
              </a:lnSpc>
              <a:spcAft>
                <a:spcPts val="600"/>
              </a:spcAft>
              <a:buClrTx/>
              <a:buSzTx/>
              <a:buFont typeface="Wingdings" panose="05000000000000000000" pitchFamily="2" charset="2"/>
              <a:buChar char="§"/>
              <a:tabLst/>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zapewniona jest dostępność dla osób</a:t>
            </a:r>
            <a:b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b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z niepełnosprawnościami</a:t>
            </a:r>
            <a:r>
              <a:rPr lang="pl-PL" kern="100" dirty="0">
                <a:solidFill>
                  <a:srgbClr val="003399"/>
                </a:solidFill>
                <a:latin typeface="Arial" panose="020B0604020202020204" pitchFamily="34" charset="0"/>
                <a:cs typeface="Arial" panose="020B0604020202020204" pitchFamily="34" charset="0"/>
              </a:rPr>
              <a:t>?</a:t>
            </a:r>
          </a:p>
          <a:p>
            <a:pPr marL="285750" indent="-285750" fontAlgn="ctr">
              <a:lnSpc>
                <a:spcPct val="125000"/>
              </a:lnSpc>
              <a:spcAft>
                <a:spcPts val="600"/>
              </a:spcAft>
              <a:buFont typeface="Wingdings" panose="05000000000000000000" pitchFamily="2" charset="2"/>
              <a:buChar char="§"/>
              <a:defRPr/>
            </a:pPr>
            <a:r>
              <a:rPr kumimoji="0" lang="pl-PL" b="0" i="0" u="none" strike="noStrike" kern="1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Czy projekt spełnia zasady zrównoważonego rozwoju oraz zasadę „nie czyń poważnych szkód”?</a:t>
            </a:r>
          </a:p>
        </p:txBody>
      </p:sp>
      <p:sp>
        <p:nvSpPr>
          <p:cNvPr id="3" name="Symbol zastępczy numeru slajdu 2">
            <a:extLst>
              <a:ext uri="{FF2B5EF4-FFF2-40B4-BE49-F238E27FC236}">
                <a16:creationId xmlns:a16="http://schemas.microsoft.com/office/drawing/2014/main" id="{15351E4C-B2A9-C186-6518-7FA48AA14FDD}"/>
              </a:ext>
            </a:extLst>
          </p:cNvPr>
          <p:cNvSpPr>
            <a:spLocks noGrp="1"/>
          </p:cNvSpPr>
          <p:nvPr>
            <p:ph type="sldNum" sz="quarter" idx="10"/>
          </p:nvPr>
        </p:nvSpPr>
        <p:spPr>
          <a:xfrm>
            <a:off x="4867513" y="7143334"/>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23</a:t>
            </a:fld>
            <a:endParaRPr lang="pl-PL" sz="1000" dirty="0">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9198" y="7086559"/>
            <a:ext cx="4792615" cy="315409"/>
          </a:xfrm>
          <a:prstGeom prst="rect">
            <a:avLst/>
          </a:prstGeom>
        </p:spPr>
      </p:pic>
    </p:spTree>
    <p:extLst>
      <p:ext uri="{BB962C8B-B14F-4D97-AF65-F5344CB8AC3E}">
        <p14:creationId xmlns:p14="http://schemas.microsoft.com/office/powerpoint/2010/main" val="1320858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a:extLst>
              <a:ext uri="{FF2B5EF4-FFF2-40B4-BE49-F238E27FC236}">
                <a16:creationId xmlns:a16="http://schemas.microsoft.com/office/drawing/2014/main" id="{80357466-2FBD-4978-36DD-7749FC2D8A67}"/>
              </a:ext>
            </a:extLst>
          </p:cNvPr>
          <p:cNvSpPr txBox="1">
            <a:spLocks noGrp="1" noChangeArrowheads="1"/>
          </p:cNvSpPr>
          <p:nvPr>
            <p:ph type="title" idx="4294967295"/>
          </p:nvPr>
        </p:nvSpPr>
        <p:spPr bwMode="auto">
          <a:xfrm>
            <a:off x="1070431" y="385596"/>
            <a:ext cx="8550950" cy="3699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fontScale="90000"/>
          </a:bodyPr>
          <a:lstStyle/>
          <a:p>
            <a:r>
              <a:rPr lang="pl-PL" sz="2228" dirty="0">
                <a:latin typeface="Arial" panose="020B0604020202020204" pitchFamily="34" charset="0"/>
                <a:cs typeface="Arial" panose="020B0604020202020204" pitchFamily="34" charset="0"/>
              </a:rPr>
              <a:t>KRYTERIA OCENY MERYTORYCZNEJ – KRYTERIA SPECYFICZNE </a:t>
            </a:r>
          </a:p>
        </p:txBody>
      </p:sp>
      <p:sp>
        <p:nvSpPr>
          <p:cNvPr id="8" name="pole tekstowe 7">
            <a:extLst>
              <a:ext uri="{FF2B5EF4-FFF2-40B4-BE49-F238E27FC236}">
                <a16:creationId xmlns:a16="http://schemas.microsoft.com/office/drawing/2014/main" id="{0DDC3B2A-BB10-7A38-E752-C69C74D180E3}"/>
              </a:ext>
            </a:extLst>
          </p:cNvPr>
          <p:cNvSpPr txBox="1"/>
          <p:nvPr/>
        </p:nvSpPr>
        <p:spPr>
          <a:xfrm>
            <a:off x="377354" y="827509"/>
            <a:ext cx="9649072" cy="6297558"/>
          </a:xfrm>
          <a:prstGeom prst="rect">
            <a:avLst/>
          </a:prstGeom>
          <a:noFill/>
          <a:ln>
            <a:noFill/>
            <a:prstDash/>
          </a:ln>
          <a:effectLst/>
        </p:spPr>
        <p:txBody>
          <a:bodyPr wrap="square">
            <a:spAutoFit/>
          </a:bodyPr>
          <a:lstStyle/>
          <a:p>
            <a:pPr marL="342900" indent="-342900" algn="l" rtl="0" eaLnBrk="1" fontAlgn="ctr" latinLnBrk="0" hangingPunct="1">
              <a:lnSpc>
                <a:spcPct val="114000"/>
              </a:lnSpc>
              <a:spcBef>
                <a:spcPts val="150"/>
              </a:spcBef>
              <a:spcAft>
                <a:spcPts val="0"/>
              </a:spcAft>
              <a:buFont typeface="+mj-lt"/>
              <a:buAutoNum type="arabicPeriod"/>
            </a:pPr>
            <a:r>
              <a:rPr lang="pl-PL" kern="100" dirty="0">
                <a:solidFill>
                  <a:srgbClr val="2F5597"/>
                </a:solidFill>
                <a:latin typeface="Arial" panose="020B0604020202020204" pitchFamily="34" charset="0"/>
                <a:cs typeface="Arial" panose="020B0604020202020204" pitchFamily="34" charset="0"/>
              </a:rPr>
              <a:t>Zgodność zakresu planowanych prac B+R na nabywanej infrastrukturze z Regulaminem wyboru projektów oraz zgodność projektu z Regionalną Strategią Innowacji Województwa Lubelskiego do 2030 roku:</a:t>
            </a:r>
          </a:p>
          <a:p>
            <a:pPr marL="800100" lvl="1" indent="-342900" fontAlgn="ctr">
              <a:lnSpc>
                <a:spcPct val="114000"/>
              </a:lnSpc>
              <a:spcBef>
                <a:spcPts val="150"/>
              </a:spcBef>
              <a:buFont typeface="Arial" panose="020B0604020202020204" pitchFamily="34" charset="0"/>
              <a:buChar char="•"/>
            </a:pPr>
            <a:r>
              <a:rPr lang="pl-PL" kern="100" dirty="0">
                <a:solidFill>
                  <a:srgbClr val="2F5597"/>
                </a:solidFill>
                <a:latin typeface="Arial" panose="020B0604020202020204" pitchFamily="34" charset="0"/>
                <a:cs typeface="Arial" panose="020B0604020202020204" pitchFamily="34" charset="0"/>
              </a:rPr>
              <a:t>Czy wnioskodawca planuje wykorzystywać nabywaną infrastrukturę do prowadzenia prac B+R?</a:t>
            </a:r>
          </a:p>
          <a:p>
            <a:pPr marL="800100" lvl="1" indent="-342900" fontAlgn="ctr">
              <a:lnSpc>
                <a:spcPct val="114000"/>
              </a:lnSpc>
              <a:spcBef>
                <a:spcPts val="150"/>
              </a:spcBef>
              <a:buFont typeface="Arial" panose="020B0604020202020204" pitchFamily="34" charset="0"/>
              <a:buChar char="•"/>
            </a:pPr>
            <a:r>
              <a:rPr lang="pl-PL" kern="100" dirty="0">
                <a:solidFill>
                  <a:srgbClr val="2F5597"/>
                </a:solidFill>
                <a:latin typeface="Arial" panose="020B0604020202020204" pitchFamily="34" charset="0"/>
                <a:cs typeface="Arial" panose="020B0604020202020204" pitchFamily="34" charset="0"/>
              </a:rPr>
              <a:t>Czy wnioskodawca zadeklarował, że planowana do nabycia w ramach projektu infrastruktura nie będzie wykorzystywana do prowadzenia badań podstawowych?</a:t>
            </a:r>
          </a:p>
          <a:p>
            <a:pPr marL="800100" lvl="1" indent="-342900" fontAlgn="ctr">
              <a:lnSpc>
                <a:spcPct val="114000"/>
              </a:lnSpc>
              <a:spcBef>
                <a:spcPts val="150"/>
              </a:spcBef>
              <a:buFont typeface="Arial" panose="020B0604020202020204" pitchFamily="34" charset="0"/>
              <a:buChar char="•"/>
            </a:pPr>
            <a:r>
              <a:rPr lang="pl-PL" kern="100" dirty="0">
                <a:solidFill>
                  <a:srgbClr val="2F5597"/>
                </a:solidFill>
                <a:latin typeface="Arial" panose="020B0604020202020204" pitchFamily="34" charset="0"/>
                <a:cs typeface="Arial" panose="020B0604020202020204" pitchFamily="34" charset="0"/>
              </a:rPr>
              <a:t>Czy wnioskodawca planuje wykorzystywać nabywaną infrastrukturę do prowadzenia prac B+R w obszarach inteligentnych specjalizacji  regionu?</a:t>
            </a:r>
          </a:p>
          <a:p>
            <a:pPr marL="800100" lvl="1" indent="-342900" fontAlgn="ctr">
              <a:lnSpc>
                <a:spcPct val="114000"/>
              </a:lnSpc>
              <a:spcBef>
                <a:spcPts val="150"/>
              </a:spcBef>
              <a:buFont typeface="Arial" panose="020B0604020202020204" pitchFamily="34" charset="0"/>
              <a:buChar char="•"/>
            </a:pPr>
            <a:r>
              <a:rPr lang="pl-PL" kern="100" dirty="0">
                <a:solidFill>
                  <a:srgbClr val="2F5597"/>
                </a:solidFill>
                <a:latin typeface="Arial" panose="020B0604020202020204" pitchFamily="34" charset="0"/>
                <a:cs typeface="Arial" panose="020B0604020202020204" pitchFamily="34" charset="0"/>
              </a:rPr>
              <a:t>Czy przedsiębiorstwo dysponuje rzetelnym i wiarygodnym planem dotyczącym wykorzystania nabywanej infrastruktury do prac B+R w obszarach inteligentnych specjalizacji regionu zgodnych z Regionalną Strategią Innowacji Województwa Lubelskiego do 2030 roku? </a:t>
            </a:r>
          </a:p>
          <a:p>
            <a:pPr marL="342900" indent="-342900" algn="l" rtl="0" eaLnBrk="1" fontAlgn="ctr" latinLnBrk="0" hangingPunct="1">
              <a:lnSpc>
                <a:spcPct val="114000"/>
              </a:lnSpc>
              <a:spcBef>
                <a:spcPts val="150"/>
              </a:spcBef>
              <a:spcAft>
                <a:spcPts val="0"/>
              </a:spcAft>
              <a:buFont typeface="+mj-lt"/>
              <a:buAutoNum type="arabicPeriod" startAt="2"/>
            </a:pPr>
            <a:r>
              <a:rPr lang="pl-PL" kern="100" dirty="0">
                <a:solidFill>
                  <a:srgbClr val="2F5597"/>
                </a:solidFill>
                <a:latin typeface="Arial" panose="020B0604020202020204" pitchFamily="34" charset="0"/>
                <a:cs typeface="Arial" panose="020B0604020202020204" pitchFamily="34" charset="0"/>
              </a:rPr>
              <a:t>Zgodność wsparcia dużych przedsiębiorstw z zasadami programu Fundusze Europejskie dla Lubelskiego 2021-2027 oraz zasadami udzielania pomocy publicznej (jeżeli dotyczy).</a:t>
            </a:r>
          </a:p>
          <a:p>
            <a:pPr marL="342900" indent="-342900" algn="l" rtl="0" eaLnBrk="1" fontAlgn="ctr" latinLnBrk="0" hangingPunct="1">
              <a:lnSpc>
                <a:spcPct val="114000"/>
              </a:lnSpc>
              <a:spcBef>
                <a:spcPts val="150"/>
              </a:spcBef>
              <a:spcAft>
                <a:spcPts val="0"/>
              </a:spcAft>
              <a:buFont typeface="+mj-lt"/>
              <a:buAutoNum type="arabicPeriod" startAt="3"/>
            </a:pPr>
            <a:r>
              <a:rPr lang="pl-PL" kern="100" dirty="0">
                <a:solidFill>
                  <a:srgbClr val="2F5597"/>
                </a:solidFill>
                <a:latin typeface="Arial" panose="020B0604020202020204" pitchFamily="34" charset="0"/>
                <a:cs typeface="Arial" panose="020B0604020202020204" pitchFamily="34" charset="0"/>
              </a:rPr>
              <a:t>Projekt dotyczy inwestycji początkowej.</a:t>
            </a:r>
          </a:p>
          <a:p>
            <a:pPr marL="342900" marR="0" lvl="0" indent="-342900" algn="l" defTabSz="457200" rtl="0" eaLnBrk="1" fontAlgn="ctr" latinLnBrk="0" hangingPunct="1">
              <a:lnSpc>
                <a:spcPct val="114000"/>
              </a:lnSpc>
              <a:spcBef>
                <a:spcPts val="150"/>
              </a:spcBef>
              <a:spcAft>
                <a:spcPts val="0"/>
              </a:spcAft>
              <a:buClrTx/>
              <a:buSzTx/>
              <a:buFont typeface="+mj-lt"/>
              <a:buAutoNum type="arabicPeriod" startAt="4"/>
              <a:tabLst/>
              <a:defRPr/>
            </a:pPr>
            <a:r>
              <a:rPr kumimoji="0" lang="pl-PL" b="0" i="0" u="none" strike="noStrike" kern="1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Dysponowanie własnością intelektualną.</a:t>
            </a:r>
          </a:p>
          <a:p>
            <a:pPr marL="342900" marR="0" lvl="0" indent="-342900" algn="l" defTabSz="457200" rtl="0" eaLnBrk="1" fontAlgn="ctr" latinLnBrk="0" hangingPunct="1">
              <a:lnSpc>
                <a:spcPct val="114000"/>
              </a:lnSpc>
              <a:spcBef>
                <a:spcPts val="150"/>
              </a:spcBef>
              <a:spcAft>
                <a:spcPts val="0"/>
              </a:spcAft>
              <a:buClrTx/>
              <a:buSzTx/>
              <a:buFont typeface="+mj-lt"/>
              <a:buAutoNum type="arabicPeriod" startAt="5"/>
              <a:tabLst/>
              <a:defRPr/>
            </a:pPr>
            <a:r>
              <a:rPr kumimoji="0" lang="pl-PL" b="0" i="0" u="none" strike="noStrike" kern="1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Potencjał do zarządzania projektem i prowadzenia prac B+R na nabywanej infrastrukturze.</a:t>
            </a:r>
            <a:endParaRPr lang="pl-PL" kern="100" dirty="0">
              <a:solidFill>
                <a:srgbClr val="2F5597"/>
              </a:solidFill>
              <a:latin typeface="Arial" panose="020B0604020202020204" pitchFamily="34" charset="0"/>
              <a:cs typeface="Arial" panose="020B0604020202020204" pitchFamily="34" charset="0"/>
            </a:endParaRPr>
          </a:p>
        </p:txBody>
      </p:sp>
      <p:sp>
        <p:nvSpPr>
          <p:cNvPr id="5" name="Symbol zastępczy numeru slajdu 4">
            <a:extLst>
              <a:ext uri="{FF2B5EF4-FFF2-40B4-BE49-F238E27FC236}">
                <a16:creationId xmlns:a16="http://schemas.microsoft.com/office/drawing/2014/main" id="{CAB71F7F-C66F-F5F8-C6DC-E4133FB8599C}"/>
              </a:ext>
            </a:extLst>
          </p:cNvPr>
          <p:cNvSpPr>
            <a:spLocks noGrp="1"/>
          </p:cNvSpPr>
          <p:nvPr>
            <p:ph type="sldNum" sz="quarter" idx="10"/>
          </p:nvPr>
        </p:nvSpPr>
        <p:spPr>
          <a:xfrm>
            <a:off x="4805906" y="7136570"/>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24</a:t>
            </a:fld>
            <a:endParaRPr lang="pl-PL" sz="1000" dirty="0">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068866"/>
            <a:ext cx="4792615" cy="315409"/>
          </a:xfrm>
          <a:prstGeom prst="rect">
            <a:avLst/>
          </a:prstGeom>
        </p:spPr>
      </p:pic>
    </p:spTree>
    <p:extLst>
      <p:ext uri="{BB962C8B-B14F-4D97-AF65-F5344CB8AC3E}">
        <p14:creationId xmlns:p14="http://schemas.microsoft.com/office/powerpoint/2010/main" val="293867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767151D-496E-CA10-3CC7-370322747408}"/>
              </a:ext>
            </a:extLst>
          </p:cNvPr>
          <p:cNvSpPr>
            <a:spLocks noGrp="1"/>
          </p:cNvSpPr>
          <p:nvPr>
            <p:ph type="title"/>
          </p:nvPr>
        </p:nvSpPr>
        <p:spPr>
          <a:xfrm>
            <a:off x="1000339" y="383438"/>
            <a:ext cx="8664551" cy="516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Autofit/>
          </a:bodyPr>
          <a:lstStyle/>
          <a:p>
            <a:r>
              <a:rPr lang="pl-PL" sz="2000" dirty="0">
                <a:latin typeface="Arial" panose="020B0604020202020204" pitchFamily="34" charset="0"/>
                <a:cs typeface="Arial" panose="020B0604020202020204" pitchFamily="34" charset="0"/>
              </a:rPr>
              <a:t>KRYTERIA TRAFNOŚCI MERYTORYCZNEJ (1/3)</a:t>
            </a:r>
          </a:p>
        </p:txBody>
      </p:sp>
      <p:graphicFrame>
        <p:nvGraphicFramePr>
          <p:cNvPr id="4" name="Tabela 3">
            <a:extLst>
              <a:ext uri="{FF2B5EF4-FFF2-40B4-BE49-F238E27FC236}">
                <a16:creationId xmlns:a16="http://schemas.microsoft.com/office/drawing/2014/main" id="{A55F0EC0-B51B-4C8D-A4A1-A5B95267E799}"/>
              </a:ext>
            </a:extLst>
          </p:cNvPr>
          <p:cNvGraphicFramePr>
            <a:graphicFrameLocks noGrp="1"/>
          </p:cNvGraphicFramePr>
          <p:nvPr>
            <p:extLst>
              <p:ext uri="{D42A27DB-BD31-4B8C-83A1-F6EECF244321}">
                <p14:modId xmlns:p14="http://schemas.microsoft.com/office/powerpoint/2010/main" val="3656916364"/>
              </p:ext>
            </p:extLst>
          </p:nvPr>
        </p:nvGraphicFramePr>
        <p:xfrm>
          <a:off x="442132" y="1164942"/>
          <a:ext cx="9780964" cy="5518585"/>
        </p:xfrm>
        <a:graphic>
          <a:graphicData uri="http://schemas.openxmlformats.org/drawingml/2006/table">
            <a:tbl>
              <a:tblPr firstRow="1" firstCol="1" bandRow="1">
                <a:tableStyleId>{00A15C55-8517-42AA-B614-E9B94910E393}</a:tableStyleId>
              </a:tblPr>
              <a:tblGrid>
                <a:gridCol w="8706906">
                  <a:extLst>
                    <a:ext uri="{9D8B030D-6E8A-4147-A177-3AD203B41FA5}">
                      <a16:colId xmlns:a16="http://schemas.microsoft.com/office/drawing/2014/main" val="1297324341"/>
                    </a:ext>
                  </a:extLst>
                </a:gridCol>
                <a:gridCol w="1074058">
                  <a:extLst>
                    <a:ext uri="{9D8B030D-6E8A-4147-A177-3AD203B41FA5}">
                      <a16:colId xmlns:a16="http://schemas.microsoft.com/office/drawing/2014/main" val="2964278173"/>
                    </a:ext>
                  </a:extLst>
                </a:gridCol>
              </a:tblGrid>
              <a:tr h="1050771">
                <a:tc>
                  <a:txBody>
                    <a:bodyPr/>
                    <a:lstStyle/>
                    <a:p>
                      <a:pPr marL="688967" marR="0" lvl="1" indent="-342900" algn="l" defTabSz="801934" rtl="0" eaLnBrk="1" fontAlgn="auto" latinLnBrk="0" hangingPunct="1">
                        <a:lnSpc>
                          <a:spcPct val="125000"/>
                        </a:lnSpc>
                        <a:spcBef>
                          <a:spcPts val="0"/>
                        </a:spcBef>
                        <a:spcAft>
                          <a:spcPts val="0"/>
                        </a:spcAft>
                        <a:buClrTx/>
                        <a:buSzTx/>
                        <a:buFont typeface="+mj-lt"/>
                        <a:buAutoNum type="arabicPeriod"/>
                        <a:tabLst/>
                        <a:defRPr/>
                      </a:pPr>
                      <a:r>
                        <a:rPr lang="pl-PL" sz="1800" b="1" dirty="0">
                          <a:solidFill>
                            <a:schemeClr val="bg2"/>
                          </a:solidFill>
                          <a:latin typeface="Arial" panose="020B0604020202020204" pitchFamily="34" charset="0"/>
                          <a:cs typeface="Arial" panose="020B0604020202020204" pitchFamily="34" charset="0"/>
                        </a:rPr>
                        <a:t>Potencjał wnioskodawcy </a:t>
                      </a:r>
                    </a:p>
                    <a:p>
                      <a:pPr marL="0" marR="0" lvl="0" indent="-54900" algn="l" defTabSz="801934" rtl="0" eaLnBrk="1" fontAlgn="auto" latinLnBrk="0" hangingPunct="1">
                        <a:lnSpc>
                          <a:spcPct val="125000"/>
                        </a:lnSpc>
                        <a:spcBef>
                          <a:spcPts val="0"/>
                        </a:spcBef>
                        <a:spcAft>
                          <a:spcPts val="600"/>
                        </a:spcAft>
                        <a:buClrTx/>
                        <a:buSzTx/>
                        <a:buFont typeface="+mj-lt"/>
                        <a:buNone/>
                        <a:tabLst/>
                        <a:defRPr/>
                      </a:pPr>
                      <a:r>
                        <a:rPr lang="pl-PL" sz="1800" b="0" dirty="0">
                          <a:solidFill>
                            <a:srgbClr val="FFFF00"/>
                          </a:solidFill>
                          <a:latin typeface="Arial" panose="020B0604020202020204" pitchFamily="34" charset="0"/>
                          <a:cs typeface="Arial" panose="020B0604020202020204" pitchFamily="34" charset="0"/>
                        </a:rPr>
                        <a:t>(w przypadku projektów realizowanych w partnerstwie dotyczy partnera wiodącego i/lub dowolnego z partnerów, należy udokumentować spełnienie kryterium)</a:t>
                      </a: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B0"/>
                    </a:solidFill>
                  </a:tcPr>
                </a:tc>
                <a:tc>
                  <a:txBody>
                    <a:bodyPr/>
                    <a:lstStyle/>
                    <a:p>
                      <a:pPr algn="ctr"/>
                      <a:r>
                        <a:rPr lang="pl-PL" sz="1800" dirty="0">
                          <a:solidFill>
                            <a:schemeClr val="bg2"/>
                          </a:solidFill>
                          <a:latin typeface="Arial" panose="020B0604020202020204" pitchFamily="34" charset="0"/>
                          <a:cs typeface="Arial" panose="020B0604020202020204" pitchFamily="34" charset="0"/>
                        </a:rPr>
                        <a:t>30 pkt.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B0"/>
                    </a:solidFill>
                  </a:tcPr>
                </a:tc>
                <a:extLst>
                  <a:ext uri="{0D108BD9-81ED-4DB2-BD59-A6C34878D82A}">
                    <a16:rowId xmlns:a16="http://schemas.microsoft.com/office/drawing/2014/main" val="1238809191"/>
                  </a:ext>
                </a:extLst>
              </a:tr>
              <a:tr h="1613839">
                <a:tc>
                  <a:txBody>
                    <a:bodyPr/>
                    <a:lstStyle/>
                    <a:p>
                      <a:pPr marL="288000" lvl="1" algn="l">
                        <a:lnSpc>
                          <a:spcPct val="112000"/>
                        </a:lnSpc>
                        <a:spcBef>
                          <a:spcPts val="0"/>
                        </a:spcBef>
                        <a:spcAft>
                          <a:spcPts val="0"/>
                        </a:spcAft>
                      </a:pPr>
                      <a:r>
                        <a:rPr lang="pl-PL" sz="1800" b="0" dirty="0">
                          <a:solidFill>
                            <a:schemeClr val="tx1"/>
                          </a:solidFill>
                          <a:latin typeface="Arial" panose="020B0604020202020204" pitchFamily="34" charset="0"/>
                          <a:cs typeface="Arial" panose="020B0604020202020204" pitchFamily="34" charset="0"/>
                        </a:rPr>
                        <a:t>Wnioskodawca w ramach dotychczas prowadzonej działalności zatrudnia naukowców, którzy będą korzystać bezpośrednio ze wspieranej infrastruktury B+R, dla których średni roczny ekwiwalent pełnego czasu pracy (EPC) w roku kalendarzowym poprzedzającym rok, w którym złożono wniosek, wynosi co najmniej 1.</a:t>
                      </a:r>
                      <a:endPar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51888416"/>
                  </a:ext>
                </a:extLst>
              </a:tr>
              <a:tr h="1032522">
                <a:tc>
                  <a:txBody>
                    <a:bodyPr/>
                    <a:lstStyle/>
                    <a:p>
                      <a:pPr marL="288000" lvl="1" algn="l">
                        <a:lnSpc>
                          <a:spcPct val="112000"/>
                        </a:lnSpc>
                        <a:spcBef>
                          <a:spcPts val="0"/>
                        </a:spcBef>
                        <a:spcAft>
                          <a:spcPts val="0"/>
                        </a:spcAft>
                      </a:pPr>
                      <a:r>
                        <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Wnioskodawca posiada kadrę z odpowiednim wykształceniem i co najmniej 3-letnim doświadczeniem adekwatnym do zakresu i rodzaju zaplanowanej działalności B+R.</a:t>
                      </a: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18469641"/>
                  </a:ext>
                </a:extLst>
              </a:tr>
              <a:tr h="451729">
                <a:tc>
                  <a:txBody>
                    <a:bodyPr/>
                    <a:lstStyle/>
                    <a:p>
                      <a:pPr marL="288000" lvl="1" algn="l">
                        <a:lnSpc>
                          <a:spcPct val="112000"/>
                        </a:lnSpc>
                        <a:spcBef>
                          <a:spcPts val="0"/>
                        </a:spcBef>
                        <a:spcAft>
                          <a:spcPts val="0"/>
                        </a:spcAft>
                      </a:pPr>
                      <a:r>
                        <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Wnioskodawca posiada certyfikat jakości.</a:t>
                      </a: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42880258"/>
                  </a:ext>
                </a:extLst>
              </a:tr>
              <a:tr h="1369724">
                <a:tc>
                  <a:txBody>
                    <a:bodyPr/>
                    <a:lstStyle/>
                    <a:p>
                      <a:pPr marL="288000" lvl="1" algn="l">
                        <a:lnSpc>
                          <a:spcPct val="112000"/>
                        </a:lnSpc>
                        <a:spcBef>
                          <a:spcPts val="0"/>
                        </a:spcBef>
                        <a:spcAft>
                          <a:spcPts val="0"/>
                        </a:spcAft>
                      </a:pPr>
                      <a:r>
                        <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Wnioskodawca należy do podmiotów zrzeszających przedsiębiorców lub zrzeszających przedsiębiorców i inne podmioty z branży zgodnej z charakterem obszarów, w ramach których prowadzone będą projekty/prace B+R na nabywanej infrastrukturze.</a:t>
                      </a: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3214659"/>
                  </a:ext>
                </a:extLst>
              </a:tr>
            </a:tbl>
          </a:graphicData>
        </a:graphic>
      </p:graphicFrame>
      <p:sp>
        <p:nvSpPr>
          <p:cNvPr id="2" name="Symbol zastępczy numeru slajdu 1">
            <a:extLst>
              <a:ext uri="{FF2B5EF4-FFF2-40B4-BE49-F238E27FC236}">
                <a16:creationId xmlns:a16="http://schemas.microsoft.com/office/drawing/2014/main" id="{A50ED058-EED9-2D9A-9A19-B55A7E627C66}"/>
              </a:ext>
            </a:extLst>
          </p:cNvPr>
          <p:cNvSpPr>
            <a:spLocks noGrp="1"/>
          </p:cNvSpPr>
          <p:nvPr>
            <p:ph type="sldNum" sz="quarter" idx="10"/>
          </p:nvPr>
        </p:nvSpPr>
        <p:spPr>
          <a:xfrm>
            <a:off x="4792615" y="7140537"/>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25</a:t>
            </a:fld>
            <a:endParaRPr lang="pl-PL" sz="10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27EFE2FD-DB7B-A736-C0DE-154B98DA4C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072833"/>
            <a:ext cx="4792615" cy="315409"/>
          </a:xfrm>
          <a:prstGeom prst="rect">
            <a:avLst/>
          </a:prstGeom>
        </p:spPr>
      </p:pic>
    </p:spTree>
    <p:extLst>
      <p:ext uri="{BB962C8B-B14F-4D97-AF65-F5344CB8AC3E}">
        <p14:creationId xmlns:p14="http://schemas.microsoft.com/office/powerpoint/2010/main" val="152777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2DCD5-9553-0D3B-6992-B3B1AA33EA1A}"/>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24C1DCD1-010F-3498-595B-B61BC9BBAEC4}"/>
              </a:ext>
            </a:extLst>
          </p:cNvPr>
          <p:cNvSpPr>
            <a:spLocks noGrp="1"/>
          </p:cNvSpPr>
          <p:nvPr>
            <p:ph type="title"/>
          </p:nvPr>
        </p:nvSpPr>
        <p:spPr>
          <a:xfrm>
            <a:off x="1049596" y="329137"/>
            <a:ext cx="8640381" cy="4263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Autofit/>
          </a:bodyPr>
          <a:lstStyle/>
          <a:p>
            <a:r>
              <a:rPr lang="pl-PL" sz="2000" dirty="0">
                <a:latin typeface="Arial" panose="020B0604020202020204" pitchFamily="34" charset="0"/>
                <a:cs typeface="Arial" panose="020B0604020202020204" pitchFamily="34" charset="0"/>
              </a:rPr>
              <a:t>KRYTERIA TRAFNOŚCI MERYTORYCZNEJ (2/3)</a:t>
            </a:r>
          </a:p>
        </p:txBody>
      </p:sp>
      <p:graphicFrame>
        <p:nvGraphicFramePr>
          <p:cNvPr id="4" name="Tabela 3">
            <a:extLst>
              <a:ext uri="{FF2B5EF4-FFF2-40B4-BE49-F238E27FC236}">
                <a16:creationId xmlns:a16="http://schemas.microsoft.com/office/drawing/2014/main" id="{2D845B10-CD6B-7DB9-4B46-9D2BA15FDFB1}"/>
              </a:ext>
            </a:extLst>
          </p:cNvPr>
          <p:cNvGraphicFramePr>
            <a:graphicFrameLocks noGrp="1"/>
          </p:cNvGraphicFramePr>
          <p:nvPr>
            <p:extLst>
              <p:ext uri="{D42A27DB-BD31-4B8C-83A1-F6EECF244321}">
                <p14:modId xmlns:p14="http://schemas.microsoft.com/office/powerpoint/2010/main" val="1262896683"/>
              </p:ext>
            </p:extLst>
          </p:nvPr>
        </p:nvGraphicFramePr>
        <p:xfrm>
          <a:off x="455424" y="776597"/>
          <a:ext cx="9780964" cy="6077644"/>
        </p:xfrm>
        <a:graphic>
          <a:graphicData uri="http://schemas.openxmlformats.org/drawingml/2006/table">
            <a:tbl>
              <a:tblPr firstRow="1" firstCol="1" bandRow="1">
                <a:tableStyleId>{00A15C55-8517-42AA-B614-E9B94910E393}</a:tableStyleId>
              </a:tblPr>
              <a:tblGrid>
                <a:gridCol w="8778914">
                  <a:extLst>
                    <a:ext uri="{9D8B030D-6E8A-4147-A177-3AD203B41FA5}">
                      <a16:colId xmlns:a16="http://schemas.microsoft.com/office/drawing/2014/main" val="1297324341"/>
                    </a:ext>
                  </a:extLst>
                </a:gridCol>
                <a:gridCol w="1002050">
                  <a:extLst>
                    <a:ext uri="{9D8B030D-6E8A-4147-A177-3AD203B41FA5}">
                      <a16:colId xmlns:a16="http://schemas.microsoft.com/office/drawing/2014/main" val="2964278173"/>
                    </a:ext>
                  </a:extLst>
                </a:gridCol>
              </a:tblGrid>
              <a:tr h="677288">
                <a:tc>
                  <a:txBody>
                    <a:bodyPr/>
                    <a:lstStyle/>
                    <a:p>
                      <a:pPr marL="288000" marR="0" lvl="0" indent="0" algn="l" defTabSz="801934" rtl="0" eaLnBrk="1" fontAlgn="auto" latinLnBrk="0" hangingPunct="1">
                        <a:lnSpc>
                          <a:spcPct val="125000"/>
                        </a:lnSpc>
                        <a:spcBef>
                          <a:spcPts val="0"/>
                        </a:spcBef>
                        <a:spcAft>
                          <a:spcPts val="0"/>
                        </a:spcAft>
                        <a:buClrTx/>
                        <a:buSzTx/>
                        <a:buFont typeface="+mj-lt"/>
                        <a:buNone/>
                        <a:tabLst/>
                        <a:defRPr/>
                      </a:pPr>
                      <a:r>
                        <a:rPr lang="pl-PL" sz="1800" b="1" dirty="0">
                          <a:solidFill>
                            <a:schemeClr val="bg2"/>
                          </a:solidFill>
                          <a:latin typeface="Arial" panose="020B0604020202020204" pitchFamily="34" charset="0"/>
                          <a:cs typeface="Arial" panose="020B0604020202020204" pitchFamily="34" charset="0"/>
                        </a:rPr>
                        <a:t>2. Wzmocnienie mikro i małych przedsiębiorstw w obszarze B+R </a:t>
                      </a: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B0"/>
                    </a:solidFill>
                  </a:tcPr>
                </a:tc>
                <a:tc>
                  <a:txBody>
                    <a:bodyPr/>
                    <a:lstStyle/>
                    <a:p>
                      <a:pPr algn="ctr"/>
                      <a:r>
                        <a:rPr lang="pl-PL" sz="1800" dirty="0">
                          <a:solidFill>
                            <a:schemeClr val="bg2"/>
                          </a:solidFill>
                          <a:latin typeface="Arial" panose="020B0604020202020204" pitchFamily="34" charset="0"/>
                          <a:cs typeface="Arial" panose="020B0604020202020204" pitchFamily="34" charset="0"/>
                        </a:rPr>
                        <a:t>15 pkt.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B0"/>
                    </a:solidFill>
                  </a:tcPr>
                </a:tc>
                <a:extLst>
                  <a:ext uri="{0D108BD9-81ED-4DB2-BD59-A6C34878D82A}">
                    <a16:rowId xmlns:a16="http://schemas.microsoft.com/office/drawing/2014/main" val="1238809191"/>
                  </a:ext>
                </a:extLst>
              </a:tr>
              <a:tr h="901585">
                <a:tc>
                  <a:txBody>
                    <a:bodyPr/>
                    <a:lstStyle/>
                    <a:p>
                      <a:pPr marL="288000" lvl="1" algn="l">
                        <a:lnSpc>
                          <a:spcPct val="125000"/>
                        </a:lnSpc>
                        <a:spcBef>
                          <a:spcPts val="600"/>
                        </a:spcBef>
                        <a:spcAft>
                          <a:spcPts val="0"/>
                        </a:spcAft>
                      </a:pPr>
                      <a:r>
                        <a:rPr lang="pl-PL" sz="1800" b="0" dirty="0">
                          <a:solidFill>
                            <a:schemeClr val="tx1"/>
                          </a:solidFill>
                          <a:latin typeface="Arial" panose="020B0604020202020204" pitchFamily="34" charset="0"/>
                          <a:cs typeface="Arial" panose="020B0604020202020204" pitchFamily="34" charset="0"/>
                        </a:rPr>
                        <a:t>Ocenie podlegać będzie czy wnioskodawca/partner posiada status mikro lub małego przedsiębiorstwa w rozumieniu Zał. I </a:t>
                      </a:r>
                      <a:r>
                        <a:rPr lang="pl-PL" sz="1800" b="0" dirty="0" err="1">
                          <a:solidFill>
                            <a:schemeClr val="tx1"/>
                          </a:solidFill>
                          <a:latin typeface="Arial" panose="020B0604020202020204" pitchFamily="34" charset="0"/>
                          <a:cs typeface="Arial" panose="020B0604020202020204" pitchFamily="34" charset="0"/>
                        </a:rPr>
                        <a:t>Rozp</a:t>
                      </a:r>
                      <a:r>
                        <a:rPr lang="pl-PL" sz="1800" b="0" dirty="0">
                          <a:solidFill>
                            <a:schemeClr val="tx1"/>
                          </a:solidFill>
                          <a:latin typeface="Arial" panose="020B0604020202020204" pitchFamily="34" charset="0"/>
                          <a:cs typeface="Arial" panose="020B0604020202020204" pitchFamily="34" charset="0"/>
                        </a:rPr>
                        <a:t>. Komisji (UE) Nr 651/2014.</a:t>
                      </a:r>
                      <a:endPar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51888416"/>
                  </a:ext>
                </a:extLst>
              </a:tr>
              <a:tr h="720975">
                <a:tc>
                  <a:txBody>
                    <a:bodyPr/>
                    <a:lstStyle/>
                    <a:p>
                      <a:pPr marL="288000" marR="0" lvl="0" indent="0" algn="l" defTabSz="801934" rtl="0" eaLnBrk="1" fontAlgn="auto" latinLnBrk="0" hangingPunct="1">
                        <a:lnSpc>
                          <a:spcPct val="125000"/>
                        </a:lnSpc>
                        <a:spcBef>
                          <a:spcPts val="600"/>
                        </a:spcBef>
                        <a:spcAft>
                          <a:spcPts val="0"/>
                        </a:spcAft>
                        <a:buClrTx/>
                        <a:buSzTx/>
                        <a:buFontTx/>
                        <a:buNone/>
                        <a:tabLst/>
                        <a:defRPr/>
                      </a:pPr>
                      <a:r>
                        <a:rPr lang="pl-PL" sz="1800" b="1" dirty="0">
                          <a:solidFill>
                            <a:schemeClr val="bg2"/>
                          </a:solidFill>
                          <a:latin typeface="Arial" panose="020B0604020202020204" pitchFamily="34" charset="0"/>
                          <a:cs typeface="Arial" panose="020B0604020202020204" pitchFamily="34" charset="0"/>
                        </a:rPr>
                        <a:t>3. </a:t>
                      </a:r>
                      <a:r>
                        <a:rPr lang="pl-PL" sz="1800" dirty="0">
                          <a:latin typeface="Arial" panose="020B0604020202020204" pitchFamily="34" charset="0"/>
                          <a:cs typeface="Arial" panose="020B0604020202020204" pitchFamily="34" charset="0"/>
                        </a:rPr>
                        <a:t>Rozszerzenie działalności w wyniku realizacji projektu o nowe obszary badań </a:t>
                      </a:r>
                      <a:endParaRPr lang="pl-PL" sz="1800" b="1" dirty="0">
                        <a:solidFill>
                          <a:schemeClr val="bg2"/>
                        </a:solidFill>
                        <a:latin typeface="Arial" panose="020B060402020202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pl-PL" sz="1800" b="1" dirty="0">
                          <a:solidFill>
                            <a:schemeClr val="bg1"/>
                          </a:solidFill>
                          <a:latin typeface="Arial" panose="020B0604020202020204" pitchFamily="34" charset="0"/>
                          <a:cs typeface="Arial" panose="020B0604020202020204" pitchFamily="34" charset="0"/>
                        </a:rPr>
                        <a:t>15 pkt.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08355190"/>
                  </a:ext>
                </a:extLst>
              </a:tr>
              <a:tr h="225244">
                <a:tc>
                  <a:txBody>
                    <a:bodyPr/>
                    <a:lstStyle/>
                    <a:p>
                      <a:pPr marL="288000" lvl="1" algn="l">
                        <a:lnSpc>
                          <a:spcPct val="125000"/>
                        </a:lnSpc>
                        <a:spcBef>
                          <a:spcPts val="600"/>
                        </a:spcBef>
                        <a:spcAft>
                          <a:spcPts val="0"/>
                        </a:spcAft>
                      </a:pPr>
                      <a:r>
                        <a:rPr lang="pl-PL" sz="1800" b="0" kern="100">
                          <a:solidFill>
                            <a:schemeClr val="tx1"/>
                          </a:solidFill>
                          <a:effectLst/>
                          <a:latin typeface="Arial" panose="020B0604020202020204" pitchFamily="34" charset="0"/>
                          <a:cs typeface="Arial" panose="020B0604020202020204" pitchFamily="34" charset="0"/>
                        </a:rPr>
                        <a:t>Ocenie podlegać będzie czy w wyniku realizacji projektu wnioskodawca/partner rozszerzy swoją działalność o nowe obszary badań, zgodnie z klasyfikacją dziedzin badań naukowych i prac rozwojowych (FORD). </a:t>
                      </a:r>
                      <a:endParaRPr lang="pl-PL" sz="1800" b="0" kern="100" dirty="0">
                        <a:solidFill>
                          <a:schemeClr val="tx1"/>
                        </a:solidFill>
                        <a:effectLst/>
                        <a:latin typeface="Arial" panose="020B060402020202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8274324"/>
                  </a:ext>
                </a:extLst>
              </a:tr>
              <a:tr h="769801">
                <a:tc>
                  <a:txBody>
                    <a:bodyPr/>
                    <a:lstStyle/>
                    <a:p>
                      <a:pPr marL="450850" marR="0" lvl="0" indent="0" algn="l" defTabSz="801934" rtl="0" eaLnBrk="1" fontAlgn="auto" latinLnBrk="0" hangingPunct="1">
                        <a:lnSpc>
                          <a:spcPct val="125000"/>
                        </a:lnSpc>
                        <a:spcBef>
                          <a:spcPts val="0"/>
                        </a:spcBef>
                        <a:spcAft>
                          <a:spcPts val="0"/>
                        </a:spcAft>
                        <a:buClrTx/>
                        <a:buSzTx/>
                        <a:buFont typeface="+mj-lt"/>
                        <a:buNone/>
                        <a:tabLst/>
                        <a:defRPr/>
                      </a:pPr>
                      <a:r>
                        <a:rPr lang="pl-PL" sz="1800" b="1" dirty="0">
                          <a:solidFill>
                            <a:schemeClr val="bg2"/>
                          </a:solidFill>
                          <a:latin typeface="Arial" panose="020B0604020202020204" pitchFamily="34" charset="0"/>
                          <a:cs typeface="Arial" panose="020B0604020202020204" pitchFamily="34" charset="0"/>
                        </a:rPr>
                        <a:t>4. Analiza rynku </a:t>
                      </a:r>
                    </a:p>
                    <a:p>
                      <a:pPr marL="450850" marR="0" lvl="0" indent="0" algn="l" defTabSz="801934" rtl="0" eaLnBrk="1" fontAlgn="auto" latinLnBrk="0" hangingPunct="1">
                        <a:lnSpc>
                          <a:spcPct val="125000"/>
                        </a:lnSpc>
                        <a:spcBef>
                          <a:spcPts val="0"/>
                        </a:spcBef>
                        <a:spcAft>
                          <a:spcPts val="0"/>
                        </a:spcAft>
                        <a:buClrTx/>
                        <a:buSzTx/>
                        <a:buFont typeface="+mj-lt"/>
                        <a:buNone/>
                        <a:tabLst/>
                        <a:defRPr/>
                      </a:pPr>
                      <a:r>
                        <a:rPr lang="pl-PL" sz="1800" b="0" dirty="0">
                          <a:solidFill>
                            <a:srgbClr val="FFFF00"/>
                          </a:solidFill>
                          <a:latin typeface="Arial" panose="020B0604020202020204" pitchFamily="34" charset="0"/>
                          <a:cs typeface="Arial" panose="020B0604020202020204" pitchFamily="34" charset="0"/>
                        </a:rPr>
                        <a:t>(należy udokumentować spełnienie kryterium)</a:t>
                      </a:r>
                      <a:endParaRPr lang="pl-PL" sz="1800" b="1" dirty="0">
                        <a:solidFill>
                          <a:schemeClr val="bg2"/>
                        </a:solidFill>
                        <a:latin typeface="Arial" panose="020B060402020202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pl-PL" sz="1800" b="1" dirty="0">
                          <a:solidFill>
                            <a:schemeClr val="bg2"/>
                          </a:solidFill>
                          <a:latin typeface="Arial" panose="020B0604020202020204" pitchFamily="34" charset="0"/>
                          <a:cs typeface="Arial" panose="020B0604020202020204" pitchFamily="34" charset="0"/>
                        </a:rPr>
                        <a:t>10 pkt.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771009063"/>
                  </a:ext>
                </a:extLst>
              </a:tr>
              <a:tr h="544557">
                <a:tc>
                  <a:txBody>
                    <a:bodyPr/>
                    <a:lstStyle/>
                    <a:p>
                      <a:pPr lvl="1" algn="l">
                        <a:lnSpc>
                          <a:spcPct val="125000"/>
                        </a:lnSpc>
                        <a:spcBef>
                          <a:spcPts val="0"/>
                        </a:spcBef>
                        <a:spcAft>
                          <a:spcPts val="0"/>
                        </a:spcAft>
                      </a:pPr>
                      <a:r>
                        <a:rPr lang="pl-PL" sz="1800" b="0" dirty="0">
                          <a:solidFill>
                            <a:schemeClr val="tx1"/>
                          </a:solidFill>
                          <a:latin typeface="Arial" panose="020B0604020202020204" pitchFamily="34" charset="0"/>
                          <a:cs typeface="Arial" panose="020B0604020202020204" pitchFamily="34" charset="0"/>
                        </a:rPr>
                        <a:t>Ocenie podlegać będzie analiza rynku przeprowadzona przez wnioskodawcę w celu zapewnienia popytu na usługi badawczo- rozwojowe, które mają być prowadzone na nabywanej infrastrukturze.</a:t>
                      </a: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39686887"/>
                  </a:ext>
                </a:extLst>
              </a:tr>
              <a:tr h="319314">
                <a:tc>
                  <a:txBody>
                    <a:bodyPr/>
                    <a:lstStyle/>
                    <a:p>
                      <a:pPr marL="450850" marR="0" lvl="0" indent="0" algn="l" defTabSz="801934" rtl="0" eaLnBrk="1" fontAlgn="auto" latinLnBrk="0" hangingPunct="1">
                        <a:lnSpc>
                          <a:spcPct val="125000"/>
                        </a:lnSpc>
                        <a:spcBef>
                          <a:spcPts val="0"/>
                        </a:spcBef>
                        <a:spcAft>
                          <a:spcPts val="0"/>
                        </a:spcAft>
                        <a:buClrTx/>
                        <a:buSzTx/>
                        <a:buFontTx/>
                        <a:buNone/>
                        <a:tabLst/>
                        <a:defRPr/>
                      </a:pPr>
                      <a:r>
                        <a:rPr lang="pl-PL" sz="1800" b="1" dirty="0">
                          <a:solidFill>
                            <a:schemeClr val="bg2"/>
                          </a:solidFill>
                          <a:latin typeface="Arial" panose="020B0604020202020204" pitchFamily="34" charset="0"/>
                          <a:cs typeface="Arial" panose="020B0604020202020204" pitchFamily="34" charset="0"/>
                        </a:rPr>
                        <a:t>5. </a:t>
                      </a:r>
                      <a:r>
                        <a:rPr lang="pl-PL" sz="1800" dirty="0">
                          <a:latin typeface="Arial" panose="020B0604020202020204" pitchFamily="34" charset="0"/>
                          <a:cs typeface="Arial" panose="020B0604020202020204" pitchFamily="34" charset="0"/>
                        </a:rPr>
                        <a:t>Miejsce odprowadzania podatku dochodowego </a:t>
                      </a:r>
                      <a:endParaRPr lang="pl-PL" sz="1800" b="1" dirty="0">
                        <a:solidFill>
                          <a:schemeClr val="bg2"/>
                        </a:solidFill>
                        <a:latin typeface="Arial" panose="020B060402020202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pl-PL" sz="1800" b="1" dirty="0">
                          <a:solidFill>
                            <a:schemeClr val="bg1"/>
                          </a:solidFill>
                          <a:latin typeface="Arial" panose="020B0604020202020204" pitchFamily="34" charset="0"/>
                          <a:cs typeface="Arial" panose="020B0604020202020204" pitchFamily="34" charset="0"/>
                        </a:rPr>
                        <a:t>10 pkt.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711833563"/>
                  </a:ext>
                </a:extLst>
              </a:tr>
              <a:tr h="225244">
                <a:tc>
                  <a:txBody>
                    <a:bodyPr/>
                    <a:lstStyle/>
                    <a:p>
                      <a:pPr lvl="1" algn="l">
                        <a:lnSpc>
                          <a:spcPct val="125000"/>
                        </a:lnSpc>
                        <a:spcBef>
                          <a:spcPts val="0"/>
                        </a:spcBef>
                        <a:spcAft>
                          <a:spcPts val="0"/>
                        </a:spcAft>
                      </a:pPr>
                      <a:r>
                        <a:rPr lang="pl-PL" sz="1800" b="0" kern="100" dirty="0">
                          <a:solidFill>
                            <a:schemeClr val="tx1"/>
                          </a:solidFill>
                          <a:effectLst/>
                          <a:latin typeface="Arial" panose="020B0604020202020204" pitchFamily="34" charset="0"/>
                          <a:cs typeface="Arial" panose="020B0604020202020204" pitchFamily="34" charset="0"/>
                        </a:rPr>
                        <a:t>Ocenie podlegać będzie lokalizacja Urzędu Skarbowego, z którym rozlicza się wnioskodawca. </a:t>
                      </a: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49373867"/>
                  </a:ext>
                </a:extLst>
              </a:tr>
            </a:tbl>
          </a:graphicData>
        </a:graphic>
      </p:graphicFrame>
      <p:sp>
        <p:nvSpPr>
          <p:cNvPr id="2" name="Symbol zastępczy numeru slajdu 1">
            <a:extLst>
              <a:ext uri="{FF2B5EF4-FFF2-40B4-BE49-F238E27FC236}">
                <a16:creationId xmlns:a16="http://schemas.microsoft.com/office/drawing/2014/main" id="{9F7CF2F9-3A37-4E66-BE72-8A4C2697A7AE}"/>
              </a:ext>
            </a:extLst>
          </p:cNvPr>
          <p:cNvSpPr>
            <a:spLocks noGrp="1"/>
          </p:cNvSpPr>
          <p:nvPr>
            <p:ph type="sldNum" sz="quarter" idx="10"/>
          </p:nvPr>
        </p:nvSpPr>
        <p:spPr>
          <a:xfrm>
            <a:off x="4792615" y="7140537"/>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26</a:t>
            </a:fld>
            <a:endParaRPr lang="pl-PL" sz="10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8EECE340-3A74-069E-0C23-1DCDD06327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072833"/>
            <a:ext cx="4792615" cy="315409"/>
          </a:xfrm>
          <a:prstGeom prst="rect">
            <a:avLst/>
          </a:prstGeom>
        </p:spPr>
      </p:pic>
    </p:spTree>
    <p:extLst>
      <p:ext uri="{BB962C8B-B14F-4D97-AF65-F5344CB8AC3E}">
        <p14:creationId xmlns:p14="http://schemas.microsoft.com/office/powerpoint/2010/main" val="2654030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116BE-171E-D59E-A403-6AFD6CAEB380}"/>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87D916DC-4308-F052-65F2-8D695EFFE41C}"/>
              </a:ext>
            </a:extLst>
          </p:cNvPr>
          <p:cNvSpPr>
            <a:spLocks noGrp="1"/>
          </p:cNvSpPr>
          <p:nvPr>
            <p:ph type="title"/>
          </p:nvPr>
        </p:nvSpPr>
        <p:spPr>
          <a:xfrm>
            <a:off x="1049596" y="329137"/>
            <a:ext cx="8640381" cy="4263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Autofit/>
          </a:bodyPr>
          <a:lstStyle/>
          <a:p>
            <a:r>
              <a:rPr lang="pl-PL" sz="2000" dirty="0">
                <a:latin typeface="Arial" panose="020B0604020202020204" pitchFamily="34" charset="0"/>
                <a:cs typeface="Arial" panose="020B0604020202020204" pitchFamily="34" charset="0"/>
              </a:rPr>
              <a:t>KRYTERIA TRAFNOŚCI MERYTORYCZNEJ (3/3)</a:t>
            </a:r>
          </a:p>
        </p:txBody>
      </p:sp>
      <p:graphicFrame>
        <p:nvGraphicFramePr>
          <p:cNvPr id="4" name="Tabela 3">
            <a:extLst>
              <a:ext uri="{FF2B5EF4-FFF2-40B4-BE49-F238E27FC236}">
                <a16:creationId xmlns:a16="http://schemas.microsoft.com/office/drawing/2014/main" id="{FC2543D3-2E8D-0357-BFD8-2EFEDE7013C7}"/>
              </a:ext>
            </a:extLst>
          </p:cNvPr>
          <p:cNvGraphicFramePr>
            <a:graphicFrameLocks noGrp="1"/>
          </p:cNvGraphicFramePr>
          <p:nvPr>
            <p:extLst>
              <p:ext uri="{D42A27DB-BD31-4B8C-83A1-F6EECF244321}">
                <p14:modId xmlns:p14="http://schemas.microsoft.com/office/powerpoint/2010/main" val="2399362374"/>
              </p:ext>
            </p:extLst>
          </p:nvPr>
        </p:nvGraphicFramePr>
        <p:xfrm>
          <a:off x="370125" y="819613"/>
          <a:ext cx="9924980" cy="6166987"/>
        </p:xfrm>
        <a:graphic>
          <a:graphicData uri="http://schemas.openxmlformats.org/drawingml/2006/table">
            <a:tbl>
              <a:tblPr firstRow="1" firstCol="1" bandRow="1">
                <a:tableStyleId>{00A15C55-8517-42AA-B614-E9B94910E393}</a:tableStyleId>
              </a:tblPr>
              <a:tblGrid>
                <a:gridCol w="9073008">
                  <a:extLst>
                    <a:ext uri="{9D8B030D-6E8A-4147-A177-3AD203B41FA5}">
                      <a16:colId xmlns:a16="http://schemas.microsoft.com/office/drawing/2014/main" val="1297324341"/>
                    </a:ext>
                  </a:extLst>
                </a:gridCol>
                <a:gridCol w="851972">
                  <a:extLst>
                    <a:ext uri="{9D8B030D-6E8A-4147-A177-3AD203B41FA5}">
                      <a16:colId xmlns:a16="http://schemas.microsoft.com/office/drawing/2014/main" val="2964278173"/>
                    </a:ext>
                  </a:extLst>
                </a:gridCol>
              </a:tblGrid>
              <a:tr h="576064">
                <a:tc>
                  <a:txBody>
                    <a:bodyPr/>
                    <a:lstStyle/>
                    <a:p>
                      <a:pPr marL="288000" indent="0" algn="l">
                        <a:lnSpc>
                          <a:spcPct val="125000"/>
                        </a:lnSpc>
                      </a:pPr>
                      <a:r>
                        <a:rPr lang="pl-PL" sz="1800" b="1" kern="100" dirty="0">
                          <a:solidFill>
                            <a:schemeClr val="bg2"/>
                          </a:solidFill>
                          <a:effectLst/>
                          <a:latin typeface="Arial" panose="020B0604020202020204" pitchFamily="34" charset="0"/>
                          <a:cs typeface="Arial" panose="020B0604020202020204" pitchFamily="34" charset="0"/>
                        </a:rPr>
                        <a:t>6. </a:t>
                      </a:r>
                      <a:r>
                        <a:rPr lang="pl-PL" sz="1800" dirty="0">
                          <a:latin typeface="Arial" panose="020B0604020202020204" pitchFamily="34" charset="0"/>
                          <a:cs typeface="Arial" panose="020B0604020202020204" pitchFamily="34" charset="0"/>
                        </a:rPr>
                        <a:t>Nakłady na działalność B+R </a:t>
                      </a:r>
                    </a:p>
                    <a:p>
                      <a:pPr marL="288000" indent="0" algn="l">
                        <a:lnSpc>
                          <a:spcPct val="125000"/>
                        </a:lnSpc>
                      </a:pPr>
                      <a:r>
                        <a:rPr lang="pl-PL" sz="1800" b="0" dirty="0">
                          <a:solidFill>
                            <a:srgbClr val="FFFF00"/>
                          </a:solidFill>
                          <a:latin typeface="Arial" panose="020B0604020202020204" pitchFamily="34" charset="0"/>
                          <a:cs typeface="Arial" panose="020B0604020202020204" pitchFamily="34" charset="0"/>
                        </a:rPr>
                        <a:t>(należy udokumentować spełnienie kryterium)</a:t>
                      </a:r>
                      <a:endParaRPr lang="pl-PL" sz="1800" b="0" dirty="0">
                        <a:solidFill>
                          <a:schemeClr val="bg2"/>
                        </a:solidFill>
                        <a:latin typeface="Arial" panose="020B060402020202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B0"/>
                    </a:solidFill>
                  </a:tcPr>
                </a:tc>
                <a:tc>
                  <a:txBody>
                    <a:bodyPr/>
                    <a:lstStyle/>
                    <a:p>
                      <a:pPr algn="ctr">
                        <a:lnSpc>
                          <a:spcPct val="114000"/>
                        </a:lnSpc>
                        <a:spcAft>
                          <a:spcPts val="0"/>
                        </a:spcAft>
                      </a:pPr>
                      <a:r>
                        <a:rPr lang="pl-PL" sz="1800" b="1" kern="100" dirty="0">
                          <a:solidFill>
                            <a:schemeClr val="bg2"/>
                          </a:solidFill>
                          <a:effectLst/>
                          <a:latin typeface="Arial" panose="020B0604020202020204" pitchFamily="34" charset="0"/>
                          <a:cs typeface="Arial" panose="020B0604020202020204" pitchFamily="34" charset="0"/>
                        </a:rPr>
                        <a:t>6 pkt.</a:t>
                      </a:r>
                      <a:endParaRPr lang="pl-PL" sz="1800" b="1" kern="1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B0"/>
                    </a:solidFill>
                  </a:tcPr>
                </a:tc>
                <a:extLst>
                  <a:ext uri="{0D108BD9-81ED-4DB2-BD59-A6C34878D82A}">
                    <a16:rowId xmlns:a16="http://schemas.microsoft.com/office/drawing/2014/main" val="1238809191"/>
                  </a:ext>
                </a:extLst>
              </a:tr>
              <a:tr h="217382">
                <a:tc>
                  <a:txBody>
                    <a:bodyPr/>
                    <a:lstStyle/>
                    <a:p>
                      <a:pPr marL="288000" lvl="1" algn="l">
                        <a:lnSpc>
                          <a:spcPct val="125000"/>
                        </a:lnSpc>
                        <a:spcBef>
                          <a:spcPts val="0"/>
                        </a:spcBef>
                        <a:spcAft>
                          <a:spcPts val="0"/>
                        </a:spcAft>
                      </a:pPr>
                      <a:r>
                        <a:rPr lang="pl-PL" sz="1800" b="0" dirty="0">
                          <a:solidFill>
                            <a:schemeClr val="tx1"/>
                          </a:solidFill>
                          <a:latin typeface="Arial" panose="020B0604020202020204" pitchFamily="34" charset="0"/>
                          <a:cs typeface="Arial" panose="020B0604020202020204" pitchFamily="34" charset="0"/>
                        </a:rPr>
                        <a:t>Ocenie podlegać będzie czy wnioskodawca ponosił nakłady na działalność B+R. </a:t>
                      </a:r>
                      <a:endPar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4000"/>
                        </a:lnSpc>
                        <a:spcAft>
                          <a:spcPts val="0"/>
                        </a:spcAft>
                      </a:pPr>
                      <a:r>
                        <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51888416"/>
                  </a:ext>
                </a:extLst>
              </a:tr>
              <a:tr h="434763">
                <a:tc>
                  <a:txBody>
                    <a:bodyPr/>
                    <a:lstStyle/>
                    <a:p>
                      <a:pPr marL="288000" marR="0" lvl="0" indent="0" algn="l" defTabSz="801934" rtl="0" eaLnBrk="1" fontAlgn="auto" latinLnBrk="0" hangingPunct="1">
                        <a:lnSpc>
                          <a:spcPct val="125000"/>
                        </a:lnSpc>
                        <a:spcBef>
                          <a:spcPts val="0"/>
                        </a:spcBef>
                        <a:spcAft>
                          <a:spcPts val="0"/>
                        </a:spcAft>
                        <a:buClrTx/>
                        <a:buSzTx/>
                        <a:buFont typeface="+mj-lt"/>
                        <a:buNone/>
                        <a:tabLst/>
                        <a:defRPr/>
                      </a:pPr>
                      <a:r>
                        <a:rPr lang="pl-PL" sz="1800" b="1" dirty="0">
                          <a:solidFill>
                            <a:schemeClr val="bg2"/>
                          </a:solidFill>
                          <a:latin typeface="Arial" panose="020B0604020202020204" pitchFamily="34" charset="0"/>
                          <a:cs typeface="Arial" panose="020B0604020202020204" pitchFamily="34" charset="0"/>
                        </a:rPr>
                        <a:t>7. Współpraca ponadregionalna, transgraniczna lub ponadnarodowa</a:t>
                      </a: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pl-PL" sz="1800" dirty="0">
                          <a:solidFill>
                            <a:schemeClr val="bg2"/>
                          </a:solidFill>
                          <a:latin typeface="Arial" panose="020B0604020202020204" pitchFamily="34" charset="0"/>
                          <a:cs typeface="Arial" panose="020B0604020202020204" pitchFamily="34" charset="0"/>
                        </a:rPr>
                        <a:t>5 pkt.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51051619"/>
                  </a:ext>
                </a:extLst>
              </a:tr>
              <a:tr h="748578">
                <a:tc>
                  <a:txBody>
                    <a:bodyPr/>
                    <a:lstStyle/>
                    <a:p>
                      <a:pPr marL="288000" lvl="1" algn="l">
                        <a:lnSpc>
                          <a:spcPct val="125000"/>
                        </a:lnSpc>
                        <a:spcBef>
                          <a:spcPts val="0"/>
                        </a:spcBef>
                        <a:spcAft>
                          <a:spcPts val="0"/>
                        </a:spcAft>
                      </a:pPr>
                      <a:r>
                        <a:rPr lang="pl-PL" sz="1800" b="0" dirty="0">
                          <a:solidFill>
                            <a:schemeClr val="tx1"/>
                          </a:solidFill>
                          <a:latin typeface="Arial" panose="020B0604020202020204" pitchFamily="34" charset="0"/>
                          <a:cs typeface="Arial" panose="020B0604020202020204" pitchFamily="34" charset="0"/>
                        </a:rPr>
                        <a:t>Ocenie podlegać będzie czy projekt obejmuje elementy współpracy ponadregionalnej, transgranicznej lub ponadnarodowej.</a:t>
                      </a:r>
                      <a:endPar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65672322"/>
                  </a:ext>
                </a:extLst>
              </a:tr>
              <a:tr h="499983">
                <a:tc>
                  <a:txBody>
                    <a:bodyPr/>
                    <a:lstStyle/>
                    <a:p>
                      <a:pPr marL="288000" marR="0" lvl="0" indent="0" algn="l" defTabSz="801934" rtl="0" eaLnBrk="1" fontAlgn="auto" latinLnBrk="0" hangingPunct="1">
                        <a:lnSpc>
                          <a:spcPct val="125000"/>
                        </a:lnSpc>
                        <a:spcBef>
                          <a:spcPts val="0"/>
                        </a:spcBef>
                        <a:spcAft>
                          <a:spcPts val="0"/>
                        </a:spcAft>
                        <a:buClrTx/>
                        <a:buSzTx/>
                        <a:buFontTx/>
                        <a:buNone/>
                        <a:tabLst/>
                        <a:defRPr/>
                      </a:pPr>
                      <a:r>
                        <a:rPr lang="pl-PL" sz="1800" b="1" dirty="0">
                          <a:solidFill>
                            <a:schemeClr val="bg2"/>
                          </a:solidFill>
                          <a:latin typeface="Arial" panose="020B0604020202020204" pitchFamily="34" charset="0"/>
                          <a:cs typeface="Arial" panose="020B0604020202020204" pitchFamily="34" charset="0"/>
                        </a:rPr>
                        <a:t>8. </a:t>
                      </a:r>
                      <a:r>
                        <a:rPr lang="pl-PL" sz="1800" dirty="0">
                          <a:latin typeface="Arial" panose="020B0604020202020204" pitchFamily="34" charset="0"/>
                          <a:cs typeface="Arial" panose="020B0604020202020204" pitchFamily="34" charset="0"/>
                        </a:rPr>
                        <a:t>Współpraca z ośrodkiem badawczym</a:t>
                      </a:r>
                      <a:endParaRPr lang="pl-PL" sz="1800" b="1" dirty="0">
                        <a:solidFill>
                          <a:schemeClr val="bg2"/>
                        </a:solidFill>
                        <a:latin typeface="Arial" panose="020B060402020202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pl-PL" sz="1800" b="1" dirty="0">
                          <a:solidFill>
                            <a:schemeClr val="bg1"/>
                          </a:solidFill>
                          <a:latin typeface="Arial" panose="020B0604020202020204" pitchFamily="34" charset="0"/>
                          <a:cs typeface="Arial" panose="020B0604020202020204" pitchFamily="34" charset="0"/>
                        </a:rPr>
                        <a:t>5 pkt.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208355190"/>
                  </a:ext>
                </a:extLst>
              </a:tr>
              <a:tr h="1775054">
                <a:tc>
                  <a:txBody>
                    <a:bodyPr/>
                    <a:lstStyle/>
                    <a:p>
                      <a:pPr marL="288000" lvl="1" indent="-112967" algn="l">
                        <a:lnSpc>
                          <a:spcPct val="125000"/>
                        </a:lnSpc>
                        <a:spcBef>
                          <a:spcPts val="0"/>
                        </a:spcBef>
                        <a:spcAft>
                          <a:spcPts val="0"/>
                        </a:spcAft>
                      </a:pPr>
                      <a:r>
                        <a:rPr lang="pl-PL" sz="1800" b="0" kern="100" dirty="0">
                          <a:solidFill>
                            <a:schemeClr val="tx1"/>
                          </a:solidFill>
                          <a:effectLst/>
                          <a:latin typeface="Arial" panose="020B0604020202020204" pitchFamily="34" charset="0"/>
                          <a:cs typeface="Arial" panose="020B0604020202020204" pitchFamily="34" charset="0"/>
                        </a:rPr>
                        <a:t>Ocenie podlegać będzie czy wnioskodawca współpracuje lub będzie współpracować we wspólnych projektach badawczych z organizacjami badawczymi. Współpraca może być nowa lub istniejąca (należy udokumentować), powinna być prowadzona w okresie trwania projektu (tj. w okresie realizacji i trwałości projektu) i obejmować aktywne uczestnictwo we wspólnych projektach badawczych.</a:t>
                      </a: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pl-PL" sz="1800" b="1"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8274324"/>
                  </a:ext>
                </a:extLst>
              </a:tr>
              <a:tr h="591352">
                <a:tc>
                  <a:txBody>
                    <a:bodyPr/>
                    <a:lstStyle/>
                    <a:p>
                      <a:pPr marL="288000" indent="0" algn="l">
                        <a:lnSpc>
                          <a:spcPct val="125000"/>
                        </a:lnSpc>
                      </a:pPr>
                      <a:r>
                        <a:rPr lang="pl-PL" sz="1800" b="1" kern="100" dirty="0">
                          <a:solidFill>
                            <a:schemeClr val="bg2"/>
                          </a:solidFill>
                          <a:effectLst/>
                          <a:latin typeface="Arial" panose="020B0604020202020204" pitchFamily="34" charset="0"/>
                          <a:cs typeface="Arial" panose="020B0604020202020204" pitchFamily="34" charset="0"/>
                        </a:rPr>
                        <a:t>9. </a:t>
                      </a:r>
                      <a:r>
                        <a:rPr lang="pl-PL" sz="1800" dirty="0">
                          <a:latin typeface="Arial" panose="020B0604020202020204" pitchFamily="34" charset="0"/>
                          <a:cs typeface="Arial" panose="020B0604020202020204" pitchFamily="34" charset="0"/>
                        </a:rPr>
                        <a:t>Usługi B+R w obszarach inteligentnych specjalizacji województwa lubelskiego. </a:t>
                      </a:r>
                      <a:endParaRPr lang="pl-PL" sz="1800" b="0" dirty="0">
                        <a:solidFill>
                          <a:schemeClr val="bg2"/>
                        </a:solidFill>
                        <a:latin typeface="Arial" panose="020B060402020202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B0"/>
                    </a:solidFill>
                  </a:tcPr>
                </a:tc>
                <a:tc>
                  <a:txBody>
                    <a:bodyPr/>
                    <a:lstStyle/>
                    <a:p>
                      <a:pPr algn="ctr">
                        <a:lnSpc>
                          <a:spcPct val="114000"/>
                        </a:lnSpc>
                        <a:spcAft>
                          <a:spcPts val="0"/>
                        </a:spcAft>
                      </a:pPr>
                      <a:r>
                        <a:rPr lang="pl-PL" sz="1800" b="1" kern="100" dirty="0">
                          <a:solidFill>
                            <a:schemeClr val="bg2"/>
                          </a:solidFill>
                          <a:effectLst/>
                          <a:latin typeface="Arial" panose="020B0604020202020204" pitchFamily="34" charset="0"/>
                          <a:cs typeface="Arial" panose="020B0604020202020204" pitchFamily="34" charset="0"/>
                        </a:rPr>
                        <a:t>4 pkt.</a:t>
                      </a:r>
                      <a:endParaRPr lang="pl-PL" sz="1800" b="1" kern="1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B0"/>
                    </a:solidFill>
                  </a:tcPr>
                </a:tc>
                <a:extLst>
                  <a:ext uri="{0D108BD9-81ED-4DB2-BD59-A6C34878D82A}">
                    <a16:rowId xmlns:a16="http://schemas.microsoft.com/office/drawing/2014/main" val="549605326"/>
                  </a:ext>
                </a:extLst>
              </a:tr>
              <a:tr h="1026240">
                <a:tc>
                  <a:txBody>
                    <a:bodyPr/>
                    <a:lstStyle/>
                    <a:p>
                      <a:pPr marL="288000" lvl="1" algn="l">
                        <a:lnSpc>
                          <a:spcPct val="125000"/>
                        </a:lnSpc>
                        <a:spcBef>
                          <a:spcPts val="0"/>
                        </a:spcBef>
                        <a:spcAft>
                          <a:spcPts val="0"/>
                        </a:spcAft>
                      </a:pPr>
                      <a:r>
                        <a:rPr lang="pl-PL" sz="1800" b="0" dirty="0">
                          <a:solidFill>
                            <a:schemeClr val="tx1"/>
                          </a:solidFill>
                          <a:latin typeface="Arial" panose="020B0604020202020204" pitchFamily="34" charset="0"/>
                          <a:cs typeface="Arial" panose="020B0604020202020204" pitchFamily="34" charset="0"/>
                        </a:rPr>
                        <a:t>Ocenie podlegać będzie czy planowane usługi B+R, na nabywanej infrastrukturze B+R, wpisują się w więcej niż jedną inteligentną specjalizację województwa lubelskiego.</a:t>
                      </a:r>
                      <a:endPar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9716" marR="39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14000"/>
                        </a:lnSpc>
                        <a:spcAft>
                          <a:spcPts val="0"/>
                        </a:spcAft>
                      </a:pPr>
                      <a:r>
                        <a:rPr lang="pl-PL"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2272762"/>
                  </a:ext>
                </a:extLst>
              </a:tr>
            </a:tbl>
          </a:graphicData>
        </a:graphic>
      </p:graphicFrame>
      <p:sp>
        <p:nvSpPr>
          <p:cNvPr id="2" name="Symbol zastępczy numeru slajdu 1">
            <a:extLst>
              <a:ext uri="{FF2B5EF4-FFF2-40B4-BE49-F238E27FC236}">
                <a16:creationId xmlns:a16="http://schemas.microsoft.com/office/drawing/2014/main" id="{60C7C329-F213-C4F1-2BFB-0A30ADE86249}"/>
              </a:ext>
            </a:extLst>
          </p:cNvPr>
          <p:cNvSpPr>
            <a:spLocks noGrp="1"/>
          </p:cNvSpPr>
          <p:nvPr>
            <p:ph type="sldNum" sz="quarter" idx="10"/>
          </p:nvPr>
        </p:nvSpPr>
        <p:spPr>
          <a:xfrm>
            <a:off x="4792615" y="7140537"/>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27</a:t>
            </a:fld>
            <a:endParaRPr lang="pl-PL" sz="10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4A2EDE3D-4223-0796-1DC3-B18A3B95E5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072833"/>
            <a:ext cx="4792615" cy="315409"/>
          </a:xfrm>
          <a:prstGeom prst="rect">
            <a:avLst/>
          </a:prstGeom>
        </p:spPr>
      </p:pic>
    </p:spTree>
    <p:extLst>
      <p:ext uri="{BB962C8B-B14F-4D97-AF65-F5344CB8AC3E}">
        <p14:creationId xmlns:p14="http://schemas.microsoft.com/office/powerpoint/2010/main" val="245127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ABCEB431-F71A-595E-1BD0-237C9989B178}"/>
              </a:ext>
            </a:extLst>
          </p:cNvPr>
          <p:cNvSpPr>
            <a:spLocks noGrp="1"/>
          </p:cNvSpPr>
          <p:nvPr>
            <p:ph type="title"/>
          </p:nvPr>
        </p:nvSpPr>
        <p:spPr>
          <a:xfrm>
            <a:off x="1007665" y="359837"/>
            <a:ext cx="8640381" cy="5399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fontScale="90000"/>
          </a:bodyPr>
          <a:lstStyle/>
          <a:p>
            <a:r>
              <a:rPr lang="pl-PL" sz="2228" dirty="0">
                <a:latin typeface="Arial" panose="020B0604020202020204" pitchFamily="34" charset="0"/>
                <a:cs typeface="Arial" panose="020B0604020202020204" pitchFamily="34" charset="0"/>
              </a:rPr>
              <a:t>KRYTERIA MERYTORYCZNE ROZSTRZYGAJĄCE </a:t>
            </a:r>
            <a:br>
              <a:rPr lang="pl-PL" sz="2228" dirty="0"/>
            </a:br>
            <a:endParaRPr lang="pl-PL" sz="2228" dirty="0"/>
          </a:p>
        </p:txBody>
      </p:sp>
      <p:sp>
        <p:nvSpPr>
          <p:cNvPr id="5" name="Symbol zastępczy zawartości 4">
            <a:extLst>
              <a:ext uri="{FF2B5EF4-FFF2-40B4-BE49-F238E27FC236}">
                <a16:creationId xmlns:a16="http://schemas.microsoft.com/office/drawing/2014/main" id="{565CB765-AC36-514D-EDA2-F7C5D01054C6}"/>
              </a:ext>
            </a:extLst>
          </p:cNvPr>
          <p:cNvSpPr>
            <a:spLocks noGrp="1"/>
          </p:cNvSpPr>
          <p:nvPr>
            <p:ph idx="1"/>
          </p:nvPr>
        </p:nvSpPr>
        <p:spPr>
          <a:xfrm>
            <a:off x="809402" y="973607"/>
            <a:ext cx="8496944" cy="1366070"/>
          </a:xfrm>
        </p:spPr>
        <p:txBody>
          <a:bodyPr>
            <a:normAutofit/>
          </a:bodyPr>
          <a:lstStyle/>
          <a:p>
            <a:pPr marL="0" indent="0">
              <a:lnSpc>
                <a:spcPct val="125000"/>
              </a:lnSpc>
              <a:spcBef>
                <a:spcPts val="0"/>
              </a:spcBef>
              <a:spcAft>
                <a:spcPts val="600"/>
              </a:spcAft>
              <a:buNone/>
            </a:pPr>
            <a:r>
              <a:rPr lang="pl-PL" sz="1800" dirty="0">
                <a:solidFill>
                  <a:schemeClr val="accent1"/>
                </a:solidFill>
                <a:latin typeface="Arial" panose="020B0604020202020204" pitchFamily="34" charset="0"/>
                <a:cs typeface="Arial" panose="020B0604020202020204" pitchFamily="34" charset="0"/>
              </a:rPr>
              <a:t>1. Stopa bezrobocia na obszarze realizacji inwestycji. </a:t>
            </a:r>
          </a:p>
          <a:p>
            <a:pPr marL="0" indent="0">
              <a:lnSpc>
                <a:spcPct val="125000"/>
              </a:lnSpc>
              <a:spcBef>
                <a:spcPts val="0"/>
              </a:spcBef>
              <a:spcAft>
                <a:spcPts val="600"/>
              </a:spcAft>
              <a:buNone/>
            </a:pPr>
            <a:r>
              <a:rPr lang="pl-PL" sz="1800" dirty="0">
                <a:solidFill>
                  <a:schemeClr val="accent1"/>
                </a:solidFill>
                <a:latin typeface="Arial" panose="020B0604020202020204" pitchFamily="34" charset="0"/>
                <a:cs typeface="Arial" panose="020B0604020202020204" pitchFamily="34" charset="0"/>
              </a:rPr>
              <a:t>2. Potencjał wnioskodawcy.</a:t>
            </a:r>
          </a:p>
          <a:p>
            <a:pPr marL="0" indent="0">
              <a:lnSpc>
                <a:spcPct val="125000"/>
              </a:lnSpc>
              <a:spcBef>
                <a:spcPts val="0"/>
              </a:spcBef>
              <a:spcAft>
                <a:spcPts val="600"/>
              </a:spcAft>
              <a:buNone/>
            </a:pPr>
            <a:r>
              <a:rPr lang="pl-PL" sz="1800" dirty="0">
                <a:solidFill>
                  <a:schemeClr val="accent1"/>
                </a:solidFill>
                <a:latin typeface="Arial" panose="020B0604020202020204" pitchFamily="34" charset="0"/>
                <a:cs typeface="Arial" panose="020B0604020202020204" pitchFamily="34" charset="0"/>
              </a:rPr>
              <a:t>3. Rozszerzenie działalności w wyniku realizacji projektu o nowe obszary badań. </a:t>
            </a:r>
          </a:p>
        </p:txBody>
      </p:sp>
      <p:sp>
        <p:nvSpPr>
          <p:cNvPr id="6" name="pole tekstowe 5">
            <a:extLst>
              <a:ext uri="{FF2B5EF4-FFF2-40B4-BE49-F238E27FC236}">
                <a16:creationId xmlns:a16="http://schemas.microsoft.com/office/drawing/2014/main" id="{24318C55-73F6-6D31-D5FE-8DEDD3F2B289}"/>
              </a:ext>
            </a:extLst>
          </p:cNvPr>
          <p:cNvSpPr txBox="1"/>
          <p:nvPr/>
        </p:nvSpPr>
        <p:spPr>
          <a:xfrm>
            <a:off x="737394" y="2539845"/>
            <a:ext cx="8910652" cy="1443344"/>
          </a:xfrm>
          <a:prstGeom prst="rect">
            <a:avLst/>
          </a:prstGeom>
          <a:solidFill>
            <a:schemeClr val="accent5">
              <a:lumMod val="20000"/>
              <a:lumOff val="80000"/>
            </a:schemeClr>
          </a:solidFill>
          <a:ln>
            <a:noFill/>
            <a:prstDash/>
          </a:ln>
          <a:effectLst/>
        </p:spPr>
        <p:txBody>
          <a:bodyPr wrap="square">
            <a:spAutoFit/>
          </a:bodyPr>
          <a:lstStyle/>
          <a:p>
            <a:pPr marL="0" indent="0">
              <a:lnSpc>
                <a:spcPct val="125000"/>
              </a:lnSpc>
              <a:spcBef>
                <a:spcPts val="0"/>
              </a:spcBef>
              <a:spcAft>
                <a:spcPts val="600"/>
              </a:spcAft>
              <a:buNone/>
            </a:pPr>
            <a:r>
              <a:rPr lang="pl-PL" sz="1800" dirty="0">
                <a:solidFill>
                  <a:schemeClr val="accent1"/>
                </a:solidFill>
                <a:latin typeface="Arial" panose="020B0604020202020204" pitchFamily="34" charset="0"/>
                <a:cs typeface="Arial" panose="020B0604020202020204" pitchFamily="34" charset="0"/>
              </a:rPr>
              <a:t>Będą miały zastosowanie w przypadku wyboru projektów, które uzyskają taką sama liczbę punków w ramach oceny przeprowadzanej w oparciu o kryteria trafności merytorycznej, zaś kwota dostępnych środków w ramach naboru uniemożliwi wybór wszystkich tego typu projektów.</a:t>
            </a:r>
          </a:p>
        </p:txBody>
      </p:sp>
      <p:pic>
        <p:nvPicPr>
          <p:cNvPr id="4098" name="Picture 2" descr="Kontur dwóch osób walczących o kule wypełnioną pieniędzmi.">
            <a:extLst>
              <a:ext uri="{FF2B5EF4-FFF2-40B4-BE49-F238E27FC236}">
                <a16:creationId xmlns:a16="http://schemas.microsoft.com/office/drawing/2014/main" id="{6A3FF9C8-27B6-94B7-CB19-FCCB70999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906" y="4139877"/>
            <a:ext cx="4691246" cy="2580011"/>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numeru slajdu 10">
            <a:extLst>
              <a:ext uri="{FF2B5EF4-FFF2-40B4-BE49-F238E27FC236}">
                <a16:creationId xmlns:a16="http://schemas.microsoft.com/office/drawing/2014/main" id="{87B31405-0C18-8783-E590-EF875AE903EF}"/>
              </a:ext>
            </a:extLst>
          </p:cNvPr>
          <p:cNvSpPr txBox="1">
            <a:spLocks/>
          </p:cNvSpPr>
          <p:nvPr/>
        </p:nvSpPr>
        <p:spPr>
          <a:xfrm>
            <a:off x="4792615" y="7149854"/>
            <a:ext cx="1080000" cy="180000"/>
          </a:xfrm>
          <a:prstGeom prst="rect">
            <a:avLst/>
          </a:prstGeom>
          <a:noFill/>
        </p:spPr>
        <p:txBody>
          <a:bodyPr vert="horz" lIns="0" tIns="72000" rIns="0" bIns="72000" rtlCol="0" anchor="ctr" anchorCtr="0"/>
          <a:lstStyle>
            <a:defPPr>
              <a:defRPr lang="en-US"/>
            </a:defPPr>
            <a:lvl1pPr marL="0" algn="r" defTabSz="457200" rtl="0" eaLnBrk="1" latinLnBrk="0" hangingPunct="1">
              <a:defRPr sz="795" kern="1200">
                <a:solidFill>
                  <a:schemeClr val="tx2"/>
                </a:solidFill>
                <a:latin typeface="Open Sans" pitchFamily="2" charset="0"/>
                <a:ea typeface="Open Sans" pitchFamily="2" charset="0"/>
                <a:cs typeface="Open Sans"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B4015AA-59F6-416B-87A6-8E3D940284E2}" type="slidenum">
              <a:rPr lang="pl-PL" sz="1000" smtClean="0">
                <a:latin typeface="Arial" panose="020B0604020202020204" pitchFamily="34" charset="0"/>
                <a:cs typeface="Arial" panose="020B0604020202020204" pitchFamily="34" charset="0"/>
              </a:rPr>
              <a:pPr algn="ctr"/>
              <a:t>28</a:t>
            </a:fld>
            <a:endParaRPr lang="pl-PL" sz="1000" dirty="0">
              <a:latin typeface="Arial" panose="020B0604020202020204" pitchFamily="34" charset="0"/>
              <a:cs typeface="Arial" panose="020B0604020202020204" pitchFamily="34" charset="0"/>
            </a:endParaRPr>
          </a:p>
        </p:txBody>
      </p:sp>
      <p:pic>
        <p:nvPicPr>
          <p:cNvPr id="9" name="Obraz 8">
            <a:extLst>
              <a:ext uri="{FF2B5EF4-FFF2-40B4-BE49-F238E27FC236}">
                <a16:creationId xmlns:a16="http://schemas.microsoft.com/office/drawing/2014/main" id="{BA2D0032-293B-3ECD-2F7D-B1F2BEEA6E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198" y="7091628"/>
            <a:ext cx="4792615" cy="315409"/>
          </a:xfrm>
          <a:prstGeom prst="rect">
            <a:avLst/>
          </a:prstGeom>
        </p:spPr>
      </p:pic>
    </p:spTree>
    <p:extLst>
      <p:ext uri="{BB962C8B-B14F-4D97-AF65-F5344CB8AC3E}">
        <p14:creationId xmlns:p14="http://schemas.microsoft.com/office/powerpoint/2010/main" val="2142514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E1A437-4860-1557-69BA-B07CE2CBCB59}"/>
              </a:ext>
              <a:ext uri="{C183D7F6-B498-43B3-948B-1728B52AA6E4}">
                <adec:decorative xmlns:adec="http://schemas.microsoft.com/office/drawing/2017/decorative" val="0"/>
              </a:ext>
            </a:extLst>
          </p:cNvPr>
          <p:cNvSpPr txBox="1">
            <a:spLocks noGrp="1"/>
          </p:cNvSpPr>
          <p:nvPr>
            <p:ph type="title" idx="4294967295"/>
          </p:nvPr>
        </p:nvSpPr>
        <p:spPr>
          <a:xfrm>
            <a:off x="1025525" y="351022"/>
            <a:ext cx="6840661" cy="7438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SKŁADANIE WNIOSKÓW O DOFINANSOWANIE</a:t>
            </a:r>
          </a:p>
        </p:txBody>
      </p:sp>
      <p:sp>
        <p:nvSpPr>
          <p:cNvPr id="12" name="Rectangle 3">
            <a:extLst>
              <a:ext uri="{FF2B5EF4-FFF2-40B4-BE49-F238E27FC236}">
                <a16:creationId xmlns:a16="http://schemas.microsoft.com/office/drawing/2014/main" id="{7DBBA41D-7971-411A-CBF9-719B49CCA529}"/>
              </a:ext>
              <a:ext uri="{C183D7F6-B498-43B3-948B-1728B52AA6E4}">
                <adec:decorative xmlns:adec="http://schemas.microsoft.com/office/drawing/2017/decorative" val="0"/>
              </a:ext>
            </a:extLst>
          </p:cNvPr>
          <p:cNvSpPr txBox="1">
            <a:spLocks noChangeArrowheads="1"/>
          </p:cNvSpPr>
          <p:nvPr/>
        </p:nvSpPr>
        <p:spPr>
          <a:xfrm>
            <a:off x="437545" y="971524"/>
            <a:ext cx="4116273" cy="24290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801929" rtl="0" eaLnBrk="1" fontAlgn="auto" latinLnBrk="0" hangingPunct="1">
              <a:lnSpc>
                <a:spcPct val="125000"/>
              </a:lnSpc>
              <a:spcBef>
                <a:spcPts val="0"/>
              </a:spcBef>
              <a:buClrTx/>
              <a:buSzTx/>
              <a:buFont typeface="Arial" panose="020B0604020202020204" pitchFamily="34" charset="0"/>
              <a:buNone/>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Przygotowanie i złożenie wniosku</a:t>
            </a:r>
            <a:b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 dofinansowanie wraz z załącznikami odbywa się w aplikacji WOD2021 (aplikacja centralnego systemu teleinformatycznego CST202) </a:t>
            </a:r>
            <a:r>
              <a:rPr kumimoji="0" lang="pl-PL" sz="18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https://wod.cst2021.gov.pl/</a:t>
            </a:r>
            <a:endParaRPr kumimoji="0" lang="pl-PL" sz="18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Obraz 5" descr="Zrzut z ekranu ze strony https://instrukcje.cst2021.gov.pl">
            <a:extLst>
              <a:ext uri="{FF2B5EF4-FFF2-40B4-BE49-F238E27FC236}">
                <a16:creationId xmlns:a16="http://schemas.microsoft.com/office/drawing/2014/main" id="{18B1C1EC-BA20-DAB6-BF02-0B5E2596298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409802" y="889657"/>
            <a:ext cx="5844466" cy="3138402"/>
          </a:xfrm>
          <a:prstGeom prst="rect">
            <a:avLst/>
          </a:prstGeom>
        </p:spPr>
      </p:pic>
      <p:pic>
        <p:nvPicPr>
          <p:cNvPr id="8" name="Obraz 7" descr="Zrzut z ekranu ze strony https//instrukcje.cst2021.gov.pl">
            <a:extLst>
              <a:ext uri="{FF2B5EF4-FFF2-40B4-BE49-F238E27FC236}">
                <a16:creationId xmlns:a16="http://schemas.microsoft.com/office/drawing/2014/main" id="{E76D19D0-0F3D-3C87-961A-090C97FD578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60596" y="3400776"/>
            <a:ext cx="6963285" cy="3442285"/>
          </a:xfrm>
          <a:prstGeom prst="rect">
            <a:avLst/>
          </a:prstGeom>
        </p:spPr>
      </p:pic>
      <p:sp>
        <p:nvSpPr>
          <p:cNvPr id="5" name="pole tekstowe 4">
            <a:extLst>
              <a:ext uri="{FF2B5EF4-FFF2-40B4-BE49-F238E27FC236}">
                <a16:creationId xmlns:a16="http://schemas.microsoft.com/office/drawing/2014/main" id="{1C4AFCF3-1F9A-5175-1F65-D13715FE0D0E}"/>
              </a:ext>
              <a:ext uri="{C183D7F6-B498-43B3-948B-1728B52AA6E4}">
                <adec:decorative xmlns:adec="http://schemas.microsoft.com/office/drawing/2017/decorative" val="0"/>
              </a:ext>
            </a:extLst>
          </p:cNvPr>
          <p:cNvSpPr txBox="1">
            <a:spLocks/>
          </p:cNvSpPr>
          <p:nvPr/>
        </p:nvSpPr>
        <p:spPr>
          <a:xfrm>
            <a:off x="6898362" y="4931965"/>
            <a:ext cx="3642239" cy="2135841"/>
          </a:xfrm>
          <a:prstGeom prst="rect">
            <a:avLst/>
          </a:prstGeom>
          <a:noFill/>
        </p:spPr>
        <p:txBody>
          <a:bodyPr wrap="square">
            <a:spAutoFit/>
          </a:bodyPr>
          <a:lstStyle/>
          <a:p>
            <a:pPr marL="0" marR="0" lvl="0" indent="0" algn="ctr" defTabSz="801929" rtl="0" eaLnBrk="1" fontAlgn="auto" latinLnBrk="0" hangingPunct="1">
              <a:lnSpc>
                <a:spcPct val="125000"/>
              </a:lnSpc>
              <a:spcAft>
                <a:spcPts val="0"/>
              </a:spcAft>
              <a:buClrTx/>
              <a:buSzTx/>
              <a:buFont typeface="Arial" panose="020B0604020202020204" pitchFamily="34" charset="0"/>
              <a:buNone/>
              <a:tabLst/>
              <a:defRPr/>
            </a:pP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Szczegółowe instrukcje multimedialne znajdują się na stronie Ministerstwa Funduszy</a:t>
            </a:r>
            <a:b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Polityki Regionalnej </a:t>
            </a:r>
            <a:r>
              <a:rPr kumimoji="0" lang="pl-PL"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6"/>
              </a:rPr>
              <a:t>https://instrukcje.cst2021.gov.pl/</a:t>
            </a:r>
            <a:r>
              <a:rPr kumimoji="0" lang="pl-PL" sz="1800" b="1"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Symbol zastępczy numeru slajdu 2">
            <a:extLst>
              <a:ext uri="{FF2B5EF4-FFF2-40B4-BE49-F238E27FC236}">
                <a16:creationId xmlns:a16="http://schemas.microsoft.com/office/drawing/2014/main" id="{B6692349-59E1-8DDE-3048-8D5AAC904EBA}"/>
              </a:ext>
            </a:extLst>
          </p:cNvPr>
          <p:cNvSpPr>
            <a:spLocks noGrp="1"/>
          </p:cNvSpPr>
          <p:nvPr>
            <p:ph type="sldNum" sz="quarter" idx="10"/>
          </p:nvPr>
        </p:nvSpPr>
        <p:spPr>
          <a:xfrm>
            <a:off x="4767325" y="7162022"/>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29</a:t>
            </a:fld>
            <a:endParaRPr lang="pl-PL" sz="1000" dirty="0">
              <a:latin typeface="Arial" panose="020B0604020202020204" pitchFamily="34" charset="0"/>
              <a:cs typeface="Arial" panose="020B0604020202020204" pitchFamily="34" charset="0"/>
            </a:endParaRPr>
          </a:p>
        </p:txBody>
      </p:sp>
      <p:pic>
        <p:nvPicPr>
          <p:cNvPr id="4" name="Obraz 3" descr="zrzut ekranu aplikacji wod2021">
            <a:extLst>
              <a:ext uri="{FF2B5EF4-FFF2-40B4-BE49-F238E27FC236}">
                <a16:creationId xmlns:a16="http://schemas.microsoft.com/office/drawing/2014/main" id="{8D524DD7-09F6-81CD-144A-9EC891D71348}"/>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9198" y="7126010"/>
            <a:ext cx="4792615" cy="315409"/>
          </a:xfrm>
          <a:prstGeom prst="rect">
            <a:avLst/>
          </a:prstGeom>
        </p:spPr>
      </p:pic>
    </p:spTree>
    <p:extLst>
      <p:ext uri="{BB962C8B-B14F-4D97-AF65-F5344CB8AC3E}">
        <p14:creationId xmlns:p14="http://schemas.microsoft.com/office/powerpoint/2010/main" val="304239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269E7E-5ED9-953A-86FC-21C9A66FFE0B}"/>
              </a:ext>
              <a:ext uri="{C183D7F6-B498-43B3-948B-1728B52AA6E4}">
                <adec:decorative xmlns:adec="http://schemas.microsoft.com/office/drawing/2017/decorative" val="1"/>
              </a:ext>
            </a:extLst>
          </p:cNvPr>
          <p:cNvSpPr>
            <a:spLocks noGrp="1"/>
          </p:cNvSpPr>
          <p:nvPr>
            <p:ph type="title"/>
          </p:nvPr>
        </p:nvSpPr>
        <p:spPr>
          <a:xfrm>
            <a:off x="953418" y="388180"/>
            <a:ext cx="5544616" cy="4419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 </a:t>
            </a:r>
            <a:r>
              <a:rPr lang="pl-PL" sz="2000" dirty="0">
                <a:solidFill>
                  <a:schemeClr val="accent4">
                    <a:lumMod val="75000"/>
                  </a:schemeClr>
                </a:solidFill>
                <a:latin typeface="Arial" panose="020B0604020202020204" pitchFamily="34" charset="0"/>
                <a:cs typeface="Arial" panose="020B0604020202020204" pitchFamily="34" charset="0"/>
              </a:rPr>
              <a:t>PODSTAWOWE INFORMACJE O NABORZE</a:t>
            </a:r>
          </a:p>
        </p:txBody>
      </p:sp>
      <p:sp>
        <p:nvSpPr>
          <p:cNvPr id="13" name="pole tekstowe 12">
            <a:extLst>
              <a:ext uri="{FF2B5EF4-FFF2-40B4-BE49-F238E27FC236}">
                <a16:creationId xmlns:a16="http://schemas.microsoft.com/office/drawing/2014/main" id="{F1FF23D3-F7CC-E92B-4548-7AF211D6DBFF}"/>
              </a:ext>
              <a:ext uri="{C183D7F6-B498-43B3-948B-1728B52AA6E4}">
                <adec:decorative xmlns:adec="http://schemas.microsoft.com/office/drawing/2017/decorative" val="1"/>
              </a:ext>
            </a:extLst>
          </p:cNvPr>
          <p:cNvSpPr txBox="1"/>
          <p:nvPr/>
        </p:nvSpPr>
        <p:spPr>
          <a:xfrm>
            <a:off x="464977" y="1182331"/>
            <a:ext cx="5186447" cy="2597506"/>
          </a:xfrm>
          <a:prstGeom prst="rect">
            <a:avLst/>
          </a:prstGeom>
          <a:solidFill>
            <a:schemeClr val="accent5">
              <a:lumMod val="20000"/>
              <a:lumOff val="80000"/>
            </a:schemeClr>
          </a:solidFill>
          <a:ln>
            <a:noFill/>
            <a:prstDash/>
          </a:ln>
          <a:effectLst/>
        </p:spPr>
        <p:txBody>
          <a:bodyPr wrap="square">
            <a:spAutoFit/>
          </a:bodyPr>
          <a:lstStyle/>
          <a:p>
            <a:pPr marL="0" indent="0">
              <a:lnSpc>
                <a:spcPct val="125000"/>
              </a:lnSpc>
              <a:buNone/>
            </a:pPr>
            <a:r>
              <a:rPr lang="pl-PL" b="1" dirty="0">
                <a:solidFill>
                  <a:schemeClr val="accent1"/>
                </a:solidFill>
                <a:latin typeface="Arial" panose="020B0604020202020204" pitchFamily="34" charset="0"/>
                <a:cs typeface="Arial" panose="020B0604020202020204" pitchFamily="34" charset="0"/>
              </a:rPr>
              <a:t>Alokacja naboru:</a:t>
            </a:r>
          </a:p>
          <a:p>
            <a:pPr marL="0" indent="0">
              <a:lnSpc>
                <a:spcPct val="125000"/>
              </a:lnSpc>
              <a:buNone/>
            </a:pPr>
            <a:r>
              <a:rPr lang="pl-PL" b="1" dirty="0">
                <a:solidFill>
                  <a:schemeClr val="accent1"/>
                </a:solidFill>
                <a:latin typeface="Arial" panose="020B0604020202020204" pitchFamily="34" charset="0"/>
                <a:cs typeface="Arial" panose="020B0604020202020204" pitchFamily="34" charset="0"/>
              </a:rPr>
              <a:t> </a:t>
            </a:r>
            <a:r>
              <a:rPr lang="pl-PL" b="1" noProof="0" dirty="0">
                <a:solidFill>
                  <a:schemeClr val="accent1"/>
                </a:solidFill>
                <a:latin typeface="Arial" panose="020B0604020202020204" pitchFamily="34" charset="0"/>
                <a:cs typeface="Arial" panose="020B0604020202020204" pitchFamily="34" charset="0"/>
              </a:rPr>
              <a:t>43 100 000 </a:t>
            </a:r>
            <a:r>
              <a:rPr lang="pl-PL" b="1" dirty="0">
                <a:solidFill>
                  <a:schemeClr val="accent1"/>
                </a:solidFill>
                <a:latin typeface="Arial" panose="020B0604020202020204" pitchFamily="34" charset="0"/>
                <a:cs typeface="Arial" panose="020B0604020202020204" pitchFamily="34" charset="0"/>
              </a:rPr>
              <a:t>– </a:t>
            </a:r>
            <a:r>
              <a:rPr lang="pl-PL" dirty="0">
                <a:solidFill>
                  <a:schemeClr val="accent1"/>
                </a:solidFill>
                <a:latin typeface="Arial" panose="020B0604020202020204" pitchFamily="34" charset="0"/>
                <a:cs typeface="Arial" panose="020B0604020202020204" pitchFamily="34" charset="0"/>
              </a:rPr>
              <a:t>10 000 000,00 EUR.</a:t>
            </a:r>
          </a:p>
          <a:p>
            <a:pPr marL="0" indent="0">
              <a:lnSpc>
                <a:spcPct val="125000"/>
              </a:lnSpc>
              <a:buNone/>
            </a:pPr>
            <a:r>
              <a:rPr lang="pl-PL" altLang="pl-PL" noProof="0" dirty="0">
                <a:solidFill>
                  <a:schemeClr val="accent1"/>
                </a:solidFill>
                <a:latin typeface="Arial" panose="020B0604020202020204" pitchFamily="34" charset="0"/>
                <a:cs typeface="Arial" panose="020B0604020202020204" pitchFamily="34" charset="0"/>
              </a:rPr>
              <a:t> (kurs 1 EUR = 4,3100 PLN) </a:t>
            </a:r>
          </a:p>
          <a:p>
            <a:pPr marL="0" indent="0">
              <a:lnSpc>
                <a:spcPct val="125000"/>
              </a:lnSpc>
              <a:spcBef>
                <a:spcPts val="1200"/>
              </a:spcBef>
              <a:spcAft>
                <a:spcPts val="1200"/>
              </a:spcAft>
              <a:buNone/>
            </a:pPr>
            <a:r>
              <a:rPr lang="pl-PL" b="1" dirty="0">
                <a:solidFill>
                  <a:schemeClr val="accent1"/>
                </a:solidFill>
                <a:latin typeface="Arial" panose="020B0604020202020204" pitchFamily="34" charset="0"/>
                <a:cs typeface="Arial" panose="020B0604020202020204" pitchFamily="34" charset="0"/>
              </a:rPr>
              <a:t>Forma wsparcia: </a:t>
            </a:r>
            <a:r>
              <a:rPr lang="pl-PL" dirty="0">
                <a:solidFill>
                  <a:schemeClr val="accent1"/>
                </a:solidFill>
                <a:latin typeface="Arial" panose="020B0604020202020204" pitchFamily="34" charset="0"/>
                <a:cs typeface="Arial" panose="020B0604020202020204" pitchFamily="34" charset="0"/>
              </a:rPr>
              <a:t>dotacja.</a:t>
            </a:r>
          </a:p>
          <a:p>
            <a:pPr>
              <a:lnSpc>
                <a:spcPct val="125000"/>
              </a:lnSpc>
              <a:spcBef>
                <a:spcPts val="1200"/>
              </a:spcBef>
              <a:spcAft>
                <a:spcPts val="1200"/>
              </a:spcAft>
            </a:pPr>
            <a:r>
              <a:rPr lang="pl-PL" b="1" dirty="0">
                <a:solidFill>
                  <a:schemeClr val="accent4">
                    <a:lumMod val="75000"/>
                  </a:schemeClr>
                </a:solidFill>
                <a:latin typeface="Arial" panose="020B0604020202020204" pitchFamily="34" charset="0"/>
                <a:cs typeface="Arial" panose="020B0604020202020204" pitchFamily="34" charset="0"/>
              </a:rPr>
              <a:t>Rodzaj pomocy: </a:t>
            </a:r>
            <a:r>
              <a:rPr lang="pl-PL" dirty="0">
                <a:solidFill>
                  <a:schemeClr val="accent4">
                    <a:lumMod val="75000"/>
                  </a:schemeClr>
                </a:solidFill>
                <a:latin typeface="Arial" panose="020B0604020202020204" pitchFamily="34" charset="0"/>
                <a:cs typeface="Arial" panose="020B0604020202020204" pitchFamily="34" charset="0"/>
              </a:rPr>
              <a:t>pomoc publiczna, pomoc de </a:t>
            </a:r>
            <a:r>
              <a:rPr lang="pl-PL" dirty="0" err="1">
                <a:solidFill>
                  <a:schemeClr val="accent4">
                    <a:lumMod val="75000"/>
                  </a:schemeClr>
                </a:solidFill>
                <a:latin typeface="Arial" panose="020B0604020202020204" pitchFamily="34" charset="0"/>
                <a:cs typeface="Arial" panose="020B0604020202020204" pitchFamily="34" charset="0"/>
              </a:rPr>
              <a:t>minimis</a:t>
            </a:r>
            <a:endParaRPr lang="pl-PL" dirty="0">
              <a:solidFill>
                <a:schemeClr val="accent4">
                  <a:lumMod val="75000"/>
                </a:schemeClr>
              </a:solidFill>
              <a:latin typeface="Arial" panose="020B0604020202020204" pitchFamily="34" charset="0"/>
              <a:cs typeface="Arial" panose="020B0604020202020204" pitchFamily="34" charset="0"/>
            </a:endParaRPr>
          </a:p>
        </p:txBody>
      </p:sp>
      <p:sp>
        <p:nvSpPr>
          <p:cNvPr id="6" name="Owal 5">
            <a:extLst>
              <a:ext uri="{FF2B5EF4-FFF2-40B4-BE49-F238E27FC236}">
                <a16:creationId xmlns:a16="http://schemas.microsoft.com/office/drawing/2014/main" id="{0292CAB7-9C4F-9594-4FE3-78A4E3DAD345}"/>
              </a:ext>
              <a:ext uri="{C183D7F6-B498-43B3-948B-1728B52AA6E4}">
                <adec:decorative xmlns:adec="http://schemas.microsoft.com/office/drawing/2017/decorative" val="1"/>
              </a:ext>
            </a:extLst>
          </p:cNvPr>
          <p:cNvSpPr/>
          <p:nvPr/>
        </p:nvSpPr>
        <p:spPr>
          <a:xfrm>
            <a:off x="5763193" y="1043534"/>
            <a:ext cx="4407249" cy="273630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7A711E68-D9B8-B1F8-75FC-F2BB0284BD0F}"/>
              </a:ext>
            </a:extLst>
          </p:cNvPr>
          <p:cNvSpPr txBox="1"/>
          <p:nvPr/>
        </p:nvSpPr>
        <p:spPr>
          <a:xfrm>
            <a:off x="6415393" y="1266157"/>
            <a:ext cx="3102847" cy="1081515"/>
          </a:xfrm>
          <a:prstGeom prst="rect">
            <a:avLst/>
          </a:prstGeom>
          <a:noFill/>
          <a:ln>
            <a:noFill/>
            <a:prstDash/>
          </a:ln>
          <a:effectLst/>
        </p:spPr>
        <p:txBody>
          <a:bodyPr wrap="square">
            <a:spAutoFit/>
          </a:bodyPr>
          <a:lstStyle/>
          <a:p>
            <a:pPr marL="0" indent="0" algn="ctr" defTabSz="801929">
              <a:lnSpc>
                <a:spcPct val="150000"/>
              </a:lnSpc>
              <a:spcBef>
                <a:spcPct val="0"/>
              </a:spcBef>
              <a:spcAft>
                <a:spcPts val="600"/>
              </a:spcAft>
              <a:buNone/>
              <a:defRPr/>
            </a:pPr>
            <a:r>
              <a:rPr lang="pl-PL" b="1" dirty="0">
                <a:solidFill>
                  <a:srgbClr val="2F5597"/>
                </a:solidFill>
                <a:cs typeface="Arial" panose="020B0604020202020204" pitchFamily="34" charset="0"/>
              </a:rPr>
              <a:t>DOFINANSOWANIE</a:t>
            </a:r>
          </a:p>
          <a:p>
            <a:pPr marL="0" indent="0" algn="ctr" defTabSz="801929">
              <a:lnSpc>
                <a:spcPct val="150000"/>
              </a:lnSpc>
              <a:spcBef>
                <a:spcPct val="0"/>
              </a:spcBef>
              <a:spcAft>
                <a:spcPts val="600"/>
              </a:spcAft>
              <a:buNone/>
              <a:defRPr/>
            </a:pPr>
            <a:r>
              <a:rPr lang="pl-PL" b="1" dirty="0">
                <a:solidFill>
                  <a:srgbClr val="2F5597"/>
                </a:solidFill>
                <a:cs typeface="Arial" panose="020B0604020202020204" pitchFamily="34" charset="0"/>
              </a:rPr>
              <a:t>max. </a:t>
            </a:r>
            <a:r>
              <a:rPr lang="pl-PL" sz="2400" b="1" dirty="0">
                <a:solidFill>
                  <a:srgbClr val="C00000"/>
                </a:solidFill>
                <a:cs typeface="Arial" panose="020B0604020202020204" pitchFamily="34" charset="0"/>
              </a:rPr>
              <a:t>3 000 000 </a:t>
            </a:r>
            <a:r>
              <a:rPr lang="pl-PL" sz="2400" b="1" dirty="0">
                <a:solidFill>
                  <a:srgbClr val="2F5597"/>
                </a:solidFill>
                <a:cs typeface="Arial" panose="020B0604020202020204" pitchFamily="34" charset="0"/>
              </a:rPr>
              <a:t>PLN</a:t>
            </a:r>
          </a:p>
        </p:txBody>
      </p:sp>
      <p:pic>
        <p:nvPicPr>
          <p:cNvPr id="4" name="Obraz 3" descr="Słoje monet">
            <a:extLst>
              <a:ext uri="{FF2B5EF4-FFF2-40B4-BE49-F238E27FC236}">
                <a16:creationId xmlns:a16="http://schemas.microsoft.com/office/drawing/2014/main" id="{074EB21A-8808-9550-3341-76C11DCDF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106" y="2555701"/>
            <a:ext cx="1542685" cy="1028457"/>
          </a:xfrm>
          <a:prstGeom prst="rect">
            <a:avLst/>
          </a:prstGeom>
        </p:spPr>
      </p:pic>
      <p:sp>
        <p:nvSpPr>
          <p:cNvPr id="9" name="pole tekstowe 8">
            <a:extLst>
              <a:ext uri="{FF2B5EF4-FFF2-40B4-BE49-F238E27FC236}">
                <a16:creationId xmlns:a16="http://schemas.microsoft.com/office/drawing/2014/main" id="{FC16E9E3-F49A-A6D3-24B5-3359F0958304}"/>
              </a:ext>
              <a:ext uri="{C183D7F6-B498-43B3-948B-1728B52AA6E4}">
                <adec:decorative xmlns:adec="http://schemas.microsoft.com/office/drawing/2017/decorative" val="1"/>
              </a:ext>
            </a:extLst>
          </p:cNvPr>
          <p:cNvSpPr txBox="1"/>
          <p:nvPr/>
        </p:nvSpPr>
        <p:spPr>
          <a:xfrm>
            <a:off x="464977" y="4210773"/>
            <a:ext cx="10076463" cy="2841804"/>
          </a:xfrm>
          <a:prstGeom prst="rect">
            <a:avLst/>
          </a:prstGeom>
          <a:noFill/>
          <a:ln>
            <a:noFill/>
            <a:prstDash/>
          </a:ln>
          <a:effectLst/>
        </p:spPr>
        <p:txBody>
          <a:bodyPr wrap="square">
            <a:spAutoFit/>
          </a:bodyPr>
          <a:lstStyle/>
          <a:p>
            <a:pPr marL="0" indent="0" defTabSz="801929">
              <a:lnSpc>
                <a:spcPct val="150000"/>
              </a:lnSpc>
              <a:spcBef>
                <a:spcPct val="0"/>
              </a:spcBef>
              <a:spcAft>
                <a:spcPts val="600"/>
              </a:spcAft>
              <a:buNone/>
              <a:defRPr/>
            </a:pPr>
            <a:r>
              <a:rPr lang="pl-PL" dirty="0">
                <a:solidFill>
                  <a:srgbClr val="2F5597"/>
                </a:solidFill>
                <a:latin typeface="Arial" panose="020B0604020202020204" pitchFamily="34" charset="0"/>
                <a:cs typeface="Arial" panose="020B0604020202020204" pitchFamily="34" charset="0"/>
              </a:rPr>
              <a:t>Brak ograniczeń kwotowych w zakresie minimalnej i maksymalnej wartości projektu oraz minimalnej i maksymalnej wartości wydatków kwalifikowalnych.</a:t>
            </a:r>
          </a:p>
          <a:p>
            <a:pPr defTabSz="801929">
              <a:lnSpc>
                <a:spcPct val="150000"/>
              </a:lnSpc>
              <a:spcBef>
                <a:spcPct val="0"/>
              </a:spcBef>
              <a:spcAft>
                <a:spcPts val="600"/>
              </a:spcAft>
              <a:defRPr/>
            </a:pPr>
            <a:r>
              <a:rPr lang="pl-PL" dirty="0">
                <a:solidFill>
                  <a:srgbClr val="2F5597"/>
                </a:solidFill>
                <a:latin typeface="Arial" panose="020B0604020202020204" pitchFamily="34" charset="0"/>
                <a:cs typeface="Arial" panose="020B0604020202020204" pitchFamily="34" charset="0"/>
              </a:rPr>
              <a:t>Maksymalny poziom dofinansowania wydatków kwalifikowalnych:</a:t>
            </a:r>
          </a:p>
          <a:p>
            <a:pPr marL="0" indent="0" defTabSz="801929">
              <a:lnSpc>
                <a:spcPct val="150000"/>
              </a:lnSpc>
              <a:spcBef>
                <a:spcPct val="0"/>
              </a:spcBef>
              <a:spcAft>
                <a:spcPts val="600"/>
              </a:spcAft>
              <a:buNone/>
              <a:defRPr/>
            </a:pPr>
            <a:r>
              <a:rPr lang="pl-PL" dirty="0">
                <a:solidFill>
                  <a:srgbClr val="2F5597"/>
                </a:solidFill>
                <a:latin typeface="Arial" panose="020B0604020202020204" pitchFamily="34" charset="0"/>
                <a:cs typeface="Arial" panose="020B0604020202020204" pitchFamily="34" charset="0"/>
              </a:rPr>
              <a:t>- mikroprzedsiębiorstwo i małe przedsiębiorstwa: </a:t>
            </a:r>
            <a:r>
              <a:rPr lang="pl-PL" b="1" dirty="0">
                <a:solidFill>
                  <a:srgbClr val="2F5597"/>
                </a:solidFill>
                <a:latin typeface="Arial" panose="020B0604020202020204" pitchFamily="34" charset="0"/>
                <a:cs typeface="Arial" panose="020B0604020202020204" pitchFamily="34" charset="0"/>
              </a:rPr>
              <a:t>70 %</a:t>
            </a:r>
          </a:p>
          <a:p>
            <a:pPr marL="0" indent="0" defTabSz="801929">
              <a:lnSpc>
                <a:spcPct val="150000"/>
              </a:lnSpc>
              <a:spcBef>
                <a:spcPct val="0"/>
              </a:spcBef>
              <a:spcAft>
                <a:spcPts val="600"/>
              </a:spcAft>
              <a:buNone/>
              <a:defRPr/>
            </a:pPr>
            <a:r>
              <a:rPr lang="pl-PL" dirty="0">
                <a:solidFill>
                  <a:srgbClr val="2F5597"/>
                </a:solidFill>
                <a:latin typeface="Arial" panose="020B0604020202020204" pitchFamily="34" charset="0"/>
                <a:cs typeface="Arial" panose="020B0604020202020204" pitchFamily="34" charset="0"/>
              </a:rPr>
              <a:t>- średnie przedsiębiorstwa: </a:t>
            </a:r>
            <a:r>
              <a:rPr lang="pl-PL" b="1" dirty="0">
                <a:solidFill>
                  <a:srgbClr val="2F5597"/>
                </a:solidFill>
                <a:latin typeface="Arial" panose="020B0604020202020204" pitchFamily="34" charset="0"/>
                <a:cs typeface="Arial" panose="020B0604020202020204" pitchFamily="34" charset="0"/>
              </a:rPr>
              <a:t>60 %</a:t>
            </a:r>
          </a:p>
          <a:p>
            <a:pPr defTabSz="801929">
              <a:lnSpc>
                <a:spcPct val="150000"/>
              </a:lnSpc>
              <a:spcBef>
                <a:spcPct val="0"/>
              </a:spcBef>
              <a:spcAft>
                <a:spcPts val="600"/>
              </a:spcAft>
              <a:buFontTx/>
              <a:buChar char="-"/>
              <a:defRPr/>
            </a:pPr>
            <a:r>
              <a:rPr lang="pl-PL" dirty="0">
                <a:solidFill>
                  <a:srgbClr val="2F5597"/>
                </a:solidFill>
                <a:latin typeface="Arial" panose="020B0604020202020204" pitchFamily="34" charset="0"/>
                <a:cs typeface="Arial" panose="020B0604020202020204" pitchFamily="34" charset="0"/>
              </a:rPr>
              <a:t> duże przedsiębiorstwa: </a:t>
            </a:r>
            <a:r>
              <a:rPr lang="pl-PL" b="1" dirty="0">
                <a:solidFill>
                  <a:srgbClr val="2F5597"/>
                </a:solidFill>
                <a:latin typeface="Arial" panose="020B0604020202020204" pitchFamily="34" charset="0"/>
                <a:cs typeface="Arial" panose="020B0604020202020204" pitchFamily="34" charset="0"/>
              </a:rPr>
              <a:t>50 %</a:t>
            </a:r>
          </a:p>
        </p:txBody>
      </p:sp>
      <p:pic>
        <p:nvPicPr>
          <p:cNvPr id="7" name="Obraz 6">
            <a:extLst>
              <a:ext uri="{FF2B5EF4-FFF2-40B4-BE49-F238E27FC236}">
                <a16:creationId xmlns:a16="http://schemas.microsoft.com/office/drawing/2014/main" id="{6FAD157D-8DE8-8BD8-771A-D6EA1309AB3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5368" y="7068786"/>
            <a:ext cx="4792615" cy="315409"/>
          </a:xfrm>
          <a:prstGeom prst="rect">
            <a:avLst/>
          </a:prstGeom>
        </p:spPr>
      </p:pic>
      <p:sp>
        <p:nvSpPr>
          <p:cNvPr id="10" name="Symbol zastępczy numeru slajdu 10">
            <a:extLst>
              <a:ext uri="{FF2B5EF4-FFF2-40B4-BE49-F238E27FC236}">
                <a16:creationId xmlns:a16="http://schemas.microsoft.com/office/drawing/2014/main" id="{F5C60307-CD19-1302-CBD1-5EB7033FCDC4}"/>
              </a:ext>
            </a:extLst>
          </p:cNvPr>
          <p:cNvSpPr>
            <a:spLocks noGrp="1"/>
          </p:cNvSpPr>
          <p:nvPr>
            <p:ph type="sldNum" sz="quarter" idx="10"/>
          </p:nvPr>
        </p:nvSpPr>
        <p:spPr>
          <a:xfrm>
            <a:off x="4792615" y="7149854"/>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3</a:t>
            </a:fld>
            <a:endParaRPr lang="pl-P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330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8C945-9B81-5C90-83D6-95A556FE831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32E9FC6-73DE-1A1E-3D7F-F924419924D5}"/>
              </a:ext>
            </a:extLst>
          </p:cNvPr>
          <p:cNvSpPr>
            <a:spLocks noGrp="1"/>
          </p:cNvSpPr>
          <p:nvPr>
            <p:ph type="title"/>
          </p:nvPr>
        </p:nvSpPr>
        <p:spPr>
          <a:xfrm>
            <a:off x="989422" y="381981"/>
            <a:ext cx="8712968" cy="816727"/>
          </a:xfrm>
        </p:spPr>
        <p:txBody>
          <a:bodyPr>
            <a:normAutofit/>
          </a:bodyPr>
          <a:lstStyle/>
          <a:p>
            <a:r>
              <a:rPr lang="pl-PL" sz="2000" dirty="0">
                <a:latin typeface="Arial" panose="020B0604020202020204" pitchFamily="34" charset="0"/>
                <a:cs typeface="Arial" panose="020B0604020202020204" pitchFamily="34" charset="0"/>
              </a:rPr>
              <a:t>NAJCZĘSTSZE BŁĘDY: </a:t>
            </a:r>
            <a:br>
              <a:rPr lang="pl-PL" sz="2000" dirty="0">
                <a:latin typeface="Arial" panose="020B0604020202020204" pitchFamily="34" charset="0"/>
                <a:cs typeface="Arial" panose="020B0604020202020204" pitchFamily="34" charset="0"/>
              </a:rPr>
            </a:br>
            <a:r>
              <a:rPr lang="pl-PL" sz="2000" dirty="0">
                <a:solidFill>
                  <a:srgbClr val="FF0000"/>
                </a:solidFill>
                <a:latin typeface="Arial" panose="020B0604020202020204" pitchFamily="34" charset="0"/>
                <a:cs typeface="Arial" panose="020B0604020202020204" pitchFamily="34" charset="0"/>
              </a:rPr>
              <a:t>NIEPRAWIDŁOWY OBSZAR REALIZACJI PROJEKTU – REGION</a:t>
            </a:r>
          </a:p>
        </p:txBody>
      </p:sp>
      <p:sp>
        <p:nvSpPr>
          <p:cNvPr id="4" name="Symbol zastępczy numeru slajdu 3">
            <a:extLst>
              <a:ext uri="{FF2B5EF4-FFF2-40B4-BE49-F238E27FC236}">
                <a16:creationId xmlns:a16="http://schemas.microsoft.com/office/drawing/2014/main" id="{36EF0F31-3FDA-0A96-033F-30BBB0DA3438}"/>
              </a:ext>
            </a:extLst>
          </p:cNvPr>
          <p:cNvSpPr>
            <a:spLocks noGrp="1"/>
          </p:cNvSpPr>
          <p:nvPr>
            <p:ph type="sldNum" sz="quarter" idx="10"/>
          </p:nvPr>
        </p:nvSpPr>
        <p:spPr>
          <a:xfrm>
            <a:off x="4827090" y="7166215"/>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30</a:t>
            </a:fld>
            <a:endParaRPr lang="pl-PL" sz="10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AC6C84E6-3B1C-D615-24F2-81E26C2CD4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93845" y="7081525"/>
            <a:ext cx="4797968" cy="317019"/>
          </a:xfrm>
          <a:prstGeom prst="rect">
            <a:avLst/>
          </a:prstGeom>
        </p:spPr>
      </p:pic>
      <p:pic>
        <p:nvPicPr>
          <p:cNvPr id="15" name="Obraz 14" descr="Mapa Polski. Województwo Lubelskie zostało zaznaczone na czerwono. ">
            <a:extLst>
              <a:ext uri="{FF2B5EF4-FFF2-40B4-BE49-F238E27FC236}">
                <a16:creationId xmlns:a16="http://schemas.microsoft.com/office/drawing/2014/main" id="{988C37AA-753F-98F1-184C-445AA442066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38363" y="1576462"/>
            <a:ext cx="10215086" cy="5119460"/>
          </a:xfrm>
          <a:prstGeom prst="rect">
            <a:avLst/>
          </a:prstGeom>
        </p:spPr>
      </p:pic>
    </p:spTree>
    <p:extLst>
      <p:ext uri="{BB962C8B-B14F-4D97-AF65-F5344CB8AC3E}">
        <p14:creationId xmlns:p14="http://schemas.microsoft.com/office/powerpoint/2010/main" val="4286126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456B1-4677-A6A7-5947-C5AC8C43034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8111B6F-79FA-5B2B-4FEF-186B621177F3}"/>
              </a:ext>
            </a:extLst>
          </p:cNvPr>
          <p:cNvSpPr>
            <a:spLocks noGrp="1"/>
          </p:cNvSpPr>
          <p:nvPr>
            <p:ph type="title"/>
          </p:nvPr>
        </p:nvSpPr>
        <p:spPr>
          <a:xfrm>
            <a:off x="953418" y="517167"/>
            <a:ext cx="9001224" cy="816725"/>
          </a:xfrm>
        </p:spPr>
        <p:txBody>
          <a:bodyPr>
            <a:normAutofit/>
          </a:bodyPr>
          <a:lstStyle/>
          <a:p>
            <a:r>
              <a:rPr lang="pl-PL" sz="2000" dirty="0">
                <a:latin typeface="Arial" panose="020B0604020202020204" pitchFamily="34" charset="0"/>
                <a:cs typeface="Arial" panose="020B0604020202020204" pitchFamily="34" charset="0"/>
              </a:rPr>
              <a:t>NAJCZĘSTSZE BŁĘDY: </a:t>
            </a:r>
            <a:br>
              <a:rPr lang="pl-PL" sz="2000" dirty="0">
                <a:latin typeface="Arial" panose="020B0604020202020204" pitchFamily="34" charset="0"/>
                <a:cs typeface="Arial" panose="020B0604020202020204" pitchFamily="34" charset="0"/>
              </a:rPr>
            </a:br>
            <a:r>
              <a:rPr lang="pl-PL" sz="2000" dirty="0">
                <a:solidFill>
                  <a:srgbClr val="FF0000"/>
                </a:solidFill>
                <a:latin typeface="Arial" panose="020B0604020202020204" pitchFamily="34" charset="0"/>
                <a:cs typeface="Arial" panose="020B0604020202020204" pitchFamily="34" charset="0"/>
              </a:rPr>
              <a:t>NIEWYPEŁNIONA ANALIZA RYZYKA</a:t>
            </a:r>
          </a:p>
        </p:txBody>
      </p:sp>
      <p:sp>
        <p:nvSpPr>
          <p:cNvPr id="4" name="Symbol zastępczy numeru slajdu 3">
            <a:extLst>
              <a:ext uri="{FF2B5EF4-FFF2-40B4-BE49-F238E27FC236}">
                <a16:creationId xmlns:a16="http://schemas.microsoft.com/office/drawing/2014/main" id="{6FCDD5B6-A6C8-C54B-A03C-E8B96E6A6575}"/>
              </a:ext>
            </a:extLst>
          </p:cNvPr>
          <p:cNvSpPr>
            <a:spLocks noGrp="1"/>
          </p:cNvSpPr>
          <p:nvPr>
            <p:ph type="sldNum" sz="quarter" idx="10"/>
          </p:nvPr>
        </p:nvSpPr>
        <p:spPr>
          <a:xfrm>
            <a:off x="4827090" y="7166215"/>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31</a:t>
            </a:fld>
            <a:endParaRPr lang="pl-PL" sz="1000" dirty="0">
              <a:latin typeface="Arial" panose="020B0604020202020204" pitchFamily="34" charset="0"/>
              <a:cs typeface="Arial" panose="020B0604020202020204" pitchFamily="34" charset="0"/>
            </a:endParaRPr>
          </a:p>
        </p:txBody>
      </p:sp>
      <p:pic>
        <p:nvPicPr>
          <p:cNvPr id="6" name="Obraz 5" descr="przykład błędnie wypełnionego wniosku">
            <a:extLst>
              <a:ext uri="{FF2B5EF4-FFF2-40B4-BE49-F238E27FC236}">
                <a16:creationId xmlns:a16="http://schemas.microsoft.com/office/drawing/2014/main" id="{401213B7-F944-7C3A-8268-A2E8ABA74E66}"/>
              </a:ext>
            </a:extLst>
          </p:cNvPr>
          <p:cNvPicPr>
            <a:picLocks noChangeAspect="1"/>
          </p:cNvPicPr>
          <p:nvPr/>
        </p:nvPicPr>
        <p:blipFill>
          <a:blip r:embed="rId3"/>
          <a:stretch>
            <a:fillRect/>
          </a:stretch>
        </p:blipFill>
        <p:spPr>
          <a:xfrm>
            <a:off x="5893845" y="7081525"/>
            <a:ext cx="4797968" cy="317019"/>
          </a:xfrm>
          <a:prstGeom prst="rect">
            <a:avLst/>
          </a:prstGeom>
        </p:spPr>
      </p:pic>
      <p:pic>
        <p:nvPicPr>
          <p:cNvPr id="3" name="Obraz 2" descr="Przykład błędnie wypełnionego wniosku">
            <a:extLst>
              <a:ext uri="{FF2B5EF4-FFF2-40B4-BE49-F238E27FC236}">
                <a16:creationId xmlns:a16="http://schemas.microsoft.com/office/drawing/2014/main" id="{CD4C74E7-C176-3535-506C-B4F3A612F25C}"/>
              </a:ext>
            </a:extLst>
          </p:cNvPr>
          <p:cNvPicPr>
            <a:picLocks noChangeAspect="1"/>
          </p:cNvPicPr>
          <p:nvPr/>
        </p:nvPicPr>
        <p:blipFill>
          <a:blip r:embed="rId4"/>
          <a:stretch>
            <a:fillRect/>
          </a:stretch>
        </p:blipFill>
        <p:spPr>
          <a:xfrm>
            <a:off x="377354" y="1648644"/>
            <a:ext cx="9724644" cy="5001768"/>
          </a:xfrm>
          <a:prstGeom prst="rect">
            <a:avLst/>
          </a:prstGeom>
        </p:spPr>
      </p:pic>
    </p:spTree>
    <p:extLst>
      <p:ext uri="{BB962C8B-B14F-4D97-AF65-F5344CB8AC3E}">
        <p14:creationId xmlns:p14="http://schemas.microsoft.com/office/powerpoint/2010/main" val="301298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077C9-9AEA-F5E7-3C8E-07AFD950809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EDEF98E-5737-D35C-1FE8-177353DE4596}"/>
              </a:ext>
            </a:extLst>
          </p:cNvPr>
          <p:cNvSpPr>
            <a:spLocks noGrp="1"/>
          </p:cNvSpPr>
          <p:nvPr>
            <p:ph type="title"/>
          </p:nvPr>
        </p:nvSpPr>
        <p:spPr>
          <a:xfrm>
            <a:off x="1025426" y="494725"/>
            <a:ext cx="8784976" cy="816725"/>
          </a:xfrm>
        </p:spPr>
        <p:txBody>
          <a:bodyPr>
            <a:normAutofit/>
          </a:bodyPr>
          <a:lstStyle/>
          <a:p>
            <a:r>
              <a:rPr lang="pl-PL" sz="2000" dirty="0">
                <a:latin typeface="Arial" panose="020B0604020202020204" pitchFamily="34" charset="0"/>
                <a:cs typeface="Arial" panose="020B0604020202020204" pitchFamily="34" charset="0"/>
              </a:rPr>
              <a:t>NAJCZĘSTSZE BŁĘDY: </a:t>
            </a:r>
            <a:br>
              <a:rPr lang="pl-PL" sz="2000" dirty="0">
                <a:latin typeface="Arial" panose="020B0604020202020204" pitchFamily="34" charset="0"/>
                <a:cs typeface="Arial" panose="020B0604020202020204" pitchFamily="34" charset="0"/>
              </a:rPr>
            </a:br>
            <a:r>
              <a:rPr lang="pl-PL" sz="2000" dirty="0">
                <a:solidFill>
                  <a:srgbClr val="FF0000"/>
                </a:solidFill>
                <a:latin typeface="Arial" panose="020B0604020202020204" pitchFamily="34" charset="0"/>
                <a:cs typeface="Arial" panose="020B0604020202020204" pitchFamily="34" charset="0"/>
              </a:rPr>
              <a:t>NIEPRAWIDŁOWY TYP PLIKÓW</a:t>
            </a:r>
          </a:p>
        </p:txBody>
      </p:sp>
      <p:sp>
        <p:nvSpPr>
          <p:cNvPr id="4" name="Symbol zastępczy numeru slajdu 3">
            <a:extLst>
              <a:ext uri="{FF2B5EF4-FFF2-40B4-BE49-F238E27FC236}">
                <a16:creationId xmlns:a16="http://schemas.microsoft.com/office/drawing/2014/main" id="{FB98D9C1-815B-ED64-87A9-C7C952CFF919}"/>
              </a:ext>
            </a:extLst>
          </p:cNvPr>
          <p:cNvSpPr>
            <a:spLocks noGrp="1"/>
          </p:cNvSpPr>
          <p:nvPr>
            <p:ph type="sldNum" sz="quarter" idx="10"/>
          </p:nvPr>
        </p:nvSpPr>
        <p:spPr>
          <a:xfrm>
            <a:off x="4827090" y="7166215"/>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32</a:t>
            </a:fld>
            <a:endParaRPr lang="pl-PL" sz="1000" dirty="0">
              <a:latin typeface="Arial" panose="020B0604020202020204" pitchFamily="34" charset="0"/>
              <a:cs typeface="Arial" panose="020B0604020202020204" pitchFamily="34" charset="0"/>
            </a:endParaRPr>
          </a:p>
        </p:txBody>
      </p:sp>
      <p:pic>
        <p:nvPicPr>
          <p:cNvPr id="6" name="Obraz 5" descr="Przykłady błędów we wniosku">
            <a:extLst>
              <a:ext uri="{FF2B5EF4-FFF2-40B4-BE49-F238E27FC236}">
                <a16:creationId xmlns:a16="http://schemas.microsoft.com/office/drawing/2014/main" id="{C7E3F403-1D81-FF1E-84AE-231FA48A523A}"/>
              </a:ext>
            </a:extLst>
          </p:cNvPr>
          <p:cNvPicPr>
            <a:picLocks noChangeAspect="1"/>
          </p:cNvPicPr>
          <p:nvPr/>
        </p:nvPicPr>
        <p:blipFill>
          <a:blip r:embed="rId3"/>
          <a:stretch>
            <a:fillRect/>
          </a:stretch>
        </p:blipFill>
        <p:spPr>
          <a:xfrm>
            <a:off x="5893845" y="7081525"/>
            <a:ext cx="4797968" cy="317019"/>
          </a:xfrm>
          <a:prstGeom prst="rect">
            <a:avLst/>
          </a:prstGeom>
        </p:spPr>
      </p:pic>
      <p:pic>
        <p:nvPicPr>
          <p:cNvPr id="5" name="Obraz 4">
            <a:extLst>
              <a:ext uri="{FF2B5EF4-FFF2-40B4-BE49-F238E27FC236}">
                <a16:creationId xmlns:a16="http://schemas.microsoft.com/office/drawing/2014/main" id="{6155463D-E7F8-2E3B-4D29-846F9536A0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4295" y="1504916"/>
            <a:ext cx="10205589" cy="5560034"/>
          </a:xfrm>
          <a:prstGeom prst="rect">
            <a:avLst/>
          </a:prstGeom>
        </p:spPr>
      </p:pic>
    </p:spTree>
    <p:extLst>
      <p:ext uri="{BB962C8B-B14F-4D97-AF65-F5344CB8AC3E}">
        <p14:creationId xmlns:p14="http://schemas.microsoft.com/office/powerpoint/2010/main" val="3801187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C2E0B-C5C9-B366-D9FB-231C40DA783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D15C63D-F362-4521-AE32-F2D7C53709E6}"/>
              </a:ext>
            </a:extLst>
          </p:cNvPr>
          <p:cNvSpPr>
            <a:spLocks noGrp="1"/>
          </p:cNvSpPr>
          <p:nvPr>
            <p:ph type="title"/>
          </p:nvPr>
        </p:nvSpPr>
        <p:spPr>
          <a:xfrm>
            <a:off x="974602" y="462365"/>
            <a:ext cx="8784976" cy="713008"/>
          </a:xfrm>
        </p:spPr>
        <p:txBody>
          <a:bodyPr>
            <a:normAutofit/>
          </a:bodyPr>
          <a:lstStyle/>
          <a:p>
            <a:r>
              <a:rPr lang="pl-PL" sz="2000" dirty="0">
                <a:latin typeface="Arial" panose="020B0604020202020204" pitchFamily="34" charset="0"/>
                <a:cs typeface="Arial" panose="020B0604020202020204" pitchFamily="34" charset="0"/>
              </a:rPr>
              <a:t>NAJCZĘSTSZE BŁĘDY:</a:t>
            </a:r>
            <a:br>
              <a:rPr lang="pl-PL" sz="2000" dirty="0">
                <a:latin typeface="Arial" panose="020B0604020202020204" pitchFamily="34" charset="0"/>
                <a:cs typeface="Arial" panose="020B0604020202020204" pitchFamily="34" charset="0"/>
              </a:rPr>
            </a:br>
            <a:r>
              <a:rPr lang="pl-PL" sz="2000" dirty="0">
                <a:solidFill>
                  <a:srgbClr val="FF0000"/>
                </a:solidFill>
                <a:latin typeface="Arial" panose="020B0604020202020204" pitchFamily="34" charset="0"/>
                <a:cs typeface="Arial" panose="020B0604020202020204" pitchFamily="34" charset="0"/>
              </a:rPr>
              <a:t>PUSTE POLA</a:t>
            </a:r>
          </a:p>
        </p:txBody>
      </p:sp>
      <p:sp>
        <p:nvSpPr>
          <p:cNvPr id="4" name="Symbol zastępczy numeru slajdu 3">
            <a:extLst>
              <a:ext uri="{FF2B5EF4-FFF2-40B4-BE49-F238E27FC236}">
                <a16:creationId xmlns:a16="http://schemas.microsoft.com/office/drawing/2014/main" id="{162C5416-EFC7-4E9A-3B92-6C0C044CB027}"/>
              </a:ext>
            </a:extLst>
          </p:cNvPr>
          <p:cNvSpPr>
            <a:spLocks noGrp="1"/>
          </p:cNvSpPr>
          <p:nvPr>
            <p:ph type="sldNum" sz="quarter" idx="10"/>
          </p:nvPr>
        </p:nvSpPr>
        <p:spPr>
          <a:xfrm>
            <a:off x="4827090" y="7166215"/>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33</a:t>
            </a:fld>
            <a:endParaRPr lang="pl-PL" sz="10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48F1197D-F69D-5C3C-6047-375E46143D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93845" y="7081525"/>
            <a:ext cx="4797968" cy="317019"/>
          </a:xfrm>
          <a:prstGeom prst="rect">
            <a:avLst/>
          </a:prstGeom>
        </p:spPr>
      </p:pic>
      <p:pic>
        <p:nvPicPr>
          <p:cNvPr id="3" name="Obraz 2">
            <a:extLst>
              <a:ext uri="{FF2B5EF4-FFF2-40B4-BE49-F238E27FC236}">
                <a16:creationId xmlns:a16="http://schemas.microsoft.com/office/drawing/2014/main" id="{3BCF8835-F71D-BDDB-C56A-08B73CF7CF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1410" y="1260063"/>
            <a:ext cx="8568952" cy="5821462"/>
          </a:xfrm>
          <a:prstGeom prst="rect">
            <a:avLst/>
          </a:prstGeom>
        </p:spPr>
      </p:pic>
    </p:spTree>
    <p:extLst>
      <p:ext uri="{BB962C8B-B14F-4D97-AF65-F5344CB8AC3E}">
        <p14:creationId xmlns:p14="http://schemas.microsoft.com/office/powerpoint/2010/main" val="1648051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9369E6-CDC7-097C-B97C-925A31F37F99}"/>
              </a:ext>
            </a:extLst>
          </p:cNvPr>
          <p:cNvSpPr>
            <a:spLocks noGrp="1"/>
          </p:cNvSpPr>
          <p:nvPr>
            <p:ph type="title"/>
          </p:nvPr>
        </p:nvSpPr>
        <p:spPr>
          <a:xfrm>
            <a:off x="1025526" y="539478"/>
            <a:ext cx="8640381" cy="720079"/>
          </a:xfrm>
        </p:spPr>
        <p:txBody>
          <a:bodyPr>
            <a:normAutofit/>
          </a:bodyPr>
          <a:lstStyle/>
          <a:p>
            <a:pPr algn="ctr"/>
            <a:r>
              <a:rPr lang="pl-PL" sz="2800" dirty="0">
                <a:latin typeface="Arial" panose="020B0604020202020204" pitchFamily="34" charset="0"/>
                <a:ea typeface="Verdana" panose="020B0604030504040204" pitchFamily="34" charset="0"/>
                <a:cs typeface="Arial" panose="020B0604020202020204" pitchFamily="34" charset="0"/>
              </a:rPr>
              <a:t>CO? GDZIE? JAK?</a:t>
            </a:r>
          </a:p>
        </p:txBody>
      </p:sp>
      <p:graphicFrame>
        <p:nvGraphicFramePr>
          <p:cNvPr id="6" name="Symbol zastępczy zawartości 5">
            <a:extLst>
              <a:ext uri="{FF2B5EF4-FFF2-40B4-BE49-F238E27FC236}">
                <a16:creationId xmlns:a16="http://schemas.microsoft.com/office/drawing/2014/main" id="{79A65116-ECBE-8D45-8B55-242F2A08EF0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39284155"/>
              </p:ext>
            </p:extLst>
          </p:nvPr>
        </p:nvGraphicFramePr>
        <p:xfrm>
          <a:off x="1025525" y="1043533"/>
          <a:ext cx="8639675" cy="5760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ymbol zastępczy numeru slajdu 3">
            <a:extLst>
              <a:ext uri="{FF2B5EF4-FFF2-40B4-BE49-F238E27FC236}">
                <a16:creationId xmlns:a16="http://schemas.microsoft.com/office/drawing/2014/main" id="{4EFC80CE-8FE0-9E93-981E-CB7D14E060CE}"/>
              </a:ext>
            </a:extLst>
          </p:cNvPr>
          <p:cNvSpPr>
            <a:spLocks noGrp="1"/>
          </p:cNvSpPr>
          <p:nvPr>
            <p:ph type="sldNum" sz="quarter" idx="10"/>
          </p:nvPr>
        </p:nvSpPr>
        <p:spPr>
          <a:xfrm>
            <a:off x="4813845" y="7139710"/>
            <a:ext cx="1080000" cy="180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pl-PL" sz="1000" b="0" i="0" u="none" strike="noStrike" kern="1200" cap="none" spc="0" normalizeH="0" baseline="0" noProof="0" dirty="0">
              <a:ln>
                <a:noFill/>
              </a:ln>
              <a:solidFill>
                <a:srgbClr val="002073"/>
              </a:solidFill>
              <a:effectLst/>
              <a:uLnTx/>
              <a:uFillTx/>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EA5B526D-B7DF-A32E-E36A-2F3C0C8B0DE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93845" y="7071201"/>
            <a:ext cx="4797968" cy="317019"/>
          </a:xfrm>
          <a:prstGeom prst="rect">
            <a:avLst/>
          </a:prstGeom>
        </p:spPr>
      </p:pic>
    </p:spTree>
    <p:extLst>
      <p:ext uri="{BB962C8B-B14F-4D97-AF65-F5344CB8AC3E}">
        <p14:creationId xmlns:p14="http://schemas.microsoft.com/office/powerpoint/2010/main" val="2155528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1EC908-793A-3936-9679-486EB524DED6}"/>
              </a:ext>
            </a:extLst>
          </p:cNvPr>
          <p:cNvSpPr>
            <a:spLocks noGrp="1"/>
          </p:cNvSpPr>
          <p:nvPr>
            <p:ph type="title"/>
          </p:nvPr>
        </p:nvSpPr>
        <p:spPr>
          <a:xfrm>
            <a:off x="873522" y="323218"/>
            <a:ext cx="8640381" cy="1080001"/>
          </a:xfrm>
        </p:spPr>
        <p:txBody>
          <a:bodyPr vert="horz" lIns="0" tIns="0" rIns="0" bIns="0" rtlCol="0" anchor="b" anchorCtr="0">
            <a:normAutofit/>
          </a:bodyPr>
          <a:lstStyle/>
          <a:p>
            <a:r>
              <a:rPr lang="pl-PL" sz="2800" dirty="0">
                <a:latin typeface="Arial" panose="020B0604020202020204" pitchFamily="34" charset="0"/>
                <a:cs typeface="Arial" panose="020B0604020202020204" pitchFamily="34" charset="0"/>
              </a:rPr>
              <a:t>Szkolenia organizowane przez LAWP</a:t>
            </a:r>
          </a:p>
        </p:txBody>
      </p:sp>
      <p:graphicFrame>
        <p:nvGraphicFramePr>
          <p:cNvPr id="11" name="Symbol zastępczy zawartości 10">
            <a:extLst>
              <a:ext uri="{FF2B5EF4-FFF2-40B4-BE49-F238E27FC236}">
                <a16:creationId xmlns:a16="http://schemas.microsoft.com/office/drawing/2014/main" id="{E5EBD487-F2D6-F367-5A21-588D70C0201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06809958"/>
              </p:ext>
            </p:extLst>
          </p:nvPr>
        </p:nvGraphicFramePr>
        <p:xfrm>
          <a:off x="809403" y="683493"/>
          <a:ext cx="9001000" cy="5976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ymbol zastępczy numeru slajdu 3">
            <a:extLst>
              <a:ext uri="{FF2B5EF4-FFF2-40B4-BE49-F238E27FC236}">
                <a16:creationId xmlns:a16="http://schemas.microsoft.com/office/drawing/2014/main" id="{E90C88BB-D99F-5C07-EF5F-962286B83D23}"/>
              </a:ext>
            </a:extLst>
          </p:cNvPr>
          <p:cNvSpPr>
            <a:spLocks noGrp="1"/>
          </p:cNvSpPr>
          <p:nvPr>
            <p:ph type="sldNum" sz="quarter" idx="10"/>
          </p:nvPr>
        </p:nvSpPr>
        <p:spPr>
          <a:xfrm>
            <a:off x="4797968" y="7146456"/>
            <a:ext cx="1080000" cy="1800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latin typeface="Arial" panose="020B0604020202020204" pitchFamily="34" charset="0"/>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35</a:t>
            </a:fld>
            <a:endParaRPr kumimoji="0" lang="pl-PL" sz="1000" b="0" i="0" u="none" strike="noStrike" kern="1200" cap="none" spc="0" normalizeH="0" baseline="0" noProof="0" dirty="0">
              <a:ln>
                <a:noFill/>
              </a:ln>
              <a:solidFill>
                <a:srgbClr val="002073"/>
              </a:solidFill>
              <a:effectLst/>
              <a:uLnTx/>
              <a:uFillTx/>
              <a:latin typeface="Arial" panose="020B0604020202020204" pitchFamily="34" charset="0"/>
              <a:cs typeface="Arial" panose="020B0604020202020204" pitchFamily="34" charset="0"/>
            </a:endParaRPr>
          </a:p>
        </p:txBody>
      </p:sp>
      <p:pic>
        <p:nvPicPr>
          <p:cNvPr id="5" name="Obraz 4">
            <a:extLst>
              <a:ext uri="{FF2B5EF4-FFF2-40B4-BE49-F238E27FC236}">
                <a16:creationId xmlns:a16="http://schemas.microsoft.com/office/drawing/2014/main" id="{65117818-A233-3318-1A76-F45429FCBED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893845" y="7077947"/>
            <a:ext cx="4797968" cy="317019"/>
          </a:xfrm>
          <a:prstGeom prst="rect">
            <a:avLst/>
          </a:prstGeom>
        </p:spPr>
      </p:pic>
    </p:spTree>
    <p:extLst>
      <p:ext uri="{BB962C8B-B14F-4D97-AF65-F5344CB8AC3E}">
        <p14:creationId xmlns:p14="http://schemas.microsoft.com/office/powerpoint/2010/main" val="1403863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938AE50D-1647-AE58-896E-710D88252E5C}"/>
              </a:ext>
              <a:ext uri="{C183D7F6-B498-43B3-948B-1728B52AA6E4}">
                <adec:decorative xmlns:adec="http://schemas.microsoft.com/office/drawing/2017/decorative" val="1"/>
              </a:ext>
            </a:extLst>
          </p:cNvPr>
          <p:cNvSpPr txBox="1"/>
          <p:nvPr/>
        </p:nvSpPr>
        <p:spPr>
          <a:xfrm>
            <a:off x="1817514" y="4283893"/>
            <a:ext cx="4752528" cy="461665"/>
          </a:xfrm>
          <a:prstGeom prst="rect">
            <a:avLst/>
          </a:prstGeom>
          <a:noFill/>
          <a:ln>
            <a:noFill/>
            <a:prstDash/>
          </a:ln>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2400" b="1" i="0" u="sng" strike="noStrike" kern="1200" cap="none" spc="0" normalizeH="0" baseline="0" noProof="0" dirty="0">
              <a:ln>
                <a:noFill/>
              </a:ln>
              <a:solidFill>
                <a:srgbClr val="003399">
                  <a:lumMod val="75000"/>
                </a:srgbClr>
              </a:solidFill>
              <a:effectLst/>
              <a:uLnTx/>
              <a:uFillTx/>
              <a:latin typeface="Arial" panose="020B0604020202020204" pitchFamily="34" charset="0"/>
              <a:cs typeface="Arial" panose="020B0604020202020204" pitchFamily="34" charset="0"/>
            </a:endParaRPr>
          </a:p>
        </p:txBody>
      </p:sp>
      <p:sp>
        <p:nvSpPr>
          <p:cNvPr id="4" name="Tytuł 3">
            <a:extLst>
              <a:ext uri="{FF2B5EF4-FFF2-40B4-BE49-F238E27FC236}">
                <a16:creationId xmlns:a16="http://schemas.microsoft.com/office/drawing/2014/main" id="{C0D0B147-E12B-A666-E5D4-2E6D1E6126FE}"/>
              </a:ext>
            </a:extLst>
          </p:cNvPr>
          <p:cNvSpPr>
            <a:spLocks noGrp="1"/>
          </p:cNvSpPr>
          <p:nvPr>
            <p:ph type="ctrTitle"/>
          </p:nvPr>
        </p:nvSpPr>
        <p:spPr>
          <a:xfrm>
            <a:off x="1385877" y="3070227"/>
            <a:ext cx="7920115" cy="543882"/>
          </a:xfrm>
        </p:spPr>
        <p:txBody>
          <a:bodyPr/>
          <a:lstStyle/>
          <a:p>
            <a:pPr algn="ctr"/>
            <a:r>
              <a:rPr lang="pl-PL" dirty="0"/>
              <a:t>Dziękuję za uwagę</a:t>
            </a:r>
          </a:p>
        </p:txBody>
      </p:sp>
      <p:pic>
        <p:nvPicPr>
          <p:cNvPr id="7" name="Obraz 6">
            <a:extLst>
              <a:ext uri="{FF2B5EF4-FFF2-40B4-BE49-F238E27FC236}">
                <a16:creationId xmlns:a16="http://schemas.microsoft.com/office/drawing/2014/main" id="{8746C207-BA87-A9A7-CBFD-2DE4DA266E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6689" y="3614109"/>
            <a:ext cx="6828112" cy="2194750"/>
          </a:xfrm>
          <a:prstGeom prst="rect">
            <a:avLst/>
          </a:prstGeom>
        </p:spPr>
      </p:pic>
    </p:spTree>
    <p:extLst>
      <p:ext uri="{BB962C8B-B14F-4D97-AF65-F5344CB8AC3E}">
        <p14:creationId xmlns:p14="http://schemas.microsoft.com/office/powerpoint/2010/main" val="332943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269E7E-5ED9-953A-86FC-21C9A66FFE0B}"/>
              </a:ext>
              <a:ext uri="{C183D7F6-B498-43B3-948B-1728B52AA6E4}">
                <adec:decorative xmlns:adec="http://schemas.microsoft.com/office/drawing/2017/decorative" val="1"/>
              </a:ext>
            </a:extLst>
          </p:cNvPr>
          <p:cNvSpPr>
            <a:spLocks noGrp="1"/>
          </p:cNvSpPr>
          <p:nvPr>
            <p:ph type="title"/>
          </p:nvPr>
        </p:nvSpPr>
        <p:spPr>
          <a:xfrm>
            <a:off x="1313458" y="358528"/>
            <a:ext cx="8136904" cy="4419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PODMIOTY UPRAWNIONE DO UZYSKANIA WSPARCIA </a:t>
            </a:r>
          </a:p>
        </p:txBody>
      </p:sp>
      <p:sp>
        <p:nvSpPr>
          <p:cNvPr id="8" name="pole tekstowe 7">
            <a:extLst>
              <a:ext uri="{FF2B5EF4-FFF2-40B4-BE49-F238E27FC236}">
                <a16:creationId xmlns:a16="http://schemas.microsoft.com/office/drawing/2014/main" id="{0D855535-97EF-C965-FAA0-CB018A9C2992}"/>
              </a:ext>
              <a:ext uri="{C183D7F6-B498-43B3-948B-1728B52AA6E4}">
                <adec:decorative xmlns:adec="http://schemas.microsoft.com/office/drawing/2017/decorative" val="1"/>
              </a:ext>
            </a:extLst>
          </p:cNvPr>
          <p:cNvSpPr txBox="1"/>
          <p:nvPr/>
        </p:nvSpPr>
        <p:spPr>
          <a:xfrm>
            <a:off x="544083" y="771006"/>
            <a:ext cx="9577064" cy="4174861"/>
          </a:xfrm>
          <a:prstGeom prst="rect">
            <a:avLst/>
          </a:prstGeom>
          <a:solidFill>
            <a:schemeClr val="accent5">
              <a:lumMod val="20000"/>
              <a:lumOff val="80000"/>
            </a:schemeClr>
          </a:solidFill>
          <a:ln>
            <a:noFill/>
            <a:prstDash/>
          </a:ln>
          <a:effectLst/>
        </p:spPr>
        <p:txBody>
          <a:bodyPr wrap="square">
            <a:spAutoFit/>
          </a:bodyPr>
          <a:lstStyle/>
          <a:p>
            <a:pPr marL="285750" indent="-285750">
              <a:lnSpc>
                <a:spcPct val="125000"/>
              </a:lnSpc>
              <a:spcAft>
                <a:spcPts val="600"/>
              </a:spcAft>
              <a:buFont typeface="Wingdings" panose="05000000000000000000" pitchFamily="2" charset="2"/>
              <a:buChar char="Ø"/>
            </a:pPr>
            <a:r>
              <a:rPr lang="pl-PL"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Mikroprzedsiębiorstwa - </a:t>
            </a:r>
            <a:r>
              <a:rPr lang="pl-PL"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przedsiębiorstwa, które zatrudniają mniej niż 10 pracowników i których obrót roczny lub roczna suma bilansowa nie przekracza 2 mln EUR.</a:t>
            </a:r>
          </a:p>
          <a:p>
            <a:pPr marL="285750" indent="-285750">
              <a:lnSpc>
                <a:spcPct val="125000"/>
              </a:lnSpc>
              <a:spcAft>
                <a:spcPts val="600"/>
              </a:spcAft>
              <a:buFont typeface="Wingdings" panose="05000000000000000000" pitchFamily="2" charset="2"/>
              <a:buChar char="Ø"/>
            </a:pPr>
            <a:r>
              <a:rPr lang="pl-PL"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Małe przedsiębiorstwa - </a:t>
            </a:r>
            <a:r>
              <a:rPr lang="pl-PL"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przedsiębiorstwa, które zatrudniają mniej niż 50 pracowników i których obrót roczny lub roczna suma bilansowa nie przekracza 10 mln EUR.</a:t>
            </a:r>
          </a:p>
          <a:p>
            <a:pPr marL="285750" indent="-285750">
              <a:lnSpc>
                <a:spcPct val="125000"/>
              </a:lnSpc>
              <a:spcAft>
                <a:spcPts val="600"/>
              </a:spcAft>
              <a:buFont typeface="Wingdings" panose="05000000000000000000" pitchFamily="2" charset="2"/>
              <a:buChar char="Ø"/>
            </a:pPr>
            <a:r>
              <a:rPr lang="pl-PL"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Średnie przedsiębiorstwa - </a:t>
            </a:r>
            <a:r>
              <a:rPr lang="pl-PL"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przedsiębiorstwa, które zatrudniają mniej niż 250 pracowników i których obrót roczny nie przekracza 50 mln EUR lub roczna suma bilansowa nie przekracza 43 mln EUR. </a:t>
            </a:r>
          </a:p>
          <a:p>
            <a:pPr marL="285750" indent="-285750">
              <a:lnSpc>
                <a:spcPct val="125000"/>
              </a:lnSpc>
              <a:spcAft>
                <a:spcPts val="600"/>
              </a:spcAft>
              <a:buFont typeface="Wingdings" panose="05000000000000000000" pitchFamily="2" charset="2"/>
              <a:buChar char="Ø"/>
            </a:pPr>
            <a:r>
              <a:rPr lang="pl-PL"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Duże przedsiębiorstwa </a:t>
            </a:r>
            <a:r>
              <a:rPr lang="pl-PL"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przedsiębiorstwa inne niż MŚP (tj. mikro, małe lub średnie przedsiębiorstwo w rozumieniu Załącznika nr I do Rozporządzenia 651/2014). </a:t>
            </a:r>
          </a:p>
          <a:p>
            <a:pPr marL="285750" indent="-285750">
              <a:lnSpc>
                <a:spcPct val="125000"/>
              </a:lnSpc>
              <a:spcAft>
                <a:spcPts val="600"/>
              </a:spcAft>
              <a:buFont typeface="Wingdings" panose="05000000000000000000" pitchFamily="2" charset="2"/>
              <a:buChar char="Ø"/>
            </a:pPr>
            <a:r>
              <a:rPr lang="pl-PL"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Konsorcja przedsiębiorstw</a:t>
            </a:r>
            <a:r>
              <a:rPr lang="pl-PL"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powstałe w celu realizacji projektu partnerskiego w rozumieniu art. 39 ustawy wdrożeniowej.</a:t>
            </a:r>
          </a:p>
        </p:txBody>
      </p:sp>
      <p:sp>
        <p:nvSpPr>
          <p:cNvPr id="5" name="Symbol zastępczy numeru slajdu 10">
            <a:extLst>
              <a:ext uri="{FF2B5EF4-FFF2-40B4-BE49-F238E27FC236}">
                <a16:creationId xmlns:a16="http://schemas.microsoft.com/office/drawing/2014/main" id="{9E3B56EA-818E-2F6E-D0DF-9C3D1A16E14A}"/>
              </a:ext>
            </a:extLst>
          </p:cNvPr>
          <p:cNvSpPr>
            <a:spLocks noGrp="1"/>
          </p:cNvSpPr>
          <p:nvPr>
            <p:ph type="sldNum" sz="quarter" idx="10"/>
          </p:nvPr>
        </p:nvSpPr>
        <p:spPr>
          <a:xfrm>
            <a:off x="4792615" y="7149854"/>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4</a:t>
            </a:fld>
            <a:endParaRPr lang="pl-PL" sz="1000" dirty="0">
              <a:latin typeface="Arial" panose="020B0604020202020204" pitchFamily="34" charset="0"/>
              <a:cs typeface="Arial" panose="020B0604020202020204" pitchFamily="34" charset="0"/>
            </a:endParaRPr>
          </a:p>
        </p:txBody>
      </p:sp>
      <p:pic>
        <p:nvPicPr>
          <p:cNvPr id="7" name="Obraz 6">
            <a:extLst>
              <a:ext uri="{FF2B5EF4-FFF2-40B4-BE49-F238E27FC236}">
                <a16:creationId xmlns:a16="http://schemas.microsoft.com/office/drawing/2014/main" id="{6FAD157D-8DE8-8BD8-771A-D6EA1309AB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368" y="7068786"/>
            <a:ext cx="4792615" cy="315409"/>
          </a:xfrm>
          <a:prstGeom prst="rect">
            <a:avLst/>
          </a:prstGeom>
        </p:spPr>
      </p:pic>
      <p:sp>
        <p:nvSpPr>
          <p:cNvPr id="6" name="pole tekstowe 5">
            <a:extLst>
              <a:ext uri="{FF2B5EF4-FFF2-40B4-BE49-F238E27FC236}">
                <a16:creationId xmlns:a16="http://schemas.microsoft.com/office/drawing/2014/main" id="{CE7319D5-6DF7-0845-9250-E1F312DF0585}"/>
              </a:ext>
            </a:extLst>
          </p:cNvPr>
          <p:cNvSpPr txBox="1"/>
          <p:nvPr/>
        </p:nvSpPr>
        <p:spPr>
          <a:xfrm>
            <a:off x="669123" y="5352923"/>
            <a:ext cx="9326984" cy="1368260"/>
          </a:xfrm>
          <a:prstGeom prst="rect">
            <a:avLst/>
          </a:prstGeom>
          <a:noFill/>
          <a:ln>
            <a:noFill/>
            <a:prstDash/>
          </a:ln>
          <a:effectLst/>
        </p:spPr>
        <p:txBody>
          <a:bodyPr wrap="square">
            <a:spAutoFit/>
          </a:bodyPr>
          <a:lstStyle/>
          <a:p>
            <a:pPr>
              <a:lnSpc>
                <a:spcPct val="125000"/>
              </a:lnSpc>
            </a:pPr>
            <a:r>
              <a:rPr lang="pl-PL" sz="1700" dirty="0">
                <a:solidFill>
                  <a:srgbClr val="2F5597"/>
                </a:solidFill>
                <a:latin typeface="Arial" panose="020B0604020202020204" pitchFamily="34" charset="0"/>
                <a:cs typeface="Arial" panose="020B0604020202020204" pitchFamily="34" charset="0"/>
              </a:rPr>
              <a:t>Przy określaniu statusu przedsiębiorstwa należy wziąć pod uwagę relacje, występujące pomiędzy wnioskodawcą a innymi podmiotami, w rozumieniu Załącznika I do Rozporządzenia 651/2014 (tj. czy przedsiębiorstwo jest podmiotem samodzielnym, przedsiębiorstwem partnerskim, przedsiębiorstwem powiązanym). </a:t>
            </a:r>
          </a:p>
        </p:txBody>
      </p:sp>
    </p:spTree>
    <p:extLst>
      <p:ext uri="{BB962C8B-B14F-4D97-AF65-F5344CB8AC3E}">
        <p14:creationId xmlns:p14="http://schemas.microsoft.com/office/powerpoint/2010/main" val="52725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47E1F3-D754-A6DE-7C95-A8CDB416EED6}"/>
              </a:ext>
              <a:ext uri="{C183D7F6-B498-43B3-948B-1728B52AA6E4}">
                <adec:decorative xmlns:adec="http://schemas.microsoft.com/office/drawing/2017/decorative" val="1"/>
              </a:ext>
            </a:extLst>
          </p:cNvPr>
          <p:cNvSpPr>
            <a:spLocks noGrp="1"/>
          </p:cNvSpPr>
          <p:nvPr>
            <p:ph type="title"/>
          </p:nvPr>
        </p:nvSpPr>
        <p:spPr>
          <a:xfrm>
            <a:off x="1024819" y="401061"/>
            <a:ext cx="8640381" cy="5152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JAK USTALIĆ STATUS PRZEDSIĘBIORSTWA?</a:t>
            </a:r>
          </a:p>
        </p:txBody>
      </p:sp>
      <p:sp>
        <p:nvSpPr>
          <p:cNvPr id="4" name="Symbol zastępczy numeru slajdu 3">
            <a:extLst>
              <a:ext uri="{FF2B5EF4-FFF2-40B4-BE49-F238E27FC236}">
                <a16:creationId xmlns:a16="http://schemas.microsoft.com/office/drawing/2014/main" id="{87491060-75EF-259F-EDC4-1AE287576947}"/>
              </a:ext>
              <a:ext uri="{C183D7F6-B498-43B3-948B-1728B52AA6E4}">
                <adec:decorative xmlns:adec="http://schemas.microsoft.com/office/drawing/2017/decorative" val="1"/>
              </a:ext>
            </a:extLst>
          </p:cNvPr>
          <p:cNvSpPr>
            <a:spLocks noGrp="1"/>
          </p:cNvSpPr>
          <p:nvPr>
            <p:ph type="sldNum" sz="quarter" idx="10"/>
          </p:nvPr>
        </p:nvSpPr>
        <p:spPr>
          <a:xfrm>
            <a:off x="8585200" y="7019838"/>
            <a:ext cx="1080000" cy="180000"/>
          </a:xfrm>
        </p:spPr>
        <p:txBody>
          <a:bodyPr/>
          <a:lstStyle/>
          <a:p>
            <a:fld id="{EB4015AA-59F6-416B-87A6-8E3D940284E2}" type="slidenum">
              <a:rPr lang="pl-PL" smtClean="0"/>
              <a:pPr/>
              <a:t>5</a:t>
            </a:fld>
            <a:endParaRPr lang="pl-PL" dirty="0"/>
          </a:p>
        </p:txBody>
      </p:sp>
      <p:sp>
        <p:nvSpPr>
          <p:cNvPr id="9" name="pole tekstowe 8">
            <a:extLst>
              <a:ext uri="{FF2B5EF4-FFF2-40B4-BE49-F238E27FC236}">
                <a16:creationId xmlns:a16="http://schemas.microsoft.com/office/drawing/2014/main" id="{C36C9220-446C-BF46-7D10-66423A68552F}"/>
              </a:ext>
              <a:ext uri="{C183D7F6-B498-43B3-948B-1728B52AA6E4}">
                <adec:decorative xmlns:adec="http://schemas.microsoft.com/office/drawing/2017/decorative" val="1"/>
              </a:ext>
            </a:extLst>
          </p:cNvPr>
          <p:cNvSpPr txBox="1"/>
          <p:nvPr/>
        </p:nvSpPr>
        <p:spPr>
          <a:xfrm>
            <a:off x="271603" y="1092646"/>
            <a:ext cx="10092257" cy="3926652"/>
          </a:xfrm>
          <a:prstGeom prst="rect">
            <a:avLst/>
          </a:prstGeom>
          <a:noFill/>
          <a:ln>
            <a:noFill/>
            <a:prstDash/>
          </a:ln>
          <a:effectLst/>
        </p:spPr>
        <p:txBody>
          <a:bodyPr wrap="square">
            <a:spAutoFit/>
          </a:bodyPr>
          <a:lstStyle/>
          <a:p>
            <a:pPr>
              <a:lnSpc>
                <a:spcPct val="125000"/>
              </a:lnSpc>
              <a:tabLst>
                <a:tab pos="1752600" algn="l"/>
              </a:tabLst>
            </a:pPr>
            <a:r>
              <a:rPr lang="pl-PL" b="1" u="sng" dirty="0">
                <a:solidFill>
                  <a:schemeClr val="accent1"/>
                </a:solidFill>
                <a:latin typeface="Arial" panose="020B0604020202020204" pitchFamily="34" charset="0"/>
                <a:ea typeface="Calibri" panose="020F0502020204030204" pitchFamily="34" charset="0"/>
                <a:cs typeface="Arial" panose="020B0604020202020204" pitchFamily="34" charset="0"/>
              </a:rPr>
              <a:t>Przedsiębiorstwa powiązane:</a:t>
            </a:r>
          </a:p>
          <a:p>
            <a:pPr marL="285750" indent="-285750">
              <a:lnSpc>
                <a:spcPct val="125000"/>
              </a:lnSpc>
              <a:buFont typeface="Wingdings" panose="05000000000000000000" pitchFamily="2" charset="2"/>
              <a:buChar char="Ø"/>
              <a:tabLst>
                <a:tab pos="1752600" algn="l"/>
              </a:tabLst>
            </a:pPr>
            <a:r>
              <a:rPr lang="pl-PL" dirty="0">
                <a:solidFill>
                  <a:schemeClr val="accent1"/>
                </a:solidFill>
                <a:latin typeface="Arial" panose="020B0604020202020204" pitchFamily="34" charset="0"/>
                <a:ea typeface="Calibri" panose="020F0502020204030204" pitchFamily="34" charset="0"/>
                <a:cs typeface="Arial" panose="020B0604020202020204" pitchFamily="34" charset="0"/>
              </a:rPr>
              <a:t>przedsiębiorstwo ma większość praw głosu w innym przedsiębiorstwie w roli udziałowca/akcjonariusza lub członka lub</a:t>
            </a:r>
          </a:p>
          <a:p>
            <a:pPr marL="285750" indent="-285750">
              <a:lnSpc>
                <a:spcPct val="125000"/>
              </a:lnSpc>
              <a:buFont typeface="Wingdings" panose="05000000000000000000" pitchFamily="2" charset="2"/>
              <a:buChar char="Ø"/>
              <a:tabLst>
                <a:tab pos="1752600" algn="l"/>
              </a:tabLst>
            </a:pPr>
            <a:r>
              <a:rPr lang="pl-PL" dirty="0">
                <a:solidFill>
                  <a:schemeClr val="accent1"/>
                </a:solidFill>
                <a:latin typeface="Arial" panose="020B0604020202020204" pitchFamily="34" charset="0"/>
                <a:ea typeface="Calibri" panose="020F0502020204030204" pitchFamily="34" charset="0"/>
                <a:cs typeface="Arial" panose="020B0604020202020204" pitchFamily="34" charset="0"/>
              </a:rPr>
              <a:t>ma prawo wyznaczać/odwoływać członków organu administracyjnego/zarządzającego/ nadzorczego w innym przedsiębiorstwie lub</a:t>
            </a:r>
          </a:p>
          <a:p>
            <a:pPr marL="285750" indent="-285750">
              <a:lnSpc>
                <a:spcPct val="125000"/>
              </a:lnSpc>
              <a:buFont typeface="Wingdings" panose="05000000000000000000" pitchFamily="2" charset="2"/>
              <a:buChar char="Ø"/>
              <a:tabLst>
                <a:tab pos="1752600" algn="l"/>
              </a:tabLst>
            </a:pPr>
            <a:r>
              <a:rPr lang="pl-PL" dirty="0">
                <a:solidFill>
                  <a:schemeClr val="accent1"/>
                </a:solidFill>
                <a:latin typeface="Arial" panose="020B0604020202020204" pitchFamily="34" charset="0"/>
                <a:ea typeface="Calibri" panose="020F0502020204030204" pitchFamily="34" charset="0"/>
                <a:cs typeface="Arial" panose="020B0604020202020204" pitchFamily="34" charset="0"/>
              </a:rPr>
              <a:t>ma prawo wywierać dominujący wpływ na inne przedsiębiorstwo.</a:t>
            </a:r>
          </a:p>
          <a:p>
            <a:pPr>
              <a:lnSpc>
                <a:spcPct val="125000"/>
              </a:lnSpc>
              <a:spcBef>
                <a:spcPts val="600"/>
              </a:spcBef>
              <a:tabLst>
                <a:tab pos="1752600" algn="l"/>
              </a:tabLst>
            </a:pPr>
            <a:r>
              <a:rPr lang="pl-PL" sz="1700" dirty="0">
                <a:solidFill>
                  <a:schemeClr val="accent1"/>
                </a:solidFill>
                <a:latin typeface="Arial" panose="020B0604020202020204" pitchFamily="34" charset="0"/>
                <a:ea typeface="Calibri" panose="020F0502020204030204" pitchFamily="34" charset="0"/>
                <a:cs typeface="Arial" panose="020B0604020202020204" pitchFamily="34" charset="0"/>
              </a:rPr>
              <a:t>Przedsiębiorstwa pozostające w jednym z takich związków </a:t>
            </a:r>
            <a:r>
              <a:rPr lang="pl-PL" sz="1700" b="1" dirty="0">
                <a:solidFill>
                  <a:schemeClr val="accent1"/>
                </a:solidFill>
                <a:latin typeface="Arial" panose="020B0604020202020204" pitchFamily="34" charset="0"/>
                <a:ea typeface="Calibri" panose="020F0502020204030204" pitchFamily="34" charset="0"/>
                <a:cs typeface="Arial" panose="020B0604020202020204" pitchFamily="34" charset="0"/>
              </a:rPr>
              <a:t>za pośrednictwem osoby fizycznej lub grupy osób fizycznych </a:t>
            </a:r>
            <a:r>
              <a:rPr lang="pl-PL" sz="1700" dirty="0">
                <a:solidFill>
                  <a:schemeClr val="accent1"/>
                </a:solidFill>
                <a:latin typeface="Arial" panose="020B0604020202020204" pitchFamily="34" charset="0"/>
                <a:ea typeface="Calibri" panose="020F0502020204030204" pitchFamily="34" charset="0"/>
                <a:cs typeface="Arial" panose="020B0604020202020204" pitchFamily="34" charset="0"/>
              </a:rPr>
              <a:t>również uznaje się za powiązane, jeżeli prowadzą one swoją działalność lub część działalności </a:t>
            </a:r>
            <a:r>
              <a:rPr lang="pl-PL" sz="1700" b="1" dirty="0">
                <a:solidFill>
                  <a:schemeClr val="accent1"/>
                </a:solidFill>
                <a:latin typeface="Arial" panose="020B0604020202020204" pitchFamily="34" charset="0"/>
                <a:ea typeface="Calibri" panose="020F0502020204030204" pitchFamily="34" charset="0"/>
                <a:cs typeface="Arial" panose="020B0604020202020204" pitchFamily="34" charset="0"/>
              </a:rPr>
              <a:t>na tym samym rynku właściwym lub rynkach pokrewnych</a:t>
            </a:r>
            <a:r>
              <a:rPr lang="pl-PL" sz="1700"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pl-PL" sz="1700" b="1" dirty="0">
                <a:solidFill>
                  <a:schemeClr val="accent1"/>
                </a:solidFill>
                <a:latin typeface="Arial" panose="020B0604020202020204" pitchFamily="34" charset="0"/>
                <a:ea typeface="Calibri" panose="020F0502020204030204" pitchFamily="34" charset="0"/>
                <a:cs typeface="Arial" panose="020B0604020202020204" pitchFamily="34" charset="0"/>
              </a:rPr>
              <a:t>Osoby fizyczne prowadzące działalność gospodarczą są traktowane jak przedsiębiorstwa</a:t>
            </a:r>
            <a:r>
              <a:rPr lang="pl-PL" sz="1700" dirty="0">
                <a:solidFill>
                  <a:schemeClr val="accent1"/>
                </a:solidFill>
                <a:latin typeface="Arial" panose="020B0604020202020204" pitchFamily="34" charset="0"/>
                <a:ea typeface="Calibri" panose="020F0502020204030204" pitchFamily="34" charset="0"/>
                <a:cs typeface="Arial" panose="020B0604020202020204" pitchFamily="34" charset="0"/>
              </a:rPr>
              <a:t>, a nie jak osoby fizyczne, o których mowa wyżej.</a:t>
            </a:r>
          </a:p>
        </p:txBody>
      </p:sp>
      <p:pic>
        <p:nvPicPr>
          <p:cNvPr id="5" name="Obraz 4">
            <a:extLst>
              <a:ext uri="{FF2B5EF4-FFF2-40B4-BE49-F238E27FC236}">
                <a16:creationId xmlns:a16="http://schemas.microsoft.com/office/drawing/2014/main" id="{78589182-9FFC-FDB0-F87B-4772710A879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198" y="7086775"/>
            <a:ext cx="4792615" cy="315409"/>
          </a:xfrm>
          <a:prstGeom prst="rect">
            <a:avLst/>
          </a:prstGeom>
        </p:spPr>
      </p:pic>
      <p:sp>
        <p:nvSpPr>
          <p:cNvPr id="6" name="Slide Number Placeholder 3">
            <a:extLst>
              <a:ext uri="{FF2B5EF4-FFF2-40B4-BE49-F238E27FC236}">
                <a16:creationId xmlns:a16="http://schemas.microsoft.com/office/drawing/2014/main" id="{C736C25F-A0D6-4597-347F-D3542AEEAF62}"/>
              </a:ext>
              <a:ext uri="{C183D7F6-B498-43B3-948B-1728B52AA6E4}">
                <adec:decorative xmlns:adec="http://schemas.microsoft.com/office/drawing/2017/decorative" val="1"/>
              </a:ext>
            </a:extLst>
          </p:cNvPr>
          <p:cNvSpPr txBox="1">
            <a:spLocks/>
          </p:cNvSpPr>
          <p:nvPr/>
        </p:nvSpPr>
        <p:spPr>
          <a:xfrm>
            <a:off x="4835409" y="7134030"/>
            <a:ext cx="1080000" cy="180000"/>
          </a:xfrm>
          <a:prstGeom prst="rect">
            <a:avLst/>
          </a:prstGeom>
          <a:noFill/>
        </p:spPr>
        <p:txBody>
          <a:bodyPr vert="horz" lIns="0" tIns="72000" rIns="0" bIns="72000" rtlCol="0" anchor="ctr" anchorCtr="0"/>
          <a:lstStyle>
            <a:defPPr>
              <a:defRPr lang="en-US"/>
            </a:defPPr>
            <a:lvl1pPr marL="0" algn="r" defTabSz="457200" rtl="0" eaLnBrk="1" latinLnBrk="0" hangingPunct="1">
              <a:defRPr sz="795" kern="1200">
                <a:solidFill>
                  <a:schemeClr val="tx2"/>
                </a:solidFill>
                <a:latin typeface="Open Sans" pitchFamily="2" charset="0"/>
                <a:ea typeface="Open Sans" pitchFamily="2" charset="0"/>
                <a:cs typeface="Open Sans"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fld id="{EB4015AA-59F6-416B-87A6-8E3D940284E2}" type="slidenum">
              <a:rPr lang="pl-PL" sz="1000" smtClean="0">
                <a:latin typeface="Arial" panose="020B0604020202020204" pitchFamily="34" charset="0"/>
                <a:cs typeface="Arial" panose="020B0604020202020204" pitchFamily="34" charset="0"/>
              </a:rPr>
              <a:pPr algn="ctr">
                <a:spcAft>
                  <a:spcPts val="600"/>
                </a:spcAft>
              </a:pPr>
              <a:t>5</a:t>
            </a:fld>
            <a:endParaRPr lang="pl-PL" sz="10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8E741497-FFEE-4E3B-197A-177A37405E3A}"/>
              </a:ext>
            </a:extLst>
          </p:cNvPr>
          <p:cNvSpPr txBox="1"/>
          <p:nvPr/>
        </p:nvSpPr>
        <p:spPr>
          <a:xfrm>
            <a:off x="337220" y="5218321"/>
            <a:ext cx="10015578" cy="1097095"/>
          </a:xfrm>
          <a:prstGeom prst="rect">
            <a:avLst/>
          </a:prstGeom>
          <a:solidFill>
            <a:schemeClr val="accent5">
              <a:lumMod val="20000"/>
              <a:lumOff val="80000"/>
            </a:schemeClr>
          </a:solidFill>
          <a:ln>
            <a:noFill/>
            <a:prstDash/>
          </a:ln>
          <a:effectLst/>
        </p:spPr>
        <p:txBody>
          <a:bodyPr wrap="square">
            <a:spAutoFit/>
          </a:bodyPr>
          <a:lstStyle/>
          <a:p>
            <a:pPr marL="0" indent="0">
              <a:lnSpc>
                <a:spcPct val="125000"/>
              </a:lnSpc>
              <a:buNone/>
            </a:pPr>
            <a:r>
              <a:rPr lang="pl-PL" b="1" u="sng" dirty="0">
                <a:solidFill>
                  <a:schemeClr val="accent1"/>
                </a:solidFill>
                <a:latin typeface="Arial" panose="020B0604020202020204" pitchFamily="34" charset="0"/>
                <a:cs typeface="Arial" panose="020B0604020202020204" pitchFamily="34" charset="0"/>
              </a:rPr>
              <a:t>Przedsiębiorstwa partnerskie </a:t>
            </a:r>
            <a:r>
              <a:rPr lang="pl-PL" b="1" dirty="0">
                <a:solidFill>
                  <a:schemeClr val="accent1"/>
                </a:solidFill>
                <a:latin typeface="Arial" panose="020B0604020202020204" pitchFamily="34" charset="0"/>
                <a:cs typeface="Arial" panose="020B0604020202020204" pitchFamily="34" charset="0"/>
              </a:rPr>
              <a:t>(spełnia łącznie dwa poniższe warunki):</a:t>
            </a:r>
          </a:p>
          <a:p>
            <a:pPr marL="285750" indent="-285750">
              <a:lnSpc>
                <a:spcPct val="125000"/>
              </a:lnSpc>
              <a:buFont typeface="Wingdings" panose="05000000000000000000" pitchFamily="2" charset="2"/>
              <a:buChar char="Ø"/>
            </a:pPr>
            <a:r>
              <a:rPr lang="pl-PL" dirty="0">
                <a:solidFill>
                  <a:schemeClr val="accent1"/>
                </a:solidFill>
                <a:latin typeface="Arial" panose="020B0604020202020204" pitchFamily="34" charset="0"/>
                <a:cs typeface="Arial" panose="020B0604020202020204" pitchFamily="34" charset="0"/>
              </a:rPr>
              <a:t>nie występuje relacja powiązania, </a:t>
            </a:r>
          </a:p>
          <a:p>
            <a:pPr marL="285750" indent="-285750">
              <a:lnSpc>
                <a:spcPct val="125000"/>
              </a:lnSpc>
              <a:buFont typeface="Wingdings" panose="05000000000000000000" pitchFamily="2" charset="2"/>
              <a:buChar char="Ø"/>
            </a:pPr>
            <a:r>
              <a:rPr lang="pl-PL" dirty="0">
                <a:solidFill>
                  <a:schemeClr val="accent1"/>
                </a:solidFill>
                <a:latin typeface="Arial" panose="020B0604020202020204" pitchFamily="34" charset="0"/>
                <a:cs typeface="Arial" panose="020B0604020202020204" pitchFamily="34" charset="0"/>
              </a:rPr>
              <a:t>przedsiębiorstwo posiada co najmniej 25% kapitału lub praw głosu w innym przedsiębiorstwie.</a:t>
            </a:r>
          </a:p>
        </p:txBody>
      </p:sp>
    </p:spTree>
    <p:extLst>
      <p:ext uri="{BB962C8B-B14F-4D97-AF65-F5344CB8AC3E}">
        <p14:creationId xmlns:p14="http://schemas.microsoft.com/office/powerpoint/2010/main" val="82126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269E7E-5ED9-953A-86FC-21C9A66FFE0B}"/>
              </a:ext>
              <a:ext uri="{C183D7F6-B498-43B3-948B-1728B52AA6E4}">
                <adec:decorative xmlns:adec="http://schemas.microsoft.com/office/drawing/2017/decorative" val="1"/>
              </a:ext>
            </a:extLst>
          </p:cNvPr>
          <p:cNvSpPr>
            <a:spLocks noGrp="1"/>
          </p:cNvSpPr>
          <p:nvPr>
            <p:ph type="title"/>
          </p:nvPr>
        </p:nvSpPr>
        <p:spPr>
          <a:xfrm>
            <a:off x="1012425" y="472450"/>
            <a:ext cx="4765530" cy="4366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sz="2000" dirty="0">
                <a:latin typeface="Arial" panose="020B0604020202020204" pitchFamily="34" charset="0"/>
                <a:cs typeface="Arial" panose="020B0604020202020204" pitchFamily="34" charset="0"/>
              </a:rPr>
              <a:t>GŁÓWNE WARUNKI WSPARCIA (1/2)</a:t>
            </a:r>
          </a:p>
        </p:txBody>
      </p:sp>
      <p:pic>
        <p:nvPicPr>
          <p:cNvPr id="7" name="Obraz 6">
            <a:extLst>
              <a:ext uri="{FF2B5EF4-FFF2-40B4-BE49-F238E27FC236}">
                <a16:creationId xmlns:a16="http://schemas.microsoft.com/office/drawing/2014/main" id="{6FAD157D-8DE8-8BD8-771A-D6EA1309AB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368" y="7068786"/>
            <a:ext cx="4792615" cy="315409"/>
          </a:xfrm>
          <a:prstGeom prst="rect">
            <a:avLst/>
          </a:prstGeom>
        </p:spPr>
      </p:pic>
      <p:sp>
        <p:nvSpPr>
          <p:cNvPr id="11" name="Symbol zastępczy numeru slajdu 10">
            <a:extLst>
              <a:ext uri="{FF2B5EF4-FFF2-40B4-BE49-F238E27FC236}">
                <a16:creationId xmlns:a16="http://schemas.microsoft.com/office/drawing/2014/main" id="{1DE235D4-C30F-4CC7-F1FE-1E30F97C5677}"/>
              </a:ext>
            </a:extLst>
          </p:cNvPr>
          <p:cNvSpPr>
            <a:spLocks noGrp="1"/>
          </p:cNvSpPr>
          <p:nvPr>
            <p:ph type="sldNum" sz="quarter" idx="10"/>
          </p:nvPr>
        </p:nvSpPr>
        <p:spPr>
          <a:xfrm>
            <a:off x="4792615" y="7149854"/>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6</a:t>
            </a:fld>
            <a:endParaRPr lang="pl-PL" sz="1000" dirty="0">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84F2389A-9E39-8439-1D39-FB8343E78939}"/>
              </a:ext>
            </a:extLst>
          </p:cNvPr>
          <p:cNvSpPr txBox="1"/>
          <p:nvPr/>
        </p:nvSpPr>
        <p:spPr>
          <a:xfrm>
            <a:off x="233338" y="990182"/>
            <a:ext cx="10297144" cy="5745804"/>
          </a:xfrm>
          <a:prstGeom prst="rect">
            <a:avLst/>
          </a:prstGeom>
          <a:noFill/>
          <a:ln>
            <a:noFill/>
            <a:prstDash/>
          </a:ln>
          <a:effectLst/>
        </p:spPr>
        <p:txBody>
          <a:bodyPr wrap="square">
            <a:spAutoFit/>
          </a:bodyPr>
          <a:lstStyle/>
          <a:p>
            <a:pPr marL="342900" lvl="0" indent="-342900" defTabSz="801929">
              <a:lnSpc>
                <a:spcPct val="112000"/>
              </a:lnSpc>
              <a:spcBef>
                <a:spcPts val="300"/>
              </a:spcBef>
              <a:spcAft>
                <a:spcPts val="300"/>
              </a:spcAft>
              <a:buFont typeface="Wingdings" panose="05000000000000000000" pitchFamily="2" charset="2"/>
              <a:buChar char="Ø"/>
              <a:defRPr/>
            </a:pPr>
            <a:r>
              <a:rPr lang="pl-PL" dirty="0">
                <a:solidFill>
                  <a:srgbClr val="2F5597"/>
                </a:solidFill>
                <a:latin typeface="Arial" panose="020B0604020202020204" pitchFamily="34" charset="0"/>
                <a:cs typeface="Arial" panose="020B0604020202020204" pitchFamily="34" charset="0"/>
              </a:rPr>
              <a:t>W ramach naboru dany podmiot (przedsiębiorstwo) </a:t>
            </a:r>
            <a:r>
              <a:rPr lang="pl-PL" b="1" dirty="0">
                <a:solidFill>
                  <a:srgbClr val="2F5597"/>
                </a:solidFill>
                <a:latin typeface="Arial" panose="020B0604020202020204" pitchFamily="34" charset="0"/>
                <a:cs typeface="Arial" panose="020B0604020202020204" pitchFamily="34" charset="0"/>
              </a:rPr>
              <a:t>może uczestniczyć w realizacji tylko jednego projektu.</a:t>
            </a:r>
          </a:p>
          <a:p>
            <a:pPr marL="342900" indent="-342900" defTabSz="801929">
              <a:lnSpc>
                <a:spcPct val="112000"/>
              </a:lnSpc>
              <a:spcBef>
                <a:spcPts val="300"/>
              </a:spcBef>
              <a:spcAft>
                <a:spcPts val="300"/>
              </a:spcAft>
              <a:buFont typeface="Wingdings" panose="05000000000000000000" pitchFamily="2" charset="2"/>
              <a:buChar char="Ø"/>
              <a:defRPr/>
            </a:pPr>
            <a:r>
              <a:rPr lang="pl-PL" dirty="0">
                <a:solidFill>
                  <a:srgbClr val="2F5597"/>
                </a:solidFill>
                <a:latin typeface="Arial" panose="020B0604020202020204" pitchFamily="34" charset="0"/>
                <a:cs typeface="Arial" panose="020B0604020202020204" pitchFamily="34" charset="0"/>
              </a:rPr>
              <a:t>Wsparcie w ramach Działania nie może być udzielone w zakresie w jakim jest wykluczone w art. 1 ust. 2 – 5, art. 13 Rozporządzenia 651/2014, w art. 7 ust. 1 Rozporządzenia 2021/1058 oraz w art. 1 ust. 1 Rozporządzenia 2023/2831. </a:t>
            </a:r>
          </a:p>
          <a:p>
            <a:pPr marL="342900" indent="-342900" defTabSz="801929">
              <a:lnSpc>
                <a:spcPct val="112000"/>
              </a:lnSpc>
              <a:spcBef>
                <a:spcPts val="300"/>
              </a:spcBef>
              <a:spcAft>
                <a:spcPts val="300"/>
              </a:spcAft>
              <a:buFont typeface="Wingdings" panose="05000000000000000000" pitchFamily="2" charset="2"/>
              <a:buChar char="Ø"/>
              <a:defRPr/>
            </a:pPr>
            <a:r>
              <a:rPr lang="pl-PL" dirty="0">
                <a:solidFill>
                  <a:srgbClr val="2F5597"/>
                </a:solidFill>
                <a:latin typeface="Arial" panose="020B0604020202020204" pitchFamily="34" charset="0"/>
                <a:cs typeface="Arial" panose="020B0604020202020204" pitchFamily="34" charset="0"/>
              </a:rPr>
              <a:t>Prace B+R realizowane przy wykorzystaniu wspieranej infrastruktury B+R mogą obejmować wyłącznie badania przemysłowe i/lub eksperymentalne prace rozwojowe – wspierana </a:t>
            </a:r>
            <a:r>
              <a:rPr lang="pl-PL" b="1" dirty="0">
                <a:solidFill>
                  <a:srgbClr val="2F5597"/>
                </a:solidFill>
                <a:latin typeface="Arial" panose="020B0604020202020204" pitchFamily="34" charset="0"/>
                <a:cs typeface="Arial" panose="020B0604020202020204" pitchFamily="34" charset="0"/>
              </a:rPr>
              <a:t>infrastruktura B+R nie może być wykorzystywana do prowadzenia badań podstawowych</a:t>
            </a:r>
            <a:r>
              <a:rPr lang="pl-PL" dirty="0">
                <a:solidFill>
                  <a:srgbClr val="2F5597"/>
                </a:solidFill>
                <a:latin typeface="Arial" panose="020B0604020202020204" pitchFamily="34" charset="0"/>
                <a:cs typeface="Arial" panose="020B0604020202020204" pitchFamily="34" charset="0"/>
              </a:rPr>
              <a:t>.</a:t>
            </a:r>
          </a:p>
          <a:p>
            <a:pPr marL="342900" indent="-342900" defTabSz="801929">
              <a:lnSpc>
                <a:spcPct val="112000"/>
              </a:lnSpc>
              <a:spcBef>
                <a:spcPts val="300"/>
              </a:spcBef>
              <a:spcAft>
                <a:spcPts val="300"/>
              </a:spcAft>
              <a:buFont typeface="Wingdings" panose="05000000000000000000" pitchFamily="2" charset="2"/>
              <a:buChar char="Ø"/>
              <a:defRPr/>
            </a:pPr>
            <a:r>
              <a:rPr kumimoji="0" lang="pl-PL" i="0" u="none" strike="noStrike" kern="12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Projekty muszą być realizowane </a:t>
            </a:r>
            <a:r>
              <a:rPr kumimoji="0" lang="pl-PL" b="1" i="0" u="none" strike="noStrike" kern="12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w obszarach regionalnych inteligentnych specjalizacji (RIS), </a:t>
            </a:r>
            <a:r>
              <a:rPr kumimoji="0" lang="pl-PL" i="0" u="none" strike="noStrike" kern="12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zdefiniowanych w Regionalnej Strategii Innowacji Województwa Lubelskiego do 2030 roku (RSI WL 2030). Powyższe oznacza </a:t>
            </a:r>
            <a:r>
              <a:rPr kumimoji="0" lang="pl-PL" b="1" i="0" u="none" strike="noStrike" kern="12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że prace B+R, które będą prowadzone na wspartej infrastrukturze B+R muszą być prowadzone w obszarach wpisujących się w zagadnienia szczegółowe, wymienione w załączniku nr 1 do RSI WL do 2030</a:t>
            </a:r>
            <a:r>
              <a:rPr kumimoji="0" lang="pl-PL" i="0" u="none" strike="noStrike" kern="12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a:t>
            </a:r>
          </a:p>
          <a:p>
            <a:pPr lvl="1" defTabSz="801929">
              <a:lnSpc>
                <a:spcPct val="120000"/>
              </a:lnSpc>
              <a:spcBef>
                <a:spcPts val="600"/>
              </a:spcBef>
              <a:spcAft>
                <a:spcPts val="600"/>
              </a:spcAft>
              <a:defRPr/>
            </a:pPr>
            <a:r>
              <a:rPr lang="pl-PL" b="1" dirty="0">
                <a:solidFill>
                  <a:srgbClr val="C00000"/>
                </a:solidFill>
                <a:latin typeface="Arial" panose="020B0604020202020204" pitchFamily="34" charset="0"/>
                <a:cs typeface="Arial" panose="020B0604020202020204" pitchFamily="34" charset="0"/>
              </a:rPr>
              <a:t>I. Ż</a:t>
            </a:r>
            <a:r>
              <a:rPr kumimoji="0" lang="pl-PL"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YWNOŚĆ WYSOKIEJ JAKOŚCI	</a:t>
            </a:r>
            <a:r>
              <a:rPr kumimoji="0" lang="pl-PL"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pl-PL" b="1" i="0" u="none" strike="noStrike" kern="1200" cap="none" spc="0" normalizeH="0" baseline="0" noProof="0" dirty="0">
                <a:ln>
                  <a:noFill/>
                </a:ln>
                <a:solidFill>
                  <a:srgbClr val="00682F"/>
                </a:solidFill>
                <a:effectLst/>
                <a:uLnTx/>
                <a:uFillTx/>
                <a:latin typeface="Arial" panose="020B0604020202020204" pitchFamily="34" charset="0"/>
                <a:cs typeface="Arial" panose="020B0604020202020204" pitchFamily="34" charset="0"/>
              </a:rPr>
              <a:t>II. </a:t>
            </a:r>
            <a:r>
              <a:rPr lang="pl-PL" b="1" dirty="0">
                <a:solidFill>
                  <a:srgbClr val="00682F"/>
                </a:solidFill>
                <a:latin typeface="Arial" panose="020B0604020202020204" pitchFamily="34" charset="0"/>
                <a:cs typeface="Arial" panose="020B0604020202020204" pitchFamily="34" charset="0"/>
              </a:rPr>
              <a:t>ZIELONA GOSPODARKA</a:t>
            </a:r>
          </a:p>
          <a:p>
            <a:pPr lvl="1" defTabSz="801929">
              <a:lnSpc>
                <a:spcPct val="120000"/>
              </a:lnSpc>
              <a:spcBef>
                <a:spcPts val="600"/>
              </a:spcBef>
              <a:spcAft>
                <a:spcPts val="600"/>
              </a:spcAft>
              <a:defRPr/>
            </a:pPr>
            <a:r>
              <a:rPr lang="pl-PL" b="1" dirty="0">
                <a:solidFill>
                  <a:schemeClr val="tx2">
                    <a:lumMod val="75000"/>
                  </a:schemeClr>
                </a:solidFill>
                <a:latin typeface="Arial" panose="020B0604020202020204" pitchFamily="34" charset="0"/>
                <a:cs typeface="Arial" panose="020B0604020202020204" pitchFamily="34" charset="0"/>
              </a:rPr>
              <a:t>III. Z</a:t>
            </a:r>
            <a:r>
              <a:rPr kumimoji="0" lang="pl-PL" b="1" i="0" u="none" strike="noStrike" kern="1200" cap="none" spc="0" normalizeH="0" baseline="0" noProof="0" dirty="0">
                <a:ln>
                  <a:noFill/>
                </a:ln>
                <a:solidFill>
                  <a:schemeClr val="tx2">
                    <a:lumMod val="75000"/>
                  </a:schemeClr>
                </a:solidFill>
                <a:effectLst/>
                <a:uLnTx/>
                <a:uFillTx/>
                <a:latin typeface="Arial" panose="020B0604020202020204" pitchFamily="34" charset="0"/>
                <a:cs typeface="Arial" panose="020B0604020202020204" pitchFamily="34" charset="0"/>
              </a:rPr>
              <a:t>DROWE SPOŁECZEŃS</a:t>
            </a:r>
            <a:r>
              <a:rPr lang="pl-PL" b="1" dirty="0">
                <a:solidFill>
                  <a:schemeClr val="tx2">
                    <a:lumMod val="75000"/>
                  </a:schemeClr>
                </a:solidFill>
                <a:latin typeface="Arial" panose="020B0604020202020204" pitchFamily="34" charset="0"/>
                <a:cs typeface="Arial" panose="020B0604020202020204" pitchFamily="34" charset="0"/>
              </a:rPr>
              <a:t>TWO </a:t>
            </a:r>
            <a:r>
              <a:rPr lang="pl-PL" b="1" dirty="0">
                <a:solidFill>
                  <a:srgbClr val="1BB3C7"/>
                </a:solidFill>
                <a:latin typeface="Arial" panose="020B0604020202020204" pitchFamily="34" charset="0"/>
                <a:cs typeface="Arial" panose="020B0604020202020204" pitchFamily="34" charset="0"/>
              </a:rPr>
              <a:t>			</a:t>
            </a:r>
            <a:r>
              <a:rPr lang="pl-PL" b="1" dirty="0">
                <a:solidFill>
                  <a:schemeClr val="tx2">
                    <a:lumMod val="60000"/>
                    <a:lumOff val="40000"/>
                  </a:schemeClr>
                </a:solidFill>
                <a:latin typeface="Arial" panose="020B0604020202020204" pitchFamily="34" charset="0"/>
                <a:cs typeface="Arial" panose="020B0604020202020204" pitchFamily="34" charset="0"/>
              </a:rPr>
              <a:t>IV. CY</a:t>
            </a:r>
            <a:r>
              <a:rPr kumimoji="0" lang="pl-PL" b="1" i="0" u="none" strike="noStrike" kern="1200" cap="none" spc="0" normalizeH="0" baseline="0" noProof="0" dirty="0">
                <a:ln>
                  <a:noFill/>
                </a:ln>
                <a:solidFill>
                  <a:schemeClr val="tx2">
                    <a:lumMod val="60000"/>
                    <a:lumOff val="40000"/>
                  </a:schemeClr>
                </a:solidFill>
                <a:effectLst/>
                <a:uLnTx/>
                <a:uFillTx/>
                <a:latin typeface="Arial" panose="020B0604020202020204" pitchFamily="34" charset="0"/>
                <a:cs typeface="Arial" panose="020B0604020202020204" pitchFamily="34" charset="0"/>
              </a:rPr>
              <a:t>FROWE SPOŁECZEŃSTWO</a:t>
            </a:r>
          </a:p>
          <a:p>
            <a:pPr lvl="1" defTabSz="801929">
              <a:lnSpc>
                <a:spcPct val="120000"/>
              </a:lnSpc>
              <a:spcBef>
                <a:spcPts val="600"/>
              </a:spcBef>
              <a:spcAft>
                <a:spcPts val="600"/>
              </a:spcAft>
              <a:defRPr/>
            </a:pPr>
            <a:r>
              <a:rPr kumimoji="0" lang="pl-PL"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V. T</a:t>
            </a:r>
            <a:r>
              <a:rPr lang="pl-PL" b="1" dirty="0">
                <a:solidFill>
                  <a:srgbClr val="7030A0"/>
                </a:solidFill>
                <a:latin typeface="Arial" panose="020B0604020202020204" pitchFamily="34" charset="0"/>
                <a:cs typeface="Arial" panose="020B0604020202020204" pitchFamily="34" charset="0"/>
              </a:rPr>
              <a:t>ECHNOLOGIE MATERIAŁOWE,  PROCESY PRODUKCYJNE I LOGISTYCZNE</a:t>
            </a:r>
            <a:endParaRPr kumimoji="0" lang="pl-PL" b="0" i="0" u="none" strike="noStrike" kern="1200" cap="none" spc="0" normalizeH="0" baseline="0" noProof="0" dirty="0">
              <a:ln>
                <a:noFill/>
              </a:ln>
              <a:solidFill>
                <a:srgbClr val="2F5597"/>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83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176C1FC2-BA26-43BE-236F-AE158AE7B3AF}"/>
              </a:ext>
            </a:extLst>
          </p:cNvPr>
          <p:cNvSpPr>
            <a:spLocks noGrp="1"/>
          </p:cNvSpPr>
          <p:nvPr>
            <p:ph type="title"/>
          </p:nvPr>
        </p:nvSpPr>
        <p:spPr>
          <a:xfrm>
            <a:off x="1025426" y="242800"/>
            <a:ext cx="5328593" cy="440693"/>
          </a:xfrm>
        </p:spPr>
        <p:txBody>
          <a:bodyPr>
            <a:normAutofit/>
          </a:bodyPr>
          <a:lstStyle/>
          <a:p>
            <a:r>
              <a:rPr lang="pl-PL" sz="2000" dirty="0">
                <a:latin typeface="Arial" panose="020B0604020202020204" pitchFamily="34" charset="0"/>
                <a:cs typeface="Arial" panose="020B0604020202020204" pitchFamily="34" charset="0"/>
              </a:rPr>
              <a:t>GŁÓWNE WARUNKI WSPARCIA (2/2)</a:t>
            </a:r>
          </a:p>
        </p:txBody>
      </p:sp>
      <p:sp>
        <p:nvSpPr>
          <p:cNvPr id="9" name="pole tekstowe 8">
            <a:extLst>
              <a:ext uri="{FF2B5EF4-FFF2-40B4-BE49-F238E27FC236}">
                <a16:creationId xmlns:a16="http://schemas.microsoft.com/office/drawing/2014/main" id="{4EE822D2-8AF8-EC4F-091E-67BC1CE3E7BA}"/>
              </a:ext>
            </a:extLst>
          </p:cNvPr>
          <p:cNvSpPr txBox="1"/>
          <p:nvPr/>
        </p:nvSpPr>
        <p:spPr>
          <a:xfrm>
            <a:off x="449362" y="611486"/>
            <a:ext cx="9937104" cy="6656374"/>
          </a:xfrm>
          <a:prstGeom prst="rect">
            <a:avLst/>
          </a:prstGeom>
          <a:noFill/>
          <a:ln>
            <a:noFill/>
            <a:prstDash/>
          </a:ln>
          <a:effectLst/>
        </p:spPr>
        <p:txBody>
          <a:bodyPr wrap="square">
            <a:spAutoFit/>
          </a:bodyPr>
          <a:lstStyle/>
          <a:p>
            <a:pPr marL="342900" lvl="0" indent="-342900" defTabSz="801929">
              <a:lnSpc>
                <a:spcPct val="112000"/>
              </a:lnSpc>
              <a:spcBef>
                <a:spcPts val="300"/>
              </a:spcBef>
              <a:spcAft>
                <a:spcPts val="300"/>
              </a:spcAft>
              <a:buFont typeface="Wingdings" panose="05000000000000000000" pitchFamily="2" charset="2"/>
              <a:buChar char="Ø"/>
              <a:defRPr/>
            </a:pPr>
            <a:r>
              <a:rPr lang="pl-PL" b="1" dirty="0">
                <a:solidFill>
                  <a:srgbClr val="2F5597"/>
                </a:solidFill>
                <a:latin typeface="Arial" panose="020B0604020202020204" pitchFamily="34" charset="0"/>
                <a:cs typeface="Arial" panose="020B0604020202020204" pitchFamily="34" charset="0"/>
              </a:rPr>
              <a:t>Wsparcie dużych przedsiębiorstw </a:t>
            </a:r>
            <a:r>
              <a:rPr lang="pl-PL" dirty="0">
                <a:solidFill>
                  <a:srgbClr val="2F5597"/>
                </a:solidFill>
                <a:latin typeface="Arial" panose="020B0604020202020204" pitchFamily="34" charset="0"/>
                <a:cs typeface="Arial" panose="020B0604020202020204" pitchFamily="34" charset="0"/>
              </a:rPr>
              <a:t>z wyjątkiem małych spółek o średniej kapitalizacji (small </a:t>
            </a:r>
            <a:r>
              <a:rPr lang="pl-PL" dirty="0" err="1">
                <a:solidFill>
                  <a:srgbClr val="2F5597"/>
                </a:solidFill>
                <a:latin typeface="Arial" panose="020B0604020202020204" pitchFamily="34" charset="0"/>
                <a:cs typeface="Arial" panose="020B0604020202020204" pitchFamily="34" charset="0"/>
              </a:rPr>
              <a:t>mid-caps</a:t>
            </a:r>
            <a:r>
              <a:rPr lang="pl-PL" dirty="0">
                <a:solidFill>
                  <a:srgbClr val="2F5597"/>
                </a:solidFill>
                <a:latin typeface="Arial" panose="020B0604020202020204" pitchFamily="34" charset="0"/>
                <a:cs typeface="Arial" panose="020B0604020202020204" pitchFamily="34" charset="0"/>
              </a:rPr>
              <a:t> - podmioty zatrudniające nie więcej niż 499 pracowników, niebędące MŚP) </a:t>
            </a:r>
            <a:r>
              <a:rPr lang="pl-PL" b="1" dirty="0">
                <a:solidFill>
                  <a:srgbClr val="2F5597"/>
                </a:solidFill>
                <a:latin typeface="Arial" panose="020B0604020202020204" pitchFamily="34" charset="0"/>
                <a:cs typeface="Arial" panose="020B0604020202020204" pitchFamily="34" charset="0"/>
              </a:rPr>
              <a:t>jest możliwe pod warunkiem, że inwestycja wiąże się ze współpracą z MŚP</a:t>
            </a:r>
            <a:r>
              <a:rPr lang="pl-PL" dirty="0">
                <a:solidFill>
                  <a:srgbClr val="2F5597"/>
                </a:solidFill>
                <a:latin typeface="Arial" panose="020B0604020202020204" pitchFamily="34" charset="0"/>
                <a:cs typeface="Arial" panose="020B0604020202020204" pitchFamily="34" charset="0"/>
              </a:rPr>
              <a:t>, zgodnie z art. 5 ust. 2 lit. a) Rozporządzenia 2021/1058 </a:t>
            </a:r>
            <a:r>
              <a:rPr lang="pl-PL" b="1" dirty="0">
                <a:solidFill>
                  <a:srgbClr val="2F5597"/>
                </a:solidFill>
                <a:latin typeface="Arial" panose="020B0604020202020204" pitchFamily="34" charset="0"/>
                <a:cs typeface="Arial" panose="020B0604020202020204" pitchFamily="34" charset="0"/>
              </a:rPr>
              <a:t>w zakresie działalności badawczo - innowacyjnej</a:t>
            </a:r>
            <a:r>
              <a:rPr lang="pl-PL" dirty="0">
                <a:solidFill>
                  <a:srgbClr val="2F5597"/>
                </a:solidFill>
                <a:latin typeface="Arial" panose="020B0604020202020204" pitchFamily="34" charset="0"/>
                <a:cs typeface="Arial" panose="020B0604020202020204" pitchFamily="34" charset="0"/>
              </a:rPr>
              <a:t>. </a:t>
            </a:r>
          </a:p>
          <a:p>
            <a:pPr lvl="1" defTabSz="801929">
              <a:lnSpc>
                <a:spcPct val="112000"/>
              </a:lnSpc>
              <a:spcBef>
                <a:spcPts val="300"/>
              </a:spcBef>
              <a:spcAft>
                <a:spcPts val="300"/>
              </a:spcAft>
              <a:defRPr/>
            </a:pPr>
            <a:r>
              <a:rPr lang="pl-PL" dirty="0">
                <a:solidFill>
                  <a:srgbClr val="2F5597"/>
                </a:solidFill>
                <a:latin typeface="Arial" panose="020B0604020202020204" pitchFamily="34" charset="0"/>
                <a:cs typeface="Arial" panose="020B0604020202020204" pitchFamily="34" charset="0"/>
              </a:rPr>
              <a:t>W przypadku projektów partnerskich, gdzie jednym z partnerów jest MŚP warunek uznaje się za spełniony, natomiast w przypadku pozostałych projektów realizowanych przez duże przedsiębiorstwa wnioskodawca musi zadeklarować działania zapewniające konkretne efekty dyfuzji działalności innowacyjnej do MŚP, co będzie podlegało weryfikacji na etapie realizacji trwałości projektu. </a:t>
            </a:r>
          </a:p>
          <a:p>
            <a:pPr marL="342900" indent="-342900" defTabSz="801929">
              <a:lnSpc>
                <a:spcPct val="112000"/>
              </a:lnSpc>
              <a:spcBef>
                <a:spcPts val="300"/>
              </a:spcBef>
              <a:spcAft>
                <a:spcPts val="300"/>
              </a:spcAft>
              <a:buFont typeface="Wingdings" panose="05000000000000000000" pitchFamily="2" charset="2"/>
              <a:buChar char="Ø"/>
              <a:defRPr/>
            </a:pPr>
            <a:r>
              <a:rPr lang="pl-PL" b="1" dirty="0">
                <a:solidFill>
                  <a:srgbClr val="2F5597"/>
                </a:solidFill>
                <a:latin typeface="Arial" panose="020B0604020202020204" pitchFamily="34" charset="0"/>
                <a:cs typeface="Arial" panose="020B0604020202020204" pitchFamily="34" charset="0"/>
              </a:rPr>
              <a:t>Projekt musi dotyczyć inwestycji początkowej</a:t>
            </a:r>
            <a:r>
              <a:rPr lang="pl-PL" dirty="0">
                <a:solidFill>
                  <a:srgbClr val="2F5597"/>
                </a:solidFill>
                <a:latin typeface="Arial" panose="020B0604020202020204" pitchFamily="34" charset="0"/>
                <a:cs typeface="Arial" panose="020B0604020202020204" pitchFamily="34" charset="0"/>
              </a:rPr>
              <a:t>, zgodnie z Rozporządzeniem 651/2014.</a:t>
            </a:r>
          </a:p>
          <a:p>
            <a:pPr lvl="1" defTabSz="801929">
              <a:lnSpc>
                <a:spcPct val="112000"/>
              </a:lnSpc>
              <a:spcBef>
                <a:spcPts val="300"/>
              </a:spcBef>
              <a:spcAft>
                <a:spcPts val="300"/>
              </a:spcAft>
              <a:defRPr/>
            </a:pPr>
            <a:r>
              <a:rPr lang="pl-PL" dirty="0">
                <a:solidFill>
                  <a:srgbClr val="2F5597"/>
                </a:solidFill>
                <a:latin typeface="Arial" panose="020B0604020202020204" pitchFamily="34" charset="0"/>
                <a:cs typeface="Arial" panose="020B0604020202020204" pitchFamily="34" charset="0"/>
              </a:rPr>
              <a:t>Jeśli projekt dotyczy dywersyfikacji istniejącego zakładu </a:t>
            </a:r>
            <a:r>
              <a:rPr lang="pl-PL" b="1" dirty="0">
                <a:solidFill>
                  <a:srgbClr val="2F5597"/>
                </a:solidFill>
                <a:latin typeface="Arial" panose="020B0604020202020204" pitchFamily="34" charset="0"/>
                <a:cs typeface="Arial" panose="020B0604020202020204" pitchFamily="34" charset="0"/>
              </a:rPr>
              <a:t>koszty kwalifikowalne muszą przekraczać o co najmniej 200 % wartość księgową ponownie wykorzystywanych aktywów</a:t>
            </a:r>
            <a:r>
              <a:rPr lang="pl-PL" dirty="0">
                <a:solidFill>
                  <a:srgbClr val="2F5597"/>
                </a:solidFill>
                <a:latin typeface="Arial" panose="020B0604020202020204" pitchFamily="34" charset="0"/>
                <a:cs typeface="Arial" panose="020B0604020202020204" pitchFamily="34" charset="0"/>
              </a:rPr>
              <a:t>, odnotowaną w roku obrotowym poprzedzającym rozpoczęcie prac. </a:t>
            </a:r>
          </a:p>
          <a:p>
            <a:pPr lvl="1" defTabSz="801929">
              <a:lnSpc>
                <a:spcPct val="112000"/>
              </a:lnSpc>
              <a:spcBef>
                <a:spcPts val="300"/>
              </a:spcBef>
              <a:spcAft>
                <a:spcPts val="300"/>
              </a:spcAft>
              <a:defRPr/>
            </a:pPr>
            <a:r>
              <a:rPr lang="pl-PL" dirty="0">
                <a:solidFill>
                  <a:srgbClr val="2F5597"/>
                </a:solidFill>
                <a:latin typeface="Arial" panose="020B0604020202020204" pitchFamily="34" charset="0"/>
                <a:cs typeface="Arial" panose="020B0604020202020204" pitchFamily="34" charset="0"/>
              </a:rPr>
              <a:t>W przypadku pomocy przyznanej dużym przedsiębiorstwom na zasadniczą zmianę procesu produkcji koszty kwalifikowalne muszą przekraczać koszty amortyzacji aktywów związanych z działalnością podlegającą modernizacji w ciągu 3 poprzednich lat obrotowych.</a:t>
            </a:r>
          </a:p>
          <a:p>
            <a:pPr marL="342900" indent="-342900" defTabSz="801929">
              <a:lnSpc>
                <a:spcPct val="112000"/>
              </a:lnSpc>
              <a:spcBef>
                <a:spcPts val="300"/>
              </a:spcBef>
              <a:spcAft>
                <a:spcPts val="300"/>
              </a:spcAft>
              <a:buFont typeface="Wingdings" panose="05000000000000000000" pitchFamily="2" charset="2"/>
              <a:buChar char="Ø"/>
              <a:defRPr/>
            </a:pPr>
            <a:r>
              <a:rPr kumimoji="0" lang="pl-PL" b="0" i="0" u="none" strike="noStrike" kern="12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Warunkiem wsparcia jest przygotowanie i przedstawienie przez wnioskodawcę </a:t>
            </a:r>
            <a:r>
              <a:rPr kumimoji="0" lang="pl-PL" b="1" i="0" u="none" strike="noStrike" kern="12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planu dotyczącego wykorzystania nabywanej infrastruktury do prac B+R w obszarach inteligentnych specjalizacji regionu</a:t>
            </a:r>
            <a:r>
              <a:rPr kumimoji="0" lang="pl-PL" b="0" i="0" u="none" strike="noStrike" kern="1200" cap="none" spc="0" normalizeH="0" baseline="0" noProof="0" dirty="0">
                <a:ln>
                  <a:noFill/>
                </a:ln>
                <a:solidFill>
                  <a:srgbClr val="2F5597"/>
                </a:solidFill>
                <a:effectLst/>
                <a:uLnTx/>
                <a:uFillTx/>
                <a:latin typeface="Arial" panose="020B0604020202020204" pitchFamily="34" charset="0"/>
                <a:cs typeface="Arial" panose="020B0604020202020204" pitchFamily="34" charset="0"/>
              </a:rPr>
              <a:t>, spełniającego wymogi opisane w Załączniku nr 8 do Regulaminu.</a:t>
            </a:r>
          </a:p>
        </p:txBody>
      </p:sp>
      <p:sp>
        <p:nvSpPr>
          <p:cNvPr id="11" name="Symbol zastępczy numeru slajdu 10">
            <a:extLst>
              <a:ext uri="{FF2B5EF4-FFF2-40B4-BE49-F238E27FC236}">
                <a16:creationId xmlns:a16="http://schemas.microsoft.com/office/drawing/2014/main" id="{1DE235D4-C30F-4CC7-F1FE-1E30F97C5677}"/>
              </a:ext>
            </a:extLst>
          </p:cNvPr>
          <p:cNvSpPr>
            <a:spLocks noGrp="1"/>
          </p:cNvSpPr>
          <p:nvPr>
            <p:ph type="sldNum" sz="quarter" idx="10"/>
          </p:nvPr>
        </p:nvSpPr>
        <p:spPr>
          <a:xfrm>
            <a:off x="4792615" y="7149854"/>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7</a:t>
            </a:fld>
            <a:endParaRPr lang="pl-PL" sz="1000" dirty="0">
              <a:latin typeface="Arial" panose="020B0604020202020204" pitchFamily="34" charset="0"/>
              <a:cs typeface="Arial" panose="020B0604020202020204" pitchFamily="34" charset="0"/>
            </a:endParaRPr>
          </a:p>
        </p:txBody>
      </p:sp>
      <p:pic>
        <p:nvPicPr>
          <p:cNvPr id="7" name="Obraz 6">
            <a:extLst>
              <a:ext uri="{FF2B5EF4-FFF2-40B4-BE49-F238E27FC236}">
                <a16:creationId xmlns:a16="http://schemas.microsoft.com/office/drawing/2014/main" id="{6FAD157D-8DE8-8BD8-771A-D6EA1309AB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368" y="7068786"/>
            <a:ext cx="4792615" cy="315409"/>
          </a:xfrm>
          <a:prstGeom prst="rect">
            <a:avLst/>
          </a:prstGeom>
        </p:spPr>
      </p:pic>
    </p:spTree>
    <p:extLst>
      <p:ext uri="{BB962C8B-B14F-4D97-AF65-F5344CB8AC3E}">
        <p14:creationId xmlns:p14="http://schemas.microsoft.com/office/powerpoint/2010/main" val="92525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a:extLst>
              <a:ext uri="{FF2B5EF4-FFF2-40B4-BE49-F238E27FC236}">
                <a16:creationId xmlns:a16="http://schemas.microsoft.com/office/drawing/2014/main" id="{75DE8281-D0C7-1B36-DD2A-EF5DA5F04FE8}"/>
              </a:ext>
              <a:ext uri="{C183D7F6-B498-43B3-948B-1728B52AA6E4}">
                <adec:decorative xmlns:adec="http://schemas.microsoft.com/office/drawing/2017/decorative" val="1"/>
              </a:ext>
            </a:extLst>
          </p:cNvPr>
          <p:cNvSpPr txBox="1">
            <a:spLocks noGrp="1" noChangeArrowheads="1"/>
          </p:cNvSpPr>
          <p:nvPr>
            <p:ph type="title"/>
          </p:nvPr>
        </p:nvSpPr>
        <p:spPr bwMode="auto">
          <a:xfrm>
            <a:off x="969319" y="333770"/>
            <a:ext cx="8424357" cy="50245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p>
            <a:r>
              <a:rPr lang="pl-PL" altLang="pl-PL" sz="2000" dirty="0">
                <a:latin typeface="Arial" panose="020B0604020202020204" pitchFamily="34" charset="0"/>
                <a:cs typeface="Arial" panose="020B0604020202020204" pitchFamily="34" charset="0"/>
              </a:rPr>
              <a:t>LOKALIZACJA</a:t>
            </a:r>
          </a:p>
        </p:txBody>
      </p:sp>
      <p:grpSp>
        <p:nvGrpSpPr>
          <p:cNvPr id="7" name="Grupa 6">
            <a:extLst>
              <a:ext uri="{FF2B5EF4-FFF2-40B4-BE49-F238E27FC236}">
                <a16:creationId xmlns:a16="http://schemas.microsoft.com/office/drawing/2014/main" id="{2BA140AD-E510-8843-AB44-334D92D5978A}"/>
              </a:ext>
              <a:ext uri="{C183D7F6-B498-43B3-948B-1728B52AA6E4}">
                <adec:decorative xmlns:adec="http://schemas.microsoft.com/office/drawing/2017/decorative" val="1"/>
              </a:ext>
            </a:extLst>
          </p:cNvPr>
          <p:cNvGrpSpPr/>
          <p:nvPr/>
        </p:nvGrpSpPr>
        <p:grpSpPr>
          <a:xfrm>
            <a:off x="103299" y="903933"/>
            <a:ext cx="7003158" cy="4841313"/>
            <a:chOff x="874783" y="1912083"/>
            <a:chExt cx="8710020" cy="3973101"/>
          </a:xfrm>
        </p:grpSpPr>
        <p:sp>
          <p:nvSpPr>
            <p:cNvPr id="8" name="Prostokąt: zaokrąglone rogi 7">
              <a:extLst>
                <a:ext uri="{FF2B5EF4-FFF2-40B4-BE49-F238E27FC236}">
                  <a16:creationId xmlns:a16="http://schemas.microsoft.com/office/drawing/2014/main" id="{3A301D80-3D3C-6E6A-B9B1-F95AEC29A6DE}"/>
                </a:ext>
              </a:extLst>
            </p:cNvPr>
            <p:cNvSpPr/>
            <p:nvPr/>
          </p:nvSpPr>
          <p:spPr>
            <a:xfrm>
              <a:off x="912327" y="2036201"/>
              <a:ext cx="8640382" cy="104476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9" name="Prostokąt 8" descr="Budynek">
              <a:extLst>
                <a:ext uri="{FF2B5EF4-FFF2-40B4-BE49-F238E27FC236}">
                  <a16:creationId xmlns:a16="http://schemas.microsoft.com/office/drawing/2014/main" id="{DF44E47C-A308-4C72-FE63-796B8CF84FD7}"/>
                </a:ext>
              </a:extLst>
            </p:cNvPr>
            <p:cNvSpPr/>
            <p:nvPr/>
          </p:nvSpPr>
          <p:spPr>
            <a:xfrm>
              <a:off x="1391734" y="2108897"/>
              <a:ext cx="735249" cy="73524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pl-PL"/>
            </a:p>
          </p:txBody>
        </p:sp>
        <p:sp>
          <p:nvSpPr>
            <p:cNvPr id="10" name="Dowolny kształt: kształt 9" descr="Projekty muszą być realizowane na terenie województwa lubelskiego. &#10;&#10;&#10;&#10;&#10;&#10;">
              <a:extLst>
                <a:ext uri="{FF2B5EF4-FFF2-40B4-BE49-F238E27FC236}">
                  <a16:creationId xmlns:a16="http://schemas.microsoft.com/office/drawing/2014/main" id="{4F1F741E-2DF8-F8BD-F512-3AEA46A3BC10}"/>
                </a:ext>
              </a:extLst>
            </p:cNvPr>
            <p:cNvSpPr/>
            <p:nvPr/>
          </p:nvSpPr>
          <p:spPr>
            <a:xfrm>
              <a:off x="2237863" y="1912083"/>
              <a:ext cx="7346940" cy="1005683"/>
            </a:xfrm>
            <a:custGeom>
              <a:avLst/>
              <a:gdLst>
                <a:gd name="connsiteX0" fmla="*/ 0 w 7096358"/>
                <a:gd name="connsiteY0" fmla="*/ 0 h 1336816"/>
                <a:gd name="connsiteX1" fmla="*/ 7096358 w 7096358"/>
                <a:gd name="connsiteY1" fmla="*/ 0 h 1336816"/>
                <a:gd name="connsiteX2" fmla="*/ 7096358 w 7096358"/>
                <a:gd name="connsiteY2" fmla="*/ 1336816 h 1336816"/>
                <a:gd name="connsiteX3" fmla="*/ 0 w 7096358"/>
                <a:gd name="connsiteY3" fmla="*/ 1336816 h 1336816"/>
                <a:gd name="connsiteX4" fmla="*/ 0 w 7096358"/>
                <a:gd name="connsiteY4" fmla="*/ 0 h 133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358" h="1336816">
                  <a:moveTo>
                    <a:pt x="0" y="0"/>
                  </a:moveTo>
                  <a:lnTo>
                    <a:pt x="7096358" y="0"/>
                  </a:lnTo>
                  <a:lnTo>
                    <a:pt x="7096358" y="1336816"/>
                  </a:lnTo>
                  <a:lnTo>
                    <a:pt x="0" y="13368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1480" tIns="141480" rIns="141480" bIns="141480" numCol="1" spcCol="1270" anchor="ctr" anchorCtr="0">
              <a:noAutofit/>
            </a:bodyPr>
            <a:lstStyle/>
            <a:p>
              <a:pPr marL="0" lvl="0" indent="0" defTabSz="977900">
                <a:lnSpc>
                  <a:spcPct val="114000"/>
                </a:lnSpc>
                <a:spcBef>
                  <a:spcPct val="0"/>
                </a:spcBef>
                <a:buNone/>
              </a:pPr>
              <a:r>
                <a:rPr lang="pl-PL" kern="1200" dirty="0">
                  <a:solidFill>
                    <a:srgbClr val="2F5597"/>
                  </a:solidFill>
                  <a:latin typeface="Arial" panose="020B0604020202020204" pitchFamily="34" charset="0"/>
                  <a:cs typeface="Arial" panose="020B0604020202020204" pitchFamily="34" charset="0"/>
                </a:rPr>
                <a:t>Projekty muszą być realizowane </a:t>
              </a:r>
              <a:r>
                <a:rPr lang="pl-PL" b="1" kern="1200" dirty="0">
                  <a:solidFill>
                    <a:srgbClr val="2F5597"/>
                  </a:solidFill>
                  <a:latin typeface="Arial" panose="020B0604020202020204" pitchFamily="34" charset="0"/>
                  <a:cs typeface="Arial" panose="020B0604020202020204" pitchFamily="34" charset="0"/>
                </a:rPr>
                <a:t>na terenie województwa lubelskiego</a:t>
              </a:r>
              <a:r>
                <a:rPr lang="pl-PL" kern="1200" dirty="0">
                  <a:solidFill>
                    <a:srgbClr val="2F5597"/>
                  </a:solidFill>
                  <a:latin typeface="Arial" panose="020B0604020202020204" pitchFamily="34" charset="0"/>
                  <a:cs typeface="Arial" panose="020B0604020202020204" pitchFamily="34" charset="0"/>
                </a:rPr>
                <a:t>. </a:t>
              </a:r>
              <a:endParaRPr lang="en-US" kern="1200" dirty="0">
                <a:solidFill>
                  <a:srgbClr val="2F5597"/>
                </a:solidFill>
                <a:latin typeface="Arial" panose="020B0604020202020204" pitchFamily="34" charset="0"/>
                <a:cs typeface="Arial" panose="020B0604020202020204" pitchFamily="34" charset="0"/>
              </a:endParaRPr>
            </a:p>
          </p:txBody>
        </p:sp>
        <p:sp>
          <p:nvSpPr>
            <p:cNvPr id="11" name="Prostokąt: zaokrąglone rogi 10">
              <a:extLst>
                <a:ext uri="{FF2B5EF4-FFF2-40B4-BE49-F238E27FC236}">
                  <a16:creationId xmlns:a16="http://schemas.microsoft.com/office/drawing/2014/main" id="{247028FE-5896-5519-4C63-AFE232D05ECB}"/>
                </a:ext>
              </a:extLst>
            </p:cNvPr>
            <p:cNvSpPr/>
            <p:nvPr/>
          </p:nvSpPr>
          <p:spPr>
            <a:xfrm>
              <a:off x="874783" y="3244639"/>
              <a:ext cx="8640382" cy="108577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pl-PL"/>
            </a:p>
          </p:txBody>
        </p:sp>
        <p:sp>
          <p:nvSpPr>
            <p:cNvPr id="14" name="Prostokąt 13" descr="Znacznik">
              <a:extLst>
                <a:ext uri="{FF2B5EF4-FFF2-40B4-BE49-F238E27FC236}">
                  <a16:creationId xmlns:a16="http://schemas.microsoft.com/office/drawing/2014/main" id="{26C56E6F-0A57-B57C-7203-906AF4BB9346}"/>
                </a:ext>
              </a:extLst>
            </p:cNvPr>
            <p:cNvSpPr/>
            <p:nvPr/>
          </p:nvSpPr>
          <p:spPr>
            <a:xfrm>
              <a:off x="1363336" y="3310986"/>
              <a:ext cx="735249" cy="73524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pl-PL" dirty="0">
                <a:highlight>
                  <a:srgbClr val="00FFFF"/>
                </a:highlight>
              </a:endParaRPr>
            </a:p>
          </p:txBody>
        </p:sp>
        <p:sp>
          <p:nvSpPr>
            <p:cNvPr id="16" name="Dowolny kształt: kształt 15" descr="Przez pojęcie lokalizacji projektu należy rozumieć miejsce lub miejsca na obszarze województwa lubelskiego, bezpośrednio związane z jego realizacją. &#10;">
              <a:extLst>
                <a:ext uri="{FF2B5EF4-FFF2-40B4-BE49-F238E27FC236}">
                  <a16:creationId xmlns:a16="http://schemas.microsoft.com/office/drawing/2014/main" id="{4502B74D-2BB9-B896-F9B7-9A1BA698E474}"/>
                </a:ext>
              </a:extLst>
            </p:cNvPr>
            <p:cNvSpPr/>
            <p:nvPr/>
          </p:nvSpPr>
          <p:spPr>
            <a:xfrm>
              <a:off x="2168225" y="3244639"/>
              <a:ext cx="7346940" cy="1162461"/>
            </a:xfrm>
            <a:custGeom>
              <a:avLst/>
              <a:gdLst>
                <a:gd name="connsiteX0" fmla="*/ 0 w 7096358"/>
                <a:gd name="connsiteY0" fmla="*/ 0 h 1336816"/>
                <a:gd name="connsiteX1" fmla="*/ 7096358 w 7096358"/>
                <a:gd name="connsiteY1" fmla="*/ 0 h 1336816"/>
                <a:gd name="connsiteX2" fmla="*/ 7096358 w 7096358"/>
                <a:gd name="connsiteY2" fmla="*/ 1336816 h 1336816"/>
                <a:gd name="connsiteX3" fmla="*/ 0 w 7096358"/>
                <a:gd name="connsiteY3" fmla="*/ 1336816 h 1336816"/>
                <a:gd name="connsiteX4" fmla="*/ 0 w 7096358"/>
                <a:gd name="connsiteY4" fmla="*/ 0 h 133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358" h="1336816">
                  <a:moveTo>
                    <a:pt x="0" y="0"/>
                  </a:moveTo>
                  <a:lnTo>
                    <a:pt x="7096358" y="0"/>
                  </a:lnTo>
                  <a:lnTo>
                    <a:pt x="7096358" y="1336816"/>
                  </a:lnTo>
                  <a:lnTo>
                    <a:pt x="0" y="13368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1480" tIns="141480" rIns="141480" bIns="141480" numCol="1" spcCol="1270" anchor="ctr" anchorCtr="0">
              <a:noAutofit/>
            </a:bodyPr>
            <a:lstStyle/>
            <a:p>
              <a:pPr marL="0" lvl="0" indent="0" algn="l" defTabSz="977900">
                <a:lnSpc>
                  <a:spcPct val="114000"/>
                </a:lnSpc>
                <a:spcBef>
                  <a:spcPct val="0"/>
                </a:spcBef>
                <a:buNone/>
              </a:pPr>
              <a:r>
                <a:rPr lang="pl-PL" kern="1200" dirty="0">
                  <a:solidFill>
                    <a:srgbClr val="2F5597"/>
                  </a:solidFill>
                  <a:latin typeface="Arial" panose="020B0604020202020204" pitchFamily="34" charset="0"/>
                  <a:cs typeface="Arial" panose="020B0604020202020204" pitchFamily="34" charset="0"/>
                </a:rPr>
                <a:t>Przez pojęcie lokalizacji projektu należy rozumieć miejsce lub miejsca na obszarze województwa lubelskiego, bezpośrednio związane z jego realizacją. </a:t>
              </a:r>
              <a:endParaRPr lang="en-US" kern="1200" dirty="0">
                <a:solidFill>
                  <a:srgbClr val="2F5597"/>
                </a:solidFill>
                <a:latin typeface="Arial" panose="020B0604020202020204" pitchFamily="34" charset="0"/>
                <a:cs typeface="Arial" panose="020B0604020202020204" pitchFamily="34" charset="0"/>
              </a:endParaRPr>
            </a:p>
          </p:txBody>
        </p:sp>
        <p:sp>
          <p:nvSpPr>
            <p:cNvPr id="17" name="Prostokąt: zaokrąglone rogi 16">
              <a:extLst>
                <a:ext uri="{FF2B5EF4-FFF2-40B4-BE49-F238E27FC236}">
                  <a16:creationId xmlns:a16="http://schemas.microsoft.com/office/drawing/2014/main" id="{5AF537C8-C866-3490-46EE-D9DCD4585C7F}"/>
                </a:ext>
              </a:extLst>
            </p:cNvPr>
            <p:cNvSpPr/>
            <p:nvPr/>
          </p:nvSpPr>
          <p:spPr>
            <a:xfrm>
              <a:off x="912326" y="4481122"/>
              <a:ext cx="8640383" cy="115656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pl-PL"/>
            </a:p>
          </p:txBody>
        </p:sp>
        <p:sp>
          <p:nvSpPr>
            <p:cNvPr id="20" name="Prostokąt 19" descr="Znacznik wyboru">
              <a:extLst>
                <a:ext uri="{FF2B5EF4-FFF2-40B4-BE49-F238E27FC236}">
                  <a16:creationId xmlns:a16="http://schemas.microsoft.com/office/drawing/2014/main" id="{CC6AEF95-CFE8-C8B1-1257-8DAEB69FF919}"/>
                </a:ext>
              </a:extLst>
            </p:cNvPr>
            <p:cNvSpPr/>
            <p:nvPr/>
          </p:nvSpPr>
          <p:spPr>
            <a:xfrm>
              <a:off x="1363338" y="4661637"/>
              <a:ext cx="735249" cy="73524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pl-PL" dirty="0"/>
            </a:p>
          </p:txBody>
        </p:sp>
        <p:sp>
          <p:nvSpPr>
            <p:cNvPr id="21" name="Dowolny kształt: kształt 20">
              <a:extLst>
                <a:ext uri="{FF2B5EF4-FFF2-40B4-BE49-F238E27FC236}">
                  <a16:creationId xmlns:a16="http://schemas.microsoft.com/office/drawing/2014/main" id="{C5FD84CB-6811-7B76-B0DA-3AC217B2DC56}"/>
                </a:ext>
              </a:extLst>
            </p:cNvPr>
            <p:cNvSpPr/>
            <p:nvPr/>
          </p:nvSpPr>
          <p:spPr>
            <a:xfrm>
              <a:off x="2098585" y="4240911"/>
              <a:ext cx="7441420" cy="1644273"/>
            </a:xfrm>
            <a:custGeom>
              <a:avLst/>
              <a:gdLst>
                <a:gd name="connsiteX0" fmla="*/ 0 w 7096358"/>
                <a:gd name="connsiteY0" fmla="*/ 0 h 1336816"/>
                <a:gd name="connsiteX1" fmla="*/ 7096358 w 7096358"/>
                <a:gd name="connsiteY1" fmla="*/ 0 h 1336816"/>
                <a:gd name="connsiteX2" fmla="*/ 7096358 w 7096358"/>
                <a:gd name="connsiteY2" fmla="*/ 1336816 h 1336816"/>
                <a:gd name="connsiteX3" fmla="*/ 0 w 7096358"/>
                <a:gd name="connsiteY3" fmla="*/ 1336816 h 1336816"/>
                <a:gd name="connsiteX4" fmla="*/ 0 w 7096358"/>
                <a:gd name="connsiteY4" fmla="*/ 0 h 133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358" h="1336816">
                  <a:moveTo>
                    <a:pt x="0" y="0"/>
                  </a:moveTo>
                  <a:lnTo>
                    <a:pt x="7096358" y="0"/>
                  </a:lnTo>
                  <a:lnTo>
                    <a:pt x="7096358" y="1336816"/>
                  </a:lnTo>
                  <a:lnTo>
                    <a:pt x="0" y="13368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1480" tIns="141480" rIns="141480" bIns="141480" numCol="1" spcCol="1270" anchor="ctr" anchorCtr="0">
              <a:noAutofit/>
            </a:bodyPr>
            <a:lstStyle/>
            <a:p>
              <a:pPr marL="0" lvl="0" indent="0" algn="l" defTabSz="977900">
                <a:lnSpc>
                  <a:spcPct val="114000"/>
                </a:lnSpc>
                <a:spcBef>
                  <a:spcPct val="0"/>
                </a:spcBef>
                <a:buNone/>
              </a:pPr>
              <a:r>
                <a:rPr lang="pl-PL" kern="1200" dirty="0">
                  <a:solidFill>
                    <a:srgbClr val="2F5597"/>
                  </a:solidFill>
                  <a:latin typeface="Arial" panose="020B0604020202020204" pitchFamily="34" charset="0"/>
                  <a:cs typeface="Arial" panose="020B0604020202020204" pitchFamily="34" charset="0"/>
                </a:rPr>
                <a:t>Wnioskodawcy muszą uzasadnić, w jaki sposób projekt przyczyni się do realizacji celów Działania, FEL 2021-2027 oraz rozwoju gospodarczego województwa lubelskiego.</a:t>
              </a:r>
              <a:endParaRPr lang="en-US" kern="1200" dirty="0">
                <a:solidFill>
                  <a:srgbClr val="2F5597"/>
                </a:solidFill>
                <a:latin typeface="Arial" panose="020B0604020202020204" pitchFamily="34" charset="0"/>
                <a:cs typeface="Arial" panose="020B0604020202020204" pitchFamily="34" charset="0"/>
              </a:endParaRPr>
            </a:p>
          </p:txBody>
        </p:sp>
      </p:grpSp>
      <p:pic>
        <p:nvPicPr>
          <p:cNvPr id="25" name="Obraz 24">
            <a:extLst>
              <a:ext uri="{FF2B5EF4-FFF2-40B4-BE49-F238E27FC236}">
                <a16:creationId xmlns:a16="http://schemas.microsoft.com/office/drawing/2014/main" id="{69942A98-5484-AAEC-4017-491A5F9416F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6153" y="1138709"/>
            <a:ext cx="2719694" cy="2805458"/>
          </a:xfrm>
          <a:prstGeom prst="rect">
            <a:avLst/>
          </a:prstGeom>
        </p:spPr>
      </p:pic>
      <p:pic>
        <p:nvPicPr>
          <p:cNvPr id="27" name="Obraz 26">
            <a:extLst>
              <a:ext uri="{FF2B5EF4-FFF2-40B4-BE49-F238E27FC236}">
                <a16:creationId xmlns:a16="http://schemas.microsoft.com/office/drawing/2014/main" id="{AA0D7817-31CE-39B6-A309-E78EF568512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327" y="4623189"/>
            <a:ext cx="2903212" cy="820472"/>
          </a:xfrm>
          <a:prstGeom prst="rect">
            <a:avLst/>
          </a:prstGeom>
        </p:spPr>
      </p:pic>
      <p:sp>
        <p:nvSpPr>
          <p:cNvPr id="19" name="Slide Number Placeholder 3">
            <a:extLst>
              <a:ext uri="{FF2B5EF4-FFF2-40B4-BE49-F238E27FC236}">
                <a16:creationId xmlns:a16="http://schemas.microsoft.com/office/drawing/2014/main" id="{7E7FF689-34E7-2BBA-155E-814F711E3A3B}"/>
              </a:ext>
              <a:ext uri="{C183D7F6-B498-43B3-948B-1728B52AA6E4}">
                <adec:decorative xmlns:adec="http://schemas.microsoft.com/office/drawing/2017/decorative" val="1"/>
              </a:ext>
            </a:extLst>
          </p:cNvPr>
          <p:cNvSpPr>
            <a:spLocks noGrp="1"/>
          </p:cNvSpPr>
          <p:nvPr>
            <p:ph type="sldNum" sz="quarter" idx="10"/>
          </p:nvPr>
        </p:nvSpPr>
        <p:spPr>
          <a:xfrm>
            <a:off x="4835409" y="7134030"/>
            <a:ext cx="1080000" cy="180000"/>
          </a:xfrm>
        </p:spPr>
        <p:txBody>
          <a:bodyPr/>
          <a:lstStyle/>
          <a:p>
            <a:pPr algn="ctr">
              <a:spcAft>
                <a:spcPts val="600"/>
              </a:spcAft>
            </a:pPr>
            <a:fld id="{EB4015AA-59F6-416B-87A6-8E3D940284E2}" type="slidenum">
              <a:rPr lang="pl-PL" sz="1000" smtClean="0">
                <a:latin typeface="Arial" panose="020B0604020202020204" pitchFamily="34" charset="0"/>
                <a:cs typeface="Arial" panose="020B0604020202020204" pitchFamily="34" charset="0"/>
              </a:rPr>
              <a:pPr algn="ctr">
                <a:spcAft>
                  <a:spcPts val="600"/>
                </a:spcAft>
              </a:pPr>
              <a:t>8</a:t>
            </a:fld>
            <a:endParaRPr lang="pl-PL" sz="1000" dirty="0">
              <a:latin typeface="Arial" panose="020B0604020202020204" pitchFamily="34" charset="0"/>
              <a:cs typeface="Arial" panose="020B0604020202020204" pitchFamily="34" charset="0"/>
            </a:endParaRPr>
          </a:p>
        </p:txBody>
      </p:sp>
      <p:pic>
        <p:nvPicPr>
          <p:cNvPr id="2" name="Obraz 1">
            <a:extLst>
              <a:ext uri="{FF2B5EF4-FFF2-40B4-BE49-F238E27FC236}">
                <a16:creationId xmlns:a16="http://schemas.microsoft.com/office/drawing/2014/main" id="{4D16A859-9229-B9C2-94D3-228745D5615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5409" y="7066326"/>
            <a:ext cx="4792615" cy="315409"/>
          </a:xfrm>
          <a:prstGeom prst="rect">
            <a:avLst/>
          </a:prstGeom>
        </p:spPr>
      </p:pic>
    </p:spTree>
    <p:extLst>
      <p:ext uri="{BB962C8B-B14F-4D97-AF65-F5344CB8AC3E}">
        <p14:creationId xmlns:p14="http://schemas.microsoft.com/office/powerpoint/2010/main" val="42481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624A-CC8E-DE73-5CEA-2E9D79D63C03}"/>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EF8DDBC-A8E3-C982-BD8A-8626D259B5E8}"/>
              </a:ext>
            </a:extLst>
          </p:cNvPr>
          <p:cNvSpPr>
            <a:spLocks noGrp="1"/>
          </p:cNvSpPr>
          <p:nvPr>
            <p:ph type="title"/>
          </p:nvPr>
        </p:nvSpPr>
        <p:spPr>
          <a:xfrm>
            <a:off x="1049595" y="395461"/>
            <a:ext cx="8640381" cy="4263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Autofit/>
          </a:bodyPr>
          <a:lstStyle/>
          <a:p>
            <a:r>
              <a:rPr lang="pl-PL" sz="2000" dirty="0">
                <a:latin typeface="Arial" panose="020B0604020202020204" pitchFamily="34" charset="0"/>
                <a:cs typeface="Arial" panose="020B0604020202020204" pitchFamily="34" charset="0"/>
              </a:rPr>
              <a:t>WSKAŹNIKI PROJEKTU</a:t>
            </a:r>
          </a:p>
        </p:txBody>
      </p:sp>
      <p:sp>
        <p:nvSpPr>
          <p:cNvPr id="13" name="pole tekstowe 12">
            <a:extLst>
              <a:ext uri="{FF2B5EF4-FFF2-40B4-BE49-F238E27FC236}">
                <a16:creationId xmlns:a16="http://schemas.microsoft.com/office/drawing/2014/main" id="{24484A48-A3D6-01AF-B47B-11C4BA76649E}"/>
              </a:ext>
            </a:extLst>
          </p:cNvPr>
          <p:cNvSpPr txBox="1"/>
          <p:nvPr/>
        </p:nvSpPr>
        <p:spPr>
          <a:xfrm>
            <a:off x="376695" y="789456"/>
            <a:ext cx="9793747" cy="2289729"/>
          </a:xfrm>
          <a:prstGeom prst="rect">
            <a:avLst/>
          </a:prstGeom>
          <a:solidFill>
            <a:schemeClr val="accent5">
              <a:lumMod val="20000"/>
              <a:lumOff val="80000"/>
            </a:schemeClr>
          </a:solidFill>
          <a:ln>
            <a:noFill/>
            <a:prstDash/>
          </a:ln>
          <a:effectLst/>
        </p:spPr>
        <p:txBody>
          <a:bodyPr wrap="square">
            <a:spAutoFit/>
          </a:bodyPr>
          <a:lstStyle/>
          <a:p>
            <a:pPr marL="342900" indent="-342900">
              <a:lnSpc>
                <a:spcPct val="125000"/>
              </a:lnSpc>
              <a:spcAft>
                <a:spcPts val="600"/>
              </a:spcAft>
              <a:buFont typeface="Wingdings" panose="05000000000000000000" pitchFamily="2" charset="2"/>
              <a:buChar char="§"/>
            </a:pPr>
            <a:r>
              <a:rPr lang="pl-PL" dirty="0">
                <a:solidFill>
                  <a:schemeClr val="accent1"/>
                </a:solidFill>
                <a:latin typeface="Arial" panose="020B0604020202020204" pitchFamily="34" charset="0"/>
                <a:cs typeface="Arial" panose="020B0604020202020204" pitchFamily="34" charset="0"/>
              </a:rPr>
              <a:t>Wnioskodawca zobowiązany jest do wyboru wszystkich adekwatnych do zakresu projektu wskaźników produktu oraz rezultatu. </a:t>
            </a:r>
          </a:p>
          <a:p>
            <a:pPr marL="342900" indent="-342900">
              <a:lnSpc>
                <a:spcPct val="125000"/>
              </a:lnSpc>
              <a:spcAft>
                <a:spcPts val="600"/>
              </a:spcAft>
              <a:buFont typeface="Wingdings" panose="05000000000000000000" pitchFamily="2" charset="2"/>
              <a:buChar char="§"/>
            </a:pPr>
            <a:r>
              <a:rPr lang="pl-PL" dirty="0">
                <a:solidFill>
                  <a:schemeClr val="accent1"/>
                </a:solidFill>
                <a:latin typeface="Arial" panose="020B0604020202020204" pitchFamily="34" charset="0"/>
                <a:cs typeface="Arial" panose="020B0604020202020204" pitchFamily="34" charset="0"/>
              </a:rPr>
              <a:t>Wartość wskaźników musi zostać oszacowana ze szczególną starannością przez wnioskodawcę, z uwagi na konsekwencje ich nie osiągnięcia określone we wzorze umowy o dofinansowanie (załącznik nr 6 do Regulaminu).</a:t>
            </a:r>
          </a:p>
          <a:p>
            <a:pPr marL="342900" indent="-342900">
              <a:lnSpc>
                <a:spcPct val="125000"/>
              </a:lnSpc>
              <a:spcAft>
                <a:spcPts val="600"/>
              </a:spcAft>
              <a:buFont typeface="Wingdings" panose="05000000000000000000" pitchFamily="2" charset="2"/>
              <a:buChar char="§"/>
            </a:pPr>
            <a:r>
              <a:rPr lang="pl-PL" dirty="0">
                <a:solidFill>
                  <a:schemeClr val="accent1"/>
                </a:solidFill>
                <a:latin typeface="Arial" panose="020B0604020202020204" pitchFamily="34" charset="0"/>
                <a:cs typeface="Arial" panose="020B0604020202020204" pitchFamily="34" charset="0"/>
              </a:rPr>
              <a:t>Zestawienie wskaźników oraz ich opis znajdują się w załączniku nr 7 do Regulaminu.</a:t>
            </a:r>
          </a:p>
        </p:txBody>
      </p:sp>
      <p:sp>
        <p:nvSpPr>
          <p:cNvPr id="10" name="pole tekstowe 9">
            <a:extLst>
              <a:ext uri="{FF2B5EF4-FFF2-40B4-BE49-F238E27FC236}">
                <a16:creationId xmlns:a16="http://schemas.microsoft.com/office/drawing/2014/main" id="{F43D54A1-1BC1-6EBF-1F03-87065DBF68B4}"/>
              </a:ext>
            </a:extLst>
          </p:cNvPr>
          <p:cNvSpPr txBox="1"/>
          <p:nvPr/>
        </p:nvSpPr>
        <p:spPr>
          <a:xfrm>
            <a:off x="349637" y="3196331"/>
            <a:ext cx="8885955" cy="4124206"/>
          </a:xfrm>
          <a:prstGeom prst="rect">
            <a:avLst/>
          </a:prstGeom>
          <a:noFill/>
          <a:ln>
            <a:noFill/>
            <a:prstDash/>
          </a:ln>
          <a:effectLst/>
        </p:spPr>
        <p:txBody>
          <a:bodyPr wrap="square">
            <a:spAutoFit/>
          </a:bodyPr>
          <a:lstStyle/>
          <a:p>
            <a:r>
              <a:rPr lang="pl-PL" sz="2000" b="1" dirty="0">
                <a:solidFill>
                  <a:schemeClr val="accent4">
                    <a:lumMod val="75000"/>
                  </a:schemeClr>
                </a:solidFill>
                <a:cs typeface="Arial" panose="020B0604020202020204" pitchFamily="34" charset="0"/>
              </a:rPr>
              <a:t>	WSKAŹNIKI PRODUKTU</a:t>
            </a:r>
            <a:endParaRPr lang="pl-PL" sz="2000" b="1" dirty="0">
              <a:solidFill>
                <a:schemeClr val="accent4">
                  <a:lumMod val="75000"/>
                </a:schemeClr>
              </a:solidFill>
            </a:endParaRPr>
          </a:p>
          <a:p>
            <a:r>
              <a:rPr lang="pl-PL" b="1" dirty="0">
                <a:solidFill>
                  <a:schemeClr val="accent4">
                    <a:lumMod val="75000"/>
                  </a:schemeClr>
                </a:solidFill>
              </a:rPr>
              <a:t>Obowiązkowe wskaźniki produktu </a:t>
            </a:r>
            <a:r>
              <a:rPr lang="pl-PL" dirty="0">
                <a:solidFill>
                  <a:schemeClr val="accent4">
                    <a:lumMod val="75000"/>
                  </a:schemeClr>
                </a:solidFill>
              </a:rPr>
              <a:t>bez względu na zakres projektu:</a:t>
            </a:r>
          </a:p>
          <a:p>
            <a:pPr marL="285750" indent="-285750">
              <a:buFont typeface="Wingdings" panose="05000000000000000000" pitchFamily="2" charset="2"/>
              <a:buChar char="Ø"/>
            </a:pPr>
            <a:r>
              <a:rPr lang="pl-PL" dirty="0">
                <a:solidFill>
                  <a:schemeClr val="accent4">
                    <a:lumMod val="75000"/>
                  </a:schemeClr>
                </a:solidFill>
              </a:rPr>
              <a:t>Liczba wspartych mikro/małych/średnich/dużych przedsiębiorstw,</a:t>
            </a:r>
          </a:p>
          <a:p>
            <a:pPr marL="285750" indent="-285750">
              <a:buFont typeface="Wingdings" panose="05000000000000000000" pitchFamily="2" charset="2"/>
              <a:buChar char="Ø"/>
            </a:pPr>
            <a:r>
              <a:rPr lang="pl-PL" dirty="0">
                <a:solidFill>
                  <a:schemeClr val="accent4">
                    <a:lumMod val="75000"/>
                  </a:schemeClr>
                </a:solidFill>
              </a:rPr>
              <a:t>Liczba wspartych laboratoriów badawczych,</a:t>
            </a:r>
          </a:p>
          <a:p>
            <a:pPr marL="285750" indent="-285750">
              <a:buFont typeface="Wingdings" panose="05000000000000000000" pitchFamily="2" charset="2"/>
              <a:buChar char="Ø"/>
            </a:pPr>
            <a:r>
              <a:rPr lang="pl-PL" dirty="0">
                <a:solidFill>
                  <a:schemeClr val="accent4">
                    <a:lumMod val="75000"/>
                  </a:schemeClr>
                </a:solidFill>
              </a:rPr>
              <a:t>Przedsiębiorstwa objęte wsparciem w formie dotacji,</a:t>
            </a:r>
          </a:p>
          <a:p>
            <a:pPr marL="285750" indent="-285750">
              <a:buFont typeface="Wingdings" panose="05000000000000000000" pitchFamily="2" charset="2"/>
              <a:buChar char="Ø"/>
            </a:pPr>
            <a:r>
              <a:rPr lang="pl-PL" dirty="0">
                <a:solidFill>
                  <a:schemeClr val="accent4">
                    <a:lumMod val="75000"/>
                  </a:schemeClr>
                </a:solidFill>
              </a:rPr>
              <a:t>Nominalna wartość sprzętu na potrzeby badań naukowych i innowacji.</a:t>
            </a:r>
          </a:p>
          <a:p>
            <a:pPr>
              <a:spcBef>
                <a:spcPts val="1200"/>
              </a:spcBef>
            </a:pPr>
            <a:r>
              <a:rPr lang="pl-PL" b="1" dirty="0">
                <a:solidFill>
                  <a:schemeClr val="accent4">
                    <a:lumMod val="75000"/>
                  </a:schemeClr>
                </a:solidFill>
              </a:rPr>
              <a:t>Dodatkowe wskaźniki produktu </a:t>
            </a:r>
            <a:r>
              <a:rPr lang="pl-PL" dirty="0">
                <a:solidFill>
                  <a:schemeClr val="accent4">
                    <a:lumMod val="75000"/>
                  </a:schemeClr>
                </a:solidFill>
              </a:rPr>
              <a:t>w zależności od zakresu projektu:</a:t>
            </a:r>
          </a:p>
          <a:p>
            <a:pPr marL="285750" indent="-285750">
              <a:buFont typeface="Wingdings" panose="05000000000000000000" pitchFamily="2" charset="2"/>
              <a:buChar char="Ø"/>
            </a:pPr>
            <a:r>
              <a:rPr lang="pl-PL" dirty="0">
                <a:solidFill>
                  <a:schemeClr val="accent4">
                    <a:lumMod val="75000"/>
                  </a:schemeClr>
                </a:solidFill>
              </a:rPr>
              <a:t>Naukowcy pracujący we wspieranych obiektach badawczych,</a:t>
            </a:r>
          </a:p>
          <a:p>
            <a:pPr marL="285750" indent="-285750">
              <a:buFont typeface="Wingdings" panose="05000000000000000000" pitchFamily="2" charset="2"/>
              <a:buChar char="Ø"/>
            </a:pPr>
            <a:r>
              <a:rPr lang="pl-PL" dirty="0">
                <a:solidFill>
                  <a:schemeClr val="accent4">
                    <a:lumMod val="75000"/>
                  </a:schemeClr>
                </a:solidFill>
              </a:rPr>
              <a:t>Liczba obiektów dostosowanych do potrzeb osób z </a:t>
            </a:r>
            <a:r>
              <a:rPr lang="pl-PL" dirty="0" err="1">
                <a:solidFill>
                  <a:schemeClr val="accent4">
                    <a:lumMod val="75000"/>
                  </a:schemeClr>
                </a:solidFill>
              </a:rPr>
              <a:t>niepełnosprawnościmi</a:t>
            </a:r>
            <a:r>
              <a:rPr lang="pl-PL" dirty="0">
                <a:solidFill>
                  <a:schemeClr val="accent4">
                    <a:lumMod val="75000"/>
                  </a:schemeClr>
                </a:solidFill>
              </a:rPr>
              <a:t> (EFRR/FST/FS),</a:t>
            </a:r>
          </a:p>
          <a:p>
            <a:pPr marL="285750" indent="-285750">
              <a:buFont typeface="Wingdings" panose="05000000000000000000" pitchFamily="2" charset="2"/>
              <a:buChar char="Ø"/>
            </a:pPr>
            <a:r>
              <a:rPr lang="pl-PL" dirty="0">
                <a:solidFill>
                  <a:schemeClr val="accent4">
                    <a:lumMod val="75000"/>
                  </a:schemeClr>
                </a:solidFill>
              </a:rPr>
              <a:t>Przedsiębiorstwa współpracujące z organizacjami badawczymi,</a:t>
            </a:r>
          </a:p>
          <a:p>
            <a:pPr marL="285750" indent="-285750">
              <a:buFont typeface="Wingdings" panose="05000000000000000000" pitchFamily="2" charset="2"/>
              <a:buChar char="Ø"/>
            </a:pPr>
            <a:r>
              <a:rPr lang="pl-PL" dirty="0">
                <a:solidFill>
                  <a:schemeClr val="accent4">
                    <a:lumMod val="75000"/>
                  </a:schemeClr>
                </a:solidFill>
              </a:rPr>
              <a:t>Liczba projektów, w których sfinansowano koszty racjonalnych usprawnień dla osób z niepełnosprawnościami (EFRR/FST/FS),</a:t>
            </a:r>
          </a:p>
          <a:p>
            <a:pPr marL="285750" indent="-285750">
              <a:buFont typeface="Wingdings" panose="05000000000000000000" pitchFamily="2" charset="2"/>
              <a:buChar char="Ø"/>
            </a:pPr>
            <a:r>
              <a:rPr lang="pl-PL" dirty="0">
                <a:solidFill>
                  <a:schemeClr val="accent4">
                    <a:lumMod val="75000"/>
                  </a:schemeClr>
                </a:solidFill>
              </a:rPr>
              <a:t>MŚP inwestujące w umiejętności w zakresie inteligentnej specjalizacji, transformacji przemysłowej i przedsiębiorczości.</a:t>
            </a:r>
          </a:p>
        </p:txBody>
      </p:sp>
      <p:pic>
        <p:nvPicPr>
          <p:cNvPr id="3074" name="Picture 2">
            <a:extLst>
              <a:ext uri="{FF2B5EF4-FFF2-40B4-BE49-F238E27FC236}">
                <a16:creationId xmlns:a16="http://schemas.microsoft.com/office/drawing/2014/main" id="{3FBBD27B-36E9-704C-D727-DFBD40EE5A1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6186" y="3451616"/>
            <a:ext cx="2399141" cy="1882102"/>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61B5A14F-BB92-EFB0-D74F-1A47374DAC6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198" y="7072833"/>
            <a:ext cx="4792615" cy="315409"/>
          </a:xfrm>
          <a:prstGeom prst="rect">
            <a:avLst/>
          </a:prstGeom>
        </p:spPr>
      </p:pic>
      <p:sp>
        <p:nvSpPr>
          <p:cNvPr id="2" name="Symbol zastępczy numeru slajdu 1">
            <a:extLst>
              <a:ext uri="{FF2B5EF4-FFF2-40B4-BE49-F238E27FC236}">
                <a16:creationId xmlns:a16="http://schemas.microsoft.com/office/drawing/2014/main" id="{6300D215-F9EC-B366-4A9E-269970C3A8B3}"/>
              </a:ext>
            </a:extLst>
          </p:cNvPr>
          <p:cNvSpPr>
            <a:spLocks noGrp="1"/>
          </p:cNvSpPr>
          <p:nvPr>
            <p:ph type="sldNum" sz="quarter" idx="10"/>
          </p:nvPr>
        </p:nvSpPr>
        <p:spPr>
          <a:xfrm>
            <a:off x="4792615" y="7140537"/>
            <a:ext cx="1080000" cy="180000"/>
          </a:xfrm>
        </p:spPr>
        <p:txBody>
          <a:bodyPr/>
          <a:lstStyle/>
          <a:p>
            <a:pPr algn="ctr"/>
            <a:fld id="{EB4015AA-59F6-416B-87A6-8E3D940284E2}" type="slidenum">
              <a:rPr lang="pl-PL" sz="1000" smtClean="0">
                <a:latin typeface="Arial" panose="020B0604020202020204" pitchFamily="34" charset="0"/>
                <a:cs typeface="Arial" panose="020B0604020202020204" pitchFamily="34" charset="0"/>
              </a:rPr>
              <a:pPr algn="ctr"/>
              <a:t>9</a:t>
            </a:fld>
            <a:endParaRPr lang="pl-PL"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905734"/>
      </p:ext>
    </p:extLst>
  </p:cSld>
  <p:clrMapOvr>
    <a:masterClrMapping/>
  </p:clrMapOvr>
</p:sld>
</file>

<file path=ppt/theme/theme1.xml><?xml version="1.0" encoding="utf-8"?>
<a:theme xmlns:a="http://schemas.openxmlformats.org/drawingml/2006/main" name="2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prstDash/>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L="0" marR="0" indent="0" algn="l" defTabSz="801929"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smtClean="0">
            <a:ln>
              <a:noFill/>
            </a:ln>
            <a:solidFill>
              <a:schemeClr val="accent5">
                <a:lumMod val="50000"/>
              </a:schemeClr>
            </a:solidFill>
            <a:effectLst/>
            <a:uLnTx/>
            <a:uFillTx/>
            <a:latin typeface="Arial" panose="020B0604020202020204" pitchFamily="34" charset="0"/>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zentacja szablon z dopiskiem efs_osadzone  -  tylko do odczytu" id="{1732C597-4330-4ACE-A33D-C56E716B66C0}" vid="{376DB9A3-F1A9-488D-B3D1-642C2908B0E7}"/>
    </a:ext>
  </a:extLst>
</a:theme>
</file>

<file path=ppt/theme/theme2.xml><?xml version="1.0" encoding="utf-8"?>
<a:theme xmlns:a="http://schemas.openxmlformats.org/drawingml/2006/main" name="3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prstDash/>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L="0" marR="0" indent="0" algn="l" defTabSz="801929"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smtClean="0">
            <a:ln>
              <a:noFill/>
            </a:ln>
            <a:solidFill>
              <a:schemeClr val="accent5">
                <a:lumMod val="50000"/>
              </a:schemeClr>
            </a:solidFill>
            <a:effectLst/>
            <a:uLnTx/>
            <a:uFillTx/>
            <a:latin typeface="Arial" panose="020B0604020202020204" pitchFamily="34" charset="0"/>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zentacja szablon z dopiskiem efs_osadzone  -  tylko do odczytu" id="{1732C597-4330-4ACE-A33D-C56E716B66C0}" vid="{376DB9A3-F1A9-488D-B3D1-642C2908B0E7}"/>
    </a:ext>
  </a:extLst>
</a:theme>
</file>

<file path=ppt/theme/theme3.xml><?xml version="1.0" encoding="utf-8"?>
<a:theme xmlns:a="http://schemas.openxmlformats.org/drawingml/2006/main" name="4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szablon z dopiskiem efs_osadzone  -  tylko do odczytu" id="{1732C597-4330-4ACE-A33D-C56E716B66C0}" vid="{376DB9A3-F1A9-488D-B3D1-642C2908B0E7}"/>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E834E9F2433F14EAF67183EE1A0FBCB" ma:contentTypeVersion="9" ma:contentTypeDescription="Utwórz nowy dokument." ma:contentTypeScope="" ma:versionID="128c654ba348d70c0296a0bf1e9d7d3a">
  <xsd:schema xmlns:xsd="http://www.w3.org/2001/XMLSchema" xmlns:xs="http://www.w3.org/2001/XMLSchema" xmlns:p="http://schemas.microsoft.com/office/2006/metadata/properties" xmlns:ns3="b29a4a4d-ae2a-4454-beda-a6fde50f6f67" targetNamespace="http://schemas.microsoft.com/office/2006/metadata/properties" ma:root="true" ma:fieldsID="3d688c55277e8e3780f98946d37db0d7" ns3:_="">
    <xsd:import namespace="b29a4a4d-ae2a-4454-beda-a6fde50f6f6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a4a4d-ae2a-4454-beda-a6fde50f6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E853BB-9719-44D2-8A21-EB90FFAC2E62}">
  <ds:schemaRefs>
    <ds:schemaRef ds:uri="http://schemas.microsoft.com/sharepoint/v3/contenttype/forms"/>
  </ds:schemaRefs>
</ds:datastoreItem>
</file>

<file path=customXml/itemProps2.xml><?xml version="1.0" encoding="utf-8"?>
<ds:datastoreItem xmlns:ds="http://schemas.openxmlformats.org/officeDocument/2006/customXml" ds:itemID="{553FB054-F2A8-4F9A-837E-DB1A4A3583F0}">
  <ds:schemaRefs>
    <ds:schemaRef ds:uri="http://schemas.microsoft.com/office/2006/documentManagement/types"/>
    <ds:schemaRef ds:uri="b29a4a4d-ae2a-4454-beda-a6fde50f6f67"/>
    <ds:schemaRef ds:uri="http://schemas.microsoft.com/office/2006/metadata/properties"/>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6ABBB0F-9649-4821-A339-D676B99CBD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a4a4d-ae2a-4454-beda-a6fde50f6f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Prezentacja na 31.03.2023</Template>
  <TotalTime>8681</TotalTime>
  <Words>8882</Words>
  <Application>Microsoft Office PowerPoint</Application>
  <PresentationFormat>Niestandardowy</PresentationFormat>
  <Paragraphs>545</Paragraphs>
  <Slides>36</Slides>
  <Notes>36</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36</vt:i4>
      </vt:variant>
    </vt:vector>
  </HeadingPairs>
  <TitlesOfParts>
    <vt:vector size="45" baseType="lpstr">
      <vt:lpstr>Arial</vt:lpstr>
      <vt:lpstr>Calibri</vt:lpstr>
      <vt:lpstr>Lexend-SemiBold</vt:lpstr>
      <vt:lpstr>Open Sans</vt:lpstr>
      <vt:lpstr>Verdana</vt:lpstr>
      <vt:lpstr>Wingdings</vt:lpstr>
      <vt:lpstr>2_Motyw pakietu Office</vt:lpstr>
      <vt:lpstr>3_Motyw pakietu Office</vt:lpstr>
      <vt:lpstr>4_Motyw pakietu Office</vt:lpstr>
      <vt:lpstr>Fundusze Europejskie dla Lubelskiego 2021-2027</vt:lpstr>
      <vt:lpstr>PRIORYTET I – BADANIA NAUKOWE I INNOWACJE DZIAŁANIE 1.2 INFRASTRUKTURA WSPOMAGAJĄCA ROZWÓJ TECHNOLOGICZNY PRZEDSIĘBIORSTW</vt:lpstr>
      <vt:lpstr> PODSTAWOWE INFORMACJE O NABORZE</vt:lpstr>
      <vt:lpstr>PODMIOTY UPRAWNIONE DO UZYSKANIA WSPARCIA </vt:lpstr>
      <vt:lpstr>JAK USTALIĆ STATUS PRZEDSIĘBIORSTWA?</vt:lpstr>
      <vt:lpstr>GŁÓWNE WARUNKI WSPARCIA (1/2)</vt:lpstr>
      <vt:lpstr>GŁÓWNE WARUNKI WSPARCIA (2/2)</vt:lpstr>
      <vt:lpstr>LOKALIZACJA</vt:lpstr>
      <vt:lpstr>WSKAŹNIKI PROJEKTU</vt:lpstr>
      <vt:lpstr>WSKAŹNIKI REZULTATU</vt:lpstr>
      <vt:lpstr>KOSZTY KWALIFIKOWALNE – GŁÓWNE ZASADY KWALIFIKOWALNOŚCI</vt:lpstr>
      <vt:lpstr>KATALOG KOSZTÓW KWALIFIKOWALNYCH (1/3) </vt:lpstr>
      <vt:lpstr>KATALOG KOSZTÓW KWALIFIKOWALNYCH (2/3) </vt:lpstr>
      <vt:lpstr>KATALOG KOSZTÓW KWALIFIKOWALNYCH (3/3) </vt:lpstr>
      <vt:lpstr>OBLIGATORYJNE ZAŁĄCZNIKI DLA WSZYSTKICH WNIOSKODAWCÓW</vt:lpstr>
      <vt:lpstr>ZAŁĄCZNIKI OBOWIĄZKOWE W ZALEŻNOŚCI OD SPECYFIKI PROJEKTU</vt:lpstr>
      <vt:lpstr>JAKICH ZASAD NALEŻY PRZESTRZEGAĆ PRZYGOTOWUJĄC ZAŁĄCZNIKI DO WNIOSKU?</vt:lpstr>
      <vt:lpstr>ZAŁĄCZNIKI WYMAGANE PRZED i PO PODPISANIU UMOWY</vt:lpstr>
      <vt:lpstr>PROCEDURA OCENY</vt:lpstr>
      <vt:lpstr>OCENA FORMALNA</vt:lpstr>
      <vt:lpstr>OCENA MERYTORYCZNA – KRYTERIA TECHNICZNE (1/3)</vt:lpstr>
      <vt:lpstr>OCENA MERYTORYCZNA – KRYTERIA TECHNICZNE (2/3)</vt:lpstr>
      <vt:lpstr>OCENA MERYTORYCZNA – KRYTERIA TECHNICZNE (3/3) </vt:lpstr>
      <vt:lpstr>KRYTERIA OCENY MERYTORYCZNEJ – KRYTERIA SPECYFICZNE </vt:lpstr>
      <vt:lpstr>KRYTERIA TRAFNOŚCI MERYTORYCZNEJ (1/3)</vt:lpstr>
      <vt:lpstr>KRYTERIA TRAFNOŚCI MERYTORYCZNEJ (2/3)</vt:lpstr>
      <vt:lpstr>KRYTERIA TRAFNOŚCI MERYTORYCZNEJ (3/3)</vt:lpstr>
      <vt:lpstr>KRYTERIA MERYTORYCZNE ROZSTRZYGAJĄCE  </vt:lpstr>
      <vt:lpstr>SKŁADANIE WNIOSKÓW O DOFINANSOWANIE</vt:lpstr>
      <vt:lpstr>NAJCZĘSTSZE BŁĘDY:  NIEPRAWIDŁOWY OBSZAR REALIZACJI PROJEKTU – REGION</vt:lpstr>
      <vt:lpstr>NAJCZĘSTSZE BŁĘDY:  NIEWYPEŁNIONA ANALIZA RYZYKA</vt:lpstr>
      <vt:lpstr>NAJCZĘSTSZE BŁĘDY:  NIEPRAWIDŁOWY TYP PLIKÓW</vt:lpstr>
      <vt:lpstr>NAJCZĘSTSZE BŁĘDY: PUSTE POLA</vt:lpstr>
      <vt:lpstr>CO? GDZIE? JAK?</vt:lpstr>
      <vt:lpstr>Szkolenia organizowane przez LAWP</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Katarzyna Mazurek</dc:creator>
  <cp:lastModifiedBy>Olga Śniadecka</cp:lastModifiedBy>
  <cp:revision>168</cp:revision>
  <cp:lastPrinted>2024-12-18T08:37:10Z</cp:lastPrinted>
  <dcterms:created xsi:type="dcterms:W3CDTF">2023-03-29T09:54:06Z</dcterms:created>
  <dcterms:modified xsi:type="dcterms:W3CDTF">2024-12-19T06:50:24Z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0x0101005E834E9F2433F14EAF67183EE1A0FBCB</vt:lpwstr>
  </property>
</Properties>
</file>