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41" r:id="rId5"/>
    <p:sldMasterId id="2147483753" r:id="rId6"/>
  </p:sldMasterIdLst>
  <p:notesMasterIdLst>
    <p:notesMasterId r:id="rId26"/>
  </p:notesMasterIdLst>
  <p:sldIdLst>
    <p:sldId id="256" r:id="rId7"/>
    <p:sldId id="1274" r:id="rId8"/>
    <p:sldId id="1042" r:id="rId9"/>
    <p:sldId id="1244" r:id="rId10"/>
    <p:sldId id="1121" r:id="rId11"/>
    <p:sldId id="1122" r:id="rId12"/>
    <p:sldId id="989" r:id="rId13"/>
    <p:sldId id="1692" r:id="rId14"/>
    <p:sldId id="1693" r:id="rId15"/>
    <p:sldId id="1684" r:id="rId16"/>
    <p:sldId id="1543" r:id="rId17"/>
    <p:sldId id="1552" r:id="rId18"/>
    <p:sldId id="1690" r:id="rId19"/>
    <p:sldId id="1686" r:id="rId20"/>
    <p:sldId id="1687" r:id="rId21"/>
    <p:sldId id="1688" r:id="rId22"/>
    <p:sldId id="1691" r:id="rId23"/>
    <p:sldId id="1041" r:id="rId24"/>
    <p:sldId id="1294" r:id="rId25"/>
  </p:sldIdLst>
  <p:sldSz cx="10691813" cy="75596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 id="2" name="Kordowska Maria" initials="KM" lastIdx="4" clrIdx="1">
    <p:extLst>
      <p:ext uri="{19B8F6BF-5375-455C-9EA6-DF929625EA0E}">
        <p15:presenceInfo xmlns:p15="http://schemas.microsoft.com/office/powerpoint/2012/main" userId="S::Maria.Kordowska@mfipr.gov.pl::3774e866-ffd1-43b9-9e93-6210f6e8c6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B4F160-430D-40ED-95A1-B612E1E96152}" v="27" dt="2026-03-06T09:13:47.020"/>
  </p1510:revLst>
</p1510:revInfo>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01" autoAdjust="0"/>
    <p:restoredTop sz="90171" autoAdjust="0"/>
  </p:normalViewPr>
  <p:slideViewPr>
    <p:cSldViewPr showGuides="1">
      <p:cViewPr varScale="1">
        <p:scale>
          <a:sx n="91" d="100"/>
          <a:sy n="91" d="100"/>
        </p:scale>
        <p:origin x="1170" y="78"/>
      </p:cViewPr>
      <p:guideLst>
        <p:guide orient="horz" pos="2381"/>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arzyna Zawiślak" userId="efc6d4c9-78d2-4fcf-8f53-962e282b3716" providerId="ADAL" clId="{74228442-E3D7-42A7-BAA8-CBA96FEB3636}"/>
    <pc:docChg chg="undo custSel addSld delSld modSld sldOrd">
      <pc:chgData name="Katarzyna Zawiślak" userId="efc6d4c9-78d2-4fcf-8f53-962e282b3716" providerId="ADAL" clId="{74228442-E3D7-42A7-BAA8-CBA96FEB3636}" dt="2026-03-09T09:15:23.318" v="1240" actId="20577"/>
      <pc:docMkLst>
        <pc:docMk/>
      </pc:docMkLst>
      <pc:sldChg chg="modSp mod">
        <pc:chgData name="Katarzyna Zawiślak" userId="efc6d4c9-78d2-4fcf-8f53-962e282b3716" providerId="ADAL" clId="{74228442-E3D7-42A7-BAA8-CBA96FEB3636}" dt="2026-03-06T13:05:55.921" v="1228" actId="20577"/>
        <pc:sldMkLst>
          <pc:docMk/>
          <pc:sldMk cId="1061682294" sldId="256"/>
        </pc:sldMkLst>
        <pc:spChg chg="mod">
          <ac:chgData name="Katarzyna Zawiślak" userId="efc6d4c9-78d2-4fcf-8f53-962e282b3716" providerId="ADAL" clId="{74228442-E3D7-42A7-BAA8-CBA96FEB3636}" dt="2026-03-06T13:05:55.921" v="1228" actId="20577"/>
          <ac:spMkLst>
            <pc:docMk/>
            <pc:sldMk cId="1061682294" sldId="256"/>
            <ac:spMk id="14" creationId="{EC4F37B1-F6F3-413E-B51F-FCA692C02D89}"/>
          </ac:spMkLst>
        </pc:spChg>
      </pc:sldChg>
      <pc:sldChg chg="modSp mod ord">
        <pc:chgData name="Katarzyna Zawiślak" userId="efc6d4c9-78d2-4fcf-8f53-962e282b3716" providerId="ADAL" clId="{74228442-E3D7-42A7-BAA8-CBA96FEB3636}" dt="2026-03-06T13:05:49.845" v="1224" actId="20577"/>
        <pc:sldMkLst>
          <pc:docMk/>
          <pc:sldMk cId="2346227775" sldId="1274"/>
        </pc:sldMkLst>
        <pc:spChg chg="mod">
          <ac:chgData name="Katarzyna Zawiślak" userId="efc6d4c9-78d2-4fcf-8f53-962e282b3716" providerId="ADAL" clId="{74228442-E3D7-42A7-BAA8-CBA96FEB3636}" dt="2026-03-06T13:05:49.845" v="1224" actId="20577"/>
          <ac:spMkLst>
            <pc:docMk/>
            <pc:sldMk cId="2346227775" sldId="1274"/>
            <ac:spMk id="4" creationId="{2726208F-D6F7-1381-5132-3B60A6BFE74B}"/>
          </ac:spMkLst>
        </pc:spChg>
      </pc:sldChg>
      <pc:sldChg chg="modSp mod">
        <pc:chgData name="Katarzyna Zawiślak" userId="efc6d4c9-78d2-4fcf-8f53-962e282b3716" providerId="ADAL" clId="{74228442-E3D7-42A7-BAA8-CBA96FEB3636}" dt="2026-03-06T09:14:23.921" v="954" actId="255"/>
        <pc:sldMkLst>
          <pc:docMk/>
          <pc:sldMk cId="2661619052" sldId="1294"/>
        </pc:sldMkLst>
        <pc:spChg chg="mod">
          <ac:chgData name="Katarzyna Zawiślak" userId="efc6d4c9-78d2-4fcf-8f53-962e282b3716" providerId="ADAL" clId="{74228442-E3D7-42A7-BAA8-CBA96FEB3636}" dt="2026-03-06T09:14:23.921" v="954" actId="255"/>
          <ac:spMkLst>
            <pc:docMk/>
            <pc:sldMk cId="2661619052" sldId="1294"/>
            <ac:spMk id="3" creationId="{6891965F-99CC-A6FE-D6D4-96A149E51F8D}"/>
          </ac:spMkLst>
        </pc:spChg>
      </pc:sldChg>
      <pc:sldChg chg="modSp mod modNotesTx">
        <pc:chgData name="Katarzyna Zawiślak" userId="efc6d4c9-78d2-4fcf-8f53-962e282b3716" providerId="ADAL" clId="{74228442-E3D7-42A7-BAA8-CBA96FEB3636}" dt="2026-03-09T09:14:05.627" v="1236" actId="20577"/>
        <pc:sldMkLst>
          <pc:docMk/>
          <pc:sldMk cId="2111740322" sldId="1552"/>
        </pc:sldMkLst>
        <pc:spChg chg="mod">
          <ac:chgData name="Katarzyna Zawiślak" userId="efc6d4c9-78d2-4fcf-8f53-962e282b3716" providerId="ADAL" clId="{74228442-E3D7-42A7-BAA8-CBA96FEB3636}" dt="2026-03-09T09:14:05.627" v="1236" actId="20577"/>
          <ac:spMkLst>
            <pc:docMk/>
            <pc:sldMk cId="2111740322" sldId="1552"/>
            <ac:spMk id="10" creationId="{9C00B468-7B94-A831-571B-31F28641AA38}"/>
          </ac:spMkLst>
        </pc:spChg>
        <pc:picChg chg="mod">
          <ac:chgData name="Katarzyna Zawiślak" userId="efc6d4c9-78d2-4fcf-8f53-962e282b3716" providerId="ADAL" clId="{74228442-E3D7-42A7-BAA8-CBA96FEB3636}" dt="2026-03-06T09:33:02.473" v="1079" actId="1076"/>
          <ac:picMkLst>
            <pc:docMk/>
            <pc:sldMk cId="2111740322" sldId="1552"/>
            <ac:picMk id="2" creationId="{B75791C0-59AD-5F95-193B-8B4620625639}"/>
          </ac:picMkLst>
        </pc:picChg>
      </pc:sldChg>
      <pc:sldChg chg="modSp mod">
        <pc:chgData name="Katarzyna Zawiślak" userId="efc6d4c9-78d2-4fcf-8f53-962e282b3716" providerId="ADAL" clId="{74228442-E3D7-42A7-BAA8-CBA96FEB3636}" dt="2026-03-06T09:30:31.016" v="1062" actId="113"/>
        <pc:sldMkLst>
          <pc:docMk/>
          <pc:sldMk cId="3947366249" sldId="1684"/>
        </pc:sldMkLst>
        <pc:spChg chg="mod">
          <ac:chgData name="Katarzyna Zawiślak" userId="efc6d4c9-78d2-4fcf-8f53-962e282b3716" providerId="ADAL" clId="{74228442-E3D7-42A7-BAA8-CBA96FEB3636}" dt="2026-03-06T09:30:31.016" v="1062" actId="113"/>
          <ac:spMkLst>
            <pc:docMk/>
            <pc:sldMk cId="3947366249" sldId="1684"/>
            <ac:spMk id="6" creationId="{D8A2A871-F9EA-0034-E24E-7C804BD6B103}"/>
          </ac:spMkLst>
        </pc:spChg>
      </pc:sldChg>
      <pc:sldChg chg="addSp delSp modSp add mod modNotesTx">
        <pc:chgData name="Katarzyna Zawiślak" userId="efc6d4c9-78d2-4fcf-8f53-962e282b3716" providerId="ADAL" clId="{74228442-E3D7-42A7-BAA8-CBA96FEB3636}" dt="2026-03-06T07:39:25.877" v="498" actId="20577"/>
        <pc:sldMkLst>
          <pc:docMk/>
          <pc:sldMk cId="1835491516" sldId="1686"/>
        </pc:sldMkLst>
        <pc:spChg chg="mod">
          <ac:chgData name="Katarzyna Zawiślak" userId="efc6d4c9-78d2-4fcf-8f53-962e282b3716" providerId="ADAL" clId="{74228442-E3D7-42A7-BAA8-CBA96FEB3636}" dt="2026-03-06T07:38:21.027" v="494" actId="14100"/>
          <ac:spMkLst>
            <pc:docMk/>
            <pc:sldMk cId="1835491516" sldId="1686"/>
            <ac:spMk id="5" creationId="{ABE6587B-30DE-FFEA-CE3B-FC6D33B03DD6}"/>
          </ac:spMkLst>
        </pc:spChg>
        <pc:spChg chg="mod">
          <ac:chgData name="Katarzyna Zawiślak" userId="efc6d4c9-78d2-4fcf-8f53-962e282b3716" providerId="ADAL" clId="{74228442-E3D7-42A7-BAA8-CBA96FEB3636}" dt="2026-03-06T07:39:25.877" v="498" actId="20577"/>
          <ac:spMkLst>
            <pc:docMk/>
            <pc:sldMk cId="1835491516" sldId="1686"/>
            <ac:spMk id="6" creationId="{7EA3B410-533D-2806-F47C-783729A08259}"/>
          </ac:spMkLst>
        </pc:spChg>
      </pc:sldChg>
      <pc:sldChg chg="addSp delSp modSp add mod modNotesTx">
        <pc:chgData name="Katarzyna Zawiślak" userId="efc6d4c9-78d2-4fcf-8f53-962e282b3716" providerId="ADAL" clId="{74228442-E3D7-42A7-BAA8-CBA96FEB3636}" dt="2026-03-06T07:42:43.573" v="532" actId="20577"/>
        <pc:sldMkLst>
          <pc:docMk/>
          <pc:sldMk cId="2854028481" sldId="1687"/>
        </pc:sldMkLst>
        <pc:spChg chg="mod">
          <ac:chgData name="Katarzyna Zawiślak" userId="efc6d4c9-78d2-4fcf-8f53-962e282b3716" providerId="ADAL" clId="{74228442-E3D7-42A7-BAA8-CBA96FEB3636}" dt="2026-03-06T07:42:43.573" v="532" actId="20577"/>
          <ac:spMkLst>
            <pc:docMk/>
            <pc:sldMk cId="2854028481" sldId="1687"/>
            <ac:spMk id="6" creationId="{80953276-A32E-07B1-280F-A2E24241B6B8}"/>
          </ac:spMkLst>
        </pc:spChg>
      </pc:sldChg>
      <pc:sldChg chg="modSp add mod modNotesTx">
        <pc:chgData name="Katarzyna Zawiślak" userId="efc6d4c9-78d2-4fcf-8f53-962e282b3716" providerId="ADAL" clId="{74228442-E3D7-42A7-BAA8-CBA96FEB3636}" dt="2026-03-09T09:15:23.318" v="1240" actId="20577"/>
        <pc:sldMkLst>
          <pc:docMk/>
          <pc:sldMk cId="2917745685" sldId="1688"/>
        </pc:sldMkLst>
        <pc:spChg chg="mod">
          <ac:chgData name="Katarzyna Zawiślak" userId="efc6d4c9-78d2-4fcf-8f53-962e282b3716" providerId="ADAL" clId="{74228442-E3D7-42A7-BAA8-CBA96FEB3636}" dt="2026-03-09T09:15:23.318" v="1240" actId="20577"/>
          <ac:spMkLst>
            <pc:docMk/>
            <pc:sldMk cId="2917745685" sldId="1688"/>
            <ac:spMk id="6" creationId="{C4A556EC-1D4C-CBF2-EC4D-022AF3FEB894}"/>
          </ac:spMkLst>
        </pc:spChg>
      </pc:sldChg>
      <pc:sldChg chg="addSp modSp add mod">
        <pc:chgData name="Katarzyna Zawiślak" userId="efc6d4c9-78d2-4fcf-8f53-962e282b3716" providerId="ADAL" clId="{74228442-E3D7-42A7-BAA8-CBA96FEB3636}" dt="2026-03-06T07:33:23.788" v="450" actId="20577"/>
        <pc:sldMkLst>
          <pc:docMk/>
          <pc:sldMk cId="3059874711" sldId="1690"/>
        </pc:sldMkLst>
        <pc:spChg chg="mod">
          <ac:chgData name="Katarzyna Zawiślak" userId="efc6d4c9-78d2-4fcf-8f53-962e282b3716" providerId="ADAL" clId="{74228442-E3D7-42A7-BAA8-CBA96FEB3636}" dt="2026-03-06T07:33:23.788" v="450" actId="20577"/>
          <ac:spMkLst>
            <pc:docMk/>
            <pc:sldMk cId="3059874711" sldId="1690"/>
            <ac:spMk id="4" creationId="{9435FFAB-24C3-2E54-64AE-414A3A573BD8}"/>
          </ac:spMkLst>
        </pc:spChg>
        <pc:picChg chg="add mod">
          <ac:chgData name="Katarzyna Zawiślak" userId="efc6d4c9-78d2-4fcf-8f53-962e282b3716" providerId="ADAL" clId="{74228442-E3D7-42A7-BAA8-CBA96FEB3636}" dt="2026-03-06T07:33:14.815" v="449" actId="1076"/>
          <ac:picMkLst>
            <pc:docMk/>
            <pc:sldMk cId="3059874711" sldId="1690"/>
            <ac:picMk id="2" creationId="{3B463EDB-5AC5-F1B5-FD4B-AD84257F4860}"/>
          </ac:picMkLst>
        </pc:picChg>
      </pc:sldChg>
      <pc:sldChg chg="modSp add mod">
        <pc:chgData name="Katarzyna Zawiślak" userId="efc6d4c9-78d2-4fcf-8f53-962e282b3716" providerId="ADAL" clId="{74228442-E3D7-42A7-BAA8-CBA96FEB3636}" dt="2026-03-06T09:14:37.953" v="957" actId="20577"/>
        <pc:sldMkLst>
          <pc:docMk/>
          <pc:sldMk cId="2443281837" sldId="1691"/>
        </pc:sldMkLst>
        <pc:spChg chg="mod">
          <ac:chgData name="Katarzyna Zawiślak" userId="efc6d4c9-78d2-4fcf-8f53-962e282b3716" providerId="ADAL" clId="{74228442-E3D7-42A7-BAA8-CBA96FEB3636}" dt="2026-03-06T07:56:15.223" v="754" actId="20577"/>
          <ac:spMkLst>
            <pc:docMk/>
            <pc:sldMk cId="2443281837" sldId="1691"/>
            <ac:spMk id="5" creationId="{0C5B2FC6-34FF-36C5-7F13-2879C9AB7899}"/>
          </ac:spMkLst>
        </pc:spChg>
        <pc:spChg chg="mod">
          <ac:chgData name="Katarzyna Zawiślak" userId="efc6d4c9-78d2-4fcf-8f53-962e282b3716" providerId="ADAL" clId="{74228442-E3D7-42A7-BAA8-CBA96FEB3636}" dt="2026-03-06T09:14:37.953" v="957" actId="20577"/>
          <ac:spMkLst>
            <pc:docMk/>
            <pc:sldMk cId="2443281837" sldId="1691"/>
            <ac:spMk id="6" creationId="{E9FC4D75-05B1-E578-0E0C-BB84400E1F4C}"/>
          </ac:spMkLst>
        </pc:spChg>
      </pc:sldChg>
      <pc:sldChg chg="addSp modSp add mod">
        <pc:chgData name="Katarzyna Zawiślak" userId="efc6d4c9-78d2-4fcf-8f53-962e282b3716" providerId="ADAL" clId="{74228442-E3D7-42A7-BAA8-CBA96FEB3636}" dt="2026-03-09T09:11:34.010" v="1231" actId="20577"/>
        <pc:sldMkLst>
          <pc:docMk/>
          <pc:sldMk cId="3942194961" sldId="1692"/>
        </pc:sldMkLst>
        <pc:spChg chg="mod">
          <ac:chgData name="Katarzyna Zawiślak" userId="efc6d4c9-78d2-4fcf-8f53-962e282b3716" providerId="ADAL" clId="{74228442-E3D7-42A7-BAA8-CBA96FEB3636}" dt="2026-03-06T09:30:19.920" v="1061" actId="14100"/>
          <ac:spMkLst>
            <pc:docMk/>
            <pc:sldMk cId="3942194961" sldId="1692"/>
            <ac:spMk id="5" creationId="{53F2165D-8F4B-4A19-BE74-C19AD0BAC3CC}"/>
          </ac:spMkLst>
        </pc:spChg>
        <pc:spChg chg="mod">
          <ac:chgData name="Katarzyna Zawiślak" userId="efc6d4c9-78d2-4fcf-8f53-962e282b3716" providerId="ADAL" clId="{74228442-E3D7-42A7-BAA8-CBA96FEB3636}" dt="2026-03-09T09:11:34.010" v="1231" actId="20577"/>
          <ac:spMkLst>
            <pc:docMk/>
            <pc:sldMk cId="3942194961" sldId="1692"/>
            <ac:spMk id="6" creationId="{3F9B4B49-16C0-3184-754C-A4024E7F6066}"/>
          </ac:spMkLst>
        </pc:spChg>
        <pc:picChg chg="add mod">
          <ac:chgData name="Katarzyna Zawiślak" userId="efc6d4c9-78d2-4fcf-8f53-962e282b3716" providerId="ADAL" clId="{74228442-E3D7-42A7-BAA8-CBA96FEB3636}" dt="2026-03-06T13:06:11.288" v="1229" actId="1076"/>
          <ac:picMkLst>
            <pc:docMk/>
            <pc:sldMk cId="3942194961" sldId="1692"/>
            <ac:picMk id="2" creationId="{A631DA86-9C07-F123-3F5B-7F90159B36AE}"/>
          </ac:picMkLst>
        </pc:picChg>
      </pc:sldChg>
      <pc:sldChg chg="delSp modSp add mod modNotesTx">
        <pc:chgData name="Katarzyna Zawiślak" userId="efc6d4c9-78d2-4fcf-8f53-962e282b3716" providerId="ADAL" clId="{74228442-E3D7-42A7-BAA8-CBA96FEB3636}" dt="2026-03-06T09:30:01.754" v="1058" actId="2710"/>
        <pc:sldMkLst>
          <pc:docMk/>
          <pc:sldMk cId="1948840894" sldId="1693"/>
        </pc:sldMkLst>
        <pc:spChg chg="mod">
          <ac:chgData name="Katarzyna Zawiślak" userId="efc6d4c9-78d2-4fcf-8f53-962e282b3716" providerId="ADAL" clId="{74228442-E3D7-42A7-BAA8-CBA96FEB3636}" dt="2026-03-06T09:30:01.754" v="1058" actId="2710"/>
          <ac:spMkLst>
            <pc:docMk/>
            <pc:sldMk cId="1948840894" sldId="1693"/>
            <ac:spMk id="5" creationId="{FFDBB7D7-B34C-5907-EA19-46C89F32DD70}"/>
          </ac:spMkLst>
        </pc:spChg>
        <pc:spChg chg="mod">
          <ac:chgData name="Katarzyna Zawiślak" userId="efc6d4c9-78d2-4fcf-8f53-962e282b3716" providerId="ADAL" clId="{74228442-E3D7-42A7-BAA8-CBA96FEB3636}" dt="2026-03-06T08:52:43.647" v="852" actId="14100"/>
          <ac:spMkLst>
            <pc:docMk/>
            <pc:sldMk cId="1948840894" sldId="1693"/>
            <ac:spMk id="6" creationId="{B7E2CB11-FC9F-69F1-BDDF-7A8CDE6938A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EEEFF2B-0721-7148-92D1-1650B5B78E9F}" type="datetimeFigureOut">
              <a:rPr lang="pl-PL" smtClean="0"/>
              <a:t>9.03.2026</a:t>
            </a:fld>
            <a:endParaRPr lang="pl-PL"/>
          </a:p>
        </p:txBody>
      </p:sp>
      <p:sp>
        <p:nvSpPr>
          <p:cNvPr id="4" name="Symbol zastępczy obrazu slajdu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1</a:t>
            </a:fld>
            <a:endParaRPr lang="pl-PL"/>
          </a:p>
        </p:txBody>
      </p:sp>
    </p:spTree>
    <p:extLst>
      <p:ext uri="{BB962C8B-B14F-4D97-AF65-F5344CB8AC3E}">
        <p14:creationId xmlns:p14="http://schemas.microsoft.com/office/powerpoint/2010/main" val="2631734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B7CF7-9B63-E7B6-496F-32BD24F38B1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9568B19-8751-931F-7FA1-3EEE72F1F11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4850D6F-A08E-6638-711F-439A8F0DFA65}"/>
              </a:ext>
            </a:extLst>
          </p:cNvPr>
          <p:cNvSpPr>
            <a:spLocks noGrp="1"/>
          </p:cNvSpPr>
          <p:nvPr>
            <p:ph type="body" idx="1"/>
          </p:nvPr>
        </p:nvSpPr>
        <p:spPr/>
        <p:txBody>
          <a:bodyPr/>
          <a:lstStyle/>
          <a:p>
            <a:r>
              <a:rPr lang="pl-PL" dirty="0"/>
              <a:t>Wspierane będzie kształcenie zawodowe oraz uruchamianie kształcenia</a:t>
            </a:r>
          </a:p>
          <a:p>
            <a:r>
              <a:rPr lang="pl-PL" dirty="0"/>
              <a:t>specjalistycznego na 5 poziomie PRK i kursów zawodowych dopasowanych do</a:t>
            </a:r>
          </a:p>
          <a:p>
            <a:r>
              <a:rPr lang="pl-PL" dirty="0"/>
              <a:t>potrzeb rynku pracy, z wykorzystaniem m. in. </a:t>
            </a:r>
            <a:r>
              <a:rPr lang="pl-PL" dirty="0" err="1"/>
              <a:t>mikrokwalifikacji</a:t>
            </a:r>
            <a:r>
              <a:rPr lang="pl-PL" dirty="0"/>
              <a:t> [2]. </a:t>
            </a:r>
          </a:p>
        </p:txBody>
      </p:sp>
      <p:sp>
        <p:nvSpPr>
          <p:cNvPr id="4" name="Symbol zastępczy numeru slajdu 3">
            <a:extLst>
              <a:ext uri="{FF2B5EF4-FFF2-40B4-BE49-F238E27FC236}">
                <a16:creationId xmlns:a16="http://schemas.microsoft.com/office/drawing/2014/main" id="{AA04D216-3920-35D4-CF56-CFCC14E4A41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935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2A3E8-3513-E9A9-EA99-9008D8B3889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AD6DB2C-1492-8708-AC97-94E7915F003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5CA5F1E-D5CD-DFAC-6F73-37D44EF39FCF}"/>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B62BA668-B9AD-EE6A-384D-5CF978494FDA}"/>
              </a:ext>
            </a:extLst>
          </p:cNvPr>
          <p:cNvSpPr>
            <a:spLocks noGrp="1"/>
          </p:cNvSpPr>
          <p:nvPr>
            <p:ph type="sldNum" sz="quarter" idx="5"/>
          </p:nvPr>
        </p:nvSpPr>
        <p:spPr/>
        <p:txBody>
          <a:bodyPr/>
          <a:lstStyle/>
          <a:p>
            <a:fld id="{2C02B4DB-5212-AD42-B2C1-BD19AC94D45E}" type="slidenum">
              <a:rPr lang="pl-PL" smtClean="0"/>
              <a:t>11</a:t>
            </a:fld>
            <a:endParaRPr lang="pl-PL"/>
          </a:p>
        </p:txBody>
      </p:sp>
    </p:spTree>
    <p:extLst>
      <p:ext uri="{BB962C8B-B14F-4D97-AF65-F5344CB8AC3E}">
        <p14:creationId xmlns:p14="http://schemas.microsoft.com/office/powerpoint/2010/main" val="1030729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E48CD-AE71-80CC-1996-41F9943C851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C1D8E2A-0DFC-C373-7F19-C931579A544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8564F30-D6F4-1CE6-69E8-524D22D49650}"/>
              </a:ext>
            </a:extLst>
          </p:cNvPr>
          <p:cNvSpPr>
            <a:spLocks noGrp="1"/>
          </p:cNvSpPr>
          <p:nvPr>
            <p:ph type="body" idx="1"/>
          </p:nvPr>
        </p:nvSpPr>
        <p:spPr/>
        <p:txBody>
          <a:bodyPr/>
          <a:lstStyle/>
          <a:p>
            <a:r>
              <a:rPr lang="pl-PL" b="0" i="0" dirty="0">
                <a:solidFill>
                  <a:srgbClr val="404040"/>
                </a:solidFill>
                <a:effectLst/>
                <a:latin typeface="Playfair Display" panose="00000500000000000000" pitchFamily="2" charset="-18"/>
              </a:rPr>
              <a:t>szkolenia obejmą wsparcie zaawansowanych kompetencji specjalistycznych z zakresu m.in.: otwierania danych (aspektów prawnych, zarządzania) oraz obsługi oprogramowania do analizy danych. Ich uczestnicy zdobędą też wiedzę z zakresu udostępniania, zarządzania i analizowania danych, a także dowiedzą się, jakie korzyści niesie ze sobą ich odpowiednie wykorzystanie. Projekt nie będzie ograniczał się tylko do szkoleń – w planach są też specjalistyczne seminaria i konferencje. </a:t>
            </a:r>
          </a:p>
          <a:p>
            <a:r>
              <a:rPr lang="pl-PL" dirty="0" err="1"/>
              <a:t>elem</a:t>
            </a:r>
            <a:r>
              <a:rPr lang="pl-PL" dirty="0"/>
              <a:t> projektu jest systemowe podniesienie kompetencji pracowników jednostek samorządu terytorialnego w obszarze otwierania danych publicznych, zarządzania nimi oraz analityki danych. Działania mają przyczynić się do upowszechnienia kultury otwartości danych w administracji, zwiększenia transparentności funkcjonowania samorządów oraz lepszego wykorzystania informacji w procesie podejmowania decyzji publicznych. Projekt wspiera rozwój usług publicznych opartych na danych, co w dłuższej perspektywie może przełożyć się na poprawę jakości obsługi mieszkańców oraz bardziej efektywne funkcjonowanie administracji samorządowej.</a:t>
            </a:r>
          </a:p>
          <a:p>
            <a:endParaRPr lang="pl-PL" dirty="0"/>
          </a:p>
          <a:p>
            <a:r>
              <a:rPr lang="pl-PL" dirty="0"/>
              <a:t>Korzyści dla administracji, biznesu i nauki</a:t>
            </a:r>
          </a:p>
          <a:p>
            <a:pPr marL="171450" indent="-171450">
              <a:buFontTx/>
              <a:buChar char="-"/>
            </a:pPr>
            <a:r>
              <a:rPr lang="pl-PL" dirty="0"/>
              <a:t>Realizacja projektu przyczyni się do wzmocnienia potencjału samorządów w zakresie zarządzania danymi i ich analizy. Lepsze wykorzystanie danych może wspierać bardziej trafne decyzje publiczne oraz rozwój usług dopasowanych do potrzeb mieszkańców. Większa dostępność danych publicznych będzie również wsparciem dla przedsiębiorców, którzy dzięki nim będą mogli rozwijać innowacyjne produkty i usługi. Z projektu skorzystają także organizacje pozarządowe oraz środowisko naukowe, uzyskując lepsze warunki do prowadzenia analiz dotyczących rozwoju lokalnego i regionalnego – powiedział wiceminister cyfryzacji Michał Gramatyka.</a:t>
            </a:r>
          </a:p>
          <a:p>
            <a:pPr marL="171450" indent="-171450">
              <a:buFontTx/>
              <a:buChar char="-"/>
            </a:pPr>
            <a:r>
              <a:rPr lang="pl-PL" dirty="0"/>
              <a:t>Projekt obejmie także seminaria stacjonarne organizowane w różnych regionach Polski. Ich tematyka będzie koncentrować się na obszarach polityk lokalnych, w których dane mają szczególne znaczenie dla rozwoju społeczności.</a:t>
            </a:r>
          </a:p>
          <a:p>
            <a:pPr marL="171450" indent="-171450">
              <a:buFontTx/>
              <a:buChar char="-"/>
            </a:pPr>
            <a:endParaRPr lang="pl-PL" dirty="0"/>
          </a:p>
          <a:p>
            <a:pPr marL="171450" indent="-171450">
              <a:buFontTx/>
              <a:buChar char="-"/>
            </a:pPr>
            <a:r>
              <a:rPr lang="pl-PL" dirty="0"/>
              <a:t> </a:t>
            </a:r>
          </a:p>
          <a:p>
            <a:pPr marL="171450" indent="-171450">
              <a:buFontTx/>
              <a:buChar char="-"/>
            </a:pPr>
            <a:endParaRPr lang="pl-PL" dirty="0"/>
          </a:p>
          <a:p>
            <a:pPr marL="171450" indent="-171450">
              <a:buFontTx/>
              <a:buChar char="-"/>
            </a:pPr>
            <a:r>
              <a:rPr lang="pl-PL" dirty="0"/>
              <a:t>Informacja i promocja otwartości danych</a:t>
            </a:r>
          </a:p>
          <a:p>
            <a:pPr marL="171450" indent="-171450">
              <a:buFontTx/>
              <a:buChar char="-"/>
            </a:pPr>
            <a:r>
              <a:rPr lang="pl-PL" dirty="0"/>
              <a:t>Istotnym elementem projektu będą działania informacyjno-promocyjne, w tym kampania edukacyjna, publikacje wideo oraz cykl konferencji poświęconych roli danych w sektorze publicznym. Celem tych działań jest zwiększenie świadomości korzyści wynikających z otwierania i wykorzystywania danych w administracji.</a:t>
            </a:r>
          </a:p>
          <a:p>
            <a:pPr marL="171450" indent="-171450">
              <a:buFontTx/>
              <a:buChar char="-"/>
            </a:pPr>
            <a:endParaRPr lang="pl-PL" dirty="0"/>
          </a:p>
          <a:p>
            <a:pPr marL="171450" indent="-171450">
              <a:buFontTx/>
              <a:buChar char="-"/>
            </a:pPr>
            <a:r>
              <a:rPr lang="pl-PL" dirty="0"/>
              <a:t>Partnerem projektu jest Instytut Rozwoju Miast i Regionów. Projekt jest dofinansowany z Funduszy Europejskich na Rozwój Cyfrowy 2021-2027 (FERC).</a:t>
            </a:r>
          </a:p>
        </p:txBody>
      </p:sp>
      <p:sp>
        <p:nvSpPr>
          <p:cNvPr id="4" name="Symbol zastępczy numeru slajdu 3">
            <a:extLst>
              <a:ext uri="{FF2B5EF4-FFF2-40B4-BE49-F238E27FC236}">
                <a16:creationId xmlns:a16="http://schemas.microsoft.com/office/drawing/2014/main" id="{D09B8E6C-944A-1A41-CCE0-3CF242AD2EEC}"/>
              </a:ext>
            </a:extLst>
          </p:cNvPr>
          <p:cNvSpPr>
            <a:spLocks noGrp="1"/>
          </p:cNvSpPr>
          <p:nvPr>
            <p:ph type="sldNum" sz="quarter" idx="5"/>
          </p:nvPr>
        </p:nvSpPr>
        <p:spPr/>
        <p:txBody>
          <a:bodyPr/>
          <a:lstStyle/>
          <a:p>
            <a:fld id="{2C02B4DB-5212-AD42-B2C1-BD19AC94D45E}" type="slidenum">
              <a:rPr lang="pl-PL" smtClean="0"/>
              <a:t>12</a:t>
            </a:fld>
            <a:endParaRPr lang="pl-PL"/>
          </a:p>
        </p:txBody>
      </p:sp>
      <p:sp>
        <p:nvSpPr>
          <p:cNvPr id="6" name="Symbol zastępczy stopki 5">
            <a:extLst>
              <a:ext uri="{FF2B5EF4-FFF2-40B4-BE49-F238E27FC236}">
                <a16:creationId xmlns:a16="http://schemas.microsoft.com/office/drawing/2014/main" id="{AE509242-F7B9-F4A0-FF68-B1AB252DCE73}"/>
              </a:ext>
            </a:extLst>
          </p:cNvPr>
          <p:cNvSpPr>
            <a:spLocks noGrp="1"/>
          </p:cNvSpPr>
          <p:nvPr>
            <p:ph type="ftr" sz="quarter" idx="4"/>
          </p:nvPr>
        </p:nvSpPr>
        <p:spPr/>
        <p:txBody>
          <a:bodyPr/>
          <a:lstStyle/>
          <a:p>
            <a:endParaRPr lang="pl-PL"/>
          </a:p>
        </p:txBody>
      </p:sp>
    </p:spTree>
    <p:extLst>
      <p:ext uri="{BB962C8B-B14F-4D97-AF65-F5344CB8AC3E}">
        <p14:creationId xmlns:p14="http://schemas.microsoft.com/office/powerpoint/2010/main" val="3134768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042E0-0B16-939A-1933-F749E8B9D5F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0789DAB-2F1A-E2A1-EA9E-34CC46B8296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41403BC-768B-7F6C-3192-8B0B4B937D03}"/>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8050F085-FD8E-1889-6FA5-D126C71A5C9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709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C647C-9E36-83A8-CF01-041B086B2DA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7D8397E-C42B-A238-679A-742198BA039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0DA8812-A1B8-9CDA-83B9-55B149007098}"/>
              </a:ext>
            </a:extLst>
          </p:cNvPr>
          <p:cNvSpPr>
            <a:spLocks noGrp="1"/>
          </p:cNvSpPr>
          <p:nvPr>
            <p:ph type="body" idx="1"/>
          </p:nvPr>
        </p:nvSpPr>
        <p:spPr/>
        <p:txBody>
          <a:bodyPr/>
          <a:lstStyle/>
          <a:p>
            <a:r>
              <a:rPr lang="pl-PL" dirty="0"/>
              <a:t>Katalog beneficjentów:</a:t>
            </a:r>
          </a:p>
          <a:p>
            <a:r>
              <a:rPr lang="pl-PL" dirty="0"/>
              <a:t>− Publiczne Służby Zatrudnienia</a:t>
            </a:r>
          </a:p>
          <a:p>
            <a:r>
              <a:rPr lang="pl-PL" dirty="0"/>
              <a:t>− Jednostki samorządu terytorialnego i ich jednostki organizacyjne, w tym posiadające</a:t>
            </a:r>
          </a:p>
          <a:p>
            <a:r>
              <a:rPr lang="pl-PL" dirty="0"/>
              <a:t>osobowość prawną</a:t>
            </a:r>
          </a:p>
          <a:p>
            <a:r>
              <a:rPr lang="pl-PL" dirty="0"/>
              <a:t>− Związki, porozumienia i stowarzyszenia </a:t>
            </a:r>
            <a:r>
              <a:rPr lang="pl-PL" dirty="0" err="1"/>
              <a:t>jst</a:t>
            </a:r>
            <a:endParaRPr lang="pl-PL" dirty="0"/>
          </a:p>
          <a:p>
            <a:r>
              <a:rPr lang="pl-PL" dirty="0"/>
              <a:t>− Osoby prawne i jednostki organizacyjne nieposiadające osobowości prawnej</a:t>
            </a:r>
          </a:p>
          <a:p>
            <a:r>
              <a:rPr lang="pl-PL" dirty="0"/>
              <a:t>− Organizacje pozarządowe</a:t>
            </a:r>
          </a:p>
          <a:p>
            <a:r>
              <a:rPr lang="pl-PL" dirty="0"/>
              <a:t>− Podmioty ekonomii społecznej</a:t>
            </a:r>
          </a:p>
          <a:p>
            <a:r>
              <a:rPr lang="pl-PL" dirty="0"/>
              <a:t>− Agencje zatrudnienia</a:t>
            </a:r>
          </a:p>
          <a:p>
            <a:r>
              <a:rPr lang="pl-PL" dirty="0"/>
              <a:t>− Instytucje szkoleniowe</a:t>
            </a:r>
          </a:p>
          <a:p>
            <a:r>
              <a:rPr lang="pl-PL" dirty="0"/>
              <a:t>− Instytucje dialogu społecznego, instytucje partnerstwa lokalnego</a:t>
            </a:r>
          </a:p>
          <a:p>
            <a:r>
              <a:rPr lang="pl-PL" dirty="0"/>
              <a:t>− Ochotnicze Hufce Pracy</a:t>
            </a:r>
          </a:p>
          <a:p>
            <a:r>
              <a:rPr lang="pl-PL" dirty="0"/>
              <a:t>− Osoby fizyczne prowadzące działalność gospodarczą lub oświatową na podstawie</a:t>
            </a:r>
          </a:p>
          <a:p>
            <a:r>
              <a:rPr lang="pl-PL" dirty="0"/>
              <a:t>przepisów odrębnych</a:t>
            </a:r>
          </a:p>
          <a:p>
            <a:r>
              <a:rPr lang="pl-PL" dirty="0"/>
              <a:t>− Przedsiębiorcy w rozumieniu przepisów ustawy z dnia 6 marca 2018 r. Prawo</a:t>
            </a:r>
          </a:p>
          <a:p>
            <a:r>
              <a:rPr lang="pl-PL" dirty="0"/>
              <a:t>przedsiębiorców</a:t>
            </a:r>
          </a:p>
          <a:p>
            <a:r>
              <a:rPr lang="pl-PL" dirty="0"/>
              <a:t>Główne grupy docelowe</a:t>
            </a:r>
          </a:p>
          <a:p>
            <a:r>
              <a:rPr lang="pl-PL" dirty="0"/>
              <a:t>− Osoby bezrobotne (w tym długotrwale bezrobotne)</a:t>
            </a:r>
          </a:p>
          <a:p>
            <a:r>
              <a:rPr lang="pl-PL" dirty="0"/>
              <a:t>− Osoby bierne zawodowo</a:t>
            </a:r>
          </a:p>
          <a:p>
            <a:r>
              <a:rPr lang="pl-PL" dirty="0"/>
              <a:t>− Osoby poszukujące pracy</a:t>
            </a:r>
          </a:p>
          <a:p>
            <a:r>
              <a:rPr lang="pl-PL" dirty="0"/>
              <a:t>Interwencja realizowana będzie poprzez kompleksowe działania edukacyjne, szkoleniowe czy</a:t>
            </a:r>
          </a:p>
          <a:p>
            <a:r>
              <a:rPr lang="pl-PL" dirty="0"/>
              <a:t>świadomościowe dla różnych grup odbiorców w tym m.in. dla grup znajdujących się w szczególnej</a:t>
            </a:r>
          </a:p>
          <a:p>
            <a:r>
              <a:rPr lang="pl-PL" dirty="0"/>
              <a:t>sytuacji na rynku pracy i borykających się z problemem bezrobocia (w tym osób bezrobotnych</a:t>
            </a:r>
          </a:p>
          <a:p>
            <a:r>
              <a:rPr lang="pl-PL" dirty="0"/>
              <a:t>pozostających w rejestrach urzędów pracy, wykluczonych społecznie, biernych zawodowo) ze</a:t>
            </a:r>
          </a:p>
          <a:p>
            <a:r>
              <a:rPr lang="pl-PL" dirty="0"/>
              <a:t>szczególnym uwzględnieniem kobiet, osób młodych, osób starszych. Dzięki ich przygotowaniu do</a:t>
            </a:r>
          </a:p>
          <a:p>
            <a:r>
              <a:rPr lang="pl-PL" dirty="0"/>
              <a:t>wyjątkowych sytuacji oraz planowaniu </a:t>
            </a:r>
            <a:r>
              <a:rPr lang="pl-PL" dirty="0" err="1"/>
              <a:t>zachowań</a:t>
            </a:r>
            <a:r>
              <a:rPr lang="pl-PL" dirty="0"/>
              <a:t> na wypadek wystąpienia zagrożeń zwiększają</a:t>
            </a:r>
          </a:p>
          <a:p>
            <a:r>
              <a:rPr lang="pl-PL" dirty="0"/>
              <a:t>się szanse na zapewnienie bezpieczeństwa ogółu społeczeństwa oraz na ograniczenia szkód</a:t>
            </a:r>
          </a:p>
          <a:p>
            <a:r>
              <a:rPr lang="pl-PL" dirty="0"/>
              <a:t>materialnych. Dlatego też wsparcie ma na celu m.in. organizację ćwiczeń, szkoleń doskonalących</a:t>
            </a:r>
          </a:p>
          <a:p>
            <a:r>
              <a:rPr lang="pl-PL" dirty="0"/>
              <a:t>umiejętności współpracy i udzielania pomocy wzajemnej z uwzględnieniem osób potrzebujących</a:t>
            </a:r>
          </a:p>
          <a:p>
            <a:r>
              <a:rPr lang="pl-PL" dirty="0"/>
              <a:t>szczególnej pomocy, np. osób starszych i niepełnosprawnych, wskazując konkretne zachowania,</a:t>
            </a:r>
          </a:p>
          <a:p>
            <a:r>
              <a:rPr lang="pl-PL" dirty="0"/>
              <a:t>sposób postępowania lub miejsca schronienia na wypadek danego zagrożenia, organizację</a:t>
            </a:r>
          </a:p>
          <a:p>
            <a:r>
              <a:rPr lang="pl-PL" dirty="0"/>
              <a:t>spotkań informacyjnych z zakresu zachowania się w sytuacjach zagrożenia itp. Istotna jest również</a:t>
            </a:r>
          </a:p>
          <a:p>
            <a:r>
              <a:rPr lang="pl-PL" dirty="0"/>
              <a:t>edukacja w zakresie systemów powiadamiania, ostrzegania i alarmowania, szkolenia z zakresu</a:t>
            </a:r>
          </a:p>
          <a:p>
            <a:r>
              <a:rPr lang="pl-PL" dirty="0"/>
              <a:t>dezinformacji, bezpieczeństwa cyfrowego </a:t>
            </a:r>
            <a:r>
              <a:rPr lang="pl-PL" dirty="0" err="1"/>
              <a:t>itp</a:t>
            </a:r>
            <a:endParaRPr lang="pl-PL" dirty="0"/>
          </a:p>
        </p:txBody>
      </p:sp>
      <p:sp>
        <p:nvSpPr>
          <p:cNvPr id="4" name="Symbol zastępczy numeru slajdu 3">
            <a:extLst>
              <a:ext uri="{FF2B5EF4-FFF2-40B4-BE49-F238E27FC236}">
                <a16:creationId xmlns:a16="http://schemas.microsoft.com/office/drawing/2014/main" id="{2903F2EA-83B2-672F-9336-E1DF8015246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226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ED531-3202-A55F-3E0E-D87C5A5E382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B41E16F-213C-7268-8FA4-82F4527698E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F134BF6-9314-ED25-42B7-418EE537E025}"/>
              </a:ext>
            </a:extLst>
          </p:cNvPr>
          <p:cNvSpPr>
            <a:spLocks noGrp="1"/>
          </p:cNvSpPr>
          <p:nvPr>
            <p:ph type="body" idx="1"/>
          </p:nvPr>
        </p:nvSpPr>
        <p:spPr/>
        <p:txBody>
          <a:bodyPr/>
          <a:lstStyle/>
          <a:p>
            <a:r>
              <a:rPr lang="pl-PL" dirty="0"/>
              <a:t>Katalog beneficjentów</a:t>
            </a:r>
          </a:p>
          <a:p>
            <a:r>
              <a:rPr lang="pl-PL" dirty="0"/>
              <a:t>− Przedsiębiorstwa</a:t>
            </a:r>
          </a:p>
          <a:p>
            <a:r>
              <a:rPr lang="pl-PL" dirty="0"/>
              <a:t>− Administracja publiczna</a:t>
            </a:r>
          </a:p>
          <a:p>
            <a:r>
              <a:rPr lang="pl-PL" dirty="0"/>
              <a:t>− Służby publiczne</a:t>
            </a:r>
          </a:p>
          <a:p>
            <a:r>
              <a:rPr lang="pl-PL" dirty="0"/>
              <a:t>− Organizacje społeczne i związki wyznaniowe</a:t>
            </a:r>
          </a:p>
          <a:p>
            <a:r>
              <a:rPr lang="pl-PL" dirty="0"/>
              <a:t>Główne/kierunkowe zasady udzielania wsparcia</a:t>
            </a:r>
          </a:p>
          <a:p>
            <a:r>
              <a:rPr lang="pl-PL" dirty="0"/>
              <a:t>Wsparcie realizowane będzie poza Podmiotowym Systemem Finansowania realizowanym za</a:t>
            </a:r>
          </a:p>
          <a:p>
            <a:r>
              <a:rPr lang="pl-PL" dirty="0"/>
              <a:t>pośrednictwem Bazy Usług Rozwojowych. W wybranych naborach premiowane będą projekty</a:t>
            </a:r>
          </a:p>
          <a:p>
            <a:r>
              <a:rPr lang="pl-PL" dirty="0"/>
              <a:t>zakładające komplementarność wsparcia, w tym z EFRR.</a:t>
            </a:r>
          </a:p>
          <a:p>
            <a:r>
              <a:rPr lang="pl-PL" dirty="0"/>
              <a:t>Główne grupy docelowe</a:t>
            </a:r>
          </a:p>
          <a:p>
            <a:r>
              <a:rPr lang="pl-PL" dirty="0"/>
              <a:t>− Pracownicy</a:t>
            </a:r>
          </a:p>
          <a:p>
            <a:r>
              <a:rPr lang="pl-PL" dirty="0"/>
              <a:t>− Pracodawcy</a:t>
            </a:r>
          </a:p>
          <a:p>
            <a:r>
              <a:rPr lang="pl-PL" dirty="0"/>
              <a:t>− Przedsiębiorcy</a:t>
            </a:r>
          </a:p>
          <a:p>
            <a:r>
              <a:rPr lang="pl-PL" dirty="0"/>
              <a:t>Podejmowane inicjatywy mające na celu nabycie kwalifikacji, rozwój</a:t>
            </a:r>
          </a:p>
          <a:p>
            <a:r>
              <a:rPr lang="pl-PL" dirty="0"/>
              <a:t>kompetencji/umiejętności pracodawców, przedsiębiorców i ich pracowników, w tym kompetencji</a:t>
            </a:r>
          </a:p>
          <a:p>
            <a:r>
              <a:rPr lang="pl-PL" dirty="0"/>
              <a:t>mogących zostać wykorzystanymi w sektorach gospodarki związanych z obronnością oraz szeroko</a:t>
            </a:r>
          </a:p>
          <a:p>
            <a:r>
              <a:rPr lang="pl-PL" dirty="0"/>
              <a:t>pojętym bezpieczeństwem staje się kluczowe dla naszego regionu. Celem realizowanych zadań</a:t>
            </a:r>
          </a:p>
          <a:p>
            <a:r>
              <a:rPr lang="pl-PL" dirty="0"/>
              <a:t>jest przeciwdziałanie zjawisku niedopasowania kwalifikacji, kompetencji/ umiejętności</a:t>
            </a:r>
          </a:p>
          <a:p>
            <a:r>
              <a:rPr lang="pl-PL" dirty="0"/>
              <a:t>pracowników do potrzeb pracodawców. Ponadto, interwencja zwiększy szansę mieszkańców</a:t>
            </a:r>
          </a:p>
          <a:p>
            <a:r>
              <a:rPr lang="pl-PL" dirty="0"/>
              <a:t>regionu na utrzymanie zatrudnienia, zmianę ścieżki kariery zawodowej oraz mobilność zawodową.</a:t>
            </a:r>
          </a:p>
          <a:p>
            <a:r>
              <a:rPr lang="pl-PL" dirty="0"/>
              <a:t>Proponowane rodzaje wsparcia przyczynią się do poprawy adaptacyjności firm i ich pracowników.</a:t>
            </a:r>
          </a:p>
          <a:p>
            <a:r>
              <a:rPr lang="pl-PL" dirty="0"/>
              <a:t>Celem podejmowanych działań jest stworzenie odpornego społeczeństwa, zdolnego do</a:t>
            </a:r>
          </a:p>
          <a:p>
            <a:r>
              <a:rPr lang="pl-PL" dirty="0"/>
              <a:t>zaspokajania podstawowych potrzeb bytowych w warunkach sytuacji kryzysowych oraz konfliktu</a:t>
            </a:r>
          </a:p>
          <a:p>
            <a:r>
              <a:rPr lang="pl-PL" dirty="0"/>
              <a:t>zbrojnego, w tym dzięki nabyciu nowych kwalifikacji i rozwojowi kompetencji. </a:t>
            </a:r>
          </a:p>
        </p:txBody>
      </p:sp>
      <p:sp>
        <p:nvSpPr>
          <p:cNvPr id="4" name="Symbol zastępczy numeru slajdu 3">
            <a:extLst>
              <a:ext uri="{FF2B5EF4-FFF2-40B4-BE49-F238E27FC236}">
                <a16:creationId xmlns:a16="http://schemas.microsoft.com/office/drawing/2014/main" id="{439786C7-644B-8E7C-03DB-B220A7B6741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111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9B058-643A-398C-60D5-FD731784440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D83C545-F7ED-88C8-1E77-E7B3CE9EA86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1BDDF2E-00CF-CBA0-F29D-15C2F48918F6}"/>
              </a:ext>
            </a:extLst>
          </p:cNvPr>
          <p:cNvSpPr>
            <a:spLocks noGrp="1"/>
          </p:cNvSpPr>
          <p:nvPr>
            <p:ph type="body" idx="1"/>
          </p:nvPr>
        </p:nvSpPr>
        <p:spPr/>
        <p:txBody>
          <a:bodyPr/>
          <a:lstStyle/>
          <a:p>
            <a:r>
              <a:rPr lang="pl-PL" dirty="0"/>
              <a:t>Katalog beneficjentów:</a:t>
            </a:r>
          </a:p>
          <a:p>
            <a:r>
              <a:rPr lang="pl-PL" dirty="0"/>
              <a:t>− Publiczne Służby Zatrudnienia</a:t>
            </a:r>
          </a:p>
          <a:p>
            <a:r>
              <a:rPr lang="pl-PL" dirty="0"/>
              <a:t>− Jednostki samorządu terytorialnego i ich jednostki organizacyjne, w tym posiadające</a:t>
            </a:r>
          </a:p>
          <a:p>
            <a:r>
              <a:rPr lang="pl-PL" dirty="0"/>
              <a:t>osobowość prawną</a:t>
            </a:r>
          </a:p>
          <a:p>
            <a:r>
              <a:rPr lang="pl-PL" dirty="0"/>
              <a:t>− Związki, porozumienia i stowarzyszenia </a:t>
            </a:r>
            <a:r>
              <a:rPr lang="pl-PL" dirty="0" err="1"/>
              <a:t>jst</a:t>
            </a:r>
            <a:endParaRPr lang="pl-PL" dirty="0"/>
          </a:p>
          <a:p>
            <a:r>
              <a:rPr lang="pl-PL" dirty="0"/>
              <a:t>− Osoby prawne i jednostki organizacyjne nieposiadające osobowości prawnej</a:t>
            </a:r>
          </a:p>
          <a:p>
            <a:r>
              <a:rPr lang="pl-PL" dirty="0"/>
              <a:t>− Organizacje pozarządowe</a:t>
            </a:r>
          </a:p>
          <a:p>
            <a:r>
              <a:rPr lang="pl-PL" dirty="0"/>
              <a:t>− Podmioty ekonomii społecznej</a:t>
            </a:r>
          </a:p>
          <a:p>
            <a:r>
              <a:rPr lang="pl-PL" dirty="0"/>
              <a:t>− Agencje zatrudnienia</a:t>
            </a:r>
          </a:p>
          <a:p>
            <a:r>
              <a:rPr lang="pl-PL" dirty="0"/>
              <a:t>− Instytucje szkoleniowe</a:t>
            </a:r>
          </a:p>
          <a:p>
            <a:r>
              <a:rPr lang="pl-PL" dirty="0"/>
              <a:t>− Instytucje dialogu społecznego, instytucje partnerstwa lokalnego</a:t>
            </a:r>
          </a:p>
          <a:p>
            <a:r>
              <a:rPr lang="pl-PL" dirty="0"/>
              <a:t>− Ochotnicze Hufce Pracy</a:t>
            </a:r>
          </a:p>
          <a:p>
            <a:r>
              <a:rPr lang="pl-PL" dirty="0"/>
              <a:t>− Osoby fizyczne prowadzące działalność gospodarczą lub oświatową na podstawie</a:t>
            </a:r>
          </a:p>
          <a:p>
            <a:r>
              <a:rPr lang="pl-PL" dirty="0"/>
              <a:t>przepisów odrębnych</a:t>
            </a:r>
          </a:p>
          <a:p>
            <a:r>
              <a:rPr lang="pl-PL" dirty="0"/>
              <a:t>− Przedsiębiorcy w rozumieniu przepisów ustawy z dnia 6 marca 2018 r. Prawo</a:t>
            </a:r>
          </a:p>
          <a:p>
            <a:r>
              <a:rPr lang="pl-PL" dirty="0"/>
              <a:t>przedsiębiorców</a:t>
            </a:r>
          </a:p>
          <a:p>
            <a:r>
              <a:rPr lang="pl-PL" dirty="0"/>
              <a:t>Główne grupy docelowe</a:t>
            </a:r>
          </a:p>
          <a:p>
            <a:r>
              <a:rPr lang="pl-PL" dirty="0"/>
              <a:t>− Osoby bezrobotne (w tym długotrwale bezrobotne)</a:t>
            </a:r>
          </a:p>
          <a:p>
            <a:r>
              <a:rPr lang="pl-PL" dirty="0"/>
              <a:t>− Osoby bierne zawodowo</a:t>
            </a:r>
          </a:p>
          <a:p>
            <a:r>
              <a:rPr lang="pl-PL" dirty="0"/>
              <a:t>− Osoby poszukujące pracy</a:t>
            </a:r>
          </a:p>
          <a:p>
            <a:r>
              <a:rPr lang="pl-PL" dirty="0"/>
              <a:t>Katalog beneficjentów:</a:t>
            </a:r>
          </a:p>
          <a:p>
            <a:r>
              <a:rPr lang="pl-PL" dirty="0"/>
              <a:t>− Publiczne Służby Zatrudnienia</a:t>
            </a:r>
          </a:p>
          <a:p>
            <a:r>
              <a:rPr lang="pl-PL" dirty="0"/>
              <a:t>− Jednostki samorządu terytorialnego i ich jednostki organizacyjne, w tym posiadające</a:t>
            </a:r>
          </a:p>
          <a:p>
            <a:r>
              <a:rPr lang="pl-PL" dirty="0"/>
              <a:t>osobowość prawną</a:t>
            </a:r>
          </a:p>
          <a:p>
            <a:r>
              <a:rPr lang="pl-PL" dirty="0"/>
              <a:t>− Związki, porozumienia i stowarzyszenia </a:t>
            </a:r>
            <a:r>
              <a:rPr lang="pl-PL" dirty="0" err="1"/>
              <a:t>jst</a:t>
            </a:r>
            <a:endParaRPr lang="pl-PL" dirty="0"/>
          </a:p>
          <a:p>
            <a:r>
              <a:rPr lang="pl-PL" dirty="0"/>
              <a:t>− Osoby prawne i jednostki organizacyjne nieposiadające osobowości prawnej</a:t>
            </a:r>
          </a:p>
          <a:p>
            <a:r>
              <a:rPr lang="pl-PL" dirty="0"/>
              <a:t>− Organizacje pozarządowe</a:t>
            </a:r>
          </a:p>
          <a:p>
            <a:r>
              <a:rPr lang="pl-PL" dirty="0"/>
              <a:t>− Podmioty ekonomii społecznej</a:t>
            </a:r>
          </a:p>
          <a:p>
            <a:r>
              <a:rPr lang="pl-PL" dirty="0"/>
              <a:t>− Agencje zatrudnienia</a:t>
            </a:r>
          </a:p>
          <a:p>
            <a:r>
              <a:rPr lang="pl-PL" dirty="0"/>
              <a:t>− Instytucje szkoleniowe</a:t>
            </a:r>
          </a:p>
          <a:p>
            <a:r>
              <a:rPr lang="pl-PL" dirty="0"/>
              <a:t>− Instytucje dialogu społecznego, instytucje partnerstwa lokalnego</a:t>
            </a:r>
          </a:p>
          <a:p>
            <a:r>
              <a:rPr lang="pl-PL" dirty="0"/>
              <a:t>− Ochotnicze Hufce Pracy</a:t>
            </a:r>
          </a:p>
          <a:p>
            <a:r>
              <a:rPr lang="pl-PL" dirty="0"/>
              <a:t>− Osoby fizyczne prowadzące działalność gospodarczą lub oświatową na podstawie</a:t>
            </a:r>
          </a:p>
          <a:p>
            <a:r>
              <a:rPr lang="pl-PL" dirty="0"/>
              <a:t>przepisów odrębnych</a:t>
            </a:r>
          </a:p>
          <a:p>
            <a:r>
              <a:rPr lang="pl-PL" dirty="0"/>
              <a:t>− Przedsiębiorcy w rozumieniu przepisów ustawy z dnia 6 marca 2018 r. Prawo</a:t>
            </a:r>
          </a:p>
          <a:p>
            <a:r>
              <a:rPr lang="pl-PL" dirty="0"/>
              <a:t>przedsiębiorców</a:t>
            </a:r>
          </a:p>
          <a:p>
            <a:r>
              <a:rPr lang="pl-PL" dirty="0"/>
              <a:t>Główne grupy docelowe</a:t>
            </a:r>
          </a:p>
          <a:p>
            <a:r>
              <a:rPr lang="pl-PL" dirty="0"/>
              <a:t>− Osoby bezrobotne (w tym długotrwale bezrobotne)</a:t>
            </a:r>
          </a:p>
          <a:p>
            <a:r>
              <a:rPr lang="pl-PL" dirty="0"/>
              <a:t>− Osoby bierne zawodowo</a:t>
            </a:r>
          </a:p>
          <a:p>
            <a:r>
              <a:rPr lang="pl-PL" dirty="0"/>
              <a:t>− Osoby poszukujące pracy</a:t>
            </a:r>
          </a:p>
          <a:p>
            <a:r>
              <a:rPr lang="pl-PL" dirty="0" err="1"/>
              <a:t>ednocześnie</a:t>
            </a:r>
            <a:r>
              <a:rPr lang="pl-PL" dirty="0"/>
              <a:t> rośnie zapotrzebowanie na nowe kompetencje i kwalifikacje w</a:t>
            </a:r>
          </a:p>
          <a:p>
            <a:r>
              <a:rPr lang="pl-PL" dirty="0"/>
              <a:t>obszarach takich jak: odnawialne źródła energii, efektywność energetyczna, gospodarka obiegu</a:t>
            </a:r>
          </a:p>
          <a:p>
            <a:r>
              <a:rPr lang="pl-PL" dirty="0"/>
              <a:t>zamkniętego, zarządzanie energią, technologie wodorowe czy </a:t>
            </a:r>
            <a:r>
              <a:rPr lang="pl-PL" dirty="0" err="1"/>
              <a:t>ekoinnowacje</a:t>
            </a:r>
            <a:r>
              <a:rPr lang="pl-PL" dirty="0"/>
              <a:t>. Interwencja</a:t>
            </a:r>
          </a:p>
          <a:p>
            <a:r>
              <a:rPr lang="pl-PL" dirty="0"/>
              <a:t>odpowiada na te wyzwania, oferując kompleksowe wsparcie osobom bezrobotnym, biernym</a:t>
            </a:r>
          </a:p>
          <a:p>
            <a:r>
              <a:rPr lang="pl-PL" dirty="0"/>
              <a:t>zawodowo i poszukującym pracy poprzez działania z zakresu aktywizacji zawodowej, doradztwa,</a:t>
            </a:r>
          </a:p>
          <a:p>
            <a:r>
              <a:rPr lang="pl-PL" dirty="0"/>
              <a:t>szkoleń i nabywania kwalifikacji w zawodach związanych z dekarbonizacją. Celem jest</a:t>
            </a:r>
          </a:p>
          <a:p>
            <a:r>
              <a:rPr lang="pl-PL" dirty="0"/>
              <a:t>przygotowanie osób do wejścia lub powrotu na rynek pracy w sektorach przyszłości związanych z</a:t>
            </a:r>
          </a:p>
          <a:p>
            <a:r>
              <a:rPr lang="pl-PL" dirty="0"/>
              <a:t>energetyką odnawialną, zielonymi technologiami i transformacją energetyczną które będą stanowić</a:t>
            </a:r>
          </a:p>
          <a:p>
            <a:r>
              <a:rPr lang="pl-PL" dirty="0"/>
              <a:t>podstawę gospodarki niskoemisyjnej.</a:t>
            </a:r>
          </a:p>
          <a:p>
            <a:r>
              <a:rPr lang="pl-PL" dirty="0"/>
              <a:t>W wyniku interwencji zakłada się osiągnięcie rezultatu w postaci zwiększenia poziomu kwalifikacji</a:t>
            </a:r>
          </a:p>
          <a:p>
            <a:r>
              <a:rPr lang="pl-PL" dirty="0"/>
              <a:t>lub kompetencji, umiejętności z zakresu dekarbonizacji</a:t>
            </a:r>
          </a:p>
          <a:p>
            <a:endParaRPr lang="pl-PL" dirty="0"/>
          </a:p>
        </p:txBody>
      </p:sp>
      <p:sp>
        <p:nvSpPr>
          <p:cNvPr id="4" name="Symbol zastępczy numeru slajdu 3">
            <a:extLst>
              <a:ext uri="{FF2B5EF4-FFF2-40B4-BE49-F238E27FC236}">
                <a16:creationId xmlns:a16="http://schemas.microsoft.com/office/drawing/2014/main" id="{56FDEF4E-4EAF-67D1-01B9-FDD0595D964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395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25BC5-6ABC-9B39-16DF-5DFCF9AE8CC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2A93274-5D06-E4B7-8126-80990C4942D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ACD215B-F774-114B-74B5-7E972CC6B404}"/>
              </a:ext>
            </a:extLst>
          </p:cNvPr>
          <p:cNvSpPr>
            <a:spLocks noGrp="1"/>
          </p:cNvSpPr>
          <p:nvPr>
            <p:ph type="body" idx="1"/>
          </p:nvPr>
        </p:nvSpPr>
        <p:spPr/>
        <p:txBody>
          <a:bodyPr/>
          <a:lstStyle/>
          <a:p>
            <a:r>
              <a:rPr lang="pl-PL" dirty="0"/>
              <a:t>Wspierane będzie kształcenie zawodowe oraz uruchamianie kształcenia</a:t>
            </a:r>
          </a:p>
          <a:p>
            <a:r>
              <a:rPr lang="pl-PL" dirty="0"/>
              <a:t>specjalistycznego na 5 poziomie PRK i kursów zawodowych dopasowanych do</a:t>
            </a:r>
          </a:p>
          <a:p>
            <a:r>
              <a:rPr lang="pl-PL" dirty="0"/>
              <a:t>potrzeb rynku pracy, z wykorzystaniem m. in. </a:t>
            </a:r>
            <a:r>
              <a:rPr lang="pl-PL" dirty="0" err="1"/>
              <a:t>mikrokwalifikacji</a:t>
            </a:r>
            <a:r>
              <a:rPr lang="pl-PL" dirty="0"/>
              <a:t> [2]. </a:t>
            </a:r>
          </a:p>
        </p:txBody>
      </p:sp>
      <p:sp>
        <p:nvSpPr>
          <p:cNvPr id="4" name="Symbol zastępczy numeru slajdu 3">
            <a:extLst>
              <a:ext uri="{FF2B5EF4-FFF2-40B4-BE49-F238E27FC236}">
                <a16:creationId xmlns:a16="http://schemas.microsoft.com/office/drawing/2014/main" id="{C89A9B63-19F5-90B9-81B2-8295344E42C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924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stopki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numeru slajdu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266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Dopisać adresy w KPO i w agendzie działania KPO</a:t>
            </a:r>
          </a:p>
        </p:txBody>
      </p:sp>
      <p:sp>
        <p:nvSpPr>
          <p:cNvPr id="4" name="Symbol zastępczy stopki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ymbol zastępczy numeru slajdu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061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2</a:t>
            </a:fld>
            <a:endParaRPr lang="pl-PL"/>
          </a:p>
        </p:txBody>
      </p:sp>
    </p:spTree>
    <p:extLst>
      <p:ext uri="{BB962C8B-B14F-4D97-AF65-F5344CB8AC3E}">
        <p14:creationId xmlns:p14="http://schemas.microsoft.com/office/powerpoint/2010/main" val="789875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3</a:t>
            </a:fld>
            <a:endParaRPr lang="pl-PL" dirty="0"/>
          </a:p>
        </p:txBody>
      </p:sp>
    </p:spTree>
    <p:extLst>
      <p:ext uri="{BB962C8B-B14F-4D97-AF65-F5344CB8AC3E}">
        <p14:creationId xmlns:p14="http://schemas.microsoft.com/office/powerpoint/2010/main" val="1357988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4</a:t>
            </a:fld>
            <a:endParaRPr lang="pl-PL"/>
          </a:p>
        </p:txBody>
      </p:sp>
    </p:spTree>
    <p:extLst>
      <p:ext uri="{BB962C8B-B14F-4D97-AF65-F5344CB8AC3E}">
        <p14:creationId xmlns:p14="http://schemas.microsoft.com/office/powerpoint/2010/main" val="3997579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5</a:t>
            </a:fld>
            <a:endParaRPr lang="pl-PL"/>
          </a:p>
        </p:txBody>
      </p:sp>
    </p:spTree>
    <p:extLst>
      <p:ext uri="{BB962C8B-B14F-4D97-AF65-F5344CB8AC3E}">
        <p14:creationId xmlns:p14="http://schemas.microsoft.com/office/powerpoint/2010/main" val="1039363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6</a:t>
            </a:fld>
            <a:endParaRPr lang="pl-PL"/>
          </a:p>
        </p:txBody>
      </p:sp>
    </p:spTree>
    <p:extLst>
      <p:ext uri="{BB962C8B-B14F-4D97-AF65-F5344CB8AC3E}">
        <p14:creationId xmlns:p14="http://schemas.microsoft.com/office/powerpoint/2010/main" val="2714508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endParaRPr lang="pl-PL" dirty="0"/>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78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58E95-07EB-9452-9E03-56095DB2325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604FED1-9799-D2F7-A7C4-69D44DD5B57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2F39222-0912-5CAA-2429-3F7EE7AF4C70}"/>
              </a:ext>
            </a:extLst>
          </p:cNvPr>
          <p:cNvSpPr>
            <a:spLocks noGrp="1"/>
          </p:cNvSpPr>
          <p:nvPr>
            <p:ph type="body" idx="1"/>
          </p:nvPr>
        </p:nvSpPr>
        <p:spPr/>
        <p:txBody>
          <a:bodyPr/>
          <a:lstStyle/>
          <a:p>
            <a:r>
              <a:rPr lang="pl-PL" dirty="0"/>
              <a:t>Wspierane będzie kształcenie zawodowe oraz uruchamianie kształcenia</a:t>
            </a:r>
          </a:p>
          <a:p>
            <a:r>
              <a:rPr lang="pl-PL" dirty="0"/>
              <a:t>specjalistycznego na 5 poziomie PRK i kursów zawodowych dopasowanych do</a:t>
            </a:r>
          </a:p>
          <a:p>
            <a:r>
              <a:rPr lang="pl-PL" dirty="0"/>
              <a:t>potrzeb rynku pracy, z wykorzystaniem m. in. </a:t>
            </a:r>
            <a:r>
              <a:rPr lang="pl-PL" dirty="0" err="1"/>
              <a:t>mikrokwalifikacji</a:t>
            </a:r>
            <a:r>
              <a:rPr lang="pl-PL" dirty="0"/>
              <a:t> [2]. </a:t>
            </a:r>
          </a:p>
        </p:txBody>
      </p:sp>
      <p:sp>
        <p:nvSpPr>
          <p:cNvPr id="4" name="Symbol zastępczy numeru slajdu 3">
            <a:extLst>
              <a:ext uri="{FF2B5EF4-FFF2-40B4-BE49-F238E27FC236}">
                <a16:creationId xmlns:a16="http://schemas.microsoft.com/office/drawing/2014/main" id="{027A3693-F2E8-2E01-F987-8F71F165770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141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0E2D3-F5D7-B74A-420A-FAC9EAA7762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A8C1A59-60BC-3C79-CA10-076E4F83B21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F680E3F-6AAD-F600-2A67-31BB89455B11}"/>
              </a:ext>
            </a:extLst>
          </p:cNvPr>
          <p:cNvSpPr>
            <a:spLocks noGrp="1"/>
          </p:cNvSpPr>
          <p:nvPr>
            <p:ph type="body" idx="1"/>
          </p:nvPr>
        </p:nvSpPr>
        <p:spPr/>
        <p:txBody>
          <a:bodyPr/>
          <a:lstStyle/>
          <a:p>
            <a:r>
              <a:rPr lang="pl-PL" dirty="0"/>
              <a:t>Przedsięwzięcie realizowane będzie na terenie całej Polski. Szczególny nacisk położono na dostępność usług oraz zasadę niedyskryminacji, tak aby opracowany standard był w pełni dostępny dla wszystkich użytkowników, w tym osób z niepełnosprawnościami, bez barier równościowych</a:t>
            </a:r>
          </a:p>
        </p:txBody>
      </p:sp>
      <p:sp>
        <p:nvSpPr>
          <p:cNvPr id="4" name="Symbol zastępczy numeru slajdu 3">
            <a:extLst>
              <a:ext uri="{FF2B5EF4-FFF2-40B4-BE49-F238E27FC236}">
                <a16:creationId xmlns:a16="http://schemas.microsoft.com/office/drawing/2014/main" id="{9B68E234-D8A4-8FE0-EB70-336C9D3E8F1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843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2">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dirty="0"/>
          </a:p>
        </p:txBody>
      </p:sp>
      <p:pic>
        <p:nvPicPr>
          <p:cNvPr id="6" name="Obraz 5">
            <a:extLst>
              <a:ext uri="{FF2B5EF4-FFF2-40B4-BE49-F238E27FC236}">
                <a16:creationId xmlns:a16="http://schemas.microsoft.com/office/drawing/2014/main" id="{6BD94CA2-33AC-462F-8588-B4E6BB46DC1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7808" y="6350695"/>
            <a:ext cx="7816195" cy="1016208"/>
          </a:xfrm>
          <a:prstGeom prst="rect">
            <a:avLst/>
          </a:prstGeom>
        </p:spPr>
      </p:pic>
      <p:pic>
        <p:nvPicPr>
          <p:cNvPr id="17" name="Obraz 16">
            <a:extLst>
              <a:ext uri="{FF2B5EF4-FFF2-40B4-BE49-F238E27FC236}">
                <a16:creationId xmlns:a16="http://schemas.microsoft.com/office/drawing/2014/main" id="{EB676503-45E5-4DE1-9EDB-FB67A11417B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5525" y="1973819"/>
            <a:ext cx="3954285" cy="713288"/>
          </a:xfrm>
          <a:prstGeom prst="rect">
            <a:avLst/>
          </a:prstGeom>
        </p:spPr>
      </p:pic>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endParaRPr lang="pl-PL" dirty="0"/>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2000" y="6371047"/>
            <a:ext cx="2633371" cy="949192"/>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2743" y="6370378"/>
            <a:ext cx="2239772" cy="950531"/>
          </a:xfrm>
          <a:prstGeom prst="rect">
            <a:avLst/>
          </a:prstGeom>
        </p:spPr>
      </p:pic>
    </p:spTree>
    <p:extLst>
      <p:ext uri="{BB962C8B-B14F-4D97-AF65-F5344CB8AC3E}">
        <p14:creationId xmlns:p14="http://schemas.microsoft.com/office/powerpoint/2010/main" val="278508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2F7B42-3B46-46E3-85FF-7A021704E44E}"/>
              </a:ext>
            </a:extLst>
          </p:cNvPr>
          <p:cNvSpPr>
            <a:spLocks noGrp="1"/>
          </p:cNvSpPr>
          <p:nvPr>
            <p:ph type="ctrTitle"/>
          </p:nvPr>
        </p:nvSpPr>
        <p:spPr>
          <a:xfrm>
            <a:off x="1336675" y="1236663"/>
            <a:ext cx="8018463" cy="2632075"/>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E717D31A-CB5A-4752-B965-AE9BE3392E9E}"/>
              </a:ext>
            </a:extLst>
          </p:cNvPr>
          <p:cNvSpPr>
            <a:spLocks noGrp="1"/>
          </p:cNvSpPr>
          <p:nvPr>
            <p:ph type="subTitle" idx="1"/>
          </p:nvPr>
        </p:nvSpPr>
        <p:spPr>
          <a:xfrm>
            <a:off x="1336675" y="3970338"/>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B9672A5-03A6-4261-B000-AF9D52921A4A}"/>
              </a:ext>
            </a:extLst>
          </p:cNvPr>
          <p:cNvSpPr>
            <a:spLocks noGrp="1"/>
          </p:cNvSpPr>
          <p:nvPr>
            <p:ph type="dt" sz="half" idx="10"/>
          </p:nvPr>
        </p:nvSpPr>
        <p:spPr/>
        <p:txBody>
          <a:bodyPr/>
          <a:lstStyle/>
          <a:p>
            <a:fld id="{A40D34DC-2527-40E3-97A6-D527D3F8AE2B}" type="datetimeFigureOut">
              <a:rPr lang="pl-PL" smtClean="0"/>
              <a:t>9.03.2026</a:t>
            </a:fld>
            <a:endParaRPr lang="pl-PL"/>
          </a:p>
        </p:txBody>
      </p:sp>
      <p:sp>
        <p:nvSpPr>
          <p:cNvPr id="5" name="Symbol zastępczy stopki 4">
            <a:extLst>
              <a:ext uri="{FF2B5EF4-FFF2-40B4-BE49-F238E27FC236}">
                <a16:creationId xmlns:a16="http://schemas.microsoft.com/office/drawing/2014/main" id="{C3B7EB8A-A0EF-442E-9EF5-F057BC2523B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7811E10-ED34-468C-A60D-B6C2B267AE59}"/>
              </a:ext>
            </a:extLst>
          </p:cNvPr>
          <p:cNvSpPr>
            <a:spLocks noGrp="1"/>
          </p:cNvSpPr>
          <p:nvPr>
            <p:ph type="sldNum" sz="quarter" idx="12"/>
          </p:nvPr>
        </p:nvSpPr>
        <p:spPr/>
        <p:txBody>
          <a:bodyPr/>
          <a:lstStyle/>
          <a:p>
            <a:fld id="{F93F698B-2700-4564-ABB6-8D52C23FEBF6}" type="slidenum">
              <a:rPr lang="pl-PL" smtClean="0"/>
              <a:t>‹#›</a:t>
            </a:fld>
            <a:endParaRPr lang="pl-PL"/>
          </a:p>
        </p:txBody>
      </p:sp>
    </p:spTree>
    <p:extLst>
      <p:ext uri="{BB962C8B-B14F-4D97-AF65-F5344CB8AC3E}">
        <p14:creationId xmlns:p14="http://schemas.microsoft.com/office/powerpoint/2010/main" val="1644563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ADC8B9-DD6A-4E1C-92F4-944E8BDC8CA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D3D6CCF-514F-4B7B-B9C8-5C7246F1DD03}"/>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0552AF5-1EE2-4FC8-AFE9-C85E7E19FD3D}"/>
              </a:ext>
            </a:extLst>
          </p:cNvPr>
          <p:cNvSpPr>
            <a:spLocks noGrp="1"/>
          </p:cNvSpPr>
          <p:nvPr>
            <p:ph type="dt" sz="half" idx="10"/>
          </p:nvPr>
        </p:nvSpPr>
        <p:spPr/>
        <p:txBody>
          <a:bodyPr/>
          <a:lstStyle/>
          <a:p>
            <a:fld id="{A40D34DC-2527-40E3-97A6-D527D3F8AE2B}" type="datetimeFigureOut">
              <a:rPr lang="pl-PL" smtClean="0"/>
              <a:t>9.03.2026</a:t>
            </a:fld>
            <a:endParaRPr lang="pl-PL"/>
          </a:p>
        </p:txBody>
      </p:sp>
      <p:sp>
        <p:nvSpPr>
          <p:cNvPr id="5" name="Symbol zastępczy stopki 4">
            <a:extLst>
              <a:ext uri="{FF2B5EF4-FFF2-40B4-BE49-F238E27FC236}">
                <a16:creationId xmlns:a16="http://schemas.microsoft.com/office/drawing/2014/main" id="{1CDD2C1D-BD04-4A6C-9058-16188B1F330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9728FA8-B409-4C41-863E-6FFC365C041C}"/>
              </a:ext>
            </a:extLst>
          </p:cNvPr>
          <p:cNvSpPr>
            <a:spLocks noGrp="1"/>
          </p:cNvSpPr>
          <p:nvPr>
            <p:ph type="sldNum" sz="quarter" idx="12"/>
          </p:nvPr>
        </p:nvSpPr>
        <p:spPr/>
        <p:txBody>
          <a:bodyPr/>
          <a:lstStyle/>
          <a:p>
            <a:fld id="{F93F698B-2700-4564-ABB6-8D52C23FEBF6}" type="slidenum">
              <a:rPr lang="pl-PL" smtClean="0"/>
              <a:t>‹#›</a:t>
            </a:fld>
            <a:endParaRPr lang="pl-PL"/>
          </a:p>
        </p:txBody>
      </p:sp>
    </p:spTree>
    <p:extLst>
      <p:ext uri="{BB962C8B-B14F-4D97-AF65-F5344CB8AC3E}">
        <p14:creationId xmlns:p14="http://schemas.microsoft.com/office/powerpoint/2010/main" val="2440650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6D6B95-66ED-40A2-AD81-51221EA981ED}"/>
              </a:ext>
            </a:extLst>
          </p:cNvPr>
          <p:cNvSpPr>
            <a:spLocks noGrp="1"/>
          </p:cNvSpPr>
          <p:nvPr>
            <p:ph type="title"/>
          </p:nvPr>
        </p:nvSpPr>
        <p:spPr>
          <a:xfrm>
            <a:off x="730250" y="1884363"/>
            <a:ext cx="9220200" cy="31448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FF26D0BE-0F13-4345-9FF8-F88FAF0334AB}"/>
              </a:ext>
            </a:extLst>
          </p:cNvPr>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AFEA57AB-29AA-4568-B05A-38690DD3CA75}"/>
              </a:ext>
            </a:extLst>
          </p:cNvPr>
          <p:cNvSpPr>
            <a:spLocks noGrp="1"/>
          </p:cNvSpPr>
          <p:nvPr>
            <p:ph type="dt" sz="half" idx="10"/>
          </p:nvPr>
        </p:nvSpPr>
        <p:spPr/>
        <p:txBody>
          <a:bodyPr/>
          <a:lstStyle/>
          <a:p>
            <a:fld id="{A40D34DC-2527-40E3-97A6-D527D3F8AE2B}" type="datetimeFigureOut">
              <a:rPr lang="pl-PL" smtClean="0"/>
              <a:t>9.03.2026</a:t>
            </a:fld>
            <a:endParaRPr lang="pl-PL"/>
          </a:p>
        </p:txBody>
      </p:sp>
      <p:sp>
        <p:nvSpPr>
          <p:cNvPr id="5" name="Symbol zastępczy stopki 4">
            <a:extLst>
              <a:ext uri="{FF2B5EF4-FFF2-40B4-BE49-F238E27FC236}">
                <a16:creationId xmlns:a16="http://schemas.microsoft.com/office/drawing/2014/main" id="{E244816D-C13A-458F-91FF-20DC9DB32FA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9F214FC-8833-4F68-B0F2-E80D77552D82}"/>
              </a:ext>
            </a:extLst>
          </p:cNvPr>
          <p:cNvSpPr>
            <a:spLocks noGrp="1"/>
          </p:cNvSpPr>
          <p:nvPr>
            <p:ph type="sldNum" sz="quarter" idx="12"/>
          </p:nvPr>
        </p:nvSpPr>
        <p:spPr/>
        <p:txBody>
          <a:bodyPr/>
          <a:lstStyle/>
          <a:p>
            <a:fld id="{F93F698B-2700-4564-ABB6-8D52C23FEBF6}" type="slidenum">
              <a:rPr lang="pl-PL" smtClean="0"/>
              <a:t>‹#›</a:t>
            </a:fld>
            <a:endParaRPr lang="pl-PL"/>
          </a:p>
        </p:txBody>
      </p:sp>
    </p:spTree>
    <p:extLst>
      <p:ext uri="{BB962C8B-B14F-4D97-AF65-F5344CB8AC3E}">
        <p14:creationId xmlns:p14="http://schemas.microsoft.com/office/powerpoint/2010/main" val="2851253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91BA9B-437B-44DA-AFFC-B9BC3F7E9A3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EADC092F-9646-42AD-85B9-E0640C3B64B7}"/>
              </a:ext>
            </a:extLst>
          </p:cNvPr>
          <p:cNvSpPr>
            <a:spLocks noGrp="1"/>
          </p:cNvSpPr>
          <p:nvPr>
            <p:ph sz="half" idx="1"/>
          </p:nvPr>
        </p:nvSpPr>
        <p:spPr>
          <a:xfrm>
            <a:off x="735013" y="2012950"/>
            <a:ext cx="4533900" cy="47958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6DFB781B-EE85-4719-93C8-C01CC840BC09}"/>
              </a:ext>
            </a:extLst>
          </p:cNvPr>
          <p:cNvSpPr>
            <a:spLocks noGrp="1"/>
          </p:cNvSpPr>
          <p:nvPr>
            <p:ph sz="half" idx="2"/>
          </p:nvPr>
        </p:nvSpPr>
        <p:spPr>
          <a:xfrm>
            <a:off x="5421313" y="2012950"/>
            <a:ext cx="4535487" cy="47958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72C008D2-7217-4B0A-B2ED-3EB1AB387E0A}"/>
              </a:ext>
            </a:extLst>
          </p:cNvPr>
          <p:cNvSpPr>
            <a:spLocks noGrp="1"/>
          </p:cNvSpPr>
          <p:nvPr>
            <p:ph type="dt" sz="half" idx="10"/>
          </p:nvPr>
        </p:nvSpPr>
        <p:spPr/>
        <p:txBody>
          <a:bodyPr/>
          <a:lstStyle/>
          <a:p>
            <a:fld id="{A40D34DC-2527-40E3-97A6-D527D3F8AE2B}" type="datetimeFigureOut">
              <a:rPr lang="pl-PL" smtClean="0"/>
              <a:t>9.03.2026</a:t>
            </a:fld>
            <a:endParaRPr lang="pl-PL"/>
          </a:p>
        </p:txBody>
      </p:sp>
      <p:sp>
        <p:nvSpPr>
          <p:cNvPr id="6" name="Symbol zastępczy stopki 5">
            <a:extLst>
              <a:ext uri="{FF2B5EF4-FFF2-40B4-BE49-F238E27FC236}">
                <a16:creationId xmlns:a16="http://schemas.microsoft.com/office/drawing/2014/main" id="{50B303A5-6375-4CFA-87C7-5D6FA06399B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687D5AF-791D-4153-857E-C2441D67AEF7}"/>
              </a:ext>
            </a:extLst>
          </p:cNvPr>
          <p:cNvSpPr>
            <a:spLocks noGrp="1"/>
          </p:cNvSpPr>
          <p:nvPr>
            <p:ph type="sldNum" sz="quarter" idx="12"/>
          </p:nvPr>
        </p:nvSpPr>
        <p:spPr/>
        <p:txBody>
          <a:bodyPr/>
          <a:lstStyle/>
          <a:p>
            <a:fld id="{F93F698B-2700-4564-ABB6-8D52C23FEBF6}" type="slidenum">
              <a:rPr lang="pl-PL" smtClean="0"/>
              <a:t>‹#›</a:t>
            </a:fld>
            <a:endParaRPr lang="pl-PL"/>
          </a:p>
        </p:txBody>
      </p:sp>
    </p:spTree>
    <p:extLst>
      <p:ext uri="{BB962C8B-B14F-4D97-AF65-F5344CB8AC3E}">
        <p14:creationId xmlns:p14="http://schemas.microsoft.com/office/powerpoint/2010/main" val="1056503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31DD61-C5A5-4643-ABBA-5134E8C16DA1}"/>
              </a:ext>
            </a:extLst>
          </p:cNvPr>
          <p:cNvSpPr>
            <a:spLocks noGrp="1"/>
          </p:cNvSpPr>
          <p:nvPr>
            <p:ph type="title"/>
          </p:nvPr>
        </p:nvSpPr>
        <p:spPr>
          <a:xfrm>
            <a:off x="736600" y="403225"/>
            <a:ext cx="9221788" cy="1460500"/>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5446597F-DCB7-4582-9132-79060AEE27AF}"/>
              </a:ext>
            </a:extLst>
          </p:cNvPr>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AE0EADF5-9159-4DB2-B229-E33877F062AF}"/>
              </a:ext>
            </a:extLst>
          </p:cNvPr>
          <p:cNvSpPr>
            <a:spLocks noGrp="1"/>
          </p:cNvSpPr>
          <p:nvPr>
            <p:ph sz="half" idx="2"/>
          </p:nvPr>
        </p:nvSpPr>
        <p:spPr>
          <a:xfrm>
            <a:off x="736600" y="2760663"/>
            <a:ext cx="4522788" cy="406241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92912D54-1975-417F-AC05-D0D4572EEE1A}"/>
              </a:ext>
            </a:extLst>
          </p:cNvPr>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E2243339-247A-4149-B709-0EAE819E6A57}"/>
              </a:ext>
            </a:extLst>
          </p:cNvPr>
          <p:cNvSpPr>
            <a:spLocks noGrp="1"/>
          </p:cNvSpPr>
          <p:nvPr>
            <p:ph sz="quarter" idx="4"/>
          </p:nvPr>
        </p:nvSpPr>
        <p:spPr>
          <a:xfrm>
            <a:off x="5413375" y="2760663"/>
            <a:ext cx="4545013" cy="406241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43E8132-D80B-4171-A36A-D4E125159BEB}"/>
              </a:ext>
            </a:extLst>
          </p:cNvPr>
          <p:cNvSpPr>
            <a:spLocks noGrp="1"/>
          </p:cNvSpPr>
          <p:nvPr>
            <p:ph type="dt" sz="half" idx="10"/>
          </p:nvPr>
        </p:nvSpPr>
        <p:spPr/>
        <p:txBody>
          <a:bodyPr/>
          <a:lstStyle/>
          <a:p>
            <a:fld id="{A40D34DC-2527-40E3-97A6-D527D3F8AE2B}" type="datetimeFigureOut">
              <a:rPr lang="pl-PL" smtClean="0"/>
              <a:t>9.03.2026</a:t>
            </a:fld>
            <a:endParaRPr lang="pl-PL"/>
          </a:p>
        </p:txBody>
      </p:sp>
      <p:sp>
        <p:nvSpPr>
          <p:cNvPr id="8" name="Symbol zastępczy stopki 7">
            <a:extLst>
              <a:ext uri="{FF2B5EF4-FFF2-40B4-BE49-F238E27FC236}">
                <a16:creationId xmlns:a16="http://schemas.microsoft.com/office/drawing/2014/main" id="{D0D67BE9-5676-4D9F-9563-CD2CC0461C6F}"/>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3D5C0E4C-E574-40CB-A933-D6302D70F2FA}"/>
              </a:ext>
            </a:extLst>
          </p:cNvPr>
          <p:cNvSpPr>
            <a:spLocks noGrp="1"/>
          </p:cNvSpPr>
          <p:nvPr>
            <p:ph type="sldNum" sz="quarter" idx="12"/>
          </p:nvPr>
        </p:nvSpPr>
        <p:spPr/>
        <p:txBody>
          <a:bodyPr/>
          <a:lstStyle/>
          <a:p>
            <a:fld id="{F93F698B-2700-4564-ABB6-8D52C23FEBF6}" type="slidenum">
              <a:rPr lang="pl-PL" smtClean="0"/>
              <a:t>‹#›</a:t>
            </a:fld>
            <a:endParaRPr lang="pl-PL"/>
          </a:p>
        </p:txBody>
      </p:sp>
    </p:spTree>
    <p:extLst>
      <p:ext uri="{BB962C8B-B14F-4D97-AF65-F5344CB8AC3E}">
        <p14:creationId xmlns:p14="http://schemas.microsoft.com/office/powerpoint/2010/main" val="2675029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41F867-850F-49AE-A8AE-1DB33679DA37}"/>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57E25CC1-6A30-4BEC-BC82-992656AEED37}"/>
              </a:ext>
            </a:extLst>
          </p:cNvPr>
          <p:cNvSpPr>
            <a:spLocks noGrp="1"/>
          </p:cNvSpPr>
          <p:nvPr>
            <p:ph type="dt" sz="half" idx="10"/>
          </p:nvPr>
        </p:nvSpPr>
        <p:spPr/>
        <p:txBody>
          <a:bodyPr/>
          <a:lstStyle/>
          <a:p>
            <a:fld id="{A40D34DC-2527-40E3-97A6-D527D3F8AE2B}" type="datetimeFigureOut">
              <a:rPr lang="pl-PL" smtClean="0"/>
              <a:t>9.03.2026</a:t>
            </a:fld>
            <a:endParaRPr lang="pl-PL"/>
          </a:p>
        </p:txBody>
      </p:sp>
      <p:sp>
        <p:nvSpPr>
          <p:cNvPr id="4" name="Symbol zastępczy stopki 3">
            <a:extLst>
              <a:ext uri="{FF2B5EF4-FFF2-40B4-BE49-F238E27FC236}">
                <a16:creationId xmlns:a16="http://schemas.microsoft.com/office/drawing/2014/main" id="{51ACFF99-AC91-416F-9396-3EBF278A1785}"/>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85A7D143-58B5-482B-A974-D6E6C02756E1}"/>
              </a:ext>
            </a:extLst>
          </p:cNvPr>
          <p:cNvSpPr>
            <a:spLocks noGrp="1"/>
          </p:cNvSpPr>
          <p:nvPr>
            <p:ph type="sldNum" sz="quarter" idx="12"/>
          </p:nvPr>
        </p:nvSpPr>
        <p:spPr/>
        <p:txBody>
          <a:bodyPr/>
          <a:lstStyle/>
          <a:p>
            <a:fld id="{F93F698B-2700-4564-ABB6-8D52C23FEBF6}" type="slidenum">
              <a:rPr lang="pl-PL" smtClean="0"/>
              <a:t>‹#›</a:t>
            </a:fld>
            <a:endParaRPr lang="pl-PL"/>
          </a:p>
        </p:txBody>
      </p:sp>
    </p:spTree>
    <p:extLst>
      <p:ext uri="{BB962C8B-B14F-4D97-AF65-F5344CB8AC3E}">
        <p14:creationId xmlns:p14="http://schemas.microsoft.com/office/powerpoint/2010/main" val="219820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E324847-D099-433A-9E53-63632C708171}"/>
              </a:ext>
            </a:extLst>
          </p:cNvPr>
          <p:cNvSpPr>
            <a:spLocks noGrp="1"/>
          </p:cNvSpPr>
          <p:nvPr>
            <p:ph type="dt" sz="half" idx="10"/>
          </p:nvPr>
        </p:nvSpPr>
        <p:spPr/>
        <p:txBody>
          <a:bodyPr/>
          <a:lstStyle/>
          <a:p>
            <a:fld id="{A40D34DC-2527-40E3-97A6-D527D3F8AE2B}" type="datetimeFigureOut">
              <a:rPr lang="pl-PL" smtClean="0"/>
              <a:t>9.03.2026</a:t>
            </a:fld>
            <a:endParaRPr lang="pl-PL"/>
          </a:p>
        </p:txBody>
      </p:sp>
      <p:sp>
        <p:nvSpPr>
          <p:cNvPr id="3" name="Symbol zastępczy stopki 2">
            <a:extLst>
              <a:ext uri="{FF2B5EF4-FFF2-40B4-BE49-F238E27FC236}">
                <a16:creationId xmlns:a16="http://schemas.microsoft.com/office/drawing/2014/main" id="{89FA7692-0849-46AA-8A9A-ED13ECBB45A4}"/>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59EF26F9-5CC0-47AD-B57A-809B1312A60A}"/>
              </a:ext>
            </a:extLst>
          </p:cNvPr>
          <p:cNvSpPr>
            <a:spLocks noGrp="1"/>
          </p:cNvSpPr>
          <p:nvPr>
            <p:ph type="sldNum" sz="quarter" idx="12"/>
          </p:nvPr>
        </p:nvSpPr>
        <p:spPr/>
        <p:txBody>
          <a:bodyPr/>
          <a:lstStyle/>
          <a:p>
            <a:fld id="{F93F698B-2700-4564-ABB6-8D52C23FEBF6}" type="slidenum">
              <a:rPr lang="pl-PL" smtClean="0"/>
              <a:t>‹#›</a:t>
            </a:fld>
            <a:endParaRPr lang="pl-PL"/>
          </a:p>
        </p:txBody>
      </p:sp>
    </p:spTree>
    <p:extLst>
      <p:ext uri="{BB962C8B-B14F-4D97-AF65-F5344CB8AC3E}">
        <p14:creationId xmlns:p14="http://schemas.microsoft.com/office/powerpoint/2010/main" val="3910206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D9C0B7-9CDB-424D-BBF5-9340404C0CFF}"/>
              </a:ext>
            </a:extLst>
          </p:cNvPr>
          <p:cNvSpPr>
            <a:spLocks noGrp="1"/>
          </p:cNvSpPr>
          <p:nvPr>
            <p:ph type="title"/>
          </p:nvPr>
        </p:nvSpPr>
        <p:spPr>
          <a:xfrm>
            <a:off x="736600" y="503238"/>
            <a:ext cx="3448050" cy="17653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B92C90C5-EBA7-47C4-907F-8BDC887671BD}"/>
              </a:ext>
            </a:extLst>
          </p:cNvPr>
          <p:cNvSpPr>
            <a:spLocks noGrp="1"/>
          </p:cNvSpPr>
          <p:nvPr>
            <p:ph idx="1"/>
          </p:nvPr>
        </p:nvSpPr>
        <p:spPr>
          <a:xfrm>
            <a:off x="4545013" y="1089025"/>
            <a:ext cx="541337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AB8FA5EB-B42D-49B2-B092-AF5940287206}"/>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ABB07AFF-B761-4341-A5D4-9D1B1C4F2AD8}"/>
              </a:ext>
            </a:extLst>
          </p:cNvPr>
          <p:cNvSpPr>
            <a:spLocks noGrp="1"/>
          </p:cNvSpPr>
          <p:nvPr>
            <p:ph type="dt" sz="half" idx="10"/>
          </p:nvPr>
        </p:nvSpPr>
        <p:spPr/>
        <p:txBody>
          <a:bodyPr/>
          <a:lstStyle/>
          <a:p>
            <a:fld id="{A40D34DC-2527-40E3-97A6-D527D3F8AE2B}" type="datetimeFigureOut">
              <a:rPr lang="pl-PL" smtClean="0"/>
              <a:t>9.03.2026</a:t>
            </a:fld>
            <a:endParaRPr lang="pl-PL"/>
          </a:p>
        </p:txBody>
      </p:sp>
      <p:sp>
        <p:nvSpPr>
          <p:cNvPr id="6" name="Symbol zastępczy stopki 5">
            <a:extLst>
              <a:ext uri="{FF2B5EF4-FFF2-40B4-BE49-F238E27FC236}">
                <a16:creationId xmlns:a16="http://schemas.microsoft.com/office/drawing/2014/main" id="{A9BA9E1A-6578-4442-BEBB-C44049C6183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489B475-9C59-4E93-9B42-50D81C9F48EF}"/>
              </a:ext>
            </a:extLst>
          </p:cNvPr>
          <p:cNvSpPr>
            <a:spLocks noGrp="1"/>
          </p:cNvSpPr>
          <p:nvPr>
            <p:ph type="sldNum" sz="quarter" idx="12"/>
          </p:nvPr>
        </p:nvSpPr>
        <p:spPr/>
        <p:txBody>
          <a:bodyPr/>
          <a:lstStyle/>
          <a:p>
            <a:fld id="{F93F698B-2700-4564-ABB6-8D52C23FEBF6}" type="slidenum">
              <a:rPr lang="pl-PL" smtClean="0"/>
              <a:t>‹#›</a:t>
            </a:fld>
            <a:endParaRPr lang="pl-PL"/>
          </a:p>
        </p:txBody>
      </p:sp>
    </p:spTree>
    <p:extLst>
      <p:ext uri="{BB962C8B-B14F-4D97-AF65-F5344CB8AC3E}">
        <p14:creationId xmlns:p14="http://schemas.microsoft.com/office/powerpoint/2010/main" val="4155458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CFBA54-9E18-4C8E-8621-13E649B6EC6C}"/>
              </a:ext>
            </a:extLst>
          </p:cNvPr>
          <p:cNvSpPr>
            <a:spLocks noGrp="1"/>
          </p:cNvSpPr>
          <p:nvPr>
            <p:ph type="title"/>
          </p:nvPr>
        </p:nvSpPr>
        <p:spPr>
          <a:xfrm>
            <a:off x="736600" y="503238"/>
            <a:ext cx="3448050" cy="17653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CF5B3223-078C-4685-B129-4E56E2F1350F}"/>
              </a:ext>
            </a:extLst>
          </p:cNvPr>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B07DD35A-FDB2-4397-AB0A-2C06050BC39E}"/>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3435E323-F52F-4D9D-A178-9592FDD79005}"/>
              </a:ext>
            </a:extLst>
          </p:cNvPr>
          <p:cNvSpPr>
            <a:spLocks noGrp="1"/>
          </p:cNvSpPr>
          <p:nvPr>
            <p:ph type="dt" sz="half" idx="10"/>
          </p:nvPr>
        </p:nvSpPr>
        <p:spPr/>
        <p:txBody>
          <a:bodyPr/>
          <a:lstStyle/>
          <a:p>
            <a:fld id="{A40D34DC-2527-40E3-97A6-D527D3F8AE2B}" type="datetimeFigureOut">
              <a:rPr lang="pl-PL" smtClean="0"/>
              <a:t>9.03.2026</a:t>
            </a:fld>
            <a:endParaRPr lang="pl-PL"/>
          </a:p>
        </p:txBody>
      </p:sp>
      <p:sp>
        <p:nvSpPr>
          <p:cNvPr id="6" name="Symbol zastępczy stopki 5">
            <a:extLst>
              <a:ext uri="{FF2B5EF4-FFF2-40B4-BE49-F238E27FC236}">
                <a16:creationId xmlns:a16="http://schemas.microsoft.com/office/drawing/2014/main" id="{E57788D0-742A-499D-92AF-36AC98B6AD0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6D452D9-9F7C-4413-A39F-135E021F99DD}"/>
              </a:ext>
            </a:extLst>
          </p:cNvPr>
          <p:cNvSpPr>
            <a:spLocks noGrp="1"/>
          </p:cNvSpPr>
          <p:nvPr>
            <p:ph type="sldNum" sz="quarter" idx="12"/>
          </p:nvPr>
        </p:nvSpPr>
        <p:spPr/>
        <p:txBody>
          <a:bodyPr/>
          <a:lstStyle/>
          <a:p>
            <a:fld id="{F93F698B-2700-4564-ABB6-8D52C23FEBF6}" type="slidenum">
              <a:rPr lang="pl-PL" smtClean="0"/>
              <a:t>‹#›</a:t>
            </a:fld>
            <a:endParaRPr lang="pl-PL"/>
          </a:p>
        </p:txBody>
      </p:sp>
    </p:spTree>
    <p:extLst>
      <p:ext uri="{BB962C8B-B14F-4D97-AF65-F5344CB8AC3E}">
        <p14:creationId xmlns:p14="http://schemas.microsoft.com/office/powerpoint/2010/main" val="248040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dirty="0"/>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2">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pic>
        <p:nvPicPr>
          <p:cNvPr id="14" name="Obraz 13">
            <a:extLst>
              <a:ext uri="{FF2B5EF4-FFF2-40B4-BE49-F238E27FC236}">
                <a16:creationId xmlns:a16="http://schemas.microsoft.com/office/drawing/2014/main" id="{901D9DC0-F5C3-463E-91F7-EDB0BA97AE7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5525" y="1968194"/>
            <a:ext cx="3960813" cy="721949"/>
          </a:xfrm>
          <a:prstGeom prst="rect">
            <a:avLst/>
          </a:prstGeom>
        </p:spPr>
      </p:pic>
      <p:pic>
        <p:nvPicPr>
          <p:cNvPr id="24" name="Obraz 23">
            <a:extLst>
              <a:ext uri="{FF2B5EF4-FFF2-40B4-BE49-F238E27FC236}">
                <a16:creationId xmlns:a16="http://schemas.microsoft.com/office/drawing/2014/main" id="{475CA37D-6AD5-49D7-9F35-CD6AEB62F09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82506" y="6357504"/>
            <a:ext cx="7974198" cy="1036751"/>
          </a:xfrm>
          <a:prstGeom prst="rect">
            <a:avLst/>
          </a:prstGeom>
        </p:spPr>
      </p:pic>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1EA40F-FC69-42BE-B5A1-30CD6D009A0E}"/>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6AAD4EA-0509-4CF7-AAD2-7B0DAF0CBD94}"/>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8FB9513-3554-4102-8169-3B2754627FA3}"/>
              </a:ext>
            </a:extLst>
          </p:cNvPr>
          <p:cNvSpPr>
            <a:spLocks noGrp="1"/>
          </p:cNvSpPr>
          <p:nvPr>
            <p:ph type="dt" sz="half" idx="10"/>
          </p:nvPr>
        </p:nvSpPr>
        <p:spPr/>
        <p:txBody>
          <a:bodyPr/>
          <a:lstStyle/>
          <a:p>
            <a:fld id="{A40D34DC-2527-40E3-97A6-D527D3F8AE2B}" type="datetimeFigureOut">
              <a:rPr lang="pl-PL" smtClean="0"/>
              <a:t>9.03.2026</a:t>
            </a:fld>
            <a:endParaRPr lang="pl-PL"/>
          </a:p>
        </p:txBody>
      </p:sp>
      <p:sp>
        <p:nvSpPr>
          <p:cNvPr id="5" name="Symbol zastępczy stopki 4">
            <a:extLst>
              <a:ext uri="{FF2B5EF4-FFF2-40B4-BE49-F238E27FC236}">
                <a16:creationId xmlns:a16="http://schemas.microsoft.com/office/drawing/2014/main" id="{8E9B8F2E-51D6-4DF7-9F8F-CED73D7815A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9303C0D-F851-407B-B75D-1A7CCFA05AE2}"/>
              </a:ext>
            </a:extLst>
          </p:cNvPr>
          <p:cNvSpPr>
            <a:spLocks noGrp="1"/>
          </p:cNvSpPr>
          <p:nvPr>
            <p:ph type="sldNum" sz="quarter" idx="12"/>
          </p:nvPr>
        </p:nvSpPr>
        <p:spPr/>
        <p:txBody>
          <a:bodyPr/>
          <a:lstStyle/>
          <a:p>
            <a:fld id="{F93F698B-2700-4564-ABB6-8D52C23FEBF6}" type="slidenum">
              <a:rPr lang="pl-PL" smtClean="0"/>
              <a:t>‹#›</a:t>
            </a:fld>
            <a:endParaRPr lang="pl-PL"/>
          </a:p>
        </p:txBody>
      </p:sp>
    </p:spTree>
    <p:extLst>
      <p:ext uri="{BB962C8B-B14F-4D97-AF65-F5344CB8AC3E}">
        <p14:creationId xmlns:p14="http://schemas.microsoft.com/office/powerpoint/2010/main" val="619663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55E1A936-797F-4C81-8D6A-B5CF1A5E7084}"/>
              </a:ext>
            </a:extLst>
          </p:cNvPr>
          <p:cNvSpPr>
            <a:spLocks noGrp="1"/>
          </p:cNvSpPr>
          <p:nvPr>
            <p:ph type="title" orient="vert"/>
          </p:nvPr>
        </p:nvSpPr>
        <p:spPr>
          <a:xfrm>
            <a:off x="7651750" y="403225"/>
            <a:ext cx="2305050" cy="6405563"/>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59D298AF-67F5-4A0F-A750-DEF3805241B1}"/>
              </a:ext>
            </a:extLst>
          </p:cNvPr>
          <p:cNvSpPr>
            <a:spLocks noGrp="1"/>
          </p:cNvSpPr>
          <p:nvPr>
            <p:ph type="body" orient="vert" idx="1"/>
          </p:nvPr>
        </p:nvSpPr>
        <p:spPr>
          <a:xfrm>
            <a:off x="735013" y="403225"/>
            <a:ext cx="6764337" cy="640556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0AD081F-37A9-4127-BB0D-25A169F19B84}"/>
              </a:ext>
            </a:extLst>
          </p:cNvPr>
          <p:cNvSpPr>
            <a:spLocks noGrp="1"/>
          </p:cNvSpPr>
          <p:nvPr>
            <p:ph type="dt" sz="half" idx="10"/>
          </p:nvPr>
        </p:nvSpPr>
        <p:spPr/>
        <p:txBody>
          <a:bodyPr/>
          <a:lstStyle/>
          <a:p>
            <a:fld id="{A40D34DC-2527-40E3-97A6-D527D3F8AE2B}" type="datetimeFigureOut">
              <a:rPr lang="pl-PL" smtClean="0"/>
              <a:t>9.03.2026</a:t>
            </a:fld>
            <a:endParaRPr lang="pl-PL"/>
          </a:p>
        </p:txBody>
      </p:sp>
      <p:sp>
        <p:nvSpPr>
          <p:cNvPr id="5" name="Symbol zastępczy stopki 4">
            <a:extLst>
              <a:ext uri="{FF2B5EF4-FFF2-40B4-BE49-F238E27FC236}">
                <a16:creationId xmlns:a16="http://schemas.microsoft.com/office/drawing/2014/main" id="{945B7DC8-CE48-44FE-9AFD-7B6EEC8DD23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9F22123-DF0E-44E7-9119-7B1546A7A9FB}"/>
              </a:ext>
            </a:extLst>
          </p:cNvPr>
          <p:cNvSpPr>
            <a:spLocks noGrp="1"/>
          </p:cNvSpPr>
          <p:nvPr>
            <p:ph type="sldNum" sz="quarter" idx="12"/>
          </p:nvPr>
        </p:nvSpPr>
        <p:spPr/>
        <p:txBody>
          <a:bodyPr/>
          <a:lstStyle/>
          <a:p>
            <a:fld id="{F93F698B-2700-4564-ABB6-8D52C23FEBF6}" type="slidenum">
              <a:rPr lang="pl-PL" smtClean="0"/>
              <a:t>‹#›</a:t>
            </a:fld>
            <a:endParaRPr lang="pl-PL"/>
          </a:p>
        </p:txBody>
      </p:sp>
    </p:spTree>
    <p:extLst>
      <p:ext uri="{BB962C8B-B14F-4D97-AF65-F5344CB8AC3E}">
        <p14:creationId xmlns:p14="http://schemas.microsoft.com/office/powerpoint/2010/main" val="1262452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2F7B42-3B46-46E3-85FF-7A021704E44E}"/>
              </a:ext>
            </a:extLst>
          </p:cNvPr>
          <p:cNvSpPr>
            <a:spLocks noGrp="1"/>
          </p:cNvSpPr>
          <p:nvPr>
            <p:ph type="ctrTitle"/>
          </p:nvPr>
        </p:nvSpPr>
        <p:spPr>
          <a:xfrm>
            <a:off x="1336675" y="1236663"/>
            <a:ext cx="8018463" cy="2632075"/>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E717D31A-CB5A-4752-B965-AE9BE3392E9E}"/>
              </a:ext>
            </a:extLst>
          </p:cNvPr>
          <p:cNvSpPr>
            <a:spLocks noGrp="1"/>
          </p:cNvSpPr>
          <p:nvPr>
            <p:ph type="subTitle" idx="1"/>
          </p:nvPr>
        </p:nvSpPr>
        <p:spPr>
          <a:xfrm>
            <a:off x="1336675" y="3970338"/>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B9672A5-03A6-4261-B000-AF9D52921A4A}"/>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C3B7EB8A-A0EF-442E-9EF5-F057BC2523B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7811E10-ED34-468C-A60D-B6C2B267AE59}"/>
              </a:ext>
            </a:extLst>
          </p:cNvPr>
          <p:cNvSpPr>
            <a:spLocks noGrp="1"/>
          </p:cNvSpPr>
          <p:nvPr>
            <p:ph type="sldNum" sz="quarter" idx="12"/>
          </p:nvPr>
        </p:nvSpPr>
        <p:spPr/>
        <p:txBody>
          <a:bodyPr/>
          <a:lstStyle/>
          <a:p>
            <a:fld id="{F93F698B-2700-4564-ABB6-8D52C23FEBF6}" type="slidenum">
              <a:rPr lang="pl-PL" smtClean="0"/>
              <a:t>‹#›</a:t>
            </a:fld>
            <a:endParaRPr lang="pl-PL"/>
          </a:p>
        </p:txBody>
      </p:sp>
    </p:spTree>
    <p:extLst>
      <p:ext uri="{BB962C8B-B14F-4D97-AF65-F5344CB8AC3E}">
        <p14:creationId xmlns:p14="http://schemas.microsoft.com/office/powerpoint/2010/main" val="1778551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ADC8B9-DD6A-4E1C-92F4-944E8BDC8CA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D3D6CCF-514F-4B7B-B9C8-5C7246F1DD03}"/>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0552AF5-1EE2-4FC8-AFE9-C85E7E19FD3D}"/>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1CDD2C1D-BD04-4A6C-9058-16188B1F330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9728FA8-B409-4C41-863E-6FFC365C041C}"/>
              </a:ext>
            </a:extLst>
          </p:cNvPr>
          <p:cNvSpPr>
            <a:spLocks noGrp="1"/>
          </p:cNvSpPr>
          <p:nvPr>
            <p:ph type="sldNum" sz="quarter" idx="12"/>
          </p:nvPr>
        </p:nvSpPr>
        <p:spPr/>
        <p:txBody>
          <a:bodyPr/>
          <a:lstStyle/>
          <a:p>
            <a:fld id="{F93F698B-2700-4564-ABB6-8D52C23FEBF6}" type="slidenum">
              <a:rPr lang="pl-PL" smtClean="0"/>
              <a:t>‹#›</a:t>
            </a:fld>
            <a:endParaRPr lang="pl-PL"/>
          </a:p>
        </p:txBody>
      </p:sp>
    </p:spTree>
    <p:extLst>
      <p:ext uri="{BB962C8B-B14F-4D97-AF65-F5344CB8AC3E}">
        <p14:creationId xmlns:p14="http://schemas.microsoft.com/office/powerpoint/2010/main" val="2130688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6D6B95-66ED-40A2-AD81-51221EA981ED}"/>
              </a:ext>
            </a:extLst>
          </p:cNvPr>
          <p:cNvSpPr>
            <a:spLocks noGrp="1"/>
          </p:cNvSpPr>
          <p:nvPr>
            <p:ph type="title"/>
          </p:nvPr>
        </p:nvSpPr>
        <p:spPr>
          <a:xfrm>
            <a:off x="730250" y="1884363"/>
            <a:ext cx="9220200" cy="31448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FF26D0BE-0F13-4345-9FF8-F88FAF0334AB}"/>
              </a:ext>
            </a:extLst>
          </p:cNvPr>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AFEA57AB-29AA-4568-B05A-38690DD3CA75}"/>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E244816D-C13A-458F-91FF-20DC9DB32FA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9F214FC-8833-4F68-B0F2-E80D77552D82}"/>
              </a:ext>
            </a:extLst>
          </p:cNvPr>
          <p:cNvSpPr>
            <a:spLocks noGrp="1"/>
          </p:cNvSpPr>
          <p:nvPr>
            <p:ph type="sldNum" sz="quarter" idx="12"/>
          </p:nvPr>
        </p:nvSpPr>
        <p:spPr/>
        <p:txBody>
          <a:bodyPr/>
          <a:lstStyle/>
          <a:p>
            <a:fld id="{F93F698B-2700-4564-ABB6-8D52C23FEBF6}" type="slidenum">
              <a:rPr lang="pl-PL" smtClean="0"/>
              <a:t>‹#›</a:t>
            </a:fld>
            <a:endParaRPr lang="pl-PL"/>
          </a:p>
        </p:txBody>
      </p:sp>
    </p:spTree>
    <p:extLst>
      <p:ext uri="{BB962C8B-B14F-4D97-AF65-F5344CB8AC3E}">
        <p14:creationId xmlns:p14="http://schemas.microsoft.com/office/powerpoint/2010/main" val="2530203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91BA9B-437B-44DA-AFFC-B9BC3F7E9A3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EADC092F-9646-42AD-85B9-E0640C3B64B7}"/>
              </a:ext>
            </a:extLst>
          </p:cNvPr>
          <p:cNvSpPr>
            <a:spLocks noGrp="1"/>
          </p:cNvSpPr>
          <p:nvPr>
            <p:ph sz="half" idx="1"/>
          </p:nvPr>
        </p:nvSpPr>
        <p:spPr>
          <a:xfrm>
            <a:off x="735013" y="2012950"/>
            <a:ext cx="4533900" cy="47958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6DFB781B-EE85-4719-93C8-C01CC840BC09}"/>
              </a:ext>
            </a:extLst>
          </p:cNvPr>
          <p:cNvSpPr>
            <a:spLocks noGrp="1"/>
          </p:cNvSpPr>
          <p:nvPr>
            <p:ph sz="half" idx="2"/>
          </p:nvPr>
        </p:nvSpPr>
        <p:spPr>
          <a:xfrm>
            <a:off x="5421313" y="2012950"/>
            <a:ext cx="4535487" cy="47958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72C008D2-7217-4B0A-B2ED-3EB1AB387E0A}"/>
              </a:ext>
            </a:extLst>
          </p:cNvPr>
          <p:cNvSpPr>
            <a:spLocks noGrp="1"/>
          </p:cNvSpPr>
          <p:nvPr>
            <p:ph type="dt" sz="half" idx="10"/>
          </p:nvPr>
        </p:nvSpPr>
        <p:spPr/>
        <p:txBody>
          <a:bodyPr/>
          <a:lstStyle/>
          <a:p>
            <a:endParaRPr lang="pl-PL"/>
          </a:p>
        </p:txBody>
      </p:sp>
      <p:sp>
        <p:nvSpPr>
          <p:cNvPr id="6" name="Symbol zastępczy stopki 5">
            <a:extLst>
              <a:ext uri="{FF2B5EF4-FFF2-40B4-BE49-F238E27FC236}">
                <a16:creationId xmlns:a16="http://schemas.microsoft.com/office/drawing/2014/main" id="{50B303A5-6375-4CFA-87C7-5D6FA06399B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687D5AF-791D-4153-857E-C2441D67AEF7}"/>
              </a:ext>
            </a:extLst>
          </p:cNvPr>
          <p:cNvSpPr>
            <a:spLocks noGrp="1"/>
          </p:cNvSpPr>
          <p:nvPr>
            <p:ph type="sldNum" sz="quarter" idx="12"/>
          </p:nvPr>
        </p:nvSpPr>
        <p:spPr/>
        <p:txBody>
          <a:bodyPr/>
          <a:lstStyle/>
          <a:p>
            <a:fld id="{F93F698B-2700-4564-ABB6-8D52C23FEBF6}" type="slidenum">
              <a:rPr lang="pl-PL" smtClean="0"/>
              <a:t>‹#›</a:t>
            </a:fld>
            <a:endParaRPr lang="pl-PL"/>
          </a:p>
        </p:txBody>
      </p:sp>
    </p:spTree>
    <p:extLst>
      <p:ext uri="{BB962C8B-B14F-4D97-AF65-F5344CB8AC3E}">
        <p14:creationId xmlns:p14="http://schemas.microsoft.com/office/powerpoint/2010/main" val="38774759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31DD61-C5A5-4643-ABBA-5134E8C16DA1}"/>
              </a:ext>
            </a:extLst>
          </p:cNvPr>
          <p:cNvSpPr>
            <a:spLocks noGrp="1"/>
          </p:cNvSpPr>
          <p:nvPr>
            <p:ph type="title"/>
          </p:nvPr>
        </p:nvSpPr>
        <p:spPr>
          <a:xfrm>
            <a:off x="736600" y="403225"/>
            <a:ext cx="9221788" cy="1460500"/>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5446597F-DCB7-4582-9132-79060AEE27AF}"/>
              </a:ext>
            </a:extLst>
          </p:cNvPr>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AE0EADF5-9159-4DB2-B229-E33877F062AF}"/>
              </a:ext>
            </a:extLst>
          </p:cNvPr>
          <p:cNvSpPr>
            <a:spLocks noGrp="1"/>
          </p:cNvSpPr>
          <p:nvPr>
            <p:ph sz="half" idx="2"/>
          </p:nvPr>
        </p:nvSpPr>
        <p:spPr>
          <a:xfrm>
            <a:off x="736600" y="2760663"/>
            <a:ext cx="4522788" cy="406241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92912D54-1975-417F-AC05-D0D4572EEE1A}"/>
              </a:ext>
            </a:extLst>
          </p:cNvPr>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E2243339-247A-4149-B709-0EAE819E6A57}"/>
              </a:ext>
            </a:extLst>
          </p:cNvPr>
          <p:cNvSpPr>
            <a:spLocks noGrp="1"/>
          </p:cNvSpPr>
          <p:nvPr>
            <p:ph sz="quarter" idx="4"/>
          </p:nvPr>
        </p:nvSpPr>
        <p:spPr>
          <a:xfrm>
            <a:off x="5413375" y="2760663"/>
            <a:ext cx="4545013" cy="406241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43E8132-D80B-4171-A36A-D4E125159BEB}"/>
              </a:ext>
            </a:extLst>
          </p:cNvPr>
          <p:cNvSpPr>
            <a:spLocks noGrp="1"/>
          </p:cNvSpPr>
          <p:nvPr>
            <p:ph type="dt" sz="half" idx="10"/>
          </p:nvPr>
        </p:nvSpPr>
        <p:spPr/>
        <p:txBody>
          <a:bodyPr/>
          <a:lstStyle/>
          <a:p>
            <a:endParaRPr lang="pl-PL"/>
          </a:p>
        </p:txBody>
      </p:sp>
      <p:sp>
        <p:nvSpPr>
          <p:cNvPr id="8" name="Symbol zastępczy stopki 7">
            <a:extLst>
              <a:ext uri="{FF2B5EF4-FFF2-40B4-BE49-F238E27FC236}">
                <a16:creationId xmlns:a16="http://schemas.microsoft.com/office/drawing/2014/main" id="{D0D67BE9-5676-4D9F-9563-CD2CC0461C6F}"/>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3D5C0E4C-E574-40CB-A933-D6302D70F2FA}"/>
              </a:ext>
            </a:extLst>
          </p:cNvPr>
          <p:cNvSpPr>
            <a:spLocks noGrp="1"/>
          </p:cNvSpPr>
          <p:nvPr>
            <p:ph type="sldNum" sz="quarter" idx="12"/>
          </p:nvPr>
        </p:nvSpPr>
        <p:spPr/>
        <p:txBody>
          <a:bodyPr/>
          <a:lstStyle/>
          <a:p>
            <a:fld id="{F93F698B-2700-4564-ABB6-8D52C23FEBF6}" type="slidenum">
              <a:rPr lang="pl-PL" smtClean="0"/>
              <a:t>‹#›</a:t>
            </a:fld>
            <a:endParaRPr lang="pl-PL"/>
          </a:p>
        </p:txBody>
      </p:sp>
    </p:spTree>
    <p:extLst>
      <p:ext uri="{BB962C8B-B14F-4D97-AF65-F5344CB8AC3E}">
        <p14:creationId xmlns:p14="http://schemas.microsoft.com/office/powerpoint/2010/main" val="3869098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41F867-850F-49AE-A8AE-1DB33679DA37}"/>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57E25CC1-6A30-4BEC-BC82-992656AEED37}"/>
              </a:ext>
            </a:extLst>
          </p:cNvPr>
          <p:cNvSpPr>
            <a:spLocks noGrp="1"/>
          </p:cNvSpPr>
          <p:nvPr>
            <p:ph type="dt" sz="half" idx="10"/>
          </p:nvPr>
        </p:nvSpPr>
        <p:spPr/>
        <p:txBody>
          <a:bodyPr/>
          <a:lstStyle/>
          <a:p>
            <a:endParaRPr lang="pl-PL"/>
          </a:p>
        </p:txBody>
      </p:sp>
      <p:sp>
        <p:nvSpPr>
          <p:cNvPr id="4" name="Symbol zastępczy stopki 3">
            <a:extLst>
              <a:ext uri="{FF2B5EF4-FFF2-40B4-BE49-F238E27FC236}">
                <a16:creationId xmlns:a16="http://schemas.microsoft.com/office/drawing/2014/main" id="{51ACFF99-AC91-416F-9396-3EBF278A1785}"/>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85A7D143-58B5-482B-A974-D6E6C02756E1}"/>
              </a:ext>
            </a:extLst>
          </p:cNvPr>
          <p:cNvSpPr>
            <a:spLocks noGrp="1"/>
          </p:cNvSpPr>
          <p:nvPr>
            <p:ph type="sldNum" sz="quarter" idx="12"/>
          </p:nvPr>
        </p:nvSpPr>
        <p:spPr/>
        <p:txBody>
          <a:bodyPr/>
          <a:lstStyle/>
          <a:p>
            <a:fld id="{F93F698B-2700-4564-ABB6-8D52C23FEBF6}" type="slidenum">
              <a:rPr lang="pl-PL" smtClean="0"/>
              <a:t>‹#›</a:t>
            </a:fld>
            <a:endParaRPr lang="pl-PL"/>
          </a:p>
        </p:txBody>
      </p:sp>
    </p:spTree>
    <p:extLst>
      <p:ext uri="{BB962C8B-B14F-4D97-AF65-F5344CB8AC3E}">
        <p14:creationId xmlns:p14="http://schemas.microsoft.com/office/powerpoint/2010/main" val="1627818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E324847-D099-433A-9E53-63632C708171}"/>
              </a:ext>
            </a:extLst>
          </p:cNvPr>
          <p:cNvSpPr>
            <a:spLocks noGrp="1"/>
          </p:cNvSpPr>
          <p:nvPr>
            <p:ph type="dt" sz="half" idx="10"/>
          </p:nvPr>
        </p:nvSpPr>
        <p:spPr/>
        <p:txBody>
          <a:bodyPr/>
          <a:lstStyle/>
          <a:p>
            <a:endParaRPr lang="pl-PL"/>
          </a:p>
        </p:txBody>
      </p:sp>
      <p:sp>
        <p:nvSpPr>
          <p:cNvPr id="3" name="Symbol zastępczy stopki 2">
            <a:extLst>
              <a:ext uri="{FF2B5EF4-FFF2-40B4-BE49-F238E27FC236}">
                <a16:creationId xmlns:a16="http://schemas.microsoft.com/office/drawing/2014/main" id="{89FA7692-0849-46AA-8A9A-ED13ECBB45A4}"/>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59EF26F9-5CC0-47AD-B57A-809B1312A60A}"/>
              </a:ext>
            </a:extLst>
          </p:cNvPr>
          <p:cNvSpPr>
            <a:spLocks noGrp="1"/>
          </p:cNvSpPr>
          <p:nvPr>
            <p:ph type="sldNum" sz="quarter" idx="12"/>
          </p:nvPr>
        </p:nvSpPr>
        <p:spPr/>
        <p:txBody>
          <a:bodyPr/>
          <a:lstStyle/>
          <a:p>
            <a:fld id="{F93F698B-2700-4564-ABB6-8D52C23FEBF6}" type="slidenum">
              <a:rPr lang="pl-PL" smtClean="0"/>
              <a:t>‹#›</a:t>
            </a:fld>
            <a:endParaRPr lang="pl-PL"/>
          </a:p>
        </p:txBody>
      </p:sp>
    </p:spTree>
    <p:extLst>
      <p:ext uri="{BB962C8B-B14F-4D97-AF65-F5344CB8AC3E}">
        <p14:creationId xmlns:p14="http://schemas.microsoft.com/office/powerpoint/2010/main" val="442301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D9C0B7-9CDB-424D-BBF5-9340404C0CFF}"/>
              </a:ext>
            </a:extLst>
          </p:cNvPr>
          <p:cNvSpPr>
            <a:spLocks noGrp="1"/>
          </p:cNvSpPr>
          <p:nvPr>
            <p:ph type="title"/>
          </p:nvPr>
        </p:nvSpPr>
        <p:spPr>
          <a:xfrm>
            <a:off x="736600" y="503238"/>
            <a:ext cx="3448050" cy="17653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B92C90C5-EBA7-47C4-907F-8BDC887671BD}"/>
              </a:ext>
            </a:extLst>
          </p:cNvPr>
          <p:cNvSpPr>
            <a:spLocks noGrp="1"/>
          </p:cNvSpPr>
          <p:nvPr>
            <p:ph idx="1"/>
          </p:nvPr>
        </p:nvSpPr>
        <p:spPr>
          <a:xfrm>
            <a:off x="4545013" y="1089025"/>
            <a:ext cx="541337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AB8FA5EB-B42D-49B2-B092-AF5940287206}"/>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ABB07AFF-B761-4341-A5D4-9D1B1C4F2AD8}"/>
              </a:ext>
            </a:extLst>
          </p:cNvPr>
          <p:cNvSpPr>
            <a:spLocks noGrp="1"/>
          </p:cNvSpPr>
          <p:nvPr>
            <p:ph type="dt" sz="half" idx="10"/>
          </p:nvPr>
        </p:nvSpPr>
        <p:spPr/>
        <p:txBody>
          <a:bodyPr/>
          <a:lstStyle/>
          <a:p>
            <a:endParaRPr lang="pl-PL"/>
          </a:p>
        </p:txBody>
      </p:sp>
      <p:sp>
        <p:nvSpPr>
          <p:cNvPr id="6" name="Symbol zastępczy stopki 5">
            <a:extLst>
              <a:ext uri="{FF2B5EF4-FFF2-40B4-BE49-F238E27FC236}">
                <a16:creationId xmlns:a16="http://schemas.microsoft.com/office/drawing/2014/main" id="{A9BA9E1A-6578-4442-BEBB-C44049C6183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489B475-9C59-4E93-9B42-50D81C9F48EF}"/>
              </a:ext>
            </a:extLst>
          </p:cNvPr>
          <p:cNvSpPr>
            <a:spLocks noGrp="1"/>
          </p:cNvSpPr>
          <p:nvPr>
            <p:ph type="sldNum" sz="quarter" idx="12"/>
          </p:nvPr>
        </p:nvSpPr>
        <p:spPr/>
        <p:txBody>
          <a:bodyPr/>
          <a:lstStyle/>
          <a:p>
            <a:fld id="{F93F698B-2700-4564-ABB6-8D52C23FEBF6}" type="slidenum">
              <a:rPr lang="pl-PL" smtClean="0"/>
              <a:t>‹#›</a:t>
            </a:fld>
            <a:endParaRPr lang="pl-PL"/>
          </a:p>
        </p:txBody>
      </p:sp>
    </p:spTree>
    <p:extLst>
      <p:ext uri="{BB962C8B-B14F-4D97-AF65-F5344CB8AC3E}">
        <p14:creationId xmlns:p14="http://schemas.microsoft.com/office/powerpoint/2010/main" val="382622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dirty="0"/>
          </a:p>
        </p:txBody>
      </p:sp>
      <p:pic>
        <p:nvPicPr>
          <p:cNvPr id="5" name="Obraz 4">
            <a:extLst>
              <a:ext uri="{FF2B5EF4-FFF2-40B4-BE49-F238E27FC236}">
                <a16:creationId xmlns:a16="http://schemas.microsoft.com/office/drawing/2014/main" id="{61610911-15D0-4EF5-B7F0-BBD68E72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5466" y="6418678"/>
            <a:ext cx="7519005" cy="977570"/>
          </a:xfrm>
          <a:prstGeom prst="rect">
            <a:avLst/>
          </a:prstGeom>
        </p:spPr>
      </p:pic>
      <p:pic>
        <p:nvPicPr>
          <p:cNvPr id="7" name="Obraz 6">
            <a:extLst>
              <a:ext uri="{FF2B5EF4-FFF2-40B4-BE49-F238E27FC236}">
                <a16:creationId xmlns:a16="http://schemas.microsoft.com/office/drawing/2014/main" id="{0916A993-CE91-4E0D-855D-56FBD17FB9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2274" y="4489842"/>
            <a:ext cx="3942701" cy="718648"/>
          </a:xfrm>
          <a:prstGeom prst="rect">
            <a:avLst/>
          </a:prstGeom>
        </p:spPr>
      </p:pic>
    </p:spTree>
    <p:extLst>
      <p:ext uri="{BB962C8B-B14F-4D97-AF65-F5344CB8AC3E}">
        <p14:creationId xmlns:p14="http://schemas.microsoft.com/office/powerpoint/2010/main" val="163393511"/>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CFBA54-9E18-4C8E-8621-13E649B6EC6C}"/>
              </a:ext>
            </a:extLst>
          </p:cNvPr>
          <p:cNvSpPr>
            <a:spLocks noGrp="1"/>
          </p:cNvSpPr>
          <p:nvPr>
            <p:ph type="title"/>
          </p:nvPr>
        </p:nvSpPr>
        <p:spPr>
          <a:xfrm>
            <a:off x="736600" y="503238"/>
            <a:ext cx="3448050" cy="17653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CF5B3223-078C-4685-B129-4E56E2F1350F}"/>
              </a:ext>
            </a:extLst>
          </p:cNvPr>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B07DD35A-FDB2-4397-AB0A-2C06050BC39E}"/>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3435E323-F52F-4D9D-A178-9592FDD79005}"/>
              </a:ext>
            </a:extLst>
          </p:cNvPr>
          <p:cNvSpPr>
            <a:spLocks noGrp="1"/>
          </p:cNvSpPr>
          <p:nvPr>
            <p:ph type="dt" sz="half" idx="10"/>
          </p:nvPr>
        </p:nvSpPr>
        <p:spPr/>
        <p:txBody>
          <a:bodyPr/>
          <a:lstStyle/>
          <a:p>
            <a:endParaRPr lang="pl-PL"/>
          </a:p>
        </p:txBody>
      </p:sp>
      <p:sp>
        <p:nvSpPr>
          <p:cNvPr id="6" name="Symbol zastępczy stopki 5">
            <a:extLst>
              <a:ext uri="{FF2B5EF4-FFF2-40B4-BE49-F238E27FC236}">
                <a16:creationId xmlns:a16="http://schemas.microsoft.com/office/drawing/2014/main" id="{E57788D0-742A-499D-92AF-36AC98B6AD0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6D452D9-9F7C-4413-A39F-135E021F99DD}"/>
              </a:ext>
            </a:extLst>
          </p:cNvPr>
          <p:cNvSpPr>
            <a:spLocks noGrp="1"/>
          </p:cNvSpPr>
          <p:nvPr>
            <p:ph type="sldNum" sz="quarter" idx="12"/>
          </p:nvPr>
        </p:nvSpPr>
        <p:spPr/>
        <p:txBody>
          <a:bodyPr/>
          <a:lstStyle/>
          <a:p>
            <a:fld id="{F93F698B-2700-4564-ABB6-8D52C23FEBF6}" type="slidenum">
              <a:rPr lang="pl-PL" smtClean="0"/>
              <a:t>‹#›</a:t>
            </a:fld>
            <a:endParaRPr lang="pl-PL"/>
          </a:p>
        </p:txBody>
      </p:sp>
    </p:spTree>
    <p:extLst>
      <p:ext uri="{BB962C8B-B14F-4D97-AF65-F5344CB8AC3E}">
        <p14:creationId xmlns:p14="http://schemas.microsoft.com/office/powerpoint/2010/main" val="2489099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1EA40F-FC69-42BE-B5A1-30CD6D009A0E}"/>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6AAD4EA-0509-4CF7-AAD2-7B0DAF0CBD94}"/>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8FB9513-3554-4102-8169-3B2754627FA3}"/>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8E9B8F2E-51D6-4DF7-9F8F-CED73D7815A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9303C0D-F851-407B-B75D-1A7CCFA05AE2}"/>
              </a:ext>
            </a:extLst>
          </p:cNvPr>
          <p:cNvSpPr>
            <a:spLocks noGrp="1"/>
          </p:cNvSpPr>
          <p:nvPr>
            <p:ph type="sldNum" sz="quarter" idx="12"/>
          </p:nvPr>
        </p:nvSpPr>
        <p:spPr/>
        <p:txBody>
          <a:bodyPr/>
          <a:lstStyle/>
          <a:p>
            <a:fld id="{F93F698B-2700-4564-ABB6-8D52C23FEBF6}" type="slidenum">
              <a:rPr lang="pl-PL" smtClean="0"/>
              <a:t>‹#›</a:t>
            </a:fld>
            <a:endParaRPr lang="pl-PL"/>
          </a:p>
        </p:txBody>
      </p:sp>
    </p:spTree>
    <p:extLst>
      <p:ext uri="{BB962C8B-B14F-4D97-AF65-F5344CB8AC3E}">
        <p14:creationId xmlns:p14="http://schemas.microsoft.com/office/powerpoint/2010/main" val="1004274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55E1A936-797F-4C81-8D6A-B5CF1A5E7084}"/>
              </a:ext>
            </a:extLst>
          </p:cNvPr>
          <p:cNvSpPr>
            <a:spLocks noGrp="1"/>
          </p:cNvSpPr>
          <p:nvPr>
            <p:ph type="title" orient="vert"/>
          </p:nvPr>
        </p:nvSpPr>
        <p:spPr>
          <a:xfrm>
            <a:off x="7651750" y="403225"/>
            <a:ext cx="2305050" cy="6405563"/>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59D298AF-67F5-4A0F-A750-DEF3805241B1}"/>
              </a:ext>
            </a:extLst>
          </p:cNvPr>
          <p:cNvSpPr>
            <a:spLocks noGrp="1"/>
          </p:cNvSpPr>
          <p:nvPr>
            <p:ph type="body" orient="vert" idx="1"/>
          </p:nvPr>
        </p:nvSpPr>
        <p:spPr>
          <a:xfrm>
            <a:off x="735013" y="403225"/>
            <a:ext cx="6764337" cy="640556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0AD081F-37A9-4127-BB0D-25A169F19B84}"/>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945B7DC8-CE48-44FE-9AFD-7B6EEC8DD23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9F22123-DF0E-44E7-9119-7B1546A7A9FB}"/>
              </a:ext>
            </a:extLst>
          </p:cNvPr>
          <p:cNvSpPr>
            <a:spLocks noGrp="1"/>
          </p:cNvSpPr>
          <p:nvPr>
            <p:ph type="sldNum" sz="quarter" idx="12"/>
          </p:nvPr>
        </p:nvSpPr>
        <p:spPr/>
        <p:txBody>
          <a:bodyPr/>
          <a:lstStyle/>
          <a:p>
            <a:fld id="{F93F698B-2700-4564-ABB6-8D52C23FEBF6}" type="slidenum">
              <a:rPr lang="pl-PL" smtClean="0"/>
              <a:t>‹#›</a:t>
            </a:fld>
            <a:endParaRPr lang="pl-PL"/>
          </a:p>
        </p:txBody>
      </p:sp>
    </p:spTree>
    <p:extLst>
      <p:ext uri="{BB962C8B-B14F-4D97-AF65-F5344CB8AC3E}">
        <p14:creationId xmlns:p14="http://schemas.microsoft.com/office/powerpoint/2010/main" val="2302116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p>
        </p:txBody>
      </p:sp>
    </p:spTree>
    <p:extLst>
      <p:ext uri="{BB962C8B-B14F-4D97-AF65-F5344CB8AC3E}">
        <p14:creationId xmlns:p14="http://schemas.microsoft.com/office/powerpoint/2010/main" val="1370345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2000" y="6371047"/>
            <a:ext cx="2633371" cy="949192"/>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2743" y="6370378"/>
            <a:ext cx="2239772" cy="950531"/>
          </a:xfrm>
          <a:prstGeom prst="rect">
            <a:avLst/>
          </a:prstGeom>
        </p:spPr>
      </p:pic>
    </p:spTree>
    <p:extLst>
      <p:ext uri="{BB962C8B-B14F-4D97-AF65-F5344CB8AC3E}">
        <p14:creationId xmlns:p14="http://schemas.microsoft.com/office/powerpoint/2010/main" val="3743959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5" name="Obraz 4">
            <a:extLst>
              <a:ext uri="{FF2B5EF4-FFF2-40B4-BE49-F238E27FC236}">
                <a16:creationId xmlns:a16="http://schemas.microsoft.com/office/drawing/2014/main" id="{61610911-15D0-4EF5-B7F0-BBD68E72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5466" y="6418678"/>
            <a:ext cx="7519005" cy="977570"/>
          </a:xfrm>
          <a:prstGeom prst="rect">
            <a:avLst/>
          </a:prstGeom>
        </p:spPr>
      </p:pic>
      <p:pic>
        <p:nvPicPr>
          <p:cNvPr id="7" name="Obraz 6">
            <a:extLst>
              <a:ext uri="{FF2B5EF4-FFF2-40B4-BE49-F238E27FC236}">
                <a16:creationId xmlns:a16="http://schemas.microsoft.com/office/drawing/2014/main" id="{0916A993-CE91-4E0D-855D-56FBD17FB9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2274" y="4489842"/>
            <a:ext cx="3942701" cy="718648"/>
          </a:xfrm>
          <a:prstGeom prst="rect">
            <a:avLst/>
          </a:prstGeom>
        </p:spPr>
      </p:pic>
    </p:spTree>
    <p:extLst>
      <p:ext uri="{BB962C8B-B14F-4D97-AF65-F5344CB8AC3E}">
        <p14:creationId xmlns:p14="http://schemas.microsoft.com/office/powerpoint/2010/main" val="3782072891"/>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a:p>
        </p:txBody>
      </p:sp>
    </p:spTree>
    <p:extLst>
      <p:ext uri="{BB962C8B-B14F-4D97-AF65-F5344CB8AC3E}">
        <p14:creationId xmlns:p14="http://schemas.microsoft.com/office/powerpoint/2010/main" val="2322864314"/>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a:xfrm>
            <a:off x="1025907" y="1979837"/>
            <a:ext cx="8640382" cy="4392288"/>
          </a:xfrm>
        </p:spPr>
        <p:txBody>
          <a:bodyPr/>
          <a:lstStyle/>
          <a:p>
            <a:pPr lvl="0"/>
            <a:r>
              <a:rPr lang="pl-PL" dirty="0"/>
              <a:t>Kliknij, aby edytować style wzorca tekstu</a:t>
            </a:r>
          </a:p>
          <a:p>
            <a:pPr lvl="1"/>
            <a:r>
              <a:rPr lang="pl-PL" dirty="0"/>
              <a:t>Drugi poziom</a:t>
            </a:r>
          </a:p>
          <a:p>
            <a:pPr lvl="2"/>
            <a:r>
              <a:rPr lang="pl-PL" dirty="0"/>
              <a:t>Trzeci poziom</a:t>
            </a:r>
          </a:p>
        </p:txBody>
      </p:sp>
      <p:pic>
        <p:nvPicPr>
          <p:cNvPr id="6" name="Obraz 5">
            <a:extLst>
              <a:ext uri="{FF2B5EF4-FFF2-40B4-BE49-F238E27FC236}">
                <a16:creationId xmlns:a16="http://schemas.microsoft.com/office/drawing/2014/main" id="{3ACD0022-394D-4334-8063-C618E3B71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8000" y="6390514"/>
            <a:ext cx="7235429" cy="940701"/>
          </a:xfrm>
          <a:prstGeom prst="rect">
            <a:avLst/>
          </a:prstGeom>
        </p:spPr>
      </p:pic>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Lst>
  <p:hf sldNum="0" hdr="0" dt="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C5F0409B-C86C-4883-BD82-203D84FBA5CA}"/>
              </a:ext>
            </a:extLst>
          </p:cNvPr>
          <p:cNvSpPr>
            <a:spLocks noGrp="1"/>
          </p:cNvSpPr>
          <p:nvPr>
            <p:ph type="title"/>
          </p:nvPr>
        </p:nvSpPr>
        <p:spPr>
          <a:xfrm>
            <a:off x="735013" y="403225"/>
            <a:ext cx="9221787" cy="14605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C569CCF6-81C9-4CA9-9254-617005FEDA37}"/>
              </a:ext>
            </a:extLst>
          </p:cNvPr>
          <p:cNvSpPr>
            <a:spLocks noGrp="1"/>
          </p:cNvSpPr>
          <p:nvPr>
            <p:ph type="body" idx="1"/>
          </p:nvPr>
        </p:nvSpPr>
        <p:spPr>
          <a:xfrm>
            <a:off x="735013" y="2012950"/>
            <a:ext cx="9221787" cy="47958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24E7937-0DBA-44EB-B1BF-ECD91ADE8AA1}"/>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A40D34DC-2527-40E3-97A6-D527D3F8AE2B}" type="datetimeFigureOut">
              <a:rPr lang="pl-PL" smtClean="0"/>
              <a:t>9.03.2026</a:t>
            </a:fld>
            <a:endParaRPr lang="pl-PL"/>
          </a:p>
        </p:txBody>
      </p:sp>
      <p:sp>
        <p:nvSpPr>
          <p:cNvPr id="5" name="Symbol zastępczy stopki 4">
            <a:extLst>
              <a:ext uri="{FF2B5EF4-FFF2-40B4-BE49-F238E27FC236}">
                <a16:creationId xmlns:a16="http://schemas.microsoft.com/office/drawing/2014/main" id="{45297CAD-6FE3-4122-9163-E92C30229E4A}"/>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C3910584-9902-4C23-8891-AE922E4D2F2D}"/>
              </a:ext>
            </a:extLst>
          </p:cNvPr>
          <p:cNvSpPr>
            <a:spLocks noGrp="1"/>
          </p:cNvSpPr>
          <p:nvPr>
            <p:ph type="sldNum" sz="quarter" idx="4"/>
          </p:nvPr>
        </p:nvSpPr>
        <p:spPr>
          <a:xfrm>
            <a:off x="7551738" y="7007225"/>
            <a:ext cx="2405062"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F93F698B-2700-4564-ABB6-8D52C23FEBF6}" type="slidenum">
              <a:rPr lang="pl-PL" smtClean="0"/>
              <a:t>‹#›</a:t>
            </a:fld>
            <a:endParaRPr lang="pl-PL"/>
          </a:p>
        </p:txBody>
      </p:sp>
    </p:spTree>
    <p:extLst>
      <p:ext uri="{BB962C8B-B14F-4D97-AF65-F5344CB8AC3E}">
        <p14:creationId xmlns:p14="http://schemas.microsoft.com/office/powerpoint/2010/main" val="237930552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C5F0409B-C86C-4883-BD82-203D84FBA5CA}"/>
              </a:ext>
            </a:extLst>
          </p:cNvPr>
          <p:cNvSpPr>
            <a:spLocks noGrp="1"/>
          </p:cNvSpPr>
          <p:nvPr>
            <p:ph type="title"/>
          </p:nvPr>
        </p:nvSpPr>
        <p:spPr>
          <a:xfrm>
            <a:off x="735013" y="403225"/>
            <a:ext cx="9221787" cy="14605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C569CCF6-81C9-4CA9-9254-617005FEDA37}"/>
              </a:ext>
            </a:extLst>
          </p:cNvPr>
          <p:cNvSpPr>
            <a:spLocks noGrp="1"/>
          </p:cNvSpPr>
          <p:nvPr>
            <p:ph type="body" idx="1"/>
          </p:nvPr>
        </p:nvSpPr>
        <p:spPr>
          <a:xfrm>
            <a:off x="735013" y="2012950"/>
            <a:ext cx="9221787" cy="47958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24E7937-0DBA-44EB-B1BF-ECD91ADE8AA1}"/>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a:p>
        </p:txBody>
      </p:sp>
      <p:sp>
        <p:nvSpPr>
          <p:cNvPr id="5" name="Symbol zastępczy stopki 4">
            <a:extLst>
              <a:ext uri="{FF2B5EF4-FFF2-40B4-BE49-F238E27FC236}">
                <a16:creationId xmlns:a16="http://schemas.microsoft.com/office/drawing/2014/main" id="{45297CAD-6FE3-4122-9163-E92C30229E4A}"/>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C3910584-9902-4C23-8891-AE922E4D2F2D}"/>
              </a:ext>
            </a:extLst>
          </p:cNvPr>
          <p:cNvSpPr>
            <a:spLocks noGrp="1"/>
          </p:cNvSpPr>
          <p:nvPr>
            <p:ph type="sldNum" sz="quarter" idx="4"/>
          </p:nvPr>
        </p:nvSpPr>
        <p:spPr>
          <a:xfrm>
            <a:off x="7551738" y="7007225"/>
            <a:ext cx="2405062"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F93F698B-2700-4564-ABB6-8D52C23FEBF6}" type="slidenum">
              <a:rPr lang="pl-PL" smtClean="0"/>
              <a:t>‹#›</a:t>
            </a:fld>
            <a:endParaRPr lang="pl-PL"/>
          </a:p>
        </p:txBody>
      </p:sp>
    </p:spTree>
    <p:extLst>
      <p:ext uri="{BB962C8B-B14F-4D97-AF65-F5344CB8AC3E}">
        <p14:creationId xmlns:p14="http://schemas.microsoft.com/office/powerpoint/2010/main" val="44078617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pl/web/ncbr/aktualnosci-fer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hyperlink" Target="https://funduszeue.lubelskie.pl/zpr/aktualnosci/fundusze-europejskie-dla-lubelskiego-2021-2027-na-bezpieczenstwo-i-obronnosc/"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hyperlink" Target="https://funduszeue.lubelskie.pl/zpr/dokumenty/zmiany-w-programie-fundusze-europejskie-dla-lubelskiego-2021-2028/" TargetMode="External"/><Relationship Id="rId4" Type="http://schemas.openxmlformats.org/officeDocument/2006/relationships/hyperlink" Target="http://www.funduszeue.lubelskie.p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mailto:pife.lublin@lubelskie.pl" TargetMode="External"/><Relationship Id="rId4" Type="http://schemas.openxmlformats.org/officeDocument/2006/relationships/hyperlink" Target="mailto:katarzyna.zawislak@lubelskie.p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pife.lublin@lubelskie.pl" TargetMode="External"/><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hyperlink" Target="mailto:drpo@lubelskie.pl" TargetMode="External"/><Relationship Id="rId4" Type="http://schemas.openxmlformats.org/officeDocument/2006/relationships/hyperlink" Target="mailto:krzysztof.prybula@lubelskie.p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hyperlink" Target="https://uczelniakorczaka.pl/uczelnia-korczaka-zrealizuje-nowy-projekt-we-wspolpracy-z-instytutem-pracy-i-spraw-socjalnych-oraz-stowarzyszeniem-eon/"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hyperlink" Target="mailto:biuroinformacji@uczelniakorczaka.p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ytuł 13">
            <a:extLst>
              <a:ext uri="{FF2B5EF4-FFF2-40B4-BE49-F238E27FC236}">
                <a16:creationId xmlns:a16="http://schemas.microsoft.com/office/drawing/2014/main" id="{EC4F37B1-F6F3-413E-B51F-FCA692C02D89}"/>
              </a:ext>
            </a:extLst>
          </p:cNvPr>
          <p:cNvSpPr>
            <a:spLocks noGrp="1"/>
          </p:cNvSpPr>
          <p:nvPr>
            <p:ph type="ctrTitle"/>
          </p:nvPr>
        </p:nvSpPr>
        <p:spPr>
          <a:xfrm>
            <a:off x="952319" y="2771725"/>
            <a:ext cx="8714067" cy="3024336"/>
          </a:xfrm>
        </p:spPr>
        <p:txBody>
          <a:bodyPr>
            <a:normAutofit fontScale="90000"/>
          </a:bodyPr>
          <a:lstStyle/>
          <a:p>
            <a:pPr algn="ctr">
              <a:lnSpc>
                <a:spcPct val="115000"/>
              </a:lnSpc>
              <a:spcAft>
                <a:spcPts val="1000"/>
              </a:spcAft>
            </a:pPr>
            <a:br>
              <a:rPr lang="pl-PL" sz="2800" dirty="0">
                <a:latin typeface="Ubuntu" panose="020B0504030602030204" pitchFamily="34" charset="0"/>
                <a:cs typeface="Arial" panose="020B0604020202020204" pitchFamily="34" charset="0"/>
              </a:rPr>
            </a:br>
            <a:r>
              <a:rPr lang="pl-PL" sz="2800" b="1" i="0" dirty="0">
                <a:effectLst/>
                <a:latin typeface="Arial" panose="020B0604020202020204" pitchFamily="34" charset="0"/>
                <a:cs typeface="Arial" panose="020B0604020202020204" pitchFamily="34" charset="0"/>
              </a:rPr>
              <a:t>Fundusze Europejskie 2021-2027 dla  </a:t>
            </a:r>
            <a:r>
              <a:rPr lang="pl-PL" sz="2800" dirty="0">
                <a:latin typeface="Arial" panose="020B0604020202020204" pitchFamily="34" charset="0"/>
                <a:cs typeface="Arial" panose="020B0604020202020204" pitchFamily="34" charset="0"/>
              </a:rPr>
              <a:t>b</a:t>
            </a:r>
            <a:r>
              <a:rPr lang="pl-PL" sz="2800" b="1" i="0" dirty="0">
                <a:effectLst/>
                <a:latin typeface="Arial" panose="020B0604020202020204" pitchFamily="34" charset="0"/>
                <a:cs typeface="Arial" panose="020B0604020202020204" pitchFamily="34" charset="0"/>
              </a:rPr>
              <a:t>eneficjentów Działania 9.1 Aktywizacja zawodowa – projekty PUP</a:t>
            </a:r>
            <a:br>
              <a:rPr lang="pl-PL" sz="2800" b="1" i="0" dirty="0">
                <a:effectLst/>
                <a:latin typeface="Arial" panose="020B0604020202020204" pitchFamily="34" charset="0"/>
                <a:cs typeface="Arial" panose="020B0604020202020204" pitchFamily="34" charset="0"/>
              </a:rPr>
            </a:br>
            <a:br>
              <a:rPr lang="pl-PL" sz="2800" b="1" i="0" dirty="0">
                <a:effectLst/>
                <a:latin typeface="Arial" panose="020B0604020202020204" pitchFamily="34" charset="0"/>
                <a:cs typeface="Arial" panose="020B0604020202020204" pitchFamily="34" charset="0"/>
              </a:rPr>
            </a:br>
            <a:r>
              <a:rPr lang="pl-PL" sz="2800" b="1" i="0" dirty="0">
                <a:effectLst/>
                <a:latin typeface="Arial" panose="020B0604020202020204" pitchFamily="34" charset="0"/>
                <a:cs typeface="Arial" panose="020B0604020202020204" pitchFamily="34" charset="0"/>
              </a:rPr>
              <a:t>- </a:t>
            </a:r>
            <a:r>
              <a:rPr lang="pl-PL" sz="2700" b="1" i="0" dirty="0">
                <a:effectLst/>
                <a:latin typeface="Arial" panose="020B0604020202020204" pitchFamily="34" charset="0"/>
                <a:cs typeface="Arial" panose="020B0604020202020204" pitchFamily="34" charset="0"/>
              </a:rPr>
              <a:t>wybrane zagadnienia dla służb zatrudnienia z programów krajowych i programu Fundusze Europejskie dla Lubelskiego 2021 - 2027</a:t>
            </a:r>
            <a:r>
              <a:rPr lang="pl-PL" sz="2800" b="1" i="0" dirty="0">
                <a:effectLst/>
                <a:latin typeface="Arial" panose="020B0604020202020204" pitchFamily="34" charset="0"/>
                <a:cs typeface="Arial" panose="020B0604020202020204" pitchFamily="34" charset="0"/>
              </a:rPr>
              <a:t>				</a:t>
            </a:r>
            <a:br>
              <a:rPr lang="pl-PL" sz="2800" b="1" i="0" dirty="0">
                <a:effectLst/>
                <a:latin typeface="Arial" panose="020B0604020202020204" pitchFamily="34" charset="0"/>
                <a:cs typeface="Arial" panose="020B0604020202020204" pitchFamily="34" charset="0"/>
              </a:rPr>
            </a:br>
            <a:r>
              <a:rPr lang="pl-PL" sz="2800" b="1" i="0" dirty="0">
                <a:effectLst/>
                <a:latin typeface="Arial" panose="020B0604020202020204" pitchFamily="34" charset="0"/>
                <a:cs typeface="Arial" panose="020B0604020202020204" pitchFamily="34" charset="0"/>
              </a:rPr>
              <a:t>							</a:t>
            </a:r>
            <a:r>
              <a:rPr lang="pl-PL" sz="1300" i="0" dirty="0">
                <a:effectLst/>
                <a:latin typeface="Arial" panose="020B0604020202020204" pitchFamily="34" charset="0"/>
                <a:cs typeface="Arial" panose="020B0604020202020204" pitchFamily="34" charset="0"/>
              </a:rPr>
              <a:t>Lublin 10.03.2026 r.</a:t>
            </a:r>
            <a:br>
              <a:rPr lang="pl-PL" sz="2800" dirty="0">
                <a:latin typeface="Arial" panose="020B0604020202020204" pitchFamily="34" charset="0"/>
                <a:cs typeface="Arial" panose="020B0604020202020204" pitchFamily="34" charset="0"/>
              </a:rPr>
            </a:b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					</a:t>
            </a:r>
            <a:r>
              <a:rPr lang="pl-PL" sz="1800" b="0" dirty="0">
                <a:latin typeface="Arial" panose="020B0604020202020204" pitchFamily="34" charset="0"/>
                <a:cs typeface="Arial" panose="020B0604020202020204" pitchFamily="34" charset="0"/>
              </a:rPr>
              <a:t>Lublin 10.03.2026 r.</a:t>
            </a:r>
            <a:br>
              <a:rPr lang="pl-PL" sz="1600" b="1" i="0" dirty="0">
                <a:effectLst/>
                <a:latin typeface="Arial" panose="020B0604020202020204" pitchFamily="34" charset="0"/>
                <a:cs typeface="Arial" panose="020B0604020202020204" pitchFamily="34" charset="0"/>
              </a:rPr>
            </a:br>
            <a:r>
              <a:rPr lang="pl-PL" sz="1600" b="1" i="0" dirty="0">
                <a:effectLst/>
                <a:latin typeface="Arial" panose="020B0604020202020204" pitchFamily="34" charset="0"/>
                <a:cs typeface="Arial" panose="020B0604020202020204" pitchFamily="34" charset="0"/>
              </a:rPr>
              <a:t>                                                                                               </a:t>
            </a:r>
            <a:br>
              <a:rPr lang="pl-PL" sz="1600" b="1" i="0" dirty="0">
                <a:effectLst/>
                <a:latin typeface="Arial" panose="020B0604020202020204" pitchFamily="34" charset="0"/>
                <a:cs typeface="Arial" panose="020B0604020202020204" pitchFamily="34" charset="0"/>
              </a:rPr>
            </a:br>
            <a:endParaRPr lang="pl-PL" dirty="0"/>
          </a:p>
        </p:txBody>
      </p:sp>
      <p:pic>
        <p:nvPicPr>
          <p:cNvPr id="2" name="Obraz 1">
            <a:extLst>
              <a:ext uri="{FF2B5EF4-FFF2-40B4-BE49-F238E27FC236}">
                <a16:creationId xmlns:a16="http://schemas.microsoft.com/office/drawing/2014/main" id="{3799A6B5-06B7-3B5E-74EC-C0772A56DB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753" y="6241786"/>
            <a:ext cx="8714067" cy="1115168"/>
          </a:xfrm>
          <a:prstGeom prst="rect">
            <a:avLst/>
          </a:prstGeom>
          <a:noFill/>
        </p:spPr>
      </p:pic>
    </p:spTree>
    <p:extLst>
      <p:ext uri="{BB962C8B-B14F-4D97-AF65-F5344CB8AC3E}">
        <p14:creationId xmlns:p14="http://schemas.microsoft.com/office/powerpoint/2010/main" val="106168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CAA55-DD4F-2D05-BD0A-D65636AE15B7}"/>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D3FE4DB5-AD89-22BE-8288-4E0623BED48C}"/>
              </a:ext>
            </a:extLst>
          </p:cNvPr>
          <p:cNvSpPr>
            <a:spLocks noGrp="1"/>
          </p:cNvSpPr>
          <p:nvPr>
            <p:ph type="title"/>
          </p:nvPr>
        </p:nvSpPr>
        <p:spPr>
          <a:xfrm>
            <a:off x="1025524" y="249503"/>
            <a:ext cx="8640381" cy="641325"/>
          </a:xfrm>
        </p:spPr>
        <p:txBody>
          <a:bodyPr>
            <a:normAutofit fontScale="90000"/>
          </a:bodyPr>
          <a:lstStyle/>
          <a:p>
            <a:pPr algn="ctr"/>
            <a:r>
              <a:rPr lang="pl-PL" sz="2000" i="0" u="none" strike="noStrike" dirty="0">
                <a:solidFill>
                  <a:srgbClr val="002060"/>
                </a:solidFill>
                <a:effectLst/>
                <a:latin typeface="Arial" panose="020B0604020202020204" pitchFamily="34" charset="0"/>
                <a:cs typeface="Arial" panose="020B0604020202020204" pitchFamily="34" charset="0"/>
              </a:rPr>
              <a:t>Działanie 1.5 Umiejętności w szkolnictwie wyższym</a:t>
            </a:r>
            <a:br>
              <a:rPr lang="pl-PL" sz="2000" i="0" u="none" strike="noStrike" dirty="0">
                <a:solidFill>
                  <a:srgbClr val="002060"/>
                </a:solidFill>
                <a:effectLst/>
                <a:latin typeface="Arial" panose="020B0604020202020204" pitchFamily="34" charset="0"/>
                <a:cs typeface="Arial" panose="020B0604020202020204" pitchFamily="34" charset="0"/>
              </a:rPr>
            </a:br>
            <a:br>
              <a:rPr lang="pl-PL" sz="1400" b="1" dirty="0">
                <a:solidFill>
                  <a:srgbClr val="002060"/>
                </a:solidFill>
                <a:latin typeface="Arial" panose="020B0604020202020204" pitchFamily="34" charset="0"/>
                <a:cs typeface="Arial" panose="020B0604020202020204" pitchFamily="34" charset="0"/>
              </a:rPr>
            </a:br>
            <a:br>
              <a:rPr lang="pl-PL" sz="1400" b="1" dirty="0">
                <a:solidFill>
                  <a:srgbClr val="002060"/>
                </a:solidFill>
                <a:latin typeface="Arial" panose="020B0604020202020204" pitchFamily="34" charset="0"/>
                <a:cs typeface="Arial" panose="020B0604020202020204" pitchFamily="34" charset="0"/>
              </a:rPr>
            </a:br>
            <a:br>
              <a:rPr kumimoji="0" lang="pl-PL" sz="28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br>
            <a:endParaRPr lang="pl-PL" dirty="0"/>
          </a:p>
        </p:txBody>
      </p:sp>
      <p:sp>
        <p:nvSpPr>
          <p:cNvPr id="6" name="Symbol zastępczy zawartości 5">
            <a:extLst>
              <a:ext uri="{FF2B5EF4-FFF2-40B4-BE49-F238E27FC236}">
                <a16:creationId xmlns:a16="http://schemas.microsoft.com/office/drawing/2014/main" id="{D8A2A871-F9EA-0034-E24E-7C804BD6B103}"/>
              </a:ext>
            </a:extLst>
          </p:cNvPr>
          <p:cNvSpPr>
            <a:spLocks noGrp="1"/>
          </p:cNvSpPr>
          <p:nvPr>
            <p:ph idx="1"/>
          </p:nvPr>
        </p:nvSpPr>
        <p:spPr>
          <a:xfrm>
            <a:off x="521370" y="1115541"/>
            <a:ext cx="9649072" cy="5358804"/>
          </a:xfrm>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SzTx/>
              <a:buNone/>
              <a:tabLst/>
              <a:defRPr/>
            </a:pPr>
            <a:r>
              <a:rPr lang="pl-PL" sz="1900" b="1" kern="0" dirty="0">
                <a:solidFill>
                  <a:srgbClr val="002060"/>
                </a:solidFill>
                <a:latin typeface="Arial" panose="020B0604020202020204" pitchFamily="34" charset="0"/>
                <a:cs typeface="Arial" panose="020B0604020202020204" pitchFamily="34" charset="0"/>
              </a:rPr>
              <a:t>Typ projektów: </a:t>
            </a:r>
            <a:r>
              <a:rPr lang="pl-PL" sz="1900" kern="0" dirty="0">
                <a:solidFill>
                  <a:srgbClr val="002060"/>
                </a:solidFill>
                <a:latin typeface="Arial" panose="020B0604020202020204" pitchFamily="34" charset="0"/>
                <a:cs typeface="Arial" panose="020B0604020202020204" pitchFamily="34" charset="0"/>
              </a:rPr>
              <a:t>Uczenie się przez całe życie - rozwój oferty uczelni.</a:t>
            </a:r>
          </a:p>
          <a:p>
            <a:pPr marL="0" marR="0" lvl="0" indent="0" algn="l" defTabSz="914400" rtl="0" eaLnBrk="1" fontAlgn="auto" latinLnBrk="0" hangingPunct="1">
              <a:lnSpc>
                <a:spcPct val="100000"/>
              </a:lnSpc>
              <a:spcBef>
                <a:spcPts val="0"/>
              </a:spcBef>
              <a:spcAft>
                <a:spcPts val="0"/>
              </a:spcAft>
              <a:buSzTx/>
              <a:buNone/>
              <a:tabLst/>
              <a:defRPr/>
            </a:pPr>
            <a:endParaRPr lang="pl-PL" sz="19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r>
              <a:rPr lang="pl-PL" sz="1900" b="1" kern="0" dirty="0">
                <a:solidFill>
                  <a:srgbClr val="002060"/>
                </a:solidFill>
                <a:latin typeface="Arial" panose="020B0604020202020204" pitchFamily="34" charset="0"/>
                <a:cs typeface="Arial" panose="020B0604020202020204" pitchFamily="34" charset="0"/>
              </a:rPr>
              <a:t>Rozwój oferty uczelni w zakresie uczenia się dorosłych.</a:t>
            </a:r>
          </a:p>
          <a:p>
            <a:pPr marL="0" indent="0" defTabSz="914400">
              <a:lnSpc>
                <a:spcPct val="100000"/>
              </a:lnSpc>
              <a:spcBef>
                <a:spcPts val="0"/>
              </a:spcBef>
              <a:buNone/>
              <a:defRPr/>
            </a:pPr>
            <a:endParaRPr lang="pl-PL" sz="1900" b="1"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r>
              <a:rPr lang="pl-PL" sz="1900" kern="0" dirty="0">
                <a:solidFill>
                  <a:srgbClr val="002060"/>
                </a:solidFill>
                <a:latin typeface="Arial" panose="020B0604020202020204" pitchFamily="34" charset="0"/>
                <a:cs typeface="Arial" panose="020B0604020202020204" pitchFamily="34" charset="0"/>
              </a:rPr>
              <a:t>Poprawa jakości, poziomu włączenia społecznego i skuteczności systemów kształcenia i szkolenia oraz ich powiązania z rynkiem pracy – w tym przez walidację uczenia się </a:t>
            </a:r>
            <a:r>
              <a:rPr lang="pl-PL" sz="1900" kern="0" dirty="0" err="1">
                <a:solidFill>
                  <a:srgbClr val="002060"/>
                </a:solidFill>
                <a:latin typeface="Arial" panose="020B0604020202020204" pitchFamily="34" charset="0"/>
                <a:cs typeface="Arial" panose="020B0604020202020204" pitchFamily="34" charset="0"/>
              </a:rPr>
              <a:t>pozaformalnego</a:t>
            </a:r>
            <a:r>
              <a:rPr lang="pl-PL" sz="1900" kern="0" dirty="0">
                <a:solidFill>
                  <a:srgbClr val="002060"/>
                </a:solidFill>
                <a:latin typeface="Arial" panose="020B0604020202020204" pitchFamily="34" charset="0"/>
                <a:cs typeface="Arial" panose="020B0604020202020204" pitchFamily="34" charset="0"/>
              </a:rPr>
              <a:t> i nieformalnego, w celu wspierania nabywania kompetencji kluczowych, w tym umiejętności w zakresie przedsiębiorczości i kompetencji cyfrowych, oraz przez wspieranie wprowadzania dualnych systemów szkolenia i przygotowania zawodowego</a:t>
            </a:r>
            <a:r>
              <a:rPr lang="pl-PL" sz="1900" b="1" kern="0" dirty="0">
                <a:solidFill>
                  <a:srgbClr val="002060"/>
                </a:solidFill>
                <a:latin typeface="Arial" panose="020B0604020202020204" pitchFamily="34" charset="0"/>
                <a:cs typeface="Arial" panose="020B0604020202020204" pitchFamily="34" charset="0"/>
              </a:rPr>
              <a:t>. </a:t>
            </a:r>
          </a:p>
          <a:p>
            <a:pPr marL="0" indent="0" defTabSz="914400">
              <a:lnSpc>
                <a:spcPct val="100000"/>
              </a:lnSpc>
              <a:spcBef>
                <a:spcPts val="0"/>
              </a:spcBef>
              <a:buNone/>
              <a:defRPr/>
            </a:pPr>
            <a:endParaRPr lang="pl-PL" sz="1900" b="1"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r>
              <a:rPr lang="pl-PL" sz="1900" b="1" kern="0" dirty="0">
                <a:solidFill>
                  <a:srgbClr val="002060"/>
                </a:solidFill>
                <a:latin typeface="Arial" panose="020B0604020202020204" pitchFamily="34" charset="0"/>
                <a:cs typeface="Arial" panose="020B0604020202020204" pitchFamily="34" charset="0"/>
              </a:rPr>
              <a:t>Termin składania wniosków: </a:t>
            </a:r>
            <a:r>
              <a:rPr lang="pl-PL" sz="1900" kern="0" dirty="0">
                <a:solidFill>
                  <a:srgbClr val="002060"/>
                </a:solidFill>
                <a:latin typeface="Arial" panose="020B0604020202020204" pitchFamily="34" charset="0"/>
                <a:cs typeface="Arial" panose="020B0604020202020204" pitchFamily="34" charset="0"/>
              </a:rPr>
              <a:t>7 kwiecień 2026 r. -  29 czerwiec 2026 r.</a:t>
            </a:r>
          </a:p>
          <a:p>
            <a:pPr marL="0" indent="0" defTabSz="914400">
              <a:lnSpc>
                <a:spcPct val="100000"/>
              </a:lnSpc>
              <a:spcBef>
                <a:spcPts val="0"/>
              </a:spcBef>
              <a:buNone/>
              <a:defRPr/>
            </a:pPr>
            <a:r>
              <a:rPr lang="pl-PL" sz="1900" kern="0" dirty="0">
                <a:solidFill>
                  <a:srgbClr val="002060"/>
                </a:solidFill>
                <a:latin typeface="Arial" panose="020B0604020202020204" pitchFamily="34" charset="0"/>
                <a:cs typeface="Arial" panose="020B0604020202020204" pitchFamily="34" charset="0"/>
              </a:rPr>
              <a:t>Maksymalny % poziom dofinansowania UE w projekcie: 82.52%</a:t>
            </a:r>
          </a:p>
          <a:p>
            <a:pPr marL="0" indent="0" defTabSz="914400">
              <a:lnSpc>
                <a:spcPct val="100000"/>
              </a:lnSpc>
              <a:spcBef>
                <a:spcPts val="0"/>
              </a:spcBef>
              <a:buNone/>
              <a:defRPr/>
            </a:pPr>
            <a:r>
              <a:rPr lang="pl-PL" sz="1900" kern="0" dirty="0">
                <a:solidFill>
                  <a:srgbClr val="002060"/>
                </a:solidFill>
                <a:latin typeface="Arial" panose="020B0604020202020204" pitchFamily="34" charset="0"/>
                <a:cs typeface="Arial" panose="020B0604020202020204" pitchFamily="34" charset="0"/>
              </a:rPr>
              <a:t>Maksymalny % poziom dofinansowania całkowitego wydatków kwalifikowalnych na poziomie projektu (środki UE + współfinansowanie ze środków krajowych przyznane beneficjentowi przez właściwą instytucję): 100%</a:t>
            </a:r>
          </a:p>
          <a:p>
            <a:pPr marL="0" indent="0" defTabSz="914400">
              <a:lnSpc>
                <a:spcPct val="100000"/>
              </a:lnSpc>
              <a:spcBef>
                <a:spcPts val="0"/>
              </a:spcBef>
              <a:buNone/>
              <a:defRPr/>
            </a:pPr>
            <a:endParaRPr lang="pl-PL" sz="19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r>
              <a:rPr lang="pl-PL" sz="1900" b="1" kern="0" dirty="0">
                <a:solidFill>
                  <a:srgbClr val="002060"/>
                </a:solidFill>
                <a:latin typeface="Arial" panose="020B0604020202020204" pitchFamily="34" charset="0"/>
                <a:cs typeface="Arial" panose="020B0604020202020204" pitchFamily="34" charset="0"/>
              </a:rPr>
              <a:t>Alokacja</a:t>
            </a:r>
            <a:r>
              <a:rPr lang="pl-PL" sz="1900" kern="0" dirty="0">
                <a:solidFill>
                  <a:srgbClr val="002060"/>
                </a:solidFill>
                <a:latin typeface="Arial" panose="020B0604020202020204" pitchFamily="34" charset="0"/>
                <a:cs typeface="Arial" panose="020B0604020202020204" pitchFamily="34" charset="0"/>
              </a:rPr>
              <a:t>: 116 400 000,00 PLN. </a:t>
            </a:r>
          </a:p>
          <a:p>
            <a:pPr marL="0" indent="0" defTabSz="914400">
              <a:lnSpc>
                <a:spcPct val="100000"/>
              </a:lnSpc>
              <a:spcBef>
                <a:spcPts val="0"/>
              </a:spcBef>
              <a:buNone/>
              <a:defRPr/>
            </a:pPr>
            <a:endParaRPr lang="pl-PL" sz="19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r>
              <a:rPr lang="pl-PL" sz="1900" kern="0" dirty="0">
                <a:solidFill>
                  <a:srgbClr val="002060"/>
                </a:solidFill>
                <a:latin typeface="Arial" panose="020B0604020202020204" pitchFamily="34" charset="0"/>
                <a:cs typeface="Arial" panose="020B0604020202020204" pitchFamily="34" charset="0"/>
              </a:rPr>
              <a:t>Link pod którym ukaże się informacja o naborze: </a:t>
            </a:r>
            <a:r>
              <a:rPr lang="pl-PL" sz="1900" kern="0" dirty="0">
                <a:solidFill>
                  <a:srgbClr val="002060"/>
                </a:solidFill>
                <a:latin typeface="Arial" panose="020B0604020202020204" pitchFamily="34" charset="0"/>
                <a:cs typeface="Arial" panose="020B0604020202020204" pitchFamily="34" charset="0"/>
                <a:hlinkClick r:id="rId3"/>
              </a:rPr>
              <a:t>https://www.gov.pl/web/ncbr/aktualnosci-fers</a:t>
            </a:r>
            <a:endParaRPr lang="pl-PL" sz="19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r>
              <a:rPr lang="pl-PL" sz="1900" kern="0" dirty="0">
                <a:solidFill>
                  <a:srgbClr val="002060"/>
                </a:solidFill>
                <a:latin typeface="Arial" panose="020B0604020202020204" pitchFamily="34" charset="0"/>
                <a:cs typeface="Arial" panose="020B0604020202020204" pitchFamily="34" charset="0"/>
              </a:rPr>
              <a:t> </a:t>
            </a:r>
          </a:p>
          <a:p>
            <a:pPr marL="0" indent="0" defTabSz="914400">
              <a:lnSpc>
                <a:spcPct val="100000"/>
              </a:lnSpc>
              <a:spcBef>
                <a:spcPts val="0"/>
              </a:spcBef>
              <a:buNone/>
              <a:defRPr/>
            </a:pPr>
            <a:r>
              <a:rPr lang="pl-PL" sz="1900" kern="0" dirty="0">
                <a:solidFill>
                  <a:srgbClr val="002060"/>
                </a:solidFill>
                <a:latin typeface="Arial" panose="020B0604020202020204" pitchFamily="34" charset="0"/>
                <a:cs typeface="Arial" panose="020B0604020202020204" pitchFamily="34" charset="0"/>
              </a:rPr>
              <a:t>Nabór na projekty dotyczące rozwoju kompetencji dorosłych jako niestandardowych odbiorców szkolnictwa wyższego - wsparcie przez uczelnie idei uczenia się przez całe życie i dopasowanie do oczekiwań pracodawców oraz kształcenia kadr na potrzeby zielonej i cyfrowej gospodarki (m.in. możliwość </a:t>
            </a:r>
            <a:r>
              <a:rPr lang="pl-PL" sz="1900" kern="0" dirty="0" err="1">
                <a:solidFill>
                  <a:srgbClr val="002060"/>
                </a:solidFill>
                <a:latin typeface="Arial" panose="020B0604020202020204" pitchFamily="34" charset="0"/>
                <a:cs typeface="Arial" panose="020B0604020202020204" pitchFamily="34" charset="0"/>
              </a:rPr>
              <a:t>dokwalifikowania</a:t>
            </a:r>
            <a:r>
              <a:rPr lang="pl-PL" sz="1900" kern="0" dirty="0">
                <a:solidFill>
                  <a:srgbClr val="002060"/>
                </a:solidFill>
                <a:latin typeface="Arial" panose="020B0604020202020204" pitchFamily="34" charset="0"/>
                <a:cs typeface="Arial" panose="020B0604020202020204" pitchFamily="34" charset="0"/>
              </a:rPr>
              <a:t> się czy przekwalifikowania się).</a:t>
            </a:r>
          </a:p>
          <a:p>
            <a:pPr marL="0" indent="0" defTabSz="914400">
              <a:lnSpc>
                <a:spcPct val="100000"/>
              </a:lnSpc>
              <a:spcBef>
                <a:spcPts val="0"/>
              </a:spcBef>
              <a:buNone/>
              <a:defRPr/>
            </a:pPr>
            <a:endParaRPr lang="pl-PL" sz="19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endParaRPr lang="pl-PL" sz="19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endParaRPr lang="pl-PL" sz="19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endParaRPr lang="pl-PL" sz="1800" kern="0" dirty="0">
              <a:solidFill>
                <a:srgbClr val="002060"/>
              </a:solidFill>
              <a:latin typeface="Arial" panose="020B0604020202020204" pitchFamily="34" charset="0"/>
              <a:cs typeface="Arial" panose="020B0604020202020204" pitchFamily="34" charset="0"/>
            </a:endParaRPr>
          </a:p>
        </p:txBody>
      </p:sp>
      <p:pic>
        <p:nvPicPr>
          <p:cNvPr id="8" name="Obraz 7">
            <a:extLst>
              <a:ext uri="{FF2B5EF4-FFF2-40B4-BE49-F238E27FC236}">
                <a16:creationId xmlns:a16="http://schemas.microsoft.com/office/drawing/2014/main" id="{A1F8251C-B792-C969-026F-9524FBB7D21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3498" y="6474346"/>
            <a:ext cx="7344816" cy="971153"/>
          </a:xfrm>
          <a:prstGeom prst="rect">
            <a:avLst/>
          </a:prstGeom>
          <a:noFill/>
        </p:spPr>
      </p:pic>
    </p:spTree>
    <p:extLst>
      <p:ext uri="{BB962C8B-B14F-4D97-AF65-F5344CB8AC3E}">
        <p14:creationId xmlns:p14="http://schemas.microsoft.com/office/powerpoint/2010/main" val="3947366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4C36E-C5C3-48DC-98A8-3129174D05F5}"/>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B8FE2D59-D64D-2367-2CE1-06C679CDC30C}"/>
              </a:ext>
            </a:extLst>
          </p:cNvPr>
          <p:cNvSpPr>
            <a:spLocks noGrp="1"/>
          </p:cNvSpPr>
          <p:nvPr>
            <p:ph type="ctrTitle"/>
          </p:nvPr>
        </p:nvSpPr>
        <p:spPr/>
        <p:txBody>
          <a:bodyPr>
            <a:noAutofit/>
          </a:bodyPr>
          <a:lstStyle/>
          <a:p>
            <a:pPr algn="ctr"/>
            <a:r>
              <a:rPr lang="pl-PL" sz="2800" dirty="0">
                <a:latin typeface="Arial" panose="020B0604020202020204" pitchFamily="34" charset="0"/>
                <a:cs typeface="Arial" panose="020B0604020202020204" pitchFamily="34" charset="0"/>
              </a:rPr>
              <a:t>Fundusze Europejskie na Rozwój Cyfrowy 2021-2027 </a:t>
            </a:r>
            <a:endParaRPr lang="pl-PL" sz="2800" dirty="0"/>
          </a:p>
        </p:txBody>
      </p:sp>
      <p:pic>
        <p:nvPicPr>
          <p:cNvPr id="6" name="Obraz 5">
            <a:extLst>
              <a:ext uri="{FF2B5EF4-FFF2-40B4-BE49-F238E27FC236}">
                <a16:creationId xmlns:a16="http://schemas.microsoft.com/office/drawing/2014/main" id="{2D0B3254-5A1D-E56F-12DC-5C15879BE4FD}"/>
              </a:ext>
            </a:extLst>
          </p:cNvPr>
          <p:cNvPicPr>
            <a:picLocks noChangeAspect="1"/>
          </p:cNvPicPr>
          <p:nvPr/>
        </p:nvPicPr>
        <p:blipFill>
          <a:blip r:embed="rId3"/>
          <a:stretch>
            <a:fillRect/>
          </a:stretch>
        </p:blipFill>
        <p:spPr>
          <a:xfrm>
            <a:off x="7774678" y="270391"/>
            <a:ext cx="1981200" cy="619125"/>
          </a:xfrm>
          <a:prstGeom prst="rect">
            <a:avLst/>
          </a:prstGeom>
        </p:spPr>
      </p:pic>
      <p:sp>
        <p:nvSpPr>
          <p:cNvPr id="5" name="Podtytuł 4">
            <a:extLst>
              <a:ext uri="{FF2B5EF4-FFF2-40B4-BE49-F238E27FC236}">
                <a16:creationId xmlns:a16="http://schemas.microsoft.com/office/drawing/2014/main" id="{DC41E505-BBBE-6A12-C9B7-73DE2559F38F}"/>
              </a:ext>
            </a:extLst>
          </p:cNvPr>
          <p:cNvSpPr>
            <a:spLocks noGrp="1"/>
          </p:cNvSpPr>
          <p:nvPr>
            <p:ph type="subTitle" idx="1"/>
          </p:nvPr>
        </p:nvSpPr>
        <p:spPr>
          <a:xfrm>
            <a:off x="-510286" y="7289284"/>
            <a:ext cx="10464705" cy="231071"/>
          </a:xfrm>
        </p:spPr>
        <p:txBody>
          <a:bodyPr>
            <a:normAutofit fontScale="25000" lnSpcReduction="20000"/>
          </a:bodyPr>
          <a:lstStyle/>
          <a:p>
            <a:endParaRPr lang="pl-PL" dirty="0"/>
          </a:p>
        </p:txBody>
      </p:sp>
      <p:pic>
        <p:nvPicPr>
          <p:cNvPr id="3" name="Obraz 2">
            <a:extLst>
              <a:ext uri="{FF2B5EF4-FFF2-40B4-BE49-F238E27FC236}">
                <a16:creationId xmlns:a16="http://schemas.microsoft.com/office/drawing/2014/main" id="{91843815-2674-0D9A-30F8-C3CE7C66D4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7394" y="6338702"/>
            <a:ext cx="9018484" cy="1004576"/>
          </a:xfrm>
          <a:prstGeom prst="rect">
            <a:avLst/>
          </a:prstGeom>
          <a:noFill/>
        </p:spPr>
      </p:pic>
      <p:pic>
        <p:nvPicPr>
          <p:cNvPr id="2050" name="Picture 2">
            <a:extLst>
              <a:ext uri="{FF2B5EF4-FFF2-40B4-BE49-F238E27FC236}">
                <a16:creationId xmlns:a16="http://schemas.microsoft.com/office/drawing/2014/main" id="{E02FD33E-92A0-76FA-4B32-2B13470A5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0002" y="4309709"/>
            <a:ext cx="3455198" cy="1953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130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EEC44-1C6B-8F58-4558-7FAE4B3D653A}"/>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90B92D7C-61BB-3EBE-FB29-47DD0AF02C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3538" y="6592307"/>
            <a:ext cx="6071870" cy="829310"/>
          </a:xfrm>
          <a:prstGeom prst="rect">
            <a:avLst/>
          </a:prstGeom>
          <a:noFill/>
        </p:spPr>
      </p:pic>
      <p:sp>
        <p:nvSpPr>
          <p:cNvPr id="7" name="Tytuł 6">
            <a:extLst>
              <a:ext uri="{FF2B5EF4-FFF2-40B4-BE49-F238E27FC236}">
                <a16:creationId xmlns:a16="http://schemas.microsoft.com/office/drawing/2014/main" id="{952DE3E1-574D-631F-EE8D-88C6402646B8}"/>
              </a:ext>
            </a:extLst>
          </p:cNvPr>
          <p:cNvSpPr>
            <a:spLocks noGrp="1"/>
          </p:cNvSpPr>
          <p:nvPr>
            <p:ph type="title"/>
          </p:nvPr>
        </p:nvSpPr>
        <p:spPr>
          <a:xfrm>
            <a:off x="1025715" y="138058"/>
            <a:ext cx="8640381" cy="607534"/>
          </a:xfrm>
        </p:spPr>
        <p:txBody>
          <a:bodyPr>
            <a:normAutofit/>
          </a:bodyPr>
          <a:lstStyle/>
          <a:p>
            <a:pPr algn="ctr"/>
            <a:r>
              <a:rPr lang="pl-PL" sz="2000" b="1" dirty="0">
                <a:solidFill>
                  <a:schemeClr val="accent1">
                    <a:lumMod val="50000"/>
                  </a:schemeClr>
                </a:solidFill>
                <a:latin typeface="Arial" panose="020B0604020202020204" pitchFamily="34" charset="0"/>
                <a:cs typeface="Arial" panose="020B0604020202020204" pitchFamily="34" charset="0"/>
              </a:rPr>
              <a:t>Działanie 2.5 Wsparcie umiejętności cyfrowych (trzeci nabór)</a:t>
            </a:r>
          </a:p>
        </p:txBody>
      </p:sp>
      <p:pic>
        <p:nvPicPr>
          <p:cNvPr id="2" name="Symbol zastępczy zawartości 1">
            <a:extLst>
              <a:ext uri="{FF2B5EF4-FFF2-40B4-BE49-F238E27FC236}">
                <a16:creationId xmlns:a16="http://schemas.microsoft.com/office/drawing/2014/main" id="{B75791C0-59AD-5F95-193B-8B4620625639}"/>
              </a:ext>
            </a:extLst>
          </p:cNvPr>
          <p:cNvPicPr>
            <a:picLocks noGrp="1" noChangeAspect="1"/>
          </p:cNvPicPr>
          <p:nvPr>
            <p:ph idx="1"/>
          </p:nvPr>
        </p:nvPicPr>
        <p:blipFill>
          <a:blip r:embed="rId4"/>
          <a:stretch>
            <a:fillRect/>
          </a:stretch>
        </p:blipFill>
        <p:spPr>
          <a:xfrm>
            <a:off x="7716350" y="5690743"/>
            <a:ext cx="2664296" cy="936104"/>
          </a:xfrm>
          <a:prstGeom prst="rect">
            <a:avLst/>
          </a:prstGeom>
        </p:spPr>
      </p:pic>
      <p:sp>
        <p:nvSpPr>
          <p:cNvPr id="10" name="pole tekstowe 9">
            <a:extLst>
              <a:ext uri="{FF2B5EF4-FFF2-40B4-BE49-F238E27FC236}">
                <a16:creationId xmlns:a16="http://schemas.microsoft.com/office/drawing/2014/main" id="{9C00B468-7B94-A831-571B-31F28641AA38}"/>
              </a:ext>
            </a:extLst>
          </p:cNvPr>
          <p:cNvSpPr txBox="1"/>
          <p:nvPr/>
        </p:nvSpPr>
        <p:spPr>
          <a:xfrm>
            <a:off x="305347" y="1115541"/>
            <a:ext cx="9865096" cy="6771084"/>
          </a:xfrm>
          <a:prstGeom prst="rect">
            <a:avLst/>
          </a:prstGeom>
          <a:noFill/>
        </p:spPr>
        <p:txBody>
          <a:bodyPr wrap="square">
            <a:spAutoFit/>
          </a:bodyPr>
          <a:lstStyle/>
          <a:p>
            <a:r>
              <a:rPr lang="pl-PL" sz="1600" b="1" i="0" dirty="0">
                <a:solidFill>
                  <a:srgbClr val="242424"/>
                </a:solidFill>
                <a:effectLst/>
                <a:latin typeface="Arial" panose="020B0604020202020204" pitchFamily="34" charset="0"/>
                <a:cs typeface="Arial" panose="020B0604020202020204" pitchFamily="34" charset="0"/>
              </a:rPr>
              <a:t>Typ projektów:</a:t>
            </a:r>
          </a:p>
          <a:p>
            <a:endParaRPr lang="pl-PL" sz="1600" b="0" i="0" dirty="0">
              <a:solidFill>
                <a:srgbClr val="242424"/>
              </a:solidFill>
              <a:effectLst/>
              <a:latin typeface="Arial" panose="020B0604020202020204" pitchFamily="34" charset="0"/>
              <a:cs typeface="Arial" panose="020B0604020202020204" pitchFamily="34" charset="0"/>
            </a:endParaRPr>
          </a:p>
          <a:p>
            <a:r>
              <a:rPr lang="pl-PL" sz="1600" b="0" i="0" dirty="0">
                <a:solidFill>
                  <a:srgbClr val="242424"/>
                </a:solidFill>
                <a:effectLst/>
                <a:latin typeface="Arial" panose="020B0604020202020204" pitchFamily="34" charset="0"/>
                <a:cs typeface="Arial" panose="020B0604020202020204" pitchFamily="34" charset="0"/>
              </a:rPr>
              <a:t>Wsparcie projektów mających na celu podnoszenie kompetencji kadr zaangażowanych w świadczenie usług, produktów lub procesów cyfrowych, w tym m.in. wsparcie zaawansowanych kompetencji specjalistycznych z zakresu </a:t>
            </a:r>
            <a:r>
              <a:rPr lang="pl-PL" sz="1600" b="0" i="0" dirty="0" err="1">
                <a:solidFill>
                  <a:srgbClr val="242424"/>
                </a:solidFill>
                <a:effectLst/>
                <a:latin typeface="Arial" panose="020B0604020202020204" pitchFamily="34" charset="0"/>
                <a:cs typeface="Arial" panose="020B0604020202020204" pitchFamily="34" charset="0"/>
              </a:rPr>
              <a:t>cyberbezpieczeństwa</a:t>
            </a:r>
            <a:r>
              <a:rPr lang="pl-PL" sz="1600" b="0" i="0" dirty="0">
                <a:solidFill>
                  <a:srgbClr val="242424"/>
                </a:solidFill>
                <a:effectLst/>
                <a:latin typeface="Arial" panose="020B0604020202020204" pitchFamily="34" charset="0"/>
                <a:cs typeface="Arial" panose="020B0604020202020204" pitchFamily="34" charset="0"/>
              </a:rPr>
              <a:t> i gospodarki danych, jak również dostępności cyfrowej.</a:t>
            </a:r>
          </a:p>
          <a:p>
            <a:endParaRPr lang="pl-PL" sz="1600" dirty="0">
              <a:solidFill>
                <a:srgbClr val="242424"/>
              </a:solidFill>
              <a:latin typeface="Arial" panose="020B0604020202020204" pitchFamily="34" charset="0"/>
              <a:cs typeface="Arial" panose="020B0604020202020204" pitchFamily="34" charset="0"/>
            </a:endParaRPr>
          </a:p>
          <a:p>
            <a:r>
              <a:rPr lang="pl-PL" sz="1600" b="1" dirty="0">
                <a:solidFill>
                  <a:srgbClr val="242424"/>
                </a:solidFill>
                <a:latin typeface="Arial" panose="020B0604020202020204" pitchFamily="34" charset="0"/>
                <a:cs typeface="Arial" panose="020B0604020202020204" pitchFamily="34" charset="0"/>
              </a:rPr>
              <a:t>Instytucja odpowiedzialna za realizację szkoleń:</a:t>
            </a:r>
          </a:p>
          <a:p>
            <a:r>
              <a:rPr lang="pl-PL" sz="1600" dirty="0">
                <a:latin typeface="Arial" panose="020B0604020202020204" pitchFamily="34" charset="0"/>
                <a:cs typeface="Arial" panose="020B0604020202020204" pitchFamily="34" charset="0"/>
              </a:rPr>
              <a:t>Ministerstwo Cyfryzacji w partnerstwie  z Państwowym Instytutem Rozwoju Miast i Regionów  </a:t>
            </a:r>
          </a:p>
          <a:p>
            <a:r>
              <a:rPr lang="pl-PL" sz="1600" dirty="0">
                <a:latin typeface="Arial" panose="020B0604020202020204" pitchFamily="34" charset="0"/>
                <a:cs typeface="Arial" panose="020B0604020202020204" pitchFamily="34" charset="0"/>
              </a:rPr>
              <a:t>Nazwa projektu „Samorząd otwarty na dane”</a:t>
            </a:r>
            <a:endParaRPr lang="pl-PL" sz="1600" dirty="0">
              <a:solidFill>
                <a:srgbClr val="242424"/>
              </a:solidFill>
              <a:latin typeface="Arial" panose="020B0604020202020204" pitchFamily="34" charset="0"/>
              <a:cs typeface="Arial" panose="020B0604020202020204" pitchFamily="34" charset="0"/>
            </a:endParaRPr>
          </a:p>
          <a:p>
            <a:r>
              <a:rPr lang="pl-PL" sz="1600" dirty="0">
                <a:solidFill>
                  <a:srgbClr val="242424"/>
                </a:solidFill>
                <a:latin typeface="Arial" panose="020B0604020202020204" pitchFamily="34" charset="0"/>
                <a:cs typeface="Arial" panose="020B0604020202020204" pitchFamily="34" charset="0"/>
              </a:rPr>
              <a:t>Wartość projektu 15 128 512,23</a:t>
            </a:r>
          </a:p>
          <a:p>
            <a:endParaRPr lang="pl-PL" sz="1600" dirty="0">
              <a:solidFill>
                <a:srgbClr val="242424"/>
              </a:solidFill>
              <a:latin typeface="Arial" panose="020B0604020202020204" pitchFamily="34" charset="0"/>
              <a:cs typeface="Arial" panose="020B0604020202020204" pitchFamily="34" charset="0"/>
            </a:endParaRPr>
          </a:p>
          <a:p>
            <a:r>
              <a:rPr lang="pl-PL" sz="1600" dirty="0">
                <a:solidFill>
                  <a:srgbClr val="242424"/>
                </a:solidFill>
                <a:latin typeface="Arial" panose="020B0604020202020204" pitchFamily="34" charset="0"/>
                <a:cs typeface="Arial" panose="020B0604020202020204" pitchFamily="34" charset="0"/>
              </a:rPr>
              <a:t>W ramach projektu przewidziano szkolenia online dla 2000 pracowników jednostek samorządu terytorialnego. Uczestnicy zdobędą wiedzę m.in. w zakresie:</a:t>
            </a:r>
          </a:p>
          <a:p>
            <a:endParaRPr lang="pl-PL" sz="1600" dirty="0">
              <a:solidFill>
                <a:srgbClr val="242424"/>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sz="1600" dirty="0">
                <a:solidFill>
                  <a:srgbClr val="242424"/>
                </a:solidFill>
                <a:latin typeface="Arial" panose="020B0604020202020204" pitchFamily="34" charset="0"/>
                <a:cs typeface="Arial" panose="020B0604020202020204" pitchFamily="34" charset="0"/>
              </a:rPr>
              <a:t>podstaw prawnych udostępniania danych publicznych,</a:t>
            </a:r>
          </a:p>
          <a:p>
            <a:pPr marL="285750" indent="-285750">
              <a:buFont typeface="Arial" panose="020B0604020202020204" pitchFamily="34" charset="0"/>
              <a:buChar char="•"/>
            </a:pPr>
            <a:r>
              <a:rPr lang="pl-PL" sz="1600" dirty="0">
                <a:solidFill>
                  <a:srgbClr val="242424"/>
                </a:solidFill>
                <a:latin typeface="Arial" panose="020B0604020202020204" pitchFamily="34" charset="0"/>
                <a:cs typeface="Arial" panose="020B0604020202020204" pitchFamily="34" charset="0"/>
              </a:rPr>
              <a:t>zarządzania danymi w instytucjach publicznych,</a:t>
            </a:r>
          </a:p>
          <a:p>
            <a:pPr marL="285750" indent="-285750">
              <a:buFont typeface="Arial" panose="020B0604020202020204" pitchFamily="34" charset="0"/>
              <a:buChar char="•"/>
            </a:pPr>
            <a:r>
              <a:rPr lang="pl-PL" sz="1600" dirty="0">
                <a:solidFill>
                  <a:srgbClr val="242424"/>
                </a:solidFill>
                <a:latin typeface="Arial" panose="020B0604020202020204" pitchFamily="34" charset="0"/>
                <a:cs typeface="Arial" panose="020B0604020202020204" pitchFamily="34" charset="0"/>
              </a:rPr>
              <a:t>pracy z danymi statystycznymi, tabelarycznymi oraz przestrzennymi (GIS),</a:t>
            </a:r>
          </a:p>
          <a:p>
            <a:pPr marL="285750" indent="-285750">
              <a:buFont typeface="Arial" panose="020B0604020202020204" pitchFamily="34" charset="0"/>
              <a:buChar char="•"/>
            </a:pPr>
            <a:r>
              <a:rPr lang="pl-PL" sz="1600" dirty="0">
                <a:solidFill>
                  <a:srgbClr val="242424"/>
                </a:solidFill>
                <a:latin typeface="Arial" panose="020B0604020202020204" pitchFamily="34" charset="0"/>
                <a:cs typeface="Arial" panose="020B0604020202020204" pitchFamily="34" charset="0"/>
              </a:rPr>
              <a:t>wykorzystania danych przetwarzanych z użyciem generatywnej sztucznej inteligencji.</a:t>
            </a:r>
          </a:p>
          <a:p>
            <a:endParaRPr lang="pl-PL" sz="1600" dirty="0">
              <a:solidFill>
                <a:srgbClr val="242424"/>
              </a:solidFill>
              <a:latin typeface="Arial" panose="020B0604020202020204" pitchFamily="34" charset="0"/>
              <a:cs typeface="Arial" panose="020B0604020202020204" pitchFamily="34" charset="0"/>
            </a:endParaRPr>
          </a:p>
          <a:p>
            <a:r>
              <a:rPr lang="pl-PL" sz="1600" dirty="0">
                <a:solidFill>
                  <a:srgbClr val="242424"/>
                </a:solidFill>
                <a:latin typeface="Arial" panose="020B0604020202020204" pitchFamily="34" charset="0"/>
                <a:cs typeface="Arial" panose="020B0604020202020204" pitchFamily="34" charset="0"/>
              </a:rPr>
              <a:t>Kontakt:</a:t>
            </a:r>
          </a:p>
          <a:p>
            <a:r>
              <a:rPr lang="pl-PL" sz="1600" dirty="0">
                <a:solidFill>
                  <a:srgbClr val="242424"/>
                </a:solidFill>
                <a:latin typeface="Arial" panose="020B0604020202020204" pitchFamily="34" charset="0"/>
                <a:cs typeface="Arial" panose="020B0604020202020204" pitchFamily="34" charset="0"/>
              </a:rPr>
              <a:t>Instytut Rozwoju Miast i Regionów</a:t>
            </a:r>
          </a:p>
          <a:p>
            <a:r>
              <a:rPr lang="pl-PL" sz="1600" dirty="0">
                <a:solidFill>
                  <a:srgbClr val="242424"/>
                </a:solidFill>
                <a:latin typeface="Arial" panose="020B0604020202020204" pitchFamily="34" charset="0"/>
                <a:cs typeface="Arial" panose="020B0604020202020204" pitchFamily="34" charset="0"/>
              </a:rPr>
              <a:t>Siedziba: </a:t>
            </a:r>
            <a:r>
              <a:rPr lang="pl-PL" sz="1600" dirty="0" err="1">
                <a:solidFill>
                  <a:srgbClr val="242424"/>
                </a:solidFill>
                <a:latin typeface="Arial" panose="020B0604020202020204" pitchFamily="34" charset="0"/>
                <a:cs typeface="Arial" panose="020B0604020202020204" pitchFamily="34" charset="0"/>
              </a:rPr>
              <a:t>ul.Targowa</a:t>
            </a:r>
            <a:r>
              <a:rPr lang="pl-PL" sz="1600" dirty="0">
                <a:solidFill>
                  <a:srgbClr val="242424"/>
                </a:solidFill>
                <a:latin typeface="Arial" panose="020B0604020202020204" pitchFamily="34" charset="0"/>
                <a:cs typeface="Arial" panose="020B0604020202020204" pitchFamily="34" charset="0"/>
              </a:rPr>
              <a:t> 45, 03-728 Warszawa; tel. +48 22 619 13 50</a:t>
            </a:r>
          </a:p>
          <a:p>
            <a:endParaRPr lang="pl-PL" sz="1600" dirty="0">
              <a:solidFill>
                <a:srgbClr val="242424"/>
              </a:solidFill>
              <a:latin typeface="Arial" panose="020B0604020202020204" pitchFamily="34" charset="0"/>
              <a:cs typeface="Arial" panose="020B0604020202020204" pitchFamily="34" charset="0"/>
            </a:endParaRPr>
          </a:p>
          <a:p>
            <a:endParaRPr lang="pl-PL" sz="1600" dirty="0">
              <a:solidFill>
                <a:srgbClr val="242424"/>
              </a:solidFill>
              <a:latin typeface="Arial" panose="020B0604020202020204" pitchFamily="34" charset="0"/>
              <a:cs typeface="Arial" panose="020B0604020202020204" pitchFamily="34" charset="0"/>
            </a:endParaRPr>
          </a:p>
          <a:p>
            <a:endParaRPr lang="pl-PL" dirty="0">
              <a:solidFill>
                <a:srgbClr val="242424"/>
              </a:solidFill>
              <a:latin typeface="Open Sans" panose="020B0606030504020204" pitchFamily="34" charset="0"/>
            </a:endParaRPr>
          </a:p>
          <a:p>
            <a:endParaRPr lang="pl-PL" dirty="0"/>
          </a:p>
        </p:txBody>
      </p:sp>
    </p:spTree>
    <p:extLst>
      <p:ext uri="{BB962C8B-B14F-4D97-AF65-F5344CB8AC3E}">
        <p14:creationId xmlns:p14="http://schemas.microsoft.com/office/powerpoint/2010/main" val="211174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9469A-5F4A-F472-FE47-67E3B6CC502B}"/>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9435FFAB-24C3-2E54-64AE-414A3A573BD8}"/>
              </a:ext>
            </a:extLst>
          </p:cNvPr>
          <p:cNvSpPr>
            <a:spLocks noGrp="1"/>
          </p:cNvSpPr>
          <p:nvPr>
            <p:ph type="ctrTitle"/>
          </p:nvPr>
        </p:nvSpPr>
        <p:spPr>
          <a:xfrm>
            <a:off x="1097434" y="2051646"/>
            <a:ext cx="8575626" cy="4032447"/>
          </a:xfrm>
        </p:spPr>
        <p:txBody>
          <a:bodyPr>
            <a:noAutofit/>
          </a:bodyPr>
          <a:lstStyle/>
          <a:p>
            <a:pPr>
              <a:lnSpc>
                <a:spcPct val="100000"/>
              </a:lnSpc>
            </a:pPr>
            <a:r>
              <a:rPr lang="pl-PL" sz="2000" dirty="0">
                <a:solidFill>
                  <a:srgbClr val="002060"/>
                </a:solidFill>
                <a:latin typeface="Arial" panose="020B0604020202020204" pitchFamily="34" charset="0"/>
                <a:cs typeface="Arial" panose="020B0604020202020204" pitchFamily="34" charset="0"/>
              </a:rPr>
              <a:t>					</a:t>
            </a:r>
            <a:br>
              <a:rPr lang="pl-PL" sz="2000" dirty="0">
                <a:solidFill>
                  <a:srgbClr val="002060"/>
                </a:solidFill>
                <a:latin typeface="Arial" panose="020B0604020202020204" pitchFamily="34" charset="0"/>
                <a:cs typeface="Arial" panose="020B0604020202020204" pitchFamily="34" charset="0"/>
              </a:rPr>
            </a:br>
            <a:br>
              <a:rPr lang="pl-PL" sz="2000" dirty="0">
                <a:solidFill>
                  <a:srgbClr val="002060"/>
                </a:solidFill>
                <a:latin typeface="Arial" panose="020B0604020202020204" pitchFamily="34" charset="0"/>
                <a:cs typeface="Arial" panose="020B0604020202020204" pitchFamily="34" charset="0"/>
              </a:rPr>
            </a:br>
            <a:br>
              <a:rPr lang="pl-PL" sz="2800" dirty="0">
                <a:solidFill>
                  <a:srgbClr val="002060"/>
                </a:solidFill>
                <a:latin typeface="Arial" panose="020B0604020202020204" pitchFamily="34" charset="0"/>
                <a:cs typeface="Arial" panose="020B0604020202020204" pitchFamily="34" charset="0"/>
              </a:rPr>
            </a:br>
            <a:r>
              <a:rPr lang="pl-PL" sz="2800" dirty="0">
                <a:solidFill>
                  <a:srgbClr val="002060"/>
                </a:solidFill>
                <a:latin typeface="Arial" panose="020B0604020202020204" pitchFamily="34" charset="0"/>
                <a:cs typeface="Arial" panose="020B0604020202020204" pitchFamily="34" charset="0"/>
              </a:rPr>
              <a:t>Fundusze Europejskie dla Lubelskiego 2021-2027</a:t>
            </a:r>
            <a:br>
              <a:rPr lang="pl-PL" sz="2800" dirty="0">
                <a:solidFill>
                  <a:srgbClr val="002060"/>
                </a:solidFill>
                <a:latin typeface="Arial" panose="020B0604020202020204" pitchFamily="34" charset="0"/>
                <a:cs typeface="Arial" panose="020B0604020202020204" pitchFamily="34" charset="0"/>
              </a:rPr>
            </a:br>
            <a:br>
              <a:rPr lang="pl-PL" sz="2000" dirty="0">
                <a:solidFill>
                  <a:srgbClr val="002060"/>
                </a:solidFill>
                <a:latin typeface="Arial" panose="020B0604020202020204" pitchFamily="34" charset="0"/>
                <a:cs typeface="Arial" panose="020B0604020202020204" pitchFamily="34" charset="0"/>
              </a:rPr>
            </a:br>
            <a:endParaRPr lang="pl-PL" sz="2000" dirty="0">
              <a:solidFill>
                <a:srgbClr val="FF0000"/>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115D5ABF-49DE-E89D-E45C-FA4477C8C7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753" y="6241786"/>
            <a:ext cx="8714067" cy="1115168"/>
          </a:xfrm>
          <a:prstGeom prst="rect">
            <a:avLst/>
          </a:prstGeom>
          <a:noFill/>
        </p:spPr>
      </p:pic>
      <p:pic>
        <p:nvPicPr>
          <p:cNvPr id="2" name="Obraz 1">
            <a:extLst>
              <a:ext uri="{FF2B5EF4-FFF2-40B4-BE49-F238E27FC236}">
                <a16:creationId xmlns:a16="http://schemas.microsoft.com/office/drawing/2014/main" id="{3B463EDB-5AC5-F1B5-FD4B-AD84257F4860}"/>
              </a:ext>
            </a:extLst>
          </p:cNvPr>
          <p:cNvPicPr>
            <a:picLocks noChangeAspect="1"/>
          </p:cNvPicPr>
          <p:nvPr/>
        </p:nvPicPr>
        <p:blipFill>
          <a:blip r:embed="rId4"/>
          <a:stretch>
            <a:fillRect/>
          </a:stretch>
        </p:blipFill>
        <p:spPr>
          <a:xfrm>
            <a:off x="2214822" y="3923853"/>
            <a:ext cx="6321928" cy="2031988"/>
          </a:xfrm>
          <a:prstGeom prst="rect">
            <a:avLst/>
          </a:prstGeom>
        </p:spPr>
      </p:pic>
    </p:spTree>
    <p:extLst>
      <p:ext uri="{BB962C8B-B14F-4D97-AF65-F5344CB8AC3E}">
        <p14:creationId xmlns:p14="http://schemas.microsoft.com/office/powerpoint/2010/main" val="3059874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9CD65-0809-1E5C-AB39-A48E3DA1A826}"/>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ABE6587B-30DE-FFEA-CE3B-FC6D33B03DD6}"/>
              </a:ext>
            </a:extLst>
          </p:cNvPr>
          <p:cNvSpPr>
            <a:spLocks noGrp="1"/>
          </p:cNvSpPr>
          <p:nvPr>
            <p:ph type="title"/>
          </p:nvPr>
        </p:nvSpPr>
        <p:spPr>
          <a:xfrm>
            <a:off x="521370" y="249503"/>
            <a:ext cx="9144535" cy="641325"/>
          </a:xfrm>
        </p:spPr>
        <p:txBody>
          <a:bodyPr>
            <a:normAutofit fontScale="90000"/>
          </a:bodyPr>
          <a:lstStyle/>
          <a:p>
            <a:pPr algn="ctr"/>
            <a:br>
              <a:rPr lang="pl-PL" sz="2000" i="0" u="none" strike="noStrike" dirty="0">
                <a:solidFill>
                  <a:srgbClr val="002060"/>
                </a:solidFill>
                <a:effectLst/>
                <a:latin typeface="Arial" panose="020B0604020202020204" pitchFamily="34" charset="0"/>
                <a:cs typeface="Arial" panose="020B0604020202020204" pitchFamily="34" charset="0"/>
              </a:rPr>
            </a:br>
            <a:br>
              <a:rPr lang="pl-PL" sz="1400" b="1" dirty="0">
                <a:solidFill>
                  <a:srgbClr val="002060"/>
                </a:solidFill>
                <a:latin typeface="Arial" panose="020B0604020202020204" pitchFamily="34" charset="0"/>
                <a:cs typeface="Arial" panose="020B0604020202020204" pitchFamily="34" charset="0"/>
              </a:rPr>
            </a:br>
            <a:br>
              <a:rPr lang="pl-PL" sz="1400" b="1" dirty="0">
                <a:solidFill>
                  <a:srgbClr val="002060"/>
                </a:solidFill>
                <a:latin typeface="Arial" panose="020B0604020202020204" pitchFamily="34" charset="0"/>
                <a:cs typeface="Arial" panose="020B0604020202020204" pitchFamily="34" charset="0"/>
              </a:rPr>
            </a:br>
            <a:r>
              <a:rPr lang="pl-PL" sz="2200" b="1" dirty="0">
                <a:solidFill>
                  <a:srgbClr val="002060"/>
                </a:solidFill>
                <a:latin typeface="Arial" panose="020B0604020202020204" pitchFamily="34" charset="0"/>
                <a:cs typeface="Arial" panose="020B0604020202020204" pitchFamily="34" charset="0"/>
              </a:rPr>
              <a:t>Zmiany w programie Fundusze Europejskie dla Lubelskiego 2021-2027</a:t>
            </a:r>
            <a:br>
              <a:rPr kumimoji="0" lang="pl-PL" sz="28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br>
            <a:endParaRPr lang="pl-PL" dirty="0"/>
          </a:p>
        </p:txBody>
      </p:sp>
      <p:sp>
        <p:nvSpPr>
          <p:cNvPr id="6" name="Symbol zastępczy zawartości 5">
            <a:extLst>
              <a:ext uri="{FF2B5EF4-FFF2-40B4-BE49-F238E27FC236}">
                <a16:creationId xmlns:a16="http://schemas.microsoft.com/office/drawing/2014/main" id="{7EA3B410-533D-2806-F47C-783729A08259}"/>
              </a:ext>
            </a:extLst>
          </p:cNvPr>
          <p:cNvSpPr>
            <a:spLocks noGrp="1"/>
          </p:cNvSpPr>
          <p:nvPr>
            <p:ph idx="1"/>
          </p:nvPr>
        </p:nvSpPr>
        <p:spPr>
          <a:xfrm>
            <a:off x="521370" y="1115541"/>
            <a:ext cx="9649072" cy="5358804"/>
          </a:xfrm>
        </p:spPr>
        <p:txBody>
          <a:bodyPr>
            <a:normAutofit/>
          </a:bodyPr>
          <a:lstStyle/>
          <a:p>
            <a:pPr marL="0" indent="0" defTabSz="91440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Komisja Europejska zatwierdziła zmiany w programie FEL 2021-2027, które są kluczowe dla budowy odporności i bezpieczeństwa naszego regionu w sytuacjach kryzysowych, szczególnie w kontekście jego przygranicznego położenia.</a:t>
            </a:r>
          </a:p>
          <a:p>
            <a:pPr marL="0" indent="0" defTabSz="914400">
              <a:lnSpc>
                <a:spcPct val="100000"/>
              </a:lnSpc>
              <a:spcBef>
                <a:spcPts val="0"/>
              </a:spcBef>
              <a:buNone/>
              <a:defRPr/>
            </a:pPr>
            <a:endParaRPr lang="pl-PL" sz="18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r>
              <a:rPr lang="pl-PL" sz="1800" b="1" kern="0" dirty="0">
                <a:solidFill>
                  <a:srgbClr val="002060"/>
                </a:solidFill>
                <a:latin typeface="Arial" panose="020B0604020202020204" pitchFamily="34" charset="0"/>
                <a:cs typeface="Arial" panose="020B0604020202020204" pitchFamily="34" charset="0"/>
              </a:rPr>
              <a:t>PRIORYTET.XVII. Obronność i bezpieczeństwo EFS+,</a:t>
            </a:r>
            <a:r>
              <a:rPr lang="pl-PL" sz="1800" kern="0" dirty="0">
                <a:solidFill>
                  <a:srgbClr val="002060"/>
                </a:solidFill>
                <a:latin typeface="Arial" panose="020B0604020202020204" pitchFamily="34" charset="0"/>
                <a:cs typeface="Arial" panose="020B0604020202020204" pitchFamily="34" charset="0"/>
              </a:rPr>
              <a:t> z alokacją 49 346 786 EUR z EFS+, dotyczący m.in. szkoleń i aktywizacji zawodowej osób pozostających bez pracy w zakresie bezpieczeństwa/obronności cywilnej dla ludności w zakresie gotowości cywilnej.</a:t>
            </a:r>
          </a:p>
          <a:p>
            <a:pPr marL="0" indent="0" defTabSz="914400">
              <a:lnSpc>
                <a:spcPct val="100000"/>
              </a:lnSpc>
              <a:spcBef>
                <a:spcPts val="0"/>
              </a:spcBef>
              <a:buNone/>
              <a:defRPr/>
            </a:pPr>
            <a:endParaRPr lang="pl-PL" sz="18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Cel szczegółowy 4a) (EFS+) poprawa dostępu do zatrudnienia i działań aktywizujących dla wszystkich osób poszukujących pracy, w szczególności osób młodych, zwłaszcza poprzez wdrażanie gwarancji dla młodzieży, długotrwale bezrobotnych oraz grup znajdujących się w niekorzystnej sytuacji na rynku pracy, jak również dla osób biernych zawodowo, a także poprzez promowanie samozatrudnienia i ekonomii społecznej.</a:t>
            </a:r>
          </a:p>
          <a:p>
            <a:pPr marL="0" indent="0" defTabSz="914400">
              <a:lnSpc>
                <a:spcPct val="100000"/>
              </a:lnSpc>
              <a:spcBef>
                <a:spcPts val="0"/>
              </a:spcBef>
              <a:buNone/>
              <a:defRPr/>
            </a:pPr>
            <a:endParaRPr lang="pl-PL" sz="18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r>
              <a:rPr lang="pl-PL" sz="1800" b="1" kern="0" dirty="0">
                <a:solidFill>
                  <a:srgbClr val="002060"/>
                </a:solidFill>
                <a:latin typeface="Arial" panose="020B0604020202020204" pitchFamily="34" charset="0"/>
                <a:cs typeface="Arial" panose="020B0604020202020204" pitchFamily="34" charset="0"/>
              </a:rPr>
              <a:t>Rodzaje planowanych działań, typów projektów.</a:t>
            </a:r>
          </a:p>
          <a:p>
            <a:pPr marL="0" indent="0" defTabSz="91440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1. Aktywizacja zawodowa osób bezrobotnych, biernych zawodowo, poszukujących pracy w</a:t>
            </a:r>
          </a:p>
          <a:p>
            <a:pPr marL="0" indent="0" defTabSz="91440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zakresie obronności, mająca na celu podniesienie kompetencji i umiejętności oraz nabycie</a:t>
            </a:r>
          </a:p>
          <a:p>
            <a:pPr marL="0" indent="0" defTabSz="91440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kwalifikacji i zwiększenie szans na znalezienie zatrudnienia w przemyśle obronnym, w tym w</a:t>
            </a:r>
          </a:p>
          <a:p>
            <a:pPr marL="0" indent="0" defTabSz="91440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odniesieniu do zdolności w zakresie technologii podwójnego zastosowania (dual </a:t>
            </a:r>
            <a:r>
              <a:rPr lang="pl-PL" sz="1800" kern="0" dirty="0" err="1">
                <a:solidFill>
                  <a:srgbClr val="002060"/>
                </a:solidFill>
                <a:latin typeface="Arial" panose="020B0604020202020204" pitchFamily="34" charset="0"/>
                <a:cs typeface="Arial" panose="020B0604020202020204" pitchFamily="34" charset="0"/>
              </a:rPr>
              <a:t>use</a:t>
            </a:r>
            <a:r>
              <a:rPr lang="pl-PL" sz="1800" kern="0" dirty="0">
                <a:solidFill>
                  <a:srgbClr val="002060"/>
                </a:solidFill>
                <a:latin typeface="Arial" panose="020B0604020202020204" pitchFamily="34" charset="0"/>
                <a:cs typeface="Arial" panose="020B0604020202020204" pitchFamily="34" charset="0"/>
              </a:rPr>
              <a:t>)</a:t>
            </a:r>
          </a:p>
        </p:txBody>
      </p:sp>
      <p:pic>
        <p:nvPicPr>
          <p:cNvPr id="8" name="Obraz 7">
            <a:extLst>
              <a:ext uri="{FF2B5EF4-FFF2-40B4-BE49-F238E27FC236}">
                <a16:creationId xmlns:a16="http://schemas.microsoft.com/office/drawing/2014/main" id="{BA065647-349F-8A11-FAB1-F941025315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3498" y="6474346"/>
            <a:ext cx="7344816" cy="971153"/>
          </a:xfrm>
          <a:prstGeom prst="rect">
            <a:avLst/>
          </a:prstGeom>
          <a:noFill/>
        </p:spPr>
      </p:pic>
    </p:spTree>
    <p:extLst>
      <p:ext uri="{BB962C8B-B14F-4D97-AF65-F5344CB8AC3E}">
        <p14:creationId xmlns:p14="http://schemas.microsoft.com/office/powerpoint/2010/main" val="1835491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6B210-3BF2-D5AD-3CC7-444E1DDB1237}"/>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D632C426-1A44-2BDE-2786-24210066F3EC}"/>
              </a:ext>
            </a:extLst>
          </p:cNvPr>
          <p:cNvSpPr>
            <a:spLocks noGrp="1"/>
          </p:cNvSpPr>
          <p:nvPr>
            <p:ph type="title"/>
          </p:nvPr>
        </p:nvSpPr>
        <p:spPr>
          <a:xfrm>
            <a:off x="1025524" y="249503"/>
            <a:ext cx="8640381" cy="641325"/>
          </a:xfrm>
        </p:spPr>
        <p:txBody>
          <a:bodyPr>
            <a:normAutofit fontScale="90000"/>
          </a:bodyPr>
          <a:lstStyle/>
          <a:p>
            <a:pPr algn="ctr"/>
            <a:br>
              <a:rPr lang="pl-PL" sz="2000" i="0" u="none" strike="noStrike" dirty="0">
                <a:solidFill>
                  <a:srgbClr val="002060"/>
                </a:solidFill>
                <a:effectLst/>
                <a:latin typeface="Arial" panose="020B0604020202020204" pitchFamily="34" charset="0"/>
                <a:cs typeface="Arial" panose="020B0604020202020204" pitchFamily="34" charset="0"/>
              </a:rPr>
            </a:br>
            <a:br>
              <a:rPr lang="pl-PL" sz="1400" b="1" dirty="0">
                <a:solidFill>
                  <a:srgbClr val="002060"/>
                </a:solidFill>
                <a:latin typeface="Arial" panose="020B0604020202020204" pitchFamily="34" charset="0"/>
                <a:cs typeface="Arial" panose="020B0604020202020204" pitchFamily="34" charset="0"/>
              </a:rPr>
            </a:br>
            <a:br>
              <a:rPr lang="pl-PL" sz="1400" b="1" dirty="0">
                <a:solidFill>
                  <a:srgbClr val="002060"/>
                </a:solidFill>
                <a:latin typeface="Arial" panose="020B0604020202020204" pitchFamily="34" charset="0"/>
                <a:cs typeface="Arial" panose="020B0604020202020204" pitchFamily="34" charset="0"/>
              </a:rPr>
            </a:br>
            <a:br>
              <a:rPr kumimoji="0" lang="pl-PL" sz="28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br>
            <a:endParaRPr lang="pl-PL" dirty="0"/>
          </a:p>
        </p:txBody>
      </p:sp>
      <p:sp>
        <p:nvSpPr>
          <p:cNvPr id="6" name="Symbol zastępczy zawartości 5">
            <a:extLst>
              <a:ext uri="{FF2B5EF4-FFF2-40B4-BE49-F238E27FC236}">
                <a16:creationId xmlns:a16="http://schemas.microsoft.com/office/drawing/2014/main" id="{80953276-A32E-07B1-280F-A2E24241B6B8}"/>
              </a:ext>
            </a:extLst>
          </p:cNvPr>
          <p:cNvSpPr>
            <a:spLocks noGrp="1"/>
          </p:cNvSpPr>
          <p:nvPr>
            <p:ph idx="1"/>
          </p:nvPr>
        </p:nvSpPr>
        <p:spPr>
          <a:xfrm>
            <a:off x="521370" y="611485"/>
            <a:ext cx="9649072" cy="5862860"/>
          </a:xfrm>
        </p:spPr>
        <p:txBody>
          <a:bodyPr>
            <a:normAutofit/>
          </a:bodyPr>
          <a:lstStyle/>
          <a:p>
            <a:pPr marL="0" indent="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Cel szczegółowy 4d) (EFS+) wspieranie dostosowania pracowników,</a:t>
            </a:r>
          </a:p>
          <a:p>
            <a:pPr marL="0" indent="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przedsiębiorstw i przedsiębiorców do zmian, wspieranie aktywnego i zdrowego starzenia</a:t>
            </a:r>
          </a:p>
          <a:p>
            <a:pPr marL="0" indent="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się oraz zdrowego i dobrze dostosowanego środowiska pracy, które uwzględnia zagrożenia</a:t>
            </a:r>
          </a:p>
          <a:p>
            <a:pPr marL="0" indent="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dla zdrowia.</a:t>
            </a:r>
          </a:p>
          <a:p>
            <a:pPr marL="0" indent="0">
              <a:lnSpc>
                <a:spcPct val="100000"/>
              </a:lnSpc>
              <a:spcBef>
                <a:spcPts val="0"/>
              </a:spcBef>
              <a:buNone/>
              <a:defRPr/>
            </a:pPr>
            <a:endParaRPr lang="pl-PL" sz="1800" kern="0"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 </a:t>
            </a:r>
            <a:r>
              <a:rPr lang="pl-PL" sz="1800" b="1" kern="0" dirty="0">
                <a:solidFill>
                  <a:srgbClr val="002060"/>
                </a:solidFill>
                <a:latin typeface="Arial" panose="020B0604020202020204" pitchFamily="34" charset="0"/>
                <a:cs typeface="Arial" panose="020B0604020202020204" pitchFamily="34" charset="0"/>
              </a:rPr>
              <a:t>Rodzaje planowanych działań, typów projektów:</a:t>
            </a:r>
          </a:p>
          <a:p>
            <a:pPr marL="0" indent="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 Szkolenia z zakresu bezpieczeństwa/obronności cywilnej dla ludności w zakresie gotowości</a:t>
            </a:r>
          </a:p>
          <a:p>
            <a:pPr marL="0" indent="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cywilnej – realizowane poza BUR;</a:t>
            </a:r>
          </a:p>
          <a:p>
            <a:pPr marL="0" indent="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 Poszerzenie wsparcia o szkolenia dla osób stanowiących wsparcie w zakresie obrony</a:t>
            </a:r>
          </a:p>
          <a:p>
            <a:pPr marL="0" indent="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cywilnej i sił zbrojnych np. nabycie kwalifikacji przez kierowców służb ratunkowych w</a:t>
            </a:r>
          </a:p>
          <a:p>
            <a:pPr marL="0" indent="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zakresie prawa jazdy kat. "C";</a:t>
            </a:r>
          </a:p>
          <a:p>
            <a:pPr marL="0" indent="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 Przekwalifikowanie pracowników z sektorów zagrożonych redukcją etatów na potrzeby</a:t>
            </a:r>
          </a:p>
          <a:p>
            <a:pPr marL="0" indent="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przemysłu obronnego.</a:t>
            </a:r>
          </a:p>
          <a:p>
            <a:pPr marL="0" indent="0">
              <a:lnSpc>
                <a:spcPct val="100000"/>
              </a:lnSpc>
              <a:spcBef>
                <a:spcPts val="0"/>
              </a:spcBef>
              <a:buNone/>
              <a:defRPr/>
            </a:pPr>
            <a:endParaRPr lang="pl-PL" sz="18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endParaRPr lang="pl-PL" sz="1800" kern="0" dirty="0">
              <a:solidFill>
                <a:srgbClr val="002060"/>
              </a:solidFill>
              <a:latin typeface="Arial" panose="020B0604020202020204" pitchFamily="34" charset="0"/>
              <a:cs typeface="Arial" panose="020B0604020202020204" pitchFamily="34" charset="0"/>
            </a:endParaRPr>
          </a:p>
        </p:txBody>
      </p:sp>
      <p:pic>
        <p:nvPicPr>
          <p:cNvPr id="8" name="Obraz 7">
            <a:extLst>
              <a:ext uri="{FF2B5EF4-FFF2-40B4-BE49-F238E27FC236}">
                <a16:creationId xmlns:a16="http://schemas.microsoft.com/office/drawing/2014/main" id="{C7C1D721-0C8D-0889-8A54-D37189EDA5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3498" y="6474346"/>
            <a:ext cx="7344816" cy="971153"/>
          </a:xfrm>
          <a:prstGeom prst="rect">
            <a:avLst/>
          </a:prstGeom>
          <a:noFill/>
        </p:spPr>
      </p:pic>
    </p:spTree>
    <p:extLst>
      <p:ext uri="{BB962C8B-B14F-4D97-AF65-F5344CB8AC3E}">
        <p14:creationId xmlns:p14="http://schemas.microsoft.com/office/powerpoint/2010/main" val="2854028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17BC2-A435-1DCB-E578-5A341885E637}"/>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76B1B4BE-7F0D-C36F-E5D2-0B5A768FEB65}"/>
              </a:ext>
            </a:extLst>
          </p:cNvPr>
          <p:cNvSpPr>
            <a:spLocks noGrp="1"/>
          </p:cNvSpPr>
          <p:nvPr>
            <p:ph type="title"/>
          </p:nvPr>
        </p:nvSpPr>
        <p:spPr>
          <a:xfrm>
            <a:off x="1025524" y="249503"/>
            <a:ext cx="8640381" cy="641325"/>
          </a:xfrm>
        </p:spPr>
        <p:txBody>
          <a:bodyPr>
            <a:normAutofit fontScale="90000"/>
          </a:bodyPr>
          <a:lstStyle/>
          <a:p>
            <a:pPr algn="ctr"/>
            <a:br>
              <a:rPr lang="pl-PL" sz="2000" i="0" u="none" strike="noStrike" dirty="0">
                <a:solidFill>
                  <a:srgbClr val="002060"/>
                </a:solidFill>
                <a:effectLst/>
                <a:latin typeface="Arial" panose="020B0604020202020204" pitchFamily="34" charset="0"/>
                <a:cs typeface="Arial" panose="020B0604020202020204" pitchFamily="34" charset="0"/>
              </a:rPr>
            </a:br>
            <a:br>
              <a:rPr lang="pl-PL" sz="1400" b="1" dirty="0">
                <a:solidFill>
                  <a:srgbClr val="002060"/>
                </a:solidFill>
                <a:latin typeface="Arial" panose="020B0604020202020204" pitchFamily="34" charset="0"/>
                <a:cs typeface="Arial" panose="020B0604020202020204" pitchFamily="34" charset="0"/>
              </a:rPr>
            </a:br>
            <a:br>
              <a:rPr lang="pl-PL" sz="1400" b="1" dirty="0">
                <a:solidFill>
                  <a:srgbClr val="002060"/>
                </a:solidFill>
                <a:latin typeface="Arial" panose="020B0604020202020204" pitchFamily="34" charset="0"/>
                <a:cs typeface="Arial" panose="020B0604020202020204" pitchFamily="34" charset="0"/>
              </a:rPr>
            </a:br>
            <a:br>
              <a:rPr kumimoji="0" lang="pl-PL" sz="28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br>
            <a:endParaRPr lang="pl-PL" dirty="0"/>
          </a:p>
        </p:txBody>
      </p:sp>
      <p:sp>
        <p:nvSpPr>
          <p:cNvPr id="6" name="Symbol zastępczy zawartości 5">
            <a:extLst>
              <a:ext uri="{FF2B5EF4-FFF2-40B4-BE49-F238E27FC236}">
                <a16:creationId xmlns:a16="http://schemas.microsoft.com/office/drawing/2014/main" id="{C4A556EC-1D4C-CBF2-EC4D-022AF3FEB894}"/>
              </a:ext>
            </a:extLst>
          </p:cNvPr>
          <p:cNvSpPr>
            <a:spLocks noGrp="1"/>
          </p:cNvSpPr>
          <p:nvPr>
            <p:ph idx="1"/>
          </p:nvPr>
        </p:nvSpPr>
        <p:spPr>
          <a:xfrm>
            <a:off x="521370" y="611485"/>
            <a:ext cx="9649072" cy="5862860"/>
          </a:xfrm>
        </p:spPr>
        <p:txBody>
          <a:bodyPr>
            <a:normAutofit lnSpcReduction="10000"/>
          </a:bodyPr>
          <a:lstStyle/>
          <a:p>
            <a:pPr marL="0" indent="0" defTabSz="914400">
              <a:lnSpc>
                <a:spcPct val="100000"/>
              </a:lnSpc>
              <a:spcBef>
                <a:spcPts val="0"/>
              </a:spcBef>
              <a:buNone/>
              <a:defRPr/>
            </a:pPr>
            <a:r>
              <a:rPr lang="pl-PL" sz="1800" b="1" kern="0" dirty="0">
                <a:solidFill>
                  <a:srgbClr val="002060"/>
                </a:solidFill>
                <a:latin typeface="Arial" panose="020B0604020202020204" pitchFamily="34" charset="0"/>
                <a:cs typeface="Arial" panose="020B0604020202020204" pitchFamily="34" charset="0"/>
              </a:rPr>
              <a:t>Priorytet XVIII Dekarbonizacja EFS+. </a:t>
            </a:r>
            <a:r>
              <a:rPr lang="pl-PL" sz="1800" kern="0" dirty="0">
                <a:solidFill>
                  <a:srgbClr val="002060"/>
                </a:solidFill>
                <a:latin typeface="Arial" panose="020B0604020202020204" pitchFamily="34" charset="0"/>
                <a:cs typeface="Arial" panose="020B0604020202020204" pitchFamily="34" charset="0"/>
              </a:rPr>
              <a:t>Dekarbonizacja EFS+, z alokacją 9 985 489 EUR z EFS+, dotyczący m.in. szkoleń i aktywizacji zawodowej osób pozostających bez pracy w zakresie związanym z dekarbonizacją.</a:t>
            </a:r>
          </a:p>
          <a:p>
            <a:pPr marL="0" indent="0" defTabSz="914400">
              <a:lnSpc>
                <a:spcPct val="100000"/>
              </a:lnSpc>
              <a:spcBef>
                <a:spcPts val="0"/>
              </a:spcBef>
              <a:buNone/>
              <a:defRPr/>
            </a:pPr>
            <a:endParaRPr lang="pl-PL" sz="18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Cel szczegółowy 4a) (EFS+) poprawa dostępu do zatrudnienia i działań aktywizujących dla wszystkich osób poszukujących pracy, w szczególności osób młodych, zwłaszcza poprzez wdrażanie gwarancji dla młodzieży, długotrwale bezrobotnych oraz grup znajdujących się w niekorzystnej sytuacji na rynku pracy, jak również dla osób biernych zawodowo, a także poprzez promowanie samozatrudnienia i ekonomii społecznej.</a:t>
            </a:r>
          </a:p>
          <a:p>
            <a:pPr marL="0" indent="0" defTabSz="914400">
              <a:lnSpc>
                <a:spcPct val="100000"/>
              </a:lnSpc>
              <a:spcBef>
                <a:spcPts val="0"/>
              </a:spcBef>
              <a:buNone/>
              <a:defRPr/>
            </a:pPr>
            <a:endParaRPr lang="pl-PL" sz="18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r>
              <a:rPr lang="pl-PL" sz="1800" b="1" kern="0" dirty="0">
                <a:solidFill>
                  <a:srgbClr val="002060"/>
                </a:solidFill>
                <a:latin typeface="Arial" panose="020B0604020202020204" pitchFamily="34" charset="0"/>
                <a:cs typeface="Arial" panose="020B0604020202020204" pitchFamily="34" charset="0"/>
              </a:rPr>
              <a:t>Rodzaje planowanych działań, typów projektów.</a:t>
            </a:r>
          </a:p>
          <a:p>
            <a:pPr marL="0" indent="0" defTabSz="91440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1. Aktywizacja zawodowa osób bezrobotnych, biernych zawodowo, poszukujących pracy w</a:t>
            </a:r>
          </a:p>
          <a:p>
            <a:pPr marL="0" indent="0" defTabSz="91440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zakresie dekarbonizacji, mająca na celu podniesienie kompetencji i umiejętności oraz nabycie kwalifikacji i zwiększenie szans na znalezienie zatrudnienia w sektorach związanych z dekarbonizacją.</a:t>
            </a:r>
          </a:p>
          <a:p>
            <a:pPr marL="0" indent="0" defTabSz="914400">
              <a:lnSpc>
                <a:spcPct val="100000"/>
              </a:lnSpc>
              <a:spcBef>
                <a:spcPts val="0"/>
              </a:spcBef>
              <a:buNone/>
              <a:defRPr/>
            </a:pPr>
            <a:endParaRPr lang="pl-PL" sz="18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Cel szczegółowy 4d) (EFS+) wspieranie dostosowania pracowników, przedsiębiorstw i przedsiębiorców do zmian, wspieranie aktywnego i zdrowego starzenia się oraz zdrowego i dobrze dostosowanego środowiska pracy, które uwzględnia zagrożenia dla zdrowia</a:t>
            </a:r>
          </a:p>
          <a:p>
            <a:pPr marL="0" indent="0" defTabSz="914400">
              <a:lnSpc>
                <a:spcPct val="100000"/>
              </a:lnSpc>
              <a:spcBef>
                <a:spcPts val="0"/>
              </a:spcBef>
              <a:buNone/>
              <a:defRPr/>
            </a:pPr>
            <a:endParaRPr lang="pl-PL" sz="18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Rodzaje planowanych działań, typów projektów:</a:t>
            </a:r>
          </a:p>
          <a:p>
            <a:pPr marL="0" indent="0" defTabSz="91440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 Szkolenia dla pracowników, przedsiębiorstw i przedsiębiorców w zakresie dekarbonizacji</a:t>
            </a:r>
          </a:p>
          <a:p>
            <a:pPr marL="0" indent="0" defTabSz="91440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zdolności produkcyjnych, realizowane poza BUR.</a:t>
            </a:r>
          </a:p>
          <a:p>
            <a:pPr marL="0" indent="0" defTabSz="914400">
              <a:lnSpc>
                <a:spcPct val="100000"/>
              </a:lnSpc>
              <a:spcBef>
                <a:spcPts val="0"/>
              </a:spcBef>
              <a:buNone/>
              <a:defRPr/>
            </a:pPr>
            <a:endParaRPr lang="pl-PL" sz="1800" kern="0" dirty="0">
              <a:solidFill>
                <a:srgbClr val="002060"/>
              </a:solidFill>
              <a:latin typeface="Arial" panose="020B0604020202020204" pitchFamily="34" charset="0"/>
              <a:cs typeface="Arial" panose="020B0604020202020204" pitchFamily="34" charset="0"/>
            </a:endParaRPr>
          </a:p>
        </p:txBody>
      </p:sp>
      <p:pic>
        <p:nvPicPr>
          <p:cNvPr id="8" name="Obraz 7">
            <a:extLst>
              <a:ext uri="{FF2B5EF4-FFF2-40B4-BE49-F238E27FC236}">
                <a16:creationId xmlns:a16="http://schemas.microsoft.com/office/drawing/2014/main" id="{B198E799-E362-09DB-0003-03D3C998A6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3498" y="6474346"/>
            <a:ext cx="7344816" cy="971153"/>
          </a:xfrm>
          <a:prstGeom prst="rect">
            <a:avLst/>
          </a:prstGeom>
          <a:noFill/>
        </p:spPr>
      </p:pic>
    </p:spTree>
    <p:extLst>
      <p:ext uri="{BB962C8B-B14F-4D97-AF65-F5344CB8AC3E}">
        <p14:creationId xmlns:p14="http://schemas.microsoft.com/office/powerpoint/2010/main" val="2917745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0B4E2-E933-7B79-EEC4-9E1BF3A6BDD3}"/>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0C5B2FC6-34FF-36C5-7F13-2879C9AB7899}"/>
              </a:ext>
            </a:extLst>
          </p:cNvPr>
          <p:cNvSpPr>
            <a:spLocks noGrp="1"/>
          </p:cNvSpPr>
          <p:nvPr>
            <p:ph type="title"/>
          </p:nvPr>
        </p:nvSpPr>
        <p:spPr>
          <a:xfrm>
            <a:off x="1025524" y="249503"/>
            <a:ext cx="8640381" cy="641325"/>
          </a:xfrm>
        </p:spPr>
        <p:txBody>
          <a:bodyPr>
            <a:normAutofit fontScale="90000"/>
          </a:bodyPr>
          <a:lstStyle/>
          <a:p>
            <a:pPr algn="ctr"/>
            <a:br>
              <a:rPr lang="pl-PL" sz="1400" b="1" dirty="0">
                <a:solidFill>
                  <a:srgbClr val="002060"/>
                </a:solidFill>
                <a:latin typeface="Arial" panose="020B0604020202020204" pitchFamily="34" charset="0"/>
                <a:cs typeface="Arial" panose="020B0604020202020204" pitchFamily="34" charset="0"/>
              </a:rPr>
            </a:br>
            <a:br>
              <a:rPr lang="pl-PL" sz="2200" b="1" dirty="0">
                <a:solidFill>
                  <a:srgbClr val="002060"/>
                </a:solidFill>
                <a:latin typeface="Arial" panose="020B0604020202020204" pitchFamily="34" charset="0"/>
                <a:cs typeface="Arial" panose="020B0604020202020204" pitchFamily="34" charset="0"/>
              </a:rPr>
            </a:br>
            <a:r>
              <a:rPr lang="pl-PL" sz="2200" b="1" dirty="0">
                <a:solidFill>
                  <a:srgbClr val="002060"/>
                </a:solidFill>
                <a:latin typeface="Arial" panose="020B0604020202020204" pitchFamily="34" charset="0"/>
                <a:cs typeface="Arial" panose="020B0604020202020204" pitchFamily="34" charset="0"/>
              </a:rPr>
              <a:t>Źródła informacji</a:t>
            </a:r>
            <a:br>
              <a:rPr kumimoji="0" lang="pl-PL" sz="28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br>
            <a:endParaRPr lang="pl-PL" dirty="0"/>
          </a:p>
        </p:txBody>
      </p:sp>
      <p:sp>
        <p:nvSpPr>
          <p:cNvPr id="6" name="Symbol zastępczy zawartości 5">
            <a:extLst>
              <a:ext uri="{FF2B5EF4-FFF2-40B4-BE49-F238E27FC236}">
                <a16:creationId xmlns:a16="http://schemas.microsoft.com/office/drawing/2014/main" id="{E9FC4D75-05B1-E578-0E0C-BB84400E1F4C}"/>
              </a:ext>
            </a:extLst>
          </p:cNvPr>
          <p:cNvSpPr>
            <a:spLocks noGrp="1"/>
          </p:cNvSpPr>
          <p:nvPr>
            <p:ph idx="1"/>
          </p:nvPr>
        </p:nvSpPr>
        <p:spPr>
          <a:xfrm>
            <a:off x="521370" y="1115541"/>
            <a:ext cx="9649072" cy="5358804"/>
          </a:xfrm>
        </p:spPr>
        <p:txBody>
          <a:bodyPr>
            <a:normAutofit/>
          </a:bodyPr>
          <a:lstStyle/>
          <a:p>
            <a:pPr marL="0" indent="0" defTabSz="914400">
              <a:lnSpc>
                <a:spcPct val="100000"/>
              </a:lnSpc>
              <a:spcBef>
                <a:spcPts val="0"/>
              </a:spcBef>
              <a:buNone/>
              <a:defRPr/>
            </a:pPr>
            <a:endParaRPr lang="pl-PL" sz="1800" kern="0" dirty="0">
              <a:solidFill>
                <a:srgbClr val="002060"/>
              </a:solidFill>
              <a:latin typeface="Arial" panose="020B0604020202020204" pitchFamily="34" charset="0"/>
              <a:cs typeface="Arial" panose="020B0604020202020204" pitchFamily="34" charset="0"/>
              <a:hlinkClick r:id="rId3"/>
            </a:endParaRPr>
          </a:p>
          <a:p>
            <a:pPr marL="0" indent="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Więcej informacji na stronie: </a:t>
            </a:r>
            <a:r>
              <a:rPr lang="pl-PL" sz="1800" kern="0" dirty="0">
                <a:solidFill>
                  <a:srgbClr val="002060"/>
                </a:solidFill>
                <a:latin typeface="Arial" panose="020B0604020202020204" pitchFamily="34" charset="0"/>
                <a:cs typeface="Arial" panose="020B0604020202020204" pitchFamily="34" charset="0"/>
                <a:hlinkClick r:id="rId4"/>
              </a:rPr>
              <a:t>www.funduszeUE.lubelskie.pl</a:t>
            </a:r>
            <a:r>
              <a:rPr lang="pl-PL" sz="1800" kern="0" dirty="0">
                <a:solidFill>
                  <a:srgbClr val="002060"/>
                </a:solidFill>
                <a:latin typeface="Arial" panose="020B0604020202020204" pitchFamily="34" charset="0"/>
                <a:cs typeface="Arial" panose="020B0604020202020204" pitchFamily="34" charset="0"/>
              </a:rPr>
              <a:t>   </a:t>
            </a:r>
          </a:p>
          <a:p>
            <a:pPr marL="0" indent="0" defTabSz="914400">
              <a:lnSpc>
                <a:spcPct val="100000"/>
              </a:lnSpc>
              <a:spcBef>
                <a:spcPts val="0"/>
              </a:spcBef>
              <a:buNone/>
              <a:defRPr/>
            </a:pPr>
            <a:endParaRPr lang="pl-PL" sz="1800" kern="0" dirty="0">
              <a:solidFill>
                <a:srgbClr val="002060"/>
              </a:solidFill>
              <a:latin typeface="Arial" panose="020B0604020202020204" pitchFamily="34" charset="0"/>
              <a:cs typeface="Arial" panose="020B0604020202020204" pitchFamily="34" charset="0"/>
              <a:hlinkClick r:id="rId3"/>
            </a:endParaRPr>
          </a:p>
          <a:p>
            <a:pPr marL="0" indent="0" defTabSz="914400">
              <a:lnSpc>
                <a:spcPct val="100000"/>
              </a:lnSpc>
              <a:spcBef>
                <a:spcPts val="0"/>
              </a:spcBef>
              <a:buNone/>
              <a:defRPr/>
            </a:pPr>
            <a:endParaRPr lang="pl-PL" sz="1800" kern="0" dirty="0">
              <a:solidFill>
                <a:srgbClr val="002060"/>
              </a:solidFill>
              <a:latin typeface="Arial" panose="020B0604020202020204" pitchFamily="34" charset="0"/>
              <a:cs typeface="Arial" panose="020B0604020202020204" pitchFamily="34" charset="0"/>
              <a:hlinkClick r:id="rId3"/>
            </a:endParaRPr>
          </a:p>
          <a:p>
            <a:pPr defTabSz="914400">
              <a:lnSpc>
                <a:spcPct val="100000"/>
              </a:lnSpc>
              <a:spcBef>
                <a:spcPts val="0"/>
              </a:spcBef>
              <a:buFont typeface="Wingdings" panose="05000000000000000000" pitchFamily="2" charset="2"/>
              <a:buChar char="Ø"/>
              <a:defRPr/>
            </a:pPr>
            <a:r>
              <a:rPr lang="pl-PL" sz="1800" kern="0" dirty="0">
                <a:solidFill>
                  <a:srgbClr val="002060"/>
                </a:solidFill>
                <a:latin typeface="Arial" panose="020B0604020202020204" pitchFamily="34" charset="0"/>
                <a:cs typeface="Arial" panose="020B0604020202020204" pitchFamily="34" charset="0"/>
                <a:hlinkClick r:id="rId3"/>
              </a:rPr>
              <a:t>https://funduszeue.lubelskie.pl/zpr/aktualnosci/fundusze-europejskie-dla-lubelskiego-2021-2027-na-bezpieczenstwo-i-obronnosc/</a:t>
            </a:r>
            <a:r>
              <a:rPr lang="pl-PL" sz="1800" kern="0" dirty="0">
                <a:solidFill>
                  <a:srgbClr val="002060"/>
                </a:solidFill>
                <a:latin typeface="Arial" panose="020B0604020202020204" pitchFamily="34" charset="0"/>
                <a:cs typeface="Arial" panose="020B0604020202020204" pitchFamily="34" charset="0"/>
              </a:rPr>
              <a:t> </a:t>
            </a:r>
          </a:p>
          <a:p>
            <a:pPr marL="0" indent="0" defTabSz="914400">
              <a:lnSpc>
                <a:spcPct val="100000"/>
              </a:lnSpc>
              <a:spcBef>
                <a:spcPts val="0"/>
              </a:spcBef>
              <a:buNone/>
              <a:defRPr/>
            </a:pPr>
            <a:endParaRPr lang="pl-PL" sz="18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Wykaz zmian w programie FEL 2021 - 2027:</a:t>
            </a:r>
          </a:p>
          <a:p>
            <a:pPr marL="0" indent="0" defTabSz="914400">
              <a:lnSpc>
                <a:spcPct val="100000"/>
              </a:lnSpc>
              <a:spcBef>
                <a:spcPts val="0"/>
              </a:spcBef>
              <a:buNone/>
              <a:defRPr/>
            </a:pPr>
            <a:endParaRPr lang="pl-PL" sz="1800" kern="0" dirty="0">
              <a:solidFill>
                <a:srgbClr val="002060"/>
              </a:solidFill>
              <a:latin typeface="Arial" panose="020B0604020202020204" pitchFamily="34" charset="0"/>
              <a:cs typeface="Arial" panose="020B0604020202020204" pitchFamily="34" charset="0"/>
            </a:endParaRPr>
          </a:p>
          <a:p>
            <a:pPr defTabSz="914400">
              <a:lnSpc>
                <a:spcPct val="100000"/>
              </a:lnSpc>
              <a:spcBef>
                <a:spcPts val="0"/>
              </a:spcBef>
              <a:buFont typeface="Wingdings" panose="05000000000000000000" pitchFamily="2" charset="2"/>
              <a:buChar char="Ø"/>
              <a:defRPr/>
            </a:pPr>
            <a:r>
              <a:rPr lang="pl-PL" sz="1800" kern="0" dirty="0">
                <a:solidFill>
                  <a:srgbClr val="002060"/>
                </a:solidFill>
                <a:latin typeface="Arial" panose="020B0604020202020204" pitchFamily="34" charset="0"/>
                <a:cs typeface="Arial" panose="020B0604020202020204" pitchFamily="34" charset="0"/>
                <a:hlinkClick r:id="rId5"/>
              </a:rPr>
              <a:t>https://funduszeue.lubelskie.pl/zpr/dokumenty/zmiany-w-programie-fundusze-europejskie-dla-lubelskiego-2021-2028/</a:t>
            </a:r>
            <a:r>
              <a:rPr lang="pl-PL" sz="1800" kern="0" dirty="0">
                <a:solidFill>
                  <a:srgbClr val="002060"/>
                </a:solidFill>
                <a:latin typeface="Arial" panose="020B0604020202020204" pitchFamily="34" charset="0"/>
                <a:cs typeface="Arial" panose="020B0604020202020204" pitchFamily="34" charset="0"/>
              </a:rPr>
              <a:t> </a:t>
            </a:r>
          </a:p>
          <a:p>
            <a:pPr marL="0" indent="0" defTabSz="914400">
              <a:lnSpc>
                <a:spcPct val="100000"/>
              </a:lnSpc>
              <a:spcBef>
                <a:spcPts val="0"/>
              </a:spcBef>
              <a:buNone/>
              <a:defRPr/>
            </a:pPr>
            <a:endParaRPr lang="pl-PL" sz="1800" kern="0" dirty="0">
              <a:solidFill>
                <a:srgbClr val="002060"/>
              </a:solidFill>
              <a:latin typeface="Arial" panose="020B0604020202020204" pitchFamily="34" charset="0"/>
              <a:cs typeface="Arial" panose="020B0604020202020204" pitchFamily="34" charset="0"/>
            </a:endParaRPr>
          </a:p>
          <a:p>
            <a:pPr defTabSz="914400">
              <a:lnSpc>
                <a:spcPct val="100000"/>
              </a:lnSpc>
              <a:spcBef>
                <a:spcPts val="0"/>
              </a:spcBef>
              <a:buFont typeface="Wingdings" panose="05000000000000000000" pitchFamily="2" charset="2"/>
              <a:buChar char="Ø"/>
              <a:defRPr/>
            </a:pPr>
            <a:endParaRPr lang="pl-PL" sz="1800" b="1" kern="0" dirty="0">
              <a:solidFill>
                <a:srgbClr val="002060"/>
              </a:solidFill>
              <a:latin typeface="Arial" panose="020B0604020202020204" pitchFamily="34" charset="0"/>
              <a:cs typeface="Arial" panose="020B0604020202020204" pitchFamily="34" charset="0"/>
            </a:endParaRPr>
          </a:p>
          <a:p>
            <a:pPr defTabSz="914400">
              <a:lnSpc>
                <a:spcPct val="100000"/>
              </a:lnSpc>
              <a:spcBef>
                <a:spcPts val="0"/>
              </a:spcBef>
              <a:buFont typeface="Wingdings" panose="05000000000000000000" pitchFamily="2" charset="2"/>
              <a:buChar char="§"/>
              <a:defRPr/>
            </a:pPr>
            <a:r>
              <a:rPr lang="pl-PL" sz="1800" b="1" kern="0" dirty="0">
                <a:solidFill>
                  <a:srgbClr val="002060"/>
                </a:solidFill>
                <a:latin typeface="Arial" panose="020B0604020202020204" pitchFamily="34" charset="0"/>
                <a:cs typeface="Arial" panose="020B0604020202020204" pitchFamily="34" charset="0"/>
              </a:rPr>
              <a:t>Departament Zarządzania Programami Regionalnymi</a:t>
            </a:r>
          </a:p>
          <a:p>
            <a:pPr marL="0" indent="0" defTabSz="91440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	ul. Stefczyka 3b</a:t>
            </a:r>
          </a:p>
          <a:p>
            <a:pPr marL="0" indent="0" defTabSz="91440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	20-151 Lublin</a:t>
            </a:r>
          </a:p>
          <a:p>
            <a:pPr marL="0" indent="0" defTabSz="91440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	Tel. 44 16 738</a:t>
            </a:r>
          </a:p>
        </p:txBody>
      </p:sp>
      <p:pic>
        <p:nvPicPr>
          <p:cNvPr id="8" name="Obraz 7">
            <a:extLst>
              <a:ext uri="{FF2B5EF4-FFF2-40B4-BE49-F238E27FC236}">
                <a16:creationId xmlns:a16="http://schemas.microsoft.com/office/drawing/2014/main" id="{A9301B34-8EBA-03E8-C5FB-31F85BCD0B3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73498" y="6474346"/>
            <a:ext cx="7344816" cy="971153"/>
          </a:xfrm>
          <a:prstGeom prst="rect">
            <a:avLst/>
          </a:prstGeom>
          <a:noFill/>
        </p:spPr>
      </p:pic>
    </p:spTree>
    <p:extLst>
      <p:ext uri="{BB962C8B-B14F-4D97-AF65-F5344CB8AC3E}">
        <p14:creationId xmlns:p14="http://schemas.microsoft.com/office/powerpoint/2010/main" val="2443281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ymbol zastępczy obrazu 2" descr="Mężczyzna pracuje na komputerze">
            <a:extLst>
              <a:ext uri="{FF2B5EF4-FFF2-40B4-BE49-F238E27FC236}">
                <a16:creationId xmlns:a16="http://schemas.microsoft.com/office/drawing/2014/main" id="{E13C071F-1533-4D50-953E-8CC25EABE35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819" b="3819"/>
          <a:stretch>
            <a:fillRect/>
          </a:stretch>
        </p:blipFill>
        <p:spPr/>
      </p:pic>
      <p:sp>
        <p:nvSpPr>
          <p:cNvPr id="11" name="Tytuł 10">
            <a:extLst>
              <a:ext uri="{FF2B5EF4-FFF2-40B4-BE49-F238E27FC236}">
                <a16:creationId xmlns:a16="http://schemas.microsoft.com/office/drawing/2014/main" id="{56D39C55-7AA3-7040-B077-14B2D470B74D}"/>
              </a:ext>
            </a:extLst>
          </p:cNvPr>
          <p:cNvSpPr>
            <a:spLocks noGrp="1"/>
          </p:cNvSpPr>
          <p:nvPr>
            <p:ph type="ctrTitle"/>
          </p:nvPr>
        </p:nvSpPr>
        <p:spPr/>
        <p:txBody>
          <a:bodyPr/>
          <a:lstStyle/>
          <a:p>
            <a:r>
              <a:rPr kumimoji="0" lang="pl-PL" sz="2900" b="1" i="0" u="none" strike="noStrike" kern="1200" cap="none" spc="0" normalizeH="0" baseline="0" noProof="0" dirty="0">
                <a:ln>
                  <a:noFill/>
                </a:ln>
                <a:solidFill>
                  <a:srgbClr val="002073"/>
                </a:solidFill>
                <a:effectLst/>
                <a:uLnTx/>
                <a:uFillTx/>
                <a:latin typeface="Open Sans" pitchFamily="2" charset="0"/>
                <a:ea typeface="Open Sans" pitchFamily="2" charset="0"/>
                <a:cs typeface="Open Sans" pitchFamily="2" charset="0"/>
              </a:rPr>
              <a:t>Pytania?</a:t>
            </a:r>
            <a:br>
              <a:rPr kumimoji="0" lang="pl-PL" sz="2900" b="1" i="0" u="none" strike="noStrike" kern="1200" cap="none" spc="0" normalizeH="0" baseline="0" noProof="0" dirty="0">
                <a:ln>
                  <a:noFill/>
                </a:ln>
                <a:solidFill>
                  <a:srgbClr val="002073"/>
                </a:solidFill>
                <a:effectLst/>
                <a:uLnTx/>
                <a:uFillTx/>
                <a:latin typeface="Open Sans" pitchFamily="2" charset="0"/>
                <a:ea typeface="Open Sans" pitchFamily="2" charset="0"/>
                <a:cs typeface="Open Sans" pitchFamily="2" charset="0"/>
              </a:rPr>
            </a:br>
            <a:endParaRPr lang="pl-PL" dirty="0"/>
          </a:p>
        </p:txBody>
      </p:sp>
      <p:pic>
        <p:nvPicPr>
          <p:cNvPr id="2" name="Obraz 1">
            <a:extLst>
              <a:ext uri="{FF2B5EF4-FFF2-40B4-BE49-F238E27FC236}">
                <a16:creationId xmlns:a16="http://schemas.microsoft.com/office/drawing/2014/main" id="{695AD490-152D-2FF8-D639-79A1495E8E8C}"/>
              </a:ext>
            </a:extLst>
          </p:cNvPr>
          <p:cNvPicPr>
            <a:picLocks noChangeAspect="1"/>
          </p:cNvPicPr>
          <p:nvPr/>
        </p:nvPicPr>
        <p:blipFill>
          <a:blip r:embed="rId4"/>
          <a:stretch>
            <a:fillRect/>
          </a:stretch>
        </p:blipFill>
        <p:spPr>
          <a:xfrm>
            <a:off x="1961530" y="6695125"/>
            <a:ext cx="6072142" cy="829128"/>
          </a:xfrm>
          <a:prstGeom prst="rect">
            <a:avLst/>
          </a:prstGeom>
        </p:spPr>
      </p:pic>
      <p:pic>
        <p:nvPicPr>
          <p:cNvPr id="4" name="Obraz 3">
            <a:extLst>
              <a:ext uri="{FF2B5EF4-FFF2-40B4-BE49-F238E27FC236}">
                <a16:creationId xmlns:a16="http://schemas.microsoft.com/office/drawing/2014/main" id="{8FE35DF7-D106-4031-907F-C167E853967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5524" y="6294937"/>
            <a:ext cx="8714067" cy="1115168"/>
          </a:xfrm>
          <a:prstGeom prst="rect">
            <a:avLst/>
          </a:prstGeom>
          <a:noFill/>
        </p:spPr>
      </p:pic>
    </p:spTree>
    <p:extLst>
      <p:ext uri="{BB962C8B-B14F-4D97-AF65-F5344CB8AC3E}">
        <p14:creationId xmlns:p14="http://schemas.microsoft.com/office/powerpoint/2010/main" val="1168083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ytuł 10">
            <a:extLst>
              <a:ext uri="{FF2B5EF4-FFF2-40B4-BE49-F238E27FC236}">
                <a16:creationId xmlns:a16="http://schemas.microsoft.com/office/drawing/2014/main" id="{56D39C55-7AA3-7040-B077-14B2D470B74D}"/>
              </a:ext>
            </a:extLst>
          </p:cNvPr>
          <p:cNvSpPr>
            <a:spLocks noGrp="1"/>
          </p:cNvSpPr>
          <p:nvPr>
            <p:ph type="ctrTitle"/>
          </p:nvPr>
        </p:nvSpPr>
        <p:spPr/>
        <p:txBody>
          <a:bodyPr/>
          <a:lstStyle/>
          <a:p>
            <a:r>
              <a:rPr kumimoji="0" lang="pl-PL" sz="3200" b="1" i="0" u="none" strike="noStrike" kern="1200" cap="none" spc="0" normalizeH="0" baseline="0" noProof="0" dirty="0">
                <a:ln>
                  <a:noFill/>
                </a:ln>
                <a:solidFill>
                  <a:srgbClr val="002073"/>
                </a:solidFill>
                <a:effectLst/>
                <a:uLnTx/>
                <a:uFillTx/>
                <a:latin typeface="Arial" panose="020B0604020202020204" pitchFamily="34" charset="0"/>
                <a:cs typeface="Arial" panose="020B0604020202020204" pitchFamily="34" charset="0"/>
              </a:rPr>
              <a:t>Dziękuję za uwagę!</a:t>
            </a:r>
            <a:endParaRPr lang="pl-PL" dirty="0">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695AD490-152D-2FF8-D639-79A1495E8E8C}"/>
              </a:ext>
            </a:extLst>
          </p:cNvPr>
          <p:cNvPicPr>
            <a:picLocks noChangeAspect="1"/>
          </p:cNvPicPr>
          <p:nvPr/>
        </p:nvPicPr>
        <p:blipFill>
          <a:blip r:embed="rId3"/>
          <a:stretch>
            <a:fillRect/>
          </a:stretch>
        </p:blipFill>
        <p:spPr>
          <a:xfrm>
            <a:off x="1961530" y="6533874"/>
            <a:ext cx="6072142" cy="829128"/>
          </a:xfrm>
          <a:prstGeom prst="rect">
            <a:avLst/>
          </a:prstGeom>
        </p:spPr>
      </p:pic>
      <p:sp>
        <p:nvSpPr>
          <p:cNvPr id="9" name="Symbol zastępczy obrazu 8">
            <a:extLst>
              <a:ext uri="{FF2B5EF4-FFF2-40B4-BE49-F238E27FC236}">
                <a16:creationId xmlns:a16="http://schemas.microsoft.com/office/drawing/2014/main" id="{AA4FC9C5-E89E-D6C6-FB11-08D5045C699C}"/>
              </a:ext>
            </a:extLst>
          </p:cNvPr>
          <p:cNvSpPr>
            <a:spLocks noGrp="1"/>
          </p:cNvSpPr>
          <p:nvPr>
            <p:ph type="pic" sz="quarter" idx="10"/>
          </p:nvPr>
        </p:nvSpPr>
        <p:spPr>
          <a:xfrm>
            <a:off x="669925" y="755500"/>
            <a:ext cx="6620197" cy="4006314"/>
          </a:xfrm>
          <a:solidFill>
            <a:schemeClr val="accent2"/>
          </a:solidFill>
        </p:spPr>
        <p:txBody>
          <a:bodyPr/>
          <a:lstStyle/>
          <a:p>
            <a:endParaRPr lang="pl-PL" dirty="0"/>
          </a:p>
        </p:txBody>
      </p:sp>
      <p:sp>
        <p:nvSpPr>
          <p:cNvPr id="3" name="PlaceHolder 2">
            <a:extLst>
              <a:ext uri="{FF2B5EF4-FFF2-40B4-BE49-F238E27FC236}">
                <a16:creationId xmlns:a16="http://schemas.microsoft.com/office/drawing/2014/main" id="{6891965F-99CC-A6FE-D6D4-96A149E51F8D}"/>
              </a:ext>
            </a:extLst>
          </p:cNvPr>
          <p:cNvSpPr txBox="1">
            <a:spLocks/>
          </p:cNvSpPr>
          <p:nvPr/>
        </p:nvSpPr>
        <p:spPr>
          <a:xfrm>
            <a:off x="1241450" y="1403573"/>
            <a:ext cx="7919280" cy="2807640"/>
          </a:xfrm>
          <a:prstGeom prst="rect">
            <a:avLst/>
          </a:prstGeom>
          <a:noFill/>
          <a:ln w="0">
            <a:noFill/>
          </a:ln>
        </p:spPr>
        <p:txBody>
          <a:bodyPr vert="horz" lIns="0" tIns="0" rIns="0" bIns="0" rtlCol="0" anchor="t" anchorCtr="0">
            <a:normAutofit/>
          </a:bodyPr>
          <a:lstStyle>
            <a:lvl1pPr algn="l" defTabSz="1007943" rtl="0" eaLnBrk="1" latinLnBrk="0" hangingPunct="1">
              <a:lnSpc>
                <a:spcPts val="35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pPr>
              <a:lnSpc>
                <a:spcPct val="100000"/>
              </a:lnSpc>
              <a:spcBef>
                <a:spcPts val="1103"/>
              </a:spcBef>
              <a:tabLst>
                <a:tab pos="0" algn="l"/>
              </a:tabLst>
            </a:pPr>
            <a:r>
              <a:rPr lang="pl-PL" sz="1600" dirty="0"/>
              <a:t>Ka</a:t>
            </a:r>
            <a:r>
              <a:rPr lang="pl-PL" sz="1400" dirty="0"/>
              <a:t>tarzyna Zawiślak</a:t>
            </a:r>
          </a:p>
          <a:p>
            <a:pPr>
              <a:lnSpc>
                <a:spcPct val="100000"/>
              </a:lnSpc>
              <a:spcBef>
                <a:spcPts val="1103"/>
              </a:spcBef>
              <a:tabLst>
                <a:tab pos="0" algn="l"/>
              </a:tabLst>
            </a:pPr>
            <a:r>
              <a:rPr lang="pl-PL" sz="1400" dirty="0">
                <a:latin typeface="+mn-lt"/>
              </a:rPr>
              <a:t>Oddział Informacji o Funduszach Europejskich </a:t>
            </a:r>
          </a:p>
          <a:p>
            <a:pPr>
              <a:lnSpc>
                <a:spcPct val="100000"/>
              </a:lnSpc>
              <a:spcBef>
                <a:spcPts val="1103"/>
              </a:spcBef>
              <a:tabLst>
                <a:tab pos="0" algn="l"/>
              </a:tabLst>
            </a:pPr>
            <a:r>
              <a:rPr lang="pl-PL" sz="1400" dirty="0">
                <a:latin typeface="+mn-lt"/>
              </a:rPr>
              <a:t>Departament Zarządzania Programami Regionalnymi </a:t>
            </a:r>
          </a:p>
          <a:p>
            <a:pPr>
              <a:lnSpc>
                <a:spcPct val="100000"/>
              </a:lnSpc>
              <a:spcBef>
                <a:spcPts val="1103"/>
              </a:spcBef>
              <a:tabLst>
                <a:tab pos="0" algn="l"/>
              </a:tabLst>
            </a:pPr>
            <a:r>
              <a:rPr lang="pl-PL" sz="1400" dirty="0">
                <a:latin typeface="+mn-lt"/>
              </a:rPr>
              <a:t>Urząd Marszałkowski Województwa Lubelskiego</a:t>
            </a:r>
            <a:endParaRPr lang="pl-PL" sz="1400" dirty="0"/>
          </a:p>
          <a:p>
            <a:pPr>
              <a:lnSpc>
                <a:spcPct val="100000"/>
              </a:lnSpc>
              <a:spcBef>
                <a:spcPts val="1103"/>
              </a:spcBef>
              <a:tabLst>
                <a:tab pos="0" algn="l"/>
              </a:tabLst>
            </a:pPr>
            <a:r>
              <a:rPr lang="pl-PL" sz="1400" spc="-1" dirty="0">
                <a:latin typeface="+mn-lt"/>
                <a:ea typeface="Open Sans"/>
              </a:rPr>
              <a:t>Główny Punkt Informacyjny </a:t>
            </a:r>
            <a:r>
              <a:rPr lang="pl-PL" sz="1400" spc="-1" dirty="0">
                <a:solidFill>
                  <a:srgbClr val="002073"/>
                </a:solidFill>
                <a:latin typeface="+mn-lt"/>
                <a:ea typeface="Open Sans"/>
              </a:rPr>
              <a:t>Funduszy Europejskich w Lublinie </a:t>
            </a:r>
          </a:p>
          <a:p>
            <a:pPr>
              <a:lnSpc>
                <a:spcPct val="100000"/>
              </a:lnSpc>
              <a:spcBef>
                <a:spcPts val="1103"/>
              </a:spcBef>
              <a:tabLst>
                <a:tab pos="0" algn="l"/>
              </a:tabLst>
            </a:pPr>
            <a:r>
              <a:rPr lang="pl-PL" sz="1400" spc="-1" dirty="0">
                <a:solidFill>
                  <a:srgbClr val="002073"/>
                </a:solidFill>
                <a:latin typeface="+mn-lt"/>
                <a:ea typeface="Open Sans"/>
              </a:rPr>
              <a:t>tel.: 81 4416 864</a:t>
            </a:r>
          </a:p>
          <a:p>
            <a:pPr>
              <a:lnSpc>
                <a:spcPct val="100000"/>
              </a:lnSpc>
              <a:spcBef>
                <a:spcPts val="1103"/>
              </a:spcBef>
              <a:tabLst>
                <a:tab pos="0" algn="l"/>
              </a:tabLst>
            </a:pPr>
            <a:r>
              <a:rPr lang="pl-PL" sz="1400" spc="-1" dirty="0">
                <a:solidFill>
                  <a:srgbClr val="002073"/>
                </a:solidFill>
                <a:latin typeface="+mn-lt"/>
                <a:ea typeface="Open Sans"/>
              </a:rPr>
              <a:t>e-mail: </a:t>
            </a:r>
            <a:r>
              <a:rPr lang="pl-PL" sz="1400" spc="-1" dirty="0">
                <a:solidFill>
                  <a:srgbClr val="002073"/>
                </a:solidFill>
                <a:latin typeface="+mn-lt"/>
                <a:ea typeface="Open Sans"/>
                <a:hlinkClick r:id="rId4"/>
              </a:rPr>
              <a:t>katarzyna.zawislak@lubelskie.pl</a:t>
            </a:r>
            <a:r>
              <a:rPr lang="pl-PL" sz="1400" spc="-1" dirty="0">
                <a:solidFill>
                  <a:srgbClr val="002073"/>
                </a:solidFill>
                <a:latin typeface="+mn-lt"/>
                <a:ea typeface="Open Sans"/>
              </a:rPr>
              <a:t>; : </a:t>
            </a:r>
            <a:r>
              <a:rPr lang="pl-PL" sz="1400" spc="-1" dirty="0">
                <a:solidFill>
                  <a:srgbClr val="002073"/>
                </a:solidFill>
                <a:latin typeface="+mn-lt"/>
                <a:ea typeface="Open Sans"/>
                <a:hlinkClick r:id="rId5"/>
              </a:rPr>
              <a:t>pife.lublin@lubelskie.pl</a:t>
            </a:r>
            <a:r>
              <a:rPr lang="pl-PL" sz="1400" spc="-1" dirty="0">
                <a:solidFill>
                  <a:srgbClr val="002073"/>
                </a:solidFill>
                <a:latin typeface="+mn-lt"/>
                <a:ea typeface="Open Sans"/>
              </a:rPr>
              <a:t> </a:t>
            </a:r>
            <a:endParaRPr lang="pl-PL" sz="1400" spc="-1" dirty="0">
              <a:solidFill>
                <a:srgbClr val="000000"/>
              </a:solidFill>
              <a:latin typeface="+mn-lt"/>
            </a:endParaRPr>
          </a:p>
        </p:txBody>
      </p:sp>
    </p:spTree>
    <p:extLst>
      <p:ext uri="{BB962C8B-B14F-4D97-AF65-F5344CB8AC3E}">
        <p14:creationId xmlns:p14="http://schemas.microsoft.com/office/powerpoint/2010/main" val="2661619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726208F-D6F7-1381-5132-3B60A6BFE74B}"/>
              </a:ext>
            </a:extLst>
          </p:cNvPr>
          <p:cNvSpPr>
            <a:spLocks noGrp="1"/>
          </p:cNvSpPr>
          <p:nvPr>
            <p:ph type="ctrTitle"/>
          </p:nvPr>
        </p:nvSpPr>
        <p:spPr>
          <a:xfrm>
            <a:off x="1529482" y="2051646"/>
            <a:ext cx="8143578" cy="4190140"/>
          </a:xfrm>
        </p:spPr>
        <p:txBody>
          <a:bodyPr>
            <a:noAutofit/>
          </a:bodyPr>
          <a:lstStyle/>
          <a:p>
            <a:pPr marL="342900" indent="-342900">
              <a:lnSpc>
                <a:spcPct val="100000"/>
              </a:lnSpc>
              <a:buFont typeface="Arial" panose="020B0604020202020204" pitchFamily="34" charset="0"/>
              <a:buChar char="•"/>
            </a:pPr>
            <a:r>
              <a:rPr lang="pl-PL" sz="2000" dirty="0">
                <a:solidFill>
                  <a:srgbClr val="002060"/>
                </a:solidFill>
                <a:latin typeface="Arial" panose="020B0604020202020204" pitchFamily="34" charset="0"/>
                <a:cs typeface="Arial" panose="020B0604020202020204" pitchFamily="34" charset="0"/>
              </a:rPr>
              <a:t>					</a:t>
            </a:r>
            <a:r>
              <a:rPr lang="pl-PL" sz="1800" dirty="0">
                <a:solidFill>
                  <a:srgbClr val="002060"/>
                </a:solidFill>
                <a:latin typeface="Arial" panose="020B0604020202020204" pitchFamily="34" charset="0"/>
                <a:cs typeface="Arial" panose="020B0604020202020204" pitchFamily="34" charset="0"/>
              </a:rPr>
              <a:t>PLAN PREZENTACJI</a:t>
            </a:r>
            <a:br>
              <a:rPr lang="pl-PL" sz="2000" dirty="0">
                <a:solidFill>
                  <a:srgbClr val="002060"/>
                </a:solidFill>
                <a:latin typeface="Arial" panose="020B0604020202020204" pitchFamily="34" charset="0"/>
                <a:cs typeface="Arial" panose="020B0604020202020204" pitchFamily="34" charset="0"/>
              </a:rPr>
            </a:br>
            <a:br>
              <a:rPr lang="pl-PL" sz="2000" dirty="0">
                <a:solidFill>
                  <a:srgbClr val="002060"/>
                </a:solidFill>
                <a:latin typeface="Arial" panose="020B0604020202020204" pitchFamily="34" charset="0"/>
                <a:cs typeface="Arial" panose="020B0604020202020204" pitchFamily="34" charset="0"/>
              </a:rPr>
            </a:br>
            <a:br>
              <a:rPr lang="pl-PL" sz="1600" dirty="0">
                <a:solidFill>
                  <a:srgbClr val="002060"/>
                </a:solidFill>
                <a:latin typeface="Arial" panose="020B0604020202020204" pitchFamily="34" charset="0"/>
                <a:cs typeface="Arial" panose="020B0604020202020204" pitchFamily="34" charset="0"/>
              </a:rPr>
            </a:br>
            <a:r>
              <a:rPr lang="pl-PL" sz="1600" dirty="0">
                <a:solidFill>
                  <a:srgbClr val="002060"/>
                </a:solidFill>
                <a:latin typeface="Arial" panose="020B0604020202020204" pitchFamily="34" charset="0"/>
                <a:cs typeface="Arial" panose="020B0604020202020204" pitchFamily="34" charset="0"/>
              </a:rPr>
              <a:t>1. Oferta Głównego Punktu Informacyjnego</a:t>
            </a:r>
            <a:br>
              <a:rPr lang="pl-PL" sz="1600" dirty="0">
                <a:solidFill>
                  <a:srgbClr val="002060"/>
                </a:solidFill>
                <a:latin typeface="Arial" panose="020B0604020202020204" pitchFamily="34" charset="0"/>
                <a:cs typeface="Arial" panose="020B0604020202020204" pitchFamily="34" charset="0"/>
              </a:rPr>
            </a:br>
            <a:r>
              <a:rPr lang="pl-PL" sz="1600" dirty="0">
                <a:solidFill>
                  <a:srgbClr val="002060"/>
                </a:solidFill>
                <a:latin typeface="Arial" panose="020B0604020202020204" pitchFamily="34" charset="0"/>
                <a:cs typeface="Arial" panose="020B0604020202020204" pitchFamily="34" charset="0"/>
              </a:rPr>
              <a:t>2. Fundusze Europejskie dla Rozwoju Społecznego (FERS) 2021-2027</a:t>
            </a:r>
            <a:br>
              <a:rPr lang="pl-PL" sz="1600" dirty="0">
                <a:solidFill>
                  <a:srgbClr val="002060"/>
                </a:solidFill>
                <a:latin typeface="Arial" panose="020B0604020202020204" pitchFamily="34" charset="0"/>
                <a:cs typeface="Arial" panose="020B0604020202020204" pitchFamily="34" charset="0"/>
              </a:rPr>
            </a:br>
            <a:r>
              <a:rPr lang="pl-PL" sz="1600" dirty="0">
                <a:solidFill>
                  <a:srgbClr val="002060"/>
                </a:solidFill>
                <a:latin typeface="Arial" panose="020B0604020202020204" pitchFamily="34" charset="0"/>
                <a:cs typeface="Arial" panose="020B0604020202020204" pitchFamily="34" charset="0"/>
              </a:rPr>
              <a:t>- </a:t>
            </a:r>
            <a:r>
              <a:rPr lang="pl-PL" sz="1600" b="0" dirty="0">
                <a:solidFill>
                  <a:srgbClr val="002060"/>
                </a:solidFill>
                <a:latin typeface="Arial" panose="020B0604020202020204" pitchFamily="34" charset="0"/>
                <a:cs typeface="Arial" panose="020B0604020202020204" pitchFamily="34" charset="0"/>
              </a:rPr>
              <a:t>Projekt: Wypracowanie oraz wdrożenie jednolitego standardu jakości funkcjonowania publicznych służb zatrudnienia oraz systemu jego monitorowania.</a:t>
            </a:r>
            <a:br>
              <a:rPr lang="pl-PL" sz="1600" dirty="0">
                <a:solidFill>
                  <a:srgbClr val="002060"/>
                </a:solidFill>
                <a:latin typeface="Arial" panose="020B0604020202020204" pitchFamily="34" charset="0"/>
                <a:cs typeface="Arial" panose="020B0604020202020204" pitchFamily="34" charset="0"/>
              </a:rPr>
            </a:br>
            <a:r>
              <a:rPr lang="pl-PL" sz="1600" b="0" dirty="0">
                <a:solidFill>
                  <a:srgbClr val="002060"/>
                </a:solidFill>
                <a:latin typeface="Arial" panose="020B0604020202020204" pitchFamily="34" charset="0"/>
                <a:cs typeface="Arial" panose="020B0604020202020204" pitchFamily="34" charset="0"/>
              </a:rPr>
              <a:t>- Działanie 1.5 Umiejętności w szkolnictwie wyższym.</a:t>
            </a:r>
            <a:br>
              <a:rPr lang="pl-PL" sz="1600" dirty="0">
                <a:solidFill>
                  <a:srgbClr val="002060"/>
                </a:solidFill>
                <a:latin typeface="Arial" panose="020B0604020202020204" pitchFamily="34" charset="0"/>
                <a:cs typeface="Arial" panose="020B0604020202020204" pitchFamily="34" charset="0"/>
              </a:rPr>
            </a:br>
            <a:br>
              <a:rPr lang="pl-PL" sz="1600" dirty="0">
                <a:latin typeface="Arial" panose="020B0604020202020204" pitchFamily="34" charset="0"/>
                <a:cs typeface="Arial" panose="020B0604020202020204" pitchFamily="34" charset="0"/>
              </a:rPr>
            </a:br>
            <a:r>
              <a:rPr lang="pl-PL" sz="1600" dirty="0">
                <a:latin typeface="Arial" panose="020B0604020202020204" pitchFamily="34" charset="0"/>
                <a:cs typeface="Arial" panose="020B0604020202020204" pitchFamily="34" charset="0"/>
              </a:rPr>
              <a:t>3. Fundusze Europejskie na Rozwój Cyfrowy 2021-2027 (FERC)</a:t>
            </a:r>
            <a:br>
              <a:rPr lang="pl-PL" sz="1600" dirty="0">
                <a:latin typeface="Arial" panose="020B0604020202020204" pitchFamily="34" charset="0"/>
                <a:cs typeface="Arial" panose="020B0604020202020204" pitchFamily="34" charset="0"/>
              </a:rPr>
            </a:br>
            <a:r>
              <a:rPr lang="pl-PL" sz="1600" dirty="0">
                <a:latin typeface="Arial" panose="020B0604020202020204" pitchFamily="34" charset="0"/>
                <a:cs typeface="Arial" panose="020B0604020202020204" pitchFamily="34" charset="0"/>
              </a:rPr>
              <a:t>- </a:t>
            </a:r>
            <a:r>
              <a:rPr lang="pl-PL" sz="1600" b="0" dirty="0">
                <a:latin typeface="Arial" panose="020B0604020202020204" pitchFamily="34" charset="0"/>
                <a:cs typeface="Arial" panose="020B0604020202020204" pitchFamily="34" charset="0"/>
              </a:rPr>
              <a:t>Działanie 2.5 Wsparcie umiejętności cyfrowych (trzeci nabór).</a:t>
            </a:r>
            <a:br>
              <a:rPr lang="pl-PL" sz="1600" dirty="0">
                <a:latin typeface="Arial" panose="020B0604020202020204" pitchFamily="34" charset="0"/>
                <a:cs typeface="Arial" panose="020B0604020202020204" pitchFamily="34" charset="0"/>
              </a:rPr>
            </a:br>
            <a:br>
              <a:rPr lang="pl-PL" sz="1600" dirty="0">
                <a:latin typeface="Arial" panose="020B0604020202020204" pitchFamily="34" charset="0"/>
                <a:cs typeface="Arial" panose="020B0604020202020204" pitchFamily="34" charset="0"/>
              </a:rPr>
            </a:br>
            <a:r>
              <a:rPr lang="pl-PL" sz="1600" dirty="0">
                <a:latin typeface="Arial" panose="020B0604020202020204" pitchFamily="34" charset="0"/>
                <a:cs typeface="Arial" panose="020B0604020202020204" pitchFamily="34" charset="0"/>
              </a:rPr>
              <a:t>4. Fundusze Europejskie dla Lubelskiego 2021-2027 (FEL)</a:t>
            </a:r>
            <a:br>
              <a:rPr lang="pl-PL" sz="1600" dirty="0">
                <a:latin typeface="Arial" panose="020B0604020202020204" pitchFamily="34" charset="0"/>
                <a:cs typeface="Arial" panose="020B0604020202020204" pitchFamily="34" charset="0"/>
              </a:rPr>
            </a:br>
            <a:r>
              <a:rPr lang="pl-PL" sz="1600" b="0" dirty="0">
                <a:latin typeface="Arial" panose="020B0604020202020204" pitchFamily="34" charset="0"/>
                <a:cs typeface="Arial" panose="020B0604020202020204" pitchFamily="34" charset="0"/>
              </a:rPr>
              <a:t>- Zmiany w programie Fundusze Europejskie dla Lubelskiego 2021-2027.</a:t>
            </a:r>
            <a:br>
              <a:rPr lang="pl-PL" sz="1600" dirty="0">
                <a:latin typeface="Arial" panose="020B0604020202020204" pitchFamily="34" charset="0"/>
                <a:cs typeface="Arial" panose="020B0604020202020204" pitchFamily="34" charset="0"/>
              </a:rPr>
            </a:br>
            <a:br>
              <a:rPr lang="pl-PL" sz="2000" dirty="0">
                <a:latin typeface="Arial" panose="020B0604020202020204" pitchFamily="34" charset="0"/>
                <a:cs typeface="Arial" panose="020B0604020202020204" pitchFamily="34" charset="0"/>
              </a:rPr>
            </a:br>
            <a:br>
              <a:rPr lang="pl-PL" sz="2000" dirty="0">
                <a:latin typeface="Arial" panose="020B0604020202020204" pitchFamily="34" charset="0"/>
                <a:cs typeface="Arial" panose="020B0604020202020204" pitchFamily="34" charset="0"/>
              </a:rPr>
            </a:br>
            <a:br>
              <a:rPr lang="pl-PL" sz="2000" dirty="0">
                <a:latin typeface="Arial" panose="020B0604020202020204" pitchFamily="34" charset="0"/>
                <a:cs typeface="Arial" panose="020B0604020202020204" pitchFamily="34" charset="0"/>
              </a:rPr>
            </a:br>
            <a:br>
              <a:rPr lang="pl-PL" sz="2000" dirty="0">
                <a:latin typeface="Arial" panose="020B0604020202020204" pitchFamily="34" charset="0"/>
                <a:cs typeface="Arial" panose="020B0604020202020204" pitchFamily="34" charset="0"/>
              </a:rPr>
            </a:br>
            <a:br>
              <a:rPr lang="pl-PL" sz="2000" dirty="0">
                <a:latin typeface="Arial" panose="020B0604020202020204" pitchFamily="34" charset="0"/>
                <a:cs typeface="Arial" panose="020B0604020202020204" pitchFamily="34" charset="0"/>
              </a:rPr>
            </a:br>
            <a:br>
              <a:rPr lang="pl-PL" sz="2000" b="0" dirty="0">
                <a:solidFill>
                  <a:srgbClr val="002060"/>
                </a:solidFill>
                <a:latin typeface="Arial" panose="020B0604020202020204" pitchFamily="34" charset="0"/>
                <a:cs typeface="Arial" panose="020B0604020202020204" pitchFamily="34" charset="0"/>
              </a:rPr>
            </a:br>
            <a:br>
              <a:rPr lang="pl-PL" sz="2000" dirty="0">
                <a:solidFill>
                  <a:srgbClr val="002060"/>
                </a:solidFill>
                <a:latin typeface="Arial" panose="020B0604020202020204" pitchFamily="34" charset="0"/>
                <a:cs typeface="Arial" panose="020B0604020202020204" pitchFamily="34" charset="0"/>
              </a:rPr>
            </a:br>
            <a:endParaRPr lang="pl-PL" sz="2000" dirty="0">
              <a:solidFill>
                <a:srgbClr val="FF0000"/>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BB3E3E08-29C0-C289-85DB-6B72C31D7B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753" y="6241786"/>
            <a:ext cx="8714067" cy="1115168"/>
          </a:xfrm>
          <a:prstGeom prst="rect">
            <a:avLst/>
          </a:prstGeom>
          <a:noFill/>
        </p:spPr>
      </p:pic>
    </p:spTree>
    <p:extLst>
      <p:ext uri="{BB962C8B-B14F-4D97-AF65-F5344CB8AC3E}">
        <p14:creationId xmlns:p14="http://schemas.microsoft.com/office/powerpoint/2010/main" val="2346227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ytuł 13">
            <a:extLst>
              <a:ext uri="{FF2B5EF4-FFF2-40B4-BE49-F238E27FC236}">
                <a16:creationId xmlns:a16="http://schemas.microsoft.com/office/drawing/2014/main" id="{EC4F37B1-F6F3-413E-B51F-FCA692C02D89}"/>
              </a:ext>
            </a:extLst>
          </p:cNvPr>
          <p:cNvSpPr>
            <a:spLocks noGrp="1"/>
          </p:cNvSpPr>
          <p:nvPr>
            <p:ph type="ctrTitle"/>
          </p:nvPr>
        </p:nvSpPr>
        <p:spPr>
          <a:xfrm>
            <a:off x="1385888" y="3059757"/>
            <a:ext cx="7920115" cy="1087764"/>
          </a:xfrm>
        </p:spPr>
        <p:txBody>
          <a:bodyPr>
            <a:normAutofit fontScale="90000"/>
          </a:bodyPr>
          <a:lstStyle/>
          <a:p>
            <a:pPr algn="ctr">
              <a:lnSpc>
                <a:spcPct val="115000"/>
              </a:lnSpc>
              <a:spcAft>
                <a:spcPts val="1000"/>
              </a:spcAft>
            </a:pPr>
            <a:br>
              <a:rPr lang="pl-PL" sz="4800" dirty="0">
                <a:effectLst/>
                <a:latin typeface="Calibri" panose="020F0502020204030204" pitchFamily="34" charset="0"/>
                <a:ea typeface="Times New Roman" panose="02020603050405020304" pitchFamily="18" charset="0"/>
                <a:cs typeface="Times New Roman" panose="02020603050405020304" pitchFamily="18" charset="0"/>
              </a:rPr>
            </a:br>
            <a:br>
              <a:rPr lang="pl-PL" sz="4800" dirty="0">
                <a:effectLst/>
                <a:latin typeface="Calibri" panose="020F0502020204030204" pitchFamily="34" charset="0"/>
                <a:ea typeface="Times New Roman" panose="02020603050405020304" pitchFamily="18" charset="0"/>
                <a:cs typeface="Times New Roman" panose="02020603050405020304" pitchFamily="18" charset="0"/>
              </a:rPr>
            </a:br>
            <a:br>
              <a:rPr lang="pl-PL" sz="4000" dirty="0"/>
            </a:br>
            <a:endParaRPr lang="pl-PL" dirty="0"/>
          </a:p>
        </p:txBody>
      </p:sp>
      <p:sp>
        <p:nvSpPr>
          <p:cNvPr id="2" name="pole tekstowe 1">
            <a:extLst>
              <a:ext uri="{FF2B5EF4-FFF2-40B4-BE49-F238E27FC236}">
                <a16:creationId xmlns:a16="http://schemas.microsoft.com/office/drawing/2014/main" id="{77E7029C-870B-8FCF-A87C-CCC9522FC209}"/>
              </a:ext>
            </a:extLst>
          </p:cNvPr>
          <p:cNvSpPr txBox="1"/>
          <p:nvPr/>
        </p:nvSpPr>
        <p:spPr>
          <a:xfrm>
            <a:off x="1025426" y="3519433"/>
            <a:ext cx="8496944" cy="954107"/>
          </a:xfrm>
          <a:prstGeom prst="rect">
            <a:avLst/>
          </a:prstGeom>
          <a:noFill/>
        </p:spPr>
        <p:txBody>
          <a:bodyPr wrap="square" rtlCol="0">
            <a:spAutoFit/>
          </a:bodyPr>
          <a:lstStyle/>
          <a:p>
            <a:pPr algn="ctr"/>
            <a:r>
              <a:rPr lang="pl-PL" sz="2800" b="1" dirty="0">
                <a:solidFill>
                  <a:schemeClr val="tx2">
                    <a:lumMod val="75000"/>
                  </a:schemeClr>
                </a:solidFill>
                <a:latin typeface="Arial" panose="020B0604020202020204" pitchFamily="34" charset="0"/>
                <a:cs typeface="Arial" panose="020B0604020202020204" pitchFamily="34" charset="0"/>
              </a:rPr>
              <a:t>Oferta Głównego Punktu Informacyjnego Funduszy Europejskich w Lublinie </a:t>
            </a:r>
          </a:p>
        </p:txBody>
      </p:sp>
      <p:pic>
        <p:nvPicPr>
          <p:cNvPr id="3" name="Obraz 2">
            <a:extLst>
              <a:ext uri="{FF2B5EF4-FFF2-40B4-BE49-F238E27FC236}">
                <a16:creationId xmlns:a16="http://schemas.microsoft.com/office/drawing/2014/main" id="{F76C93B8-F5E0-7211-C2CC-B30F85BAD7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753" y="6241786"/>
            <a:ext cx="8714067" cy="1115168"/>
          </a:xfrm>
          <a:prstGeom prst="rect">
            <a:avLst/>
          </a:prstGeom>
          <a:noFill/>
        </p:spPr>
      </p:pic>
    </p:spTree>
    <p:extLst>
      <p:ext uri="{BB962C8B-B14F-4D97-AF65-F5344CB8AC3E}">
        <p14:creationId xmlns:p14="http://schemas.microsoft.com/office/powerpoint/2010/main" val="1188038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B1E85C-EC86-4892-84BB-2AFF0F450392}"/>
              </a:ext>
            </a:extLst>
          </p:cNvPr>
          <p:cNvSpPr>
            <a:spLocks noGrp="1"/>
          </p:cNvSpPr>
          <p:nvPr>
            <p:ph type="ctrTitle"/>
          </p:nvPr>
        </p:nvSpPr>
        <p:spPr>
          <a:xfrm>
            <a:off x="3110366" y="5292005"/>
            <a:ext cx="6556020" cy="1440160"/>
          </a:xfrm>
        </p:spPr>
        <p:txBody>
          <a:bodyPr>
            <a:normAutofit/>
          </a:bodyPr>
          <a:lstStyle/>
          <a:p>
            <a:pPr algn="ctr"/>
            <a:r>
              <a:rPr kumimoji="0" lang="pl-PL" sz="2400" b="1" i="0" u="none" strike="noStrike" kern="1200" cap="none" spc="0" normalizeH="0" baseline="0" noProof="0" dirty="0">
                <a:ln>
                  <a:noFill/>
                </a:ln>
                <a:solidFill>
                  <a:srgbClr val="002073"/>
                </a:solidFill>
                <a:effectLst/>
                <a:uLnTx/>
                <a:uFillTx/>
                <a:latin typeface="Arial" panose="020B0604020202020204" pitchFamily="34" charset="0"/>
                <a:cs typeface="Arial" panose="020B0604020202020204" pitchFamily="34" charset="0"/>
              </a:rPr>
              <a:t>Główny Punkt Informacyjny Funduszy Europejskich w Lublinie</a:t>
            </a:r>
            <a:endParaRPr lang="pl-PL" dirty="0">
              <a:latin typeface="Arial" panose="020B0604020202020204" pitchFamily="34" charset="0"/>
              <a:cs typeface="Arial" panose="020B0604020202020204" pitchFamily="34" charset="0"/>
            </a:endParaRPr>
          </a:p>
        </p:txBody>
      </p:sp>
      <p:sp>
        <p:nvSpPr>
          <p:cNvPr id="7" name="pole tekstowe 6">
            <a:extLst>
              <a:ext uri="{FF2B5EF4-FFF2-40B4-BE49-F238E27FC236}">
                <a16:creationId xmlns:a16="http://schemas.microsoft.com/office/drawing/2014/main" id="{7AE557E3-D1FC-4D74-9A8F-0EDE5655DE3C}"/>
              </a:ext>
            </a:extLst>
          </p:cNvPr>
          <p:cNvSpPr txBox="1"/>
          <p:nvPr/>
        </p:nvSpPr>
        <p:spPr>
          <a:xfrm>
            <a:off x="1025426" y="467469"/>
            <a:ext cx="8640960" cy="3631763"/>
          </a:xfrm>
          <a:prstGeom prst="rect">
            <a:avLst/>
          </a:prstGeom>
          <a:noFill/>
        </p:spPr>
        <p:txBody>
          <a:bodyPr wrap="square">
            <a:spAutoFit/>
          </a:bodyPr>
          <a:lstStyle/>
          <a:p>
            <a:pPr algn="ctr"/>
            <a:r>
              <a:rPr lang="pl-PL" sz="2800" b="1" dirty="0">
                <a:solidFill>
                  <a:srgbClr val="002060"/>
                </a:solidFill>
                <a:latin typeface="Arial" panose="020B0604020202020204" pitchFamily="34" charset="0"/>
                <a:cs typeface="Arial" panose="020B0604020202020204" pitchFamily="34" charset="0"/>
              </a:rPr>
              <a:t>www.pife.gov.pl</a:t>
            </a:r>
          </a:p>
          <a:p>
            <a:pPr algn="just"/>
            <a:endParaRPr lang="pl-PL" sz="2000" b="1" i="0" u="sng" dirty="0">
              <a:solidFill>
                <a:srgbClr val="002060"/>
              </a:solidFill>
              <a:effectLst/>
              <a:latin typeface="Arial" panose="020B0604020202020204" pitchFamily="34" charset="0"/>
              <a:cs typeface="Arial" panose="020B0604020202020204" pitchFamily="34" charset="0"/>
            </a:endParaRPr>
          </a:p>
          <a:p>
            <a:pPr algn="just"/>
            <a:r>
              <a:rPr lang="pl-PL" sz="2000" b="1" i="0" u="sng" dirty="0">
                <a:solidFill>
                  <a:srgbClr val="002060"/>
                </a:solidFill>
                <a:effectLst/>
                <a:latin typeface="Arial" panose="020B0604020202020204" pitchFamily="34" charset="0"/>
                <a:cs typeface="Arial" panose="020B0604020202020204" pitchFamily="34" charset="0"/>
              </a:rPr>
              <a:t>Wszystkie usługi </a:t>
            </a:r>
            <a:r>
              <a:rPr lang="pl-PL" sz="2000" b="1" u="sng" dirty="0">
                <a:solidFill>
                  <a:srgbClr val="002060"/>
                </a:solidFill>
                <a:latin typeface="Arial" panose="020B0604020202020204" pitchFamily="34" charset="0"/>
                <a:cs typeface="Arial" panose="020B0604020202020204" pitchFamily="34" charset="0"/>
              </a:rPr>
              <a:t>świadczone przez GPI Lublin</a:t>
            </a:r>
            <a:r>
              <a:rPr lang="pl-PL" sz="2000" b="1" i="0" u="sng" dirty="0">
                <a:solidFill>
                  <a:srgbClr val="002060"/>
                </a:solidFill>
                <a:effectLst/>
                <a:latin typeface="Arial" panose="020B0604020202020204" pitchFamily="34" charset="0"/>
                <a:cs typeface="Arial" panose="020B0604020202020204" pitchFamily="34" charset="0"/>
              </a:rPr>
              <a:t> są bezpłatne!</a:t>
            </a:r>
            <a:endParaRPr lang="pl-PL" sz="2000" b="0" i="0" u="sng" dirty="0">
              <a:solidFill>
                <a:srgbClr val="002060"/>
              </a:solidFill>
              <a:effectLst/>
              <a:latin typeface="Arial" panose="020B0604020202020204" pitchFamily="34" charset="0"/>
              <a:cs typeface="Arial" panose="020B0604020202020204" pitchFamily="34" charset="0"/>
            </a:endParaRPr>
          </a:p>
          <a:p>
            <a:pPr algn="just"/>
            <a:endParaRPr lang="pl-PL" b="0" i="0" dirty="0">
              <a:solidFill>
                <a:srgbClr val="002060"/>
              </a:solidFill>
              <a:effectLst/>
              <a:latin typeface="Arial" panose="020B0604020202020204" pitchFamily="34" charset="0"/>
              <a:cs typeface="Arial" panose="020B0604020202020204" pitchFamily="34" charset="0"/>
            </a:endParaRPr>
          </a:p>
          <a:p>
            <a:pPr algn="just"/>
            <a:r>
              <a:rPr lang="pl-PL" b="0" i="0" dirty="0">
                <a:solidFill>
                  <a:srgbClr val="002060"/>
                </a:solidFill>
                <a:effectLst/>
                <a:latin typeface="Arial" panose="020B0604020202020204" pitchFamily="34" charset="0"/>
                <a:cs typeface="Arial" panose="020B0604020202020204" pitchFamily="34" charset="0"/>
              </a:rPr>
              <a:t>Specjaliści ds. Funduszy Europejskich udzielają informacji na temat:</a:t>
            </a:r>
          </a:p>
          <a:p>
            <a:pPr marL="285750" indent="-285750" algn="just">
              <a:buFont typeface="Wingdings" panose="05000000000000000000" pitchFamily="2" charset="2"/>
              <a:buChar char="§"/>
            </a:pPr>
            <a:r>
              <a:rPr lang="pl-PL" b="1" i="0" dirty="0">
                <a:solidFill>
                  <a:srgbClr val="002060"/>
                </a:solidFill>
                <a:effectLst/>
                <a:latin typeface="Arial" panose="020B0604020202020204" pitchFamily="34" charset="0"/>
                <a:cs typeface="Arial" panose="020B0604020202020204" pitchFamily="34" charset="0"/>
              </a:rPr>
              <a:t>przygotowania wniosku o dotację</a:t>
            </a:r>
            <a:r>
              <a:rPr lang="pl-PL" b="0" i="0" dirty="0">
                <a:solidFill>
                  <a:srgbClr val="002060"/>
                </a:solidFill>
                <a:effectLst/>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r>
              <a:rPr lang="pl-PL" b="1" i="0" dirty="0">
                <a:solidFill>
                  <a:srgbClr val="002060"/>
                </a:solidFill>
                <a:effectLst/>
                <a:latin typeface="Arial" panose="020B0604020202020204" pitchFamily="34" charset="0"/>
                <a:cs typeface="Arial" panose="020B0604020202020204" pitchFamily="34" charset="0"/>
              </a:rPr>
              <a:t>realizacji projektów,</a:t>
            </a:r>
            <a:endParaRPr lang="pl-PL" b="0" i="0" dirty="0">
              <a:solidFill>
                <a:srgbClr val="002060"/>
              </a:solidFill>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l-PL" b="1" i="0" dirty="0">
                <a:solidFill>
                  <a:srgbClr val="002060"/>
                </a:solidFill>
                <a:effectLst/>
                <a:latin typeface="Arial" panose="020B0604020202020204" pitchFamily="34" charset="0"/>
                <a:cs typeface="Arial" panose="020B0604020202020204" pitchFamily="34" charset="0"/>
              </a:rPr>
              <a:t>udziału w dostępnych projektach.</a:t>
            </a:r>
          </a:p>
          <a:p>
            <a:pPr algn="just"/>
            <a:endParaRPr lang="pl-PL" b="0" i="0" dirty="0">
              <a:solidFill>
                <a:srgbClr val="002060"/>
              </a:solidFill>
              <a:effectLst/>
              <a:latin typeface="Arial" panose="020B0604020202020204" pitchFamily="34" charset="0"/>
              <a:cs typeface="Arial" panose="020B0604020202020204" pitchFamily="34" charset="0"/>
            </a:endParaRPr>
          </a:p>
          <a:p>
            <a:pPr algn="just"/>
            <a:r>
              <a:rPr lang="pl-PL" b="0" i="0" dirty="0">
                <a:solidFill>
                  <a:srgbClr val="002060"/>
                </a:solidFill>
                <a:effectLst/>
                <a:latin typeface="Arial" panose="020B0604020202020204" pitchFamily="34" charset="0"/>
                <a:cs typeface="Arial" panose="020B0604020202020204" pitchFamily="34" charset="0"/>
              </a:rPr>
              <a:t>Systematycznie organizujemy dyżury w gminach województwa lubelskiego </a:t>
            </a:r>
          </a:p>
          <a:p>
            <a:pPr algn="just"/>
            <a:r>
              <a:rPr lang="pl-PL" b="0" i="0" dirty="0">
                <a:solidFill>
                  <a:srgbClr val="002060"/>
                </a:solidFill>
                <a:effectLst/>
                <a:latin typeface="Arial" panose="020B0604020202020204" pitchFamily="34" charset="0"/>
                <a:cs typeface="Arial" panose="020B0604020202020204" pitchFamily="34" charset="0"/>
              </a:rPr>
              <a:t>i prowadzimy stacjonarne spotkania informacyjne oraz webinaria (spotkania online).</a:t>
            </a:r>
          </a:p>
        </p:txBody>
      </p:sp>
      <p:pic>
        <p:nvPicPr>
          <p:cNvPr id="3" name="Obraz 2">
            <a:extLst>
              <a:ext uri="{FF2B5EF4-FFF2-40B4-BE49-F238E27FC236}">
                <a16:creationId xmlns:a16="http://schemas.microsoft.com/office/drawing/2014/main" id="{B4F606B5-2837-5351-1108-E2D05BED6D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9442" y="6372853"/>
            <a:ext cx="8496944" cy="984101"/>
          </a:xfrm>
          <a:prstGeom prst="rect">
            <a:avLst/>
          </a:prstGeom>
          <a:noFill/>
        </p:spPr>
      </p:pic>
    </p:spTree>
    <p:extLst>
      <p:ext uri="{BB962C8B-B14F-4D97-AF65-F5344CB8AC3E}">
        <p14:creationId xmlns:p14="http://schemas.microsoft.com/office/powerpoint/2010/main" val="2718412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843E26-FB45-4EFF-B304-E8E1CAC30E12}"/>
              </a:ext>
            </a:extLst>
          </p:cNvPr>
          <p:cNvSpPr>
            <a:spLocks noGrp="1"/>
          </p:cNvSpPr>
          <p:nvPr>
            <p:ph type="title"/>
          </p:nvPr>
        </p:nvSpPr>
        <p:spPr>
          <a:xfrm>
            <a:off x="1025525" y="202722"/>
            <a:ext cx="8640381" cy="984828"/>
          </a:xfrm>
        </p:spPr>
        <p:txBody>
          <a:bodyPr>
            <a:normAutofit fontScale="90000"/>
          </a:bodyPr>
          <a:lstStyle/>
          <a:p>
            <a:pPr algn="ctr"/>
            <a:r>
              <a:rPr lang="pl-PL" sz="3100" b="1" dirty="0">
                <a:solidFill>
                  <a:srgbClr val="002060"/>
                </a:solidFill>
                <a:latin typeface="Arial" panose="020B0604020202020204" pitchFamily="34" charset="0"/>
                <a:cs typeface="Arial" panose="020B0604020202020204" pitchFamily="34" charset="0"/>
              </a:rPr>
              <a:t>www.pife.gov.pl</a:t>
            </a:r>
            <a:br>
              <a:rPr lang="pl-PL" sz="2400" b="1" dirty="0">
                <a:solidFill>
                  <a:srgbClr val="002060"/>
                </a:solidFill>
                <a:latin typeface="Arial" panose="020B0604020202020204" pitchFamily="34" charset="0"/>
                <a:cs typeface="Arial" panose="020B0604020202020204" pitchFamily="34" charset="0"/>
              </a:rPr>
            </a:br>
            <a:br>
              <a:rPr lang="pl-PL" dirty="0">
                <a:latin typeface="Arial" panose="020B0604020202020204" pitchFamily="34" charset="0"/>
                <a:cs typeface="Arial" panose="020B0604020202020204" pitchFamily="34" charset="0"/>
              </a:rPr>
            </a:br>
            <a:br>
              <a:rPr lang="pl-PL" dirty="0">
                <a:latin typeface="Arial" panose="020B0604020202020204" pitchFamily="34" charset="0"/>
                <a:cs typeface="Arial" panose="020B0604020202020204" pitchFamily="34" charset="0"/>
              </a:rPr>
            </a:br>
            <a:br>
              <a:rPr lang="pl-PL" dirty="0"/>
            </a:br>
            <a:br>
              <a:rPr lang="pl-PL" dirty="0"/>
            </a:br>
            <a:br>
              <a:rPr lang="pl-PL" dirty="0"/>
            </a:br>
            <a:endParaRPr lang="pl-PL" dirty="0"/>
          </a:p>
        </p:txBody>
      </p:sp>
      <p:sp>
        <p:nvSpPr>
          <p:cNvPr id="3" name="Symbol zastępczy zawartości 2">
            <a:extLst>
              <a:ext uri="{FF2B5EF4-FFF2-40B4-BE49-F238E27FC236}">
                <a16:creationId xmlns:a16="http://schemas.microsoft.com/office/drawing/2014/main" id="{B1147E81-7CAE-4B53-A59A-CD2F491FB2DF}"/>
              </a:ext>
            </a:extLst>
          </p:cNvPr>
          <p:cNvSpPr>
            <a:spLocks noGrp="1"/>
          </p:cNvSpPr>
          <p:nvPr>
            <p:ph idx="1"/>
          </p:nvPr>
        </p:nvSpPr>
        <p:spPr>
          <a:xfrm>
            <a:off x="1025907" y="1475581"/>
            <a:ext cx="8640382" cy="4896544"/>
          </a:xfrm>
        </p:spPr>
        <p:txBody>
          <a:bodyPr/>
          <a:lstStyle/>
          <a:p>
            <a:pPr marL="0" indent="0">
              <a:buNone/>
            </a:pPr>
            <a:r>
              <a:rPr lang="pl-PL" sz="2000" dirty="0">
                <a:solidFill>
                  <a:srgbClr val="002060"/>
                </a:solidFill>
                <a:effectLst/>
                <a:latin typeface="Arial" panose="020B0604020202020204" pitchFamily="34" charset="0"/>
                <a:ea typeface="Times New Roman" panose="02020603050405020304" pitchFamily="18" charset="0"/>
              </a:rPr>
              <a:t>Zakres usług </a:t>
            </a:r>
            <a:r>
              <a:rPr lang="pl-PL" sz="2000" dirty="0">
                <a:solidFill>
                  <a:srgbClr val="002060"/>
                </a:solidFill>
                <a:latin typeface="Arial" panose="020B0604020202020204" pitchFamily="34" charset="0"/>
                <a:ea typeface="Times New Roman" panose="02020603050405020304" pitchFamily="18" charset="0"/>
              </a:rPr>
              <a:t>GPI Lublin</a:t>
            </a:r>
            <a:r>
              <a:rPr lang="pl-PL" sz="2000" dirty="0">
                <a:solidFill>
                  <a:srgbClr val="002060"/>
                </a:solidFill>
                <a:effectLst/>
                <a:latin typeface="Arial" panose="020B0604020202020204" pitchFamily="34" charset="0"/>
                <a:ea typeface="Times New Roman" panose="02020603050405020304" pitchFamily="18" charset="0"/>
              </a:rPr>
              <a:t>:</a:t>
            </a:r>
          </a:p>
          <a:p>
            <a:pPr>
              <a:buFont typeface="Wingdings" panose="05000000000000000000" pitchFamily="2" charset="2"/>
              <a:buChar char="§"/>
            </a:pPr>
            <a:r>
              <a:rPr lang="pl-PL" sz="2000" dirty="0">
                <a:solidFill>
                  <a:srgbClr val="002060"/>
                </a:solidFill>
                <a:effectLst/>
                <a:latin typeface="Arial" panose="020B0604020202020204" pitchFamily="34" charset="0"/>
                <a:ea typeface="Times New Roman" panose="02020603050405020304" pitchFamily="18" charset="0"/>
              </a:rPr>
              <a:t>Szkolenia;</a:t>
            </a:r>
          </a:p>
          <a:p>
            <a:pPr>
              <a:buFont typeface="Wingdings" panose="05000000000000000000" pitchFamily="2" charset="2"/>
              <a:buChar char="§"/>
            </a:pPr>
            <a:r>
              <a:rPr lang="pl-PL" sz="2000" dirty="0">
                <a:solidFill>
                  <a:srgbClr val="002060"/>
                </a:solidFill>
                <a:effectLst/>
                <a:latin typeface="Arial" panose="020B0604020202020204" pitchFamily="34" charset="0"/>
                <a:ea typeface="Times New Roman" panose="02020603050405020304" pitchFamily="18" charset="0"/>
              </a:rPr>
              <a:t>spotkania informacyjne;</a:t>
            </a:r>
          </a:p>
          <a:p>
            <a:pPr>
              <a:buFont typeface="Wingdings" panose="05000000000000000000" pitchFamily="2" charset="2"/>
              <a:buChar char="§"/>
            </a:pPr>
            <a:r>
              <a:rPr lang="pl-PL" sz="2000" dirty="0">
                <a:solidFill>
                  <a:srgbClr val="002060"/>
                </a:solidFill>
                <a:latin typeface="Arial" panose="020B0604020202020204" pitchFamily="34" charset="0"/>
                <a:ea typeface="Times New Roman" panose="02020603050405020304" pitchFamily="18" charset="0"/>
              </a:rPr>
              <a:t>W</a:t>
            </a:r>
            <a:r>
              <a:rPr lang="pl-PL" sz="2000" dirty="0">
                <a:solidFill>
                  <a:srgbClr val="002060"/>
                </a:solidFill>
                <a:effectLst/>
                <a:latin typeface="Arial" panose="020B0604020202020204" pitchFamily="34" charset="0"/>
                <a:ea typeface="Times New Roman" panose="02020603050405020304" pitchFamily="18" charset="0"/>
              </a:rPr>
              <a:t>ebinaria;</a:t>
            </a:r>
          </a:p>
          <a:p>
            <a:pPr>
              <a:buFont typeface="Wingdings" panose="05000000000000000000" pitchFamily="2" charset="2"/>
              <a:buChar char="§"/>
            </a:pPr>
            <a:r>
              <a:rPr lang="pl-PL" sz="2000" dirty="0">
                <a:solidFill>
                  <a:srgbClr val="002060"/>
                </a:solidFill>
                <a:latin typeface="Arial" panose="020B0604020202020204" pitchFamily="34" charset="0"/>
                <a:ea typeface="Times New Roman" panose="02020603050405020304" pitchFamily="18" charset="0"/>
              </a:rPr>
              <a:t>s</a:t>
            </a:r>
            <a:r>
              <a:rPr lang="pl-PL" sz="2000" dirty="0">
                <a:solidFill>
                  <a:srgbClr val="002060"/>
                </a:solidFill>
                <a:effectLst/>
                <a:latin typeface="Arial" panose="020B0604020202020204" pitchFamily="34" charset="0"/>
                <a:ea typeface="Times New Roman" panose="02020603050405020304" pitchFamily="18" charset="0"/>
              </a:rPr>
              <a:t>potkania w szkołach ponadpodstawowych;</a:t>
            </a:r>
          </a:p>
          <a:p>
            <a:pPr>
              <a:buFont typeface="Wingdings" panose="05000000000000000000" pitchFamily="2" charset="2"/>
              <a:buChar char="§"/>
            </a:pPr>
            <a:r>
              <a:rPr lang="pl-PL" sz="2000" dirty="0">
                <a:solidFill>
                  <a:srgbClr val="002060"/>
                </a:solidFill>
                <a:latin typeface="Arial" panose="020B0604020202020204" pitchFamily="34" charset="0"/>
                <a:ea typeface="Times New Roman" panose="02020603050405020304" pitchFamily="18" charset="0"/>
              </a:rPr>
              <a:t>spotkania na uczelniach wyższych;</a:t>
            </a:r>
            <a:endParaRPr lang="pl-PL" sz="2000" dirty="0">
              <a:solidFill>
                <a:srgbClr val="002060"/>
              </a:solidFill>
              <a:effectLst/>
              <a:latin typeface="Arial" panose="020B0604020202020204" pitchFamily="34" charset="0"/>
              <a:ea typeface="Times New Roman" panose="02020603050405020304" pitchFamily="18" charset="0"/>
            </a:endParaRPr>
          </a:p>
          <a:p>
            <a:pPr>
              <a:buFont typeface="Wingdings" panose="05000000000000000000" pitchFamily="2" charset="2"/>
              <a:buChar char="§"/>
            </a:pPr>
            <a:r>
              <a:rPr lang="pl-PL" sz="2000" dirty="0">
                <a:solidFill>
                  <a:srgbClr val="002060"/>
                </a:solidFill>
                <a:latin typeface="Arial" panose="020B0604020202020204" pitchFamily="34" charset="0"/>
                <a:ea typeface="Times New Roman" panose="02020603050405020304" pitchFamily="18" charset="0"/>
              </a:rPr>
              <a:t>w</a:t>
            </a:r>
            <a:r>
              <a:rPr lang="pl-PL" sz="2000" dirty="0">
                <a:solidFill>
                  <a:srgbClr val="002060"/>
                </a:solidFill>
                <a:effectLst/>
                <a:latin typeface="Arial" panose="020B0604020202020204" pitchFamily="34" charset="0"/>
                <a:ea typeface="Times New Roman" panose="02020603050405020304" pitchFamily="18" charset="0"/>
              </a:rPr>
              <a:t>ystąpienia w chara</a:t>
            </a:r>
            <a:r>
              <a:rPr lang="pl-PL" sz="2000" dirty="0">
                <a:solidFill>
                  <a:srgbClr val="002060"/>
                </a:solidFill>
                <a:latin typeface="Arial" panose="020B0604020202020204" pitchFamily="34" charset="0"/>
                <a:ea typeface="Times New Roman" panose="02020603050405020304" pitchFamily="18" charset="0"/>
              </a:rPr>
              <a:t>kterze prelegenta;</a:t>
            </a:r>
          </a:p>
          <a:p>
            <a:pPr>
              <a:buFont typeface="Wingdings" panose="05000000000000000000" pitchFamily="2" charset="2"/>
              <a:buChar char="§"/>
            </a:pPr>
            <a:r>
              <a:rPr lang="pl-PL" sz="2000" dirty="0">
                <a:solidFill>
                  <a:srgbClr val="002060"/>
                </a:solidFill>
                <a:latin typeface="Arial" panose="020B0604020202020204" pitchFamily="34" charset="0"/>
                <a:ea typeface="Times New Roman" panose="02020603050405020304" pitchFamily="18" charset="0"/>
              </a:rPr>
              <a:t>konsultacje indywidualne, telefoniczne i mailowe;</a:t>
            </a:r>
          </a:p>
          <a:p>
            <a:pPr>
              <a:buFont typeface="Wingdings" panose="05000000000000000000" pitchFamily="2" charset="2"/>
              <a:buChar char="§"/>
            </a:pPr>
            <a:r>
              <a:rPr lang="pl-PL" sz="2000" dirty="0">
                <a:solidFill>
                  <a:srgbClr val="002060"/>
                </a:solidFill>
                <a:latin typeface="Arial" panose="020B0604020202020204" pitchFamily="34" charset="0"/>
              </a:rPr>
              <a:t>Mobilne Punkty Informacyjne Funduszy Europejskich.</a:t>
            </a:r>
            <a:endParaRPr lang="pl-PL" dirty="0">
              <a:solidFill>
                <a:srgbClr val="002060"/>
              </a:solidFill>
            </a:endParaRPr>
          </a:p>
        </p:txBody>
      </p:sp>
      <p:pic>
        <p:nvPicPr>
          <p:cNvPr id="4" name="Obraz 3">
            <a:extLst>
              <a:ext uri="{FF2B5EF4-FFF2-40B4-BE49-F238E27FC236}">
                <a16:creationId xmlns:a16="http://schemas.microsoft.com/office/drawing/2014/main" id="{EBC54977-09D5-A99A-FC8E-94FA33C60F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753" y="6241786"/>
            <a:ext cx="8714067" cy="1115168"/>
          </a:xfrm>
          <a:prstGeom prst="rect">
            <a:avLst/>
          </a:prstGeom>
          <a:noFill/>
        </p:spPr>
      </p:pic>
    </p:spTree>
    <p:extLst>
      <p:ext uri="{BB962C8B-B14F-4D97-AF65-F5344CB8AC3E}">
        <p14:creationId xmlns:p14="http://schemas.microsoft.com/office/powerpoint/2010/main" val="2024502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B3385-01D1-4824-85B0-9D93082AA689}"/>
              </a:ext>
            </a:extLst>
          </p:cNvPr>
          <p:cNvSpPr>
            <a:spLocks noGrp="1"/>
          </p:cNvSpPr>
          <p:nvPr>
            <p:ph type="title"/>
          </p:nvPr>
        </p:nvSpPr>
        <p:spPr>
          <a:xfrm>
            <a:off x="1025525" y="539478"/>
            <a:ext cx="8640381" cy="1080120"/>
          </a:xfrm>
        </p:spPr>
        <p:txBody>
          <a:bodyPr>
            <a:normAutofit fontScale="90000"/>
          </a:bodyPr>
          <a:lstStyle/>
          <a:p>
            <a:pPr marL="0" marR="0" lvl="0" indent="0" defTabSz="914400" rtl="0" eaLnBrk="1" fontAlgn="base" latinLnBrk="0" hangingPunct="1">
              <a:lnSpc>
                <a:spcPct val="150000"/>
              </a:lnSpc>
              <a:spcBef>
                <a:spcPct val="0"/>
              </a:spcBef>
              <a:spcAft>
                <a:spcPct val="0"/>
              </a:spcAft>
              <a:tabLst/>
              <a:defRPr/>
            </a:pPr>
            <a:r>
              <a:rPr kumimoji="0" lang="pl-PL" sz="22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pl-PL" sz="27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www.pife.gov.pl</a:t>
            </a:r>
            <a:br>
              <a:rPr kumimoji="0" lang="pl-PL" sz="20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br>
            <a:br>
              <a:rPr kumimoji="0" lang="pl-PL" sz="20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pl-PL" sz="20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GPI Lublin, ul. Stefczyka 3b, pok. 0.1, 0.1A, 0.1B</a:t>
            </a:r>
            <a:br>
              <a:rPr kumimoji="0" lang="pl-PL" sz="20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pl-PL" sz="20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tel.: 81 44 16 864, (865), (546), </a:t>
            </a:r>
            <a:r>
              <a:rPr kumimoji="0" lang="pl-PL" sz="20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hlinkClick r:id="rId3"/>
              </a:rPr>
              <a:t>pife.lublin@lubelskie.pl</a:t>
            </a:r>
            <a:r>
              <a:rPr kumimoji="0" lang="pl-PL" sz="20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br>
              <a:rPr kumimoji="0" lang="pl-PL" sz="20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pl-PL" sz="20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GPI w Lublinie jest czynne od poniedziałku do piątku w godzinach 7.30-15.30. </a:t>
            </a:r>
            <a:br>
              <a:rPr kumimoji="0" lang="pl-PL" sz="20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br>
            <a:br>
              <a:rPr kumimoji="0" lang="pl-PL" sz="20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br>
            <a:r>
              <a:rPr lang="pl-PL"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Dodatkowa usługa </a:t>
            </a:r>
            <a:r>
              <a:rPr kumimoji="0" lang="pl-PL" sz="200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w PIFE - Partnerstwo Publiczno-Prywatne</a:t>
            </a:r>
            <a:br>
              <a:rPr kumimoji="0" lang="pl-PL" sz="20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pl-PL" sz="20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Konsultant ds. PPP udziela informacji na temat projektów PPP i projektów hybrydowych. </a:t>
            </a:r>
            <a:br>
              <a:rPr kumimoji="0" lang="pl-PL" sz="20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pl-PL" sz="200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Kontakt: </a:t>
            </a:r>
            <a:br>
              <a:rPr kumimoji="0" lang="pl-PL" sz="20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pl-PL" sz="20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Główny Punkt Informacyjny Funduszy Europejskich w Lublinie, </a:t>
            </a:r>
            <a:br>
              <a:rPr kumimoji="0" lang="pl-PL" sz="20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pl-PL" sz="20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ul. Stefczyka 3b, pokój 0.1b, adresy e-mail: </a:t>
            </a:r>
            <a:b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pl-PL" sz="1800" b="0" i="0" u="sng" strike="noStrike" kern="1200" cap="none" spc="0" normalizeH="0" baseline="0" noProof="0" dirty="0">
                <a:ln>
                  <a:noFill/>
                </a:ln>
                <a:solidFill>
                  <a:srgbClr val="0563C1"/>
                </a:solidFill>
                <a:effectLst/>
                <a:uLnTx/>
                <a:uFillTx/>
                <a:latin typeface="Arial" panose="020B0604020202020204" pitchFamily="34" charset="0"/>
                <a:ea typeface="Times New Roman" panose="02020603050405020304" pitchFamily="18" charset="0"/>
                <a:cs typeface="Arial" panose="020B0604020202020204" pitchFamily="34" charset="0"/>
                <a:hlinkClick r:id="rId4"/>
              </a:rPr>
              <a:t>krzysztof.prybula@lubelskie.pl</a:t>
            </a: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hlinkClick r:id="rId3"/>
              </a:rPr>
              <a:t>pife.lublin@lubelskie.pl</a:t>
            </a: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b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pl-PL" sz="1800" b="0" i="0" u="sng" strike="noStrike" kern="1200" cap="none" spc="0" normalizeH="0" baseline="0" noProof="0" dirty="0">
                <a:ln>
                  <a:noFill/>
                </a:ln>
                <a:solidFill>
                  <a:srgbClr val="0563C1"/>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drpo@lubelskie.pl</a:t>
            </a: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tel. 81 44 16 </a:t>
            </a:r>
            <a:r>
              <a:rPr lang="pl-PL" sz="1800" b="0" dirty="0">
                <a:solidFill>
                  <a:prstClr val="black"/>
                </a:solidFill>
                <a:latin typeface="Arial" panose="020B0604020202020204" pitchFamily="34" charset="0"/>
                <a:ea typeface="Times New Roman" panose="02020603050405020304" pitchFamily="18" charset="0"/>
                <a:cs typeface="Arial" panose="020B0604020202020204" pitchFamily="34" charset="0"/>
              </a:rPr>
              <a:t>864.</a:t>
            </a:r>
            <a:b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endParaRPr lang="pl-PL" sz="3100" dirty="0">
              <a:latin typeface="Arial" panose="020B0604020202020204" pitchFamily="34" charset="0"/>
              <a:cs typeface="Arial" panose="020B0604020202020204" pitchFamily="34" charset="0"/>
            </a:endParaRPr>
          </a:p>
        </p:txBody>
      </p:sp>
      <p:pic>
        <p:nvPicPr>
          <p:cNvPr id="4" name="Obraz 3">
            <a:extLst>
              <a:ext uri="{FF2B5EF4-FFF2-40B4-BE49-F238E27FC236}">
                <a16:creationId xmlns:a16="http://schemas.microsoft.com/office/drawing/2014/main" id="{329D936B-3AC9-3260-4FF8-450F3B05ACFE}"/>
              </a:ext>
            </a:extLst>
          </p:cNvPr>
          <p:cNvPicPr>
            <a:picLocks noChangeAspect="1"/>
          </p:cNvPicPr>
          <p:nvPr/>
        </p:nvPicPr>
        <p:blipFill>
          <a:blip r:embed="rId6"/>
          <a:stretch>
            <a:fillRect/>
          </a:stretch>
        </p:blipFill>
        <p:spPr>
          <a:xfrm>
            <a:off x="7650162" y="539477"/>
            <a:ext cx="2298391" cy="536494"/>
          </a:xfrm>
          <a:prstGeom prst="rect">
            <a:avLst/>
          </a:prstGeom>
        </p:spPr>
      </p:pic>
      <p:pic>
        <p:nvPicPr>
          <p:cNvPr id="5" name="Obraz 4">
            <a:extLst>
              <a:ext uri="{FF2B5EF4-FFF2-40B4-BE49-F238E27FC236}">
                <a16:creationId xmlns:a16="http://schemas.microsoft.com/office/drawing/2014/main" id="{E58581D5-2373-7A84-5BBE-123FBFB4A31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18753" y="6372124"/>
            <a:ext cx="8714067" cy="984829"/>
          </a:xfrm>
          <a:prstGeom prst="rect">
            <a:avLst/>
          </a:prstGeom>
          <a:noFill/>
        </p:spPr>
      </p:pic>
    </p:spTree>
    <p:extLst>
      <p:ext uri="{BB962C8B-B14F-4D97-AF65-F5344CB8AC3E}">
        <p14:creationId xmlns:p14="http://schemas.microsoft.com/office/powerpoint/2010/main" val="812055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05A98B3-71A7-D2DA-0CEE-6D992EC61097}"/>
              </a:ext>
            </a:extLst>
          </p:cNvPr>
          <p:cNvSpPr>
            <a:spLocks noGrp="1"/>
          </p:cNvSpPr>
          <p:nvPr>
            <p:ph type="ctrTitle"/>
          </p:nvPr>
        </p:nvSpPr>
        <p:spPr>
          <a:xfrm>
            <a:off x="1385848" y="2915742"/>
            <a:ext cx="7920115" cy="1115168"/>
          </a:xfrm>
        </p:spPr>
        <p:txBody>
          <a:bodyPr>
            <a:normAutofit/>
          </a:bodyPr>
          <a:lstStyle/>
          <a:p>
            <a:pPr algn="ctr">
              <a:lnSpc>
                <a:spcPct val="100000"/>
              </a:lnSpc>
            </a:pPr>
            <a:r>
              <a:rPr lang="pl-PL" sz="2800" dirty="0">
                <a:latin typeface="Arial" panose="020B0604020202020204" pitchFamily="34" charset="0"/>
                <a:cs typeface="Arial" panose="020B0604020202020204" pitchFamily="34" charset="0"/>
              </a:rPr>
              <a:t>Fundusze Europejskie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dla Rozwoju Społecznego 2021-2027</a:t>
            </a:r>
          </a:p>
        </p:txBody>
      </p:sp>
      <p:sp>
        <p:nvSpPr>
          <p:cNvPr id="5" name="object 5">
            <a:extLst>
              <a:ext uri="{FF2B5EF4-FFF2-40B4-BE49-F238E27FC236}">
                <a16:creationId xmlns:a16="http://schemas.microsoft.com/office/drawing/2014/main" id="{AFAB427D-A4CB-197B-C403-25FDA861B765}"/>
              </a:ext>
            </a:extLst>
          </p:cNvPr>
          <p:cNvSpPr txBox="1">
            <a:spLocks/>
          </p:cNvSpPr>
          <p:nvPr/>
        </p:nvSpPr>
        <p:spPr>
          <a:xfrm>
            <a:off x="-134932" y="5425313"/>
            <a:ext cx="3960440" cy="252222"/>
          </a:xfrm>
          <a:prstGeom prst="rect">
            <a:avLst/>
          </a:prstGeom>
        </p:spPr>
        <p:txBody>
          <a:bodyPr vert="horz" wrap="square" lIns="0" tIns="9118" rIns="0" bIns="0" rtlCol="0">
            <a:spAutoFit/>
          </a:bodyPr>
          <a:lstStyle>
            <a:lvl1pPr>
              <a:defRPr sz="4100" b="1" i="0">
                <a:solidFill>
                  <a:srgbClr val="AA1C2F"/>
                </a:solidFill>
                <a:latin typeface="Times New Roman"/>
                <a:ea typeface="+mj-ea"/>
                <a:cs typeface="Times New Roman"/>
              </a:defRPr>
            </a:lvl1pPr>
          </a:lstStyle>
          <a:p>
            <a:pPr marL="6754" marR="0" lvl="0" indent="0" algn="r" defTabSz="801929" rtl="0" eaLnBrk="1" fontAlgn="auto" latinLnBrk="0" hangingPunct="1">
              <a:lnSpc>
                <a:spcPct val="100000"/>
              </a:lnSpc>
              <a:spcBef>
                <a:spcPts val="72"/>
              </a:spcBef>
              <a:spcAft>
                <a:spcPts val="0"/>
              </a:spcAft>
              <a:buClrTx/>
              <a:buSzTx/>
              <a:buFontTx/>
              <a:buNone/>
              <a:tabLst/>
              <a:defRPr/>
            </a:pPr>
            <a:endParaRPr kumimoji="0" lang="pl-PL" sz="1579" b="1" i="0" u="none" strike="noStrike" kern="0" cap="none" spc="0" normalizeH="0" baseline="0" noProof="0" dirty="0">
              <a:ln>
                <a:noFill/>
              </a:ln>
              <a:solidFill>
                <a:srgbClr val="C00000"/>
              </a:solidFill>
              <a:effectLst/>
              <a:uLnTx/>
              <a:uFillTx/>
              <a:latin typeface="Calibri Light" panose="020F0302020204030204"/>
              <a:ea typeface="+mj-ea"/>
              <a:cs typeface="Times New Roman"/>
            </a:endParaRPr>
          </a:p>
        </p:txBody>
      </p:sp>
      <p:pic>
        <p:nvPicPr>
          <p:cNvPr id="2" name="Obraz 1">
            <a:extLst>
              <a:ext uri="{FF2B5EF4-FFF2-40B4-BE49-F238E27FC236}">
                <a16:creationId xmlns:a16="http://schemas.microsoft.com/office/drawing/2014/main" id="{BCB9AFE0-433E-16EA-0D11-50F4F9B5C8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753" y="6241786"/>
            <a:ext cx="8714067" cy="1115168"/>
          </a:xfrm>
          <a:prstGeom prst="rect">
            <a:avLst/>
          </a:prstGeom>
          <a:noFill/>
        </p:spPr>
      </p:pic>
      <p:pic>
        <p:nvPicPr>
          <p:cNvPr id="15364" name="Picture 4" descr="Wspólna zabawa z blokami">
            <a:extLst>
              <a:ext uri="{FF2B5EF4-FFF2-40B4-BE49-F238E27FC236}">
                <a16:creationId xmlns:a16="http://schemas.microsoft.com/office/drawing/2014/main" id="{688322A3-AD6C-9596-091B-7879E3BDB4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021" y="4030768"/>
            <a:ext cx="2792846" cy="1861897"/>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terapeuta udzielający wsparcia psychologicznego kobiecie podczas sesji terapeutycznej - usługi społeczne  zdjęcia i obrazy z banku zdjęć">
            <a:extLst>
              <a:ext uri="{FF2B5EF4-FFF2-40B4-BE49-F238E27FC236}">
                <a16:creationId xmlns:a16="http://schemas.microsoft.com/office/drawing/2014/main" id="{8C76A401-4777-D55B-5494-4597264AB3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7397" y="4030768"/>
            <a:ext cx="2792846" cy="186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442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A52A7-A159-3B8B-51F2-87EBF0896757}"/>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53F2165D-8F4B-4A19-BE74-C19AD0BAC3CC}"/>
              </a:ext>
            </a:extLst>
          </p:cNvPr>
          <p:cNvSpPr>
            <a:spLocks noGrp="1"/>
          </p:cNvSpPr>
          <p:nvPr>
            <p:ph type="title"/>
          </p:nvPr>
        </p:nvSpPr>
        <p:spPr>
          <a:xfrm>
            <a:off x="-1206822" y="249503"/>
            <a:ext cx="10872728" cy="1010054"/>
          </a:xfrm>
        </p:spPr>
        <p:txBody>
          <a:bodyPr>
            <a:normAutofit fontScale="90000"/>
          </a:bodyPr>
          <a:lstStyle/>
          <a:p>
            <a:pPr algn="ctr">
              <a:lnSpc>
                <a:spcPct val="150000"/>
              </a:lnSpc>
            </a:pPr>
            <a:r>
              <a:rPr lang="pl-PL" sz="1800" i="0" u="none" strike="noStrike" dirty="0">
                <a:solidFill>
                  <a:srgbClr val="002060"/>
                </a:solidFill>
                <a:effectLst/>
                <a:latin typeface="Arial" panose="020B0604020202020204" pitchFamily="34" charset="0"/>
                <a:cs typeface="Arial" panose="020B0604020202020204" pitchFamily="34" charset="0"/>
              </a:rPr>
              <a:t>Projekt: Wypracowanie oraz wdrożenie jednolitego standardu jakości </a:t>
            </a:r>
            <a:br>
              <a:rPr lang="pl-PL" sz="1800" i="0" u="none" strike="noStrike" dirty="0">
                <a:solidFill>
                  <a:srgbClr val="002060"/>
                </a:solidFill>
                <a:effectLst/>
                <a:latin typeface="Arial" panose="020B0604020202020204" pitchFamily="34" charset="0"/>
                <a:cs typeface="Arial" panose="020B0604020202020204" pitchFamily="34" charset="0"/>
              </a:rPr>
            </a:br>
            <a:r>
              <a:rPr lang="pl-PL" sz="1800" i="0" u="none" strike="noStrike" dirty="0">
                <a:solidFill>
                  <a:srgbClr val="002060"/>
                </a:solidFill>
                <a:effectLst/>
                <a:latin typeface="Arial" panose="020B0604020202020204" pitchFamily="34" charset="0"/>
                <a:cs typeface="Arial" panose="020B0604020202020204" pitchFamily="34" charset="0"/>
              </a:rPr>
              <a:t>funkcjonowania publicznych służb zatrudnienia oraz systemu jego </a:t>
            </a:r>
            <a:br>
              <a:rPr lang="pl-PL" sz="1800" i="0" u="none" strike="noStrike" dirty="0">
                <a:solidFill>
                  <a:srgbClr val="002060"/>
                </a:solidFill>
                <a:effectLst/>
                <a:latin typeface="Arial" panose="020B0604020202020204" pitchFamily="34" charset="0"/>
                <a:cs typeface="Arial" panose="020B0604020202020204" pitchFamily="34" charset="0"/>
              </a:rPr>
            </a:br>
            <a:r>
              <a:rPr lang="pl-PL" sz="1800" i="0" u="none" strike="noStrike" dirty="0">
                <a:solidFill>
                  <a:srgbClr val="002060"/>
                </a:solidFill>
                <a:effectLst/>
                <a:latin typeface="Arial" panose="020B0604020202020204" pitchFamily="34" charset="0"/>
                <a:cs typeface="Arial" panose="020B0604020202020204" pitchFamily="34" charset="0"/>
              </a:rPr>
              <a:t>monitorowania”. </a:t>
            </a:r>
            <a:br>
              <a:rPr lang="pl-PL" sz="2000" i="0" u="none" strike="noStrike" dirty="0">
                <a:solidFill>
                  <a:srgbClr val="002060"/>
                </a:solidFill>
                <a:effectLst/>
                <a:latin typeface="Arial" panose="020B0604020202020204" pitchFamily="34" charset="0"/>
                <a:cs typeface="Arial" panose="020B0604020202020204" pitchFamily="34" charset="0"/>
              </a:rPr>
            </a:br>
            <a:br>
              <a:rPr lang="pl-PL" sz="2000" i="0" u="none" strike="noStrike" dirty="0">
                <a:solidFill>
                  <a:srgbClr val="002060"/>
                </a:solidFill>
                <a:effectLst/>
                <a:latin typeface="Arial" panose="020B0604020202020204" pitchFamily="34" charset="0"/>
                <a:cs typeface="Arial" panose="020B0604020202020204" pitchFamily="34" charset="0"/>
              </a:rPr>
            </a:br>
            <a:br>
              <a:rPr lang="pl-PL" sz="1400" b="1" dirty="0">
                <a:solidFill>
                  <a:srgbClr val="002060"/>
                </a:solidFill>
                <a:latin typeface="Arial" panose="020B0604020202020204" pitchFamily="34" charset="0"/>
                <a:cs typeface="Arial" panose="020B0604020202020204" pitchFamily="34" charset="0"/>
              </a:rPr>
            </a:br>
            <a:br>
              <a:rPr lang="pl-PL" sz="1400" b="1" dirty="0">
                <a:solidFill>
                  <a:srgbClr val="002060"/>
                </a:solidFill>
                <a:latin typeface="Arial" panose="020B0604020202020204" pitchFamily="34" charset="0"/>
                <a:cs typeface="Arial" panose="020B0604020202020204" pitchFamily="34" charset="0"/>
              </a:rPr>
            </a:br>
            <a:br>
              <a:rPr kumimoji="0" lang="pl-PL" sz="28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br>
            <a:endParaRPr lang="pl-PL" dirty="0"/>
          </a:p>
        </p:txBody>
      </p:sp>
      <p:sp>
        <p:nvSpPr>
          <p:cNvPr id="6" name="Symbol zastępczy zawartości 5">
            <a:extLst>
              <a:ext uri="{FF2B5EF4-FFF2-40B4-BE49-F238E27FC236}">
                <a16:creationId xmlns:a16="http://schemas.microsoft.com/office/drawing/2014/main" id="{3F9B4B49-16C0-3184-754C-A4024E7F6066}"/>
              </a:ext>
            </a:extLst>
          </p:cNvPr>
          <p:cNvSpPr>
            <a:spLocks noGrp="1"/>
          </p:cNvSpPr>
          <p:nvPr>
            <p:ph idx="1"/>
          </p:nvPr>
        </p:nvSpPr>
        <p:spPr>
          <a:xfrm>
            <a:off x="176140" y="1259557"/>
            <a:ext cx="9994302" cy="5214787"/>
          </a:xfrm>
        </p:spPr>
        <p:txBody>
          <a:bodyPr>
            <a:noAutofit/>
          </a:bodyPr>
          <a:lstStyle/>
          <a:p>
            <a:pPr marL="0" indent="0" defTabSz="914400">
              <a:lnSpc>
                <a:spcPct val="100000"/>
              </a:lnSpc>
              <a:spcBef>
                <a:spcPts val="0"/>
              </a:spcBef>
              <a:buNone/>
              <a:defRPr/>
            </a:pPr>
            <a:endParaRPr lang="pl-PL" sz="16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r>
              <a:rPr lang="pl-PL" sz="1400" kern="0" dirty="0">
                <a:solidFill>
                  <a:srgbClr val="002060"/>
                </a:solidFill>
                <a:latin typeface="Arial" panose="020B0604020202020204" pitchFamily="34" charset="0"/>
                <a:cs typeface="Arial" panose="020B0604020202020204" pitchFamily="34" charset="0"/>
              </a:rPr>
              <a:t>Trwają przygotowania do wdrożenia nowego projektu pt. </a:t>
            </a:r>
          </a:p>
          <a:p>
            <a:pPr marL="0" indent="0" defTabSz="914400">
              <a:lnSpc>
                <a:spcPct val="100000"/>
              </a:lnSpc>
              <a:spcBef>
                <a:spcPts val="0"/>
              </a:spcBef>
              <a:buNone/>
              <a:defRPr/>
            </a:pPr>
            <a:r>
              <a:rPr lang="pl-PL" sz="1400" kern="0" dirty="0">
                <a:solidFill>
                  <a:srgbClr val="002060"/>
                </a:solidFill>
                <a:latin typeface="Arial" panose="020B0604020202020204" pitchFamily="34" charset="0"/>
                <a:cs typeface="Arial" panose="020B0604020202020204" pitchFamily="34" charset="0"/>
              </a:rPr>
              <a:t>„Wypracowanie oraz wdrożenie jednolitego standardu jakości funkcjonowania  publicznych </a:t>
            </a:r>
          </a:p>
          <a:p>
            <a:pPr marL="0" indent="0" defTabSz="914400">
              <a:lnSpc>
                <a:spcPct val="100000"/>
              </a:lnSpc>
              <a:spcBef>
                <a:spcPts val="0"/>
              </a:spcBef>
              <a:buNone/>
              <a:defRPr/>
            </a:pPr>
            <a:r>
              <a:rPr lang="pl-PL" sz="1400" kern="0" dirty="0">
                <a:solidFill>
                  <a:srgbClr val="002060"/>
                </a:solidFill>
                <a:latin typeface="Arial" panose="020B0604020202020204" pitchFamily="34" charset="0"/>
                <a:cs typeface="Arial" panose="020B0604020202020204" pitchFamily="34" charset="0"/>
              </a:rPr>
              <a:t>służb zatrudnienia oraz systemu jego monitorowania”. </a:t>
            </a:r>
          </a:p>
          <a:p>
            <a:pPr marL="0" indent="0" defTabSz="914400">
              <a:lnSpc>
                <a:spcPct val="100000"/>
              </a:lnSpc>
              <a:spcBef>
                <a:spcPts val="0"/>
              </a:spcBef>
              <a:buNone/>
              <a:defRPr/>
            </a:pPr>
            <a:endParaRPr lang="pl-PL" sz="14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r>
              <a:rPr lang="pl-PL" sz="1400" kern="0" dirty="0">
                <a:solidFill>
                  <a:srgbClr val="002060"/>
                </a:solidFill>
                <a:latin typeface="Arial" panose="020B0604020202020204" pitchFamily="34" charset="0"/>
                <a:cs typeface="Arial" panose="020B0604020202020204" pitchFamily="34" charset="0"/>
              </a:rPr>
              <a:t>Projekt ma na celu przygotowanie spójnych rozwiązań, które pozwolą podnieść </a:t>
            </a:r>
          </a:p>
          <a:p>
            <a:pPr marL="0" indent="0" defTabSz="914400">
              <a:lnSpc>
                <a:spcPct val="100000"/>
              </a:lnSpc>
              <a:spcBef>
                <a:spcPts val="0"/>
              </a:spcBef>
              <a:buNone/>
              <a:defRPr/>
            </a:pPr>
            <a:r>
              <a:rPr lang="pl-PL" sz="1400" kern="0" dirty="0">
                <a:solidFill>
                  <a:srgbClr val="002060"/>
                </a:solidFill>
                <a:latin typeface="Arial" panose="020B0604020202020204" pitchFamily="34" charset="0"/>
                <a:cs typeface="Arial" panose="020B0604020202020204" pitchFamily="34" charset="0"/>
              </a:rPr>
              <a:t>jakość działania publicznych służb zatrudnienia oraz wprowadzić przejrzysty  system oceny ich funkcjonowania.</a:t>
            </a:r>
          </a:p>
          <a:p>
            <a:pPr marL="0" indent="0" defTabSz="914400">
              <a:lnSpc>
                <a:spcPct val="100000"/>
              </a:lnSpc>
              <a:spcBef>
                <a:spcPts val="0"/>
              </a:spcBef>
              <a:buNone/>
              <a:defRPr/>
            </a:pPr>
            <a:endParaRPr lang="pl-PL" sz="14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r>
              <a:rPr lang="pl-PL" sz="1400" kern="0" dirty="0">
                <a:solidFill>
                  <a:srgbClr val="002060"/>
                </a:solidFill>
                <a:latin typeface="Arial" panose="020B0604020202020204" pitchFamily="34" charset="0"/>
                <a:cs typeface="Arial" panose="020B0604020202020204" pitchFamily="34" charset="0"/>
              </a:rPr>
              <a:t>Numer projektu: FERS.01.02-IP.06-0002/25,Okres realizacji: 1.03.2026 – 28.02.2029. Źródło finansowania: Fundusze Europejskie dla Rozwoju Społecznego (FERS) 2021–2027</a:t>
            </a:r>
          </a:p>
          <a:p>
            <a:pPr marL="0" indent="0" defTabSz="914400">
              <a:lnSpc>
                <a:spcPct val="100000"/>
              </a:lnSpc>
              <a:spcBef>
                <a:spcPts val="0"/>
              </a:spcBef>
              <a:buNone/>
              <a:defRPr/>
            </a:pPr>
            <a:r>
              <a:rPr lang="pl-PL" sz="1400" kern="0" dirty="0">
                <a:solidFill>
                  <a:srgbClr val="002060"/>
                </a:solidFill>
                <a:latin typeface="Arial" panose="020B0604020202020204" pitchFamily="34" charset="0"/>
                <a:cs typeface="Arial" panose="020B0604020202020204" pitchFamily="34" charset="0"/>
              </a:rPr>
              <a:t>Całkowita wartość projektu: 4 698 050,15 zł</a:t>
            </a:r>
          </a:p>
          <a:p>
            <a:pPr marL="0" indent="0" defTabSz="914400">
              <a:lnSpc>
                <a:spcPct val="100000"/>
              </a:lnSpc>
              <a:spcBef>
                <a:spcPts val="0"/>
              </a:spcBef>
              <a:buNone/>
              <a:defRPr/>
            </a:pPr>
            <a:endParaRPr lang="pl-PL" sz="14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r>
              <a:rPr lang="pl-PL" sz="1400" kern="0" dirty="0">
                <a:solidFill>
                  <a:srgbClr val="002060"/>
                </a:solidFill>
                <a:latin typeface="Arial" panose="020B0604020202020204" pitchFamily="34" charset="0"/>
                <a:cs typeface="Arial" panose="020B0604020202020204" pitchFamily="34" charset="0"/>
              </a:rPr>
              <a:t>Wysokość wkładu Funduszy Europejskich 3 876 830,98 zł</a:t>
            </a:r>
          </a:p>
          <a:p>
            <a:pPr marL="0" indent="0" defTabSz="914400">
              <a:lnSpc>
                <a:spcPct val="100000"/>
              </a:lnSpc>
              <a:spcBef>
                <a:spcPts val="0"/>
              </a:spcBef>
              <a:buNone/>
              <a:defRPr/>
            </a:pPr>
            <a:r>
              <a:rPr lang="pl-PL" sz="1400" kern="0" dirty="0">
                <a:solidFill>
                  <a:srgbClr val="002060"/>
                </a:solidFill>
                <a:latin typeface="Arial" panose="020B0604020202020204" pitchFamily="34" charset="0"/>
                <a:cs typeface="Arial" panose="020B0604020202020204" pitchFamily="34" charset="0"/>
              </a:rPr>
              <a:t>Realizator: Uczelnia Korczaka – Akademia Nauk Stosowanych w partnerstwie z Instytutem Pracy i Spraw Socjalnych oraz „Stowarzyszeniem Niepełnosprawni dla Środowiska </a:t>
            </a:r>
            <a:r>
              <a:rPr lang="pl-PL" sz="1400" kern="0" dirty="0" err="1">
                <a:solidFill>
                  <a:srgbClr val="002060"/>
                </a:solidFill>
                <a:latin typeface="Arial" panose="020B0604020202020204" pitchFamily="34" charset="0"/>
                <a:cs typeface="Arial" panose="020B0604020202020204" pitchFamily="34" charset="0"/>
              </a:rPr>
              <a:t>Ekon</a:t>
            </a:r>
            <a:r>
              <a:rPr lang="pl-PL" sz="1400" kern="0" dirty="0">
                <a:solidFill>
                  <a:srgbClr val="002060"/>
                </a:solidFill>
                <a:latin typeface="Arial" panose="020B0604020202020204" pitchFamily="34" charset="0"/>
                <a:cs typeface="Arial" panose="020B0604020202020204" pitchFamily="34" charset="0"/>
              </a:rPr>
              <a:t>”</a:t>
            </a:r>
          </a:p>
          <a:p>
            <a:pPr marL="0" indent="0" defTabSz="914400">
              <a:lnSpc>
                <a:spcPct val="100000"/>
              </a:lnSpc>
              <a:spcBef>
                <a:spcPts val="0"/>
              </a:spcBef>
              <a:buNone/>
              <a:defRPr/>
            </a:pPr>
            <a:r>
              <a:rPr lang="pl-PL" sz="1400" kern="0" dirty="0">
                <a:solidFill>
                  <a:srgbClr val="002060"/>
                </a:solidFill>
                <a:latin typeface="Arial" panose="020B0604020202020204" pitchFamily="34" charset="0"/>
                <a:cs typeface="Arial" panose="020B0604020202020204" pitchFamily="34" charset="0"/>
                <a:hlinkClick r:id="rId3"/>
              </a:rPr>
              <a:t>https://uczelniakorczaka.pl/uczelnia-korczaka-zrealizuje-nowy-projekt-we-wspolpracy-z-instytutem-pracy-i-spraw-socjalnych-oraz-stowarzyszeniem-eon/</a:t>
            </a:r>
            <a:endParaRPr lang="pl-PL" sz="14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endParaRPr lang="pl-PL" sz="14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r>
              <a:rPr lang="pl-PL" sz="1400" kern="0" dirty="0">
                <a:solidFill>
                  <a:srgbClr val="002060"/>
                </a:solidFill>
                <a:latin typeface="Arial" panose="020B0604020202020204" pitchFamily="34" charset="0"/>
                <a:cs typeface="Arial" panose="020B0604020202020204" pitchFamily="34" charset="0"/>
              </a:rPr>
              <a:t>Uczelnia Korczaka – Akademia Nauk Stosowanych</a:t>
            </a:r>
          </a:p>
          <a:p>
            <a:pPr marL="0" indent="0" defTabSz="914400">
              <a:lnSpc>
                <a:spcPct val="100000"/>
              </a:lnSpc>
              <a:spcBef>
                <a:spcPts val="0"/>
              </a:spcBef>
              <a:buNone/>
              <a:defRPr/>
            </a:pPr>
            <a:r>
              <a:rPr lang="pl-PL" sz="1400" kern="0" dirty="0">
                <a:solidFill>
                  <a:srgbClr val="002060"/>
                </a:solidFill>
                <a:latin typeface="Arial" panose="020B0604020202020204" pitchFamily="34" charset="0"/>
                <a:cs typeface="Arial" panose="020B0604020202020204" pitchFamily="34" charset="0"/>
              </a:rPr>
              <a:t>ul. Lirowa 27</a:t>
            </a:r>
          </a:p>
          <a:p>
            <a:pPr marL="0" indent="0" defTabSz="914400">
              <a:lnSpc>
                <a:spcPct val="100000"/>
              </a:lnSpc>
              <a:spcBef>
                <a:spcPts val="0"/>
              </a:spcBef>
              <a:buNone/>
              <a:defRPr/>
            </a:pPr>
            <a:r>
              <a:rPr lang="pl-PL" sz="1400" kern="0" dirty="0">
                <a:solidFill>
                  <a:srgbClr val="002060"/>
                </a:solidFill>
                <a:latin typeface="Arial" panose="020B0604020202020204" pitchFamily="34" charset="0"/>
                <a:cs typeface="Arial" panose="020B0604020202020204" pitchFamily="34" charset="0"/>
              </a:rPr>
              <a:t>02-387 Warszawa</a:t>
            </a:r>
          </a:p>
          <a:p>
            <a:pPr marL="0" indent="0" defTabSz="914400">
              <a:lnSpc>
                <a:spcPct val="100000"/>
              </a:lnSpc>
              <a:spcBef>
                <a:spcPts val="0"/>
              </a:spcBef>
              <a:buNone/>
              <a:defRPr/>
            </a:pPr>
            <a:r>
              <a:rPr lang="pl-PL" sz="1400" kern="0" dirty="0">
                <a:solidFill>
                  <a:srgbClr val="002060"/>
                </a:solidFill>
                <a:latin typeface="Arial" panose="020B0604020202020204" pitchFamily="34" charset="0"/>
                <a:cs typeface="Arial" panose="020B0604020202020204" pitchFamily="34" charset="0"/>
                <a:hlinkClick r:id="rId4"/>
              </a:rPr>
              <a:t>biuroinformacji@uczelniakorczaka.pl</a:t>
            </a:r>
            <a:r>
              <a:rPr lang="pl-PL" sz="1400" kern="0" dirty="0">
                <a:solidFill>
                  <a:srgbClr val="002060"/>
                </a:solidFill>
                <a:latin typeface="Arial" panose="020B0604020202020204" pitchFamily="34" charset="0"/>
                <a:cs typeface="Arial" panose="020B0604020202020204" pitchFamily="34" charset="0"/>
              </a:rPr>
              <a:t> </a:t>
            </a:r>
          </a:p>
          <a:p>
            <a:pPr marL="0" indent="0" defTabSz="914400">
              <a:lnSpc>
                <a:spcPct val="100000"/>
              </a:lnSpc>
              <a:spcBef>
                <a:spcPts val="0"/>
              </a:spcBef>
              <a:buNone/>
              <a:defRPr/>
            </a:pPr>
            <a:r>
              <a:rPr lang="pl-PL" sz="1400" kern="0" dirty="0" err="1">
                <a:solidFill>
                  <a:srgbClr val="002060"/>
                </a:solidFill>
                <a:latin typeface="Arial" panose="020B0604020202020204" pitchFamily="34" charset="0"/>
                <a:cs typeface="Arial" panose="020B0604020202020204" pitchFamily="34" charset="0"/>
              </a:rPr>
              <a:t>tel</a:t>
            </a:r>
            <a:r>
              <a:rPr lang="pl-PL" sz="1400" kern="0" dirty="0">
                <a:solidFill>
                  <a:srgbClr val="002060"/>
                </a:solidFill>
                <a:latin typeface="Arial" panose="020B0604020202020204" pitchFamily="34" charset="0"/>
                <a:cs typeface="Arial" panose="020B0604020202020204" pitchFamily="34" charset="0"/>
              </a:rPr>
              <a:t>: +48 885 806 13</a:t>
            </a:r>
            <a:r>
              <a:rPr lang="pl-PL" sz="1600" kern="0" dirty="0">
                <a:solidFill>
                  <a:srgbClr val="002060"/>
                </a:solidFill>
                <a:latin typeface="Arial" panose="020B0604020202020204" pitchFamily="34" charset="0"/>
                <a:cs typeface="Arial" panose="020B0604020202020204" pitchFamily="34" charset="0"/>
              </a:rPr>
              <a:t>4</a:t>
            </a:r>
          </a:p>
        </p:txBody>
      </p:sp>
      <p:pic>
        <p:nvPicPr>
          <p:cNvPr id="8" name="Obraz 7">
            <a:extLst>
              <a:ext uri="{FF2B5EF4-FFF2-40B4-BE49-F238E27FC236}">
                <a16:creationId xmlns:a16="http://schemas.microsoft.com/office/drawing/2014/main" id="{E71DBC0D-623A-7ED6-6B9E-E508635F2F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3498" y="6474346"/>
            <a:ext cx="7344816" cy="971153"/>
          </a:xfrm>
          <a:prstGeom prst="rect">
            <a:avLst/>
          </a:prstGeom>
          <a:noFill/>
        </p:spPr>
      </p:pic>
      <p:pic>
        <p:nvPicPr>
          <p:cNvPr id="2" name="Obraz 1">
            <a:extLst>
              <a:ext uri="{FF2B5EF4-FFF2-40B4-BE49-F238E27FC236}">
                <a16:creationId xmlns:a16="http://schemas.microsoft.com/office/drawing/2014/main" id="{A631DA86-9C07-F123-3F5B-7F90159B36AE}"/>
              </a:ext>
            </a:extLst>
          </p:cNvPr>
          <p:cNvPicPr>
            <a:picLocks noChangeAspect="1"/>
          </p:cNvPicPr>
          <p:nvPr/>
        </p:nvPicPr>
        <p:blipFill>
          <a:blip r:embed="rId6"/>
          <a:stretch>
            <a:fillRect/>
          </a:stretch>
        </p:blipFill>
        <p:spPr>
          <a:xfrm>
            <a:off x="7722170" y="249503"/>
            <a:ext cx="2897635" cy="2234190"/>
          </a:xfrm>
          <a:prstGeom prst="rect">
            <a:avLst/>
          </a:prstGeom>
        </p:spPr>
      </p:pic>
    </p:spTree>
    <p:extLst>
      <p:ext uri="{BB962C8B-B14F-4D97-AF65-F5344CB8AC3E}">
        <p14:creationId xmlns:p14="http://schemas.microsoft.com/office/powerpoint/2010/main" val="394219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358FF-8A60-C4DA-18A7-B2E34B463463}"/>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FFDBB7D7-B34C-5907-EA19-46C89F32DD70}"/>
              </a:ext>
            </a:extLst>
          </p:cNvPr>
          <p:cNvSpPr>
            <a:spLocks noGrp="1"/>
          </p:cNvSpPr>
          <p:nvPr>
            <p:ph type="title"/>
          </p:nvPr>
        </p:nvSpPr>
        <p:spPr>
          <a:xfrm>
            <a:off x="176140" y="179437"/>
            <a:ext cx="9994302" cy="1080120"/>
          </a:xfrm>
        </p:spPr>
        <p:txBody>
          <a:bodyPr>
            <a:normAutofit fontScale="90000"/>
          </a:bodyPr>
          <a:lstStyle/>
          <a:p>
            <a:pPr algn="ctr">
              <a:lnSpc>
                <a:spcPct val="100000"/>
              </a:lnSpc>
            </a:pPr>
            <a:r>
              <a:rPr lang="pl-PL" sz="2000" i="0" u="none" strike="noStrike" dirty="0">
                <a:solidFill>
                  <a:srgbClr val="002060"/>
                </a:solidFill>
                <a:effectLst/>
                <a:latin typeface="Arial" panose="020B0604020202020204" pitchFamily="34" charset="0"/>
                <a:cs typeface="Arial" panose="020B0604020202020204" pitchFamily="34" charset="0"/>
              </a:rPr>
              <a:t>Projekt: Wypracowanie oraz wdrożenie jednolitego standardu jakości </a:t>
            </a:r>
            <a:br>
              <a:rPr lang="pl-PL" sz="2000" i="0" u="none" strike="noStrike" dirty="0">
                <a:solidFill>
                  <a:srgbClr val="002060"/>
                </a:solidFill>
                <a:effectLst/>
                <a:latin typeface="Arial" panose="020B0604020202020204" pitchFamily="34" charset="0"/>
                <a:cs typeface="Arial" panose="020B0604020202020204" pitchFamily="34" charset="0"/>
              </a:rPr>
            </a:br>
            <a:r>
              <a:rPr lang="pl-PL" sz="2000" i="0" u="none" strike="noStrike" dirty="0">
                <a:solidFill>
                  <a:srgbClr val="002060"/>
                </a:solidFill>
                <a:effectLst/>
                <a:latin typeface="Arial" panose="020B0604020202020204" pitchFamily="34" charset="0"/>
                <a:cs typeface="Arial" panose="020B0604020202020204" pitchFamily="34" charset="0"/>
              </a:rPr>
              <a:t>funkcjonowania publicznych służb zatrudnienia oraz systemu jego </a:t>
            </a:r>
            <a:br>
              <a:rPr lang="pl-PL" sz="2000" i="0" u="none" strike="noStrike" dirty="0">
                <a:solidFill>
                  <a:srgbClr val="002060"/>
                </a:solidFill>
                <a:effectLst/>
                <a:latin typeface="Arial" panose="020B0604020202020204" pitchFamily="34" charset="0"/>
                <a:cs typeface="Arial" panose="020B0604020202020204" pitchFamily="34" charset="0"/>
              </a:rPr>
            </a:br>
            <a:r>
              <a:rPr lang="pl-PL" sz="2000" i="0" u="none" strike="noStrike" dirty="0">
                <a:solidFill>
                  <a:srgbClr val="002060"/>
                </a:solidFill>
                <a:effectLst/>
                <a:latin typeface="Arial" panose="020B0604020202020204" pitchFamily="34" charset="0"/>
                <a:cs typeface="Arial" panose="020B0604020202020204" pitchFamily="34" charset="0"/>
              </a:rPr>
              <a:t>monitorowania”. </a:t>
            </a:r>
            <a:br>
              <a:rPr lang="pl-PL" sz="2000" i="0" u="none" strike="noStrike" dirty="0">
                <a:solidFill>
                  <a:srgbClr val="002060"/>
                </a:solidFill>
                <a:effectLst/>
                <a:latin typeface="Arial" panose="020B0604020202020204" pitchFamily="34" charset="0"/>
                <a:cs typeface="Arial" panose="020B0604020202020204" pitchFamily="34" charset="0"/>
              </a:rPr>
            </a:br>
            <a:br>
              <a:rPr lang="pl-PL" sz="1400" b="1" dirty="0">
                <a:solidFill>
                  <a:srgbClr val="002060"/>
                </a:solidFill>
                <a:latin typeface="Arial" panose="020B0604020202020204" pitchFamily="34" charset="0"/>
                <a:cs typeface="Arial" panose="020B0604020202020204" pitchFamily="34" charset="0"/>
              </a:rPr>
            </a:br>
            <a:br>
              <a:rPr lang="pl-PL" sz="1400" b="1" dirty="0">
                <a:solidFill>
                  <a:srgbClr val="002060"/>
                </a:solidFill>
                <a:latin typeface="Arial" panose="020B0604020202020204" pitchFamily="34" charset="0"/>
                <a:cs typeface="Arial" panose="020B0604020202020204" pitchFamily="34" charset="0"/>
              </a:rPr>
            </a:br>
            <a:br>
              <a:rPr kumimoji="0" lang="pl-PL" sz="28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br>
            <a:endParaRPr lang="pl-PL" dirty="0"/>
          </a:p>
        </p:txBody>
      </p:sp>
      <p:sp>
        <p:nvSpPr>
          <p:cNvPr id="6" name="Symbol zastępczy zawartości 5">
            <a:extLst>
              <a:ext uri="{FF2B5EF4-FFF2-40B4-BE49-F238E27FC236}">
                <a16:creationId xmlns:a16="http://schemas.microsoft.com/office/drawing/2014/main" id="{B7E2CB11-FC9F-69F1-BDDF-7A8CDE6938AD}"/>
              </a:ext>
            </a:extLst>
          </p:cNvPr>
          <p:cNvSpPr>
            <a:spLocks noGrp="1"/>
          </p:cNvSpPr>
          <p:nvPr>
            <p:ph idx="1"/>
          </p:nvPr>
        </p:nvSpPr>
        <p:spPr>
          <a:xfrm>
            <a:off x="521370" y="1115541"/>
            <a:ext cx="9649072" cy="5358804"/>
          </a:xfrm>
        </p:spPr>
        <p:txBody>
          <a:bodyPr>
            <a:normAutofit/>
          </a:bodyPr>
          <a:lstStyle/>
          <a:p>
            <a:pPr marL="0" indent="0" defTabSz="914400">
              <a:lnSpc>
                <a:spcPct val="100000"/>
              </a:lnSpc>
              <a:spcBef>
                <a:spcPts val="0"/>
              </a:spcBef>
              <a:buNone/>
              <a:defRPr/>
            </a:pPr>
            <a:endParaRPr lang="pl-PL"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Celem przedsięwzięcia jest wypracowanie i wdrożenie jednolitego standardu jakości funkcjonowania publicznych służb zatrudnienia, w tym opracowanie modułu obsługi osób z niepełnosprawnościami oraz stworzenie narzędzia informatycznego umożliwiającego monitorowanie efektywności wdrożonego standardu.</a:t>
            </a:r>
          </a:p>
          <a:p>
            <a:pPr marL="0" indent="0" defTabSz="914400">
              <a:lnSpc>
                <a:spcPct val="100000"/>
              </a:lnSpc>
              <a:spcBef>
                <a:spcPts val="0"/>
              </a:spcBef>
              <a:buNone/>
              <a:defRPr/>
            </a:pPr>
            <a:endParaRPr lang="pl-PL" sz="18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r>
              <a:rPr lang="pl-PL" sz="1800" b="1" kern="0" dirty="0">
                <a:solidFill>
                  <a:srgbClr val="002060"/>
                </a:solidFill>
                <a:latin typeface="Arial" panose="020B0604020202020204" pitchFamily="34" charset="0"/>
                <a:cs typeface="Arial" panose="020B0604020202020204" pitchFamily="34" charset="0"/>
              </a:rPr>
              <a:t>Realizacja projektu obejmuje m.in</a:t>
            </a:r>
            <a:r>
              <a:rPr lang="pl-PL" sz="1800" kern="0" dirty="0">
                <a:solidFill>
                  <a:srgbClr val="002060"/>
                </a:solidFill>
                <a:latin typeface="Arial" panose="020B0604020202020204" pitchFamily="34" charset="0"/>
                <a:cs typeface="Arial" panose="020B0604020202020204" pitchFamily="34" charset="0"/>
              </a:rPr>
              <a:t>.</a:t>
            </a:r>
          </a:p>
          <a:p>
            <a:pPr defTabSz="914400">
              <a:lnSpc>
                <a:spcPct val="100000"/>
              </a:lnSpc>
              <a:spcBef>
                <a:spcPts val="0"/>
              </a:spcBef>
              <a:buFont typeface="Arial" panose="020B0604020202020204" pitchFamily="34" charset="0"/>
              <a:buChar char="•"/>
              <a:defRPr/>
            </a:pPr>
            <a:r>
              <a:rPr lang="pl-PL" sz="1800" kern="0" dirty="0">
                <a:solidFill>
                  <a:srgbClr val="002060"/>
                </a:solidFill>
                <a:latin typeface="Arial" panose="020B0604020202020204" pitchFamily="34" charset="0"/>
                <a:cs typeface="Arial" panose="020B0604020202020204" pitchFamily="34" charset="0"/>
              </a:rPr>
              <a:t>badania i analizy funkcjonowania publicznych służb zatrudnienia, opracowanie modelowego standardu jakości usług,</a:t>
            </a:r>
          </a:p>
          <a:p>
            <a:pPr defTabSz="914400">
              <a:lnSpc>
                <a:spcPct val="100000"/>
              </a:lnSpc>
              <a:spcBef>
                <a:spcPts val="0"/>
              </a:spcBef>
              <a:buFont typeface="Arial" panose="020B0604020202020204" pitchFamily="34" charset="0"/>
              <a:buChar char="•"/>
              <a:defRPr/>
            </a:pPr>
            <a:r>
              <a:rPr lang="pl-PL" sz="1800" kern="0" dirty="0">
                <a:solidFill>
                  <a:srgbClr val="002060"/>
                </a:solidFill>
                <a:latin typeface="Arial" panose="020B0604020202020204" pitchFamily="34" charset="0"/>
                <a:cs typeface="Arial" panose="020B0604020202020204" pitchFamily="34" charset="0"/>
              </a:rPr>
              <a:t>konsultacje z Ministerstwem Rodziny, Pracy i Polityki Społecznej oraz instytucjami publicznych służb zatrudnienia,</a:t>
            </a:r>
          </a:p>
          <a:p>
            <a:pPr defTabSz="914400">
              <a:lnSpc>
                <a:spcPct val="100000"/>
              </a:lnSpc>
              <a:spcBef>
                <a:spcPts val="0"/>
              </a:spcBef>
              <a:buFont typeface="Arial" panose="020B0604020202020204" pitchFamily="34" charset="0"/>
              <a:buChar char="•"/>
              <a:defRPr/>
            </a:pPr>
            <a:r>
              <a:rPr lang="pl-PL" sz="1800" kern="0" dirty="0">
                <a:solidFill>
                  <a:srgbClr val="002060"/>
                </a:solidFill>
                <a:latin typeface="Arial" panose="020B0604020202020204" pitchFamily="34" charset="0"/>
                <a:cs typeface="Arial" panose="020B0604020202020204" pitchFamily="34" charset="0"/>
              </a:rPr>
              <a:t>szkolenia dla pracowników powiatowych i wojewódzkich urzędów pracy (PUP i WUP),</a:t>
            </a:r>
          </a:p>
          <a:p>
            <a:pPr defTabSz="914400">
              <a:lnSpc>
                <a:spcPct val="100000"/>
              </a:lnSpc>
              <a:spcBef>
                <a:spcPts val="0"/>
              </a:spcBef>
              <a:buFont typeface="Arial" panose="020B0604020202020204" pitchFamily="34" charset="0"/>
              <a:buChar char="•"/>
              <a:defRPr/>
            </a:pPr>
            <a:r>
              <a:rPr lang="pl-PL" sz="1800" kern="0" dirty="0">
                <a:solidFill>
                  <a:srgbClr val="002060"/>
                </a:solidFill>
                <a:latin typeface="Arial" panose="020B0604020202020204" pitchFamily="34" charset="0"/>
                <a:cs typeface="Arial" panose="020B0604020202020204" pitchFamily="34" charset="0"/>
              </a:rPr>
              <a:t>przygotowanie narzędzi wdrożeniowych oraz ewaluację gotowości do implementacji standardu.</a:t>
            </a:r>
          </a:p>
          <a:p>
            <a:pPr defTabSz="914400">
              <a:lnSpc>
                <a:spcPct val="100000"/>
              </a:lnSpc>
              <a:spcBef>
                <a:spcPts val="0"/>
              </a:spcBef>
              <a:buFont typeface="Arial" panose="020B0604020202020204" pitchFamily="34" charset="0"/>
              <a:buChar char="•"/>
              <a:defRPr/>
            </a:pPr>
            <a:endParaRPr lang="pl-PL" sz="1800" kern="0" dirty="0">
              <a:solidFill>
                <a:srgbClr val="002060"/>
              </a:solidFill>
              <a:latin typeface="Arial" panose="020B0604020202020204" pitchFamily="34" charset="0"/>
              <a:cs typeface="Arial" panose="020B0604020202020204" pitchFamily="34" charset="0"/>
            </a:endParaRPr>
          </a:p>
          <a:p>
            <a:pPr marL="0" indent="0" defTabSz="914400">
              <a:lnSpc>
                <a:spcPct val="100000"/>
              </a:lnSpc>
              <a:spcBef>
                <a:spcPts val="0"/>
              </a:spcBef>
              <a:buNone/>
              <a:defRPr/>
            </a:pPr>
            <a:r>
              <a:rPr lang="pl-PL" sz="1800" kern="0" dirty="0">
                <a:solidFill>
                  <a:srgbClr val="002060"/>
                </a:solidFill>
                <a:latin typeface="Arial" panose="020B0604020202020204" pitchFamily="34" charset="0"/>
                <a:cs typeface="Arial" panose="020B0604020202020204" pitchFamily="34" charset="0"/>
              </a:rPr>
              <a:t>Projekt został zaplanowany w pięciu kaskadowych fazach, obejmujących kolejne kamienie milowe – od prac analityczno-badawczych, poprzez opracowanie standardu, konsultacje z Ministerstwem Rodziny, Pracy i Polityki Społecznej oraz publicznymi służbami zatrudnienia, aż po prezentację wyników i przygotowanie do wdrożenia.</a:t>
            </a:r>
          </a:p>
        </p:txBody>
      </p:sp>
      <p:pic>
        <p:nvPicPr>
          <p:cNvPr id="8" name="Obraz 7">
            <a:extLst>
              <a:ext uri="{FF2B5EF4-FFF2-40B4-BE49-F238E27FC236}">
                <a16:creationId xmlns:a16="http://schemas.microsoft.com/office/drawing/2014/main" id="{5B6DEEA9-E3F6-F388-F27C-CF7868F77D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3498" y="6474346"/>
            <a:ext cx="7344816" cy="971153"/>
          </a:xfrm>
          <a:prstGeom prst="rect">
            <a:avLst/>
          </a:prstGeom>
          <a:noFill/>
        </p:spPr>
      </p:pic>
    </p:spTree>
    <p:extLst>
      <p:ext uri="{BB962C8B-B14F-4D97-AF65-F5344CB8AC3E}">
        <p14:creationId xmlns:p14="http://schemas.microsoft.com/office/powerpoint/2010/main" val="1948840894"/>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rojekt niestandardowy">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A443E8F660F0A4CB5EC0DF2736D5697" ma:contentTypeVersion="18" ma:contentTypeDescription="Utwórz nowy dokument." ma:contentTypeScope="" ma:versionID="52a70bbbf2d0a7926d8b8ed7fe943df7">
  <xsd:schema xmlns:xsd="http://www.w3.org/2001/XMLSchema" xmlns:xs="http://www.w3.org/2001/XMLSchema" xmlns:p="http://schemas.microsoft.com/office/2006/metadata/properties" xmlns:ns3="188ec14b-f6ef-4461-884c-b8c24ff59c43" xmlns:ns4="6b298e2f-783b-45f4-bd2c-acb4e49e9640" targetNamespace="http://schemas.microsoft.com/office/2006/metadata/properties" ma:root="true" ma:fieldsID="9dcb692edfa1225933ce52d74edde628" ns3:_="" ns4:_="">
    <xsd:import namespace="188ec14b-f6ef-4461-884c-b8c24ff59c43"/>
    <xsd:import namespace="6b298e2f-783b-45f4-bd2c-acb4e49e9640"/>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Location" minOccurs="0"/>
                <xsd:element ref="ns3:MediaServiceOCR" minOccurs="0"/>
                <xsd:element ref="ns3:MediaServiceGenerationTime" minOccurs="0"/>
                <xsd:element ref="ns3:MediaServiceEventHashCode"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ec14b-f6ef-4461-884c-b8c24ff59c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298e2f-783b-45f4-bd2c-acb4e49e9640" elementFormDefault="qualified">
    <xsd:import namespace="http://schemas.microsoft.com/office/2006/documentManagement/types"/>
    <xsd:import namespace="http://schemas.microsoft.com/office/infopath/2007/PartnerControls"/>
    <xsd:element name="SharedWithUsers" ma:index="11"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Udostępnione dla — szczegóły" ma:internalName="SharedWithDetails" ma:readOnly="true">
      <xsd:simpleType>
        <xsd:restriction base="dms:Note">
          <xsd:maxLength value="255"/>
        </xsd:restriction>
      </xsd:simpleType>
    </xsd:element>
    <xsd:element name="SharingHintHash" ma:index="13"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88ec14b-f6ef-4461-884c-b8c24ff59c43" xsi:nil="true"/>
  </documentManagement>
</p:properties>
</file>

<file path=customXml/itemProps1.xml><?xml version="1.0" encoding="utf-8"?>
<ds:datastoreItem xmlns:ds="http://schemas.openxmlformats.org/officeDocument/2006/customXml" ds:itemID="{E89F573E-1366-418E-B1AC-50C6B0BD3BEC}">
  <ds:schemaRefs>
    <ds:schemaRef ds:uri="http://schemas.microsoft.com/sharepoint/v3/contenttype/forms"/>
  </ds:schemaRefs>
</ds:datastoreItem>
</file>

<file path=customXml/itemProps2.xml><?xml version="1.0" encoding="utf-8"?>
<ds:datastoreItem xmlns:ds="http://schemas.openxmlformats.org/officeDocument/2006/customXml" ds:itemID="{012443BA-6284-4A83-ABD9-1549E1101C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ec14b-f6ef-4461-884c-b8c24ff59c43"/>
    <ds:schemaRef ds:uri="6b298e2f-783b-45f4-bd2c-acb4e49e96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5A5963-E604-4D55-9482-A37660DF6F38}">
  <ds:schemaRefs>
    <ds:schemaRef ds:uri="http://schemas.microsoft.com/office/2006/metadata/properties"/>
    <ds:schemaRef ds:uri="http://www.w3.org/XML/1998/namespace"/>
    <ds:schemaRef ds:uri="http://purl.org/dc/elements/1.1/"/>
    <ds:schemaRef ds:uri="http://schemas.microsoft.com/office/2006/documentManagement/types"/>
    <ds:schemaRef ds:uri="http://purl.org/dc/dcmitype/"/>
    <ds:schemaRef ds:uri="http://schemas.openxmlformats.org/package/2006/metadata/core-properties"/>
    <ds:schemaRef ds:uri="http://purl.org/dc/terms/"/>
    <ds:schemaRef ds:uri="http://schemas.microsoft.com/office/infopath/2007/PartnerControls"/>
    <ds:schemaRef ds:uri="6b298e2f-783b-45f4-bd2c-acb4e49e9640"/>
    <ds:schemaRef ds:uri="188ec14b-f6ef-4461-884c-b8c24ff59c43"/>
  </ds:schemaRefs>
</ds:datastoreItem>
</file>

<file path=docMetadata/LabelInfo.xml><?xml version="1.0" encoding="utf-8"?>
<clbl:labelList xmlns:clbl="http://schemas.microsoft.com/office/2020/mipLabelMetadata">
  <clbl:label id="{31089969-cde3-4c41-8519-37082a970183}" enabled="0" method="" siteId="{31089969-cde3-4c41-8519-37082a970183}" removed="1"/>
</clbl:labelList>
</file>

<file path=docProps/app.xml><?xml version="1.0" encoding="utf-8"?>
<Properties xmlns="http://schemas.openxmlformats.org/officeDocument/2006/extended-properties" xmlns:vt="http://schemas.openxmlformats.org/officeDocument/2006/docPropsVTypes">
  <Template/>
  <TotalTime>24431</TotalTime>
  <Words>3134</Words>
  <Application>Microsoft Office PowerPoint</Application>
  <PresentationFormat>Niestandardowy</PresentationFormat>
  <Paragraphs>320</Paragraphs>
  <Slides>19</Slides>
  <Notes>19</Notes>
  <HiddenSlides>0</HiddenSlides>
  <MMClips>0</MMClips>
  <ScaleCrop>false</ScaleCrop>
  <HeadingPairs>
    <vt:vector size="6" baseType="variant">
      <vt:variant>
        <vt:lpstr>Używane czcionki</vt:lpstr>
      </vt:variant>
      <vt:variant>
        <vt:i4>7</vt:i4>
      </vt:variant>
      <vt:variant>
        <vt:lpstr>Motyw</vt:lpstr>
      </vt:variant>
      <vt:variant>
        <vt:i4>3</vt:i4>
      </vt:variant>
      <vt:variant>
        <vt:lpstr>Tytuły slajdów</vt:lpstr>
      </vt:variant>
      <vt:variant>
        <vt:i4>19</vt:i4>
      </vt:variant>
    </vt:vector>
  </HeadingPairs>
  <TitlesOfParts>
    <vt:vector size="29" baseType="lpstr">
      <vt:lpstr>Arial</vt:lpstr>
      <vt:lpstr>Calibri</vt:lpstr>
      <vt:lpstr>Calibri Light</vt:lpstr>
      <vt:lpstr>Open Sans</vt:lpstr>
      <vt:lpstr>Playfair Display</vt:lpstr>
      <vt:lpstr>Ubuntu</vt:lpstr>
      <vt:lpstr>Wingdings</vt:lpstr>
      <vt:lpstr>Motyw pakietu Office</vt:lpstr>
      <vt:lpstr>Projekt niestandardowy</vt:lpstr>
      <vt:lpstr>1_Projekt niestandardowy</vt:lpstr>
      <vt:lpstr> Fundusze Europejskie 2021-2027 dla  beneficjentów Działania 9.1 Aktywizacja zawodowa – projekty PUP  - wybrane zagadnienia dla służb zatrudnienia z programów krajowych i programu Fundusze Europejskie dla Lubelskiego 2021 - 2027            Lublin 10.03.2026 r.       Lublin 10.03.2026 r.                                                                                                 </vt:lpstr>
      <vt:lpstr>     PLAN PREZENTACJI   1. Oferta Głównego Punktu Informacyjnego 2. Fundusze Europejskie dla Rozwoju Społecznego (FERS) 2021-2027 - Projekt: Wypracowanie oraz wdrożenie jednolitego standardu jakości funkcjonowania publicznych służb zatrudnienia oraz systemu jego monitorowania. - Działanie 1.5 Umiejętności w szkolnictwie wyższym.  3. Fundusze Europejskie na Rozwój Cyfrowy 2021-2027 (FERC) - Działanie 2.5 Wsparcie umiejętności cyfrowych (trzeci nabór).  4. Fundusze Europejskie dla Lubelskiego 2021-2027 (FEL) - Zmiany w programie Fundusze Europejskie dla Lubelskiego 2021-2027.        </vt:lpstr>
      <vt:lpstr>   </vt:lpstr>
      <vt:lpstr>Główny Punkt Informacyjny Funduszy Europejskich w Lublinie</vt:lpstr>
      <vt:lpstr>www.pife.gov.pl      </vt:lpstr>
      <vt:lpstr>    www.pife.gov.pl  GPI Lublin, ul. Stefczyka 3b, pok. 0.1, 0.1A, 0.1B tel.: 81 44 16 864, (865), (546), pife.lublin@lubelskie.pl   GPI w Lublinie jest czynne od poniedziałku do piątku w godzinach 7.30-15.30.   Dodatkowa usługa w PIFE - Partnerstwo Publiczno-Prywatne Konsultant ds. PPP udziela informacji na temat projektów PPP i projektów hybrydowych.  Kontakt:  Główny Punkt Informacyjny Funduszy Europejskich w Lublinie,  ul. Stefczyka 3b, pokój 0.1b, adresy e-mail:  krzysztof.prybula@lubelskie.pl,; pife.lublin@lubelskie.pl, drpo@lubelskie.pl, ; tel. 81 44 16 864. </vt:lpstr>
      <vt:lpstr>Fundusze Europejskie  dla Rozwoju Społecznego 2021-2027</vt:lpstr>
      <vt:lpstr>Projekt: Wypracowanie oraz wdrożenie jednolitego standardu jakości  funkcjonowania publicznych służb zatrudnienia oraz systemu jego  monitorowania”.      </vt:lpstr>
      <vt:lpstr>Projekt: Wypracowanie oraz wdrożenie jednolitego standardu jakości  funkcjonowania publicznych służb zatrudnienia oraz systemu jego  monitorowania”.     </vt:lpstr>
      <vt:lpstr>Działanie 1.5 Umiejętności w szkolnictwie wyższym    </vt:lpstr>
      <vt:lpstr>Fundusze Europejskie na Rozwój Cyfrowy 2021-2027 </vt:lpstr>
      <vt:lpstr>Działanie 2.5 Wsparcie umiejętności cyfrowych (trzeci nabór)</vt:lpstr>
      <vt:lpstr>        Fundusze Europejskie dla Lubelskiego 2021-2027  </vt:lpstr>
      <vt:lpstr>   Zmiany w programie Fundusze Europejskie dla Lubelskiego 2021-2027 </vt:lpstr>
      <vt:lpstr>    </vt:lpstr>
      <vt:lpstr>    </vt:lpstr>
      <vt:lpstr>  Źródła informacji </vt:lpstr>
      <vt:lpstr>Pytania? </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Katarzyna Zawiślak</cp:lastModifiedBy>
  <cp:revision>228</cp:revision>
  <cp:lastPrinted>2026-03-06T09:36:18Z</cp:lastPrinted>
  <dcterms:created xsi:type="dcterms:W3CDTF">2022-06-22T09:40:44Z</dcterms:created>
  <dcterms:modified xsi:type="dcterms:W3CDTF">2026-03-09T09:15:31Z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0x0101009A443E8F660F0A4CB5EC0DF2736D5697</vt:lpwstr>
  </property>
</Properties>
</file>