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notesMasterIdLst>
    <p:notesMasterId r:id="rId35"/>
  </p:notesMasterIdLst>
  <p:handoutMasterIdLst>
    <p:handoutMasterId r:id="rId36"/>
  </p:handoutMasterIdLst>
  <p:sldIdLst>
    <p:sldId id="257" r:id="rId2"/>
    <p:sldId id="809" r:id="rId3"/>
    <p:sldId id="1050" r:id="rId4"/>
    <p:sldId id="1056" r:id="rId5"/>
    <p:sldId id="1069" r:id="rId6"/>
    <p:sldId id="1070" r:id="rId7"/>
    <p:sldId id="1071" r:id="rId8"/>
    <p:sldId id="1080" r:id="rId9"/>
    <p:sldId id="1081" r:id="rId10"/>
    <p:sldId id="1082" r:id="rId11"/>
    <p:sldId id="1083" r:id="rId12"/>
    <p:sldId id="1072" r:id="rId13"/>
    <p:sldId id="1058" r:id="rId14"/>
    <p:sldId id="1073" r:id="rId15"/>
    <p:sldId id="1074" r:id="rId16"/>
    <p:sldId id="1075" r:id="rId17"/>
    <p:sldId id="1076" r:id="rId18"/>
    <p:sldId id="1085" r:id="rId19"/>
    <p:sldId id="1086" r:id="rId20"/>
    <p:sldId id="1079" r:id="rId21"/>
    <p:sldId id="1077" r:id="rId22"/>
    <p:sldId id="1078" r:id="rId23"/>
    <p:sldId id="1060" r:id="rId24"/>
    <p:sldId id="1063" r:id="rId25"/>
    <p:sldId id="1064" r:id="rId26"/>
    <p:sldId id="1061" r:id="rId27"/>
    <p:sldId id="1062" r:id="rId28"/>
    <p:sldId id="1067" r:id="rId29"/>
    <p:sldId id="1066" r:id="rId30"/>
    <p:sldId id="1065" r:id="rId31"/>
    <p:sldId id="1068" r:id="rId32"/>
    <p:sldId id="1053" r:id="rId33"/>
    <p:sldId id="972" r:id="rId34"/>
  </p:sldIdLst>
  <p:sldSz cx="12192000" cy="6858000"/>
  <p:notesSz cx="6669088" cy="9926638"/>
  <p:defaultTextStyle>
    <a:defPPr>
      <a:defRPr lang="pl-PL"/>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D5EA"/>
    <a:srgbClr val="1508BE"/>
    <a:srgbClr val="A1A4A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533" autoAdjust="0"/>
    <p:restoredTop sz="86372" autoAdjust="0"/>
  </p:normalViewPr>
  <p:slideViewPr>
    <p:cSldViewPr snapToGrid="0">
      <p:cViewPr varScale="1">
        <p:scale>
          <a:sx n="95" d="100"/>
          <a:sy n="95" d="100"/>
        </p:scale>
        <p:origin x="876" y="90"/>
      </p:cViewPr>
      <p:guideLst>
        <p:guide orient="horz" pos="2160"/>
        <p:guide pos="3840"/>
      </p:guideLst>
    </p:cSldViewPr>
  </p:slideViewPr>
  <p:outlineViewPr>
    <p:cViewPr>
      <p:scale>
        <a:sx n="33" d="100"/>
        <a:sy n="33" d="100"/>
      </p:scale>
      <p:origin x="0" y="-6072"/>
    </p:cViewPr>
    <p:sldLst>
      <p:sld r:id="rId1" collapse="1"/>
    </p:sldLst>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889938" cy="498008"/>
          </a:xfrm>
          <a:prstGeom prst="rect">
            <a:avLst/>
          </a:prstGeom>
        </p:spPr>
        <p:txBody>
          <a:bodyPr vert="horz" lIns="91440" tIns="45720" rIns="91440" bIns="45720" rtlCol="0"/>
          <a:lstStyle>
            <a:lvl1pPr algn="l" fontAlgn="auto">
              <a:spcBef>
                <a:spcPts val="0"/>
              </a:spcBef>
              <a:spcAft>
                <a:spcPts val="0"/>
              </a:spcAft>
              <a:defRPr sz="1200" dirty="0">
                <a:latin typeface="+mn-lt"/>
                <a:cs typeface="+mn-cs"/>
              </a:defRPr>
            </a:lvl1pPr>
          </a:lstStyle>
          <a:p>
            <a:pPr>
              <a:defRPr/>
            </a:pPr>
            <a:endParaRPr lang="pl-PL"/>
          </a:p>
        </p:txBody>
      </p:sp>
      <p:sp>
        <p:nvSpPr>
          <p:cNvPr id="3" name="Symbol zastępczy daty 2"/>
          <p:cNvSpPr>
            <a:spLocks noGrp="1"/>
          </p:cNvSpPr>
          <p:nvPr>
            <p:ph type="dt" sz="quarter" idx="1"/>
          </p:nvPr>
        </p:nvSpPr>
        <p:spPr>
          <a:xfrm>
            <a:off x="3777607" y="0"/>
            <a:ext cx="2889938" cy="498008"/>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98BABEBF-E44F-4F96-A720-E6E5578BE3C5}" type="datetimeFigureOut">
              <a:rPr lang="pl-PL"/>
              <a:pPr>
                <a:defRPr/>
              </a:pPr>
              <a:t>9.03.2026</a:t>
            </a:fld>
            <a:endParaRPr lang="pl-PL" dirty="0"/>
          </a:p>
        </p:txBody>
      </p:sp>
      <p:sp>
        <p:nvSpPr>
          <p:cNvPr id="4" name="Symbol zastępczy stopki 3"/>
          <p:cNvSpPr>
            <a:spLocks noGrp="1"/>
          </p:cNvSpPr>
          <p:nvPr>
            <p:ph type="ftr" sz="quarter" idx="2"/>
          </p:nvPr>
        </p:nvSpPr>
        <p:spPr>
          <a:xfrm>
            <a:off x="0" y="9428630"/>
            <a:ext cx="2889938" cy="498008"/>
          </a:xfrm>
          <a:prstGeom prst="rect">
            <a:avLst/>
          </a:prstGeom>
        </p:spPr>
        <p:txBody>
          <a:bodyPr vert="horz" lIns="91440" tIns="45720" rIns="91440" bIns="45720" rtlCol="0" anchor="b"/>
          <a:lstStyle>
            <a:lvl1pPr algn="l" fontAlgn="auto">
              <a:spcBef>
                <a:spcPts val="0"/>
              </a:spcBef>
              <a:spcAft>
                <a:spcPts val="0"/>
              </a:spcAft>
              <a:defRPr sz="1200" dirty="0">
                <a:latin typeface="+mn-lt"/>
                <a:cs typeface="+mn-cs"/>
              </a:defRPr>
            </a:lvl1pPr>
          </a:lstStyle>
          <a:p>
            <a:pPr>
              <a:defRPr/>
            </a:pPr>
            <a:endParaRPr lang="pl-PL"/>
          </a:p>
        </p:txBody>
      </p:sp>
      <p:sp>
        <p:nvSpPr>
          <p:cNvPr id="5" name="Symbol zastępczy numeru slajdu 4"/>
          <p:cNvSpPr>
            <a:spLocks noGrp="1"/>
          </p:cNvSpPr>
          <p:nvPr>
            <p:ph type="sldNum" sz="quarter" idx="3"/>
          </p:nvPr>
        </p:nvSpPr>
        <p:spPr>
          <a:xfrm>
            <a:off x="3777607" y="9428630"/>
            <a:ext cx="2889938" cy="498008"/>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2CA163C6-6B98-4ADC-B16A-1551FFC0F4EC}" type="slidenum">
              <a:rPr lang="pl-PL"/>
              <a:pPr>
                <a:defRPr/>
              </a:pPr>
              <a:t>‹#›</a:t>
            </a:fld>
            <a:endParaRPr lang="pl-PL"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1"/>
            <a:ext cx="2889938" cy="496412"/>
          </a:xfrm>
          <a:prstGeom prst="rect">
            <a:avLst/>
          </a:prstGeom>
        </p:spPr>
        <p:txBody>
          <a:bodyPr vert="horz" lIns="91440" tIns="45720" rIns="91440" bIns="45720" rtlCol="0"/>
          <a:lstStyle>
            <a:lvl1pPr algn="l" fontAlgn="auto">
              <a:spcBef>
                <a:spcPts val="0"/>
              </a:spcBef>
              <a:spcAft>
                <a:spcPts val="0"/>
              </a:spcAft>
              <a:defRPr sz="1200" dirty="0">
                <a:latin typeface="+mn-lt"/>
                <a:cs typeface="+mn-cs"/>
              </a:defRPr>
            </a:lvl1pPr>
          </a:lstStyle>
          <a:p>
            <a:pPr>
              <a:defRPr/>
            </a:pPr>
            <a:endParaRPr lang="pl-PL"/>
          </a:p>
        </p:txBody>
      </p:sp>
      <p:sp>
        <p:nvSpPr>
          <p:cNvPr id="3" name="Symbol zastępczy daty 2"/>
          <p:cNvSpPr>
            <a:spLocks noGrp="1"/>
          </p:cNvSpPr>
          <p:nvPr>
            <p:ph type="dt" idx="1"/>
          </p:nvPr>
        </p:nvSpPr>
        <p:spPr>
          <a:xfrm>
            <a:off x="3777607" y="1"/>
            <a:ext cx="2889938" cy="496412"/>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68CE2A80-819A-4B1B-A010-86FC45D24B97}" type="datetimeFigureOut">
              <a:rPr lang="pl-PL"/>
              <a:pPr>
                <a:defRPr/>
              </a:pPr>
              <a:t>9.03.2026</a:t>
            </a:fld>
            <a:endParaRPr lang="pl-PL" dirty="0"/>
          </a:p>
        </p:txBody>
      </p:sp>
      <p:sp>
        <p:nvSpPr>
          <p:cNvPr id="4" name="Symbol zastępczy obrazu slajdu 3"/>
          <p:cNvSpPr>
            <a:spLocks noGrp="1" noRot="1" noChangeAspect="1"/>
          </p:cNvSpPr>
          <p:nvPr>
            <p:ph type="sldImg" idx="2"/>
          </p:nvPr>
        </p:nvSpPr>
        <p:spPr>
          <a:xfrm>
            <a:off x="357188" y="1241425"/>
            <a:ext cx="5954712" cy="3349625"/>
          </a:xfrm>
          <a:prstGeom prst="rect">
            <a:avLst/>
          </a:prstGeom>
          <a:noFill/>
          <a:ln w="12700">
            <a:solidFill>
              <a:prstClr val="black"/>
            </a:solidFill>
          </a:ln>
        </p:spPr>
        <p:txBody>
          <a:bodyPr vert="horz" lIns="91440" tIns="45720" rIns="91440" bIns="45720" rtlCol="0" anchor="ctr"/>
          <a:lstStyle/>
          <a:p>
            <a:pPr lvl="0"/>
            <a:endParaRPr lang="pl-PL" noProof="0" dirty="0"/>
          </a:p>
        </p:txBody>
      </p:sp>
      <p:sp>
        <p:nvSpPr>
          <p:cNvPr id="5" name="Symbol zastępczy notatek 4"/>
          <p:cNvSpPr>
            <a:spLocks noGrp="1"/>
          </p:cNvSpPr>
          <p:nvPr>
            <p:ph type="body" sz="quarter" idx="3"/>
          </p:nvPr>
        </p:nvSpPr>
        <p:spPr>
          <a:xfrm>
            <a:off x="666909" y="4777365"/>
            <a:ext cx="5335270" cy="3907446"/>
          </a:xfrm>
          <a:prstGeom prst="rect">
            <a:avLst/>
          </a:prstGeom>
        </p:spPr>
        <p:txBody>
          <a:bodyPr vert="horz" lIns="91440" tIns="45720" rIns="91440" bIns="45720" rtlCol="0"/>
          <a:lstStyle/>
          <a:p>
            <a:pPr lvl="0"/>
            <a:r>
              <a:rPr lang="pl-PL" noProof="0"/>
              <a:t>Kliknij, aby edytować style wzorca tekstu</a:t>
            </a:r>
          </a:p>
          <a:p>
            <a:pPr lvl="1"/>
            <a:r>
              <a:rPr lang="pl-PL" noProof="0"/>
              <a:t>Drugi poziom</a:t>
            </a:r>
          </a:p>
          <a:p>
            <a:pPr lvl="2"/>
            <a:r>
              <a:rPr lang="pl-PL" noProof="0"/>
              <a:t>Trzeci poziom</a:t>
            </a:r>
          </a:p>
          <a:p>
            <a:pPr lvl="3"/>
            <a:r>
              <a:rPr lang="pl-PL" noProof="0"/>
              <a:t>Czwarty poziom</a:t>
            </a:r>
          </a:p>
          <a:p>
            <a:pPr lvl="4"/>
            <a:r>
              <a:rPr lang="pl-PL" noProof="0"/>
              <a:t>Piąty poziom</a:t>
            </a:r>
          </a:p>
        </p:txBody>
      </p:sp>
      <p:sp>
        <p:nvSpPr>
          <p:cNvPr id="6" name="Symbol zastępczy stopki 5"/>
          <p:cNvSpPr>
            <a:spLocks noGrp="1"/>
          </p:cNvSpPr>
          <p:nvPr>
            <p:ph type="ftr" sz="quarter" idx="4"/>
          </p:nvPr>
        </p:nvSpPr>
        <p:spPr>
          <a:xfrm>
            <a:off x="0" y="9430226"/>
            <a:ext cx="2889938" cy="496412"/>
          </a:xfrm>
          <a:prstGeom prst="rect">
            <a:avLst/>
          </a:prstGeom>
        </p:spPr>
        <p:txBody>
          <a:bodyPr vert="horz" lIns="91440" tIns="45720" rIns="91440" bIns="45720" rtlCol="0" anchor="b"/>
          <a:lstStyle>
            <a:lvl1pPr algn="l" fontAlgn="auto">
              <a:spcBef>
                <a:spcPts val="0"/>
              </a:spcBef>
              <a:spcAft>
                <a:spcPts val="0"/>
              </a:spcAft>
              <a:defRPr sz="1200" dirty="0">
                <a:latin typeface="+mn-lt"/>
                <a:cs typeface="+mn-cs"/>
              </a:defRPr>
            </a:lvl1pPr>
          </a:lstStyle>
          <a:p>
            <a:pPr>
              <a:defRPr/>
            </a:pPr>
            <a:endParaRPr lang="pl-PL"/>
          </a:p>
        </p:txBody>
      </p:sp>
      <p:sp>
        <p:nvSpPr>
          <p:cNvPr id="7" name="Symbol zastępczy numeru slajdu 6"/>
          <p:cNvSpPr>
            <a:spLocks noGrp="1"/>
          </p:cNvSpPr>
          <p:nvPr>
            <p:ph type="sldNum" sz="quarter" idx="5"/>
          </p:nvPr>
        </p:nvSpPr>
        <p:spPr>
          <a:xfrm>
            <a:off x="3777607" y="9430226"/>
            <a:ext cx="2889938" cy="496412"/>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9A518C13-24F7-489C-88C3-66E258EA3755}" type="slidenum">
              <a:rPr lang="pl-PL"/>
              <a:pPr>
                <a:defRPr/>
              </a:pPr>
              <a:t>‹#›</a:t>
            </a:fld>
            <a:endParaRPr lang="pl-PL" dirty="0"/>
          </a:p>
        </p:txBody>
      </p:sp>
    </p:spTree>
  </p:cSld>
  <p:clrMap bg1="lt1" tx1="dk1" bg2="lt2" tx2="dk2" accent1="accent1" accent2="accent2" accent3="accent3" accent4="accent4" accent5="accent5" accent6="accent6" hlink="hlink" folHlink="folHlink"/>
  <p:hf hdr="0" ftr="0" dt="0"/>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ymbol zastępczy obrazu slajdu 1"/>
          <p:cNvSpPr>
            <a:spLocks noGrp="1" noRot="1" noChangeAspect="1"/>
          </p:cNvSpPr>
          <p:nvPr>
            <p:ph type="sldImg"/>
          </p:nvPr>
        </p:nvSpPr>
        <p:spPr bwMode="auto">
          <a:noFill/>
          <a:ln>
            <a:solidFill>
              <a:srgbClr val="000000"/>
            </a:solidFill>
            <a:miter lim="800000"/>
            <a:headEnd/>
            <a:tailEnd/>
          </a:ln>
        </p:spPr>
      </p:sp>
      <p:sp>
        <p:nvSpPr>
          <p:cNvPr id="29698" name="Symbol zastępczy notatek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pl-PL"/>
          </a:p>
        </p:txBody>
      </p:sp>
      <p:sp>
        <p:nvSpPr>
          <p:cNvPr id="29699" name="Symbol zastępczy numeru slajdu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CB46BB5-9403-451F-A652-5DEEFD288884}" type="slidenum">
              <a:rPr lang="pl-PL">
                <a:cs typeface="Arial" charset="0"/>
              </a:rPr>
              <a:pPr fontAlgn="base">
                <a:spcBef>
                  <a:spcPct val="0"/>
                </a:spcBef>
                <a:spcAft>
                  <a:spcPct val="0"/>
                </a:spcAft>
              </a:pPr>
              <a:t>1</a:t>
            </a:fld>
            <a:endParaRPr lang="pl-PL">
              <a:cs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468290-A09F-323F-38C1-4E5B8310B303}"/>
            </a:ext>
          </a:extLst>
        </p:cNvPr>
        <p:cNvGrpSpPr/>
        <p:nvPr/>
      </p:nvGrpSpPr>
      <p:grpSpPr>
        <a:xfrm>
          <a:off x="0" y="0"/>
          <a:ext cx="0" cy="0"/>
          <a:chOff x="0" y="0"/>
          <a:chExt cx="0" cy="0"/>
        </a:xfrm>
      </p:grpSpPr>
      <p:sp>
        <p:nvSpPr>
          <p:cNvPr id="185346" name="Symbol zastępczy obrazu slajdu 1">
            <a:extLst>
              <a:ext uri="{FF2B5EF4-FFF2-40B4-BE49-F238E27FC236}">
                <a16:creationId xmlns:a16="http://schemas.microsoft.com/office/drawing/2014/main" id="{A25CA77D-4CF7-E907-59C5-8D4EE840C55A}"/>
              </a:ext>
            </a:extLst>
          </p:cNvPr>
          <p:cNvSpPr>
            <a:spLocks noGrp="1" noRot="1" noChangeAspect="1" noTextEdit="1"/>
          </p:cNvSpPr>
          <p:nvPr>
            <p:ph type="sldImg"/>
          </p:nvPr>
        </p:nvSpPr>
        <p:spPr bwMode="auto">
          <a:noFill/>
          <a:ln>
            <a:solidFill>
              <a:srgbClr val="000000"/>
            </a:solidFill>
            <a:miter lim="800000"/>
            <a:headEnd/>
            <a:tailEnd/>
          </a:ln>
        </p:spPr>
      </p:sp>
      <p:sp>
        <p:nvSpPr>
          <p:cNvPr id="185347" name="Symbol zastępczy notatek 2">
            <a:extLst>
              <a:ext uri="{FF2B5EF4-FFF2-40B4-BE49-F238E27FC236}">
                <a16:creationId xmlns:a16="http://schemas.microsoft.com/office/drawing/2014/main" id="{8E2C69C2-6F02-477F-CC28-E62D8438748F}"/>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pl-PL" sz="1100">
              <a:latin typeface="Arial" charset="0"/>
              <a:cs typeface="Arial" charset="0"/>
            </a:endParaRPr>
          </a:p>
        </p:txBody>
      </p:sp>
      <p:sp>
        <p:nvSpPr>
          <p:cNvPr id="185348" name="Symbol zastępczy numeru slajdu 3">
            <a:extLst>
              <a:ext uri="{FF2B5EF4-FFF2-40B4-BE49-F238E27FC236}">
                <a16:creationId xmlns:a16="http://schemas.microsoft.com/office/drawing/2014/main" id="{02AAEC55-3C5D-995D-E60D-5B4D93CC556C}"/>
              </a:ext>
            </a:extLst>
          </p:cNvPr>
          <p:cNvSpPr txBox="1">
            <a:spLocks noGrp="1"/>
          </p:cNvSpPr>
          <p:nvPr/>
        </p:nvSpPr>
        <p:spPr bwMode="auto">
          <a:xfrm>
            <a:off x="3777607" y="9430226"/>
            <a:ext cx="2889938" cy="496412"/>
          </a:xfrm>
          <a:prstGeom prst="rect">
            <a:avLst/>
          </a:prstGeom>
          <a:noFill/>
          <a:ln w="9525">
            <a:noFill/>
            <a:miter lim="800000"/>
            <a:headEnd/>
            <a:tailEnd/>
          </a:ln>
        </p:spPr>
        <p:txBody>
          <a:bodyPr anchor="b"/>
          <a:lstStyle/>
          <a:p>
            <a:pPr algn="r"/>
            <a:fld id="{A542B9CA-2C54-4C9B-B4EB-99455EF03404}" type="slidenum">
              <a:rPr lang="pl-PL" sz="1200">
                <a:solidFill>
                  <a:srgbClr val="000000"/>
                </a:solidFill>
                <a:latin typeface="Calibri" pitchFamily="34" charset="0"/>
              </a:rPr>
              <a:pPr algn="r"/>
              <a:t>10</a:t>
            </a:fld>
            <a:endParaRPr lang="pl-PL" sz="1200">
              <a:solidFill>
                <a:srgbClr val="000000"/>
              </a:solidFill>
              <a:latin typeface="Calibri" pitchFamily="34" charset="0"/>
            </a:endParaRPr>
          </a:p>
        </p:txBody>
      </p:sp>
    </p:spTree>
    <p:extLst>
      <p:ext uri="{BB962C8B-B14F-4D97-AF65-F5344CB8AC3E}">
        <p14:creationId xmlns:p14="http://schemas.microsoft.com/office/powerpoint/2010/main" val="25599681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69C354-FEFE-A563-3D11-6BA1D0FA6597}"/>
            </a:ext>
          </a:extLst>
        </p:cNvPr>
        <p:cNvGrpSpPr/>
        <p:nvPr/>
      </p:nvGrpSpPr>
      <p:grpSpPr>
        <a:xfrm>
          <a:off x="0" y="0"/>
          <a:ext cx="0" cy="0"/>
          <a:chOff x="0" y="0"/>
          <a:chExt cx="0" cy="0"/>
        </a:xfrm>
      </p:grpSpPr>
      <p:sp>
        <p:nvSpPr>
          <p:cNvPr id="185346" name="Symbol zastępczy obrazu slajdu 1">
            <a:extLst>
              <a:ext uri="{FF2B5EF4-FFF2-40B4-BE49-F238E27FC236}">
                <a16:creationId xmlns:a16="http://schemas.microsoft.com/office/drawing/2014/main" id="{5669C18F-46E5-B5A2-A3A1-97D9E0451274}"/>
              </a:ext>
            </a:extLst>
          </p:cNvPr>
          <p:cNvSpPr>
            <a:spLocks noGrp="1" noRot="1" noChangeAspect="1" noTextEdit="1"/>
          </p:cNvSpPr>
          <p:nvPr>
            <p:ph type="sldImg"/>
          </p:nvPr>
        </p:nvSpPr>
        <p:spPr bwMode="auto">
          <a:noFill/>
          <a:ln>
            <a:solidFill>
              <a:srgbClr val="000000"/>
            </a:solidFill>
            <a:miter lim="800000"/>
            <a:headEnd/>
            <a:tailEnd/>
          </a:ln>
        </p:spPr>
      </p:sp>
      <p:sp>
        <p:nvSpPr>
          <p:cNvPr id="185347" name="Symbol zastępczy notatek 2">
            <a:extLst>
              <a:ext uri="{FF2B5EF4-FFF2-40B4-BE49-F238E27FC236}">
                <a16:creationId xmlns:a16="http://schemas.microsoft.com/office/drawing/2014/main" id="{D47F47F7-38F7-F1AE-F654-76A46B4119B9}"/>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pl-PL" sz="1100">
              <a:latin typeface="Arial" charset="0"/>
              <a:cs typeface="Arial" charset="0"/>
            </a:endParaRPr>
          </a:p>
        </p:txBody>
      </p:sp>
      <p:sp>
        <p:nvSpPr>
          <p:cNvPr id="185348" name="Symbol zastępczy numeru slajdu 3">
            <a:extLst>
              <a:ext uri="{FF2B5EF4-FFF2-40B4-BE49-F238E27FC236}">
                <a16:creationId xmlns:a16="http://schemas.microsoft.com/office/drawing/2014/main" id="{DA17E3A4-9264-43C5-29F2-06F69D3F585C}"/>
              </a:ext>
            </a:extLst>
          </p:cNvPr>
          <p:cNvSpPr txBox="1">
            <a:spLocks noGrp="1"/>
          </p:cNvSpPr>
          <p:nvPr/>
        </p:nvSpPr>
        <p:spPr bwMode="auto">
          <a:xfrm>
            <a:off x="3777607" y="9430226"/>
            <a:ext cx="2889938" cy="496412"/>
          </a:xfrm>
          <a:prstGeom prst="rect">
            <a:avLst/>
          </a:prstGeom>
          <a:noFill/>
          <a:ln w="9525">
            <a:noFill/>
            <a:miter lim="800000"/>
            <a:headEnd/>
            <a:tailEnd/>
          </a:ln>
        </p:spPr>
        <p:txBody>
          <a:bodyPr anchor="b"/>
          <a:lstStyle/>
          <a:p>
            <a:pPr algn="r"/>
            <a:fld id="{A542B9CA-2C54-4C9B-B4EB-99455EF03404}" type="slidenum">
              <a:rPr lang="pl-PL" sz="1200">
                <a:solidFill>
                  <a:srgbClr val="000000"/>
                </a:solidFill>
                <a:latin typeface="Calibri" pitchFamily="34" charset="0"/>
              </a:rPr>
              <a:pPr algn="r"/>
              <a:t>11</a:t>
            </a:fld>
            <a:endParaRPr lang="pl-PL" sz="1200">
              <a:solidFill>
                <a:srgbClr val="000000"/>
              </a:solidFill>
              <a:latin typeface="Calibri" pitchFamily="34" charset="0"/>
            </a:endParaRPr>
          </a:p>
        </p:txBody>
      </p:sp>
    </p:spTree>
    <p:extLst>
      <p:ext uri="{BB962C8B-B14F-4D97-AF65-F5344CB8AC3E}">
        <p14:creationId xmlns:p14="http://schemas.microsoft.com/office/powerpoint/2010/main" val="30640421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EB194B-5F3F-93D5-B5F9-6CD4B8030967}"/>
            </a:ext>
          </a:extLst>
        </p:cNvPr>
        <p:cNvGrpSpPr/>
        <p:nvPr/>
      </p:nvGrpSpPr>
      <p:grpSpPr>
        <a:xfrm>
          <a:off x="0" y="0"/>
          <a:ext cx="0" cy="0"/>
          <a:chOff x="0" y="0"/>
          <a:chExt cx="0" cy="0"/>
        </a:xfrm>
      </p:grpSpPr>
      <p:sp>
        <p:nvSpPr>
          <p:cNvPr id="185346" name="Symbol zastępczy obrazu slajdu 1">
            <a:extLst>
              <a:ext uri="{FF2B5EF4-FFF2-40B4-BE49-F238E27FC236}">
                <a16:creationId xmlns:a16="http://schemas.microsoft.com/office/drawing/2014/main" id="{0EA2C5E5-3461-2C77-075A-CDE76AFEFA8F}"/>
              </a:ext>
            </a:extLst>
          </p:cNvPr>
          <p:cNvSpPr>
            <a:spLocks noGrp="1" noRot="1" noChangeAspect="1" noTextEdit="1"/>
          </p:cNvSpPr>
          <p:nvPr>
            <p:ph type="sldImg"/>
          </p:nvPr>
        </p:nvSpPr>
        <p:spPr bwMode="auto">
          <a:noFill/>
          <a:ln>
            <a:solidFill>
              <a:srgbClr val="000000"/>
            </a:solidFill>
            <a:miter lim="800000"/>
            <a:headEnd/>
            <a:tailEnd/>
          </a:ln>
        </p:spPr>
      </p:sp>
      <p:sp>
        <p:nvSpPr>
          <p:cNvPr id="185347" name="Symbol zastępczy notatek 2">
            <a:extLst>
              <a:ext uri="{FF2B5EF4-FFF2-40B4-BE49-F238E27FC236}">
                <a16:creationId xmlns:a16="http://schemas.microsoft.com/office/drawing/2014/main" id="{947436C7-121E-187F-68DE-C552EA3F8CEA}"/>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pl-PL" sz="1100">
              <a:latin typeface="Arial" charset="0"/>
              <a:cs typeface="Arial" charset="0"/>
            </a:endParaRPr>
          </a:p>
        </p:txBody>
      </p:sp>
      <p:sp>
        <p:nvSpPr>
          <p:cNvPr id="185348" name="Symbol zastępczy numeru slajdu 3">
            <a:extLst>
              <a:ext uri="{FF2B5EF4-FFF2-40B4-BE49-F238E27FC236}">
                <a16:creationId xmlns:a16="http://schemas.microsoft.com/office/drawing/2014/main" id="{23FE1D3F-DF1B-65A5-E903-6405898EFAD4}"/>
              </a:ext>
            </a:extLst>
          </p:cNvPr>
          <p:cNvSpPr txBox="1">
            <a:spLocks noGrp="1"/>
          </p:cNvSpPr>
          <p:nvPr/>
        </p:nvSpPr>
        <p:spPr bwMode="auto">
          <a:xfrm>
            <a:off x="3777607" y="9430226"/>
            <a:ext cx="2889938" cy="496412"/>
          </a:xfrm>
          <a:prstGeom prst="rect">
            <a:avLst/>
          </a:prstGeom>
          <a:noFill/>
          <a:ln w="9525">
            <a:noFill/>
            <a:miter lim="800000"/>
            <a:headEnd/>
            <a:tailEnd/>
          </a:ln>
        </p:spPr>
        <p:txBody>
          <a:bodyPr anchor="b"/>
          <a:lstStyle/>
          <a:p>
            <a:pPr algn="r"/>
            <a:fld id="{A542B9CA-2C54-4C9B-B4EB-99455EF03404}" type="slidenum">
              <a:rPr lang="pl-PL" sz="1200">
                <a:solidFill>
                  <a:srgbClr val="000000"/>
                </a:solidFill>
                <a:latin typeface="Calibri" pitchFamily="34" charset="0"/>
              </a:rPr>
              <a:pPr algn="r"/>
              <a:t>12</a:t>
            </a:fld>
            <a:endParaRPr lang="pl-PL" sz="1200">
              <a:solidFill>
                <a:srgbClr val="000000"/>
              </a:solidFill>
              <a:latin typeface="Calibri" pitchFamily="34" charset="0"/>
            </a:endParaRPr>
          </a:p>
        </p:txBody>
      </p:sp>
    </p:spTree>
    <p:extLst>
      <p:ext uri="{BB962C8B-B14F-4D97-AF65-F5344CB8AC3E}">
        <p14:creationId xmlns:p14="http://schemas.microsoft.com/office/powerpoint/2010/main" val="40748894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930687-DDFC-2A9E-BBCB-4E9BE2AC226B}"/>
            </a:ext>
          </a:extLst>
        </p:cNvPr>
        <p:cNvGrpSpPr/>
        <p:nvPr/>
      </p:nvGrpSpPr>
      <p:grpSpPr>
        <a:xfrm>
          <a:off x="0" y="0"/>
          <a:ext cx="0" cy="0"/>
          <a:chOff x="0" y="0"/>
          <a:chExt cx="0" cy="0"/>
        </a:xfrm>
      </p:grpSpPr>
      <p:sp>
        <p:nvSpPr>
          <p:cNvPr id="185346" name="Symbol zastępczy obrazu slajdu 1">
            <a:extLst>
              <a:ext uri="{FF2B5EF4-FFF2-40B4-BE49-F238E27FC236}">
                <a16:creationId xmlns:a16="http://schemas.microsoft.com/office/drawing/2014/main" id="{9A237E38-4C47-409C-1375-123CE05A4A26}"/>
              </a:ext>
            </a:extLst>
          </p:cNvPr>
          <p:cNvSpPr>
            <a:spLocks noGrp="1" noRot="1" noChangeAspect="1" noTextEdit="1"/>
          </p:cNvSpPr>
          <p:nvPr>
            <p:ph type="sldImg"/>
          </p:nvPr>
        </p:nvSpPr>
        <p:spPr bwMode="auto">
          <a:noFill/>
          <a:ln>
            <a:solidFill>
              <a:srgbClr val="000000"/>
            </a:solidFill>
            <a:miter lim="800000"/>
            <a:headEnd/>
            <a:tailEnd/>
          </a:ln>
        </p:spPr>
      </p:sp>
      <p:sp>
        <p:nvSpPr>
          <p:cNvPr id="185347" name="Symbol zastępczy notatek 2">
            <a:extLst>
              <a:ext uri="{FF2B5EF4-FFF2-40B4-BE49-F238E27FC236}">
                <a16:creationId xmlns:a16="http://schemas.microsoft.com/office/drawing/2014/main" id="{7BC36449-1AF3-006E-FE19-4653AEB232F5}"/>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pl-PL" sz="1100">
              <a:latin typeface="Arial" charset="0"/>
              <a:cs typeface="Arial" charset="0"/>
            </a:endParaRPr>
          </a:p>
        </p:txBody>
      </p:sp>
      <p:sp>
        <p:nvSpPr>
          <p:cNvPr id="185348" name="Symbol zastępczy numeru slajdu 3">
            <a:extLst>
              <a:ext uri="{FF2B5EF4-FFF2-40B4-BE49-F238E27FC236}">
                <a16:creationId xmlns:a16="http://schemas.microsoft.com/office/drawing/2014/main" id="{4273A689-2042-DF69-B181-F122DD99AF83}"/>
              </a:ext>
            </a:extLst>
          </p:cNvPr>
          <p:cNvSpPr txBox="1">
            <a:spLocks noGrp="1"/>
          </p:cNvSpPr>
          <p:nvPr/>
        </p:nvSpPr>
        <p:spPr bwMode="auto">
          <a:xfrm>
            <a:off x="3777607" y="9430226"/>
            <a:ext cx="2889938" cy="496412"/>
          </a:xfrm>
          <a:prstGeom prst="rect">
            <a:avLst/>
          </a:prstGeom>
          <a:noFill/>
          <a:ln w="9525">
            <a:noFill/>
            <a:miter lim="800000"/>
            <a:headEnd/>
            <a:tailEnd/>
          </a:ln>
        </p:spPr>
        <p:txBody>
          <a:bodyPr anchor="b"/>
          <a:lstStyle/>
          <a:p>
            <a:pPr algn="r"/>
            <a:fld id="{A542B9CA-2C54-4C9B-B4EB-99455EF03404}" type="slidenum">
              <a:rPr lang="pl-PL" sz="1200">
                <a:solidFill>
                  <a:srgbClr val="000000"/>
                </a:solidFill>
                <a:latin typeface="Calibri" pitchFamily="34" charset="0"/>
              </a:rPr>
              <a:pPr algn="r"/>
              <a:t>13</a:t>
            </a:fld>
            <a:endParaRPr lang="pl-PL" sz="1200">
              <a:solidFill>
                <a:srgbClr val="000000"/>
              </a:solidFill>
              <a:latin typeface="Calibri" pitchFamily="34" charset="0"/>
            </a:endParaRPr>
          </a:p>
        </p:txBody>
      </p:sp>
    </p:spTree>
    <p:extLst>
      <p:ext uri="{BB962C8B-B14F-4D97-AF65-F5344CB8AC3E}">
        <p14:creationId xmlns:p14="http://schemas.microsoft.com/office/powerpoint/2010/main" val="23919520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2EA099-64B1-BF9C-BE5B-2FAB0ABCC77A}"/>
            </a:ext>
          </a:extLst>
        </p:cNvPr>
        <p:cNvGrpSpPr/>
        <p:nvPr/>
      </p:nvGrpSpPr>
      <p:grpSpPr>
        <a:xfrm>
          <a:off x="0" y="0"/>
          <a:ext cx="0" cy="0"/>
          <a:chOff x="0" y="0"/>
          <a:chExt cx="0" cy="0"/>
        </a:xfrm>
      </p:grpSpPr>
      <p:sp>
        <p:nvSpPr>
          <p:cNvPr id="185346" name="Symbol zastępczy obrazu slajdu 1">
            <a:extLst>
              <a:ext uri="{FF2B5EF4-FFF2-40B4-BE49-F238E27FC236}">
                <a16:creationId xmlns:a16="http://schemas.microsoft.com/office/drawing/2014/main" id="{D049049C-414A-F533-7A26-717FEAF5BD95}"/>
              </a:ext>
            </a:extLst>
          </p:cNvPr>
          <p:cNvSpPr>
            <a:spLocks noGrp="1" noRot="1" noChangeAspect="1" noTextEdit="1"/>
          </p:cNvSpPr>
          <p:nvPr>
            <p:ph type="sldImg"/>
          </p:nvPr>
        </p:nvSpPr>
        <p:spPr bwMode="auto">
          <a:noFill/>
          <a:ln>
            <a:solidFill>
              <a:srgbClr val="000000"/>
            </a:solidFill>
            <a:miter lim="800000"/>
            <a:headEnd/>
            <a:tailEnd/>
          </a:ln>
        </p:spPr>
      </p:sp>
      <p:sp>
        <p:nvSpPr>
          <p:cNvPr id="185347" name="Symbol zastępczy notatek 2">
            <a:extLst>
              <a:ext uri="{FF2B5EF4-FFF2-40B4-BE49-F238E27FC236}">
                <a16:creationId xmlns:a16="http://schemas.microsoft.com/office/drawing/2014/main" id="{85FB6E5C-F700-1DE6-E5C7-F8F7AE684207}"/>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pl-PL" sz="1100">
              <a:latin typeface="Arial" charset="0"/>
              <a:cs typeface="Arial" charset="0"/>
            </a:endParaRPr>
          </a:p>
        </p:txBody>
      </p:sp>
      <p:sp>
        <p:nvSpPr>
          <p:cNvPr id="185348" name="Symbol zastępczy numeru slajdu 3">
            <a:extLst>
              <a:ext uri="{FF2B5EF4-FFF2-40B4-BE49-F238E27FC236}">
                <a16:creationId xmlns:a16="http://schemas.microsoft.com/office/drawing/2014/main" id="{C6FDE044-4334-792F-89B1-AC47F1B7EA9C}"/>
              </a:ext>
            </a:extLst>
          </p:cNvPr>
          <p:cNvSpPr txBox="1">
            <a:spLocks noGrp="1"/>
          </p:cNvSpPr>
          <p:nvPr/>
        </p:nvSpPr>
        <p:spPr bwMode="auto">
          <a:xfrm>
            <a:off x="3777607" y="9430226"/>
            <a:ext cx="2889938" cy="496412"/>
          </a:xfrm>
          <a:prstGeom prst="rect">
            <a:avLst/>
          </a:prstGeom>
          <a:noFill/>
          <a:ln w="9525">
            <a:noFill/>
            <a:miter lim="800000"/>
            <a:headEnd/>
            <a:tailEnd/>
          </a:ln>
        </p:spPr>
        <p:txBody>
          <a:bodyPr anchor="b"/>
          <a:lstStyle/>
          <a:p>
            <a:pPr algn="r"/>
            <a:fld id="{A542B9CA-2C54-4C9B-B4EB-99455EF03404}" type="slidenum">
              <a:rPr lang="pl-PL" sz="1200">
                <a:solidFill>
                  <a:srgbClr val="000000"/>
                </a:solidFill>
                <a:latin typeface="Calibri" pitchFamily="34" charset="0"/>
              </a:rPr>
              <a:pPr algn="r"/>
              <a:t>14</a:t>
            </a:fld>
            <a:endParaRPr lang="pl-PL" sz="1200">
              <a:solidFill>
                <a:srgbClr val="000000"/>
              </a:solidFill>
              <a:latin typeface="Calibri" pitchFamily="34" charset="0"/>
            </a:endParaRPr>
          </a:p>
        </p:txBody>
      </p:sp>
    </p:spTree>
    <p:extLst>
      <p:ext uri="{BB962C8B-B14F-4D97-AF65-F5344CB8AC3E}">
        <p14:creationId xmlns:p14="http://schemas.microsoft.com/office/powerpoint/2010/main" val="5435830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B188FB-CA9F-0A18-6ACA-7971C4B8FD03}"/>
            </a:ext>
          </a:extLst>
        </p:cNvPr>
        <p:cNvGrpSpPr/>
        <p:nvPr/>
      </p:nvGrpSpPr>
      <p:grpSpPr>
        <a:xfrm>
          <a:off x="0" y="0"/>
          <a:ext cx="0" cy="0"/>
          <a:chOff x="0" y="0"/>
          <a:chExt cx="0" cy="0"/>
        </a:xfrm>
      </p:grpSpPr>
      <p:sp>
        <p:nvSpPr>
          <p:cNvPr id="185346" name="Symbol zastępczy obrazu slajdu 1">
            <a:extLst>
              <a:ext uri="{FF2B5EF4-FFF2-40B4-BE49-F238E27FC236}">
                <a16:creationId xmlns:a16="http://schemas.microsoft.com/office/drawing/2014/main" id="{05A7BE58-243F-7A1E-FEDD-99F6CDE46C89}"/>
              </a:ext>
            </a:extLst>
          </p:cNvPr>
          <p:cNvSpPr>
            <a:spLocks noGrp="1" noRot="1" noChangeAspect="1" noTextEdit="1"/>
          </p:cNvSpPr>
          <p:nvPr>
            <p:ph type="sldImg"/>
          </p:nvPr>
        </p:nvSpPr>
        <p:spPr bwMode="auto">
          <a:noFill/>
          <a:ln>
            <a:solidFill>
              <a:srgbClr val="000000"/>
            </a:solidFill>
            <a:miter lim="800000"/>
            <a:headEnd/>
            <a:tailEnd/>
          </a:ln>
        </p:spPr>
      </p:sp>
      <p:sp>
        <p:nvSpPr>
          <p:cNvPr id="185347" name="Symbol zastępczy notatek 2">
            <a:extLst>
              <a:ext uri="{FF2B5EF4-FFF2-40B4-BE49-F238E27FC236}">
                <a16:creationId xmlns:a16="http://schemas.microsoft.com/office/drawing/2014/main" id="{09C6BC07-1A9B-6F53-7154-E4353734C56B}"/>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pl-PL" sz="1100">
              <a:latin typeface="Arial" charset="0"/>
              <a:cs typeface="Arial" charset="0"/>
            </a:endParaRPr>
          </a:p>
        </p:txBody>
      </p:sp>
      <p:sp>
        <p:nvSpPr>
          <p:cNvPr id="185348" name="Symbol zastępczy numeru slajdu 3">
            <a:extLst>
              <a:ext uri="{FF2B5EF4-FFF2-40B4-BE49-F238E27FC236}">
                <a16:creationId xmlns:a16="http://schemas.microsoft.com/office/drawing/2014/main" id="{CE86B94F-47FF-DAD4-81DB-C7DA27673F5F}"/>
              </a:ext>
            </a:extLst>
          </p:cNvPr>
          <p:cNvSpPr txBox="1">
            <a:spLocks noGrp="1"/>
          </p:cNvSpPr>
          <p:nvPr/>
        </p:nvSpPr>
        <p:spPr bwMode="auto">
          <a:xfrm>
            <a:off x="3777607" y="9430226"/>
            <a:ext cx="2889938" cy="496412"/>
          </a:xfrm>
          <a:prstGeom prst="rect">
            <a:avLst/>
          </a:prstGeom>
          <a:noFill/>
          <a:ln w="9525">
            <a:noFill/>
            <a:miter lim="800000"/>
            <a:headEnd/>
            <a:tailEnd/>
          </a:ln>
        </p:spPr>
        <p:txBody>
          <a:bodyPr anchor="b"/>
          <a:lstStyle/>
          <a:p>
            <a:pPr algn="r"/>
            <a:fld id="{A542B9CA-2C54-4C9B-B4EB-99455EF03404}" type="slidenum">
              <a:rPr lang="pl-PL" sz="1200">
                <a:solidFill>
                  <a:srgbClr val="000000"/>
                </a:solidFill>
                <a:latin typeface="Calibri" pitchFamily="34" charset="0"/>
              </a:rPr>
              <a:pPr algn="r"/>
              <a:t>15</a:t>
            </a:fld>
            <a:endParaRPr lang="pl-PL" sz="1200">
              <a:solidFill>
                <a:srgbClr val="000000"/>
              </a:solidFill>
              <a:latin typeface="Calibri" pitchFamily="34" charset="0"/>
            </a:endParaRPr>
          </a:p>
        </p:txBody>
      </p:sp>
    </p:spTree>
    <p:extLst>
      <p:ext uri="{BB962C8B-B14F-4D97-AF65-F5344CB8AC3E}">
        <p14:creationId xmlns:p14="http://schemas.microsoft.com/office/powerpoint/2010/main" val="85439095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418CA2-C6B3-D5E5-C2C2-213D77E32E63}"/>
            </a:ext>
          </a:extLst>
        </p:cNvPr>
        <p:cNvGrpSpPr/>
        <p:nvPr/>
      </p:nvGrpSpPr>
      <p:grpSpPr>
        <a:xfrm>
          <a:off x="0" y="0"/>
          <a:ext cx="0" cy="0"/>
          <a:chOff x="0" y="0"/>
          <a:chExt cx="0" cy="0"/>
        </a:xfrm>
      </p:grpSpPr>
      <p:sp>
        <p:nvSpPr>
          <p:cNvPr id="185346" name="Symbol zastępczy obrazu slajdu 1">
            <a:extLst>
              <a:ext uri="{FF2B5EF4-FFF2-40B4-BE49-F238E27FC236}">
                <a16:creationId xmlns:a16="http://schemas.microsoft.com/office/drawing/2014/main" id="{0BE303E1-0B1F-3743-8281-7D1DF7E6E679}"/>
              </a:ext>
            </a:extLst>
          </p:cNvPr>
          <p:cNvSpPr>
            <a:spLocks noGrp="1" noRot="1" noChangeAspect="1" noTextEdit="1"/>
          </p:cNvSpPr>
          <p:nvPr>
            <p:ph type="sldImg"/>
          </p:nvPr>
        </p:nvSpPr>
        <p:spPr bwMode="auto">
          <a:noFill/>
          <a:ln>
            <a:solidFill>
              <a:srgbClr val="000000"/>
            </a:solidFill>
            <a:miter lim="800000"/>
            <a:headEnd/>
            <a:tailEnd/>
          </a:ln>
        </p:spPr>
      </p:sp>
      <p:sp>
        <p:nvSpPr>
          <p:cNvPr id="185347" name="Symbol zastępczy notatek 2">
            <a:extLst>
              <a:ext uri="{FF2B5EF4-FFF2-40B4-BE49-F238E27FC236}">
                <a16:creationId xmlns:a16="http://schemas.microsoft.com/office/drawing/2014/main" id="{65347E80-B101-F528-0F10-91E8E29786EF}"/>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pl-PL" sz="1100">
              <a:latin typeface="Arial" charset="0"/>
              <a:cs typeface="Arial" charset="0"/>
            </a:endParaRPr>
          </a:p>
        </p:txBody>
      </p:sp>
      <p:sp>
        <p:nvSpPr>
          <p:cNvPr id="185348" name="Symbol zastępczy numeru slajdu 3">
            <a:extLst>
              <a:ext uri="{FF2B5EF4-FFF2-40B4-BE49-F238E27FC236}">
                <a16:creationId xmlns:a16="http://schemas.microsoft.com/office/drawing/2014/main" id="{123B4A31-B181-D036-0A26-494EF63EFC70}"/>
              </a:ext>
            </a:extLst>
          </p:cNvPr>
          <p:cNvSpPr txBox="1">
            <a:spLocks noGrp="1"/>
          </p:cNvSpPr>
          <p:nvPr/>
        </p:nvSpPr>
        <p:spPr bwMode="auto">
          <a:xfrm>
            <a:off x="3777607" y="9430226"/>
            <a:ext cx="2889938" cy="496412"/>
          </a:xfrm>
          <a:prstGeom prst="rect">
            <a:avLst/>
          </a:prstGeom>
          <a:noFill/>
          <a:ln w="9525">
            <a:noFill/>
            <a:miter lim="800000"/>
            <a:headEnd/>
            <a:tailEnd/>
          </a:ln>
        </p:spPr>
        <p:txBody>
          <a:bodyPr anchor="b"/>
          <a:lstStyle/>
          <a:p>
            <a:pPr algn="r"/>
            <a:fld id="{A542B9CA-2C54-4C9B-B4EB-99455EF03404}" type="slidenum">
              <a:rPr lang="pl-PL" sz="1200">
                <a:solidFill>
                  <a:srgbClr val="000000"/>
                </a:solidFill>
                <a:latin typeface="Calibri" pitchFamily="34" charset="0"/>
              </a:rPr>
              <a:pPr algn="r"/>
              <a:t>16</a:t>
            </a:fld>
            <a:endParaRPr lang="pl-PL" sz="1200">
              <a:solidFill>
                <a:srgbClr val="000000"/>
              </a:solidFill>
              <a:latin typeface="Calibri" pitchFamily="34" charset="0"/>
            </a:endParaRPr>
          </a:p>
        </p:txBody>
      </p:sp>
    </p:spTree>
    <p:extLst>
      <p:ext uri="{BB962C8B-B14F-4D97-AF65-F5344CB8AC3E}">
        <p14:creationId xmlns:p14="http://schemas.microsoft.com/office/powerpoint/2010/main" val="56897360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005F7E-9907-D63C-383A-DAC20B49CF29}"/>
            </a:ext>
          </a:extLst>
        </p:cNvPr>
        <p:cNvGrpSpPr/>
        <p:nvPr/>
      </p:nvGrpSpPr>
      <p:grpSpPr>
        <a:xfrm>
          <a:off x="0" y="0"/>
          <a:ext cx="0" cy="0"/>
          <a:chOff x="0" y="0"/>
          <a:chExt cx="0" cy="0"/>
        </a:xfrm>
      </p:grpSpPr>
      <p:sp>
        <p:nvSpPr>
          <p:cNvPr id="185346" name="Symbol zastępczy obrazu slajdu 1">
            <a:extLst>
              <a:ext uri="{FF2B5EF4-FFF2-40B4-BE49-F238E27FC236}">
                <a16:creationId xmlns:a16="http://schemas.microsoft.com/office/drawing/2014/main" id="{004D9E8F-61BF-59D8-2D64-274268BF9822}"/>
              </a:ext>
            </a:extLst>
          </p:cNvPr>
          <p:cNvSpPr>
            <a:spLocks noGrp="1" noRot="1" noChangeAspect="1" noTextEdit="1"/>
          </p:cNvSpPr>
          <p:nvPr>
            <p:ph type="sldImg"/>
          </p:nvPr>
        </p:nvSpPr>
        <p:spPr bwMode="auto">
          <a:noFill/>
          <a:ln>
            <a:solidFill>
              <a:srgbClr val="000000"/>
            </a:solidFill>
            <a:miter lim="800000"/>
            <a:headEnd/>
            <a:tailEnd/>
          </a:ln>
        </p:spPr>
      </p:sp>
      <p:sp>
        <p:nvSpPr>
          <p:cNvPr id="185347" name="Symbol zastępczy notatek 2">
            <a:extLst>
              <a:ext uri="{FF2B5EF4-FFF2-40B4-BE49-F238E27FC236}">
                <a16:creationId xmlns:a16="http://schemas.microsoft.com/office/drawing/2014/main" id="{681C3BB2-4A07-BEDD-F2CC-C130E31C3FFC}"/>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pl-PL" sz="1100">
              <a:latin typeface="Arial" charset="0"/>
              <a:cs typeface="Arial" charset="0"/>
            </a:endParaRPr>
          </a:p>
        </p:txBody>
      </p:sp>
      <p:sp>
        <p:nvSpPr>
          <p:cNvPr id="185348" name="Symbol zastępczy numeru slajdu 3">
            <a:extLst>
              <a:ext uri="{FF2B5EF4-FFF2-40B4-BE49-F238E27FC236}">
                <a16:creationId xmlns:a16="http://schemas.microsoft.com/office/drawing/2014/main" id="{4B2D611B-0315-53A2-E3E6-7598DA2BF870}"/>
              </a:ext>
            </a:extLst>
          </p:cNvPr>
          <p:cNvSpPr txBox="1">
            <a:spLocks noGrp="1"/>
          </p:cNvSpPr>
          <p:nvPr/>
        </p:nvSpPr>
        <p:spPr bwMode="auto">
          <a:xfrm>
            <a:off x="3777607" y="9430226"/>
            <a:ext cx="2889938" cy="496412"/>
          </a:xfrm>
          <a:prstGeom prst="rect">
            <a:avLst/>
          </a:prstGeom>
          <a:noFill/>
          <a:ln w="9525">
            <a:noFill/>
            <a:miter lim="800000"/>
            <a:headEnd/>
            <a:tailEnd/>
          </a:ln>
        </p:spPr>
        <p:txBody>
          <a:bodyPr anchor="b"/>
          <a:lstStyle/>
          <a:p>
            <a:pPr algn="r"/>
            <a:fld id="{A542B9CA-2C54-4C9B-B4EB-99455EF03404}" type="slidenum">
              <a:rPr lang="pl-PL" sz="1200">
                <a:solidFill>
                  <a:srgbClr val="000000"/>
                </a:solidFill>
                <a:latin typeface="Calibri" pitchFamily="34" charset="0"/>
              </a:rPr>
              <a:pPr algn="r"/>
              <a:t>17</a:t>
            </a:fld>
            <a:endParaRPr lang="pl-PL" sz="1200">
              <a:solidFill>
                <a:srgbClr val="000000"/>
              </a:solidFill>
              <a:latin typeface="Calibri" pitchFamily="34" charset="0"/>
            </a:endParaRPr>
          </a:p>
        </p:txBody>
      </p:sp>
    </p:spTree>
    <p:extLst>
      <p:ext uri="{BB962C8B-B14F-4D97-AF65-F5344CB8AC3E}">
        <p14:creationId xmlns:p14="http://schemas.microsoft.com/office/powerpoint/2010/main" val="323114283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1AB4A3-BB42-2FF8-09D2-C3B921C6B110}"/>
            </a:ext>
          </a:extLst>
        </p:cNvPr>
        <p:cNvGrpSpPr/>
        <p:nvPr/>
      </p:nvGrpSpPr>
      <p:grpSpPr>
        <a:xfrm>
          <a:off x="0" y="0"/>
          <a:ext cx="0" cy="0"/>
          <a:chOff x="0" y="0"/>
          <a:chExt cx="0" cy="0"/>
        </a:xfrm>
      </p:grpSpPr>
      <p:sp>
        <p:nvSpPr>
          <p:cNvPr id="185346" name="Symbol zastępczy obrazu slajdu 1">
            <a:extLst>
              <a:ext uri="{FF2B5EF4-FFF2-40B4-BE49-F238E27FC236}">
                <a16:creationId xmlns:a16="http://schemas.microsoft.com/office/drawing/2014/main" id="{E11F0C44-B23F-F8FD-9ABE-50E8C7801982}"/>
              </a:ext>
            </a:extLst>
          </p:cNvPr>
          <p:cNvSpPr>
            <a:spLocks noGrp="1" noRot="1" noChangeAspect="1" noTextEdit="1"/>
          </p:cNvSpPr>
          <p:nvPr>
            <p:ph type="sldImg"/>
          </p:nvPr>
        </p:nvSpPr>
        <p:spPr bwMode="auto">
          <a:noFill/>
          <a:ln>
            <a:solidFill>
              <a:srgbClr val="000000"/>
            </a:solidFill>
            <a:miter lim="800000"/>
            <a:headEnd/>
            <a:tailEnd/>
          </a:ln>
        </p:spPr>
      </p:sp>
      <p:sp>
        <p:nvSpPr>
          <p:cNvPr id="185347" name="Symbol zastępczy notatek 2">
            <a:extLst>
              <a:ext uri="{FF2B5EF4-FFF2-40B4-BE49-F238E27FC236}">
                <a16:creationId xmlns:a16="http://schemas.microsoft.com/office/drawing/2014/main" id="{DE052232-3908-B27A-248F-4D993E237DF7}"/>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pl-PL" sz="1100">
              <a:latin typeface="Arial" charset="0"/>
              <a:cs typeface="Arial" charset="0"/>
            </a:endParaRPr>
          </a:p>
        </p:txBody>
      </p:sp>
      <p:sp>
        <p:nvSpPr>
          <p:cNvPr id="185348" name="Symbol zastępczy numeru slajdu 3">
            <a:extLst>
              <a:ext uri="{FF2B5EF4-FFF2-40B4-BE49-F238E27FC236}">
                <a16:creationId xmlns:a16="http://schemas.microsoft.com/office/drawing/2014/main" id="{5A774F86-221D-60CD-F7BE-C366998EC3EA}"/>
              </a:ext>
            </a:extLst>
          </p:cNvPr>
          <p:cNvSpPr txBox="1">
            <a:spLocks noGrp="1"/>
          </p:cNvSpPr>
          <p:nvPr/>
        </p:nvSpPr>
        <p:spPr bwMode="auto">
          <a:xfrm>
            <a:off x="3777607" y="9430226"/>
            <a:ext cx="2889938" cy="496412"/>
          </a:xfrm>
          <a:prstGeom prst="rect">
            <a:avLst/>
          </a:prstGeom>
          <a:noFill/>
          <a:ln w="9525">
            <a:noFill/>
            <a:miter lim="800000"/>
            <a:headEnd/>
            <a:tailEnd/>
          </a:ln>
        </p:spPr>
        <p:txBody>
          <a:bodyPr anchor="b"/>
          <a:lstStyle/>
          <a:p>
            <a:pPr algn="r"/>
            <a:fld id="{A542B9CA-2C54-4C9B-B4EB-99455EF03404}" type="slidenum">
              <a:rPr lang="pl-PL" sz="1200">
                <a:solidFill>
                  <a:srgbClr val="000000"/>
                </a:solidFill>
                <a:latin typeface="Calibri" pitchFamily="34" charset="0"/>
              </a:rPr>
              <a:pPr algn="r"/>
              <a:t>18</a:t>
            </a:fld>
            <a:endParaRPr lang="pl-PL" sz="1200">
              <a:solidFill>
                <a:srgbClr val="000000"/>
              </a:solidFill>
              <a:latin typeface="Calibri" pitchFamily="34" charset="0"/>
            </a:endParaRPr>
          </a:p>
        </p:txBody>
      </p:sp>
    </p:spTree>
    <p:extLst>
      <p:ext uri="{BB962C8B-B14F-4D97-AF65-F5344CB8AC3E}">
        <p14:creationId xmlns:p14="http://schemas.microsoft.com/office/powerpoint/2010/main" val="76873833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950BEC-C83E-BE5D-2643-96525A038B1F}"/>
            </a:ext>
          </a:extLst>
        </p:cNvPr>
        <p:cNvGrpSpPr/>
        <p:nvPr/>
      </p:nvGrpSpPr>
      <p:grpSpPr>
        <a:xfrm>
          <a:off x="0" y="0"/>
          <a:ext cx="0" cy="0"/>
          <a:chOff x="0" y="0"/>
          <a:chExt cx="0" cy="0"/>
        </a:xfrm>
      </p:grpSpPr>
      <p:sp>
        <p:nvSpPr>
          <p:cNvPr id="185346" name="Symbol zastępczy obrazu slajdu 1">
            <a:extLst>
              <a:ext uri="{FF2B5EF4-FFF2-40B4-BE49-F238E27FC236}">
                <a16:creationId xmlns:a16="http://schemas.microsoft.com/office/drawing/2014/main" id="{A2B554EA-75D1-1344-CCB9-3750417FA542}"/>
              </a:ext>
            </a:extLst>
          </p:cNvPr>
          <p:cNvSpPr>
            <a:spLocks noGrp="1" noRot="1" noChangeAspect="1" noTextEdit="1"/>
          </p:cNvSpPr>
          <p:nvPr>
            <p:ph type="sldImg"/>
          </p:nvPr>
        </p:nvSpPr>
        <p:spPr bwMode="auto">
          <a:noFill/>
          <a:ln>
            <a:solidFill>
              <a:srgbClr val="000000"/>
            </a:solidFill>
            <a:miter lim="800000"/>
            <a:headEnd/>
            <a:tailEnd/>
          </a:ln>
        </p:spPr>
      </p:sp>
      <p:sp>
        <p:nvSpPr>
          <p:cNvPr id="185347" name="Symbol zastępczy notatek 2">
            <a:extLst>
              <a:ext uri="{FF2B5EF4-FFF2-40B4-BE49-F238E27FC236}">
                <a16:creationId xmlns:a16="http://schemas.microsoft.com/office/drawing/2014/main" id="{0A3AE661-2BF4-22FA-B865-0172B19A1581}"/>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pl-PL" sz="1100">
              <a:latin typeface="Arial" charset="0"/>
              <a:cs typeface="Arial" charset="0"/>
            </a:endParaRPr>
          </a:p>
        </p:txBody>
      </p:sp>
      <p:sp>
        <p:nvSpPr>
          <p:cNvPr id="185348" name="Symbol zastępczy numeru slajdu 3">
            <a:extLst>
              <a:ext uri="{FF2B5EF4-FFF2-40B4-BE49-F238E27FC236}">
                <a16:creationId xmlns:a16="http://schemas.microsoft.com/office/drawing/2014/main" id="{2AE57E1F-1C99-CB58-D413-5FA2E1353E85}"/>
              </a:ext>
            </a:extLst>
          </p:cNvPr>
          <p:cNvSpPr txBox="1">
            <a:spLocks noGrp="1"/>
          </p:cNvSpPr>
          <p:nvPr/>
        </p:nvSpPr>
        <p:spPr bwMode="auto">
          <a:xfrm>
            <a:off x="3777607" y="9430226"/>
            <a:ext cx="2889938" cy="496412"/>
          </a:xfrm>
          <a:prstGeom prst="rect">
            <a:avLst/>
          </a:prstGeom>
          <a:noFill/>
          <a:ln w="9525">
            <a:noFill/>
            <a:miter lim="800000"/>
            <a:headEnd/>
            <a:tailEnd/>
          </a:ln>
        </p:spPr>
        <p:txBody>
          <a:bodyPr anchor="b"/>
          <a:lstStyle/>
          <a:p>
            <a:pPr algn="r"/>
            <a:fld id="{A542B9CA-2C54-4C9B-B4EB-99455EF03404}" type="slidenum">
              <a:rPr lang="pl-PL" sz="1200">
                <a:solidFill>
                  <a:srgbClr val="000000"/>
                </a:solidFill>
                <a:latin typeface="Calibri" pitchFamily="34" charset="0"/>
              </a:rPr>
              <a:pPr algn="r"/>
              <a:t>19</a:t>
            </a:fld>
            <a:endParaRPr lang="pl-PL" sz="1200">
              <a:solidFill>
                <a:srgbClr val="000000"/>
              </a:solidFill>
              <a:latin typeface="Calibri" pitchFamily="34" charset="0"/>
            </a:endParaRPr>
          </a:p>
        </p:txBody>
      </p:sp>
    </p:spTree>
    <p:extLst>
      <p:ext uri="{BB962C8B-B14F-4D97-AF65-F5344CB8AC3E}">
        <p14:creationId xmlns:p14="http://schemas.microsoft.com/office/powerpoint/2010/main" val="17114205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9A518C13-24F7-489C-88C3-66E258EA3755}" type="slidenum">
              <a:rPr lang="pl-PL" smtClean="0"/>
              <a:pPr>
                <a:defRPr/>
              </a:pPr>
              <a:t>2</a:t>
            </a:fld>
            <a:endParaRPr lang="pl-PL" dirty="0"/>
          </a:p>
        </p:txBody>
      </p:sp>
    </p:spTree>
    <p:extLst>
      <p:ext uri="{BB962C8B-B14F-4D97-AF65-F5344CB8AC3E}">
        <p14:creationId xmlns:p14="http://schemas.microsoft.com/office/powerpoint/2010/main" val="294761969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ADAB34-376B-823E-79C6-ADA4CC56B759}"/>
            </a:ext>
          </a:extLst>
        </p:cNvPr>
        <p:cNvGrpSpPr/>
        <p:nvPr/>
      </p:nvGrpSpPr>
      <p:grpSpPr>
        <a:xfrm>
          <a:off x="0" y="0"/>
          <a:ext cx="0" cy="0"/>
          <a:chOff x="0" y="0"/>
          <a:chExt cx="0" cy="0"/>
        </a:xfrm>
      </p:grpSpPr>
      <p:sp>
        <p:nvSpPr>
          <p:cNvPr id="185346" name="Symbol zastępczy obrazu slajdu 1">
            <a:extLst>
              <a:ext uri="{FF2B5EF4-FFF2-40B4-BE49-F238E27FC236}">
                <a16:creationId xmlns:a16="http://schemas.microsoft.com/office/drawing/2014/main" id="{5D38A29E-B5D1-C4EF-1085-AB252D9F671D}"/>
              </a:ext>
            </a:extLst>
          </p:cNvPr>
          <p:cNvSpPr>
            <a:spLocks noGrp="1" noRot="1" noChangeAspect="1" noTextEdit="1"/>
          </p:cNvSpPr>
          <p:nvPr>
            <p:ph type="sldImg"/>
          </p:nvPr>
        </p:nvSpPr>
        <p:spPr bwMode="auto">
          <a:noFill/>
          <a:ln>
            <a:solidFill>
              <a:srgbClr val="000000"/>
            </a:solidFill>
            <a:miter lim="800000"/>
            <a:headEnd/>
            <a:tailEnd/>
          </a:ln>
        </p:spPr>
      </p:sp>
      <p:sp>
        <p:nvSpPr>
          <p:cNvPr id="185347" name="Symbol zastępczy notatek 2">
            <a:extLst>
              <a:ext uri="{FF2B5EF4-FFF2-40B4-BE49-F238E27FC236}">
                <a16:creationId xmlns:a16="http://schemas.microsoft.com/office/drawing/2014/main" id="{56BE5139-19E6-BB93-B456-CE4C1B7B0A07}"/>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pl-PL" sz="1100">
              <a:latin typeface="Arial" charset="0"/>
              <a:cs typeface="Arial" charset="0"/>
            </a:endParaRPr>
          </a:p>
        </p:txBody>
      </p:sp>
      <p:sp>
        <p:nvSpPr>
          <p:cNvPr id="185348" name="Symbol zastępczy numeru slajdu 3">
            <a:extLst>
              <a:ext uri="{FF2B5EF4-FFF2-40B4-BE49-F238E27FC236}">
                <a16:creationId xmlns:a16="http://schemas.microsoft.com/office/drawing/2014/main" id="{DBC5E190-6B95-7AE7-03BF-F95196BFFEE8}"/>
              </a:ext>
            </a:extLst>
          </p:cNvPr>
          <p:cNvSpPr txBox="1">
            <a:spLocks noGrp="1"/>
          </p:cNvSpPr>
          <p:nvPr/>
        </p:nvSpPr>
        <p:spPr bwMode="auto">
          <a:xfrm>
            <a:off x="3777607" y="9430226"/>
            <a:ext cx="2889938" cy="496412"/>
          </a:xfrm>
          <a:prstGeom prst="rect">
            <a:avLst/>
          </a:prstGeom>
          <a:noFill/>
          <a:ln w="9525">
            <a:noFill/>
            <a:miter lim="800000"/>
            <a:headEnd/>
            <a:tailEnd/>
          </a:ln>
        </p:spPr>
        <p:txBody>
          <a:bodyPr anchor="b"/>
          <a:lstStyle/>
          <a:p>
            <a:pPr algn="r"/>
            <a:fld id="{A542B9CA-2C54-4C9B-B4EB-99455EF03404}" type="slidenum">
              <a:rPr lang="pl-PL" sz="1200">
                <a:solidFill>
                  <a:srgbClr val="000000"/>
                </a:solidFill>
                <a:latin typeface="Calibri" pitchFamily="34" charset="0"/>
              </a:rPr>
              <a:pPr algn="r"/>
              <a:t>20</a:t>
            </a:fld>
            <a:endParaRPr lang="pl-PL" sz="1200">
              <a:solidFill>
                <a:srgbClr val="000000"/>
              </a:solidFill>
              <a:latin typeface="Calibri" pitchFamily="34" charset="0"/>
            </a:endParaRPr>
          </a:p>
        </p:txBody>
      </p:sp>
    </p:spTree>
    <p:extLst>
      <p:ext uri="{BB962C8B-B14F-4D97-AF65-F5344CB8AC3E}">
        <p14:creationId xmlns:p14="http://schemas.microsoft.com/office/powerpoint/2010/main" val="181783940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15822D-71F6-47EC-767B-73FE27348BFA}"/>
            </a:ext>
          </a:extLst>
        </p:cNvPr>
        <p:cNvGrpSpPr/>
        <p:nvPr/>
      </p:nvGrpSpPr>
      <p:grpSpPr>
        <a:xfrm>
          <a:off x="0" y="0"/>
          <a:ext cx="0" cy="0"/>
          <a:chOff x="0" y="0"/>
          <a:chExt cx="0" cy="0"/>
        </a:xfrm>
      </p:grpSpPr>
      <p:sp>
        <p:nvSpPr>
          <p:cNvPr id="185346" name="Symbol zastępczy obrazu slajdu 1">
            <a:extLst>
              <a:ext uri="{FF2B5EF4-FFF2-40B4-BE49-F238E27FC236}">
                <a16:creationId xmlns:a16="http://schemas.microsoft.com/office/drawing/2014/main" id="{BBBE42F5-9091-4F03-9665-A1183442D8C0}"/>
              </a:ext>
            </a:extLst>
          </p:cNvPr>
          <p:cNvSpPr>
            <a:spLocks noGrp="1" noRot="1" noChangeAspect="1" noTextEdit="1"/>
          </p:cNvSpPr>
          <p:nvPr>
            <p:ph type="sldImg"/>
          </p:nvPr>
        </p:nvSpPr>
        <p:spPr bwMode="auto">
          <a:noFill/>
          <a:ln>
            <a:solidFill>
              <a:srgbClr val="000000"/>
            </a:solidFill>
            <a:miter lim="800000"/>
            <a:headEnd/>
            <a:tailEnd/>
          </a:ln>
        </p:spPr>
      </p:sp>
      <p:sp>
        <p:nvSpPr>
          <p:cNvPr id="185347" name="Symbol zastępczy notatek 2">
            <a:extLst>
              <a:ext uri="{FF2B5EF4-FFF2-40B4-BE49-F238E27FC236}">
                <a16:creationId xmlns:a16="http://schemas.microsoft.com/office/drawing/2014/main" id="{5E6E890D-2DDC-8DD7-E4E3-D08B348D2AEA}"/>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pl-PL" sz="1100">
              <a:latin typeface="Arial" charset="0"/>
              <a:cs typeface="Arial" charset="0"/>
            </a:endParaRPr>
          </a:p>
        </p:txBody>
      </p:sp>
      <p:sp>
        <p:nvSpPr>
          <p:cNvPr id="185348" name="Symbol zastępczy numeru slajdu 3">
            <a:extLst>
              <a:ext uri="{FF2B5EF4-FFF2-40B4-BE49-F238E27FC236}">
                <a16:creationId xmlns:a16="http://schemas.microsoft.com/office/drawing/2014/main" id="{C4BD6C8C-A491-7860-5DFF-D9AF9F48C44E}"/>
              </a:ext>
            </a:extLst>
          </p:cNvPr>
          <p:cNvSpPr txBox="1">
            <a:spLocks noGrp="1"/>
          </p:cNvSpPr>
          <p:nvPr/>
        </p:nvSpPr>
        <p:spPr bwMode="auto">
          <a:xfrm>
            <a:off x="3777607" y="9430226"/>
            <a:ext cx="2889938" cy="496412"/>
          </a:xfrm>
          <a:prstGeom prst="rect">
            <a:avLst/>
          </a:prstGeom>
          <a:noFill/>
          <a:ln w="9525">
            <a:noFill/>
            <a:miter lim="800000"/>
            <a:headEnd/>
            <a:tailEnd/>
          </a:ln>
        </p:spPr>
        <p:txBody>
          <a:bodyPr anchor="b"/>
          <a:lstStyle/>
          <a:p>
            <a:pPr algn="r"/>
            <a:fld id="{A542B9CA-2C54-4C9B-B4EB-99455EF03404}" type="slidenum">
              <a:rPr lang="pl-PL" sz="1200">
                <a:solidFill>
                  <a:srgbClr val="000000"/>
                </a:solidFill>
                <a:latin typeface="Calibri" pitchFamily="34" charset="0"/>
              </a:rPr>
              <a:pPr algn="r"/>
              <a:t>21</a:t>
            </a:fld>
            <a:endParaRPr lang="pl-PL" sz="1200">
              <a:solidFill>
                <a:srgbClr val="000000"/>
              </a:solidFill>
              <a:latin typeface="Calibri" pitchFamily="34" charset="0"/>
            </a:endParaRPr>
          </a:p>
        </p:txBody>
      </p:sp>
    </p:spTree>
    <p:extLst>
      <p:ext uri="{BB962C8B-B14F-4D97-AF65-F5344CB8AC3E}">
        <p14:creationId xmlns:p14="http://schemas.microsoft.com/office/powerpoint/2010/main" val="137531437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5AD9AA-5D98-F5B3-B715-AA682FDE3606}"/>
            </a:ext>
          </a:extLst>
        </p:cNvPr>
        <p:cNvGrpSpPr/>
        <p:nvPr/>
      </p:nvGrpSpPr>
      <p:grpSpPr>
        <a:xfrm>
          <a:off x="0" y="0"/>
          <a:ext cx="0" cy="0"/>
          <a:chOff x="0" y="0"/>
          <a:chExt cx="0" cy="0"/>
        </a:xfrm>
      </p:grpSpPr>
      <p:sp>
        <p:nvSpPr>
          <p:cNvPr id="185346" name="Symbol zastępczy obrazu slajdu 1">
            <a:extLst>
              <a:ext uri="{FF2B5EF4-FFF2-40B4-BE49-F238E27FC236}">
                <a16:creationId xmlns:a16="http://schemas.microsoft.com/office/drawing/2014/main" id="{63BCCC5E-7FDC-B609-87E0-E62AABFC311C}"/>
              </a:ext>
            </a:extLst>
          </p:cNvPr>
          <p:cNvSpPr>
            <a:spLocks noGrp="1" noRot="1" noChangeAspect="1" noTextEdit="1"/>
          </p:cNvSpPr>
          <p:nvPr>
            <p:ph type="sldImg"/>
          </p:nvPr>
        </p:nvSpPr>
        <p:spPr bwMode="auto">
          <a:noFill/>
          <a:ln>
            <a:solidFill>
              <a:srgbClr val="000000"/>
            </a:solidFill>
            <a:miter lim="800000"/>
            <a:headEnd/>
            <a:tailEnd/>
          </a:ln>
        </p:spPr>
      </p:sp>
      <p:sp>
        <p:nvSpPr>
          <p:cNvPr id="185347" name="Symbol zastępczy notatek 2">
            <a:extLst>
              <a:ext uri="{FF2B5EF4-FFF2-40B4-BE49-F238E27FC236}">
                <a16:creationId xmlns:a16="http://schemas.microsoft.com/office/drawing/2014/main" id="{5A06848B-DBE2-ACE2-0FF9-602FC885E538}"/>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pl-PL" sz="1100">
              <a:latin typeface="Arial" charset="0"/>
              <a:cs typeface="Arial" charset="0"/>
            </a:endParaRPr>
          </a:p>
        </p:txBody>
      </p:sp>
      <p:sp>
        <p:nvSpPr>
          <p:cNvPr id="185348" name="Symbol zastępczy numeru slajdu 3">
            <a:extLst>
              <a:ext uri="{FF2B5EF4-FFF2-40B4-BE49-F238E27FC236}">
                <a16:creationId xmlns:a16="http://schemas.microsoft.com/office/drawing/2014/main" id="{02A10F9F-96B9-6156-14F5-D98B27893E77}"/>
              </a:ext>
            </a:extLst>
          </p:cNvPr>
          <p:cNvSpPr txBox="1">
            <a:spLocks noGrp="1"/>
          </p:cNvSpPr>
          <p:nvPr/>
        </p:nvSpPr>
        <p:spPr bwMode="auto">
          <a:xfrm>
            <a:off x="3777607" y="9430226"/>
            <a:ext cx="2889938" cy="496412"/>
          </a:xfrm>
          <a:prstGeom prst="rect">
            <a:avLst/>
          </a:prstGeom>
          <a:noFill/>
          <a:ln w="9525">
            <a:noFill/>
            <a:miter lim="800000"/>
            <a:headEnd/>
            <a:tailEnd/>
          </a:ln>
        </p:spPr>
        <p:txBody>
          <a:bodyPr anchor="b"/>
          <a:lstStyle/>
          <a:p>
            <a:pPr algn="r"/>
            <a:fld id="{A542B9CA-2C54-4C9B-B4EB-99455EF03404}" type="slidenum">
              <a:rPr lang="pl-PL" sz="1200">
                <a:solidFill>
                  <a:srgbClr val="000000"/>
                </a:solidFill>
                <a:latin typeface="Calibri" pitchFamily="34" charset="0"/>
              </a:rPr>
              <a:pPr algn="r"/>
              <a:t>22</a:t>
            </a:fld>
            <a:endParaRPr lang="pl-PL" sz="1200">
              <a:solidFill>
                <a:srgbClr val="000000"/>
              </a:solidFill>
              <a:latin typeface="Calibri" pitchFamily="34" charset="0"/>
            </a:endParaRPr>
          </a:p>
        </p:txBody>
      </p:sp>
    </p:spTree>
    <p:extLst>
      <p:ext uri="{BB962C8B-B14F-4D97-AF65-F5344CB8AC3E}">
        <p14:creationId xmlns:p14="http://schemas.microsoft.com/office/powerpoint/2010/main" val="390428138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182F06-3AC3-DE70-0A6B-82C555018B9D}"/>
            </a:ext>
          </a:extLst>
        </p:cNvPr>
        <p:cNvGrpSpPr/>
        <p:nvPr/>
      </p:nvGrpSpPr>
      <p:grpSpPr>
        <a:xfrm>
          <a:off x="0" y="0"/>
          <a:ext cx="0" cy="0"/>
          <a:chOff x="0" y="0"/>
          <a:chExt cx="0" cy="0"/>
        </a:xfrm>
      </p:grpSpPr>
      <p:sp>
        <p:nvSpPr>
          <p:cNvPr id="185346" name="Symbol zastępczy obrazu slajdu 1">
            <a:extLst>
              <a:ext uri="{FF2B5EF4-FFF2-40B4-BE49-F238E27FC236}">
                <a16:creationId xmlns:a16="http://schemas.microsoft.com/office/drawing/2014/main" id="{E5EB80F6-9D8D-BF94-3D17-433AC03894C1}"/>
              </a:ext>
            </a:extLst>
          </p:cNvPr>
          <p:cNvSpPr>
            <a:spLocks noGrp="1" noRot="1" noChangeAspect="1" noTextEdit="1"/>
          </p:cNvSpPr>
          <p:nvPr>
            <p:ph type="sldImg"/>
          </p:nvPr>
        </p:nvSpPr>
        <p:spPr bwMode="auto">
          <a:noFill/>
          <a:ln>
            <a:solidFill>
              <a:srgbClr val="000000"/>
            </a:solidFill>
            <a:miter lim="800000"/>
            <a:headEnd/>
            <a:tailEnd/>
          </a:ln>
        </p:spPr>
      </p:sp>
      <p:sp>
        <p:nvSpPr>
          <p:cNvPr id="185347" name="Symbol zastępczy notatek 2">
            <a:extLst>
              <a:ext uri="{FF2B5EF4-FFF2-40B4-BE49-F238E27FC236}">
                <a16:creationId xmlns:a16="http://schemas.microsoft.com/office/drawing/2014/main" id="{4E54054C-AB2E-A221-A618-93C02E77F198}"/>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pl-PL" sz="1100">
              <a:latin typeface="Arial" charset="0"/>
              <a:cs typeface="Arial" charset="0"/>
            </a:endParaRPr>
          </a:p>
        </p:txBody>
      </p:sp>
      <p:sp>
        <p:nvSpPr>
          <p:cNvPr id="185348" name="Symbol zastępczy numeru slajdu 3">
            <a:extLst>
              <a:ext uri="{FF2B5EF4-FFF2-40B4-BE49-F238E27FC236}">
                <a16:creationId xmlns:a16="http://schemas.microsoft.com/office/drawing/2014/main" id="{EA87E2BF-9875-14D6-1CFC-0DCDC02AD55E}"/>
              </a:ext>
            </a:extLst>
          </p:cNvPr>
          <p:cNvSpPr txBox="1">
            <a:spLocks noGrp="1"/>
          </p:cNvSpPr>
          <p:nvPr/>
        </p:nvSpPr>
        <p:spPr bwMode="auto">
          <a:xfrm>
            <a:off x="3777607" y="9430226"/>
            <a:ext cx="2889938" cy="496412"/>
          </a:xfrm>
          <a:prstGeom prst="rect">
            <a:avLst/>
          </a:prstGeom>
          <a:noFill/>
          <a:ln w="9525">
            <a:noFill/>
            <a:miter lim="800000"/>
            <a:headEnd/>
            <a:tailEnd/>
          </a:ln>
        </p:spPr>
        <p:txBody>
          <a:bodyPr anchor="b"/>
          <a:lstStyle/>
          <a:p>
            <a:pPr algn="r"/>
            <a:fld id="{A542B9CA-2C54-4C9B-B4EB-99455EF03404}" type="slidenum">
              <a:rPr lang="pl-PL" sz="1200">
                <a:solidFill>
                  <a:srgbClr val="000000"/>
                </a:solidFill>
                <a:latin typeface="Calibri" pitchFamily="34" charset="0"/>
              </a:rPr>
              <a:pPr algn="r"/>
              <a:t>23</a:t>
            </a:fld>
            <a:endParaRPr lang="pl-PL" sz="1200">
              <a:solidFill>
                <a:srgbClr val="000000"/>
              </a:solidFill>
              <a:latin typeface="Calibri" pitchFamily="34" charset="0"/>
            </a:endParaRPr>
          </a:p>
        </p:txBody>
      </p:sp>
    </p:spTree>
    <p:extLst>
      <p:ext uri="{BB962C8B-B14F-4D97-AF65-F5344CB8AC3E}">
        <p14:creationId xmlns:p14="http://schemas.microsoft.com/office/powerpoint/2010/main" val="327408043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BCABB0-30C4-4622-E49D-75D610DB44AF}"/>
            </a:ext>
          </a:extLst>
        </p:cNvPr>
        <p:cNvGrpSpPr/>
        <p:nvPr/>
      </p:nvGrpSpPr>
      <p:grpSpPr>
        <a:xfrm>
          <a:off x="0" y="0"/>
          <a:ext cx="0" cy="0"/>
          <a:chOff x="0" y="0"/>
          <a:chExt cx="0" cy="0"/>
        </a:xfrm>
      </p:grpSpPr>
      <p:sp>
        <p:nvSpPr>
          <p:cNvPr id="185346" name="Symbol zastępczy obrazu slajdu 1">
            <a:extLst>
              <a:ext uri="{FF2B5EF4-FFF2-40B4-BE49-F238E27FC236}">
                <a16:creationId xmlns:a16="http://schemas.microsoft.com/office/drawing/2014/main" id="{6D8F169A-0F6F-3696-F409-6263BF47EA06}"/>
              </a:ext>
            </a:extLst>
          </p:cNvPr>
          <p:cNvSpPr>
            <a:spLocks noGrp="1" noRot="1" noChangeAspect="1" noTextEdit="1"/>
          </p:cNvSpPr>
          <p:nvPr>
            <p:ph type="sldImg"/>
          </p:nvPr>
        </p:nvSpPr>
        <p:spPr bwMode="auto">
          <a:noFill/>
          <a:ln>
            <a:solidFill>
              <a:srgbClr val="000000"/>
            </a:solidFill>
            <a:miter lim="800000"/>
            <a:headEnd/>
            <a:tailEnd/>
          </a:ln>
        </p:spPr>
      </p:sp>
      <p:sp>
        <p:nvSpPr>
          <p:cNvPr id="185347" name="Symbol zastępczy notatek 2">
            <a:extLst>
              <a:ext uri="{FF2B5EF4-FFF2-40B4-BE49-F238E27FC236}">
                <a16:creationId xmlns:a16="http://schemas.microsoft.com/office/drawing/2014/main" id="{75878A1E-66AB-0A3E-B0FD-15650C1E676C}"/>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pl-PL" sz="1100">
              <a:latin typeface="Arial" charset="0"/>
              <a:cs typeface="Arial" charset="0"/>
            </a:endParaRPr>
          </a:p>
        </p:txBody>
      </p:sp>
      <p:sp>
        <p:nvSpPr>
          <p:cNvPr id="185348" name="Symbol zastępczy numeru slajdu 3">
            <a:extLst>
              <a:ext uri="{FF2B5EF4-FFF2-40B4-BE49-F238E27FC236}">
                <a16:creationId xmlns:a16="http://schemas.microsoft.com/office/drawing/2014/main" id="{A5D0C386-CFBA-7591-4915-D70114C62AAE}"/>
              </a:ext>
            </a:extLst>
          </p:cNvPr>
          <p:cNvSpPr txBox="1">
            <a:spLocks noGrp="1"/>
          </p:cNvSpPr>
          <p:nvPr/>
        </p:nvSpPr>
        <p:spPr bwMode="auto">
          <a:xfrm>
            <a:off x="3777607" y="9430226"/>
            <a:ext cx="2889938" cy="496412"/>
          </a:xfrm>
          <a:prstGeom prst="rect">
            <a:avLst/>
          </a:prstGeom>
          <a:noFill/>
          <a:ln w="9525">
            <a:noFill/>
            <a:miter lim="800000"/>
            <a:headEnd/>
            <a:tailEnd/>
          </a:ln>
        </p:spPr>
        <p:txBody>
          <a:bodyPr anchor="b"/>
          <a:lstStyle/>
          <a:p>
            <a:pPr algn="r"/>
            <a:fld id="{A542B9CA-2C54-4C9B-B4EB-99455EF03404}" type="slidenum">
              <a:rPr lang="pl-PL" sz="1200">
                <a:solidFill>
                  <a:srgbClr val="000000"/>
                </a:solidFill>
                <a:latin typeface="Calibri" pitchFamily="34" charset="0"/>
              </a:rPr>
              <a:pPr algn="r"/>
              <a:t>24</a:t>
            </a:fld>
            <a:endParaRPr lang="pl-PL" sz="1200">
              <a:solidFill>
                <a:srgbClr val="000000"/>
              </a:solidFill>
              <a:latin typeface="Calibri" pitchFamily="34" charset="0"/>
            </a:endParaRPr>
          </a:p>
        </p:txBody>
      </p:sp>
    </p:spTree>
    <p:extLst>
      <p:ext uri="{BB962C8B-B14F-4D97-AF65-F5344CB8AC3E}">
        <p14:creationId xmlns:p14="http://schemas.microsoft.com/office/powerpoint/2010/main" val="102850632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59AFD6-6F39-5A1C-EC52-C3FCDF8905E1}"/>
            </a:ext>
          </a:extLst>
        </p:cNvPr>
        <p:cNvGrpSpPr/>
        <p:nvPr/>
      </p:nvGrpSpPr>
      <p:grpSpPr>
        <a:xfrm>
          <a:off x="0" y="0"/>
          <a:ext cx="0" cy="0"/>
          <a:chOff x="0" y="0"/>
          <a:chExt cx="0" cy="0"/>
        </a:xfrm>
      </p:grpSpPr>
      <p:sp>
        <p:nvSpPr>
          <p:cNvPr id="185346" name="Symbol zastępczy obrazu slajdu 1">
            <a:extLst>
              <a:ext uri="{FF2B5EF4-FFF2-40B4-BE49-F238E27FC236}">
                <a16:creationId xmlns:a16="http://schemas.microsoft.com/office/drawing/2014/main" id="{99531B38-A829-F6F9-40F5-8DE9168D49E0}"/>
              </a:ext>
            </a:extLst>
          </p:cNvPr>
          <p:cNvSpPr>
            <a:spLocks noGrp="1" noRot="1" noChangeAspect="1" noTextEdit="1"/>
          </p:cNvSpPr>
          <p:nvPr>
            <p:ph type="sldImg"/>
          </p:nvPr>
        </p:nvSpPr>
        <p:spPr bwMode="auto">
          <a:noFill/>
          <a:ln>
            <a:solidFill>
              <a:srgbClr val="000000"/>
            </a:solidFill>
            <a:miter lim="800000"/>
            <a:headEnd/>
            <a:tailEnd/>
          </a:ln>
        </p:spPr>
      </p:sp>
      <p:sp>
        <p:nvSpPr>
          <p:cNvPr id="185347" name="Symbol zastępczy notatek 2">
            <a:extLst>
              <a:ext uri="{FF2B5EF4-FFF2-40B4-BE49-F238E27FC236}">
                <a16:creationId xmlns:a16="http://schemas.microsoft.com/office/drawing/2014/main" id="{E3A73D5E-782C-6E7B-8FE7-10B29B8E0A58}"/>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pl-PL" sz="1100">
              <a:latin typeface="Arial" charset="0"/>
              <a:cs typeface="Arial" charset="0"/>
            </a:endParaRPr>
          </a:p>
        </p:txBody>
      </p:sp>
      <p:sp>
        <p:nvSpPr>
          <p:cNvPr id="185348" name="Symbol zastępczy numeru slajdu 3">
            <a:extLst>
              <a:ext uri="{FF2B5EF4-FFF2-40B4-BE49-F238E27FC236}">
                <a16:creationId xmlns:a16="http://schemas.microsoft.com/office/drawing/2014/main" id="{9EB5102E-969C-B2E8-B974-78DD6F6591F5}"/>
              </a:ext>
            </a:extLst>
          </p:cNvPr>
          <p:cNvSpPr txBox="1">
            <a:spLocks noGrp="1"/>
          </p:cNvSpPr>
          <p:nvPr/>
        </p:nvSpPr>
        <p:spPr bwMode="auto">
          <a:xfrm>
            <a:off x="3777607" y="9430226"/>
            <a:ext cx="2889938" cy="496412"/>
          </a:xfrm>
          <a:prstGeom prst="rect">
            <a:avLst/>
          </a:prstGeom>
          <a:noFill/>
          <a:ln w="9525">
            <a:noFill/>
            <a:miter lim="800000"/>
            <a:headEnd/>
            <a:tailEnd/>
          </a:ln>
        </p:spPr>
        <p:txBody>
          <a:bodyPr anchor="b"/>
          <a:lstStyle/>
          <a:p>
            <a:pPr algn="r"/>
            <a:fld id="{A542B9CA-2C54-4C9B-B4EB-99455EF03404}" type="slidenum">
              <a:rPr lang="pl-PL" sz="1200">
                <a:solidFill>
                  <a:srgbClr val="000000"/>
                </a:solidFill>
                <a:latin typeface="Calibri" pitchFamily="34" charset="0"/>
              </a:rPr>
              <a:pPr algn="r"/>
              <a:t>25</a:t>
            </a:fld>
            <a:endParaRPr lang="pl-PL" sz="1200">
              <a:solidFill>
                <a:srgbClr val="000000"/>
              </a:solidFill>
              <a:latin typeface="Calibri" pitchFamily="34" charset="0"/>
            </a:endParaRPr>
          </a:p>
        </p:txBody>
      </p:sp>
    </p:spTree>
    <p:extLst>
      <p:ext uri="{BB962C8B-B14F-4D97-AF65-F5344CB8AC3E}">
        <p14:creationId xmlns:p14="http://schemas.microsoft.com/office/powerpoint/2010/main" val="145799779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35FB7A-364C-E4E2-B251-1C021D6B91BF}"/>
            </a:ext>
          </a:extLst>
        </p:cNvPr>
        <p:cNvGrpSpPr/>
        <p:nvPr/>
      </p:nvGrpSpPr>
      <p:grpSpPr>
        <a:xfrm>
          <a:off x="0" y="0"/>
          <a:ext cx="0" cy="0"/>
          <a:chOff x="0" y="0"/>
          <a:chExt cx="0" cy="0"/>
        </a:xfrm>
      </p:grpSpPr>
      <p:sp>
        <p:nvSpPr>
          <p:cNvPr id="185346" name="Symbol zastępczy obrazu slajdu 1">
            <a:extLst>
              <a:ext uri="{FF2B5EF4-FFF2-40B4-BE49-F238E27FC236}">
                <a16:creationId xmlns:a16="http://schemas.microsoft.com/office/drawing/2014/main" id="{306C1602-BB60-C902-788A-73AFFDE19D24}"/>
              </a:ext>
            </a:extLst>
          </p:cNvPr>
          <p:cNvSpPr>
            <a:spLocks noGrp="1" noRot="1" noChangeAspect="1" noTextEdit="1"/>
          </p:cNvSpPr>
          <p:nvPr>
            <p:ph type="sldImg"/>
          </p:nvPr>
        </p:nvSpPr>
        <p:spPr bwMode="auto">
          <a:noFill/>
          <a:ln>
            <a:solidFill>
              <a:srgbClr val="000000"/>
            </a:solidFill>
            <a:miter lim="800000"/>
            <a:headEnd/>
            <a:tailEnd/>
          </a:ln>
        </p:spPr>
      </p:sp>
      <p:sp>
        <p:nvSpPr>
          <p:cNvPr id="185347" name="Symbol zastępczy notatek 2">
            <a:extLst>
              <a:ext uri="{FF2B5EF4-FFF2-40B4-BE49-F238E27FC236}">
                <a16:creationId xmlns:a16="http://schemas.microsoft.com/office/drawing/2014/main" id="{71D27926-85C3-812B-8CCA-D56337427181}"/>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pl-PL" sz="1100" dirty="0">
              <a:latin typeface="Arial" charset="0"/>
              <a:cs typeface="Arial" charset="0"/>
            </a:endParaRPr>
          </a:p>
        </p:txBody>
      </p:sp>
      <p:sp>
        <p:nvSpPr>
          <p:cNvPr id="185348" name="Symbol zastępczy numeru slajdu 3">
            <a:extLst>
              <a:ext uri="{FF2B5EF4-FFF2-40B4-BE49-F238E27FC236}">
                <a16:creationId xmlns:a16="http://schemas.microsoft.com/office/drawing/2014/main" id="{1D710233-CED8-9526-407F-ECE217D68928}"/>
              </a:ext>
            </a:extLst>
          </p:cNvPr>
          <p:cNvSpPr txBox="1">
            <a:spLocks noGrp="1"/>
          </p:cNvSpPr>
          <p:nvPr/>
        </p:nvSpPr>
        <p:spPr bwMode="auto">
          <a:xfrm>
            <a:off x="3777607" y="9430226"/>
            <a:ext cx="2889938" cy="496412"/>
          </a:xfrm>
          <a:prstGeom prst="rect">
            <a:avLst/>
          </a:prstGeom>
          <a:noFill/>
          <a:ln w="9525">
            <a:noFill/>
            <a:miter lim="800000"/>
            <a:headEnd/>
            <a:tailEnd/>
          </a:ln>
        </p:spPr>
        <p:txBody>
          <a:bodyPr anchor="b"/>
          <a:lstStyle/>
          <a:p>
            <a:pPr algn="r"/>
            <a:fld id="{A542B9CA-2C54-4C9B-B4EB-99455EF03404}" type="slidenum">
              <a:rPr lang="pl-PL" sz="1200">
                <a:solidFill>
                  <a:srgbClr val="000000"/>
                </a:solidFill>
                <a:latin typeface="Calibri" pitchFamily="34" charset="0"/>
              </a:rPr>
              <a:pPr algn="r"/>
              <a:t>26</a:t>
            </a:fld>
            <a:endParaRPr lang="pl-PL" sz="1200">
              <a:solidFill>
                <a:srgbClr val="000000"/>
              </a:solidFill>
              <a:latin typeface="Calibri" pitchFamily="34" charset="0"/>
            </a:endParaRPr>
          </a:p>
        </p:txBody>
      </p:sp>
    </p:spTree>
    <p:extLst>
      <p:ext uri="{BB962C8B-B14F-4D97-AF65-F5344CB8AC3E}">
        <p14:creationId xmlns:p14="http://schemas.microsoft.com/office/powerpoint/2010/main" val="40661066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3969B2-BF27-22F5-D33F-BDA4F4B0970B}"/>
            </a:ext>
          </a:extLst>
        </p:cNvPr>
        <p:cNvGrpSpPr/>
        <p:nvPr/>
      </p:nvGrpSpPr>
      <p:grpSpPr>
        <a:xfrm>
          <a:off x="0" y="0"/>
          <a:ext cx="0" cy="0"/>
          <a:chOff x="0" y="0"/>
          <a:chExt cx="0" cy="0"/>
        </a:xfrm>
      </p:grpSpPr>
      <p:sp>
        <p:nvSpPr>
          <p:cNvPr id="185346" name="Symbol zastępczy obrazu slajdu 1">
            <a:extLst>
              <a:ext uri="{FF2B5EF4-FFF2-40B4-BE49-F238E27FC236}">
                <a16:creationId xmlns:a16="http://schemas.microsoft.com/office/drawing/2014/main" id="{91842D9E-ED46-E4C0-4DC0-C9886E2C89CF}"/>
              </a:ext>
            </a:extLst>
          </p:cNvPr>
          <p:cNvSpPr>
            <a:spLocks noGrp="1" noRot="1" noChangeAspect="1" noTextEdit="1"/>
          </p:cNvSpPr>
          <p:nvPr>
            <p:ph type="sldImg"/>
          </p:nvPr>
        </p:nvSpPr>
        <p:spPr bwMode="auto">
          <a:noFill/>
          <a:ln>
            <a:solidFill>
              <a:srgbClr val="000000"/>
            </a:solidFill>
            <a:miter lim="800000"/>
            <a:headEnd/>
            <a:tailEnd/>
          </a:ln>
        </p:spPr>
      </p:sp>
      <p:sp>
        <p:nvSpPr>
          <p:cNvPr id="185347" name="Symbol zastępczy notatek 2">
            <a:extLst>
              <a:ext uri="{FF2B5EF4-FFF2-40B4-BE49-F238E27FC236}">
                <a16:creationId xmlns:a16="http://schemas.microsoft.com/office/drawing/2014/main" id="{C52ADD80-74A7-4185-8659-0E10A4CFC2C1}"/>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pl-PL" sz="1100">
              <a:latin typeface="Arial" charset="0"/>
              <a:cs typeface="Arial" charset="0"/>
            </a:endParaRPr>
          </a:p>
        </p:txBody>
      </p:sp>
      <p:sp>
        <p:nvSpPr>
          <p:cNvPr id="185348" name="Symbol zastępczy numeru slajdu 3">
            <a:extLst>
              <a:ext uri="{FF2B5EF4-FFF2-40B4-BE49-F238E27FC236}">
                <a16:creationId xmlns:a16="http://schemas.microsoft.com/office/drawing/2014/main" id="{AF33EA96-7427-3459-BCE3-C4CBAED08B05}"/>
              </a:ext>
            </a:extLst>
          </p:cNvPr>
          <p:cNvSpPr txBox="1">
            <a:spLocks noGrp="1"/>
          </p:cNvSpPr>
          <p:nvPr/>
        </p:nvSpPr>
        <p:spPr bwMode="auto">
          <a:xfrm>
            <a:off x="3777607" y="9430226"/>
            <a:ext cx="2889938" cy="496412"/>
          </a:xfrm>
          <a:prstGeom prst="rect">
            <a:avLst/>
          </a:prstGeom>
          <a:noFill/>
          <a:ln w="9525">
            <a:noFill/>
            <a:miter lim="800000"/>
            <a:headEnd/>
            <a:tailEnd/>
          </a:ln>
        </p:spPr>
        <p:txBody>
          <a:bodyPr anchor="b"/>
          <a:lstStyle/>
          <a:p>
            <a:pPr algn="r"/>
            <a:fld id="{A542B9CA-2C54-4C9B-B4EB-99455EF03404}" type="slidenum">
              <a:rPr lang="pl-PL" sz="1200">
                <a:solidFill>
                  <a:srgbClr val="000000"/>
                </a:solidFill>
                <a:latin typeface="Calibri" pitchFamily="34" charset="0"/>
              </a:rPr>
              <a:pPr algn="r"/>
              <a:t>27</a:t>
            </a:fld>
            <a:endParaRPr lang="pl-PL" sz="1200">
              <a:solidFill>
                <a:srgbClr val="000000"/>
              </a:solidFill>
              <a:latin typeface="Calibri" pitchFamily="34" charset="0"/>
            </a:endParaRPr>
          </a:p>
        </p:txBody>
      </p:sp>
    </p:spTree>
    <p:extLst>
      <p:ext uri="{BB962C8B-B14F-4D97-AF65-F5344CB8AC3E}">
        <p14:creationId xmlns:p14="http://schemas.microsoft.com/office/powerpoint/2010/main" val="198906589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A9B875-0035-F1F1-B4CE-33D9AF5C0470}"/>
            </a:ext>
          </a:extLst>
        </p:cNvPr>
        <p:cNvGrpSpPr/>
        <p:nvPr/>
      </p:nvGrpSpPr>
      <p:grpSpPr>
        <a:xfrm>
          <a:off x="0" y="0"/>
          <a:ext cx="0" cy="0"/>
          <a:chOff x="0" y="0"/>
          <a:chExt cx="0" cy="0"/>
        </a:xfrm>
      </p:grpSpPr>
      <p:sp>
        <p:nvSpPr>
          <p:cNvPr id="185346" name="Symbol zastępczy obrazu slajdu 1">
            <a:extLst>
              <a:ext uri="{FF2B5EF4-FFF2-40B4-BE49-F238E27FC236}">
                <a16:creationId xmlns:a16="http://schemas.microsoft.com/office/drawing/2014/main" id="{25700D1E-5549-DFDD-5315-A1219DA62519}"/>
              </a:ext>
            </a:extLst>
          </p:cNvPr>
          <p:cNvSpPr>
            <a:spLocks noGrp="1" noRot="1" noChangeAspect="1" noTextEdit="1"/>
          </p:cNvSpPr>
          <p:nvPr>
            <p:ph type="sldImg"/>
          </p:nvPr>
        </p:nvSpPr>
        <p:spPr bwMode="auto">
          <a:noFill/>
          <a:ln>
            <a:solidFill>
              <a:srgbClr val="000000"/>
            </a:solidFill>
            <a:miter lim="800000"/>
            <a:headEnd/>
            <a:tailEnd/>
          </a:ln>
        </p:spPr>
      </p:sp>
      <p:sp>
        <p:nvSpPr>
          <p:cNvPr id="185347" name="Symbol zastępczy notatek 2">
            <a:extLst>
              <a:ext uri="{FF2B5EF4-FFF2-40B4-BE49-F238E27FC236}">
                <a16:creationId xmlns:a16="http://schemas.microsoft.com/office/drawing/2014/main" id="{8FC8F2B5-4800-60E2-122F-5A59D8658837}"/>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pl-PL" sz="1100">
              <a:latin typeface="Arial" charset="0"/>
              <a:cs typeface="Arial" charset="0"/>
            </a:endParaRPr>
          </a:p>
        </p:txBody>
      </p:sp>
      <p:sp>
        <p:nvSpPr>
          <p:cNvPr id="185348" name="Symbol zastępczy numeru slajdu 3">
            <a:extLst>
              <a:ext uri="{FF2B5EF4-FFF2-40B4-BE49-F238E27FC236}">
                <a16:creationId xmlns:a16="http://schemas.microsoft.com/office/drawing/2014/main" id="{AE20DAA2-5B53-E2EA-B2B0-DC77954C54C7}"/>
              </a:ext>
            </a:extLst>
          </p:cNvPr>
          <p:cNvSpPr txBox="1">
            <a:spLocks noGrp="1"/>
          </p:cNvSpPr>
          <p:nvPr/>
        </p:nvSpPr>
        <p:spPr bwMode="auto">
          <a:xfrm>
            <a:off x="3777607" y="9430226"/>
            <a:ext cx="2889938" cy="496412"/>
          </a:xfrm>
          <a:prstGeom prst="rect">
            <a:avLst/>
          </a:prstGeom>
          <a:noFill/>
          <a:ln w="9525">
            <a:noFill/>
            <a:miter lim="800000"/>
            <a:headEnd/>
            <a:tailEnd/>
          </a:ln>
        </p:spPr>
        <p:txBody>
          <a:bodyPr anchor="b"/>
          <a:lstStyle/>
          <a:p>
            <a:pPr algn="r"/>
            <a:fld id="{A542B9CA-2C54-4C9B-B4EB-99455EF03404}" type="slidenum">
              <a:rPr lang="pl-PL" sz="1200">
                <a:solidFill>
                  <a:srgbClr val="000000"/>
                </a:solidFill>
                <a:latin typeface="Calibri" pitchFamily="34" charset="0"/>
              </a:rPr>
              <a:pPr algn="r"/>
              <a:t>28</a:t>
            </a:fld>
            <a:endParaRPr lang="pl-PL" sz="1200">
              <a:solidFill>
                <a:srgbClr val="000000"/>
              </a:solidFill>
              <a:latin typeface="Calibri" pitchFamily="34" charset="0"/>
            </a:endParaRPr>
          </a:p>
        </p:txBody>
      </p:sp>
    </p:spTree>
    <p:extLst>
      <p:ext uri="{BB962C8B-B14F-4D97-AF65-F5344CB8AC3E}">
        <p14:creationId xmlns:p14="http://schemas.microsoft.com/office/powerpoint/2010/main" val="124162544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A88384-D0B8-5833-C2AA-8D7FD0EE63D2}"/>
            </a:ext>
          </a:extLst>
        </p:cNvPr>
        <p:cNvGrpSpPr/>
        <p:nvPr/>
      </p:nvGrpSpPr>
      <p:grpSpPr>
        <a:xfrm>
          <a:off x="0" y="0"/>
          <a:ext cx="0" cy="0"/>
          <a:chOff x="0" y="0"/>
          <a:chExt cx="0" cy="0"/>
        </a:xfrm>
      </p:grpSpPr>
      <p:sp>
        <p:nvSpPr>
          <p:cNvPr id="185346" name="Symbol zastępczy obrazu slajdu 1">
            <a:extLst>
              <a:ext uri="{FF2B5EF4-FFF2-40B4-BE49-F238E27FC236}">
                <a16:creationId xmlns:a16="http://schemas.microsoft.com/office/drawing/2014/main" id="{E1722858-8FFB-4534-736E-337261F3BDF4}"/>
              </a:ext>
            </a:extLst>
          </p:cNvPr>
          <p:cNvSpPr>
            <a:spLocks noGrp="1" noRot="1" noChangeAspect="1" noTextEdit="1"/>
          </p:cNvSpPr>
          <p:nvPr>
            <p:ph type="sldImg"/>
          </p:nvPr>
        </p:nvSpPr>
        <p:spPr bwMode="auto">
          <a:noFill/>
          <a:ln>
            <a:solidFill>
              <a:srgbClr val="000000"/>
            </a:solidFill>
            <a:miter lim="800000"/>
            <a:headEnd/>
            <a:tailEnd/>
          </a:ln>
        </p:spPr>
      </p:sp>
      <p:sp>
        <p:nvSpPr>
          <p:cNvPr id="185347" name="Symbol zastępczy notatek 2">
            <a:extLst>
              <a:ext uri="{FF2B5EF4-FFF2-40B4-BE49-F238E27FC236}">
                <a16:creationId xmlns:a16="http://schemas.microsoft.com/office/drawing/2014/main" id="{5EF5EC4F-DC49-2B72-9E92-87A36ED94E74}"/>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pl-PL" sz="1100">
              <a:latin typeface="Arial" charset="0"/>
              <a:cs typeface="Arial" charset="0"/>
            </a:endParaRPr>
          </a:p>
        </p:txBody>
      </p:sp>
      <p:sp>
        <p:nvSpPr>
          <p:cNvPr id="185348" name="Symbol zastępczy numeru slajdu 3">
            <a:extLst>
              <a:ext uri="{FF2B5EF4-FFF2-40B4-BE49-F238E27FC236}">
                <a16:creationId xmlns:a16="http://schemas.microsoft.com/office/drawing/2014/main" id="{E4BEE680-11E0-A7AE-8370-A6FE2A2C199A}"/>
              </a:ext>
            </a:extLst>
          </p:cNvPr>
          <p:cNvSpPr txBox="1">
            <a:spLocks noGrp="1"/>
          </p:cNvSpPr>
          <p:nvPr/>
        </p:nvSpPr>
        <p:spPr bwMode="auto">
          <a:xfrm>
            <a:off x="3777607" y="9430226"/>
            <a:ext cx="2889938" cy="496412"/>
          </a:xfrm>
          <a:prstGeom prst="rect">
            <a:avLst/>
          </a:prstGeom>
          <a:noFill/>
          <a:ln w="9525">
            <a:noFill/>
            <a:miter lim="800000"/>
            <a:headEnd/>
            <a:tailEnd/>
          </a:ln>
        </p:spPr>
        <p:txBody>
          <a:bodyPr anchor="b"/>
          <a:lstStyle/>
          <a:p>
            <a:pPr algn="r"/>
            <a:fld id="{A542B9CA-2C54-4C9B-B4EB-99455EF03404}" type="slidenum">
              <a:rPr lang="pl-PL" sz="1200">
                <a:solidFill>
                  <a:srgbClr val="000000"/>
                </a:solidFill>
                <a:latin typeface="Calibri" pitchFamily="34" charset="0"/>
              </a:rPr>
              <a:pPr algn="r"/>
              <a:t>29</a:t>
            </a:fld>
            <a:endParaRPr lang="pl-PL" sz="1200">
              <a:solidFill>
                <a:srgbClr val="000000"/>
              </a:solidFill>
              <a:latin typeface="Calibri" pitchFamily="34" charset="0"/>
            </a:endParaRPr>
          </a:p>
        </p:txBody>
      </p:sp>
    </p:spTree>
    <p:extLst>
      <p:ext uri="{BB962C8B-B14F-4D97-AF65-F5344CB8AC3E}">
        <p14:creationId xmlns:p14="http://schemas.microsoft.com/office/powerpoint/2010/main" val="35153491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Symbol zastępczy obrazu slajdu 1"/>
          <p:cNvSpPr>
            <a:spLocks noGrp="1" noRot="1" noChangeAspect="1" noTextEdit="1"/>
          </p:cNvSpPr>
          <p:nvPr>
            <p:ph type="sldImg"/>
          </p:nvPr>
        </p:nvSpPr>
        <p:spPr bwMode="auto">
          <a:noFill/>
          <a:ln>
            <a:solidFill>
              <a:srgbClr val="000000"/>
            </a:solidFill>
            <a:miter lim="800000"/>
            <a:headEnd/>
            <a:tailEnd/>
          </a:ln>
        </p:spPr>
      </p:sp>
      <p:sp>
        <p:nvSpPr>
          <p:cNvPr id="185347" name="Symbol zastępczy notatek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pl-PL" sz="1100">
              <a:latin typeface="Arial" charset="0"/>
              <a:cs typeface="Arial" charset="0"/>
            </a:endParaRPr>
          </a:p>
        </p:txBody>
      </p:sp>
      <p:sp>
        <p:nvSpPr>
          <p:cNvPr id="185348" name="Symbol zastępczy numeru slajdu 3"/>
          <p:cNvSpPr txBox="1">
            <a:spLocks noGrp="1"/>
          </p:cNvSpPr>
          <p:nvPr/>
        </p:nvSpPr>
        <p:spPr bwMode="auto">
          <a:xfrm>
            <a:off x="3777607" y="9430226"/>
            <a:ext cx="2889938" cy="496412"/>
          </a:xfrm>
          <a:prstGeom prst="rect">
            <a:avLst/>
          </a:prstGeom>
          <a:noFill/>
          <a:ln w="9525">
            <a:noFill/>
            <a:miter lim="800000"/>
            <a:headEnd/>
            <a:tailEnd/>
          </a:ln>
        </p:spPr>
        <p:txBody>
          <a:bodyPr anchor="b"/>
          <a:lstStyle/>
          <a:p>
            <a:pPr algn="r"/>
            <a:fld id="{A542B9CA-2C54-4C9B-B4EB-99455EF03404}" type="slidenum">
              <a:rPr lang="pl-PL" sz="1200">
                <a:solidFill>
                  <a:srgbClr val="000000"/>
                </a:solidFill>
                <a:latin typeface="Calibri" pitchFamily="34" charset="0"/>
              </a:rPr>
              <a:pPr algn="r"/>
              <a:t>3</a:t>
            </a:fld>
            <a:endParaRPr lang="pl-PL" sz="1200">
              <a:solidFill>
                <a:srgbClr val="000000"/>
              </a:solidFill>
              <a:latin typeface="Calibri" pitchFamily="34"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3C7E16-9FBB-67AD-79B8-946E662936FC}"/>
            </a:ext>
          </a:extLst>
        </p:cNvPr>
        <p:cNvGrpSpPr/>
        <p:nvPr/>
      </p:nvGrpSpPr>
      <p:grpSpPr>
        <a:xfrm>
          <a:off x="0" y="0"/>
          <a:ext cx="0" cy="0"/>
          <a:chOff x="0" y="0"/>
          <a:chExt cx="0" cy="0"/>
        </a:xfrm>
      </p:grpSpPr>
      <p:sp>
        <p:nvSpPr>
          <p:cNvPr id="185346" name="Symbol zastępczy obrazu slajdu 1">
            <a:extLst>
              <a:ext uri="{FF2B5EF4-FFF2-40B4-BE49-F238E27FC236}">
                <a16:creationId xmlns:a16="http://schemas.microsoft.com/office/drawing/2014/main" id="{EBA648A8-3B3E-797D-DB2C-2062D226D602}"/>
              </a:ext>
            </a:extLst>
          </p:cNvPr>
          <p:cNvSpPr>
            <a:spLocks noGrp="1" noRot="1" noChangeAspect="1" noTextEdit="1"/>
          </p:cNvSpPr>
          <p:nvPr>
            <p:ph type="sldImg"/>
          </p:nvPr>
        </p:nvSpPr>
        <p:spPr bwMode="auto">
          <a:noFill/>
          <a:ln>
            <a:solidFill>
              <a:srgbClr val="000000"/>
            </a:solidFill>
            <a:miter lim="800000"/>
            <a:headEnd/>
            <a:tailEnd/>
          </a:ln>
        </p:spPr>
      </p:sp>
      <p:sp>
        <p:nvSpPr>
          <p:cNvPr id="185347" name="Symbol zastępczy notatek 2">
            <a:extLst>
              <a:ext uri="{FF2B5EF4-FFF2-40B4-BE49-F238E27FC236}">
                <a16:creationId xmlns:a16="http://schemas.microsoft.com/office/drawing/2014/main" id="{3700BAF9-1B74-54AF-241A-92554CEC1477}"/>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pl-PL" sz="1100">
              <a:latin typeface="Arial" charset="0"/>
              <a:cs typeface="Arial" charset="0"/>
            </a:endParaRPr>
          </a:p>
        </p:txBody>
      </p:sp>
      <p:sp>
        <p:nvSpPr>
          <p:cNvPr id="185348" name="Symbol zastępczy numeru slajdu 3">
            <a:extLst>
              <a:ext uri="{FF2B5EF4-FFF2-40B4-BE49-F238E27FC236}">
                <a16:creationId xmlns:a16="http://schemas.microsoft.com/office/drawing/2014/main" id="{3162F719-D803-4420-B1BA-4217B6C7F48E}"/>
              </a:ext>
            </a:extLst>
          </p:cNvPr>
          <p:cNvSpPr txBox="1">
            <a:spLocks noGrp="1"/>
          </p:cNvSpPr>
          <p:nvPr/>
        </p:nvSpPr>
        <p:spPr bwMode="auto">
          <a:xfrm>
            <a:off x="3777607" y="9430226"/>
            <a:ext cx="2889938" cy="496412"/>
          </a:xfrm>
          <a:prstGeom prst="rect">
            <a:avLst/>
          </a:prstGeom>
          <a:noFill/>
          <a:ln w="9525">
            <a:noFill/>
            <a:miter lim="800000"/>
            <a:headEnd/>
            <a:tailEnd/>
          </a:ln>
        </p:spPr>
        <p:txBody>
          <a:bodyPr anchor="b"/>
          <a:lstStyle/>
          <a:p>
            <a:pPr algn="r"/>
            <a:fld id="{A542B9CA-2C54-4C9B-B4EB-99455EF03404}" type="slidenum">
              <a:rPr lang="pl-PL" sz="1200">
                <a:solidFill>
                  <a:srgbClr val="000000"/>
                </a:solidFill>
                <a:latin typeface="Calibri" pitchFamily="34" charset="0"/>
              </a:rPr>
              <a:pPr algn="r"/>
              <a:t>30</a:t>
            </a:fld>
            <a:endParaRPr lang="pl-PL" sz="1200">
              <a:solidFill>
                <a:srgbClr val="000000"/>
              </a:solidFill>
              <a:latin typeface="Calibri" pitchFamily="34" charset="0"/>
            </a:endParaRPr>
          </a:p>
        </p:txBody>
      </p:sp>
    </p:spTree>
    <p:extLst>
      <p:ext uri="{BB962C8B-B14F-4D97-AF65-F5344CB8AC3E}">
        <p14:creationId xmlns:p14="http://schemas.microsoft.com/office/powerpoint/2010/main" val="219809378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FBD86C-33AD-B098-7591-F4D8ACA653A2}"/>
            </a:ext>
          </a:extLst>
        </p:cNvPr>
        <p:cNvGrpSpPr/>
        <p:nvPr/>
      </p:nvGrpSpPr>
      <p:grpSpPr>
        <a:xfrm>
          <a:off x="0" y="0"/>
          <a:ext cx="0" cy="0"/>
          <a:chOff x="0" y="0"/>
          <a:chExt cx="0" cy="0"/>
        </a:xfrm>
      </p:grpSpPr>
      <p:sp>
        <p:nvSpPr>
          <p:cNvPr id="185346" name="Symbol zastępczy obrazu slajdu 1">
            <a:extLst>
              <a:ext uri="{FF2B5EF4-FFF2-40B4-BE49-F238E27FC236}">
                <a16:creationId xmlns:a16="http://schemas.microsoft.com/office/drawing/2014/main" id="{B77ECE64-5163-13B4-EB47-D9A53EE76D24}"/>
              </a:ext>
            </a:extLst>
          </p:cNvPr>
          <p:cNvSpPr>
            <a:spLocks noGrp="1" noRot="1" noChangeAspect="1" noTextEdit="1"/>
          </p:cNvSpPr>
          <p:nvPr>
            <p:ph type="sldImg"/>
          </p:nvPr>
        </p:nvSpPr>
        <p:spPr bwMode="auto">
          <a:noFill/>
          <a:ln>
            <a:solidFill>
              <a:srgbClr val="000000"/>
            </a:solidFill>
            <a:miter lim="800000"/>
            <a:headEnd/>
            <a:tailEnd/>
          </a:ln>
        </p:spPr>
      </p:sp>
      <p:sp>
        <p:nvSpPr>
          <p:cNvPr id="185347" name="Symbol zastępczy notatek 2">
            <a:extLst>
              <a:ext uri="{FF2B5EF4-FFF2-40B4-BE49-F238E27FC236}">
                <a16:creationId xmlns:a16="http://schemas.microsoft.com/office/drawing/2014/main" id="{FD801009-1CB6-398C-8E4C-CBB0ADF93D8F}"/>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pl-PL" sz="1100">
              <a:latin typeface="Arial" charset="0"/>
              <a:cs typeface="Arial" charset="0"/>
            </a:endParaRPr>
          </a:p>
        </p:txBody>
      </p:sp>
      <p:sp>
        <p:nvSpPr>
          <p:cNvPr id="185348" name="Symbol zastępczy numeru slajdu 3">
            <a:extLst>
              <a:ext uri="{FF2B5EF4-FFF2-40B4-BE49-F238E27FC236}">
                <a16:creationId xmlns:a16="http://schemas.microsoft.com/office/drawing/2014/main" id="{0F5EB546-C556-A44C-C9A5-A161E8201360}"/>
              </a:ext>
            </a:extLst>
          </p:cNvPr>
          <p:cNvSpPr txBox="1">
            <a:spLocks noGrp="1"/>
          </p:cNvSpPr>
          <p:nvPr/>
        </p:nvSpPr>
        <p:spPr bwMode="auto">
          <a:xfrm>
            <a:off x="3777607" y="9430226"/>
            <a:ext cx="2889938" cy="496412"/>
          </a:xfrm>
          <a:prstGeom prst="rect">
            <a:avLst/>
          </a:prstGeom>
          <a:noFill/>
          <a:ln w="9525">
            <a:noFill/>
            <a:miter lim="800000"/>
            <a:headEnd/>
            <a:tailEnd/>
          </a:ln>
        </p:spPr>
        <p:txBody>
          <a:bodyPr anchor="b"/>
          <a:lstStyle/>
          <a:p>
            <a:pPr algn="r"/>
            <a:fld id="{A542B9CA-2C54-4C9B-B4EB-99455EF03404}" type="slidenum">
              <a:rPr lang="pl-PL" sz="1200">
                <a:solidFill>
                  <a:srgbClr val="000000"/>
                </a:solidFill>
                <a:latin typeface="Calibri" pitchFamily="34" charset="0"/>
              </a:rPr>
              <a:pPr algn="r"/>
              <a:t>31</a:t>
            </a:fld>
            <a:endParaRPr lang="pl-PL" sz="1200">
              <a:solidFill>
                <a:srgbClr val="000000"/>
              </a:solidFill>
              <a:latin typeface="Calibri" pitchFamily="34" charset="0"/>
            </a:endParaRPr>
          </a:p>
        </p:txBody>
      </p:sp>
    </p:spTree>
    <p:extLst>
      <p:ext uri="{BB962C8B-B14F-4D97-AF65-F5344CB8AC3E}">
        <p14:creationId xmlns:p14="http://schemas.microsoft.com/office/powerpoint/2010/main" val="19356597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Symbol zastępczy obrazu slajdu 1"/>
          <p:cNvSpPr>
            <a:spLocks noGrp="1" noRot="1" noChangeAspect="1" noTextEdit="1"/>
          </p:cNvSpPr>
          <p:nvPr>
            <p:ph type="sldImg"/>
          </p:nvPr>
        </p:nvSpPr>
        <p:spPr bwMode="auto">
          <a:noFill/>
          <a:ln>
            <a:solidFill>
              <a:srgbClr val="000000"/>
            </a:solidFill>
            <a:miter lim="800000"/>
            <a:headEnd/>
            <a:tailEnd/>
          </a:ln>
        </p:spPr>
      </p:sp>
      <p:sp>
        <p:nvSpPr>
          <p:cNvPr id="191491" name="Symbol zastępczy notatek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pl-PL"/>
          </a:p>
        </p:txBody>
      </p:sp>
      <p:sp>
        <p:nvSpPr>
          <p:cNvPr id="191492" name="Symbol zastępczy numeru slajdu 3"/>
          <p:cNvSpPr txBox="1">
            <a:spLocks noGrp="1"/>
          </p:cNvSpPr>
          <p:nvPr/>
        </p:nvSpPr>
        <p:spPr bwMode="auto">
          <a:xfrm>
            <a:off x="3777607" y="9430226"/>
            <a:ext cx="2889938" cy="496412"/>
          </a:xfrm>
          <a:prstGeom prst="rect">
            <a:avLst/>
          </a:prstGeom>
          <a:noFill/>
          <a:ln w="9525">
            <a:noFill/>
            <a:miter lim="800000"/>
            <a:headEnd/>
            <a:tailEnd/>
          </a:ln>
        </p:spPr>
        <p:txBody>
          <a:bodyPr anchor="b"/>
          <a:lstStyle/>
          <a:p>
            <a:pPr algn="r"/>
            <a:fld id="{3CCDB6DE-64EC-4C2F-ABE6-9940B50B75C5}" type="slidenum">
              <a:rPr lang="pl-PL" sz="1200">
                <a:solidFill>
                  <a:srgbClr val="000000"/>
                </a:solidFill>
                <a:latin typeface="Calibri" pitchFamily="34" charset="0"/>
              </a:rPr>
              <a:pPr algn="r"/>
              <a:t>32</a:t>
            </a:fld>
            <a:endParaRPr lang="pl-PL" sz="1200">
              <a:solidFill>
                <a:srgbClr val="000000"/>
              </a:solidFill>
              <a:latin typeface="Calibri" pitchFamily="34"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Symbol zastępczy obrazu slajdu 1"/>
          <p:cNvSpPr>
            <a:spLocks noGrp="1" noRot="1" noChangeAspect="1"/>
          </p:cNvSpPr>
          <p:nvPr>
            <p:ph type="sldImg"/>
          </p:nvPr>
        </p:nvSpPr>
        <p:spPr bwMode="auto">
          <a:noFill/>
          <a:ln>
            <a:solidFill>
              <a:srgbClr val="000000"/>
            </a:solidFill>
            <a:miter lim="800000"/>
            <a:headEnd/>
            <a:tailEnd/>
          </a:ln>
        </p:spPr>
      </p:sp>
      <p:sp>
        <p:nvSpPr>
          <p:cNvPr id="77826" name="Symbol zastępczy notatek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pl-PL"/>
          </a:p>
        </p:txBody>
      </p:sp>
      <p:sp>
        <p:nvSpPr>
          <p:cNvPr id="77827" name="Symbol zastępczy numeru slajdu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97DDBDB-3A90-408C-B6E2-432477C1F578}" type="slidenum">
              <a:rPr lang="pl-PL">
                <a:solidFill>
                  <a:srgbClr val="000000"/>
                </a:solidFill>
                <a:cs typeface="Arial" charset="0"/>
              </a:rPr>
              <a:pPr fontAlgn="base">
                <a:spcBef>
                  <a:spcPct val="0"/>
                </a:spcBef>
                <a:spcAft>
                  <a:spcPct val="0"/>
                </a:spcAft>
              </a:pPr>
              <a:t>33</a:t>
            </a:fld>
            <a:endParaRPr lang="pl-PL">
              <a:solidFill>
                <a:srgbClr val="000000"/>
              </a:solidFill>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DBC95D-C4D3-D738-B5FF-6049ED130D7D}"/>
            </a:ext>
          </a:extLst>
        </p:cNvPr>
        <p:cNvGrpSpPr/>
        <p:nvPr/>
      </p:nvGrpSpPr>
      <p:grpSpPr>
        <a:xfrm>
          <a:off x="0" y="0"/>
          <a:ext cx="0" cy="0"/>
          <a:chOff x="0" y="0"/>
          <a:chExt cx="0" cy="0"/>
        </a:xfrm>
      </p:grpSpPr>
      <p:sp>
        <p:nvSpPr>
          <p:cNvPr id="185346" name="Symbol zastępczy obrazu slajdu 1">
            <a:extLst>
              <a:ext uri="{FF2B5EF4-FFF2-40B4-BE49-F238E27FC236}">
                <a16:creationId xmlns:a16="http://schemas.microsoft.com/office/drawing/2014/main" id="{DA47B189-C6AE-890C-4149-7CB8C38B3659}"/>
              </a:ext>
            </a:extLst>
          </p:cNvPr>
          <p:cNvSpPr>
            <a:spLocks noGrp="1" noRot="1" noChangeAspect="1" noTextEdit="1"/>
          </p:cNvSpPr>
          <p:nvPr>
            <p:ph type="sldImg"/>
          </p:nvPr>
        </p:nvSpPr>
        <p:spPr bwMode="auto">
          <a:noFill/>
          <a:ln>
            <a:solidFill>
              <a:srgbClr val="000000"/>
            </a:solidFill>
            <a:miter lim="800000"/>
            <a:headEnd/>
            <a:tailEnd/>
          </a:ln>
        </p:spPr>
      </p:sp>
      <p:sp>
        <p:nvSpPr>
          <p:cNvPr id="185347" name="Symbol zastępczy notatek 2">
            <a:extLst>
              <a:ext uri="{FF2B5EF4-FFF2-40B4-BE49-F238E27FC236}">
                <a16:creationId xmlns:a16="http://schemas.microsoft.com/office/drawing/2014/main" id="{A80E159A-81BB-E234-C265-3EF6FD197F2B}"/>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pl-PL" sz="1100">
              <a:latin typeface="Arial" charset="0"/>
              <a:cs typeface="Arial" charset="0"/>
            </a:endParaRPr>
          </a:p>
        </p:txBody>
      </p:sp>
      <p:sp>
        <p:nvSpPr>
          <p:cNvPr id="185348" name="Symbol zastępczy numeru slajdu 3">
            <a:extLst>
              <a:ext uri="{FF2B5EF4-FFF2-40B4-BE49-F238E27FC236}">
                <a16:creationId xmlns:a16="http://schemas.microsoft.com/office/drawing/2014/main" id="{38A14FA0-0971-DA36-375C-AB501771A617}"/>
              </a:ext>
            </a:extLst>
          </p:cNvPr>
          <p:cNvSpPr txBox="1">
            <a:spLocks noGrp="1"/>
          </p:cNvSpPr>
          <p:nvPr/>
        </p:nvSpPr>
        <p:spPr bwMode="auto">
          <a:xfrm>
            <a:off x="3777607" y="9430226"/>
            <a:ext cx="2889938" cy="496412"/>
          </a:xfrm>
          <a:prstGeom prst="rect">
            <a:avLst/>
          </a:prstGeom>
          <a:noFill/>
          <a:ln w="9525">
            <a:noFill/>
            <a:miter lim="800000"/>
            <a:headEnd/>
            <a:tailEnd/>
          </a:ln>
        </p:spPr>
        <p:txBody>
          <a:bodyPr anchor="b"/>
          <a:lstStyle/>
          <a:p>
            <a:pPr algn="r"/>
            <a:fld id="{A542B9CA-2C54-4C9B-B4EB-99455EF03404}" type="slidenum">
              <a:rPr lang="pl-PL" sz="1200">
                <a:solidFill>
                  <a:srgbClr val="000000"/>
                </a:solidFill>
                <a:latin typeface="Calibri" pitchFamily="34" charset="0"/>
              </a:rPr>
              <a:pPr algn="r"/>
              <a:t>4</a:t>
            </a:fld>
            <a:endParaRPr lang="pl-PL" sz="1200">
              <a:solidFill>
                <a:srgbClr val="000000"/>
              </a:solidFill>
              <a:latin typeface="Calibri" pitchFamily="34" charset="0"/>
            </a:endParaRPr>
          </a:p>
        </p:txBody>
      </p:sp>
    </p:spTree>
    <p:extLst>
      <p:ext uri="{BB962C8B-B14F-4D97-AF65-F5344CB8AC3E}">
        <p14:creationId xmlns:p14="http://schemas.microsoft.com/office/powerpoint/2010/main" val="40033125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5DCA4E-C0C0-C20C-E180-552A0E529703}"/>
            </a:ext>
          </a:extLst>
        </p:cNvPr>
        <p:cNvGrpSpPr/>
        <p:nvPr/>
      </p:nvGrpSpPr>
      <p:grpSpPr>
        <a:xfrm>
          <a:off x="0" y="0"/>
          <a:ext cx="0" cy="0"/>
          <a:chOff x="0" y="0"/>
          <a:chExt cx="0" cy="0"/>
        </a:xfrm>
      </p:grpSpPr>
      <p:sp>
        <p:nvSpPr>
          <p:cNvPr id="185346" name="Symbol zastępczy obrazu slajdu 1">
            <a:extLst>
              <a:ext uri="{FF2B5EF4-FFF2-40B4-BE49-F238E27FC236}">
                <a16:creationId xmlns:a16="http://schemas.microsoft.com/office/drawing/2014/main" id="{FCC2E0B6-5D87-F11F-300B-34224996252E}"/>
              </a:ext>
            </a:extLst>
          </p:cNvPr>
          <p:cNvSpPr>
            <a:spLocks noGrp="1" noRot="1" noChangeAspect="1" noTextEdit="1"/>
          </p:cNvSpPr>
          <p:nvPr>
            <p:ph type="sldImg"/>
          </p:nvPr>
        </p:nvSpPr>
        <p:spPr bwMode="auto">
          <a:noFill/>
          <a:ln>
            <a:solidFill>
              <a:srgbClr val="000000"/>
            </a:solidFill>
            <a:miter lim="800000"/>
            <a:headEnd/>
            <a:tailEnd/>
          </a:ln>
        </p:spPr>
      </p:sp>
      <p:sp>
        <p:nvSpPr>
          <p:cNvPr id="185347" name="Symbol zastępczy notatek 2">
            <a:extLst>
              <a:ext uri="{FF2B5EF4-FFF2-40B4-BE49-F238E27FC236}">
                <a16:creationId xmlns:a16="http://schemas.microsoft.com/office/drawing/2014/main" id="{C150A2B3-7041-4FF0-334B-F90EA61F5090}"/>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pl-PL" sz="1100">
              <a:latin typeface="Arial" charset="0"/>
              <a:cs typeface="Arial" charset="0"/>
            </a:endParaRPr>
          </a:p>
        </p:txBody>
      </p:sp>
      <p:sp>
        <p:nvSpPr>
          <p:cNvPr id="185348" name="Symbol zastępczy numeru slajdu 3">
            <a:extLst>
              <a:ext uri="{FF2B5EF4-FFF2-40B4-BE49-F238E27FC236}">
                <a16:creationId xmlns:a16="http://schemas.microsoft.com/office/drawing/2014/main" id="{D81C88E9-AA89-5CD0-5A3E-C14B4092BD3E}"/>
              </a:ext>
            </a:extLst>
          </p:cNvPr>
          <p:cNvSpPr txBox="1">
            <a:spLocks noGrp="1"/>
          </p:cNvSpPr>
          <p:nvPr/>
        </p:nvSpPr>
        <p:spPr bwMode="auto">
          <a:xfrm>
            <a:off x="3777607" y="9430226"/>
            <a:ext cx="2889938" cy="496412"/>
          </a:xfrm>
          <a:prstGeom prst="rect">
            <a:avLst/>
          </a:prstGeom>
          <a:noFill/>
          <a:ln w="9525">
            <a:noFill/>
            <a:miter lim="800000"/>
            <a:headEnd/>
            <a:tailEnd/>
          </a:ln>
        </p:spPr>
        <p:txBody>
          <a:bodyPr anchor="b"/>
          <a:lstStyle/>
          <a:p>
            <a:pPr algn="r"/>
            <a:fld id="{A542B9CA-2C54-4C9B-B4EB-99455EF03404}" type="slidenum">
              <a:rPr lang="pl-PL" sz="1200">
                <a:solidFill>
                  <a:srgbClr val="000000"/>
                </a:solidFill>
                <a:latin typeface="Calibri" pitchFamily="34" charset="0"/>
              </a:rPr>
              <a:pPr algn="r"/>
              <a:t>5</a:t>
            </a:fld>
            <a:endParaRPr lang="pl-PL" sz="1200">
              <a:solidFill>
                <a:srgbClr val="000000"/>
              </a:solidFill>
              <a:latin typeface="Calibri" pitchFamily="34" charset="0"/>
            </a:endParaRPr>
          </a:p>
        </p:txBody>
      </p:sp>
    </p:spTree>
    <p:extLst>
      <p:ext uri="{BB962C8B-B14F-4D97-AF65-F5344CB8AC3E}">
        <p14:creationId xmlns:p14="http://schemas.microsoft.com/office/powerpoint/2010/main" val="30449354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5BFC63-882C-C109-8D38-B6575F17DADD}"/>
            </a:ext>
          </a:extLst>
        </p:cNvPr>
        <p:cNvGrpSpPr/>
        <p:nvPr/>
      </p:nvGrpSpPr>
      <p:grpSpPr>
        <a:xfrm>
          <a:off x="0" y="0"/>
          <a:ext cx="0" cy="0"/>
          <a:chOff x="0" y="0"/>
          <a:chExt cx="0" cy="0"/>
        </a:xfrm>
      </p:grpSpPr>
      <p:sp>
        <p:nvSpPr>
          <p:cNvPr id="185346" name="Symbol zastępczy obrazu slajdu 1">
            <a:extLst>
              <a:ext uri="{FF2B5EF4-FFF2-40B4-BE49-F238E27FC236}">
                <a16:creationId xmlns:a16="http://schemas.microsoft.com/office/drawing/2014/main" id="{911F2914-7CC1-69DB-0E14-ED0DA9AE5CFE}"/>
              </a:ext>
            </a:extLst>
          </p:cNvPr>
          <p:cNvSpPr>
            <a:spLocks noGrp="1" noRot="1" noChangeAspect="1" noTextEdit="1"/>
          </p:cNvSpPr>
          <p:nvPr>
            <p:ph type="sldImg"/>
          </p:nvPr>
        </p:nvSpPr>
        <p:spPr bwMode="auto">
          <a:noFill/>
          <a:ln>
            <a:solidFill>
              <a:srgbClr val="000000"/>
            </a:solidFill>
            <a:miter lim="800000"/>
            <a:headEnd/>
            <a:tailEnd/>
          </a:ln>
        </p:spPr>
      </p:sp>
      <p:sp>
        <p:nvSpPr>
          <p:cNvPr id="185347" name="Symbol zastępczy notatek 2">
            <a:extLst>
              <a:ext uri="{FF2B5EF4-FFF2-40B4-BE49-F238E27FC236}">
                <a16:creationId xmlns:a16="http://schemas.microsoft.com/office/drawing/2014/main" id="{26F70CBE-538D-E391-67A5-367236CA0572}"/>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pl-PL" sz="1100">
              <a:latin typeface="Arial" charset="0"/>
              <a:cs typeface="Arial" charset="0"/>
            </a:endParaRPr>
          </a:p>
        </p:txBody>
      </p:sp>
      <p:sp>
        <p:nvSpPr>
          <p:cNvPr id="185348" name="Symbol zastępczy numeru slajdu 3">
            <a:extLst>
              <a:ext uri="{FF2B5EF4-FFF2-40B4-BE49-F238E27FC236}">
                <a16:creationId xmlns:a16="http://schemas.microsoft.com/office/drawing/2014/main" id="{C01DED5F-4365-E50D-BC59-4D05B7B06428}"/>
              </a:ext>
            </a:extLst>
          </p:cNvPr>
          <p:cNvSpPr txBox="1">
            <a:spLocks noGrp="1"/>
          </p:cNvSpPr>
          <p:nvPr/>
        </p:nvSpPr>
        <p:spPr bwMode="auto">
          <a:xfrm>
            <a:off x="3777607" y="9430226"/>
            <a:ext cx="2889938" cy="496412"/>
          </a:xfrm>
          <a:prstGeom prst="rect">
            <a:avLst/>
          </a:prstGeom>
          <a:noFill/>
          <a:ln w="9525">
            <a:noFill/>
            <a:miter lim="800000"/>
            <a:headEnd/>
            <a:tailEnd/>
          </a:ln>
        </p:spPr>
        <p:txBody>
          <a:bodyPr anchor="b"/>
          <a:lstStyle/>
          <a:p>
            <a:pPr algn="r"/>
            <a:fld id="{A542B9CA-2C54-4C9B-B4EB-99455EF03404}" type="slidenum">
              <a:rPr lang="pl-PL" sz="1200">
                <a:solidFill>
                  <a:srgbClr val="000000"/>
                </a:solidFill>
                <a:latin typeface="Calibri" pitchFamily="34" charset="0"/>
              </a:rPr>
              <a:pPr algn="r"/>
              <a:t>6</a:t>
            </a:fld>
            <a:endParaRPr lang="pl-PL" sz="1200">
              <a:solidFill>
                <a:srgbClr val="000000"/>
              </a:solidFill>
              <a:latin typeface="Calibri" pitchFamily="34" charset="0"/>
            </a:endParaRPr>
          </a:p>
        </p:txBody>
      </p:sp>
    </p:spTree>
    <p:extLst>
      <p:ext uri="{BB962C8B-B14F-4D97-AF65-F5344CB8AC3E}">
        <p14:creationId xmlns:p14="http://schemas.microsoft.com/office/powerpoint/2010/main" val="13945680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4C2D36-F0FE-16E7-77E0-2D22F4E5DE44}"/>
            </a:ext>
          </a:extLst>
        </p:cNvPr>
        <p:cNvGrpSpPr/>
        <p:nvPr/>
      </p:nvGrpSpPr>
      <p:grpSpPr>
        <a:xfrm>
          <a:off x="0" y="0"/>
          <a:ext cx="0" cy="0"/>
          <a:chOff x="0" y="0"/>
          <a:chExt cx="0" cy="0"/>
        </a:xfrm>
      </p:grpSpPr>
      <p:sp>
        <p:nvSpPr>
          <p:cNvPr id="185346" name="Symbol zastępczy obrazu slajdu 1">
            <a:extLst>
              <a:ext uri="{FF2B5EF4-FFF2-40B4-BE49-F238E27FC236}">
                <a16:creationId xmlns:a16="http://schemas.microsoft.com/office/drawing/2014/main" id="{196F3305-1EA5-8FAE-7739-CA40729B17AC}"/>
              </a:ext>
            </a:extLst>
          </p:cNvPr>
          <p:cNvSpPr>
            <a:spLocks noGrp="1" noRot="1" noChangeAspect="1" noTextEdit="1"/>
          </p:cNvSpPr>
          <p:nvPr>
            <p:ph type="sldImg"/>
          </p:nvPr>
        </p:nvSpPr>
        <p:spPr bwMode="auto">
          <a:noFill/>
          <a:ln>
            <a:solidFill>
              <a:srgbClr val="000000"/>
            </a:solidFill>
            <a:miter lim="800000"/>
            <a:headEnd/>
            <a:tailEnd/>
          </a:ln>
        </p:spPr>
      </p:sp>
      <p:sp>
        <p:nvSpPr>
          <p:cNvPr id="185347" name="Symbol zastępczy notatek 2">
            <a:extLst>
              <a:ext uri="{FF2B5EF4-FFF2-40B4-BE49-F238E27FC236}">
                <a16:creationId xmlns:a16="http://schemas.microsoft.com/office/drawing/2014/main" id="{7BEEBBE7-F443-E1FB-A0D7-D797AA65CFF3}"/>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pl-PL" sz="1100">
              <a:latin typeface="Arial" charset="0"/>
              <a:cs typeface="Arial" charset="0"/>
            </a:endParaRPr>
          </a:p>
        </p:txBody>
      </p:sp>
      <p:sp>
        <p:nvSpPr>
          <p:cNvPr id="185348" name="Symbol zastępczy numeru slajdu 3">
            <a:extLst>
              <a:ext uri="{FF2B5EF4-FFF2-40B4-BE49-F238E27FC236}">
                <a16:creationId xmlns:a16="http://schemas.microsoft.com/office/drawing/2014/main" id="{212C6DB8-3D80-DC4C-925D-5C0C24F082C5}"/>
              </a:ext>
            </a:extLst>
          </p:cNvPr>
          <p:cNvSpPr txBox="1">
            <a:spLocks noGrp="1"/>
          </p:cNvSpPr>
          <p:nvPr/>
        </p:nvSpPr>
        <p:spPr bwMode="auto">
          <a:xfrm>
            <a:off x="3777607" y="9430226"/>
            <a:ext cx="2889938" cy="496412"/>
          </a:xfrm>
          <a:prstGeom prst="rect">
            <a:avLst/>
          </a:prstGeom>
          <a:noFill/>
          <a:ln w="9525">
            <a:noFill/>
            <a:miter lim="800000"/>
            <a:headEnd/>
            <a:tailEnd/>
          </a:ln>
        </p:spPr>
        <p:txBody>
          <a:bodyPr anchor="b"/>
          <a:lstStyle/>
          <a:p>
            <a:pPr algn="r"/>
            <a:fld id="{A542B9CA-2C54-4C9B-B4EB-99455EF03404}" type="slidenum">
              <a:rPr lang="pl-PL" sz="1200">
                <a:solidFill>
                  <a:srgbClr val="000000"/>
                </a:solidFill>
                <a:latin typeface="Calibri" pitchFamily="34" charset="0"/>
              </a:rPr>
              <a:pPr algn="r"/>
              <a:t>7</a:t>
            </a:fld>
            <a:endParaRPr lang="pl-PL" sz="1200">
              <a:solidFill>
                <a:srgbClr val="000000"/>
              </a:solidFill>
              <a:latin typeface="Calibri" pitchFamily="34" charset="0"/>
            </a:endParaRPr>
          </a:p>
        </p:txBody>
      </p:sp>
    </p:spTree>
    <p:extLst>
      <p:ext uri="{BB962C8B-B14F-4D97-AF65-F5344CB8AC3E}">
        <p14:creationId xmlns:p14="http://schemas.microsoft.com/office/powerpoint/2010/main" val="20589869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2514AB-7267-D7EB-48BD-5395278BF6FE}"/>
            </a:ext>
          </a:extLst>
        </p:cNvPr>
        <p:cNvGrpSpPr/>
        <p:nvPr/>
      </p:nvGrpSpPr>
      <p:grpSpPr>
        <a:xfrm>
          <a:off x="0" y="0"/>
          <a:ext cx="0" cy="0"/>
          <a:chOff x="0" y="0"/>
          <a:chExt cx="0" cy="0"/>
        </a:xfrm>
      </p:grpSpPr>
      <p:sp>
        <p:nvSpPr>
          <p:cNvPr id="185346" name="Symbol zastępczy obrazu slajdu 1">
            <a:extLst>
              <a:ext uri="{FF2B5EF4-FFF2-40B4-BE49-F238E27FC236}">
                <a16:creationId xmlns:a16="http://schemas.microsoft.com/office/drawing/2014/main" id="{FDABA152-6E4D-FD3A-4AC6-3169AA7D9958}"/>
              </a:ext>
            </a:extLst>
          </p:cNvPr>
          <p:cNvSpPr>
            <a:spLocks noGrp="1" noRot="1" noChangeAspect="1" noTextEdit="1"/>
          </p:cNvSpPr>
          <p:nvPr>
            <p:ph type="sldImg"/>
          </p:nvPr>
        </p:nvSpPr>
        <p:spPr bwMode="auto">
          <a:noFill/>
          <a:ln>
            <a:solidFill>
              <a:srgbClr val="000000"/>
            </a:solidFill>
            <a:miter lim="800000"/>
            <a:headEnd/>
            <a:tailEnd/>
          </a:ln>
        </p:spPr>
      </p:sp>
      <p:sp>
        <p:nvSpPr>
          <p:cNvPr id="185347" name="Symbol zastępczy notatek 2">
            <a:extLst>
              <a:ext uri="{FF2B5EF4-FFF2-40B4-BE49-F238E27FC236}">
                <a16:creationId xmlns:a16="http://schemas.microsoft.com/office/drawing/2014/main" id="{C1464B82-8A93-CA19-9424-7A76C8E27C15}"/>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pl-PL" sz="1100">
              <a:latin typeface="Arial" charset="0"/>
              <a:cs typeface="Arial" charset="0"/>
            </a:endParaRPr>
          </a:p>
        </p:txBody>
      </p:sp>
      <p:sp>
        <p:nvSpPr>
          <p:cNvPr id="185348" name="Symbol zastępczy numeru slajdu 3">
            <a:extLst>
              <a:ext uri="{FF2B5EF4-FFF2-40B4-BE49-F238E27FC236}">
                <a16:creationId xmlns:a16="http://schemas.microsoft.com/office/drawing/2014/main" id="{0FBC0304-5F16-1FE8-05CC-ABC2EF40FEC7}"/>
              </a:ext>
            </a:extLst>
          </p:cNvPr>
          <p:cNvSpPr txBox="1">
            <a:spLocks noGrp="1"/>
          </p:cNvSpPr>
          <p:nvPr/>
        </p:nvSpPr>
        <p:spPr bwMode="auto">
          <a:xfrm>
            <a:off x="3777607" y="9430226"/>
            <a:ext cx="2889938" cy="496412"/>
          </a:xfrm>
          <a:prstGeom prst="rect">
            <a:avLst/>
          </a:prstGeom>
          <a:noFill/>
          <a:ln w="9525">
            <a:noFill/>
            <a:miter lim="800000"/>
            <a:headEnd/>
            <a:tailEnd/>
          </a:ln>
        </p:spPr>
        <p:txBody>
          <a:bodyPr anchor="b"/>
          <a:lstStyle/>
          <a:p>
            <a:pPr algn="r"/>
            <a:fld id="{A542B9CA-2C54-4C9B-B4EB-99455EF03404}" type="slidenum">
              <a:rPr lang="pl-PL" sz="1200">
                <a:solidFill>
                  <a:srgbClr val="000000"/>
                </a:solidFill>
                <a:latin typeface="Calibri" pitchFamily="34" charset="0"/>
              </a:rPr>
              <a:pPr algn="r"/>
              <a:t>8</a:t>
            </a:fld>
            <a:endParaRPr lang="pl-PL" sz="1200">
              <a:solidFill>
                <a:srgbClr val="000000"/>
              </a:solidFill>
              <a:latin typeface="Calibri" pitchFamily="34" charset="0"/>
            </a:endParaRPr>
          </a:p>
        </p:txBody>
      </p:sp>
    </p:spTree>
    <p:extLst>
      <p:ext uri="{BB962C8B-B14F-4D97-AF65-F5344CB8AC3E}">
        <p14:creationId xmlns:p14="http://schemas.microsoft.com/office/powerpoint/2010/main" val="18702485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BB7089-F99B-55F1-17FB-88FF2D52F073}"/>
            </a:ext>
          </a:extLst>
        </p:cNvPr>
        <p:cNvGrpSpPr/>
        <p:nvPr/>
      </p:nvGrpSpPr>
      <p:grpSpPr>
        <a:xfrm>
          <a:off x="0" y="0"/>
          <a:ext cx="0" cy="0"/>
          <a:chOff x="0" y="0"/>
          <a:chExt cx="0" cy="0"/>
        </a:xfrm>
      </p:grpSpPr>
      <p:sp>
        <p:nvSpPr>
          <p:cNvPr id="185346" name="Symbol zastępczy obrazu slajdu 1">
            <a:extLst>
              <a:ext uri="{FF2B5EF4-FFF2-40B4-BE49-F238E27FC236}">
                <a16:creationId xmlns:a16="http://schemas.microsoft.com/office/drawing/2014/main" id="{3F2C98FD-6609-701A-BE28-474884F63083}"/>
              </a:ext>
            </a:extLst>
          </p:cNvPr>
          <p:cNvSpPr>
            <a:spLocks noGrp="1" noRot="1" noChangeAspect="1" noTextEdit="1"/>
          </p:cNvSpPr>
          <p:nvPr>
            <p:ph type="sldImg"/>
          </p:nvPr>
        </p:nvSpPr>
        <p:spPr bwMode="auto">
          <a:noFill/>
          <a:ln>
            <a:solidFill>
              <a:srgbClr val="000000"/>
            </a:solidFill>
            <a:miter lim="800000"/>
            <a:headEnd/>
            <a:tailEnd/>
          </a:ln>
        </p:spPr>
      </p:sp>
      <p:sp>
        <p:nvSpPr>
          <p:cNvPr id="185347" name="Symbol zastępczy notatek 2">
            <a:extLst>
              <a:ext uri="{FF2B5EF4-FFF2-40B4-BE49-F238E27FC236}">
                <a16:creationId xmlns:a16="http://schemas.microsoft.com/office/drawing/2014/main" id="{6784A550-06D3-9A41-5152-E24087D80D45}"/>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pl-PL" sz="1100">
              <a:latin typeface="Arial" charset="0"/>
              <a:cs typeface="Arial" charset="0"/>
            </a:endParaRPr>
          </a:p>
        </p:txBody>
      </p:sp>
      <p:sp>
        <p:nvSpPr>
          <p:cNvPr id="185348" name="Symbol zastępczy numeru slajdu 3">
            <a:extLst>
              <a:ext uri="{FF2B5EF4-FFF2-40B4-BE49-F238E27FC236}">
                <a16:creationId xmlns:a16="http://schemas.microsoft.com/office/drawing/2014/main" id="{BA441D88-D0C4-666F-C067-0EC4F617B3A1}"/>
              </a:ext>
            </a:extLst>
          </p:cNvPr>
          <p:cNvSpPr txBox="1">
            <a:spLocks noGrp="1"/>
          </p:cNvSpPr>
          <p:nvPr/>
        </p:nvSpPr>
        <p:spPr bwMode="auto">
          <a:xfrm>
            <a:off x="3777607" y="9430226"/>
            <a:ext cx="2889938" cy="496412"/>
          </a:xfrm>
          <a:prstGeom prst="rect">
            <a:avLst/>
          </a:prstGeom>
          <a:noFill/>
          <a:ln w="9525">
            <a:noFill/>
            <a:miter lim="800000"/>
            <a:headEnd/>
            <a:tailEnd/>
          </a:ln>
        </p:spPr>
        <p:txBody>
          <a:bodyPr anchor="b"/>
          <a:lstStyle/>
          <a:p>
            <a:pPr algn="r"/>
            <a:fld id="{A542B9CA-2C54-4C9B-B4EB-99455EF03404}" type="slidenum">
              <a:rPr lang="pl-PL" sz="1200">
                <a:solidFill>
                  <a:srgbClr val="000000"/>
                </a:solidFill>
                <a:latin typeface="Calibri" pitchFamily="34" charset="0"/>
              </a:rPr>
              <a:pPr algn="r"/>
              <a:t>9</a:t>
            </a:fld>
            <a:endParaRPr lang="pl-PL" sz="1200">
              <a:solidFill>
                <a:srgbClr val="000000"/>
              </a:solidFill>
              <a:latin typeface="Calibri" pitchFamily="34" charset="0"/>
            </a:endParaRPr>
          </a:p>
        </p:txBody>
      </p:sp>
    </p:spTree>
    <p:extLst>
      <p:ext uri="{BB962C8B-B14F-4D97-AF65-F5344CB8AC3E}">
        <p14:creationId xmlns:p14="http://schemas.microsoft.com/office/powerpoint/2010/main" val="27214254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1524000" y="1122363"/>
            <a:ext cx="9144000" cy="2387600"/>
          </a:xfrm>
        </p:spPr>
        <p:txBody>
          <a:bodyPr anchor="b"/>
          <a:lstStyle>
            <a:lvl1pPr algn="ctr">
              <a:defRPr sz="6000"/>
            </a:lvl1pPr>
          </a:lstStyle>
          <a:p>
            <a:r>
              <a:rPr lang="pl-PL"/>
              <a:t>Kliknij, aby edytować styl</a:t>
            </a:r>
          </a:p>
        </p:txBody>
      </p:sp>
      <p:sp>
        <p:nvSpPr>
          <p:cNvPr id="3" name="Podtytu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4" name="Symbol zastępczy daty 3"/>
          <p:cNvSpPr>
            <a:spLocks noGrp="1"/>
          </p:cNvSpPr>
          <p:nvPr>
            <p:ph type="dt" sz="half" idx="10"/>
          </p:nvPr>
        </p:nvSpPr>
        <p:spPr/>
        <p:txBody>
          <a:bodyPr/>
          <a:lstStyle>
            <a:lvl1pPr>
              <a:defRPr/>
            </a:lvl1pPr>
          </a:lstStyle>
          <a:p>
            <a:pPr>
              <a:defRPr/>
            </a:pPr>
            <a:endParaRPr lang="pl-PL"/>
          </a:p>
        </p:txBody>
      </p:sp>
      <p:sp>
        <p:nvSpPr>
          <p:cNvPr id="5" name="Symbol zastępczy stopki 4"/>
          <p:cNvSpPr>
            <a:spLocks noGrp="1"/>
          </p:cNvSpPr>
          <p:nvPr>
            <p:ph type="ftr" sz="quarter" idx="11"/>
          </p:nvPr>
        </p:nvSpPr>
        <p:spPr/>
        <p:txBody>
          <a:bodyPr/>
          <a:lstStyle>
            <a:lvl1pPr>
              <a:defRPr/>
            </a:lvl1pPr>
          </a:lstStyle>
          <a:p>
            <a:pPr>
              <a:defRPr/>
            </a:pPr>
            <a:endParaRPr lang="pl-PL"/>
          </a:p>
        </p:txBody>
      </p:sp>
      <p:sp>
        <p:nvSpPr>
          <p:cNvPr id="6" name="Symbol zastępczy numeru slajdu 5"/>
          <p:cNvSpPr>
            <a:spLocks noGrp="1"/>
          </p:cNvSpPr>
          <p:nvPr>
            <p:ph type="sldNum" sz="quarter" idx="12"/>
          </p:nvPr>
        </p:nvSpPr>
        <p:spPr/>
        <p:txBody>
          <a:bodyPr/>
          <a:lstStyle>
            <a:lvl1pPr>
              <a:defRPr/>
            </a:lvl1pPr>
          </a:lstStyle>
          <a:p>
            <a:pPr>
              <a:defRPr/>
            </a:pPr>
            <a:fld id="{12937E12-85DC-44E7-ADE6-AB39D490516D}" type="slidenum">
              <a:rPr lang="pl-PL" smtClean="0"/>
              <a:pPr>
                <a:defRPr/>
              </a:pPr>
              <a:t>‹#›</a:t>
            </a:fld>
            <a:endParaRPr lang="pl-PL" dirty="0"/>
          </a:p>
        </p:txBody>
      </p:sp>
    </p:spTree>
    <p:extLst>
      <p:ext uri="{BB962C8B-B14F-4D97-AF65-F5344CB8AC3E}">
        <p14:creationId xmlns:p14="http://schemas.microsoft.com/office/powerpoint/2010/main" val="6653304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tytułu pionowego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lvl1pPr>
              <a:defRPr/>
            </a:lvl1pPr>
          </a:lstStyle>
          <a:p>
            <a:pPr>
              <a:defRPr/>
            </a:pPr>
            <a:endParaRPr lang="pl-PL"/>
          </a:p>
        </p:txBody>
      </p:sp>
      <p:sp>
        <p:nvSpPr>
          <p:cNvPr id="5" name="Symbol zastępczy stopki 4"/>
          <p:cNvSpPr>
            <a:spLocks noGrp="1"/>
          </p:cNvSpPr>
          <p:nvPr>
            <p:ph type="ftr" sz="quarter" idx="11"/>
          </p:nvPr>
        </p:nvSpPr>
        <p:spPr/>
        <p:txBody>
          <a:bodyPr/>
          <a:lstStyle>
            <a:lvl1pPr>
              <a:defRPr/>
            </a:lvl1pPr>
          </a:lstStyle>
          <a:p>
            <a:pPr>
              <a:defRPr/>
            </a:pPr>
            <a:endParaRPr lang="pl-PL"/>
          </a:p>
        </p:txBody>
      </p:sp>
      <p:sp>
        <p:nvSpPr>
          <p:cNvPr id="6" name="Symbol zastępczy numeru slajdu 5"/>
          <p:cNvSpPr>
            <a:spLocks noGrp="1"/>
          </p:cNvSpPr>
          <p:nvPr>
            <p:ph type="sldNum" sz="quarter" idx="12"/>
          </p:nvPr>
        </p:nvSpPr>
        <p:spPr/>
        <p:txBody>
          <a:bodyPr/>
          <a:lstStyle>
            <a:lvl1pPr>
              <a:defRPr/>
            </a:lvl1pPr>
          </a:lstStyle>
          <a:p>
            <a:pPr>
              <a:defRPr/>
            </a:pPr>
            <a:fld id="{AF732AC9-4EB8-41EE-AB76-D9364CF6DA84}" type="slidenum">
              <a:rPr lang="pl-PL" smtClean="0"/>
              <a:pPr>
                <a:defRPr/>
              </a:pPr>
              <a:t>‹#›</a:t>
            </a:fld>
            <a:endParaRPr lang="pl-PL" dirty="0"/>
          </a:p>
        </p:txBody>
      </p:sp>
    </p:spTree>
    <p:extLst>
      <p:ext uri="{BB962C8B-B14F-4D97-AF65-F5344CB8AC3E}">
        <p14:creationId xmlns:p14="http://schemas.microsoft.com/office/powerpoint/2010/main" val="5338105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8724900" y="365125"/>
            <a:ext cx="2628900" cy="5811838"/>
          </a:xfrm>
        </p:spPr>
        <p:txBody>
          <a:bodyPr vert="eaVert"/>
          <a:lstStyle/>
          <a:p>
            <a:r>
              <a:rPr lang="pl-PL"/>
              <a:t>Kliknij, aby edytować styl</a:t>
            </a:r>
          </a:p>
        </p:txBody>
      </p:sp>
      <p:sp>
        <p:nvSpPr>
          <p:cNvPr id="3" name="Symbol zastępczy tytułu pionowego 2"/>
          <p:cNvSpPr>
            <a:spLocks noGrp="1"/>
          </p:cNvSpPr>
          <p:nvPr>
            <p:ph type="body" orient="vert" idx="1"/>
          </p:nvPr>
        </p:nvSpPr>
        <p:spPr>
          <a:xfrm>
            <a:off x="838200" y="365125"/>
            <a:ext cx="7734300" cy="5811838"/>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lvl1pPr>
              <a:defRPr/>
            </a:lvl1pPr>
          </a:lstStyle>
          <a:p>
            <a:pPr>
              <a:defRPr/>
            </a:pPr>
            <a:endParaRPr lang="pl-PL"/>
          </a:p>
        </p:txBody>
      </p:sp>
      <p:sp>
        <p:nvSpPr>
          <p:cNvPr id="5" name="Symbol zastępczy stopki 4"/>
          <p:cNvSpPr>
            <a:spLocks noGrp="1"/>
          </p:cNvSpPr>
          <p:nvPr>
            <p:ph type="ftr" sz="quarter" idx="11"/>
          </p:nvPr>
        </p:nvSpPr>
        <p:spPr/>
        <p:txBody>
          <a:bodyPr/>
          <a:lstStyle>
            <a:lvl1pPr>
              <a:defRPr/>
            </a:lvl1pPr>
          </a:lstStyle>
          <a:p>
            <a:pPr>
              <a:defRPr/>
            </a:pPr>
            <a:endParaRPr lang="pl-PL"/>
          </a:p>
        </p:txBody>
      </p:sp>
      <p:sp>
        <p:nvSpPr>
          <p:cNvPr id="6" name="Symbol zastępczy numeru slajdu 5"/>
          <p:cNvSpPr>
            <a:spLocks noGrp="1"/>
          </p:cNvSpPr>
          <p:nvPr>
            <p:ph type="sldNum" sz="quarter" idx="12"/>
          </p:nvPr>
        </p:nvSpPr>
        <p:spPr/>
        <p:txBody>
          <a:bodyPr/>
          <a:lstStyle>
            <a:lvl1pPr>
              <a:defRPr/>
            </a:lvl1pPr>
          </a:lstStyle>
          <a:p>
            <a:pPr>
              <a:defRPr/>
            </a:pPr>
            <a:fld id="{CD467477-6D16-4397-9CBF-C910E3DFAA78}" type="slidenum">
              <a:rPr lang="pl-PL" smtClean="0"/>
              <a:pPr>
                <a:defRPr/>
              </a:pPr>
              <a:t>‹#›</a:t>
            </a:fld>
            <a:endParaRPr lang="pl-PL" dirty="0"/>
          </a:p>
        </p:txBody>
      </p:sp>
    </p:spTree>
    <p:extLst>
      <p:ext uri="{BB962C8B-B14F-4D97-AF65-F5344CB8AC3E}">
        <p14:creationId xmlns:p14="http://schemas.microsoft.com/office/powerpoint/2010/main" val="41758440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lvl1pPr>
              <a:defRPr/>
            </a:lvl1pPr>
          </a:lstStyle>
          <a:p>
            <a:pPr>
              <a:defRPr/>
            </a:pPr>
            <a:endParaRPr lang="pl-PL"/>
          </a:p>
        </p:txBody>
      </p:sp>
      <p:sp>
        <p:nvSpPr>
          <p:cNvPr id="5" name="Symbol zastępczy stopki 4"/>
          <p:cNvSpPr>
            <a:spLocks noGrp="1"/>
          </p:cNvSpPr>
          <p:nvPr>
            <p:ph type="ftr" sz="quarter" idx="11"/>
          </p:nvPr>
        </p:nvSpPr>
        <p:spPr/>
        <p:txBody>
          <a:bodyPr/>
          <a:lstStyle>
            <a:lvl1pPr>
              <a:defRPr/>
            </a:lvl1pPr>
          </a:lstStyle>
          <a:p>
            <a:pPr>
              <a:defRPr/>
            </a:pPr>
            <a:endParaRPr lang="pl-PL"/>
          </a:p>
        </p:txBody>
      </p:sp>
      <p:sp>
        <p:nvSpPr>
          <p:cNvPr id="6" name="Symbol zastępczy numeru slajdu 5"/>
          <p:cNvSpPr>
            <a:spLocks noGrp="1"/>
          </p:cNvSpPr>
          <p:nvPr>
            <p:ph type="sldNum" sz="quarter" idx="12"/>
          </p:nvPr>
        </p:nvSpPr>
        <p:spPr/>
        <p:txBody>
          <a:bodyPr/>
          <a:lstStyle>
            <a:lvl1pPr>
              <a:defRPr/>
            </a:lvl1pPr>
          </a:lstStyle>
          <a:p>
            <a:pPr>
              <a:defRPr/>
            </a:pPr>
            <a:fld id="{F14EE61C-7D87-4A84-BFDB-9C0F7DE8E876}" type="slidenum">
              <a:rPr lang="pl-PL" smtClean="0"/>
              <a:pPr>
                <a:defRPr/>
              </a:pPr>
              <a:t>‹#›</a:t>
            </a:fld>
            <a:endParaRPr lang="pl-PL" dirty="0"/>
          </a:p>
        </p:txBody>
      </p:sp>
    </p:spTree>
    <p:extLst>
      <p:ext uri="{BB962C8B-B14F-4D97-AF65-F5344CB8AC3E}">
        <p14:creationId xmlns:p14="http://schemas.microsoft.com/office/powerpoint/2010/main" val="1586355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831850" y="1709738"/>
            <a:ext cx="10515600" cy="2852737"/>
          </a:xfrm>
        </p:spPr>
        <p:txBody>
          <a:bodyPr anchor="b"/>
          <a:lstStyle>
            <a:lvl1pPr>
              <a:defRPr sz="6000"/>
            </a:lvl1pPr>
          </a:lstStyle>
          <a:p>
            <a:r>
              <a:rPr lang="pl-PL"/>
              <a:t>Kliknij, aby edytować styl</a:t>
            </a:r>
          </a:p>
        </p:txBody>
      </p:sp>
      <p:sp>
        <p:nvSpPr>
          <p:cNvPr id="3" name="Symbol zastępczy tekst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Kliknij, aby edytować style wzorca tekstu</a:t>
            </a:r>
          </a:p>
        </p:txBody>
      </p:sp>
      <p:sp>
        <p:nvSpPr>
          <p:cNvPr id="4" name="Symbol zastępczy daty 3"/>
          <p:cNvSpPr>
            <a:spLocks noGrp="1"/>
          </p:cNvSpPr>
          <p:nvPr>
            <p:ph type="dt" sz="half" idx="10"/>
          </p:nvPr>
        </p:nvSpPr>
        <p:spPr/>
        <p:txBody>
          <a:bodyPr/>
          <a:lstStyle>
            <a:lvl1pPr>
              <a:defRPr/>
            </a:lvl1pPr>
          </a:lstStyle>
          <a:p>
            <a:pPr>
              <a:defRPr/>
            </a:pPr>
            <a:endParaRPr lang="pl-PL"/>
          </a:p>
        </p:txBody>
      </p:sp>
      <p:sp>
        <p:nvSpPr>
          <p:cNvPr id="5" name="Symbol zastępczy stopki 4"/>
          <p:cNvSpPr>
            <a:spLocks noGrp="1"/>
          </p:cNvSpPr>
          <p:nvPr>
            <p:ph type="ftr" sz="quarter" idx="11"/>
          </p:nvPr>
        </p:nvSpPr>
        <p:spPr/>
        <p:txBody>
          <a:bodyPr/>
          <a:lstStyle>
            <a:lvl1pPr>
              <a:defRPr/>
            </a:lvl1pPr>
          </a:lstStyle>
          <a:p>
            <a:pPr>
              <a:defRPr/>
            </a:pPr>
            <a:endParaRPr lang="pl-PL"/>
          </a:p>
        </p:txBody>
      </p:sp>
      <p:sp>
        <p:nvSpPr>
          <p:cNvPr id="6" name="Symbol zastępczy numeru slajdu 5"/>
          <p:cNvSpPr>
            <a:spLocks noGrp="1"/>
          </p:cNvSpPr>
          <p:nvPr>
            <p:ph type="sldNum" sz="quarter" idx="12"/>
          </p:nvPr>
        </p:nvSpPr>
        <p:spPr/>
        <p:txBody>
          <a:bodyPr/>
          <a:lstStyle>
            <a:lvl1pPr>
              <a:defRPr/>
            </a:lvl1pPr>
          </a:lstStyle>
          <a:p>
            <a:pPr>
              <a:defRPr/>
            </a:pPr>
            <a:fld id="{D3D9E8F8-B2E7-43C4-A14F-1B004E997791}" type="slidenum">
              <a:rPr lang="pl-PL" smtClean="0"/>
              <a:pPr>
                <a:defRPr/>
              </a:pPr>
              <a:t>‹#›</a:t>
            </a:fld>
            <a:endParaRPr lang="pl-PL" dirty="0"/>
          </a:p>
        </p:txBody>
      </p:sp>
    </p:spTree>
    <p:extLst>
      <p:ext uri="{BB962C8B-B14F-4D97-AF65-F5344CB8AC3E}">
        <p14:creationId xmlns:p14="http://schemas.microsoft.com/office/powerpoint/2010/main" val="16886266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sz="half" idx="1"/>
          </p:nvPr>
        </p:nvSpPr>
        <p:spPr>
          <a:xfrm>
            <a:off x="838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p:cNvSpPr>
            <a:spLocks noGrp="1"/>
          </p:cNvSpPr>
          <p:nvPr>
            <p:ph sz="half" idx="2"/>
          </p:nvPr>
        </p:nvSpPr>
        <p:spPr>
          <a:xfrm>
            <a:off x="6172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3"/>
          <p:cNvSpPr>
            <a:spLocks noGrp="1"/>
          </p:cNvSpPr>
          <p:nvPr>
            <p:ph type="dt" sz="half" idx="10"/>
          </p:nvPr>
        </p:nvSpPr>
        <p:spPr/>
        <p:txBody>
          <a:bodyPr/>
          <a:lstStyle>
            <a:lvl1pPr>
              <a:defRPr/>
            </a:lvl1pPr>
          </a:lstStyle>
          <a:p>
            <a:pPr>
              <a:defRPr/>
            </a:pPr>
            <a:endParaRPr lang="pl-PL"/>
          </a:p>
        </p:txBody>
      </p:sp>
      <p:sp>
        <p:nvSpPr>
          <p:cNvPr id="6" name="Symbol zastępczy stopki 4"/>
          <p:cNvSpPr>
            <a:spLocks noGrp="1"/>
          </p:cNvSpPr>
          <p:nvPr>
            <p:ph type="ftr" sz="quarter" idx="11"/>
          </p:nvPr>
        </p:nvSpPr>
        <p:spPr/>
        <p:txBody>
          <a:bodyPr/>
          <a:lstStyle>
            <a:lvl1pPr>
              <a:defRPr/>
            </a:lvl1pPr>
          </a:lstStyle>
          <a:p>
            <a:pPr>
              <a:defRPr/>
            </a:pPr>
            <a:endParaRPr lang="pl-PL"/>
          </a:p>
        </p:txBody>
      </p:sp>
      <p:sp>
        <p:nvSpPr>
          <p:cNvPr id="7" name="Symbol zastępczy numeru slajdu 5"/>
          <p:cNvSpPr>
            <a:spLocks noGrp="1"/>
          </p:cNvSpPr>
          <p:nvPr>
            <p:ph type="sldNum" sz="quarter" idx="12"/>
          </p:nvPr>
        </p:nvSpPr>
        <p:spPr/>
        <p:txBody>
          <a:bodyPr/>
          <a:lstStyle>
            <a:lvl1pPr>
              <a:defRPr/>
            </a:lvl1pPr>
          </a:lstStyle>
          <a:p>
            <a:pPr>
              <a:defRPr/>
            </a:pPr>
            <a:fld id="{674794A6-3139-4EDD-8F08-6810A41A2EFE}" type="slidenum">
              <a:rPr lang="pl-PL" smtClean="0"/>
              <a:pPr>
                <a:defRPr/>
              </a:pPr>
              <a:t>‹#›</a:t>
            </a:fld>
            <a:endParaRPr lang="pl-PL" dirty="0"/>
          </a:p>
        </p:txBody>
      </p:sp>
    </p:spTree>
    <p:extLst>
      <p:ext uri="{BB962C8B-B14F-4D97-AF65-F5344CB8AC3E}">
        <p14:creationId xmlns:p14="http://schemas.microsoft.com/office/powerpoint/2010/main" val="6907856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839788" y="365125"/>
            <a:ext cx="10515600" cy="1325563"/>
          </a:xfrm>
        </p:spPr>
        <p:txBody>
          <a:bodyPr/>
          <a:lstStyle/>
          <a:p>
            <a:r>
              <a:rPr lang="pl-PL"/>
              <a:t>Kliknij, aby edytować styl</a:t>
            </a:r>
          </a:p>
        </p:txBody>
      </p:sp>
      <p:sp>
        <p:nvSpPr>
          <p:cNvPr id="3" name="Symbol zastępczy tekst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p:cNvSpPr>
            <a:spLocks noGrp="1"/>
          </p:cNvSpPr>
          <p:nvPr>
            <p:ph sz="half" idx="2"/>
          </p:nvPr>
        </p:nvSpPr>
        <p:spPr>
          <a:xfrm>
            <a:off x="839788" y="2505075"/>
            <a:ext cx="5157787"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p:cNvSpPr>
            <a:spLocks noGrp="1"/>
          </p:cNvSpPr>
          <p:nvPr>
            <p:ph sz="quarter" idx="4"/>
          </p:nvPr>
        </p:nvSpPr>
        <p:spPr>
          <a:xfrm>
            <a:off x="6172200" y="2505075"/>
            <a:ext cx="5183188"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3"/>
          <p:cNvSpPr>
            <a:spLocks noGrp="1"/>
          </p:cNvSpPr>
          <p:nvPr>
            <p:ph type="dt" sz="half" idx="10"/>
          </p:nvPr>
        </p:nvSpPr>
        <p:spPr/>
        <p:txBody>
          <a:bodyPr/>
          <a:lstStyle>
            <a:lvl1pPr>
              <a:defRPr/>
            </a:lvl1pPr>
          </a:lstStyle>
          <a:p>
            <a:pPr>
              <a:defRPr/>
            </a:pPr>
            <a:endParaRPr lang="pl-PL"/>
          </a:p>
        </p:txBody>
      </p:sp>
      <p:sp>
        <p:nvSpPr>
          <p:cNvPr id="8" name="Symbol zastępczy stopki 4"/>
          <p:cNvSpPr>
            <a:spLocks noGrp="1"/>
          </p:cNvSpPr>
          <p:nvPr>
            <p:ph type="ftr" sz="quarter" idx="11"/>
          </p:nvPr>
        </p:nvSpPr>
        <p:spPr/>
        <p:txBody>
          <a:bodyPr/>
          <a:lstStyle>
            <a:lvl1pPr>
              <a:defRPr/>
            </a:lvl1pPr>
          </a:lstStyle>
          <a:p>
            <a:pPr>
              <a:defRPr/>
            </a:pPr>
            <a:endParaRPr lang="pl-PL"/>
          </a:p>
        </p:txBody>
      </p:sp>
      <p:sp>
        <p:nvSpPr>
          <p:cNvPr id="9" name="Symbol zastępczy numeru slajdu 5"/>
          <p:cNvSpPr>
            <a:spLocks noGrp="1"/>
          </p:cNvSpPr>
          <p:nvPr>
            <p:ph type="sldNum" sz="quarter" idx="12"/>
          </p:nvPr>
        </p:nvSpPr>
        <p:spPr/>
        <p:txBody>
          <a:bodyPr/>
          <a:lstStyle>
            <a:lvl1pPr>
              <a:defRPr/>
            </a:lvl1pPr>
          </a:lstStyle>
          <a:p>
            <a:pPr>
              <a:defRPr/>
            </a:pPr>
            <a:fld id="{AEB93044-9F2E-4D05-AC9E-3685E2709AF0}" type="slidenum">
              <a:rPr lang="pl-PL" smtClean="0"/>
              <a:pPr>
                <a:defRPr/>
              </a:pPr>
              <a:t>‹#›</a:t>
            </a:fld>
            <a:endParaRPr lang="pl-PL" dirty="0"/>
          </a:p>
        </p:txBody>
      </p:sp>
    </p:spTree>
    <p:extLst>
      <p:ext uri="{BB962C8B-B14F-4D97-AF65-F5344CB8AC3E}">
        <p14:creationId xmlns:p14="http://schemas.microsoft.com/office/powerpoint/2010/main" val="11480935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daty 3"/>
          <p:cNvSpPr>
            <a:spLocks noGrp="1"/>
          </p:cNvSpPr>
          <p:nvPr>
            <p:ph type="dt" sz="half" idx="10"/>
          </p:nvPr>
        </p:nvSpPr>
        <p:spPr/>
        <p:txBody>
          <a:bodyPr/>
          <a:lstStyle>
            <a:lvl1pPr>
              <a:defRPr/>
            </a:lvl1pPr>
          </a:lstStyle>
          <a:p>
            <a:pPr>
              <a:defRPr/>
            </a:pPr>
            <a:endParaRPr lang="pl-PL"/>
          </a:p>
        </p:txBody>
      </p:sp>
      <p:sp>
        <p:nvSpPr>
          <p:cNvPr id="4" name="Symbol zastępczy stopki 4"/>
          <p:cNvSpPr>
            <a:spLocks noGrp="1"/>
          </p:cNvSpPr>
          <p:nvPr>
            <p:ph type="ftr" sz="quarter" idx="11"/>
          </p:nvPr>
        </p:nvSpPr>
        <p:spPr/>
        <p:txBody>
          <a:bodyPr/>
          <a:lstStyle>
            <a:lvl1pPr>
              <a:defRPr/>
            </a:lvl1pPr>
          </a:lstStyle>
          <a:p>
            <a:pPr>
              <a:defRPr/>
            </a:pPr>
            <a:endParaRPr lang="pl-PL"/>
          </a:p>
        </p:txBody>
      </p:sp>
      <p:sp>
        <p:nvSpPr>
          <p:cNvPr id="5" name="Symbol zastępczy numeru slajdu 5"/>
          <p:cNvSpPr>
            <a:spLocks noGrp="1"/>
          </p:cNvSpPr>
          <p:nvPr>
            <p:ph type="sldNum" sz="quarter" idx="12"/>
          </p:nvPr>
        </p:nvSpPr>
        <p:spPr/>
        <p:txBody>
          <a:bodyPr/>
          <a:lstStyle>
            <a:lvl1pPr>
              <a:defRPr/>
            </a:lvl1pPr>
          </a:lstStyle>
          <a:p>
            <a:pPr>
              <a:defRPr/>
            </a:pPr>
            <a:fld id="{1380A84F-073A-4648-A35F-FF33EC9F7313}" type="slidenum">
              <a:rPr lang="pl-PL" smtClean="0"/>
              <a:pPr>
                <a:defRPr/>
              </a:pPr>
              <a:t>‹#›</a:t>
            </a:fld>
            <a:endParaRPr lang="pl-PL" dirty="0"/>
          </a:p>
        </p:txBody>
      </p:sp>
    </p:spTree>
    <p:extLst>
      <p:ext uri="{BB962C8B-B14F-4D97-AF65-F5344CB8AC3E}">
        <p14:creationId xmlns:p14="http://schemas.microsoft.com/office/powerpoint/2010/main" val="12581149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3"/>
          <p:cNvSpPr>
            <a:spLocks noGrp="1"/>
          </p:cNvSpPr>
          <p:nvPr>
            <p:ph type="dt" sz="half" idx="10"/>
          </p:nvPr>
        </p:nvSpPr>
        <p:spPr/>
        <p:txBody>
          <a:bodyPr/>
          <a:lstStyle>
            <a:lvl1pPr>
              <a:defRPr/>
            </a:lvl1pPr>
          </a:lstStyle>
          <a:p>
            <a:pPr>
              <a:defRPr/>
            </a:pPr>
            <a:endParaRPr lang="pl-PL"/>
          </a:p>
        </p:txBody>
      </p:sp>
      <p:sp>
        <p:nvSpPr>
          <p:cNvPr id="3" name="Symbol zastępczy stopki 4"/>
          <p:cNvSpPr>
            <a:spLocks noGrp="1"/>
          </p:cNvSpPr>
          <p:nvPr>
            <p:ph type="ftr" sz="quarter" idx="11"/>
          </p:nvPr>
        </p:nvSpPr>
        <p:spPr/>
        <p:txBody>
          <a:bodyPr/>
          <a:lstStyle>
            <a:lvl1pPr>
              <a:defRPr/>
            </a:lvl1pPr>
          </a:lstStyle>
          <a:p>
            <a:pPr>
              <a:defRPr/>
            </a:pPr>
            <a:endParaRPr lang="pl-PL"/>
          </a:p>
        </p:txBody>
      </p:sp>
      <p:sp>
        <p:nvSpPr>
          <p:cNvPr id="4" name="Symbol zastępczy numeru slajdu 5"/>
          <p:cNvSpPr>
            <a:spLocks noGrp="1"/>
          </p:cNvSpPr>
          <p:nvPr>
            <p:ph type="sldNum" sz="quarter" idx="12"/>
          </p:nvPr>
        </p:nvSpPr>
        <p:spPr/>
        <p:txBody>
          <a:bodyPr/>
          <a:lstStyle>
            <a:lvl1pPr>
              <a:defRPr/>
            </a:lvl1pPr>
          </a:lstStyle>
          <a:p>
            <a:pPr>
              <a:defRPr/>
            </a:pPr>
            <a:fld id="{58D99553-A8C4-4579-8720-B461963745AE}" type="slidenum">
              <a:rPr lang="pl-PL" smtClean="0"/>
              <a:pPr>
                <a:defRPr/>
              </a:pPr>
              <a:t>‹#›</a:t>
            </a:fld>
            <a:endParaRPr lang="pl-PL" dirty="0"/>
          </a:p>
        </p:txBody>
      </p:sp>
    </p:spTree>
    <p:extLst>
      <p:ext uri="{BB962C8B-B14F-4D97-AF65-F5344CB8AC3E}">
        <p14:creationId xmlns:p14="http://schemas.microsoft.com/office/powerpoint/2010/main" val="23475064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zawartośc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3"/>
          <p:cNvSpPr>
            <a:spLocks noGrp="1"/>
          </p:cNvSpPr>
          <p:nvPr>
            <p:ph type="dt" sz="half" idx="10"/>
          </p:nvPr>
        </p:nvSpPr>
        <p:spPr/>
        <p:txBody>
          <a:bodyPr/>
          <a:lstStyle>
            <a:lvl1pPr>
              <a:defRPr/>
            </a:lvl1pPr>
          </a:lstStyle>
          <a:p>
            <a:pPr>
              <a:defRPr/>
            </a:pPr>
            <a:endParaRPr lang="pl-PL"/>
          </a:p>
        </p:txBody>
      </p:sp>
      <p:sp>
        <p:nvSpPr>
          <p:cNvPr id="6" name="Symbol zastępczy stopki 4"/>
          <p:cNvSpPr>
            <a:spLocks noGrp="1"/>
          </p:cNvSpPr>
          <p:nvPr>
            <p:ph type="ftr" sz="quarter" idx="11"/>
          </p:nvPr>
        </p:nvSpPr>
        <p:spPr/>
        <p:txBody>
          <a:bodyPr/>
          <a:lstStyle>
            <a:lvl1pPr>
              <a:defRPr/>
            </a:lvl1pPr>
          </a:lstStyle>
          <a:p>
            <a:pPr>
              <a:defRPr/>
            </a:pPr>
            <a:endParaRPr lang="pl-PL"/>
          </a:p>
        </p:txBody>
      </p:sp>
      <p:sp>
        <p:nvSpPr>
          <p:cNvPr id="7" name="Symbol zastępczy numeru slajdu 5"/>
          <p:cNvSpPr>
            <a:spLocks noGrp="1"/>
          </p:cNvSpPr>
          <p:nvPr>
            <p:ph type="sldNum" sz="quarter" idx="12"/>
          </p:nvPr>
        </p:nvSpPr>
        <p:spPr/>
        <p:txBody>
          <a:bodyPr/>
          <a:lstStyle>
            <a:lvl1pPr>
              <a:defRPr/>
            </a:lvl1pPr>
          </a:lstStyle>
          <a:p>
            <a:pPr>
              <a:defRPr/>
            </a:pPr>
            <a:fld id="{E4C35461-34BB-47B2-8D22-EFFF98D62AFA}" type="slidenum">
              <a:rPr lang="pl-PL" smtClean="0"/>
              <a:pPr>
                <a:defRPr/>
              </a:pPr>
              <a:t>‹#›</a:t>
            </a:fld>
            <a:endParaRPr lang="pl-PL" dirty="0"/>
          </a:p>
        </p:txBody>
      </p:sp>
    </p:spTree>
    <p:extLst>
      <p:ext uri="{BB962C8B-B14F-4D97-AF65-F5344CB8AC3E}">
        <p14:creationId xmlns:p14="http://schemas.microsoft.com/office/powerpoint/2010/main" val="40055693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obrazu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pl-PL" noProof="0"/>
              <a:t>Kliknij ikonę, aby dodać obraz</a:t>
            </a:r>
            <a:endParaRPr lang="pl-PL" noProof="0" dirty="0"/>
          </a:p>
        </p:txBody>
      </p:sp>
      <p:sp>
        <p:nvSpPr>
          <p:cNvPr id="4" name="Symbol zastępczy teks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3"/>
          <p:cNvSpPr>
            <a:spLocks noGrp="1"/>
          </p:cNvSpPr>
          <p:nvPr>
            <p:ph type="dt" sz="half" idx="10"/>
          </p:nvPr>
        </p:nvSpPr>
        <p:spPr/>
        <p:txBody>
          <a:bodyPr/>
          <a:lstStyle>
            <a:lvl1pPr>
              <a:defRPr/>
            </a:lvl1pPr>
          </a:lstStyle>
          <a:p>
            <a:pPr>
              <a:defRPr/>
            </a:pPr>
            <a:endParaRPr lang="pl-PL"/>
          </a:p>
        </p:txBody>
      </p:sp>
      <p:sp>
        <p:nvSpPr>
          <p:cNvPr id="6" name="Symbol zastępczy stopki 4"/>
          <p:cNvSpPr>
            <a:spLocks noGrp="1"/>
          </p:cNvSpPr>
          <p:nvPr>
            <p:ph type="ftr" sz="quarter" idx="11"/>
          </p:nvPr>
        </p:nvSpPr>
        <p:spPr/>
        <p:txBody>
          <a:bodyPr/>
          <a:lstStyle>
            <a:lvl1pPr>
              <a:defRPr/>
            </a:lvl1pPr>
          </a:lstStyle>
          <a:p>
            <a:pPr>
              <a:defRPr/>
            </a:pPr>
            <a:endParaRPr lang="pl-PL"/>
          </a:p>
        </p:txBody>
      </p:sp>
      <p:sp>
        <p:nvSpPr>
          <p:cNvPr id="7" name="Symbol zastępczy numeru slajdu 5"/>
          <p:cNvSpPr>
            <a:spLocks noGrp="1"/>
          </p:cNvSpPr>
          <p:nvPr>
            <p:ph type="sldNum" sz="quarter" idx="12"/>
          </p:nvPr>
        </p:nvSpPr>
        <p:spPr/>
        <p:txBody>
          <a:bodyPr/>
          <a:lstStyle>
            <a:lvl1pPr>
              <a:defRPr/>
            </a:lvl1pPr>
          </a:lstStyle>
          <a:p>
            <a:pPr>
              <a:defRPr/>
            </a:pPr>
            <a:fld id="{F44F23AA-0665-4F1E-A67A-41AFA17A68FE}" type="slidenum">
              <a:rPr lang="pl-PL" smtClean="0"/>
              <a:pPr>
                <a:defRPr/>
              </a:pPr>
              <a:t>‹#›</a:t>
            </a:fld>
            <a:endParaRPr lang="pl-PL" dirty="0"/>
          </a:p>
        </p:txBody>
      </p:sp>
    </p:spTree>
    <p:extLst>
      <p:ext uri="{BB962C8B-B14F-4D97-AF65-F5344CB8AC3E}">
        <p14:creationId xmlns:p14="http://schemas.microsoft.com/office/powerpoint/2010/main" val="35544720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Symbol zastępczy tytułu 1"/>
          <p:cNvSpPr>
            <a:spLocks noGrp="1"/>
          </p:cNvSpPr>
          <p:nvPr>
            <p:ph type="title"/>
          </p:nvPr>
        </p:nvSpPr>
        <p:spPr bwMode="auto">
          <a:xfrm>
            <a:off x="838200" y="365125"/>
            <a:ext cx="10515600" cy="1325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pl-PL"/>
              <a:t>Kliknij, aby edytować styl</a:t>
            </a:r>
          </a:p>
        </p:txBody>
      </p:sp>
      <p:sp>
        <p:nvSpPr>
          <p:cNvPr id="1027" name="Symbol zastępczy tekstu 2"/>
          <p:cNvSpPr>
            <a:spLocks noGrp="1"/>
          </p:cNvSpPr>
          <p:nvPr>
            <p:ph type="body" idx="1"/>
          </p:nvPr>
        </p:nvSpPr>
        <p:spPr bwMode="auto">
          <a:xfrm>
            <a:off x="838200" y="1825625"/>
            <a:ext cx="10515600" cy="43513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fontAlgn="auto">
              <a:spcBef>
                <a:spcPts val="0"/>
              </a:spcBef>
              <a:spcAft>
                <a:spcPts val="0"/>
              </a:spcAft>
              <a:defRPr sz="1200" dirty="0">
                <a:solidFill>
                  <a:schemeClr val="tx1">
                    <a:tint val="75000"/>
                  </a:schemeClr>
                </a:solidFill>
                <a:latin typeface="+mn-lt"/>
                <a:cs typeface="+mn-cs"/>
              </a:defRPr>
            </a:lvl1pPr>
          </a:lstStyle>
          <a:p>
            <a:pPr>
              <a:defRPr/>
            </a:pPr>
            <a:endParaRPr lang="pl-PL"/>
          </a:p>
        </p:txBody>
      </p:sp>
      <p:sp>
        <p:nvSpPr>
          <p:cNvPr id="5" name="Symbol zastępczy stop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fontAlgn="auto">
              <a:spcBef>
                <a:spcPts val="0"/>
              </a:spcBef>
              <a:spcAft>
                <a:spcPts val="0"/>
              </a:spcAft>
              <a:defRPr sz="1200" dirty="0">
                <a:solidFill>
                  <a:schemeClr val="tx1">
                    <a:tint val="75000"/>
                  </a:schemeClr>
                </a:solidFill>
                <a:latin typeface="+mn-lt"/>
                <a:cs typeface="+mn-cs"/>
              </a:defRPr>
            </a:lvl1pPr>
          </a:lstStyle>
          <a:p>
            <a:pPr>
              <a:defRPr/>
            </a:pPr>
            <a:endParaRPr lang="pl-PL"/>
          </a:p>
        </p:txBody>
      </p:sp>
      <p:sp>
        <p:nvSpPr>
          <p:cNvPr id="6" name="Symbol zastępczy numeru slajd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E7EA48D9-1C6A-46CA-B414-2CED2860889C}" type="slidenum">
              <a:rPr lang="pl-PL" smtClean="0"/>
              <a:pPr>
                <a:defRPr/>
              </a:pPr>
              <a:t>‹#›</a:t>
            </a:fld>
            <a:endParaRPr lang="pl-PL" dirty="0"/>
          </a:p>
        </p:txBody>
      </p:sp>
    </p:spTree>
    <p:extLst>
      <p:ext uri="{BB962C8B-B14F-4D97-AF65-F5344CB8AC3E}">
        <p14:creationId xmlns:p14="http://schemas.microsoft.com/office/powerpoint/2010/main" val="3368141079"/>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hf hdr="0" ftr="0" dt="0"/>
  <p:txStyles>
    <p:titleStyle>
      <a:lvl1pPr algn="l" rtl="0" eaLnBrk="1" fontAlgn="base" hangingPunct="1">
        <a:lnSpc>
          <a:spcPct val="90000"/>
        </a:lnSpc>
        <a:spcBef>
          <a:spcPct val="0"/>
        </a:spcBef>
        <a:spcAft>
          <a:spcPct val="0"/>
        </a:spcAft>
        <a:defRPr sz="4400" kern="1200">
          <a:solidFill>
            <a:schemeClr val="tx1"/>
          </a:solidFill>
          <a:latin typeface="+mj-lt"/>
          <a:ea typeface="+mj-ea"/>
          <a:cs typeface="+mj-cs"/>
        </a:defRPr>
      </a:lvl1pPr>
      <a:lvl2pPr algn="l" rtl="0" eaLnBrk="1" fontAlgn="base" hangingPunct="1">
        <a:lnSpc>
          <a:spcPct val="90000"/>
        </a:lnSpc>
        <a:spcBef>
          <a:spcPct val="0"/>
        </a:spcBef>
        <a:spcAft>
          <a:spcPct val="0"/>
        </a:spcAft>
        <a:defRPr sz="4400">
          <a:solidFill>
            <a:schemeClr val="tx1"/>
          </a:solidFill>
          <a:latin typeface="Calibri Light" pitchFamily="34" charset="0"/>
        </a:defRPr>
      </a:lvl2pPr>
      <a:lvl3pPr algn="l" rtl="0" eaLnBrk="1" fontAlgn="base" hangingPunct="1">
        <a:lnSpc>
          <a:spcPct val="90000"/>
        </a:lnSpc>
        <a:spcBef>
          <a:spcPct val="0"/>
        </a:spcBef>
        <a:spcAft>
          <a:spcPct val="0"/>
        </a:spcAft>
        <a:defRPr sz="4400">
          <a:solidFill>
            <a:schemeClr val="tx1"/>
          </a:solidFill>
          <a:latin typeface="Calibri Light" pitchFamily="34" charset="0"/>
        </a:defRPr>
      </a:lvl3pPr>
      <a:lvl4pPr algn="l" rtl="0" eaLnBrk="1" fontAlgn="base" hangingPunct="1">
        <a:lnSpc>
          <a:spcPct val="90000"/>
        </a:lnSpc>
        <a:spcBef>
          <a:spcPct val="0"/>
        </a:spcBef>
        <a:spcAft>
          <a:spcPct val="0"/>
        </a:spcAft>
        <a:defRPr sz="4400">
          <a:solidFill>
            <a:schemeClr val="tx1"/>
          </a:solidFill>
          <a:latin typeface="Calibri Light" pitchFamily="34" charset="0"/>
        </a:defRPr>
      </a:lvl4pPr>
      <a:lvl5pPr algn="l" rtl="0" eaLnBrk="1" fontAlgn="base" hangingPunct="1">
        <a:lnSpc>
          <a:spcPct val="90000"/>
        </a:lnSpc>
        <a:spcBef>
          <a:spcPct val="0"/>
        </a:spcBef>
        <a:spcAft>
          <a:spcPct val="0"/>
        </a:spcAft>
        <a:defRPr sz="4400">
          <a:solidFill>
            <a:schemeClr val="tx1"/>
          </a:solidFill>
          <a:latin typeface="Calibri Light" pitchFamily="34" charset="0"/>
        </a:defRPr>
      </a:lvl5pPr>
      <a:lvl6pPr marL="457200" algn="l" rtl="0" eaLnBrk="1" fontAlgn="base" hangingPunct="1">
        <a:lnSpc>
          <a:spcPct val="90000"/>
        </a:lnSpc>
        <a:spcBef>
          <a:spcPct val="0"/>
        </a:spcBef>
        <a:spcAft>
          <a:spcPct val="0"/>
        </a:spcAft>
        <a:defRPr sz="4400">
          <a:solidFill>
            <a:schemeClr val="tx1"/>
          </a:solidFill>
          <a:latin typeface="Calibri Light" pitchFamily="34" charset="0"/>
        </a:defRPr>
      </a:lvl6pPr>
      <a:lvl7pPr marL="914400" algn="l" rtl="0" eaLnBrk="1" fontAlgn="base" hangingPunct="1">
        <a:lnSpc>
          <a:spcPct val="90000"/>
        </a:lnSpc>
        <a:spcBef>
          <a:spcPct val="0"/>
        </a:spcBef>
        <a:spcAft>
          <a:spcPct val="0"/>
        </a:spcAft>
        <a:defRPr sz="4400">
          <a:solidFill>
            <a:schemeClr val="tx1"/>
          </a:solidFill>
          <a:latin typeface="Calibri Light" pitchFamily="34" charset="0"/>
        </a:defRPr>
      </a:lvl7pPr>
      <a:lvl8pPr marL="1371600" algn="l" rtl="0" eaLnBrk="1" fontAlgn="base" hangingPunct="1">
        <a:lnSpc>
          <a:spcPct val="90000"/>
        </a:lnSpc>
        <a:spcBef>
          <a:spcPct val="0"/>
        </a:spcBef>
        <a:spcAft>
          <a:spcPct val="0"/>
        </a:spcAft>
        <a:defRPr sz="4400">
          <a:solidFill>
            <a:schemeClr val="tx1"/>
          </a:solidFill>
          <a:latin typeface="Calibri Light" pitchFamily="34" charset="0"/>
        </a:defRPr>
      </a:lvl8pPr>
      <a:lvl9pPr marL="1828800" algn="l" rtl="0" eaLnBrk="1" fontAlgn="base" hangingPunct="1">
        <a:lnSpc>
          <a:spcPct val="90000"/>
        </a:lnSpc>
        <a:spcBef>
          <a:spcPct val="0"/>
        </a:spcBef>
        <a:spcAft>
          <a:spcPct val="0"/>
        </a:spcAft>
        <a:defRPr sz="4400">
          <a:solidFill>
            <a:schemeClr val="tx1"/>
          </a:solidFill>
          <a:latin typeface="Calibri Light" pitchFamily="34" charset="0"/>
        </a:defRPr>
      </a:lvl9pPr>
    </p:titleStyle>
    <p:bodyStyle>
      <a:lvl1pPr marL="228600" indent="-228600" algn="l" rtl="0" eaLnBrk="1" fontAlgn="base" hangingPunct="1">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ytuł 1"/>
          <p:cNvSpPr>
            <a:spLocks noGrp="1"/>
          </p:cNvSpPr>
          <p:nvPr>
            <p:ph type="title"/>
          </p:nvPr>
        </p:nvSpPr>
        <p:spPr>
          <a:xfrm>
            <a:off x="838200" y="-1623220"/>
            <a:ext cx="10515600" cy="1325563"/>
          </a:xfrm>
        </p:spPr>
        <p:txBody>
          <a:bodyPr/>
          <a:lstStyle/>
          <a:p>
            <a:r>
              <a:rPr lang="pl-PL" dirty="0"/>
              <a:t>Fundusze Europejskie dla Lubelskiego 2021-2027</a:t>
            </a:r>
          </a:p>
        </p:txBody>
      </p:sp>
      <p:pic>
        <p:nvPicPr>
          <p:cNvPr id="28673" name="Symbol zastępczy zawartości 12" descr="Fundusze Europejskie dla Lubelskiego 2021-2027"/>
          <p:cNvPicPr>
            <a:picLocks noGrp="1" noChangeAspect="1"/>
          </p:cNvPicPr>
          <p:nvPr>
            <p:ph idx="1"/>
          </p:nvPr>
        </p:nvPicPr>
        <p:blipFill>
          <a:blip r:embed="rId3"/>
          <a:srcRect/>
          <a:stretch>
            <a:fillRect/>
          </a:stretch>
        </p:blipFill>
        <p:spPr>
          <a:xfrm>
            <a:off x="0" y="0"/>
            <a:ext cx="12192000" cy="6845300"/>
          </a:xfrm>
        </p:spPr>
      </p:pic>
      <p:sp>
        <p:nvSpPr>
          <p:cNvPr id="6" name="Symbol zastępczy numeru slajdu 5"/>
          <p:cNvSpPr>
            <a:spLocks noGrp="1"/>
          </p:cNvSpPr>
          <p:nvPr>
            <p:ph type="sldNum" sz="quarter" idx="12"/>
          </p:nvPr>
        </p:nvSpPr>
        <p:spPr/>
        <p:txBody>
          <a:bodyPr/>
          <a:lstStyle/>
          <a:p>
            <a:pPr>
              <a:defRPr/>
            </a:pPr>
            <a:fld id="{F190B1B7-9B7C-4F60-9A18-72E4CA075AE8}" type="slidenum">
              <a:rPr lang="pl-PL"/>
              <a:pPr>
                <a:defRPr/>
              </a:pPr>
              <a:t>1</a:t>
            </a:fld>
            <a:endParaRPr lang="pl-PL" dirty="0"/>
          </a:p>
        </p:txBody>
      </p:sp>
      <p:sp>
        <p:nvSpPr>
          <p:cNvPr id="4" name="pole tekstowe 3"/>
          <p:cNvSpPr txBox="1"/>
          <p:nvPr/>
        </p:nvSpPr>
        <p:spPr>
          <a:xfrm>
            <a:off x="292100" y="6342063"/>
            <a:ext cx="3248025" cy="369887"/>
          </a:xfrm>
          <a:prstGeom prst="rect">
            <a:avLst/>
          </a:prstGeom>
          <a:noFill/>
        </p:spPr>
        <p:txBody>
          <a:bodyPr>
            <a:spAutoFit/>
          </a:bodyPr>
          <a:lstStyle/>
          <a:p>
            <a:pPr fontAlgn="auto">
              <a:spcBef>
                <a:spcPts val="0"/>
              </a:spcBef>
              <a:spcAft>
                <a:spcPts val="0"/>
              </a:spcAft>
              <a:defRPr/>
            </a:pPr>
            <a:r>
              <a:rPr lang="pl-PL" dirty="0">
                <a:solidFill>
                  <a:schemeClr val="bg1"/>
                </a:solidFill>
                <a:latin typeface="+mj-lt"/>
                <a:cs typeface="Arial" panose="020B0604020202020204" pitchFamily="34" charset="0"/>
              </a:rPr>
              <a:t>Lublin, 10.03.2026 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CF4852E-7DFD-3BB4-8A27-4D2456F17130}"/>
            </a:ext>
          </a:extLst>
        </p:cNvPr>
        <p:cNvGrpSpPr/>
        <p:nvPr/>
      </p:nvGrpSpPr>
      <p:grpSpPr>
        <a:xfrm>
          <a:off x="0" y="0"/>
          <a:ext cx="0" cy="0"/>
          <a:chOff x="0" y="0"/>
          <a:chExt cx="0" cy="0"/>
        </a:xfrm>
      </p:grpSpPr>
      <p:sp>
        <p:nvSpPr>
          <p:cNvPr id="2" name="Tytuł 22">
            <a:extLst>
              <a:ext uri="{FF2B5EF4-FFF2-40B4-BE49-F238E27FC236}">
                <a16:creationId xmlns:a16="http://schemas.microsoft.com/office/drawing/2014/main" id="{B9EA6BA7-E345-768D-157D-F734F4C60167}"/>
              </a:ext>
            </a:extLst>
          </p:cNvPr>
          <p:cNvSpPr txBox="1">
            <a:spLocks noGrp="1"/>
          </p:cNvSpPr>
          <p:nvPr>
            <p:ph type="title" idx="4294967295"/>
          </p:nvPr>
        </p:nvSpPr>
        <p:spPr>
          <a:xfrm>
            <a:off x="0" y="136525"/>
            <a:ext cx="10899775" cy="430213"/>
          </a:xfrm>
          <a:solidFill>
            <a:schemeClr val="accent1"/>
          </a:solidFill>
        </p:spPr>
        <p:txBody>
          <a:bodyPr rot="0" spcFirstLastPara="0" vertOverflow="overflow" horzOverflow="overflow" spcCol="0" rtlCol="0" fromWordArt="0" anchor="t" forceAA="0">
            <a:spAutoFit/>
          </a:bodyPr>
          <a:lstStyle/>
          <a:p>
            <a:pPr fontAlgn="auto">
              <a:lnSpc>
                <a:spcPct val="100000"/>
              </a:lnSpc>
              <a:spcBef>
                <a:spcPts val="0"/>
              </a:spcBef>
              <a:spcAft>
                <a:spcPts val="0"/>
              </a:spcAft>
              <a:defRPr/>
            </a:pPr>
            <a:r>
              <a:rPr lang="pl-PL" sz="2200" dirty="0">
                <a:solidFill>
                  <a:schemeClr val="bg1"/>
                </a:solidFill>
                <a:latin typeface="Amasis MT Pro" panose="02040504050005020304" pitchFamily="18" charset="-18"/>
              </a:rPr>
              <a:t>Art. 152 Ustawy – pytania i przykłady:</a:t>
            </a:r>
            <a:endParaRPr lang="pl-PL" sz="2200" dirty="0">
              <a:solidFill>
                <a:prstClr val="black"/>
              </a:solidFill>
              <a:latin typeface="Amasis MT Pro" panose="02040504050005020304" pitchFamily="18" charset="-18"/>
              <a:ea typeface="+mn-ea"/>
              <a:cs typeface="+mn-cs"/>
            </a:endParaRPr>
          </a:p>
        </p:txBody>
      </p:sp>
      <p:pic>
        <p:nvPicPr>
          <p:cNvPr id="184322" name="Obraz 2" descr="Znacznik Fundusze Europejskie dla Lubelskiego 2021-2027 umieszczony w prawym dolnym rogu" title="Znacznik Fundusze Europejskie dla Lubelskiego 2021-2027 umieszczony w prawym dolnym rogu">
            <a:extLst>
              <a:ext uri="{FF2B5EF4-FFF2-40B4-BE49-F238E27FC236}">
                <a16:creationId xmlns:a16="http://schemas.microsoft.com/office/drawing/2014/main" id="{D6263D37-6E07-B9EB-BF13-007BEA2745C8}"/>
              </a:ext>
            </a:extLst>
          </p:cNvPr>
          <p:cNvPicPr>
            <a:picLocks noChangeAspect="1"/>
          </p:cNvPicPr>
          <p:nvPr/>
        </p:nvPicPr>
        <p:blipFill>
          <a:blip r:embed="rId3"/>
          <a:srcRect/>
          <a:stretch>
            <a:fillRect/>
          </a:stretch>
        </p:blipFill>
        <p:spPr bwMode="auto">
          <a:xfrm>
            <a:off x="6626225" y="6057900"/>
            <a:ext cx="5464175" cy="373063"/>
          </a:xfrm>
          <a:prstGeom prst="rect">
            <a:avLst/>
          </a:prstGeom>
          <a:noFill/>
          <a:ln w="9525">
            <a:noFill/>
            <a:miter lim="800000"/>
            <a:headEnd/>
            <a:tailEnd/>
          </a:ln>
        </p:spPr>
      </p:pic>
      <p:sp>
        <p:nvSpPr>
          <p:cNvPr id="4" name="Symbol zastępczy numeru slajdu 3">
            <a:extLst>
              <a:ext uri="{FF2B5EF4-FFF2-40B4-BE49-F238E27FC236}">
                <a16:creationId xmlns:a16="http://schemas.microsoft.com/office/drawing/2014/main" id="{B18C14FB-5B9F-DD47-7D81-9E7BFCD4A111}"/>
              </a:ext>
            </a:extLst>
          </p:cNvPr>
          <p:cNvSpPr txBox="1">
            <a:spLocks noGrp="1"/>
          </p:cNvSpPr>
          <p:nvPr/>
        </p:nvSpPr>
        <p:spPr>
          <a:xfrm>
            <a:off x="8610600" y="6356350"/>
            <a:ext cx="2743200" cy="365125"/>
          </a:xfrm>
          <a:prstGeom prst="rect">
            <a:avLst/>
          </a:prstGeom>
          <a:noFill/>
        </p:spPr>
        <p:txBody>
          <a:bodyPr anchor="ctr"/>
          <a:lstStyle/>
          <a:p>
            <a:pPr algn="r" fontAlgn="auto">
              <a:spcBef>
                <a:spcPts val="0"/>
              </a:spcBef>
              <a:spcAft>
                <a:spcPts val="0"/>
              </a:spcAft>
              <a:defRPr/>
            </a:pPr>
            <a:fld id="{4853E03C-486E-4580-A278-ED3C651297CD}" type="slidenum">
              <a:rPr lang="pl-PL" sz="1200">
                <a:solidFill>
                  <a:schemeClr val="tx1">
                    <a:tint val="75000"/>
                  </a:schemeClr>
                </a:solidFill>
                <a:latin typeface="+mn-lt"/>
                <a:cs typeface="+mn-cs"/>
              </a:rPr>
              <a:pPr algn="r" fontAlgn="auto">
                <a:spcBef>
                  <a:spcPts val="0"/>
                </a:spcBef>
                <a:spcAft>
                  <a:spcPts val="0"/>
                </a:spcAft>
                <a:defRPr/>
              </a:pPr>
              <a:t>10</a:t>
            </a:fld>
            <a:endParaRPr lang="pl-PL" sz="1200" dirty="0">
              <a:solidFill>
                <a:schemeClr val="tx1">
                  <a:tint val="75000"/>
                </a:schemeClr>
              </a:solidFill>
              <a:latin typeface="+mn-lt"/>
              <a:cs typeface="+mn-cs"/>
            </a:endParaRPr>
          </a:p>
        </p:txBody>
      </p:sp>
      <p:sp>
        <p:nvSpPr>
          <p:cNvPr id="6" name="Symbol zastępczy zawartości 4">
            <a:extLst>
              <a:ext uri="{FF2B5EF4-FFF2-40B4-BE49-F238E27FC236}">
                <a16:creationId xmlns:a16="http://schemas.microsoft.com/office/drawing/2014/main" id="{B5BAC253-03A6-6F07-9945-A7E0C4E12530}"/>
              </a:ext>
            </a:extLst>
          </p:cNvPr>
          <p:cNvSpPr txBox="1">
            <a:spLocks/>
          </p:cNvSpPr>
          <p:nvPr/>
        </p:nvSpPr>
        <p:spPr>
          <a:xfrm>
            <a:off x="384463" y="865188"/>
            <a:ext cx="11423073" cy="5345566"/>
          </a:xfrm>
          <a:prstGeom prst="rect">
            <a:avLst/>
          </a:prstGeom>
          <a:noFill/>
        </p:spPr>
        <p:txBody>
          <a:bodyPr wrap="square" rtlCol="0">
            <a:spAutoFit/>
          </a:bodyPr>
          <a:lstStyle>
            <a:lvl1pPr marL="228600" indent="-228600" algn="l" rtl="0" eaLnBrk="1" fontAlgn="base" hangingPunct="1">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76213" lvl="1" indent="-176213" algn="just">
              <a:spcBef>
                <a:spcPts val="1000"/>
              </a:spcBef>
              <a:buNone/>
              <a:tabLst>
                <a:tab pos="176213" algn="l"/>
              </a:tabLst>
            </a:pPr>
            <a:r>
              <a:rPr lang="pl-PL" sz="1600" dirty="0">
                <a:latin typeface="Amasis MT Pro" panose="02040504050005020304" pitchFamily="18" charset="-18"/>
              </a:rPr>
              <a:t>   Osoba, która w 2025 r. otrzymała jednorazowe środki na podjęcie działalności gospodarczej i dokonała w ramach tych środków zakupów towarów i usług, jeżeli w 2028 r. zostanie podatnikiem VAT i będzie starać się o zwrot podatku VAT z zakupów dokonanych przez rejestracją jako podatnik VAT to wówczas jest zobowiązana do zwrotu podatku VAT od towarów i usług zakupionych w ramach otrzymanych tytułem  dofinansowania środków </a:t>
            </a:r>
            <a:r>
              <a:rPr lang="pl-PL" sz="1600" b="1" u="sng" dirty="0">
                <a:latin typeface="Amasis MT Pro" panose="02040504050005020304" pitchFamily="18" charset="-18"/>
              </a:rPr>
              <a:t>w terminie nie dłuższym niż 90 dni</a:t>
            </a:r>
            <a:r>
              <a:rPr lang="pl-PL" sz="1600" dirty="0">
                <a:latin typeface="Amasis MT Pro" panose="02040504050005020304" pitchFamily="18" charset="-18"/>
              </a:rPr>
              <a:t> od dnia złożenia </a:t>
            </a:r>
            <a:r>
              <a:rPr lang="pl-PL" sz="1600" b="1" u="sng" dirty="0">
                <a:latin typeface="Amasis MT Pro" panose="02040504050005020304" pitchFamily="18" charset="-18"/>
              </a:rPr>
              <a:t>pierwszej deklaracji </a:t>
            </a:r>
            <a:r>
              <a:rPr lang="pl-PL" sz="1600" dirty="0">
                <a:latin typeface="Amasis MT Pro" panose="02040504050005020304" pitchFamily="18" charset="-18"/>
              </a:rPr>
              <a:t>podatkowej dotyczącej podatku VAT, w której kwota tego podatku </a:t>
            </a:r>
            <a:r>
              <a:rPr lang="pl-PL" sz="1600" b="1" u="sng" dirty="0">
                <a:latin typeface="Amasis MT Pro" panose="02040504050005020304" pitchFamily="18" charset="-18"/>
              </a:rPr>
              <a:t>mogła być wykazana do odliczenia</a:t>
            </a:r>
            <a:r>
              <a:rPr lang="pl-PL" sz="1600" dirty="0">
                <a:latin typeface="Amasis MT Pro" panose="02040504050005020304" pitchFamily="18" charset="-18"/>
              </a:rPr>
              <a:t>.</a:t>
            </a:r>
          </a:p>
          <a:p>
            <a:pPr marL="0" lvl="1" indent="0" algn="just">
              <a:spcBef>
                <a:spcPts val="1000"/>
              </a:spcBef>
              <a:buNone/>
              <a:tabLst>
                <a:tab pos="176213" algn="l"/>
              </a:tabLst>
            </a:pPr>
            <a:endParaRPr lang="pl-PL" sz="1600" dirty="0">
              <a:latin typeface="Amasis MT Pro" panose="02040504050005020304" pitchFamily="18" charset="-18"/>
            </a:endParaRPr>
          </a:p>
          <a:p>
            <a:pPr marL="176213" lvl="1" indent="-176213" algn="just">
              <a:spcBef>
                <a:spcPts val="1000"/>
              </a:spcBef>
              <a:buNone/>
              <a:tabLst>
                <a:tab pos="176213" algn="l"/>
              </a:tabLst>
            </a:pPr>
            <a:r>
              <a:rPr lang="pl-PL" sz="1600" dirty="0">
                <a:latin typeface="Amasis MT Pro" panose="02040504050005020304" pitchFamily="18" charset="-18"/>
              </a:rPr>
              <a:t>   Zgodnie z art. 251 ust. 3 ustawy roszczenia z tytułu umów o dofinansowanie podjęcia działalności gospodarczej, środki na założenie lub przystąpienia do spółdzielni socjalnej, a także innych umów będących podstawą przyznania środków na finansowanie formy pomocy pracodawcy lub przedsiębiorcy ulegają przedawnieniu z upływem 3 lat od dnia wykonania umowy, a w przypadku jej niewykonania – od dnia, w którym umowa powinna być wykonana. </a:t>
            </a:r>
          </a:p>
          <a:p>
            <a:pPr marL="176213" lvl="1" indent="0" algn="just">
              <a:spcBef>
                <a:spcPts val="1000"/>
              </a:spcBef>
              <a:buNone/>
              <a:tabLst>
                <a:tab pos="176213" algn="l"/>
              </a:tabLst>
            </a:pPr>
            <a:r>
              <a:rPr lang="pl-PL" sz="1600" dirty="0">
                <a:latin typeface="Amasis MT Pro" panose="02040504050005020304" pitchFamily="18" charset="-18"/>
              </a:rPr>
              <a:t>Natomiast obowiązek zwrotu podatku VAT nałożony jest na osobę, która otrzymała dofinansowanie, przez okres 5 lat (o ile osoba, która otrzymała dofinansowanie stanie się płatnikiem VAT), zgodnie z art. 86 ust. 13 ustawy z dnia 11 marca 2004 r. o podatku towarów i usług. </a:t>
            </a:r>
          </a:p>
          <a:p>
            <a:pPr marL="176213" lvl="1" indent="0" algn="just">
              <a:spcBef>
                <a:spcPts val="1000"/>
              </a:spcBef>
              <a:buNone/>
              <a:tabLst>
                <a:tab pos="176213" algn="l"/>
              </a:tabLst>
            </a:pPr>
            <a:r>
              <a:rPr lang="pl-PL" sz="1600" dirty="0">
                <a:latin typeface="Amasis MT Pro" panose="02040504050005020304" pitchFamily="18" charset="-18"/>
              </a:rPr>
              <a:t>Z powyższego przepisu wynika więc maksymalny </a:t>
            </a:r>
            <a:r>
              <a:rPr lang="pl-PL" sz="1600" b="1" u="sng" dirty="0">
                <a:latin typeface="Amasis MT Pro" panose="02040504050005020304" pitchFamily="18" charset="-18"/>
              </a:rPr>
              <a:t>5 – letni okres weryfikowania przez starostę (urząd pracy) czy podmiot stał się podatnikiem VAT</a:t>
            </a:r>
            <a:r>
              <a:rPr lang="pl-PL" sz="1600" dirty="0">
                <a:latin typeface="Amasis MT Pro" panose="02040504050005020304" pitchFamily="18" charset="-18"/>
              </a:rPr>
              <a:t>, a jeśli tak, to </a:t>
            </a:r>
            <a:r>
              <a:rPr lang="pl-PL" sz="1600" b="1" u="sng" dirty="0">
                <a:latin typeface="Amasis MT Pro" panose="02040504050005020304" pitchFamily="18" charset="-18"/>
              </a:rPr>
              <a:t>czy dokonał zwrotu równowartości podatku</a:t>
            </a:r>
            <a:r>
              <a:rPr lang="pl-PL" sz="1600" dirty="0">
                <a:latin typeface="Amasis MT Pro" panose="02040504050005020304" pitchFamily="18" charset="-18"/>
              </a:rPr>
              <a:t> od towarów i usług zakupionych w ramach umowy. Biorąc pod uwagę powyższe </a:t>
            </a:r>
            <a:r>
              <a:rPr lang="pl-PL" sz="1600" b="1" u="sng" dirty="0">
                <a:latin typeface="Amasis MT Pro" panose="02040504050005020304" pitchFamily="18" charset="-18"/>
              </a:rPr>
              <a:t>wykonanie umowy o dofinansowanie</a:t>
            </a:r>
            <a:r>
              <a:rPr lang="pl-PL" sz="1600" dirty="0">
                <a:latin typeface="Amasis MT Pro" panose="02040504050005020304" pitchFamily="18" charset="-18"/>
              </a:rPr>
              <a:t> następuje </a:t>
            </a:r>
            <a:r>
              <a:rPr lang="pl-PL" sz="1600" b="1" u="sng" dirty="0">
                <a:latin typeface="Amasis MT Pro" panose="02040504050005020304" pitchFamily="18" charset="-18"/>
              </a:rPr>
              <a:t>po spełnieniu wszystkich warunków umowy</a:t>
            </a:r>
            <a:r>
              <a:rPr lang="pl-PL" sz="1600" dirty="0">
                <a:latin typeface="Amasis MT Pro" panose="02040504050005020304" pitchFamily="18" charset="-18"/>
              </a:rPr>
              <a:t> oraz po </a:t>
            </a:r>
            <a:r>
              <a:rPr lang="pl-PL" sz="1600" b="1" u="sng" dirty="0">
                <a:latin typeface="Amasis MT Pro" panose="02040504050005020304" pitchFamily="18" charset="-18"/>
              </a:rPr>
              <a:t>wypełnieniu wszystkich zobowiązań z niej wynikających</a:t>
            </a:r>
            <a:r>
              <a:rPr lang="pl-PL" sz="1600" dirty="0">
                <a:latin typeface="Amasis MT Pro" panose="02040504050005020304" pitchFamily="18" charset="-18"/>
              </a:rPr>
              <a:t>, w tym warunku dotyczącego zakończenia wymaganego okresu wykonywania działalności gospodarczej, tj. co najmniej 12 miesięcy i warunku zwrotu podatku VAT, w przypadku kiedy osoba, która otrzymała dofinansowanie stanie się podatnikiem VAT. </a:t>
            </a:r>
          </a:p>
          <a:p>
            <a:pPr marL="457200" lvl="2" indent="0" algn="just">
              <a:spcBef>
                <a:spcPts val="1000"/>
              </a:spcBef>
              <a:buFont typeface="Arial" charset="0"/>
              <a:buNone/>
            </a:pPr>
            <a:endParaRPr lang="pl-PL" sz="1300" dirty="0">
              <a:latin typeface="Amasis MT Pro" panose="02040504050005020304" pitchFamily="18" charset="-18"/>
            </a:endParaRPr>
          </a:p>
        </p:txBody>
      </p:sp>
    </p:spTree>
    <p:extLst>
      <p:ext uri="{BB962C8B-B14F-4D97-AF65-F5344CB8AC3E}">
        <p14:creationId xmlns:p14="http://schemas.microsoft.com/office/powerpoint/2010/main" val="14370095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44E6392-C5A8-E7AF-70EC-995D7D2FA1E9}"/>
            </a:ext>
          </a:extLst>
        </p:cNvPr>
        <p:cNvGrpSpPr/>
        <p:nvPr/>
      </p:nvGrpSpPr>
      <p:grpSpPr>
        <a:xfrm>
          <a:off x="0" y="0"/>
          <a:ext cx="0" cy="0"/>
          <a:chOff x="0" y="0"/>
          <a:chExt cx="0" cy="0"/>
        </a:xfrm>
      </p:grpSpPr>
      <p:sp>
        <p:nvSpPr>
          <p:cNvPr id="2" name="Tytuł 22">
            <a:extLst>
              <a:ext uri="{FF2B5EF4-FFF2-40B4-BE49-F238E27FC236}">
                <a16:creationId xmlns:a16="http://schemas.microsoft.com/office/drawing/2014/main" id="{93C3A084-4514-3785-2049-61C2387D3926}"/>
              </a:ext>
            </a:extLst>
          </p:cNvPr>
          <p:cNvSpPr txBox="1">
            <a:spLocks noGrp="1"/>
          </p:cNvSpPr>
          <p:nvPr>
            <p:ph type="title" idx="4294967295"/>
          </p:nvPr>
        </p:nvSpPr>
        <p:spPr>
          <a:xfrm>
            <a:off x="0" y="136525"/>
            <a:ext cx="10899775" cy="430213"/>
          </a:xfrm>
          <a:solidFill>
            <a:schemeClr val="accent1"/>
          </a:solidFill>
        </p:spPr>
        <p:txBody>
          <a:bodyPr rot="0" spcFirstLastPara="0" vertOverflow="overflow" horzOverflow="overflow" spcCol="0" rtlCol="0" fromWordArt="0" anchor="t" forceAA="0">
            <a:spAutoFit/>
          </a:bodyPr>
          <a:lstStyle/>
          <a:p>
            <a:pPr fontAlgn="auto">
              <a:lnSpc>
                <a:spcPct val="100000"/>
              </a:lnSpc>
              <a:spcBef>
                <a:spcPts val="0"/>
              </a:spcBef>
              <a:spcAft>
                <a:spcPts val="0"/>
              </a:spcAft>
              <a:defRPr/>
            </a:pPr>
            <a:r>
              <a:rPr lang="pl-PL" sz="2200" dirty="0">
                <a:solidFill>
                  <a:schemeClr val="bg1"/>
                </a:solidFill>
                <a:latin typeface="Amasis MT Pro" panose="02040504050005020304" pitchFamily="18" charset="-18"/>
              </a:rPr>
              <a:t>Art. 152 Ustawy – pytania i przykłady:</a:t>
            </a:r>
            <a:endParaRPr lang="pl-PL" sz="2200" dirty="0">
              <a:solidFill>
                <a:prstClr val="black"/>
              </a:solidFill>
              <a:latin typeface="Amasis MT Pro" panose="02040504050005020304" pitchFamily="18" charset="-18"/>
              <a:ea typeface="+mn-ea"/>
              <a:cs typeface="+mn-cs"/>
            </a:endParaRPr>
          </a:p>
        </p:txBody>
      </p:sp>
      <p:pic>
        <p:nvPicPr>
          <p:cNvPr id="184322" name="Obraz 2" descr="Znacznik Fundusze Europejskie dla Lubelskiego 2021-2027 umieszczony w prawym dolnym rogu" title="Znacznik Fundusze Europejskie dla Lubelskiego 2021-2027 umieszczony w prawym dolnym rogu">
            <a:extLst>
              <a:ext uri="{FF2B5EF4-FFF2-40B4-BE49-F238E27FC236}">
                <a16:creationId xmlns:a16="http://schemas.microsoft.com/office/drawing/2014/main" id="{17B25EE8-02B3-E606-8323-627B3588A961}"/>
              </a:ext>
            </a:extLst>
          </p:cNvPr>
          <p:cNvPicPr>
            <a:picLocks noChangeAspect="1"/>
          </p:cNvPicPr>
          <p:nvPr/>
        </p:nvPicPr>
        <p:blipFill>
          <a:blip r:embed="rId3"/>
          <a:srcRect/>
          <a:stretch>
            <a:fillRect/>
          </a:stretch>
        </p:blipFill>
        <p:spPr bwMode="auto">
          <a:xfrm>
            <a:off x="6626225" y="6057900"/>
            <a:ext cx="5464175" cy="373063"/>
          </a:xfrm>
          <a:prstGeom prst="rect">
            <a:avLst/>
          </a:prstGeom>
          <a:noFill/>
          <a:ln w="9525">
            <a:noFill/>
            <a:miter lim="800000"/>
            <a:headEnd/>
            <a:tailEnd/>
          </a:ln>
        </p:spPr>
      </p:pic>
      <p:sp>
        <p:nvSpPr>
          <p:cNvPr id="4" name="Symbol zastępczy numeru slajdu 3">
            <a:extLst>
              <a:ext uri="{FF2B5EF4-FFF2-40B4-BE49-F238E27FC236}">
                <a16:creationId xmlns:a16="http://schemas.microsoft.com/office/drawing/2014/main" id="{8AE12A6E-4E4A-F7D6-48AB-6051F1013780}"/>
              </a:ext>
            </a:extLst>
          </p:cNvPr>
          <p:cNvSpPr txBox="1">
            <a:spLocks noGrp="1"/>
          </p:cNvSpPr>
          <p:nvPr/>
        </p:nvSpPr>
        <p:spPr>
          <a:xfrm>
            <a:off x="8610600" y="6356350"/>
            <a:ext cx="2743200" cy="365125"/>
          </a:xfrm>
          <a:prstGeom prst="rect">
            <a:avLst/>
          </a:prstGeom>
          <a:noFill/>
        </p:spPr>
        <p:txBody>
          <a:bodyPr anchor="ctr"/>
          <a:lstStyle/>
          <a:p>
            <a:pPr algn="r" fontAlgn="auto">
              <a:spcBef>
                <a:spcPts val="0"/>
              </a:spcBef>
              <a:spcAft>
                <a:spcPts val="0"/>
              </a:spcAft>
              <a:defRPr/>
            </a:pPr>
            <a:fld id="{4853E03C-486E-4580-A278-ED3C651297CD}" type="slidenum">
              <a:rPr lang="pl-PL" sz="1200">
                <a:solidFill>
                  <a:schemeClr val="tx1">
                    <a:tint val="75000"/>
                  </a:schemeClr>
                </a:solidFill>
                <a:latin typeface="+mn-lt"/>
                <a:cs typeface="+mn-cs"/>
              </a:rPr>
              <a:pPr algn="r" fontAlgn="auto">
                <a:spcBef>
                  <a:spcPts val="0"/>
                </a:spcBef>
                <a:spcAft>
                  <a:spcPts val="0"/>
                </a:spcAft>
                <a:defRPr/>
              </a:pPr>
              <a:t>11</a:t>
            </a:fld>
            <a:endParaRPr lang="pl-PL" sz="1200" dirty="0">
              <a:solidFill>
                <a:schemeClr val="tx1">
                  <a:tint val="75000"/>
                </a:schemeClr>
              </a:solidFill>
              <a:latin typeface="+mn-lt"/>
              <a:cs typeface="+mn-cs"/>
            </a:endParaRPr>
          </a:p>
        </p:txBody>
      </p:sp>
      <p:sp>
        <p:nvSpPr>
          <p:cNvPr id="6" name="Symbol zastępczy zawartości 4">
            <a:extLst>
              <a:ext uri="{FF2B5EF4-FFF2-40B4-BE49-F238E27FC236}">
                <a16:creationId xmlns:a16="http://schemas.microsoft.com/office/drawing/2014/main" id="{CA4E435C-0D29-C74E-F26E-105B110F31E3}"/>
              </a:ext>
            </a:extLst>
          </p:cNvPr>
          <p:cNvSpPr txBox="1">
            <a:spLocks/>
          </p:cNvSpPr>
          <p:nvPr/>
        </p:nvSpPr>
        <p:spPr>
          <a:xfrm>
            <a:off x="384463" y="865188"/>
            <a:ext cx="11423073" cy="3707682"/>
          </a:xfrm>
          <a:prstGeom prst="rect">
            <a:avLst/>
          </a:prstGeom>
          <a:noFill/>
        </p:spPr>
        <p:txBody>
          <a:bodyPr wrap="square" rtlCol="0">
            <a:spAutoFit/>
          </a:bodyPr>
          <a:lstStyle>
            <a:lvl1pPr marL="228600" indent="-228600" algn="l" rtl="0" eaLnBrk="1" fontAlgn="base" hangingPunct="1">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1" indent="0" algn="just">
              <a:spcBef>
                <a:spcPts val="1000"/>
              </a:spcBef>
              <a:buNone/>
              <a:tabLst>
                <a:tab pos="176213" algn="l"/>
              </a:tabLst>
            </a:pPr>
            <a:r>
              <a:rPr lang="pl-PL" sz="1600" dirty="0">
                <a:latin typeface="Amasis MT Pro" panose="02040504050005020304" pitchFamily="18" charset="-18"/>
              </a:rPr>
              <a:t>Do weryfikacji/monitorowania powyższego procesu MUP/PUP mogą wykorzystać system Syriusz, w którym dostępna jest usługa umożliwiająca, po podaniu NIP i nr rachunkowego beneficjenta dofinansowania, sprawdzenie statusu podmiotu w zakresie podatku VAT, tj. czy jest on czynny, zwolniony, czy też brak podatnika. Ponadto, istnieje również możliwość sprawdzenia, czy beneficjent pomocy znajduje się na tzw. białej liście podatników VAT. </a:t>
            </a:r>
          </a:p>
          <a:p>
            <a:pPr marL="0" lvl="1" indent="0" algn="just">
              <a:spcBef>
                <a:spcPts val="1000"/>
              </a:spcBef>
              <a:buNone/>
              <a:tabLst>
                <a:tab pos="176213" algn="l"/>
              </a:tabLst>
            </a:pPr>
            <a:endParaRPr lang="pl-PL" sz="1600" dirty="0">
              <a:latin typeface="Amasis MT Pro" panose="02040504050005020304" pitchFamily="18" charset="-18"/>
            </a:endParaRPr>
          </a:p>
          <a:p>
            <a:pPr marL="0" lvl="1" indent="0" algn="just">
              <a:spcBef>
                <a:spcPts val="1000"/>
              </a:spcBef>
              <a:buNone/>
              <a:tabLst>
                <a:tab pos="176213" algn="l"/>
              </a:tabLst>
            </a:pPr>
            <a:r>
              <a:rPr lang="pl-PL" sz="1600" dirty="0">
                <a:latin typeface="Amasis MT Pro" panose="02040504050005020304" pitchFamily="18" charset="-18"/>
              </a:rPr>
              <a:t>Częstotliwość weryfikowania powyższego warunku wynika z </a:t>
            </a:r>
            <a:r>
              <a:rPr lang="pl-PL" sz="1600" i="1" dirty="0">
                <a:latin typeface="Amasis MT Pro" panose="02040504050005020304" pitchFamily="18" charset="-18"/>
              </a:rPr>
              <a:t>rozporządzenia w sprawie  wniosków i realizacji umów o dofinansowanie podjęcia działalności gospodarczej oraz o refundację kosztów wyposażenia lub doposażenia stanowiska pracy „Jeżeli przedsiębiorcy (…) do dnia spełnienia warunków utrzymania stanowiska pracy utworzonego w związku z przyznaną refundacją oraz zatrudnienia na tym stanowisku pracy skierowanego bezrobotnego (…) nie będzie przysługiwało prawo do obniżenia kwoty podatku od towarów i usług należnego o kwotę podatku naliczonego, starosta weryfikuje co najmniej raz w roku, czy podmiot ten nie nabył tego prawa, nie dłużej jednak niż przez 5 lat, licząc od końca roku, w którym powstało prawo do obniżenia kwoty podatku należnego”. </a:t>
            </a:r>
          </a:p>
          <a:p>
            <a:pPr marL="0" lvl="1" indent="0" algn="just">
              <a:spcBef>
                <a:spcPts val="1000"/>
              </a:spcBef>
              <a:buNone/>
              <a:tabLst>
                <a:tab pos="176213" algn="l"/>
              </a:tabLst>
            </a:pPr>
            <a:endParaRPr lang="pl-PL" sz="1600" i="1" dirty="0">
              <a:latin typeface="Amasis MT Pro" panose="02040504050005020304" pitchFamily="18" charset="-18"/>
            </a:endParaRPr>
          </a:p>
          <a:p>
            <a:pPr marL="0" lvl="1" indent="0" algn="just">
              <a:spcBef>
                <a:spcPts val="1000"/>
              </a:spcBef>
              <a:buNone/>
              <a:tabLst>
                <a:tab pos="176213" algn="l"/>
              </a:tabLst>
            </a:pPr>
            <a:r>
              <a:rPr lang="pl-PL" sz="1600" b="1" dirty="0">
                <a:latin typeface="Amasis MT Pro" panose="02040504050005020304" pitchFamily="18" charset="-18"/>
              </a:rPr>
              <a:t>Na potrzeby realizacji projektów, IP rekomenduje, aby był to okres co pół roku, zgodnie z informacją przekazaną </a:t>
            </a:r>
            <a:br>
              <a:rPr lang="pl-PL" sz="1600" b="1" dirty="0">
                <a:latin typeface="Amasis MT Pro" panose="02040504050005020304" pitchFamily="18" charset="-18"/>
              </a:rPr>
            </a:br>
            <a:r>
              <a:rPr lang="pl-PL" sz="1600" b="1" dirty="0">
                <a:latin typeface="Amasis MT Pro" panose="02040504050005020304" pitchFamily="18" charset="-18"/>
              </a:rPr>
              <a:t>w pismach z dnia 12.11.25 r. oraz 16.02.2026 r.</a:t>
            </a:r>
          </a:p>
        </p:txBody>
      </p:sp>
    </p:spTree>
    <p:extLst>
      <p:ext uri="{BB962C8B-B14F-4D97-AF65-F5344CB8AC3E}">
        <p14:creationId xmlns:p14="http://schemas.microsoft.com/office/powerpoint/2010/main" val="12116820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4B9230C-1219-E167-69AE-F2510D072AE5}"/>
            </a:ext>
          </a:extLst>
        </p:cNvPr>
        <p:cNvGrpSpPr/>
        <p:nvPr/>
      </p:nvGrpSpPr>
      <p:grpSpPr>
        <a:xfrm>
          <a:off x="0" y="0"/>
          <a:ext cx="0" cy="0"/>
          <a:chOff x="0" y="0"/>
          <a:chExt cx="0" cy="0"/>
        </a:xfrm>
      </p:grpSpPr>
      <p:sp>
        <p:nvSpPr>
          <p:cNvPr id="2" name="Tytuł 22">
            <a:extLst>
              <a:ext uri="{FF2B5EF4-FFF2-40B4-BE49-F238E27FC236}">
                <a16:creationId xmlns:a16="http://schemas.microsoft.com/office/drawing/2014/main" id="{44E3B910-35CB-810C-2675-2308794ED037}"/>
              </a:ext>
            </a:extLst>
          </p:cNvPr>
          <p:cNvSpPr txBox="1">
            <a:spLocks noGrp="1"/>
          </p:cNvSpPr>
          <p:nvPr>
            <p:ph type="title" idx="4294967295"/>
          </p:nvPr>
        </p:nvSpPr>
        <p:spPr>
          <a:xfrm>
            <a:off x="0" y="136525"/>
            <a:ext cx="10899775" cy="430213"/>
          </a:xfrm>
          <a:solidFill>
            <a:schemeClr val="accent1"/>
          </a:solidFill>
        </p:spPr>
        <p:txBody>
          <a:bodyPr rot="0" spcFirstLastPara="0" vertOverflow="overflow" horzOverflow="overflow" spcCol="0" rtlCol="0" fromWordArt="0" anchor="t" forceAA="0">
            <a:spAutoFit/>
          </a:bodyPr>
          <a:lstStyle/>
          <a:p>
            <a:pPr fontAlgn="auto">
              <a:lnSpc>
                <a:spcPct val="100000"/>
              </a:lnSpc>
              <a:spcBef>
                <a:spcPts val="0"/>
              </a:spcBef>
              <a:spcAft>
                <a:spcPts val="0"/>
              </a:spcAft>
              <a:defRPr/>
            </a:pPr>
            <a:r>
              <a:rPr lang="pl-PL" sz="2200" dirty="0">
                <a:solidFill>
                  <a:schemeClr val="bg1"/>
                </a:solidFill>
                <a:latin typeface="Amasis MT Pro" panose="02040504050005020304" pitchFamily="18" charset="-18"/>
              </a:rPr>
              <a:t>Art. 152 Ustawy – pytania:</a:t>
            </a:r>
            <a:endParaRPr lang="pl-PL" sz="2200" dirty="0">
              <a:solidFill>
                <a:prstClr val="black"/>
              </a:solidFill>
              <a:latin typeface="Amasis MT Pro" panose="02040504050005020304" pitchFamily="18" charset="-18"/>
              <a:ea typeface="+mn-ea"/>
              <a:cs typeface="+mn-cs"/>
            </a:endParaRPr>
          </a:p>
        </p:txBody>
      </p:sp>
      <p:pic>
        <p:nvPicPr>
          <p:cNvPr id="184322" name="Obraz 2" descr="Znacznik Fundusze Europejskie dla Lubelskiego 2021-2027 umieszczony w prawym dolnym rogu" title="Znacznik Fundusze Europejskie dla Lubelskiego 2021-2027 umieszczony w prawym dolnym rogu">
            <a:extLst>
              <a:ext uri="{FF2B5EF4-FFF2-40B4-BE49-F238E27FC236}">
                <a16:creationId xmlns:a16="http://schemas.microsoft.com/office/drawing/2014/main" id="{641D5EFC-0869-E884-C5B4-648AE6BD968D}"/>
              </a:ext>
            </a:extLst>
          </p:cNvPr>
          <p:cNvPicPr>
            <a:picLocks noChangeAspect="1"/>
          </p:cNvPicPr>
          <p:nvPr/>
        </p:nvPicPr>
        <p:blipFill>
          <a:blip r:embed="rId3"/>
          <a:srcRect/>
          <a:stretch>
            <a:fillRect/>
          </a:stretch>
        </p:blipFill>
        <p:spPr bwMode="auto">
          <a:xfrm>
            <a:off x="6626225" y="6057900"/>
            <a:ext cx="5464175" cy="373063"/>
          </a:xfrm>
          <a:prstGeom prst="rect">
            <a:avLst/>
          </a:prstGeom>
          <a:noFill/>
          <a:ln w="9525">
            <a:noFill/>
            <a:miter lim="800000"/>
            <a:headEnd/>
            <a:tailEnd/>
          </a:ln>
        </p:spPr>
      </p:pic>
      <p:sp>
        <p:nvSpPr>
          <p:cNvPr id="4" name="Symbol zastępczy numeru slajdu 3">
            <a:extLst>
              <a:ext uri="{FF2B5EF4-FFF2-40B4-BE49-F238E27FC236}">
                <a16:creationId xmlns:a16="http://schemas.microsoft.com/office/drawing/2014/main" id="{96E2A3E9-5410-8A7E-1285-981FDDA27C8C}"/>
              </a:ext>
            </a:extLst>
          </p:cNvPr>
          <p:cNvSpPr txBox="1">
            <a:spLocks noGrp="1"/>
          </p:cNvSpPr>
          <p:nvPr/>
        </p:nvSpPr>
        <p:spPr>
          <a:xfrm>
            <a:off x="8610600" y="6356350"/>
            <a:ext cx="2743200" cy="365125"/>
          </a:xfrm>
          <a:prstGeom prst="rect">
            <a:avLst/>
          </a:prstGeom>
          <a:noFill/>
        </p:spPr>
        <p:txBody>
          <a:bodyPr anchor="ctr"/>
          <a:lstStyle/>
          <a:p>
            <a:pPr algn="r" fontAlgn="auto">
              <a:spcBef>
                <a:spcPts val="0"/>
              </a:spcBef>
              <a:spcAft>
                <a:spcPts val="0"/>
              </a:spcAft>
              <a:defRPr/>
            </a:pPr>
            <a:fld id="{4853E03C-486E-4580-A278-ED3C651297CD}" type="slidenum">
              <a:rPr lang="pl-PL" sz="1200">
                <a:solidFill>
                  <a:schemeClr val="tx1">
                    <a:tint val="75000"/>
                  </a:schemeClr>
                </a:solidFill>
                <a:latin typeface="+mn-lt"/>
                <a:cs typeface="+mn-cs"/>
              </a:rPr>
              <a:pPr algn="r" fontAlgn="auto">
                <a:spcBef>
                  <a:spcPts val="0"/>
                </a:spcBef>
                <a:spcAft>
                  <a:spcPts val="0"/>
                </a:spcAft>
                <a:defRPr/>
              </a:pPr>
              <a:t>12</a:t>
            </a:fld>
            <a:endParaRPr lang="pl-PL" sz="1200" dirty="0">
              <a:solidFill>
                <a:schemeClr val="tx1">
                  <a:tint val="75000"/>
                </a:schemeClr>
              </a:solidFill>
              <a:latin typeface="+mn-lt"/>
              <a:cs typeface="+mn-cs"/>
            </a:endParaRPr>
          </a:p>
        </p:txBody>
      </p:sp>
      <p:sp>
        <p:nvSpPr>
          <p:cNvPr id="6" name="Symbol zastępczy zawartości 4">
            <a:extLst>
              <a:ext uri="{FF2B5EF4-FFF2-40B4-BE49-F238E27FC236}">
                <a16:creationId xmlns:a16="http://schemas.microsoft.com/office/drawing/2014/main" id="{7303BA70-3899-6005-E7BE-D2C7BCEEC43E}"/>
              </a:ext>
            </a:extLst>
          </p:cNvPr>
          <p:cNvSpPr txBox="1">
            <a:spLocks/>
          </p:cNvSpPr>
          <p:nvPr/>
        </p:nvSpPr>
        <p:spPr>
          <a:xfrm>
            <a:off x="457200" y="2141371"/>
            <a:ext cx="11277600" cy="1775358"/>
          </a:xfrm>
          <a:prstGeom prst="rect">
            <a:avLst/>
          </a:prstGeom>
          <a:noFill/>
        </p:spPr>
        <p:txBody>
          <a:bodyPr wrap="square" rtlCol="0">
            <a:spAutoFit/>
          </a:bodyPr>
          <a:lstStyle>
            <a:lvl1pPr marL="228600" indent="-228600" algn="l" rtl="0" eaLnBrk="1" fontAlgn="base" hangingPunct="1">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46088" lvl="1" indent="0" algn="just">
              <a:spcBef>
                <a:spcPts val="1000"/>
              </a:spcBef>
              <a:buNone/>
            </a:pPr>
            <a:r>
              <a:rPr lang="pl-PL" sz="1800" b="1" dirty="0">
                <a:solidFill>
                  <a:srgbClr val="0070C0"/>
                </a:solidFill>
                <a:latin typeface="Amasis MT Pro" panose="02040504050005020304" pitchFamily="18" charset="-18"/>
              </a:rPr>
              <a:t>7. Czy jest możliwe zaakceptowanie przedłużenia terminu zwrotu równowartości podatku od towarów i usług po terminie określonym w ust. 2 bez naliczania odsetek w przypadku gdy podmiot nie otrzymał jeszcze zwrotu z US.</a:t>
            </a:r>
          </a:p>
          <a:p>
            <a:pPr marL="457200" lvl="2" indent="0" algn="just">
              <a:spcBef>
                <a:spcPts val="1000"/>
              </a:spcBef>
              <a:buNone/>
            </a:pPr>
            <a:r>
              <a:rPr lang="pl-PL" sz="1800" dirty="0">
                <a:latin typeface="Amasis MT Pro" panose="02040504050005020304" pitchFamily="18" charset="-18"/>
              </a:rPr>
              <a:t>Nie ma takiej możliwości. Niedotrzymanie terminu zwrotu podatku VAT skutkuje naliczeniem odsetek za opóźnienie.</a:t>
            </a:r>
          </a:p>
          <a:p>
            <a:pPr marL="457200" lvl="2" indent="0" algn="just">
              <a:spcBef>
                <a:spcPts val="1000"/>
              </a:spcBef>
              <a:buFont typeface="Arial" charset="0"/>
              <a:buNone/>
            </a:pPr>
            <a:endParaRPr lang="pl-PL" sz="1400" dirty="0">
              <a:latin typeface="Amasis MT Pro" panose="02040504050005020304" pitchFamily="18" charset="-18"/>
            </a:endParaRPr>
          </a:p>
        </p:txBody>
      </p:sp>
    </p:spTree>
    <p:extLst>
      <p:ext uri="{BB962C8B-B14F-4D97-AF65-F5344CB8AC3E}">
        <p14:creationId xmlns:p14="http://schemas.microsoft.com/office/powerpoint/2010/main" val="33940942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CA225EC-F556-8946-BDC9-FDFAC968D49A}"/>
            </a:ext>
          </a:extLst>
        </p:cNvPr>
        <p:cNvGrpSpPr/>
        <p:nvPr/>
      </p:nvGrpSpPr>
      <p:grpSpPr>
        <a:xfrm>
          <a:off x="0" y="0"/>
          <a:ext cx="0" cy="0"/>
          <a:chOff x="0" y="0"/>
          <a:chExt cx="0" cy="0"/>
        </a:xfrm>
      </p:grpSpPr>
      <p:sp>
        <p:nvSpPr>
          <p:cNvPr id="2" name="Tytuł 22">
            <a:extLst>
              <a:ext uri="{FF2B5EF4-FFF2-40B4-BE49-F238E27FC236}">
                <a16:creationId xmlns:a16="http://schemas.microsoft.com/office/drawing/2014/main" id="{D5A648AB-86EE-21BF-123F-4C03919C9BEF}"/>
              </a:ext>
            </a:extLst>
          </p:cNvPr>
          <p:cNvSpPr txBox="1">
            <a:spLocks noGrp="1"/>
          </p:cNvSpPr>
          <p:nvPr>
            <p:ph type="title" idx="4294967295"/>
          </p:nvPr>
        </p:nvSpPr>
        <p:spPr>
          <a:xfrm>
            <a:off x="0" y="136525"/>
            <a:ext cx="10899775" cy="430213"/>
          </a:xfrm>
          <a:solidFill>
            <a:schemeClr val="accent1"/>
          </a:solidFill>
        </p:spPr>
        <p:txBody>
          <a:bodyPr rot="0" spcFirstLastPara="0" vertOverflow="overflow" horzOverflow="overflow" spcCol="0" rtlCol="0" fromWordArt="0" anchor="t" forceAA="0">
            <a:spAutoFit/>
          </a:bodyPr>
          <a:lstStyle/>
          <a:p>
            <a:pPr fontAlgn="auto">
              <a:lnSpc>
                <a:spcPct val="100000"/>
              </a:lnSpc>
              <a:spcBef>
                <a:spcPts val="0"/>
              </a:spcBef>
              <a:spcAft>
                <a:spcPts val="0"/>
              </a:spcAft>
              <a:defRPr/>
            </a:pPr>
            <a:r>
              <a:rPr lang="pl-PL" sz="2200" dirty="0">
                <a:solidFill>
                  <a:schemeClr val="bg1"/>
                </a:solidFill>
                <a:latin typeface="Amasis MT Pro" panose="02040504050005020304" pitchFamily="18" charset="-18"/>
                <a:ea typeface="+mn-ea"/>
                <a:cs typeface="+mn-cs"/>
              </a:rPr>
              <a:t>Art. 156 Ustawy</a:t>
            </a:r>
          </a:p>
        </p:txBody>
      </p:sp>
      <p:pic>
        <p:nvPicPr>
          <p:cNvPr id="184322" name="Obraz 2" descr="Znacznik Fundusze Europejskie dla Lubelskiego 2021-2027 umieszczony w prawym dolnym rogu" title="Znacznik Fundusze Europejskie dla Lubelskiego 2021-2027 umieszczony w prawym dolnym rogu">
            <a:extLst>
              <a:ext uri="{FF2B5EF4-FFF2-40B4-BE49-F238E27FC236}">
                <a16:creationId xmlns:a16="http://schemas.microsoft.com/office/drawing/2014/main" id="{649DB4DE-5D59-B1AB-A2B6-17182FA575A7}"/>
              </a:ext>
            </a:extLst>
          </p:cNvPr>
          <p:cNvPicPr>
            <a:picLocks noChangeAspect="1"/>
          </p:cNvPicPr>
          <p:nvPr/>
        </p:nvPicPr>
        <p:blipFill>
          <a:blip r:embed="rId3"/>
          <a:srcRect/>
          <a:stretch>
            <a:fillRect/>
          </a:stretch>
        </p:blipFill>
        <p:spPr bwMode="auto">
          <a:xfrm>
            <a:off x="6626225" y="6057900"/>
            <a:ext cx="5464175" cy="373063"/>
          </a:xfrm>
          <a:prstGeom prst="rect">
            <a:avLst/>
          </a:prstGeom>
          <a:noFill/>
          <a:ln w="9525">
            <a:noFill/>
            <a:miter lim="800000"/>
            <a:headEnd/>
            <a:tailEnd/>
          </a:ln>
        </p:spPr>
      </p:pic>
      <p:sp>
        <p:nvSpPr>
          <p:cNvPr id="4" name="Symbol zastępczy numeru slajdu 3">
            <a:extLst>
              <a:ext uri="{FF2B5EF4-FFF2-40B4-BE49-F238E27FC236}">
                <a16:creationId xmlns:a16="http://schemas.microsoft.com/office/drawing/2014/main" id="{D778A927-E429-4B9E-C926-588EC624A8DC}"/>
              </a:ext>
            </a:extLst>
          </p:cNvPr>
          <p:cNvSpPr txBox="1">
            <a:spLocks noGrp="1"/>
          </p:cNvSpPr>
          <p:nvPr/>
        </p:nvSpPr>
        <p:spPr>
          <a:xfrm>
            <a:off x="8610600" y="6356350"/>
            <a:ext cx="2743200" cy="365125"/>
          </a:xfrm>
          <a:prstGeom prst="rect">
            <a:avLst/>
          </a:prstGeom>
          <a:noFill/>
        </p:spPr>
        <p:txBody>
          <a:bodyPr anchor="ctr"/>
          <a:lstStyle/>
          <a:p>
            <a:pPr algn="r" fontAlgn="auto">
              <a:spcBef>
                <a:spcPts val="0"/>
              </a:spcBef>
              <a:spcAft>
                <a:spcPts val="0"/>
              </a:spcAft>
              <a:defRPr/>
            </a:pPr>
            <a:fld id="{4853E03C-486E-4580-A278-ED3C651297CD}" type="slidenum">
              <a:rPr lang="pl-PL" sz="1200">
                <a:solidFill>
                  <a:schemeClr val="tx1">
                    <a:tint val="75000"/>
                  </a:schemeClr>
                </a:solidFill>
                <a:latin typeface="+mn-lt"/>
                <a:cs typeface="+mn-cs"/>
              </a:rPr>
              <a:pPr algn="r" fontAlgn="auto">
                <a:spcBef>
                  <a:spcPts val="0"/>
                </a:spcBef>
                <a:spcAft>
                  <a:spcPts val="0"/>
                </a:spcAft>
                <a:defRPr/>
              </a:pPr>
              <a:t>13</a:t>
            </a:fld>
            <a:endParaRPr lang="pl-PL" sz="1200" dirty="0">
              <a:solidFill>
                <a:schemeClr val="tx1">
                  <a:tint val="75000"/>
                </a:schemeClr>
              </a:solidFill>
              <a:latin typeface="+mn-lt"/>
              <a:cs typeface="+mn-cs"/>
            </a:endParaRPr>
          </a:p>
        </p:txBody>
      </p:sp>
      <p:sp>
        <p:nvSpPr>
          <p:cNvPr id="3" name="pole tekstowe 2">
            <a:extLst>
              <a:ext uri="{FF2B5EF4-FFF2-40B4-BE49-F238E27FC236}">
                <a16:creationId xmlns:a16="http://schemas.microsoft.com/office/drawing/2014/main" id="{644049BB-BA67-A757-BC1A-0EE2EE500D52}"/>
              </a:ext>
            </a:extLst>
          </p:cNvPr>
          <p:cNvSpPr txBox="1"/>
          <p:nvPr/>
        </p:nvSpPr>
        <p:spPr>
          <a:xfrm>
            <a:off x="862445" y="1327160"/>
            <a:ext cx="10037330" cy="5186035"/>
          </a:xfrm>
          <a:prstGeom prst="rect">
            <a:avLst/>
          </a:prstGeom>
          <a:noFill/>
        </p:spPr>
        <p:txBody>
          <a:bodyPr wrap="square" rtlCol="0">
            <a:spAutoFit/>
          </a:bodyPr>
          <a:lstStyle/>
          <a:p>
            <a:pPr>
              <a:lnSpc>
                <a:spcPct val="150000"/>
              </a:lnSpc>
            </a:pPr>
            <a:r>
              <a:rPr lang="pl-PL" sz="2400" b="1" dirty="0">
                <a:latin typeface="Amasis MT Pro" panose="02040504050005020304" pitchFamily="18" charset="-18"/>
              </a:rPr>
              <a:t>Zgodnie z zapisami art. 156 ww. Ustawy:</a:t>
            </a:r>
            <a:endParaRPr lang="pl-PL" sz="2400" dirty="0">
              <a:latin typeface="Amasis MT Pro" panose="02040504050005020304" pitchFamily="18" charset="-18"/>
            </a:endParaRPr>
          </a:p>
          <a:p>
            <a:pPr marL="269875" indent="-269875">
              <a:spcAft>
                <a:spcPts val="1200"/>
              </a:spcAft>
            </a:pPr>
            <a:r>
              <a:rPr lang="pl-PL" sz="2400" dirty="0">
                <a:latin typeface="Amasis MT Pro" panose="02040504050005020304" pitchFamily="18" charset="-18"/>
              </a:rPr>
              <a:t>1. </a:t>
            </a:r>
            <a:r>
              <a:rPr lang="pl-PL" sz="2000" dirty="0">
                <a:latin typeface="Amasis MT Pro" panose="02040504050005020304" pitchFamily="18" charset="-18"/>
              </a:rPr>
              <a:t>Podstawą refundacji kosztów wyposażenia lub doposażenia stanowiska pracy jest </a:t>
            </a:r>
            <a:r>
              <a:rPr lang="pl-PL" sz="2000" u="sng" dirty="0">
                <a:latin typeface="Amasis MT Pro" panose="02040504050005020304" pitchFamily="18" charset="-18"/>
              </a:rPr>
              <a:t>umowa zawarta przez starostę z przedsiębiorcą.</a:t>
            </a:r>
          </a:p>
          <a:p>
            <a:pPr marL="269875" indent="-269875">
              <a:spcAft>
                <a:spcPts val="600"/>
              </a:spcAft>
            </a:pPr>
            <a:r>
              <a:rPr lang="pl-PL" sz="2000" dirty="0">
                <a:latin typeface="Amasis MT Pro" panose="02040504050005020304" pitchFamily="18" charset="-18"/>
              </a:rPr>
              <a:t>2. W przypadku gdy przedsiębiorcy </a:t>
            </a:r>
            <a:r>
              <a:rPr lang="pl-PL" sz="2000" u="sng" dirty="0">
                <a:latin typeface="Amasis MT Pro" panose="02040504050005020304" pitchFamily="18" charset="-18"/>
              </a:rPr>
              <a:t>przysługuje prawo do obniżenia podatku</a:t>
            </a:r>
            <a:r>
              <a:rPr lang="pl-PL" sz="2000" dirty="0">
                <a:latin typeface="Amasis MT Pro" panose="02040504050005020304" pitchFamily="18" charset="-18"/>
              </a:rPr>
              <a:t> od towarów i usług należnego o kwotę podatku naliczonego, refundacja obejmuje wydatki na wyposażenie lub doposażenie stanowiska pracy </a:t>
            </a:r>
            <a:r>
              <a:rPr lang="pl-PL" sz="2000" u="sng" dirty="0">
                <a:latin typeface="Amasis MT Pro" panose="02040504050005020304" pitchFamily="18" charset="-18"/>
              </a:rPr>
              <a:t>bez podatku od towarów i usług.</a:t>
            </a:r>
          </a:p>
          <a:p>
            <a:pPr marL="269875" indent="-269875">
              <a:buFont typeface="+mj-lt"/>
              <a:buAutoNum type="arabicPeriod" startAt="3"/>
              <a:tabLst>
                <a:tab pos="269875" algn="l"/>
              </a:tabLst>
            </a:pPr>
            <a:r>
              <a:rPr kumimoji="0" lang="pl-PL" sz="2000" b="0" i="0" u="none" strike="noStrike" kern="1200" cap="none" spc="0" normalizeH="0" baseline="0" noProof="0" dirty="0">
                <a:ln>
                  <a:noFill/>
                </a:ln>
                <a:solidFill>
                  <a:prstClr val="black"/>
                </a:solidFill>
                <a:effectLst/>
                <a:uLnTx/>
                <a:uFillTx/>
                <a:latin typeface="Amasis MT Pro" panose="02040504050005020304" pitchFamily="18" charset="-18"/>
                <a:ea typeface="+mn-ea"/>
                <a:cs typeface="Arial" charset="0"/>
              </a:rPr>
              <a:t>W przypadku gdy podmiot, który zawarł umowę o refundację kosztów wyposażenia lub doposażenia stanowiska pracy, </a:t>
            </a:r>
            <a:r>
              <a:rPr kumimoji="0" lang="pl-PL" sz="2000" b="0" i="0" u="sng" strike="noStrike" kern="1200" cap="none" spc="0" normalizeH="0" baseline="0" noProof="0" dirty="0">
                <a:ln>
                  <a:noFill/>
                </a:ln>
                <a:solidFill>
                  <a:prstClr val="black"/>
                </a:solidFill>
                <a:effectLst/>
                <a:uLnTx/>
                <a:uFillTx/>
                <a:latin typeface="Amasis MT Pro" panose="02040504050005020304" pitchFamily="18" charset="-18"/>
                <a:ea typeface="+mn-ea"/>
                <a:cs typeface="Arial" charset="0"/>
              </a:rPr>
              <a:t>nabędzie prawo do obniżenia kwoty podatku</a:t>
            </a:r>
            <a:r>
              <a:rPr kumimoji="0" lang="pl-PL" sz="2000" b="0" i="0" u="none" strike="noStrike" kern="1200" cap="none" spc="0" normalizeH="0" baseline="0" noProof="0" dirty="0">
                <a:ln>
                  <a:noFill/>
                </a:ln>
                <a:solidFill>
                  <a:prstClr val="black"/>
                </a:solidFill>
                <a:effectLst/>
                <a:uLnTx/>
                <a:uFillTx/>
                <a:latin typeface="Amasis MT Pro" panose="02040504050005020304" pitchFamily="18" charset="-18"/>
                <a:ea typeface="+mn-ea"/>
                <a:cs typeface="Arial" charset="0"/>
              </a:rPr>
              <a:t> od towarów i usług należnego o kwotę podatku naliczonego, </a:t>
            </a:r>
            <a:r>
              <a:rPr kumimoji="0" lang="pl-PL" sz="2000" b="0" i="0" u="sng" strike="noStrike" kern="1200" cap="none" spc="0" normalizeH="0" baseline="0" noProof="0" dirty="0">
                <a:ln>
                  <a:noFill/>
                </a:ln>
                <a:solidFill>
                  <a:prstClr val="black"/>
                </a:solidFill>
                <a:effectLst/>
                <a:uLnTx/>
                <a:uFillTx/>
                <a:latin typeface="Amasis MT Pro" panose="02040504050005020304" pitchFamily="18" charset="-18"/>
                <a:ea typeface="+mn-ea"/>
                <a:cs typeface="Arial" charset="0"/>
              </a:rPr>
              <a:t>przepisy art. 152 stosuje się odpowiednio</a:t>
            </a:r>
            <a:r>
              <a:rPr kumimoji="0" lang="pl-PL" sz="2000" b="0" i="0" u="none" strike="noStrike" kern="1200" cap="none" spc="0" normalizeH="0" baseline="0" noProof="0" dirty="0">
                <a:ln>
                  <a:noFill/>
                </a:ln>
                <a:solidFill>
                  <a:prstClr val="black"/>
                </a:solidFill>
                <a:effectLst/>
                <a:uLnTx/>
                <a:uFillTx/>
                <a:latin typeface="Amasis MT Pro" panose="02040504050005020304" pitchFamily="18" charset="-18"/>
                <a:ea typeface="+mn-ea"/>
                <a:cs typeface="Arial" charset="0"/>
              </a:rPr>
              <a:t>.</a:t>
            </a:r>
          </a:p>
          <a:p>
            <a:pPr marL="269875" indent="-269875"/>
            <a:endParaRPr lang="pl-PL" sz="2400" u="sng" dirty="0">
              <a:latin typeface="Amasis MT Pro" panose="02040504050005020304" pitchFamily="18" charset="-18"/>
            </a:endParaRPr>
          </a:p>
          <a:p>
            <a:pPr marL="457200" indent="-457200">
              <a:buFont typeface="+mj-lt"/>
              <a:buAutoNum type="arabicPeriod"/>
            </a:pPr>
            <a:endParaRPr lang="pl-PL" sz="2400" u="sng" dirty="0">
              <a:latin typeface="Amasis MT Pro" panose="02040504050005020304" pitchFamily="18" charset="-18"/>
            </a:endParaRPr>
          </a:p>
          <a:p>
            <a:pPr marL="269875" indent="-269875"/>
            <a:endParaRPr lang="pl-PL" sz="2400" u="sng" dirty="0">
              <a:latin typeface="Amasis MT Pro" panose="02040504050005020304" pitchFamily="18" charset="-18"/>
            </a:endParaRPr>
          </a:p>
          <a:p>
            <a:endParaRPr lang="pl-PL" sz="2400" dirty="0">
              <a:latin typeface="Amasis MT Pro" panose="02040504050005020304" pitchFamily="18" charset="-18"/>
            </a:endParaRPr>
          </a:p>
        </p:txBody>
      </p:sp>
    </p:spTree>
    <p:extLst>
      <p:ext uri="{BB962C8B-B14F-4D97-AF65-F5344CB8AC3E}">
        <p14:creationId xmlns:p14="http://schemas.microsoft.com/office/powerpoint/2010/main" val="34190821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32D6DFE-3FCB-2CC6-1B64-731CE567DC05}"/>
            </a:ext>
          </a:extLst>
        </p:cNvPr>
        <p:cNvGrpSpPr/>
        <p:nvPr/>
      </p:nvGrpSpPr>
      <p:grpSpPr>
        <a:xfrm>
          <a:off x="0" y="0"/>
          <a:ext cx="0" cy="0"/>
          <a:chOff x="0" y="0"/>
          <a:chExt cx="0" cy="0"/>
        </a:xfrm>
      </p:grpSpPr>
      <p:sp>
        <p:nvSpPr>
          <p:cNvPr id="2" name="Tytuł 22">
            <a:extLst>
              <a:ext uri="{FF2B5EF4-FFF2-40B4-BE49-F238E27FC236}">
                <a16:creationId xmlns:a16="http://schemas.microsoft.com/office/drawing/2014/main" id="{1F098346-3D1A-B4D6-034E-87A7AFB6EF9D}"/>
              </a:ext>
            </a:extLst>
          </p:cNvPr>
          <p:cNvSpPr txBox="1">
            <a:spLocks noGrp="1"/>
          </p:cNvSpPr>
          <p:nvPr>
            <p:ph type="title" idx="4294967295"/>
          </p:nvPr>
        </p:nvSpPr>
        <p:spPr>
          <a:xfrm>
            <a:off x="0" y="136525"/>
            <a:ext cx="10899775" cy="430213"/>
          </a:xfrm>
          <a:solidFill>
            <a:schemeClr val="accent1"/>
          </a:solidFill>
        </p:spPr>
        <p:txBody>
          <a:bodyPr rot="0" spcFirstLastPara="0" vertOverflow="overflow" horzOverflow="overflow" spcCol="0" rtlCol="0" fromWordArt="0" anchor="t" forceAA="0">
            <a:spAutoFit/>
          </a:bodyPr>
          <a:lstStyle/>
          <a:p>
            <a:pPr fontAlgn="auto">
              <a:lnSpc>
                <a:spcPct val="100000"/>
              </a:lnSpc>
              <a:spcBef>
                <a:spcPts val="0"/>
              </a:spcBef>
              <a:spcAft>
                <a:spcPts val="0"/>
              </a:spcAft>
              <a:defRPr/>
            </a:pPr>
            <a:r>
              <a:rPr lang="pl-PL" sz="2200" dirty="0">
                <a:solidFill>
                  <a:schemeClr val="bg1"/>
                </a:solidFill>
                <a:latin typeface="Amasis MT Pro" panose="02040504050005020304" pitchFamily="18" charset="-18"/>
              </a:rPr>
              <a:t>Art. 156 Ustawy – pytania i przykłady</a:t>
            </a:r>
            <a:endParaRPr lang="pl-PL" sz="2200" dirty="0">
              <a:solidFill>
                <a:prstClr val="black"/>
              </a:solidFill>
              <a:latin typeface="Calibri" panose="020F0502020204030204"/>
              <a:ea typeface="+mn-ea"/>
              <a:cs typeface="+mn-cs"/>
            </a:endParaRPr>
          </a:p>
        </p:txBody>
      </p:sp>
      <p:pic>
        <p:nvPicPr>
          <p:cNvPr id="184322" name="Obraz 2" descr="Znacznik Fundusze Europejskie dla Lubelskiego 2021-2027 umieszczony w prawym dolnym rogu" title="Znacznik Fundusze Europejskie dla Lubelskiego 2021-2027 umieszczony w prawym dolnym rogu">
            <a:extLst>
              <a:ext uri="{FF2B5EF4-FFF2-40B4-BE49-F238E27FC236}">
                <a16:creationId xmlns:a16="http://schemas.microsoft.com/office/drawing/2014/main" id="{723C400B-1758-73BB-13BA-1436E5B6E34A}"/>
              </a:ext>
            </a:extLst>
          </p:cNvPr>
          <p:cNvPicPr>
            <a:picLocks noChangeAspect="1"/>
          </p:cNvPicPr>
          <p:nvPr/>
        </p:nvPicPr>
        <p:blipFill>
          <a:blip r:embed="rId3"/>
          <a:srcRect/>
          <a:stretch>
            <a:fillRect/>
          </a:stretch>
        </p:blipFill>
        <p:spPr bwMode="auto">
          <a:xfrm>
            <a:off x="6626225" y="6057900"/>
            <a:ext cx="5464175" cy="373063"/>
          </a:xfrm>
          <a:prstGeom prst="rect">
            <a:avLst/>
          </a:prstGeom>
          <a:noFill/>
          <a:ln w="9525">
            <a:noFill/>
            <a:miter lim="800000"/>
            <a:headEnd/>
            <a:tailEnd/>
          </a:ln>
        </p:spPr>
      </p:pic>
      <p:sp>
        <p:nvSpPr>
          <p:cNvPr id="4" name="Symbol zastępczy numeru slajdu 3">
            <a:extLst>
              <a:ext uri="{FF2B5EF4-FFF2-40B4-BE49-F238E27FC236}">
                <a16:creationId xmlns:a16="http://schemas.microsoft.com/office/drawing/2014/main" id="{B32B728C-00AA-B03B-A968-77CD574CCE79}"/>
              </a:ext>
            </a:extLst>
          </p:cNvPr>
          <p:cNvSpPr txBox="1">
            <a:spLocks noGrp="1"/>
          </p:cNvSpPr>
          <p:nvPr/>
        </p:nvSpPr>
        <p:spPr>
          <a:xfrm>
            <a:off x="8610600" y="6356350"/>
            <a:ext cx="2743200" cy="365125"/>
          </a:xfrm>
          <a:prstGeom prst="rect">
            <a:avLst/>
          </a:prstGeom>
          <a:noFill/>
        </p:spPr>
        <p:txBody>
          <a:bodyPr anchor="ctr"/>
          <a:lstStyle/>
          <a:p>
            <a:pPr algn="r" fontAlgn="auto">
              <a:spcBef>
                <a:spcPts val="0"/>
              </a:spcBef>
              <a:spcAft>
                <a:spcPts val="0"/>
              </a:spcAft>
              <a:defRPr/>
            </a:pPr>
            <a:fld id="{4853E03C-486E-4580-A278-ED3C651297CD}" type="slidenum">
              <a:rPr lang="pl-PL" sz="1200">
                <a:solidFill>
                  <a:schemeClr val="tx1">
                    <a:tint val="75000"/>
                  </a:schemeClr>
                </a:solidFill>
                <a:latin typeface="+mn-lt"/>
                <a:cs typeface="+mn-cs"/>
              </a:rPr>
              <a:pPr algn="r" fontAlgn="auto">
                <a:spcBef>
                  <a:spcPts val="0"/>
                </a:spcBef>
                <a:spcAft>
                  <a:spcPts val="0"/>
                </a:spcAft>
                <a:defRPr/>
              </a:pPr>
              <a:t>14</a:t>
            </a:fld>
            <a:endParaRPr lang="pl-PL" sz="1200" dirty="0">
              <a:solidFill>
                <a:schemeClr val="tx1">
                  <a:tint val="75000"/>
                </a:schemeClr>
              </a:solidFill>
              <a:latin typeface="+mn-lt"/>
              <a:cs typeface="+mn-cs"/>
            </a:endParaRPr>
          </a:p>
        </p:txBody>
      </p:sp>
      <p:sp>
        <p:nvSpPr>
          <p:cNvPr id="3" name="Symbol zastępczy zawartości 4">
            <a:extLst>
              <a:ext uri="{FF2B5EF4-FFF2-40B4-BE49-F238E27FC236}">
                <a16:creationId xmlns:a16="http://schemas.microsoft.com/office/drawing/2014/main" id="{5E416062-6EC6-A920-B18D-EA64F009D2C8}"/>
              </a:ext>
            </a:extLst>
          </p:cNvPr>
          <p:cNvSpPr txBox="1">
            <a:spLocks/>
          </p:cNvSpPr>
          <p:nvPr/>
        </p:nvSpPr>
        <p:spPr>
          <a:xfrm>
            <a:off x="353291" y="1099901"/>
            <a:ext cx="11277600" cy="4372479"/>
          </a:xfrm>
          <a:prstGeom prst="rect">
            <a:avLst/>
          </a:prstGeom>
          <a:noFill/>
        </p:spPr>
        <p:txBody>
          <a:bodyPr wrap="square" rtlCol="0">
            <a:spAutoFit/>
          </a:bodyPr>
          <a:lstStyle>
            <a:lvl1pPr marL="228600" indent="-228600" algn="l" rtl="0" eaLnBrk="1" fontAlgn="base" hangingPunct="1">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lgn="just">
              <a:buFont typeface="+mj-lt"/>
              <a:buAutoNum type="arabicPeriod"/>
            </a:pPr>
            <a:r>
              <a:rPr lang="pl-PL" sz="1600" b="1" dirty="0">
                <a:solidFill>
                  <a:srgbClr val="0070C0"/>
                </a:solidFill>
                <a:latin typeface="Amasis MT Pro" panose="02040504050005020304" pitchFamily="18" charset="-18"/>
              </a:rPr>
              <a:t>W przypadku gdy przedsiębiorcy (…) przysługuje prawo do obniżenia podatku od towarów i usług, refundacja obejmuje wydatki bez podatku VAT. Czy to oznacza, że taki przedsiębiorca wnioskuje o czterokrotność przeciętnego wynagrodzenia brutto czyli np. 32 000 zł, a wypłacamy refundację w wysokości pomniejszonej o podatek VAT, czyli 26 000 zł? Proszę o doprecyzowanie w jakiej kwocie powinna być zawarta umowa brutto czy netto? </a:t>
            </a:r>
          </a:p>
          <a:p>
            <a:pPr marL="342900" indent="-342900" algn="just">
              <a:buFont typeface="+mj-lt"/>
              <a:buAutoNum type="arabicPeriod"/>
            </a:pPr>
            <a:r>
              <a:rPr lang="pl-PL" sz="1600" b="1" dirty="0">
                <a:solidFill>
                  <a:srgbClr val="0070C0"/>
                </a:solidFill>
                <a:latin typeface="Amasis MT Pro" panose="02040504050005020304" pitchFamily="18" charset="-18"/>
              </a:rPr>
              <a:t>Czy to PUP na etapie rozliczenia ustala należną pracodawcy kwotę bez podatku VAT i dokonuje wypłaty refundacji bez podatku od towarów i usług?</a:t>
            </a:r>
          </a:p>
          <a:p>
            <a:pPr lvl="1" algn="just"/>
            <a:r>
              <a:rPr lang="pl-PL" sz="1600" dirty="0">
                <a:latin typeface="Amasis MT Pro" panose="02040504050005020304" pitchFamily="18" charset="-18"/>
              </a:rPr>
              <a:t>Przepis art. 156 ust. 2 wskazuje, że w przypadku gdy przedsiębiorcy przysługuje prawo do obniżenia podatku od towarów i usług należnego o kwotę podatku naliczonego, refundacja obejmuje wydatki na wyposażenie lub doposażenie stanowiska pracy bez podatku od towarów i usług, co oznacza że wypłacana jest kwota refundacji netto i jest ona równoważna kwocie refundacji brutto odpowiednio w wysokości nie wyższej niż 4-krotność przeciętnego wynagrodzenia albo wyższej niż 4-krotność, jednak nie wyższej niż 6-krotność przeciętnego wynagrodzenia. </a:t>
            </a:r>
          </a:p>
          <a:p>
            <a:pPr lvl="1" algn="just"/>
            <a:r>
              <a:rPr lang="pl-PL" sz="1600" dirty="0">
                <a:latin typeface="Amasis MT Pro" panose="02040504050005020304" pitchFamily="18" charset="-18"/>
              </a:rPr>
              <a:t>Reasumując  w umowie o refundację  kwota: z płatnikiem VAT netto, w innym przypadku brutto.</a:t>
            </a:r>
          </a:p>
          <a:p>
            <a:pPr marL="342900" indent="-342900" algn="just">
              <a:buFont typeface="+mj-lt"/>
              <a:buAutoNum type="arabicPeriod"/>
            </a:pPr>
            <a:r>
              <a:rPr lang="pl-PL" sz="1600" b="1" dirty="0">
                <a:solidFill>
                  <a:srgbClr val="0070C0"/>
                </a:solidFill>
                <a:latin typeface="Amasis MT Pro" panose="02040504050005020304" pitchFamily="18" charset="-18"/>
              </a:rPr>
              <a:t>Czy niezależnie od tego czy przedsiębiorca będzie odliczał podatek od zakupionych towarów i usług czy też nie, to refundacja będzie obejmowała kwotę netto?</a:t>
            </a:r>
          </a:p>
          <a:p>
            <a:pPr marL="0" indent="0" algn="just">
              <a:buNone/>
            </a:pPr>
            <a:r>
              <a:rPr lang="pl-PL" sz="1600" dirty="0">
                <a:latin typeface="Amasis MT Pro" panose="02040504050005020304" pitchFamily="18" charset="-18"/>
              </a:rPr>
              <a:t>Zapis jest obligatoryjny, ponieważ mowa jest o nabyciu prawa do odliczenia, a nie dokonaniu odliczenia podatku. Wnioskodawca powinien o powyższym warunku zostać poinformowany na etapie składania wniosku.</a:t>
            </a:r>
            <a:endParaRPr lang="pl-PL" sz="1600" dirty="0">
              <a:solidFill>
                <a:srgbClr val="0070C0"/>
              </a:solidFill>
              <a:latin typeface="Amasis MT Pro" panose="02040504050005020304" pitchFamily="18" charset="-18"/>
            </a:endParaRPr>
          </a:p>
        </p:txBody>
      </p:sp>
    </p:spTree>
    <p:extLst>
      <p:ext uri="{BB962C8B-B14F-4D97-AF65-F5344CB8AC3E}">
        <p14:creationId xmlns:p14="http://schemas.microsoft.com/office/powerpoint/2010/main" val="3765784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BFA6FE4-4CD0-A6D0-3B4D-72C33EEFBC0B}"/>
            </a:ext>
          </a:extLst>
        </p:cNvPr>
        <p:cNvGrpSpPr/>
        <p:nvPr/>
      </p:nvGrpSpPr>
      <p:grpSpPr>
        <a:xfrm>
          <a:off x="0" y="0"/>
          <a:ext cx="0" cy="0"/>
          <a:chOff x="0" y="0"/>
          <a:chExt cx="0" cy="0"/>
        </a:xfrm>
      </p:grpSpPr>
      <p:sp>
        <p:nvSpPr>
          <p:cNvPr id="2" name="Tytuł 22">
            <a:extLst>
              <a:ext uri="{FF2B5EF4-FFF2-40B4-BE49-F238E27FC236}">
                <a16:creationId xmlns:a16="http://schemas.microsoft.com/office/drawing/2014/main" id="{8ACF39B8-B7D1-D8AF-DC96-8DC0A96956EE}"/>
              </a:ext>
            </a:extLst>
          </p:cNvPr>
          <p:cNvSpPr txBox="1">
            <a:spLocks noGrp="1"/>
          </p:cNvSpPr>
          <p:nvPr>
            <p:ph type="title" idx="4294967295"/>
          </p:nvPr>
        </p:nvSpPr>
        <p:spPr>
          <a:xfrm>
            <a:off x="0" y="136525"/>
            <a:ext cx="10899775" cy="430213"/>
          </a:xfrm>
          <a:solidFill>
            <a:schemeClr val="accent1"/>
          </a:solidFill>
        </p:spPr>
        <p:txBody>
          <a:bodyPr rot="0" spcFirstLastPara="0" vertOverflow="overflow" horzOverflow="overflow" spcCol="0" rtlCol="0" fromWordArt="0" anchor="t" forceAA="0">
            <a:spAutoFit/>
          </a:bodyPr>
          <a:lstStyle/>
          <a:p>
            <a:pPr fontAlgn="auto">
              <a:lnSpc>
                <a:spcPct val="100000"/>
              </a:lnSpc>
              <a:spcBef>
                <a:spcPts val="0"/>
              </a:spcBef>
              <a:spcAft>
                <a:spcPts val="0"/>
              </a:spcAft>
              <a:defRPr/>
            </a:pPr>
            <a:r>
              <a:rPr lang="pl-PL" sz="2200" dirty="0">
                <a:solidFill>
                  <a:schemeClr val="bg1"/>
                </a:solidFill>
                <a:latin typeface="Amasis MT Pro" panose="02040504050005020304" pitchFamily="18" charset="-18"/>
              </a:rPr>
              <a:t>Art. 156 Ustawy – pytania i przykłady</a:t>
            </a:r>
            <a:endParaRPr lang="pl-PL" sz="2200" dirty="0">
              <a:solidFill>
                <a:prstClr val="black"/>
              </a:solidFill>
              <a:latin typeface="Calibri" panose="020F0502020204030204"/>
              <a:ea typeface="+mn-ea"/>
              <a:cs typeface="+mn-cs"/>
            </a:endParaRPr>
          </a:p>
        </p:txBody>
      </p:sp>
      <p:pic>
        <p:nvPicPr>
          <p:cNvPr id="184322" name="Obraz 2" descr="Znacznik Fundusze Europejskie dla Lubelskiego 2021-2027 umieszczony w prawym dolnym rogu" title="Znacznik Fundusze Europejskie dla Lubelskiego 2021-2027 umieszczony w prawym dolnym rogu">
            <a:extLst>
              <a:ext uri="{FF2B5EF4-FFF2-40B4-BE49-F238E27FC236}">
                <a16:creationId xmlns:a16="http://schemas.microsoft.com/office/drawing/2014/main" id="{A8D78D32-3254-C479-4A84-6A356A832456}"/>
              </a:ext>
            </a:extLst>
          </p:cNvPr>
          <p:cNvPicPr>
            <a:picLocks noChangeAspect="1"/>
          </p:cNvPicPr>
          <p:nvPr/>
        </p:nvPicPr>
        <p:blipFill>
          <a:blip r:embed="rId3"/>
          <a:srcRect/>
          <a:stretch>
            <a:fillRect/>
          </a:stretch>
        </p:blipFill>
        <p:spPr bwMode="auto">
          <a:xfrm>
            <a:off x="6626225" y="6057900"/>
            <a:ext cx="5464175" cy="373063"/>
          </a:xfrm>
          <a:prstGeom prst="rect">
            <a:avLst/>
          </a:prstGeom>
          <a:noFill/>
          <a:ln w="9525">
            <a:noFill/>
            <a:miter lim="800000"/>
            <a:headEnd/>
            <a:tailEnd/>
          </a:ln>
        </p:spPr>
      </p:pic>
      <p:sp>
        <p:nvSpPr>
          <p:cNvPr id="4" name="Symbol zastępczy numeru slajdu 3">
            <a:extLst>
              <a:ext uri="{FF2B5EF4-FFF2-40B4-BE49-F238E27FC236}">
                <a16:creationId xmlns:a16="http://schemas.microsoft.com/office/drawing/2014/main" id="{9F00C402-2825-231D-796E-D5AFD947F6CA}"/>
              </a:ext>
            </a:extLst>
          </p:cNvPr>
          <p:cNvSpPr txBox="1">
            <a:spLocks noGrp="1"/>
          </p:cNvSpPr>
          <p:nvPr/>
        </p:nvSpPr>
        <p:spPr>
          <a:xfrm>
            <a:off x="8610600" y="6356350"/>
            <a:ext cx="2743200" cy="365125"/>
          </a:xfrm>
          <a:prstGeom prst="rect">
            <a:avLst/>
          </a:prstGeom>
          <a:noFill/>
        </p:spPr>
        <p:txBody>
          <a:bodyPr anchor="ctr"/>
          <a:lstStyle/>
          <a:p>
            <a:pPr algn="r" fontAlgn="auto">
              <a:spcBef>
                <a:spcPts val="0"/>
              </a:spcBef>
              <a:spcAft>
                <a:spcPts val="0"/>
              </a:spcAft>
              <a:defRPr/>
            </a:pPr>
            <a:fld id="{4853E03C-486E-4580-A278-ED3C651297CD}" type="slidenum">
              <a:rPr lang="pl-PL" sz="1200">
                <a:solidFill>
                  <a:schemeClr val="tx1">
                    <a:tint val="75000"/>
                  </a:schemeClr>
                </a:solidFill>
                <a:latin typeface="+mn-lt"/>
                <a:cs typeface="+mn-cs"/>
              </a:rPr>
              <a:pPr algn="r" fontAlgn="auto">
                <a:spcBef>
                  <a:spcPts val="0"/>
                </a:spcBef>
                <a:spcAft>
                  <a:spcPts val="0"/>
                </a:spcAft>
                <a:defRPr/>
              </a:pPr>
              <a:t>15</a:t>
            </a:fld>
            <a:endParaRPr lang="pl-PL" sz="1200" dirty="0">
              <a:solidFill>
                <a:schemeClr val="tx1">
                  <a:tint val="75000"/>
                </a:schemeClr>
              </a:solidFill>
              <a:latin typeface="+mn-lt"/>
              <a:cs typeface="+mn-cs"/>
            </a:endParaRPr>
          </a:p>
        </p:txBody>
      </p:sp>
      <p:sp>
        <p:nvSpPr>
          <p:cNvPr id="5" name="Symbol zastępczy zawartości 4">
            <a:extLst>
              <a:ext uri="{FF2B5EF4-FFF2-40B4-BE49-F238E27FC236}">
                <a16:creationId xmlns:a16="http://schemas.microsoft.com/office/drawing/2014/main" id="{90EE531B-1212-F0B8-F9F2-C48A2D864027}"/>
              </a:ext>
            </a:extLst>
          </p:cNvPr>
          <p:cNvSpPr txBox="1">
            <a:spLocks/>
          </p:cNvSpPr>
          <p:nvPr/>
        </p:nvSpPr>
        <p:spPr>
          <a:xfrm>
            <a:off x="422792" y="993028"/>
            <a:ext cx="11152909" cy="3451201"/>
          </a:xfrm>
          <a:prstGeom prst="rect">
            <a:avLst/>
          </a:prstGeom>
          <a:noFill/>
        </p:spPr>
        <p:txBody>
          <a:bodyPr wrap="square" rtlCol="0">
            <a:spAutoFit/>
          </a:bodyPr>
          <a:lstStyle>
            <a:lvl1pPr marL="228600" indent="-228600" algn="l" rtl="0" eaLnBrk="1" fontAlgn="base" hangingPunct="1">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pl-PL" sz="1800" b="1" dirty="0">
                <a:solidFill>
                  <a:srgbClr val="0070C0"/>
                </a:solidFill>
                <a:latin typeface="Amasis MT Pro" panose="02040504050005020304" pitchFamily="18" charset="-18"/>
              </a:rPr>
              <a:t>4</a:t>
            </a:r>
            <a:r>
              <a:rPr lang="pl-PL" sz="1600" b="1" dirty="0">
                <a:solidFill>
                  <a:srgbClr val="0070C0"/>
                </a:solidFill>
                <a:latin typeface="Amasis MT Pro" panose="02040504050005020304" pitchFamily="18" charset="-18"/>
              </a:rPr>
              <a:t>. Jak w praktyce ma wyglądać zastosowanie wskazanego artykułu? Podmiot, z którym zawarto umowę o refundację (…) nabył prawo do obniżenia kwoty podatku należnego o kwotę podatku naliczonego po wypłacie refundacji. Czy w tej sytuacji, niezależnie od tego, czy faktycznie będzie ubiegał się o zwrot / odliczenie podatku VAT, jest zobowiązany dokonać zwrotu kwoty podatku VAT na konto PUP? Jak w takiej sytuacji liczyć termin dokonania zwrotu?</a:t>
            </a:r>
          </a:p>
          <a:p>
            <a:pPr marL="457200" lvl="1" indent="0" algn="just">
              <a:buNone/>
            </a:pPr>
            <a:r>
              <a:rPr lang="pl-PL" sz="1800" dirty="0">
                <a:latin typeface="Amasis MT Pro" panose="02040504050005020304" pitchFamily="18" charset="-18"/>
              </a:rPr>
              <a:t>W przypadku gdy podmiot, który zawarł umowę o refundację kosztów wyposażenia lub doposażenia stanowiska pracy, nabędzie prawo do obniżenia kwoty podatku od towarów i usług należnego o kwotę podatku naliczonego to zwraca równowartość podatku od towarów i usług zakupionych w ramach umowy. Termin zwrotu podatku jest nie dłuższy niż 90 dni od dnia złożenia pierwszej deklaracji podatkowej dotyczącej podatku od towarów i usług, w której kwota tego podatku mogła być wykazana do odliczenia.</a:t>
            </a:r>
          </a:p>
          <a:p>
            <a:pPr marL="0" indent="0" algn="just">
              <a:buNone/>
            </a:pPr>
            <a:r>
              <a:rPr lang="pl-PL" sz="1600" b="1" dirty="0">
                <a:solidFill>
                  <a:srgbClr val="0070C0"/>
                </a:solidFill>
                <a:latin typeface="Amasis MT Pro" panose="02040504050005020304" pitchFamily="18" charset="-18"/>
              </a:rPr>
              <a:t>5. Jaką okoliczność przyjąć za „nabycie” ww. prawa? </a:t>
            </a:r>
          </a:p>
          <a:p>
            <a:pPr marL="457200" lvl="1" indent="0" algn="just">
              <a:buNone/>
            </a:pPr>
            <a:r>
              <a:rPr lang="pl-PL" sz="1800" dirty="0">
                <a:latin typeface="Amasis MT Pro" panose="02040504050005020304" pitchFamily="18" charset="-18"/>
              </a:rPr>
              <a:t>Nabycie prawa do obniżenia kwoty podatku od towarów i usług należnego o kwotę podatku naliczonego następuje przez zgłoszenie jako podatnik VAT.</a:t>
            </a:r>
          </a:p>
        </p:txBody>
      </p:sp>
    </p:spTree>
    <p:extLst>
      <p:ext uri="{BB962C8B-B14F-4D97-AF65-F5344CB8AC3E}">
        <p14:creationId xmlns:p14="http://schemas.microsoft.com/office/powerpoint/2010/main" val="16131562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500FD90-03E7-694B-2ECD-C52A5F5F1530}"/>
            </a:ext>
          </a:extLst>
        </p:cNvPr>
        <p:cNvGrpSpPr/>
        <p:nvPr/>
      </p:nvGrpSpPr>
      <p:grpSpPr>
        <a:xfrm>
          <a:off x="0" y="0"/>
          <a:ext cx="0" cy="0"/>
          <a:chOff x="0" y="0"/>
          <a:chExt cx="0" cy="0"/>
        </a:xfrm>
      </p:grpSpPr>
      <p:sp>
        <p:nvSpPr>
          <p:cNvPr id="2" name="Tytuł 22">
            <a:extLst>
              <a:ext uri="{FF2B5EF4-FFF2-40B4-BE49-F238E27FC236}">
                <a16:creationId xmlns:a16="http://schemas.microsoft.com/office/drawing/2014/main" id="{CFD254F8-A6D2-226E-C3E7-7239FAF1A777}"/>
              </a:ext>
            </a:extLst>
          </p:cNvPr>
          <p:cNvSpPr txBox="1">
            <a:spLocks noGrp="1"/>
          </p:cNvSpPr>
          <p:nvPr>
            <p:ph type="title" idx="4294967295"/>
          </p:nvPr>
        </p:nvSpPr>
        <p:spPr>
          <a:xfrm>
            <a:off x="0" y="136525"/>
            <a:ext cx="10899775" cy="430213"/>
          </a:xfrm>
          <a:solidFill>
            <a:schemeClr val="accent1"/>
          </a:solidFill>
        </p:spPr>
        <p:txBody>
          <a:bodyPr rot="0" spcFirstLastPara="0" vertOverflow="overflow" horzOverflow="overflow" spcCol="0" rtlCol="0" fromWordArt="0" anchor="t" forceAA="0">
            <a:spAutoFit/>
          </a:bodyPr>
          <a:lstStyle/>
          <a:p>
            <a:pPr fontAlgn="auto">
              <a:lnSpc>
                <a:spcPct val="100000"/>
              </a:lnSpc>
              <a:spcBef>
                <a:spcPts val="0"/>
              </a:spcBef>
              <a:spcAft>
                <a:spcPts val="0"/>
              </a:spcAft>
              <a:defRPr/>
            </a:pPr>
            <a:r>
              <a:rPr lang="pl-PL" sz="2200" dirty="0">
                <a:solidFill>
                  <a:schemeClr val="bg1"/>
                </a:solidFill>
                <a:latin typeface="Amasis MT Pro" panose="02040504050005020304" pitchFamily="18" charset="-18"/>
              </a:rPr>
              <a:t>Art. 156 Ustawy – pytania i przykłady</a:t>
            </a:r>
            <a:endParaRPr lang="pl-PL" sz="2200" dirty="0">
              <a:solidFill>
                <a:prstClr val="black"/>
              </a:solidFill>
              <a:latin typeface="Calibri" panose="020F0502020204030204"/>
              <a:ea typeface="+mn-ea"/>
              <a:cs typeface="+mn-cs"/>
            </a:endParaRPr>
          </a:p>
        </p:txBody>
      </p:sp>
      <p:pic>
        <p:nvPicPr>
          <p:cNvPr id="184322" name="Obraz 2" descr="Znacznik Fundusze Europejskie dla Lubelskiego 2021-2027 umieszczony w prawym dolnym rogu" title="Znacznik Fundusze Europejskie dla Lubelskiego 2021-2027 umieszczony w prawym dolnym rogu">
            <a:extLst>
              <a:ext uri="{FF2B5EF4-FFF2-40B4-BE49-F238E27FC236}">
                <a16:creationId xmlns:a16="http://schemas.microsoft.com/office/drawing/2014/main" id="{402C2354-9820-E735-A364-C6ABF97D9BD7}"/>
              </a:ext>
            </a:extLst>
          </p:cNvPr>
          <p:cNvPicPr>
            <a:picLocks noChangeAspect="1"/>
          </p:cNvPicPr>
          <p:nvPr/>
        </p:nvPicPr>
        <p:blipFill>
          <a:blip r:embed="rId3"/>
          <a:srcRect/>
          <a:stretch>
            <a:fillRect/>
          </a:stretch>
        </p:blipFill>
        <p:spPr bwMode="auto">
          <a:xfrm>
            <a:off x="6626225" y="6057900"/>
            <a:ext cx="5464175" cy="373063"/>
          </a:xfrm>
          <a:prstGeom prst="rect">
            <a:avLst/>
          </a:prstGeom>
          <a:noFill/>
          <a:ln w="9525">
            <a:noFill/>
            <a:miter lim="800000"/>
            <a:headEnd/>
            <a:tailEnd/>
          </a:ln>
        </p:spPr>
      </p:pic>
      <p:sp>
        <p:nvSpPr>
          <p:cNvPr id="4" name="Symbol zastępczy numeru slajdu 3">
            <a:extLst>
              <a:ext uri="{FF2B5EF4-FFF2-40B4-BE49-F238E27FC236}">
                <a16:creationId xmlns:a16="http://schemas.microsoft.com/office/drawing/2014/main" id="{6750E95E-D674-A242-ED4F-AC1119F4CA75}"/>
              </a:ext>
            </a:extLst>
          </p:cNvPr>
          <p:cNvSpPr txBox="1">
            <a:spLocks noGrp="1"/>
          </p:cNvSpPr>
          <p:nvPr/>
        </p:nvSpPr>
        <p:spPr>
          <a:xfrm>
            <a:off x="8610600" y="6356350"/>
            <a:ext cx="2743200" cy="365125"/>
          </a:xfrm>
          <a:prstGeom prst="rect">
            <a:avLst/>
          </a:prstGeom>
          <a:noFill/>
        </p:spPr>
        <p:txBody>
          <a:bodyPr anchor="ctr"/>
          <a:lstStyle/>
          <a:p>
            <a:pPr algn="r" fontAlgn="auto">
              <a:spcBef>
                <a:spcPts val="0"/>
              </a:spcBef>
              <a:spcAft>
                <a:spcPts val="0"/>
              </a:spcAft>
              <a:defRPr/>
            </a:pPr>
            <a:fld id="{4853E03C-486E-4580-A278-ED3C651297CD}" type="slidenum">
              <a:rPr lang="pl-PL" sz="1200">
                <a:solidFill>
                  <a:schemeClr val="tx1">
                    <a:tint val="75000"/>
                  </a:schemeClr>
                </a:solidFill>
                <a:latin typeface="+mn-lt"/>
                <a:cs typeface="+mn-cs"/>
              </a:rPr>
              <a:pPr algn="r" fontAlgn="auto">
                <a:spcBef>
                  <a:spcPts val="0"/>
                </a:spcBef>
                <a:spcAft>
                  <a:spcPts val="0"/>
                </a:spcAft>
                <a:defRPr/>
              </a:pPr>
              <a:t>16</a:t>
            </a:fld>
            <a:endParaRPr lang="pl-PL" sz="1200" dirty="0">
              <a:solidFill>
                <a:schemeClr val="tx1">
                  <a:tint val="75000"/>
                </a:schemeClr>
              </a:solidFill>
              <a:latin typeface="+mn-lt"/>
              <a:cs typeface="+mn-cs"/>
            </a:endParaRPr>
          </a:p>
        </p:txBody>
      </p:sp>
      <p:sp>
        <p:nvSpPr>
          <p:cNvPr id="6" name="Symbol zastępczy zawartości 4">
            <a:extLst>
              <a:ext uri="{FF2B5EF4-FFF2-40B4-BE49-F238E27FC236}">
                <a16:creationId xmlns:a16="http://schemas.microsoft.com/office/drawing/2014/main" id="{113F1F3D-1B86-FE05-91E2-91D3F2FC0E18}"/>
              </a:ext>
            </a:extLst>
          </p:cNvPr>
          <p:cNvSpPr txBox="1">
            <a:spLocks/>
          </p:cNvSpPr>
          <p:nvPr/>
        </p:nvSpPr>
        <p:spPr>
          <a:xfrm>
            <a:off x="238991" y="865188"/>
            <a:ext cx="11277600" cy="4529958"/>
          </a:xfrm>
          <a:prstGeom prst="rect">
            <a:avLst/>
          </a:prstGeom>
          <a:noFill/>
        </p:spPr>
        <p:txBody>
          <a:bodyPr wrap="square" rtlCol="0">
            <a:spAutoFit/>
          </a:bodyPr>
          <a:lstStyle>
            <a:lvl1pPr marL="228600" indent="-228600" algn="l" rtl="0" eaLnBrk="1" fontAlgn="base" hangingPunct="1">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pl-PL" sz="1600" b="1" dirty="0">
                <a:solidFill>
                  <a:srgbClr val="0070C0"/>
                </a:solidFill>
                <a:latin typeface="Amasis MT Pro" panose="02040504050005020304" pitchFamily="18" charset="-18"/>
              </a:rPr>
              <a:t>6. Jaki dokument </a:t>
            </a:r>
            <a:r>
              <a:rPr lang="pl-PL" sz="1600" b="1" dirty="0" err="1">
                <a:solidFill>
                  <a:srgbClr val="0070C0"/>
                </a:solidFill>
                <a:latin typeface="Amasis MT Pro" panose="02040504050005020304" pitchFamily="18" charset="-18"/>
              </a:rPr>
              <a:t>dotacjobiorca</a:t>
            </a:r>
            <a:r>
              <a:rPr lang="pl-PL" sz="1600" b="1" dirty="0">
                <a:solidFill>
                  <a:srgbClr val="0070C0"/>
                </a:solidFill>
                <a:latin typeface="Amasis MT Pro" panose="02040504050005020304" pitchFamily="18" charset="-18"/>
              </a:rPr>
              <a:t>/podmiot powinien przedłożyć w PUP aby potwierdzić, że ubiega się o zwrot podatku VAT z zakupów dokonanych z Funduszu Pracy, celem weryfikacji terminu 90 dni?</a:t>
            </a:r>
          </a:p>
          <a:p>
            <a:pPr marL="457200" lvl="1" indent="0" algn="just">
              <a:buFont typeface="Arial" charset="0"/>
              <a:buNone/>
            </a:pPr>
            <a:r>
              <a:rPr lang="pl-PL" sz="1600" dirty="0">
                <a:latin typeface="Amasis MT Pro" panose="02040504050005020304" pitchFamily="18" charset="-18"/>
              </a:rPr>
              <a:t>W celu potwierdzenia ubiegania się o zwrot podatku VAT z zakupów dokonanych z Funduszu Pracy, weryfikacji terminu 90 dni, może wykorzystać wszelkie dostępne źródła w tym np. kopia deklaracji. </a:t>
            </a:r>
          </a:p>
          <a:p>
            <a:pPr marL="0" indent="0" algn="just">
              <a:buNone/>
            </a:pPr>
            <a:r>
              <a:rPr lang="pl-PL" sz="1600" b="1" dirty="0">
                <a:solidFill>
                  <a:srgbClr val="0070C0"/>
                </a:solidFill>
                <a:latin typeface="Amasis MT Pro" panose="02040504050005020304" pitchFamily="18" charset="-18"/>
              </a:rPr>
              <a:t>7. Jak należy interpretować zapis niniejszego art. w sytuacji gdy podmiot, który zawarł umowę o refundację rozliczył się z urzędem nie będąc podatnikiem VAT, a w okresie trwania umowy lub po jej zakończeniu stanie się podatnikiem podatku VAT?</a:t>
            </a:r>
          </a:p>
          <a:p>
            <a:pPr marL="457200" lvl="1" indent="0" algn="just">
              <a:buFont typeface="Arial" charset="0"/>
              <a:buNone/>
            </a:pPr>
            <a:r>
              <a:rPr lang="pl-PL" sz="1600" dirty="0">
                <a:latin typeface="Amasis MT Pro" panose="02040504050005020304" pitchFamily="18" charset="-18"/>
              </a:rPr>
              <a:t>W sytuacji, kiedy podmiot w okresie trwania umowy lub po jej zakończeniu stanie się podatnikiem podatku VAT ma zastosowanie art. 152 ust. 2- zwrot równowartości podatku od towarów i usług zakupionych w ramach umowy jest dokonywany w terminie nie dłuższym niż 90 dni </a:t>
            </a:r>
            <a:r>
              <a:rPr lang="pl-PL" sz="1600" u="sng" dirty="0">
                <a:latin typeface="Amasis MT Pro" panose="02040504050005020304" pitchFamily="18" charset="-18"/>
              </a:rPr>
              <a:t>od dnia złożenia pierwszej deklaracji podatkowej dotyczącej podatku od towarów i usług, w której kwota tego podatku mogła być wykazana do odliczenia.</a:t>
            </a:r>
          </a:p>
          <a:p>
            <a:pPr marL="0" indent="0" algn="just">
              <a:buNone/>
            </a:pPr>
            <a:r>
              <a:rPr lang="pl-PL" sz="1600" b="1" dirty="0">
                <a:solidFill>
                  <a:srgbClr val="0070C0"/>
                </a:solidFill>
                <a:latin typeface="Amasis MT Pro" panose="02040504050005020304" pitchFamily="18" charset="-18"/>
              </a:rPr>
              <a:t>8. Czy w myśl nowej ustawy podmiot ma prawo nie skorzystać z przysługującego mu prawa do odliczenia podatku od towarów i usług należnego o kwotę podatku naliczonego, a tym samym niedokonania zwrotu podatku VAT na konto urzędu?</a:t>
            </a:r>
          </a:p>
          <a:p>
            <a:pPr marL="457200" lvl="1" indent="0" algn="just">
              <a:buFont typeface="Arial" charset="0"/>
              <a:buNone/>
            </a:pPr>
            <a:r>
              <a:rPr lang="pl-PL" sz="1600" dirty="0">
                <a:latin typeface="Amasis MT Pro" panose="02040504050005020304" pitchFamily="18" charset="-18"/>
              </a:rPr>
              <a:t>Zgodnie z art. 152 ust. 2 zwrot podatku VAT winien nastąpić w terminie do 90 dni od dnia złożenia pierwszej deklaracji podatkowej dotyczącej podatku od towarów i usług, w której kwota tego podatku mogła być wykazana do odliczenia. Reasumując podmiot nie ma obowiązku skorzystania z przysługującego mu prawa do odliczenia podatku VAT, ale nawet w tym przypadku jest zobowiązany do jego zwrotu.</a:t>
            </a:r>
          </a:p>
        </p:txBody>
      </p:sp>
    </p:spTree>
    <p:extLst>
      <p:ext uri="{BB962C8B-B14F-4D97-AF65-F5344CB8AC3E}">
        <p14:creationId xmlns:p14="http://schemas.microsoft.com/office/powerpoint/2010/main" val="21814025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95527F1-3786-9E26-81ED-A2A7E81AC225}"/>
            </a:ext>
          </a:extLst>
        </p:cNvPr>
        <p:cNvGrpSpPr/>
        <p:nvPr/>
      </p:nvGrpSpPr>
      <p:grpSpPr>
        <a:xfrm>
          <a:off x="0" y="0"/>
          <a:ext cx="0" cy="0"/>
          <a:chOff x="0" y="0"/>
          <a:chExt cx="0" cy="0"/>
        </a:xfrm>
      </p:grpSpPr>
      <p:sp>
        <p:nvSpPr>
          <p:cNvPr id="2" name="Tytuł 22">
            <a:extLst>
              <a:ext uri="{FF2B5EF4-FFF2-40B4-BE49-F238E27FC236}">
                <a16:creationId xmlns:a16="http://schemas.microsoft.com/office/drawing/2014/main" id="{A5364242-5274-93C6-6A35-782B54CDA66D}"/>
              </a:ext>
            </a:extLst>
          </p:cNvPr>
          <p:cNvSpPr txBox="1">
            <a:spLocks noGrp="1"/>
          </p:cNvSpPr>
          <p:nvPr>
            <p:ph type="title" idx="4294967295"/>
          </p:nvPr>
        </p:nvSpPr>
        <p:spPr>
          <a:xfrm>
            <a:off x="0" y="136525"/>
            <a:ext cx="10899775" cy="430213"/>
          </a:xfrm>
          <a:solidFill>
            <a:schemeClr val="accent1"/>
          </a:solidFill>
        </p:spPr>
        <p:txBody>
          <a:bodyPr rot="0" spcFirstLastPara="0" vertOverflow="overflow" horzOverflow="overflow" spcCol="0" rtlCol="0" fromWordArt="0" anchor="t" forceAA="0">
            <a:spAutoFit/>
          </a:bodyPr>
          <a:lstStyle/>
          <a:p>
            <a:pPr fontAlgn="auto">
              <a:lnSpc>
                <a:spcPct val="100000"/>
              </a:lnSpc>
              <a:spcBef>
                <a:spcPts val="0"/>
              </a:spcBef>
              <a:spcAft>
                <a:spcPts val="0"/>
              </a:spcAft>
              <a:defRPr/>
            </a:pPr>
            <a:r>
              <a:rPr lang="pl-PL" sz="2200" dirty="0">
                <a:solidFill>
                  <a:schemeClr val="bg1"/>
                </a:solidFill>
                <a:latin typeface="Amasis MT Pro" panose="02040504050005020304" pitchFamily="18" charset="-18"/>
              </a:rPr>
              <a:t>Art. 156 Ustawy – pytania i przykłady </a:t>
            </a:r>
            <a:endParaRPr lang="pl-PL" sz="2200" dirty="0">
              <a:solidFill>
                <a:prstClr val="black"/>
              </a:solidFill>
              <a:latin typeface="Calibri" panose="020F0502020204030204"/>
              <a:ea typeface="+mn-ea"/>
              <a:cs typeface="+mn-cs"/>
            </a:endParaRPr>
          </a:p>
        </p:txBody>
      </p:sp>
      <p:pic>
        <p:nvPicPr>
          <p:cNvPr id="184322" name="Obraz 2" descr="Znacznik Fundusze Europejskie dla Lubelskiego 2021-2027 umieszczony w prawym dolnym rogu" title="Znacznik Fundusze Europejskie dla Lubelskiego 2021-2027 umieszczony w prawym dolnym rogu">
            <a:extLst>
              <a:ext uri="{FF2B5EF4-FFF2-40B4-BE49-F238E27FC236}">
                <a16:creationId xmlns:a16="http://schemas.microsoft.com/office/drawing/2014/main" id="{E207A7B1-B804-97E4-448B-350DB476314E}"/>
              </a:ext>
            </a:extLst>
          </p:cNvPr>
          <p:cNvPicPr>
            <a:picLocks noChangeAspect="1"/>
          </p:cNvPicPr>
          <p:nvPr/>
        </p:nvPicPr>
        <p:blipFill>
          <a:blip r:embed="rId3"/>
          <a:srcRect/>
          <a:stretch>
            <a:fillRect/>
          </a:stretch>
        </p:blipFill>
        <p:spPr bwMode="auto">
          <a:xfrm>
            <a:off x="6626225" y="6057900"/>
            <a:ext cx="5464175" cy="373063"/>
          </a:xfrm>
          <a:prstGeom prst="rect">
            <a:avLst/>
          </a:prstGeom>
          <a:noFill/>
          <a:ln w="9525">
            <a:noFill/>
            <a:miter lim="800000"/>
            <a:headEnd/>
            <a:tailEnd/>
          </a:ln>
        </p:spPr>
      </p:pic>
      <p:sp>
        <p:nvSpPr>
          <p:cNvPr id="4" name="Symbol zastępczy numeru slajdu 3">
            <a:extLst>
              <a:ext uri="{FF2B5EF4-FFF2-40B4-BE49-F238E27FC236}">
                <a16:creationId xmlns:a16="http://schemas.microsoft.com/office/drawing/2014/main" id="{622B8C61-83BF-2808-60C3-88DA90CECACC}"/>
              </a:ext>
            </a:extLst>
          </p:cNvPr>
          <p:cNvSpPr txBox="1">
            <a:spLocks noGrp="1"/>
          </p:cNvSpPr>
          <p:nvPr/>
        </p:nvSpPr>
        <p:spPr>
          <a:xfrm>
            <a:off x="8610600" y="6356350"/>
            <a:ext cx="2743200" cy="365125"/>
          </a:xfrm>
          <a:prstGeom prst="rect">
            <a:avLst/>
          </a:prstGeom>
          <a:noFill/>
        </p:spPr>
        <p:txBody>
          <a:bodyPr anchor="ctr"/>
          <a:lstStyle/>
          <a:p>
            <a:pPr algn="r" fontAlgn="auto">
              <a:spcBef>
                <a:spcPts val="0"/>
              </a:spcBef>
              <a:spcAft>
                <a:spcPts val="0"/>
              </a:spcAft>
              <a:defRPr/>
            </a:pPr>
            <a:fld id="{4853E03C-486E-4580-A278-ED3C651297CD}" type="slidenum">
              <a:rPr lang="pl-PL" sz="1200">
                <a:solidFill>
                  <a:schemeClr val="tx1">
                    <a:tint val="75000"/>
                  </a:schemeClr>
                </a:solidFill>
                <a:latin typeface="+mn-lt"/>
                <a:cs typeface="+mn-cs"/>
              </a:rPr>
              <a:pPr algn="r" fontAlgn="auto">
                <a:spcBef>
                  <a:spcPts val="0"/>
                </a:spcBef>
                <a:spcAft>
                  <a:spcPts val="0"/>
                </a:spcAft>
                <a:defRPr/>
              </a:pPr>
              <a:t>17</a:t>
            </a:fld>
            <a:endParaRPr lang="pl-PL" sz="1200" dirty="0">
              <a:solidFill>
                <a:schemeClr val="tx1">
                  <a:tint val="75000"/>
                </a:schemeClr>
              </a:solidFill>
              <a:latin typeface="+mn-lt"/>
              <a:cs typeface="+mn-cs"/>
            </a:endParaRPr>
          </a:p>
        </p:txBody>
      </p:sp>
      <p:sp>
        <p:nvSpPr>
          <p:cNvPr id="3" name="Symbol zastępczy zawartości 4">
            <a:extLst>
              <a:ext uri="{FF2B5EF4-FFF2-40B4-BE49-F238E27FC236}">
                <a16:creationId xmlns:a16="http://schemas.microsoft.com/office/drawing/2014/main" id="{CB6460CD-D5B6-10F9-1F5A-3F67552BA4B0}"/>
              </a:ext>
            </a:extLst>
          </p:cNvPr>
          <p:cNvSpPr txBox="1">
            <a:spLocks/>
          </p:cNvSpPr>
          <p:nvPr/>
        </p:nvSpPr>
        <p:spPr>
          <a:xfrm>
            <a:off x="311727" y="1268169"/>
            <a:ext cx="11277600" cy="3894399"/>
          </a:xfrm>
          <a:prstGeom prst="rect">
            <a:avLst/>
          </a:prstGeom>
          <a:noFill/>
        </p:spPr>
        <p:txBody>
          <a:bodyPr wrap="square" rtlCol="0">
            <a:spAutoFit/>
          </a:bodyPr>
          <a:lstStyle>
            <a:lvl1pPr marL="228600" indent="-228600" algn="l" rtl="0" eaLnBrk="1" fontAlgn="base" hangingPunct="1">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pl-PL" sz="1600" b="1" dirty="0">
                <a:solidFill>
                  <a:srgbClr val="0070C0"/>
                </a:solidFill>
                <a:latin typeface="Amasis MT Pro" panose="02040504050005020304" pitchFamily="18" charset="-18"/>
              </a:rPr>
              <a:t>9. Czy w przypadku nabycia prawa do odliczenia podatku VAT już po dokonaniu przelewu refundacji, czy firma ma obowiązek/ możliwość odzyskania VAT-u z zakupów w ramach refundacji dokonanych w czasie kiedy nie był VAT-</a:t>
            </a:r>
            <a:r>
              <a:rPr lang="pl-PL" sz="1600" b="1" dirty="0" err="1">
                <a:solidFill>
                  <a:srgbClr val="0070C0"/>
                </a:solidFill>
                <a:latin typeface="Amasis MT Pro" panose="02040504050005020304" pitchFamily="18" charset="-18"/>
              </a:rPr>
              <a:t>owcem</a:t>
            </a:r>
            <a:r>
              <a:rPr lang="pl-PL" sz="1600" b="1" dirty="0">
                <a:solidFill>
                  <a:srgbClr val="0070C0"/>
                </a:solidFill>
                <a:latin typeface="Amasis MT Pro" panose="02040504050005020304" pitchFamily="18" charset="-18"/>
              </a:rPr>
              <a:t>?</a:t>
            </a:r>
          </a:p>
          <a:p>
            <a:pPr marL="363538" lvl="1" indent="0" algn="just">
              <a:buFont typeface="Arial" charset="0"/>
              <a:buNone/>
            </a:pPr>
            <a:r>
              <a:rPr lang="pl-PL" sz="1600" dirty="0">
                <a:latin typeface="Amasis MT Pro" panose="02040504050005020304" pitchFamily="18" charset="-18"/>
              </a:rPr>
              <a:t>Zgodnie z art. 70 § 1 Ordynacji podatkowej zobowiązanie podatkowe przedawnia się z upływem 5 lat, licząc od końca roku kalendarzowego, w którym upłynął termin płatności podatku. Obowiązek zwrotu podatku VAT nałożony jest na  podmiot, który otrzymał refundację przez ww. okres (o ile podmiot jest/stanie się płatnikiem VAT). Urząd w tym okresie (5 lat) powinien weryfikować czy podmiot stał się płatnikiem VAT, jeśli tak czy dokonał zwrotu podatku VAT. Poprzez system Syriusz jest możliwość weryfikacji powyższego warunku, po podaniu NIP i nr rachunku bankowego można sprawdzić jaki podmiot ma status, tj. czynny, zwolniony, brak podatnika. W celu weryfikacji istnieje możliwość sprawdzenia tzw. białej listy podatników VAT.</a:t>
            </a:r>
          </a:p>
          <a:p>
            <a:pPr marL="363538" lvl="1" indent="0" algn="just">
              <a:buFont typeface="Arial" charset="0"/>
              <a:buNone/>
            </a:pPr>
            <a:r>
              <a:rPr lang="pl-PL" sz="1600" b="1" dirty="0">
                <a:solidFill>
                  <a:srgbClr val="0070C0"/>
                </a:solidFill>
                <a:highlight>
                  <a:srgbClr val="CFD5EA"/>
                </a:highlight>
                <a:latin typeface="Amasis MT Pro" panose="02040504050005020304" pitchFamily="18" charset="-18"/>
              </a:rPr>
              <a:t>10. Co w sytuacji jeżeli firma jest czynnym podatnikiem VAT, ale stara się o refundację kosztów wyposażenia lub doposażenia stanowiska pracy na rodzaj działalności, która jest zwolniona z podatku VAT. Czy również ma obowiązek zwrotu VAT?</a:t>
            </a:r>
          </a:p>
          <a:p>
            <a:pPr marL="363538" lvl="1" indent="0" algn="just">
              <a:buFont typeface="Arial" charset="0"/>
              <a:buNone/>
            </a:pPr>
            <a:endParaRPr lang="pl-PL" sz="1600" dirty="0">
              <a:latin typeface="Amasis MT Pro" panose="02040504050005020304" pitchFamily="18" charset="-18"/>
            </a:endParaRPr>
          </a:p>
          <a:p>
            <a:pPr marL="363538" lvl="1" indent="0" algn="just">
              <a:buFont typeface="Arial" charset="0"/>
              <a:buNone/>
            </a:pPr>
            <a:r>
              <a:rPr lang="pl-PL" sz="1600" dirty="0">
                <a:highlight>
                  <a:srgbClr val="CFD5EA"/>
                </a:highlight>
                <a:latin typeface="Amasis MT Pro" panose="02040504050005020304" pitchFamily="18" charset="-18"/>
              </a:rPr>
              <a:t>W przypadku gdy przedsiębiorcy nie przysługuje prawo do obniżenia podatku od towarów i usług należnego o kwotę podatku naliczonego, to nie ma on obowiązku zwrotu podatku VAT.</a:t>
            </a:r>
            <a:endParaRPr lang="pl-PL" sz="1600" dirty="0">
              <a:solidFill>
                <a:srgbClr val="0070C0"/>
              </a:solidFill>
              <a:highlight>
                <a:srgbClr val="CFD5EA"/>
              </a:highlight>
              <a:latin typeface="Amasis MT Pro" panose="02040504050005020304" pitchFamily="18" charset="-18"/>
            </a:endParaRPr>
          </a:p>
        </p:txBody>
      </p:sp>
    </p:spTree>
    <p:extLst>
      <p:ext uri="{BB962C8B-B14F-4D97-AF65-F5344CB8AC3E}">
        <p14:creationId xmlns:p14="http://schemas.microsoft.com/office/powerpoint/2010/main" val="28381610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D4E8A7C-1880-CBEE-F59B-6A0084F78F0A}"/>
            </a:ext>
          </a:extLst>
        </p:cNvPr>
        <p:cNvGrpSpPr/>
        <p:nvPr/>
      </p:nvGrpSpPr>
      <p:grpSpPr>
        <a:xfrm>
          <a:off x="0" y="0"/>
          <a:ext cx="0" cy="0"/>
          <a:chOff x="0" y="0"/>
          <a:chExt cx="0" cy="0"/>
        </a:xfrm>
      </p:grpSpPr>
      <p:sp>
        <p:nvSpPr>
          <p:cNvPr id="2" name="Tytuł 22">
            <a:extLst>
              <a:ext uri="{FF2B5EF4-FFF2-40B4-BE49-F238E27FC236}">
                <a16:creationId xmlns:a16="http://schemas.microsoft.com/office/drawing/2014/main" id="{C652706C-4EA2-C9AD-1383-F97DF6413241}"/>
              </a:ext>
            </a:extLst>
          </p:cNvPr>
          <p:cNvSpPr txBox="1">
            <a:spLocks noGrp="1"/>
          </p:cNvSpPr>
          <p:nvPr>
            <p:ph type="title" idx="4294967295"/>
          </p:nvPr>
        </p:nvSpPr>
        <p:spPr>
          <a:xfrm>
            <a:off x="0" y="136525"/>
            <a:ext cx="10899775" cy="430213"/>
          </a:xfrm>
          <a:solidFill>
            <a:schemeClr val="accent1"/>
          </a:solidFill>
        </p:spPr>
        <p:txBody>
          <a:bodyPr rot="0" spcFirstLastPara="0" vertOverflow="overflow" horzOverflow="overflow" spcCol="0" rtlCol="0" fromWordArt="0" anchor="t" forceAA="0">
            <a:spAutoFit/>
          </a:bodyPr>
          <a:lstStyle/>
          <a:p>
            <a:pPr fontAlgn="auto">
              <a:lnSpc>
                <a:spcPct val="100000"/>
              </a:lnSpc>
              <a:spcBef>
                <a:spcPts val="0"/>
              </a:spcBef>
              <a:spcAft>
                <a:spcPts val="0"/>
              </a:spcAft>
              <a:defRPr/>
            </a:pPr>
            <a:r>
              <a:rPr lang="pl-PL" sz="2200" dirty="0">
                <a:solidFill>
                  <a:schemeClr val="bg1"/>
                </a:solidFill>
                <a:latin typeface="Amasis MT Pro" panose="02040504050005020304" pitchFamily="18" charset="-18"/>
              </a:rPr>
              <a:t>Art. 156 Ustawy – pytania i przykłady </a:t>
            </a:r>
            <a:endParaRPr lang="pl-PL" sz="2200" dirty="0">
              <a:solidFill>
                <a:prstClr val="black"/>
              </a:solidFill>
              <a:latin typeface="Calibri" panose="020F0502020204030204"/>
              <a:ea typeface="+mn-ea"/>
              <a:cs typeface="+mn-cs"/>
            </a:endParaRPr>
          </a:p>
        </p:txBody>
      </p:sp>
      <p:pic>
        <p:nvPicPr>
          <p:cNvPr id="184322" name="Obraz 2" descr="Znacznik Fundusze Europejskie dla Lubelskiego 2021-2027 umieszczony w prawym dolnym rogu" title="Znacznik Fundusze Europejskie dla Lubelskiego 2021-2027 umieszczony w prawym dolnym rogu">
            <a:extLst>
              <a:ext uri="{FF2B5EF4-FFF2-40B4-BE49-F238E27FC236}">
                <a16:creationId xmlns:a16="http://schemas.microsoft.com/office/drawing/2014/main" id="{9CAF2286-493F-60B0-A7A9-B098F55538CB}"/>
              </a:ext>
            </a:extLst>
          </p:cNvPr>
          <p:cNvPicPr>
            <a:picLocks noChangeAspect="1"/>
          </p:cNvPicPr>
          <p:nvPr/>
        </p:nvPicPr>
        <p:blipFill>
          <a:blip r:embed="rId3"/>
          <a:srcRect/>
          <a:stretch>
            <a:fillRect/>
          </a:stretch>
        </p:blipFill>
        <p:spPr bwMode="auto">
          <a:xfrm>
            <a:off x="6626225" y="6057900"/>
            <a:ext cx="5464175" cy="373063"/>
          </a:xfrm>
          <a:prstGeom prst="rect">
            <a:avLst/>
          </a:prstGeom>
          <a:noFill/>
          <a:ln w="9525">
            <a:noFill/>
            <a:miter lim="800000"/>
            <a:headEnd/>
            <a:tailEnd/>
          </a:ln>
        </p:spPr>
      </p:pic>
      <p:sp>
        <p:nvSpPr>
          <p:cNvPr id="4" name="Symbol zastępczy numeru slajdu 3">
            <a:extLst>
              <a:ext uri="{FF2B5EF4-FFF2-40B4-BE49-F238E27FC236}">
                <a16:creationId xmlns:a16="http://schemas.microsoft.com/office/drawing/2014/main" id="{CE037E23-3F9B-431A-5F42-000B37006AC2}"/>
              </a:ext>
            </a:extLst>
          </p:cNvPr>
          <p:cNvSpPr txBox="1">
            <a:spLocks noGrp="1"/>
          </p:cNvSpPr>
          <p:nvPr/>
        </p:nvSpPr>
        <p:spPr>
          <a:xfrm>
            <a:off x="8610600" y="6356350"/>
            <a:ext cx="2743200" cy="365125"/>
          </a:xfrm>
          <a:prstGeom prst="rect">
            <a:avLst/>
          </a:prstGeom>
          <a:noFill/>
        </p:spPr>
        <p:txBody>
          <a:bodyPr anchor="ctr"/>
          <a:lstStyle/>
          <a:p>
            <a:pPr algn="r" fontAlgn="auto">
              <a:spcBef>
                <a:spcPts val="0"/>
              </a:spcBef>
              <a:spcAft>
                <a:spcPts val="0"/>
              </a:spcAft>
              <a:defRPr/>
            </a:pPr>
            <a:fld id="{4853E03C-486E-4580-A278-ED3C651297CD}" type="slidenum">
              <a:rPr lang="pl-PL" sz="1200">
                <a:solidFill>
                  <a:schemeClr val="tx1">
                    <a:tint val="75000"/>
                  </a:schemeClr>
                </a:solidFill>
                <a:latin typeface="+mn-lt"/>
                <a:cs typeface="+mn-cs"/>
              </a:rPr>
              <a:pPr algn="r" fontAlgn="auto">
                <a:spcBef>
                  <a:spcPts val="0"/>
                </a:spcBef>
                <a:spcAft>
                  <a:spcPts val="0"/>
                </a:spcAft>
                <a:defRPr/>
              </a:pPr>
              <a:t>18</a:t>
            </a:fld>
            <a:endParaRPr lang="pl-PL" sz="1200" dirty="0">
              <a:solidFill>
                <a:schemeClr val="tx1">
                  <a:tint val="75000"/>
                </a:schemeClr>
              </a:solidFill>
              <a:latin typeface="+mn-lt"/>
              <a:cs typeface="+mn-cs"/>
            </a:endParaRPr>
          </a:p>
        </p:txBody>
      </p:sp>
      <p:sp>
        <p:nvSpPr>
          <p:cNvPr id="3" name="Symbol zastępczy zawartości 4">
            <a:extLst>
              <a:ext uri="{FF2B5EF4-FFF2-40B4-BE49-F238E27FC236}">
                <a16:creationId xmlns:a16="http://schemas.microsoft.com/office/drawing/2014/main" id="{6E47A5EE-F5E4-F7F5-BBD1-F0EA670824B1}"/>
              </a:ext>
            </a:extLst>
          </p:cNvPr>
          <p:cNvSpPr txBox="1">
            <a:spLocks/>
          </p:cNvSpPr>
          <p:nvPr/>
        </p:nvSpPr>
        <p:spPr>
          <a:xfrm>
            <a:off x="311727" y="1268169"/>
            <a:ext cx="11277600" cy="3579441"/>
          </a:xfrm>
          <a:prstGeom prst="rect">
            <a:avLst/>
          </a:prstGeom>
          <a:noFill/>
        </p:spPr>
        <p:txBody>
          <a:bodyPr wrap="square" rtlCol="0">
            <a:spAutoFit/>
          </a:bodyPr>
          <a:lstStyle>
            <a:lvl1pPr marL="228600" indent="-228600" algn="l" rtl="0" eaLnBrk="1" fontAlgn="base" hangingPunct="1">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63538" indent="-363538" algn="just">
              <a:buNone/>
            </a:pPr>
            <a:r>
              <a:rPr lang="pl-PL" sz="1600" dirty="0">
                <a:latin typeface="Amasis MT Pro" panose="02040504050005020304" pitchFamily="18" charset="-18"/>
              </a:rPr>
              <a:t>      W przypadku, gdy zgodnie z ustawą o podatku od towarów i usług oraz rozporządzeniem Ministra Finansów w sprawie zwolnień od podatku od towarów i usług oraz warunków stosowania tych zwolnień podatnik VAT nie ma podstaw do obniżenia kwoty lub zwrotu różnicy podatku należnego (np. z powodu statusu „podatnik zwolniony” ze względu na rodzaj prowadzonej działalności gospodarczej) podatnikowi VAT nie przysługuje prawo do obniżenia podatku VAT o kwotę podatku naliczonego nie ma on obowiązku zwrotu podatku VAT. Tym samym ww. podmiot nie będzie podlegał dalszej weryfikacji w zakresie zwrotu równowartości podatku od towarów i usług zakupionych w ramach umowy o refundację. </a:t>
            </a:r>
          </a:p>
          <a:p>
            <a:pPr marL="363538" indent="0" algn="just">
              <a:buNone/>
            </a:pPr>
            <a:r>
              <a:rPr lang="pl-PL" sz="1600" dirty="0">
                <a:latin typeface="Amasis MT Pro" panose="02040504050005020304" pitchFamily="18" charset="-18"/>
              </a:rPr>
              <a:t>W sytuacji „podatnika VAT zwolnionego” ze względu na wartość sprzedaży mniejszą niż 240 000 zł </a:t>
            </a:r>
            <a:r>
              <a:rPr lang="pl-PL" sz="1600" b="1" u="sng" dirty="0">
                <a:latin typeface="Amasis MT Pro" panose="02040504050005020304" pitchFamily="18" charset="-18"/>
              </a:rPr>
              <a:t>należy zweryfikować ewentualną zmianę statusu podatnika.</a:t>
            </a:r>
          </a:p>
          <a:p>
            <a:pPr marL="363538" indent="-363538" algn="just">
              <a:buNone/>
            </a:pPr>
            <a:r>
              <a:rPr lang="pl-PL" sz="1600" dirty="0">
                <a:latin typeface="Amasis MT Pro" panose="02040504050005020304" pitchFamily="18" charset="-18"/>
              </a:rPr>
              <a:t>      Podatnik VAT zwolniony to ten, który korzysta ze zwolnienia podmiotowego (ze względu na niski limit sprzedaży, od 1 stycznia 2026 r. do 240 000,00 zł) lub zwolnienia przedmiotowego (dokonuje wyłącznie sprzedaży zwolnionej z VAT na podstawie art. 43 ust. 1 ustawy o VAT). </a:t>
            </a:r>
          </a:p>
          <a:p>
            <a:pPr marL="363538" indent="0" algn="just">
              <a:buNone/>
            </a:pPr>
            <a:r>
              <a:rPr lang="pl-PL" sz="1600" dirty="0">
                <a:latin typeface="Amasis MT Pro" panose="02040504050005020304" pitchFamily="18" charset="-18"/>
              </a:rPr>
              <a:t>W przypadku, gdy podmiot posiadający status „podatnik VAT zwolniony” składa wniosek o refundację kosztów wyposażenia lub doposażenia stanowiska pracy </a:t>
            </a:r>
            <a:r>
              <a:rPr lang="pl-PL" sz="1600" b="1" u="sng" dirty="0">
                <a:latin typeface="Amasis MT Pro" panose="02040504050005020304" pitchFamily="18" charset="-18"/>
              </a:rPr>
              <a:t>należy dokonać refundacji w kwotach brutto</a:t>
            </a:r>
            <a:r>
              <a:rPr lang="pl-PL" sz="1600" dirty="0">
                <a:latin typeface="Amasis MT Pro" panose="02040504050005020304" pitchFamily="18" charset="-18"/>
              </a:rPr>
              <a:t>. Powyższe wynika z faktu, że podmiot ten </a:t>
            </a:r>
            <a:r>
              <a:rPr lang="pl-PL" sz="1600" b="1" u="sng" dirty="0">
                <a:latin typeface="Amasis MT Pro" panose="02040504050005020304" pitchFamily="18" charset="-18"/>
              </a:rPr>
              <a:t>nie będzie miał prawnej możliwości odzyskania podatku VAT</a:t>
            </a:r>
            <a:r>
              <a:rPr lang="pl-PL" sz="1600" dirty="0">
                <a:latin typeface="Amasis MT Pro" panose="02040504050005020304" pitchFamily="18" charset="-18"/>
              </a:rPr>
              <a:t>.</a:t>
            </a:r>
          </a:p>
        </p:txBody>
      </p:sp>
    </p:spTree>
    <p:extLst>
      <p:ext uri="{BB962C8B-B14F-4D97-AF65-F5344CB8AC3E}">
        <p14:creationId xmlns:p14="http://schemas.microsoft.com/office/powerpoint/2010/main" val="29084687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F891718-8803-0203-E162-DCAF790F77B1}"/>
            </a:ext>
          </a:extLst>
        </p:cNvPr>
        <p:cNvGrpSpPr/>
        <p:nvPr/>
      </p:nvGrpSpPr>
      <p:grpSpPr>
        <a:xfrm>
          <a:off x="0" y="0"/>
          <a:ext cx="0" cy="0"/>
          <a:chOff x="0" y="0"/>
          <a:chExt cx="0" cy="0"/>
        </a:xfrm>
      </p:grpSpPr>
      <p:sp>
        <p:nvSpPr>
          <p:cNvPr id="2" name="Tytuł 22">
            <a:extLst>
              <a:ext uri="{FF2B5EF4-FFF2-40B4-BE49-F238E27FC236}">
                <a16:creationId xmlns:a16="http://schemas.microsoft.com/office/drawing/2014/main" id="{E89AA0AC-FC84-BAC6-37E0-C654286447A2}"/>
              </a:ext>
            </a:extLst>
          </p:cNvPr>
          <p:cNvSpPr txBox="1">
            <a:spLocks noGrp="1"/>
          </p:cNvSpPr>
          <p:nvPr>
            <p:ph type="title" idx="4294967295"/>
          </p:nvPr>
        </p:nvSpPr>
        <p:spPr>
          <a:xfrm>
            <a:off x="0" y="136525"/>
            <a:ext cx="10899775" cy="430213"/>
          </a:xfrm>
          <a:solidFill>
            <a:schemeClr val="accent1"/>
          </a:solidFill>
        </p:spPr>
        <p:txBody>
          <a:bodyPr rot="0" spcFirstLastPara="0" vertOverflow="overflow" horzOverflow="overflow" spcCol="0" rtlCol="0" fromWordArt="0" anchor="t" forceAA="0">
            <a:spAutoFit/>
          </a:bodyPr>
          <a:lstStyle/>
          <a:p>
            <a:pPr fontAlgn="auto">
              <a:lnSpc>
                <a:spcPct val="100000"/>
              </a:lnSpc>
              <a:spcBef>
                <a:spcPts val="0"/>
              </a:spcBef>
              <a:spcAft>
                <a:spcPts val="0"/>
              </a:spcAft>
              <a:defRPr/>
            </a:pPr>
            <a:r>
              <a:rPr lang="pl-PL" sz="2200" dirty="0">
                <a:solidFill>
                  <a:schemeClr val="bg1"/>
                </a:solidFill>
                <a:latin typeface="Amasis MT Pro" panose="02040504050005020304" pitchFamily="18" charset="-18"/>
              </a:rPr>
              <a:t>Art. 156 Ustawy – pytania i przykłady </a:t>
            </a:r>
            <a:endParaRPr lang="pl-PL" sz="2200" dirty="0">
              <a:solidFill>
                <a:prstClr val="black"/>
              </a:solidFill>
              <a:latin typeface="Calibri" panose="020F0502020204030204"/>
              <a:ea typeface="+mn-ea"/>
              <a:cs typeface="+mn-cs"/>
            </a:endParaRPr>
          </a:p>
        </p:txBody>
      </p:sp>
      <p:pic>
        <p:nvPicPr>
          <p:cNvPr id="184322" name="Obraz 2" descr="Znacznik Fundusze Europejskie dla Lubelskiego 2021-2027 umieszczony w prawym dolnym rogu" title="Znacznik Fundusze Europejskie dla Lubelskiego 2021-2027 umieszczony w prawym dolnym rogu">
            <a:extLst>
              <a:ext uri="{FF2B5EF4-FFF2-40B4-BE49-F238E27FC236}">
                <a16:creationId xmlns:a16="http://schemas.microsoft.com/office/drawing/2014/main" id="{EE23DBFD-231B-21DB-3CE9-216E2BA1E083}"/>
              </a:ext>
            </a:extLst>
          </p:cNvPr>
          <p:cNvPicPr>
            <a:picLocks noChangeAspect="1"/>
          </p:cNvPicPr>
          <p:nvPr/>
        </p:nvPicPr>
        <p:blipFill>
          <a:blip r:embed="rId3"/>
          <a:srcRect/>
          <a:stretch>
            <a:fillRect/>
          </a:stretch>
        </p:blipFill>
        <p:spPr bwMode="auto">
          <a:xfrm>
            <a:off x="6626225" y="6057900"/>
            <a:ext cx="5464175" cy="373063"/>
          </a:xfrm>
          <a:prstGeom prst="rect">
            <a:avLst/>
          </a:prstGeom>
          <a:noFill/>
          <a:ln w="9525">
            <a:noFill/>
            <a:miter lim="800000"/>
            <a:headEnd/>
            <a:tailEnd/>
          </a:ln>
        </p:spPr>
      </p:pic>
      <p:sp>
        <p:nvSpPr>
          <p:cNvPr id="4" name="Symbol zastępczy numeru slajdu 3">
            <a:extLst>
              <a:ext uri="{FF2B5EF4-FFF2-40B4-BE49-F238E27FC236}">
                <a16:creationId xmlns:a16="http://schemas.microsoft.com/office/drawing/2014/main" id="{8C182B40-20AE-6FE6-58A9-647F861B9741}"/>
              </a:ext>
            </a:extLst>
          </p:cNvPr>
          <p:cNvSpPr txBox="1">
            <a:spLocks noGrp="1"/>
          </p:cNvSpPr>
          <p:nvPr/>
        </p:nvSpPr>
        <p:spPr>
          <a:xfrm>
            <a:off x="8610600" y="6356350"/>
            <a:ext cx="2743200" cy="365125"/>
          </a:xfrm>
          <a:prstGeom prst="rect">
            <a:avLst/>
          </a:prstGeom>
          <a:noFill/>
        </p:spPr>
        <p:txBody>
          <a:bodyPr anchor="ctr"/>
          <a:lstStyle/>
          <a:p>
            <a:pPr algn="r" fontAlgn="auto">
              <a:spcBef>
                <a:spcPts val="0"/>
              </a:spcBef>
              <a:spcAft>
                <a:spcPts val="0"/>
              </a:spcAft>
              <a:defRPr/>
            </a:pPr>
            <a:fld id="{4853E03C-486E-4580-A278-ED3C651297CD}" type="slidenum">
              <a:rPr lang="pl-PL" sz="1200">
                <a:solidFill>
                  <a:schemeClr val="tx1">
                    <a:tint val="75000"/>
                  </a:schemeClr>
                </a:solidFill>
                <a:latin typeface="+mn-lt"/>
                <a:cs typeface="+mn-cs"/>
              </a:rPr>
              <a:pPr algn="r" fontAlgn="auto">
                <a:spcBef>
                  <a:spcPts val="0"/>
                </a:spcBef>
                <a:spcAft>
                  <a:spcPts val="0"/>
                </a:spcAft>
                <a:defRPr/>
              </a:pPr>
              <a:t>19</a:t>
            </a:fld>
            <a:endParaRPr lang="pl-PL" sz="1200" dirty="0">
              <a:solidFill>
                <a:schemeClr val="tx1">
                  <a:tint val="75000"/>
                </a:schemeClr>
              </a:solidFill>
              <a:latin typeface="+mn-lt"/>
              <a:cs typeface="+mn-cs"/>
            </a:endParaRPr>
          </a:p>
        </p:txBody>
      </p:sp>
      <p:sp>
        <p:nvSpPr>
          <p:cNvPr id="3" name="Symbol zastępczy zawartości 4">
            <a:extLst>
              <a:ext uri="{FF2B5EF4-FFF2-40B4-BE49-F238E27FC236}">
                <a16:creationId xmlns:a16="http://schemas.microsoft.com/office/drawing/2014/main" id="{05523882-2AF2-C8AF-EA5E-4EDFAC4C7581}"/>
              </a:ext>
            </a:extLst>
          </p:cNvPr>
          <p:cNvSpPr txBox="1">
            <a:spLocks/>
          </p:cNvSpPr>
          <p:nvPr/>
        </p:nvSpPr>
        <p:spPr>
          <a:xfrm>
            <a:off x="311726" y="1268169"/>
            <a:ext cx="11284071" cy="1643527"/>
          </a:xfrm>
          <a:prstGeom prst="rect">
            <a:avLst/>
          </a:prstGeom>
          <a:noFill/>
        </p:spPr>
        <p:txBody>
          <a:bodyPr wrap="square" rtlCol="0">
            <a:spAutoFit/>
          </a:bodyPr>
          <a:lstStyle>
            <a:lvl1pPr marL="228600" indent="-228600" algn="l" rtl="0" eaLnBrk="1" fontAlgn="base" hangingPunct="1">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63538" indent="-363538" algn="just">
              <a:buNone/>
            </a:pPr>
            <a:r>
              <a:rPr lang="pl-PL" sz="1600" dirty="0">
                <a:latin typeface="Amasis MT Pro" panose="02040504050005020304" pitchFamily="18" charset="-18"/>
              </a:rPr>
              <a:t>       W przypadku, gdy podmiot jest podatnikiem zwolnionym, korzystającym ze zwolnienia przedmiotowego ze względu na przedmiot wykonywanej działalności wówczas refundacja jest rozliczna w kwocie brutto. W sytuacji, gdy podmiot jest podatnikiem VAT zwolnionym, korzystającym ze zwolnienia podmiotowego ze względu na wartość sprzedaży mniejszą niż 240 0000,00 refundacja również jest rozliczana w kwocie brutto z zastrzeżeniem, że w przypadku przekroczenia limitu 240 000,00 zł przychodu i zarejestrowaniu się podmiotu jako podatnik VAT zwolnienie z VAT traci moc od transakcji, która przekracza ten limit kwotowy. Od tej transakcji podmiot jest zobowiązany do odprowadzenia VAT należnego </a:t>
            </a:r>
            <a:br>
              <a:rPr lang="pl-PL" sz="1600" dirty="0">
                <a:latin typeface="Amasis MT Pro" panose="02040504050005020304" pitchFamily="18" charset="-18"/>
              </a:rPr>
            </a:br>
            <a:r>
              <a:rPr lang="pl-PL" sz="1600" dirty="0">
                <a:latin typeface="Amasis MT Pro" panose="02040504050005020304" pitchFamily="18" charset="-18"/>
              </a:rPr>
              <a:t>i w konsekwencji również dokonuje zwrotu równowartości podatku VAT od zakupów dokonanych w ramach refundacji.</a:t>
            </a:r>
          </a:p>
        </p:txBody>
      </p:sp>
    </p:spTree>
    <p:extLst>
      <p:ext uri="{BB962C8B-B14F-4D97-AF65-F5344CB8AC3E}">
        <p14:creationId xmlns:p14="http://schemas.microsoft.com/office/powerpoint/2010/main" val="30361896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Obraz 6" descr="wstążka Fundusze Europejskie dla Lubelskiego 2021-2027"/>
          <p:cNvPicPr>
            <a:picLocks noChangeAspect="1"/>
          </p:cNvPicPr>
          <p:nvPr/>
        </p:nvPicPr>
        <p:blipFill>
          <a:blip r:embed="rId3"/>
          <a:stretch>
            <a:fillRect/>
          </a:stretch>
        </p:blipFill>
        <p:spPr>
          <a:xfrm>
            <a:off x="0" y="0"/>
            <a:ext cx="12184062" cy="6858000"/>
          </a:xfrm>
          <a:prstGeom prst="rect">
            <a:avLst/>
          </a:prstGeom>
          <a:solidFill>
            <a:schemeClr val="accent5">
              <a:lumMod val="75000"/>
            </a:schemeClr>
          </a:solidFill>
        </p:spPr>
      </p:pic>
      <p:sp>
        <p:nvSpPr>
          <p:cNvPr id="30722" name="Tytuł 2"/>
          <p:cNvSpPr>
            <a:spLocks noGrp="1"/>
          </p:cNvSpPr>
          <p:nvPr>
            <p:ph type="title"/>
          </p:nvPr>
        </p:nvSpPr>
        <p:spPr>
          <a:xfrm>
            <a:off x="841375" y="-1587500"/>
            <a:ext cx="10515600" cy="1325562"/>
          </a:xfrm>
        </p:spPr>
        <p:txBody>
          <a:bodyPr/>
          <a:lstStyle/>
          <a:p>
            <a:r>
              <a:rPr lang="pl-PL"/>
              <a:t>Zasady rozliczania wydatków z podatkiem VAT</a:t>
            </a:r>
          </a:p>
        </p:txBody>
      </p:sp>
      <p:sp>
        <p:nvSpPr>
          <p:cNvPr id="4" name="Symbol zastępczy numeru slajdu 3"/>
          <p:cNvSpPr>
            <a:spLocks noGrp="1"/>
          </p:cNvSpPr>
          <p:nvPr>
            <p:ph type="sldNum" sz="quarter" idx="12"/>
          </p:nvPr>
        </p:nvSpPr>
        <p:spPr/>
        <p:txBody>
          <a:bodyPr/>
          <a:lstStyle/>
          <a:p>
            <a:pPr>
              <a:defRPr/>
            </a:pPr>
            <a:fld id="{70B9A425-F942-4E24-98C3-D6D5AC1AB434}" type="slidenum">
              <a:rPr lang="pl-PL"/>
              <a:pPr>
                <a:defRPr/>
              </a:pPr>
              <a:t>2</a:t>
            </a:fld>
            <a:endParaRPr lang="pl-PL" dirty="0"/>
          </a:p>
        </p:txBody>
      </p:sp>
      <p:sp>
        <p:nvSpPr>
          <p:cNvPr id="8" name="pole tekstowe 7" descr="Zasady rozliczania wydatków we wnioskach &#10;o płatność związanych z dotacjami na rozpoczęcie działalności gospodarczej oraz wyposażeniem/doposażeniem stanowiska pracy &#10;po aneksowaniu umów o dofinansowanie.&#10;"/>
          <p:cNvSpPr txBox="1"/>
          <p:nvPr/>
        </p:nvSpPr>
        <p:spPr>
          <a:xfrm>
            <a:off x="1976437" y="2293682"/>
            <a:ext cx="8239125" cy="1938992"/>
          </a:xfrm>
          <a:prstGeom prst="rect">
            <a:avLst/>
          </a:prstGeom>
          <a:noFill/>
        </p:spPr>
        <p:txBody>
          <a:bodyPr wrap="square">
            <a:spAutoFit/>
          </a:bodyPr>
          <a:lstStyle/>
          <a:p>
            <a:pPr algn="ctr" fontAlgn="auto">
              <a:spcBef>
                <a:spcPts val="0"/>
              </a:spcBef>
              <a:spcAft>
                <a:spcPts val="0"/>
              </a:spcAft>
              <a:defRPr/>
            </a:pPr>
            <a:r>
              <a:rPr lang="pl-PL" sz="2400" b="1" dirty="0">
                <a:latin typeface="Amasis MT Pro" panose="02040504050005020304" pitchFamily="18" charset="-18"/>
              </a:rPr>
              <a:t>Zasady rozliczania wydatków we wnioskach o płatność: rozliczanie wydatków zawierających podatek VAT po wejściu w życie ustawy z dnia 20 marca 2025 r. o rynku pracy i służbach zatrudnienia, zgłaszanie korekt do wydatków, bieżące problemy we wdrażaniu.</a:t>
            </a:r>
            <a:endParaRPr lang="pl-PL" sz="2400" b="1" dirty="0">
              <a:solidFill>
                <a:schemeClr val="accent5">
                  <a:lumMod val="50000"/>
                </a:schemeClr>
              </a:solidFill>
              <a:latin typeface="Amasis MT Pro" panose="02040504050005020304" pitchFamily="18" charset="-18"/>
              <a:cs typeface="Arial" panose="020B0604020202020204"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3A3FC57-71AF-D2E5-2706-276329D233E0}"/>
            </a:ext>
          </a:extLst>
        </p:cNvPr>
        <p:cNvGrpSpPr/>
        <p:nvPr/>
      </p:nvGrpSpPr>
      <p:grpSpPr>
        <a:xfrm>
          <a:off x="0" y="0"/>
          <a:ext cx="0" cy="0"/>
          <a:chOff x="0" y="0"/>
          <a:chExt cx="0" cy="0"/>
        </a:xfrm>
      </p:grpSpPr>
      <p:sp>
        <p:nvSpPr>
          <p:cNvPr id="2" name="Tytuł 22">
            <a:extLst>
              <a:ext uri="{FF2B5EF4-FFF2-40B4-BE49-F238E27FC236}">
                <a16:creationId xmlns:a16="http://schemas.microsoft.com/office/drawing/2014/main" id="{9D0085B2-2841-9577-79E6-70C65B20CAC0}"/>
              </a:ext>
            </a:extLst>
          </p:cNvPr>
          <p:cNvSpPr txBox="1">
            <a:spLocks noGrp="1"/>
          </p:cNvSpPr>
          <p:nvPr>
            <p:ph type="title" idx="4294967295"/>
          </p:nvPr>
        </p:nvSpPr>
        <p:spPr>
          <a:xfrm>
            <a:off x="0" y="136525"/>
            <a:ext cx="10899775" cy="430213"/>
          </a:xfrm>
          <a:solidFill>
            <a:schemeClr val="accent1"/>
          </a:solidFill>
        </p:spPr>
        <p:txBody>
          <a:bodyPr rot="0" spcFirstLastPara="0" vertOverflow="overflow" horzOverflow="overflow" spcCol="0" rtlCol="0" fromWordArt="0" anchor="t" forceAA="0">
            <a:spAutoFit/>
          </a:bodyPr>
          <a:lstStyle/>
          <a:p>
            <a:pPr fontAlgn="auto">
              <a:lnSpc>
                <a:spcPct val="100000"/>
              </a:lnSpc>
              <a:spcBef>
                <a:spcPts val="0"/>
              </a:spcBef>
              <a:spcAft>
                <a:spcPts val="0"/>
              </a:spcAft>
              <a:defRPr/>
            </a:pPr>
            <a:r>
              <a:rPr lang="pl-PL" sz="2200" dirty="0">
                <a:solidFill>
                  <a:schemeClr val="bg1"/>
                </a:solidFill>
                <a:latin typeface="Amasis MT Pro" panose="02040504050005020304" pitchFamily="18" charset="-18"/>
              </a:rPr>
              <a:t>Zalecenia IP dotyczące weryfikacji statusu podatnika oraz odzyskania podatku VAT</a:t>
            </a:r>
            <a:endParaRPr lang="pl-PL" sz="2200" dirty="0">
              <a:solidFill>
                <a:prstClr val="black"/>
              </a:solidFill>
              <a:latin typeface="Calibri" panose="020F0502020204030204"/>
              <a:ea typeface="+mn-ea"/>
              <a:cs typeface="+mn-cs"/>
            </a:endParaRPr>
          </a:p>
        </p:txBody>
      </p:sp>
      <p:pic>
        <p:nvPicPr>
          <p:cNvPr id="184322" name="Obraz 2" descr="Znacznik Fundusze Europejskie dla Lubelskiego 2021-2027 umieszczony w prawym dolnym rogu" title="Znacznik Fundusze Europejskie dla Lubelskiego 2021-2027 umieszczony w prawym dolnym rogu">
            <a:extLst>
              <a:ext uri="{FF2B5EF4-FFF2-40B4-BE49-F238E27FC236}">
                <a16:creationId xmlns:a16="http://schemas.microsoft.com/office/drawing/2014/main" id="{B111FA03-A27A-458A-8E39-5A2D22D1CE6F}"/>
              </a:ext>
            </a:extLst>
          </p:cNvPr>
          <p:cNvPicPr>
            <a:picLocks noChangeAspect="1"/>
          </p:cNvPicPr>
          <p:nvPr/>
        </p:nvPicPr>
        <p:blipFill>
          <a:blip r:embed="rId3"/>
          <a:srcRect/>
          <a:stretch>
            <a:fillRect/>
          </a:stretch>
        </p:blipFill>
        <p:spPr bwMode="auto">
          <a:xfrm>
            <a:off x="6626225" y="6057900"/>
            <a:ext cx="5464175" cy="373063"/>
          </a:xfrm>
          <a:prstGeom prst="rect">
            <a:avLst/>
          </a:prstGeom>
          <a:noFill/>
          <a:ln w="9525">
            <a:noFill/>
            <a:miter lim="800000"/>
            <a:headEnd/>
            <a:tailEnd/>
          </a:ln>
        </p:spPr>
      </p:pic>
      <p:sp>
        <p:nvSpPr>
          <p:cNvPr id="4" name="Symbol zastępczy numeru slajdu 3">
            <a:extLst>
              <a:ext uri="{FF2B5EF4-FFF2-40B4-BE49-F238E27FC236}">
                <a16:creationId xmlns:a16="http://schemas.microsoft.com/office/drawing/2014/main" id="{61D739E8-4FD7-6621-047C-7812F3D11398}"/>
              </a:ext>
            </a:extLst>
          </p:cNvPr>
          <p:cNvSpPr txBox="1">
            <a:spLocks noGrp="1"/>
          </p:cNvSpPr>
          <p:nvPr/>
        </p:nvSpPr>
        <p:spPr>
          <a:xfrm>
            <a:off x="8610600" y="6356350"/>
            <a:ext cx="2743200" cy="365125"/>
          </a:xfrm>
          <a:prstGeom prst="rect">
            <a:avLst/>
          </a:prstGeom>
          <a:noFill/>
        </p:spPr>
        <p:txBody>
          <a:bodyPr anchor="ctr"/>
          <a:lstStyle/>
          <a:p>
            <a:pPr algn="r" fontAlgn="auto">
              <a:spcBef>
                <a:spcPts val="0"/>
              </a:spcBef>
              <a:spcAft>
                <a:spcPts val="0"/>
              </a:spcAft>
              <a:defRPr/>
            </a:pPr>
            <a:fld id="{4853E03C-486E-4580-A278-ED3C651297CD}" type="slidenum">
              <a:rPr lang="pl-PL" sz="1200">
                <a:solidFill>
                  <a:schemeClr val="tx1">
                    <a:tint val="75000"/>
                  </a:schemeClr>
                </a:solidFill>
                <a:latin typeface="+mn-lt"/>
                <a:cs typeface="+mn-cs"/>
              </a:rPr>
              <a:pPr algn="r" fontAlgn="auto">
                <a:spcBef>
                  <a:spcPts val="0"/>
                </a:spcBef>
                <a:spcAft>
                  <a:spcPts val="0"/>
                </a:spcAft>
                <a:defRPr/>
              </a:pPr>
              <a:t>20</a:t>
            </a:fld>
            <a:endParaRPr lang="pl-PL" sz="1200" dirty="0">
              <a:solidFill>
                <a:schemeClr val="tx1">
                  <a:tint val="75000"/>
                </a:schemeClr>
              </a:solidFill>
              <a:latin typeface="+mn-lt"/>
              <a:cs typeface="+mn-cs"/>
            </a:endParaRPr>
          </a:p>
        </p:txBody>
      </p:sp>
      <p:sp>
        <p:nvSpPr>
          <p:cNvPr id="3" name="Symbol zastępczy zawartości 4">
            <a:extLst>
              <a:ext uri="{FF2B5EF4-FFF2-40B4-BE49-F238E27FC236}">
                <a16:creationId xmlns:a16="http://schemas.microsoft.com/office/drawing/2014/main" id="{42D3B949-387A-63B0-6143-4169610EDFE3}"/>
              </a:ext>
            </a:extLst>
          </p:cNvPr>
          <p:cNvSpPr txBox="1">
            <a:spLocks/>
          </p:cNvSpPr>
          <p:nvPr/>
        </p:nvSpPr>
        <p:spPr>
          <a:xfrm>
            <a:off x="457200" y="1257778"/>
            <a:ext cx="11430000" cy="2841804"/>
          </a:xfrm>
          <a:prstGeom prst="rect">
            <a:avLst/>
          </a:prstGeom>
          <a:noFill/>
        </p:spPr>
        <p:txBody>
          <a:bodyPr wrap="square" rtlCol="0">
            <a:spAutoFit/>
          </a:bodyPr>
          <a:lstStyle>
            <a:lvl1pPr marL="228600" indent="-228600" algn="l" rtl="0" eaLnBrk="1" fontAlgn="base" hangingPunct="1">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69875" indent="-269875">
              <a:buFont typeface="+mj-lt"/>
              <a:buAutoNum type="arabicPeriod"/>
            </a:pPr>
            <a:r>
              <a:rPr lang="pl-PL" sz="2000" dirty="0">
                <a:latin typeface="Amasis MT Pro" panose="02040504050005020304" pitchFamily="18" charset="-18"/>
              </a:rPr>
              <a:t>IP przypomina o konieczności zachowania ścieżki audytu w odniesieniu do weryfikacji przez PUP/MUP statusu podatnika VAT, tj. należy zachować wynik weryfikacji (w formie papierowej lub elektronicznej), aby na wezwanie instytucji kontrolujących przedłożyć dokumenty potwierdzające dokonanie tej weryfikacji.</a:t>
            </a:r>
          </a:p>
          <a:p>
            <a:pPr marL="0" indent="0">
              <a:buNone/>
            </a:pPr>
            <a:endParaRPr lang="pl-PL" sz="2000" dirty="0">
              <a:latin typeface="Amasis MT Pro" panose="02040504050005020304" pitchFamily="18" charset="-18"/>
            </a:endParaRPr>
          </a:p>
          <a:p>
            <a:pPr marL="0" indent="0">
              <a:buNone/>
            </a:pPr>
            <a:r>
              <a:rPr lang="pl-PL" sz="2000" dirty="0">
                <a:latin typeface="Amasis MT Pro" panose="02040504050005020304" pitchFamily="18" charset="-18"/>
              </a:rPr>
              <a:t>2. IP rekomenduje, aby w projektach III edycji, fakt odzyskania podatku VAT przez uczestnika (dotyczy wsparcia przyznanego na podstawę ustawy o promocji zatrudnienia), weryfikować poprzez pozyskanie informacji z US, z uwagi na kwestionowanie oświadczenia jako wiarygodnego dokumentu przez Krajową Administrację Skarbową oraz KE. </a:t>
            </a:r>
          </a:p>
        </p:txBody>
      </p:sp>
    </p:spTree>
    <p:extLst>
      <p:ext uri="{BB962C8B-B14F-4D97-AF65-F5344CB8AC3E}">
        <p14:creationId xmlns:p14="http://schemas.microsoft.com/office/powerpoint/2010/main" val="20125624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AD479F4-52F2-2C35-39C9-7AE30F2701F8}"/>
            </a:ext>
          </a:extLst>
        </p:cNvPr>
        <p:cNvGrpSpPr/>
        <p:nvPr/>
      </p:nvGrpSpPr>
      <p:grpSpPr>
        <a:xfrm>
          <a:off x="0" y="0"/>
          <a:ext cx="0" cy="0"/>
          <a:chOff x="0" y="0"/>
          <a:chExt cx="0" cy="0"/>
        </a:xfrm>
      </p:grpSpPr>
      <p:sp>
        <p:nvSpPr>
          <p:cNvPr id="2" name="Tytuł 22">
            <a:extLst>
              <a:ext uri="{FF2B5EF4-FFF2-40B4-BE49-F238E27FC236}">
                <a16:creationId xmlns:a16="http://schemas.microsoft.com/office/drawing/2014/main" id="{DB315F1B-000A-F91E-B189-965B1A32BE05}"/>
              </a:ext>
            </a:extLst>
          </p:cNvPr>
          <p:cNvSpPr txBox="1">
            <a:spLocks noGrp="1"/>
          </p:cNvSpPr>
          <p:nvPr>
            <p:ph type="title" idx="4294967295"/>
          </p:nvPr>
        </p:nvSpPr>
        <p:spPr>
          <a:xfrm>
            <a:off x="0" y="136525"/>
            <a:ext cx="10899775" cy="430213"/>
          </a:xfrm>
          <a:solidFill>
            <a:schemeClr val="accent1"/>
          </a:solidFill>
        </p:spPr>
        <p:txBody>
          <a:bodyPr rot="0" spcFirstLastPara="0" vertOverflow="overflow" horzOverflow="overflow" spcCol="0" rtlCol="0" fromWordArt="0" anchor="t" forceAA="0">
            <a:spAutoFit/>
          </a:bodyPr>
          <a:lstStyle/>
          <a:p>
            <a:pPr fontAlgn="auto">
              <a:lnSpc>
                <a:spcPct val="100000"/>
              </a:lnSpc>
              <a:spcBef>
                <a:spcPts val="0"/>
              </a:spcBef>
              <a:spcAft>
                <a:spcPts val="0"/>
              </a:spcAft>
              <a:defRPr/>
            </a:pPr>
            <a:r>
              <a:rPr lang="pl-PL" sz="2200" dirty="0">
                <a:solidFill>
                  <a:schemeClr val="bg1"/>
                </a:solidFill>
                <a:latin typeface="Amasis MT Pro" panose="02040504050005020304" pitchFamily="18" charset="-18"/>
              </a:rPr>
              <a:t>Kwalifikowalność wydatków</a:t>
            </a:r>
            <a:endParaRPr lang="pl-PL" sz="2200" dirty="0">
              <a:solidFill>
                <a:prstClr val="black"/>
              </a:solidFill>
              <a:latin typeface="Calibri" panose="020F0502020204030204"/>
              <a:ea typeface="+mn-ea"/>
              <a:cs typeface="+mn-cs"/>
            </a:endParaRPr>
          </a:p>
        </p:txBody>
      </p:sp>
      <p:pic>
        <p:nvPicPr>
          <p:cNvPr id="184322" name="Obraz 2" descr="Znacznik Fundusze Europejskie dla Lubelskiego 2021-2027 umieszczony w prawym dolnym rogu" title="Znacznik Fundusze Europejskie dla Lubelskiego 2021-2027 umieszczony w prawym dolnym rogu">
            <a:extLst>
              <a:ext uri="{FF2B5EF4-FFF2-40B4-BE49-F238E27FC236}">
                <a16:creationId xmlns:a16="http://schemas.microsoft.com/office/drawing/2014/main" id="{18065DD5-65B0-D820-7028-0FBBD703AF63}"/>
              </a:ext>
            </a:extLst>
          </p:cNvPr>
          <p:cNvPicPr>
            <a:picLocks noChangeAspect="1"/>
          </p:cNvPicPr>
          <p:nvPr/>
        </p:nvPicPr>
        <p:blipFill>
          <a:blip r:embed="rId3"/>
          <a:srcRect/>
          <a:stretch>
            <a:fillRect/>
          </a:stretch>
        </p:blipFill>
        <p:spPr bwMode="auto">
          <a:xfrm>
            <a:off x="6626225" y="6057900"/>
            <a:ext cx="5464175" cy="373063"/>
          </a:xfrm>
          <a:prstGeom prst="rect">
            <a:avLst/>
          </a:prstGeom>
          <a:noFill/>
          <a:ln w="9525">
            <a:noFill/>
            <a:miter lim="800000"/>
            <a:headEnd/>
            <a:tailEnd/>
          </a:ln>
        </p:spPr>
      </p:pic>
      <p:sp>
        <p:nvSpPr>
          <p:cNvPr id="4" name="Symbol zastępczy numeru slajdu 3">
            <a:extLst>
              <a:ext uri="{FF2B5EF4-FFF2-40B4-BE49-F238E27FC236}">
                <a16:creationId xmlns:a16="http://schemas.microsoft.com/office/drawing/2014/main" id="{AF12F958-4578-4E74-D5F7-3C6E86EE352A}"/>
              </a:ext>
            </a:extLst>
          </p:cNvPr>
          <p:cNvSpPr txBox="1">
            <a:spLocks noGrp="1"/>
          </p:cNvSpPr>
          <p:nvPr/>
        </p:nvSpPr>
        <p:spPr>
          <a:xfrm>
            <a:off x="8610600" y="6356350"/>
            <a:ext cx="2743200" cy="365125"/>
          </a:xfrm>
          <a:prstGeom prst="rect">
            <a:avLst/>
          </a:prstGeom>
          <a:noFill/>
        </p:spPr>
        <p:txBody>
          <a:bodyPr anchor="ctr"/>
          <a:lstStyle/>
          <a:p>
            <a:pPr algn="r" fontAlgn="auto">
              <a:spcBef>
                <a:spcPts val="0"/>
              </a:spcBef>
              <a:spcAft>
                <a:spcPts val="0"/>
              </a:spcAft>
              <a:defRPr/>
            </a:pPr>
            <a:fld id="{4853E03C-486E-4580-A278-ED3C651297CD}" type="slidenum">
              <a:rPr lang="pl-PL" sz="1200">
                <a:solidFill>
                  <a:schemeClr val="tx1">
                    <a:tint val="75000"/>
                  </a:schemeClr>
                </a:solidFill>
                <a:latin typeface="+mn-lt"/>
                <a:cs typeface="+mn-cs"/>
              </a:rPr>
              <a:pPr algn="r" fontAlgn="auto">
                <a:spcBef>
                  <a:spcPts val="0"/>
                </a:spcBef>
                <a:spcAft>
                  <a:spcPts val="0"/>
                </a:spcAft>
                <a:defRPr/>
              </a:pPr>
              <a:t>21</a:t>
            </a:fld>
            <a:endParaRPr lang="pl-PL" sz="1200" dirty="0">
              <a:solidFill>
                <a:schemeClr val="tx1">
                  <a:tint val="75000"/>
                </a:schemeClr>
              </a:solidFill>
              <a:latin typeface="+mn-lt"/>
              <a:cs typeface="+mn-cs"/>
            </a:endParaRPr>
          </a:p>
        </p:txBody>
      </p:sp>
      <p:sp>
        <p:nvSpPr>
          <p:cNvPr id="3" name="Symbol zastępczy zawartości 4">
            <a:extLst>
              <a:ext uri="{FF2B5EF4-FFF2-40B4-BE49-F238E27FC236}">
                <a16:creationId xmlns:a16="http://schemas.microsoft.com/office/drawing/2014/main" id="{C9175648-6B27-33D5-0EC1-C87B15681CF7}"/>
              </a:ext>
            </a:extLst>
          </p:cNvPr>
          <p:cNvSpPr txBox="1">
            <a:spLocks/>
          </p:cNvSpPr>
          <p:nvPr/>
        </p:nvSpPr>
        <p:spPr>
          <a:xfrm>
            <a:off x="342900" y="859357"/>
            <a:ext cx="11314216" cy="5151154"/>
          </a:xfrm>
          <a:prstGeom prst="rect">
            <a:avLst/>
          </a:prstGeom>
          <a:noFill/>
        </p:spPr>
        <p:txBody>
          <a:bodyPr wrap="square" rtlCol="0">
            <a:spAutoFit/>
          </a:bodyPr>
          <a:lstStyle>
            <a:lvl1pPr marL="228600" indent="-228600" algn="l" rtl="0" eaLnBrk="1" fontAlgn="base" hangingPunct="1">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pl-PL" sz="1800" b="1" i="0" u="none" strike="noStrike" baseline="0" dirty="0">
                <a:solidFill>
                  <a:srgbClr val="0070C0"/>
                </a:solidFill>
                <a:latin typeface="ArialMT"/>
              </a:rPr>
              <a:t>Zgodnie z </a:t>
            </a:r>
            <a:r>
              <a:rPr lang="pl-PL" sz="1800" b="1" i="1" u="none" strike="noStrike" baseline="0" dirty="0">
                <a:solidFill>
                  <a:srgbClr val="0070C0"/>
                </a:solidFill>
                <a:latin typeface="Arial-BoldMT"/>
              </a:rPr>
              <a:t>Wytycznymi dotyczącymi kwalifikowalności wydatków na lata 2021-2027 </a:t>
            </a:r>
            <a:r>
              <a:rPr lang="pl-PL" sz="1800" b="1" u="none" strike="noStrike" baseline="0" dirty="0">
                <a:solidFill>
                  <a:srgbClr val="0070C0"/>
                </a:solidFill>
                <a:latin typeface="Arial-BoldMT"/>
              </a:rPr>
              <a:t>Podrozdział 2.2. Ogólne warunki kwalifikowalności </a:t>
            </a:r>
            <a:r>
              <a:rPr lang="pl-PL" sz="1800" b="1" u="sng" dirty="0">
                <a:solidFill>
                  <a:srgbClr val="0070C0"/>
                </a:solidFill>
                <a:latin typeface="ArialMT"/>
              </a:rPr>
              <a:t>w</a:t>
            </a:r>
            <a:r>
              <a:rPr lang="pl-PL" sz="1800" b="1" i="0" u="sng" strike="noStrike" baseline="0" dirty="0">
                <a:solidFill>
                  <a:srgbClr val="0070C0"/>
                </a:solidFill>
                <a:latin typeface="ArialMT"/>
              </a:rPr>
              <a:t>ydatek jest kwalifikowalny, jeżeli:</a:t>
            </a:r>
          </a:p>
          <a:p>
            <a:pPr marL="0" indent="0" algn="l">
              <a:lnSpc>
                <a:spcPct val="100000"/>
              </a:lnSpc>
              <a:buNone/>
            </a:pPr>
            <a:r>
              <a:rPr lang="pl-PL" sz="1800" b="0" i="0" u="none" strike="noStrike" baseline="0" dirty="0">
                <a:latin typeface="ArialMT"/>
              </a:rPr>
              <a:t>a) jest zgodny z przepisami prawa,</a:t>
            </a:r>
          </a:p>
          <a:p>
            <a:pPr marL="269875" indent="-269875" algn="l">
              <a:lnSpc>
                <a:spcPct val="100000"/>
              </a:lnSpc>
              <a:spcBef>
                <a:spcPts val="0"/>
              </a:spcBef>
              <a:buNone/>
            </a:pPr>
            <a:r>
              <a:rPr lang="pl-PL" sz="1800" b="0" i="0" u="none" strike="noStrike" baseline="0" dirty="0">
                <a:latin typeface="ArialMT"/>
              </a:rPr>
              <a:t>b) jest zgodny z umową o dofinansowanie projektu i Wytycznymi oraz innymi procedurami, do stosowania których beneficjent zobowiązał się w umowie o dofinansowanie projektu,</a:t>
            </a:r>
          </a:p>
          <a:p>
            <a:pPr marL="269875" indent="-269875" algn="l">
              <a:lnSpc>
                <a:spcPct val="100000"/>
              </a:lnSpc>
              <a:spcBef>
                <a:spcPts val="0"/>
              </a:spcBef>
              <a:buNone/>
            </a:pPr>
            <a:r>
              <a:rPr lang="pl-PL" sz="1800" b="0" i="0" u="none" strike="noStrike" baseline="0" dirty="0">
                <a:latin typeface="ArialMT"/>
              </a:rPr>
              <a:t>c) został faktycznie poniesiony zgodnie z zasadą określoną w podrozdziale 3.1, w okresie wskazanym w umowie o dofinansowanie projektu,</a:t>
            </a:r>
          </a:p>
          <a:p>
            <a:pPr marL="0" indent="0" algn="l">
              <a:lnSpc>
                <a:spcPct val="100000"/>
              </a:lnSpc>
              <a:spcBef>
                <a:spcPts val="0"/>
              </a:spcBef>
              <a:buNone/>
            </a:pPr>
            <a:r>
              <a:rPr lang="pl-PL" sz="1800" b="0" i="0" u="none" strike="noStrike" baseline="0" dirty="0">
                <a:latin typeface="ArialMT"/>
              </a:rPr>
              <a:t>d) spełnia warunki określone w programie i SZOP oraz regulaminie wyboru projektów,</a:t>
            </a:r>
          </a:p>
          <a:p>
            <a:pPr marL="269875" indent="-269875" algn="l">
              <a:lnSpc>
                <a:spcPct val="100000"/>
              </a:lnSpc>
              <a:spcBef>
                <a:spcPts val="0"/>
              </a:spcBef>
              <a:buNone/>
            </a:pPr>
            <a:r>
              <a:rPr lang="pl-PL" sz="1800" b="0" i="0" u="none" strike="noStrike" baseline="0" dirty="0">
                <a:latin typeface="ArialMT"/>
              </a:rPr>
              <a:t>e) jest niezbędny do realizacji celów projektu i został poniesiony w związku z realizacją projektu lub jego przygotowaniem, o ile SZOP lub regulamin wyboru projektów dopuszcza kwalifikowalność kosztów związanych z przygotowaniem projektu,</a:t>
            </a:r>
          </a:p>
          <a:p>
            <a:pPr marL="269875" indent="-269875" algn="l">
              <a:lnSpc>
                <a:spcPct val="100000"/>
              </a:lnSpc>
              <a:spcBef>
                <a:spcPts val="0"/>
              </a:spcBef>
              <a:buNone/>
            </a:pPr>
            <a:r>
              <a:rPr lang="pl-PL" sz="1800" b="0" i="0" u="none" strike="noStrike" baseline="0" dirty="0">
                <a:latin typeface="ArialMT"/>
              </a:rPr>
              <a:t>f)  został dokonany w sposób przejrzysty, racjonalny i efektywny, z zachowaniem zasad uzyskiwania najlepszych efektów z danych nakładów,</a:t>
            </a:r>
          </a:p>
          <a:p>
            <a:pPr marL="269875" indent="-269875" algn="l">
              <a:lnSpc>
                <a:spcPct val="100000"/>
              </a:lnSpc>
              <a:spcBef>
                <a:spcPts val="0"/>
              </a:spcBef>
              <a:buNone/>
            </a:pPr>
            <a:r>
              <a:rPr lang="pl-PL" sz="1800" b="0" i="0" u="none" strike="noStrike" baseline="0" dirty="0">
                <a:latin typeface="ArialMT"/>
              </a:rPr>
              <a:t>g) został należycie udokumentowany zgodnie z wymogami określonymi w Wytycznych oraz z zasadami określonymi przez IZ,</a:t>
            </a:r>
          </a:p>
          <a:p>
            <a:pPr marL="0" indent="0" algn="l">
              <a:lnSpc>
                <a:spcPct val="100000"/>
              </a:lnSpc>
              <a:spcBef>
                <a:spcPts val="0"/>
              </a:spcBef>
              <a:buNone/>
            </a:pPr>
            <a:r>
              <a:rPr lang="pl-PL" sz="1800" b="0" i="0" u="none" strike="noStrike" baseline="0" dirty="0">
                <a:latin typeface="ArialMT"/>
              </a:rPr>
              <a:t>h) został rozliczony we wniosku beneficjenta o płatność,</a:t>
            </a:r>
          </a:p>
          <a:p>
            <a:pPr marL="269875" indent="-269875" algn="l">
              <a:lnSpc>
                <a:spcPct val="100000"/>
              </a:lnSpc>
              <a:spcBef>
                <a:spcPts val="0"/>
              </a:spcBef>
              <a:buNone/>
            </a:pPr>
            <a:r>
              <a:rPr lang="pl-PL" sz="1800" b="0" i="0" u="none" strike="noStrike" baseline="0" dirty="0">
                <a:latin typeface="ArialMT"/>
              </a:rPr>
              <a:t>i)  dotyczy towarów dostarczonych lub usług wykonanych lub robót budowlanych zrealizowanych, w tym zaliczek, z zastrzeżeniem pkt 4 podrozdziału 3.1.</a:t>
            </a:r>
            <a:endParaRPr lang="pl-PL" sz="1800" dirty="0">
              <a:solidFill>
                <a:srgbClr val="0070C0"/>
              </a:solidFill>
              <a:latin typeface="Amasis MT Pro" panose="02040504050005020304" pitchFamily="18" charset="-18"/>
            </a:endParaRPr>
          </a:p>
        </p:txBody>
      </p:sp>
    </p:spTree>
    <p:extLst>
      <p:ext uri="{BB962C8B-B14F-4D97-AF65-F5344CB8AC3E}">
        <p14:creationId xmlns:p14="http://schemas.microsoft.com/office/powerpoint/2010/main" val="5899779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C681989-ABA5-80F1-1C45-0DD586523371}"/>
            </a:ext>
          </a:extLst>
        </p:cNvPr>
        <p:cNvGrpSpPr/>
        <p:nvPr/>
      </p:nvGrpSpPr>
      <p:grpSpPr>
        <a:xfrm>
          <a:off x="0" y="0"/>
          <a:ext cx="0" cy="0"/>
          <a:chOff x="0" y="0"/>
          <a:chExt cx="0" cy="0"/>
        </a:xfrm>
      </p:grpSpPr>
      <p:sp>
        <p:nvSpPr>
          <p:cNvPr id="2" name="Tytuł 22">
            <a:extLst>
              <a:ext uri="{FF2B5EF4-FFF2-40B4-BE49-F238E27FC236}">
                <a16:creationId xmlns:a16="http://schemas.microsoft.com/office/drawing/2014/main" id="{9E6D7303-94D3-09BA-E4F2-E171511EF68D}"/>
              </a:ext>
            </a:extLst>
          </p:cNvPr>
          <p:cNvSpPr txBox="1">
            <a:spLocks noGrp="1"/>
          </p:cNvSpPr>
          <p:nvPr>
            <p:ph type="title" idx="4294967295"/>
          </p:nvPr>
        </p:nvSpPr>
        <p:spPr>
          <a:xfrm>
            <a:off x="0" y="136525"/>
            <a:ext cx="10899775" cy="430213"/>
          </a:xfrm>
          <a:solidFill>
            <a:schemeClr val="accent1"/>
          </a:solidFill>
        </p:spPr>
        <p:txBody>
          <a:bodyPr rot="0" spcFirstLastPara="0" vertOverflow="overflow" horzOverflow="overflow" spcCol="0" rtlCol="0" fromWordArt="0" anchor="t" forceAA="0">
            <a:spAutoFit/>
          </a:bodyPr>
          <a:lstStyle/>
          <a:p>
            <a:pPr fontAlgn="auto">
              <a:lnSpc>
                <a:spcPct val="100000"/>
              </a:lnSpc>
              <a:spcBef>
                <a:spcPts val="0"/>
              </a:spcBef>
              <a:spcAft>
                <a:spcPts val="0"/>
              </a:spcAft>
              <a:defRPr/>
            </a:pPr>
            <a:r>
              <a:rPr lang="pl-PL" sz="2200" dirty="0">
                <a:solidFill>
                  <a:schemeClr val="bg1"/>
                </a:solidFill>
                <a:latin typeface="Amasis MT Pro" panose="02040504050005020304" pitchFamily="18" charset="-18"/>
              </a:rPr>
              <a:t>Kwalifikowalność wydatków</a:t>
            </a:r>
            <a:endParaRPr lang="pl-PL" sz="2200" dirty="0">
              <a:solidFill>
                <a:prstClr val="black"/>
              </a:solidFill>
              <a:latin typeface="Calibri" panose="020F0502020204030204"/>
              <a:ea typeface="+mn-ea"/>
              <a:cs typeface="+mn-cs"/>
            </a:endParaRPr>
          </a:p>
        </p:txBody>
      </p:sp>
      <p:pic>
        <p:nvPicPr>
          <p:cNvPr id="184322" name="Obraz 2" descr="Znacznik Fundusze Europejskie dla Lubelskiego 2021-2027 umieszczony w prawym dolnym rogu" title="Znacznik Fundusze Europejskie dla Lubelskiego 2021-2027 umieszczony w prawym dolnym rogu">
            <a:extLst>
              <a:ext uri="{FF2B5EF4-FFF2-40B4-BE49-F238E27FC236}">
                <a16:creationId xmlns:a16="http://schemas.microsoft.com/office/drawing/2014/main" id="{7A8DEA7B-6425-9820-08D7-238E2D6F6A3E}"/>
              </a:ext>
            </a:extLst>
          </p:cNvPr>
          <p:cNvPicPr>
            <a:picLocks noChangeAspect="1"/>
          </p:cNvPicPr>
          <p:nvPr/>
        </p:nvPicPr>
        <p:blipFill>
          <a:blip r:embed="rId3"/>
          <a:srcRect/>
          <a:stretch>
            <a:fillRect/>
          </a:stretch>
        </p:blipFill>
        <p:spPr bwMode="auto">
          <a:xfrm>
            <a:off x="6626225" y="6057900"/>
            <a:ext cx="5464175" cy="373063"/>
          </a:xfrm>
          <a:prstGeom prst="rect">
            <a:avLst/>
          </a:prstGeom>
          <a:noFill/>
          <a:ln w="9525">
            <a:noFill/>
            <a:miter lim="800000"/>
            <a:headEnd/>
            <a:tailEnd/>
          </a:ln>
        </p:spPr>
      </p:pic>
      <p:sp>
        <p:nvSpPr>
          <p:cNvPr id="4" name="Symbol zastępczy numeru slajdu 3">
            <a:extLst>
              <a:ext uri="{FF2B5EF4-FFF2-40B4-BE49-F238E27FC236}">
                <a16:creationId xmlns:a16="http://schemas.microsoft.com/office/drawing/2014/main" id="{EBD7E5EF-FCFF-6C76-37E5-7D66FA42C9A1}"/>
              </a:ext>
            </a:extLst>
          </p:cNvPr>
          <p:cNvSpPr txBox="1">
            <a:spLocks noGrp="1"/>
          </p:cNvSpPr>
          <p:nvPr/>
        </p:nvSpPr>
        <p:spPr>
          <a:xfrm>
            <a:off x="8610600" y="6356350"/>
            <a:ext cx="2743200" cy="365125"/>
          </a:xfrm>
          <a:prstGeom prst="rect">
            <a:avLst/>
          </a:prstGeom>
          <a:noFill/>
        </p:spPr>
        <p:txBody>
          <a:bodyPr anchor="ctr"/>
          <a:lstStyle/>
          <a:p>
            <a:pPr algn="r" fontAlgn="auto">
              <a:spcBef>
                <a:spcPts val="0"/>
              </a:spcBef>
              <a:spcAft>
                <a:spcPts val="0"/>
              </a:spcAft>
              <a:defRPr/>
            </a:pPr>
            <a:fld id="{4853E03C-486E-4580-A278-ED3C651297CD}" type="slidenum">
              <a:rPr lang="pl-PL" sz="1200">
                <a:solidFill>
                  <a:schemeClr val="tx1">
                    <a:tint val="75000"/>
                  </a:schemeClr>
                </a:solidFill>
                <a:latin typeface="+mn-lt"/>
                <a:cs typeface="+mn-cs"/>
              </a:rPr>
              <a:pPr algn="r" fontAlgn="auto">
                <a:spcBef>
                  <a:spcPts val="0"/>
                </a:spcBef>
                <a:spcAft>
                  <a:spcPts val="0"/>
                </a:spcAft>
                <a:defRPr/>
              </a:pPr>
              <a:t>22</a:t>
            </a:fld>
            <a:endParaRPr lang="pl-PL" sz="1200" dirty="0">
              <a:solidFill>
                <a:schemeClr val="tx1">
                  <a:tint val="75000"/>
                </a:schemeClr>
              </a:solidFill>
              <a:latin typeface="+mn-lt"/>
              <a:cs typeface="+mn-cs"/>
            </a:endParaRPr>
          </a:p>
        </p:txBody>
      </p:sp>
      <p:sp>
        <p:nvSpPr>
          <p:cNvPr id="3" name="Symbol zastępczy zawartości 4">
            <a:extLst>
              <a:ext uri="{FF2B5EF4-FFF2-40B4-BE49-F238E27FC236}">
                <a16:creationId xmlns:a16="http://schemas.microsoft.com/office/drawing/2014/main" id="{BDFE8B00-29D6-CF9E-21C5-EBE67FDE0468}"/>
              </a:ext>
            </a:extLst>
          </p:cNvPr>
          <p:cNvSpPr txBox="1">
            <a:spLocks/>
          </p:cNvSpPr>
          <p:nvPr/>
        </p:nvSpPr>
        <p:spPr>
          <a:xfrm>
            <a:off x="862444" y="1340427"/>
            <a:ext cx="11024756" cy="2287806"/>
          </a:xfrm>
          <a:prstGeom prst="rect">
            <a:avLst/>
          </a:prstGeom>
          <a:noFill/>
        </p:spPr>
        <p:txBody>
          <a:bodyPr wrap="square" rtlCol="0">
            <a:spAutoFit/>
          </a:bodyPr>
          <a:lstStyle>
            <a:lvl1pPr marL="228600" indent="-228600" algn="l" rtl="0" eaLnBrk="1" fontAlgn="base" hangingPunct="1">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pl-PL" sz="2000" dirty="0">
                <a:latin typeface="Amasis MT Pro" panose="02040504050005020304" pitchFamily="18" charset="-18"/>
              </a:rPr>
              <a:t>IP przypomina, iż zgodnie </a:t>
            </a:r>
            <a:r>
              <a:rPr lang="pl-PL" sz="2000" b="1" u="sng" dirty="0">
                <a:latin typeface="Amasis MT Pro" panose="02040504050005020304" pitchFamily="18" charset="-18"/>
              </a:rPr>
              <a:t>z § 3 ust. 7</a:t>
            </a:r>
            <a:r>
              <a:rPr lang="pl-PL" sz="2000" dirty="0">
                <a:latin typeface="Amasis MT Pro" panose="02040504050005020304" pitchFamily="18" charset="-18"/>
              </a:rPr>
              <a:t> </a:t>
            </a:r>
            <a:r>
              <a:rPr lang="pl-PL" sz="2000" i="1" dirty="0">
                <a:latin typeface="Amasis MT Pro" panose="02040504050005020304" pitchFamily="18" charset="-18"/>
              </a:rPr>
              <a:t>Umowy o dofinansowanie projektu w ramach Działania 9.1 Aktywizacja zawodowa – projekty PUP Priorytetu IX Zaspokajanie potrzeb rynku pracy, programu Fundusze Europejskie dla Lubelskiego 2021-2027</a:t>
            </a:r>
            <a:r>
              <a:rPr lang="pl-PL" sz="2000" dirty="0">
                <a:latin typeface="Amasis MT Pro" panose="02040504050005020304" pitchFamily="18" charset="-18"/>
              </a:rPr>
              <a:t> Beneficjent przy realizacji Umowy </a:t>
            </a:r>
            <a:r>
              <a:rPr lang="pl-PL" sz="2000" b="1" u="sng" dirty="0">
                <a:latin typeface="Amasis MT Pro" panose="02040504050005020304" pitchFamily="18" charset="-18"/>
              </a:rPr>
              <a:t>zobowiązuje się </a:t>
            </a:r>
            <a:r>
              <a:rPr lang="pl-PL" sz="2000" dirty="0">
                <a:latin typeface="Amasis MT Pro" panose="02040504050005020304" pitchFamily="18" charset="-18"/>
              </a:rPr>
              <a:t>do stosowania aktualnie obowiązującej treści niżej wymienionych Wytycznych oraz wyraża zgodę na postępowanie wobec niego zgodnie z warunkami i zasadami określonymi w tych Wytycznych:</a:t>
            </a:r>
          </a:p>
          <a:p>
            <a:pPr marL="269875" indent="0">
              <a:buNone/>
            </a:pPr>
            <a:r>
              <a:rPr lang="pl-PL" sz="2000" dirty="0">
                <a:latin typeface="Amasis MT Pro" panose="02040504050005020304" pitchFamily="18" charset="-18"/>
              </a:rPr>
              <a:t>1) </a:t>
            </a:r>
            <a:r>
              <a:rPr lang="pl-PL" sz="2000" i="1" dirty="0">
                <a:latin typeface="Amasis MT Pro" panose="02040504050005020304" pitchFamily="18" charset="-18"/>
              </a:rPr>
              <a:t>Wytycznych dotyczących kwalifikowalności wydatków</a:t>
            </a:r>
            <a:r>
              <a:rPr lang="pl-PL" sz="2000" dirty="0">
                <a:latin typeface="Amasis MT Pro" panose="02040504050005020304" pitchFamily="18" charset="-18"/>
              </a:rPr>
              <a:t>;</a:t>
            </a:r>
          </a:p>
          <a:p>
            <a:pPr marL="269875" indent="0">
              <a:buNone/>
            </a:pPr>
            <a:r>
              <a:rPr lang="pl-PL" sz="2000" dirty="0">
                <a:latin typeface="Amasis MT Pro" panose="02040504050005020304" pitchFamily="18" charset="-18"/>
              </a:rPr>
              <a:t>2) </a:t>
            </a:r>
            <a:r>
              <a:rPr lang="pl-PL" sz="2000" i="1" dirty="0">
                <a:latin typeface="Amasis MT Pro" panose="02040504050005020304" pitchFamily="18" charset="-18"/>
              </a:rPr>
              <a:t>Wytycznych dotyczących sposobu korygowania nieprawidłowości</a:t>
            </a:r>
            <a:r>
              <a:rPr lang="pl-PL" sz="2000" dirty="0">
                <a:latin typeface="Amasis MT Pro" panose="02040504050005020304" pitchFamily="18" charset="-18"/>
              </a:rPr>
              <a:t>.</a:t>
            </a:r>
          </a:p>
        </p:txBody>
      </p:sp>
    </p:spTree>
    <p:extLst>
      <p:ext uri="{BB962C8B-B14F-4D97-AF65-F5344CB8AC3E}">
        <p14:creationId xmlns:p14="http://schemas.microsoft.com/office/powerpoint/2010/main" val="20246650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D97FA9A-9B4F-0337-95A9-63E82B74BF17}"/>
            </a:ext>
          </a:extLst>
        </p:cNvPr>
        <p:cNvGrpSpPr/>
        <p:nvPr/>
      </p:nvGrpSpPr>
      <p:grpSpPr>
        <a:xfrm>
          <a:off x="0" y="0"/>
          <a:ext cx="0" cy="0"/>
          <a:chOff x="0" y="0"/>
          <a:chExt cx="0" cy="0"/>
        </a:xfrm>
      </p:grpSpPr>
      <p:sp>
        <p:nvSpPr>
          <p:cNvPr id="2" name="Tytuł 22">
            <a:extLst>
              <a:ext uri="{FF2B5EF4-FFF2-40B4-BE49-F238E27FC236}">
                <a16:creationId xmlns:a16="http://schemas.microsoft.com/office/drawing/2014/main" id="{AA856657-F2B6-F607-CAAA-0B33FF16ED52}"/>
              </a:ext>
            </a:extLst>
          </p:cNvPr>
          <p:cNvSpPr txBox="1">
            <a:spLocks noGrp="1"/>
          </p:cNvSpPr>
          <p:nvPr>
            <p:ph type="title" idx="4294967295"/>
          </p:nvPr>
        </p:nvSpPr>
        <p:spPr>
          <a:xfrm>
            <a:off x="0" y="136525"/>
            <a:ext cx="10899775" cy="430213"/>
          </a:xfrm>
          <a:solidFill>
            <a:schemeClr val="accent1"/>
          </a:solidFill>
        </p:spPr>
        <p:txBody>
          <a:bodyPr rot="0" spcFirstLastPara="0" vertOverflow="overflow" horzOverflow="overflow" spcCol="0" rtlCol="0" fromWordArt="0" anchor="t" forceAA="0">
            <a:spAutoFit/>
          </a:bodyPr>
          <a:lstStyle/>
          <a:p>
            <a:pPr fontAlgn="auto">
              <a:lnSpc>
                <a:spcPct val="100000"/>
              </a:lnSpc>
              <a:spcBef>
                <a:spcPts val="0"/>
              </a:spcBef>
              <a:spcAft>
                <a:spcPts val="0"/>
              </a:spcAft>
              <a:defRPr/>
            </a:pPr>
            <a:r>
              <a:rPr lang="pl-PL" sz="2200" dirty="0">
                <a:solidFill>
                  <a:schemeClr val="bg1"/>
                </a:solidFill>
                <a:latin typeface="Amasis MT Pro" panose="02040504050005020304" pitchFamily="18" charset="-18"/>
                <a:ea typeface="+mn-ea"/>
                <a:cs typeface="+mn-cs"/>
              </a:rPr>
              <a:t>Korekty – kiedy zgłaszamy?</a:t>
            </a:r>
          </a:p>
        </p:txBody>
      </p:sp>
      <p:pic>
        <p:nvPicPr>
          <p:cNvPr id="184322" name="Obraz 2" descr="Znacznik Fundusze Europejskie dla Lubelskiego 2021-2027 umieszczony w prawym dolnym rogu" title="Znacznik Fundusze Europejskie dla Lubelskiego 2021-2027 umieszczony w prawym dolnym rogu">
            <a:extLst>
              <a:ext uri="{FF2B5EF4-FFF2-40B4-BE49-F238E27FC236}">
                <a16:creationId xmlns:a16="http://schemas.microsoft.com/office/drawing/2014/main" id="{FA7854AD-1FD7-1C46-87B2-FC4DC83142BF}"/>
              </a:ext>
            </a:extLst>
          </p:cNvPr>
          <p:cNvPicPr>
            <a:picLocks noChangeAspect="1"/>
          </p:cNvPicPr>
          <p:nvPr/>
        </p:nvPicPr>
        <p:blipFill>
          <a:blip r:embed="rId3"/>
          <a:srcRect/>
          <a:stretch>
            <a:fillRect/>
          </a:stretch>
        </p:blipFill>
        <p:spPr bwMode="auto">
          <a:xfrm>
            <a:off x="6626225" y="6057900"/>
            <a:ext cx="5464175" cy="373063"/>
          </a:xfrm>
          <a:prstGeom prst="rect">
            <a:avLst/>
          </a:prstGeom>
          <a:noFill/>
          <a:ln w="9525">
            <a:noFill/>
            <a:miter lim="800000"/>
            <a:headEnd/>
            <a:tailEnd/>
          </a:ln>
        </p:spPr>
      </p:pic>
      <p:sp>
        <p:nvSpPr>
          <p:cNvPr id="4" name="Symbol zastępczy numeru slajdu 3">
            <a:extLst>
              <a:ext uri="{FF2B5EF4-FFF2-40B4-BE49-F238E27FC236}">
                <a16:creationId xmlns:a16="http://schemas.microsoft.com/office/drawing/2014/main" id="{F0036D8B-A883-6454-92BA-88495042888C}"/>
              </a:ext>
            </a:extLst>
          </p:cNvPr>
          <p:cNvSpPr txBox="1">
            <a:spLocks noGrp="1"/>
          </p:cNvSpPr>
          <p:nvPr/>
        </p:nvSpPr>
        <p:spPr>
          <a:xfrm>
            <a:off x="8610600" y="6356350"/>
            <a:ext cx="2743200" cy="365125"/>
          </a:xfrm>
          <a:prstGeom prst="rect">
            <a:avLst/>
          </a:prstGeom>
          <a:noFill/>
        </p:spPr>
        <p:txBody>
          <a:bodyPr anchor="ctr"/>
          <a:lstStyle/>
          <a:p>
            <a:pPr algn="r" fontAlgn="auto">
              <a:spcBef>
                <a:spcPts val="0"/>
              </a:spcBef>
              <a:spcAft>
                <a:spcPts val="0"/>
              </a:spcAft>
              <a:defRPr/>
            </a:pPr>
            <a:fld id="{4853E03C-486E-4580-A278-ED3C651297CD}" type="slidenum">
              <a:rPr lang="pl-PL" sz="1200">
                <a:solidFill>
                  <a:schemeClr val="tx1">
                    <a:tint val="75000"/>
                  </a:schemeClr>
                </a:solidFill>
                <a:latin typeface="+mn-lt"/>
                <a:cs typeface="+mn-cs"/>
              </a:rPr>
              <a:pPr algn="r" fontAlgn="auto">
                <a:spcBef>
                  <a:spcPts val="0"/>
                </a:spcBef>
                <a:spcAft>
                  <a:spcPts val="0"/>
                </a:spcAft>
                <a:defRPr/>
              </a:pPr>
              <a:t>23</a:t>
            </a:fld>
            <a:endParaRPr lang="pl-PL" sz="1200" dirty="0">
              <a:solidFill>
                <a:schemeClr val="tx1">
                  <a:tint val="75000"/>
                </a:schemeClr>
              </a:solidFill>
              <a:latin typeface="+mn-lt"/>
              <a:cs typeface="+mn-cs"/>
            </a:endParaRPr>
          </a:p>
        </p:txBody>
      </p:sp>
      <p:sp>
        <p:nvSpPr>
          <p:cNvPr id="3" name="pole tekstowe 2">
            <a:extLst>
              <a:ext uri="{FF2B5EF4-FFF2-40B4-BE49-F238E27FC236}">
                <a16:creationId xmlns:a16="http://schemas.microsoft.com/office/drawing/2014/main" id="{A840C17B-A6F6-A552-C9B1-8A86048C6A15}"/>
              </a:ext>
            </a:extLst>
          </p:cNvPr>
          <p:cNvSpPr txBox="1"/>
          <p:nvPr/>
        </p:nvSpPr>
        <p:spPr>
          <a:xfrm>
            <a:off x="571501" y="1062616"/>
            <a:ext cx="10411690" cy="5016758"/>
          </a:xfrm>
          <a:prstGeom prst="rect">
            <a:avLst/>
          </a:prstGeom>
          <a:noFill/>
        </p:spPr>
        <p:txBody>
          <a:bodyPr wrap="square" rtlCol="0">
            <a:spAutoFit/>
          </a:bodyPr>
          <a:lstStyle/>
          <a:p>
            <a:r>
              <a:rPr lang="pl-PL" sz="2000" dirty="0">
                <a:latin typeface="Amasis MT Pro" panose="02040504050005020304" pitchFamily="18" charset="-18"/>
              </a:rPr>
              <a:t>IP rekomenduje, aby Beneficjent zgłaszał do Instytucji Pośredniczącej informację o korekcie wydatków, dotyczącej podatku VAT niezwłocznie </a:t>
            </a:r>
            <a:r>
              <a:rPr lang="pl-PL" sz="2000" b="1" u="sng" dirty="0">
                <a:latin typeface="Amasis MT Pro" panose="02040504050005020304" pitchFamily="18" charset="-18"/>
              </a:rPr>
              <a:t>po powzięciu informacji o fakcie jego odzyskania/zwrotu. </a:t>
            </a:r>
          </a:p>
          <a:p>
            <a:r>
              <a:rPr lang="pl-PL" sz="2000" dirty="0">
                <a:latin typeface="Amasis MT Pro" panose="02040504050005020304" pitchFamily="18" charset="-18"/>
              </a:rPr>
              <a:t>Zgodnie z przepisem § 4 ust. 3 pkt 5 rozporządzenia Ministra Rodziny, Pracy i Polityki Społecznej z dnia 14 lipca 2017 r. w sprawie dokonywania z Funduszu Pracy refundacji kosztów wyposażenia lub doposażenia stanowiska pracy oraz przyznawania środków na podjęcie działalności gospodarczej (Dz. U. 2022 r. poz. 243, z </a:t>
            </a:r>
            <a:r>
              <a:rPr lang="pl-PL" sz="2000" dirty="0" err="1">
                <a:latin typeface="Amasis MT Pro" panose="02040504050005020304" pitchFamily="18" charset="-18"/>
              </a:rPr>
              <a:t>późn</a:t>
            </a:r>
            <a:r>
              <a:rPr lang="pl-PL" sz="2000" dirty="0">
                <a:latin typeface="Amasis MT Pro" panose="02040504050005020304" pitchFamily="18" charset="-18"/>
              </a:rPr>
              <a:t>. zm.) </a:t>
            </a:r>
            <a:r>
              <a:rPr lang="pl-PL" sz="2000" b="1" u="sng" dirty="0">
                <a:latin typeface="Amasis MT Pro" panose="02040504050005020304" pitchFamily="18" charset="-18"/>
              </a:rPr>
              <a:t>obowiązek zwrotu</a:t>
            </a:r>
            <a:r>
              <a:rPr lang="pl-PL" sz="2000" u="sng" dirty="0">
                <a:latin typeface="Amasis MT Pro" panose="02040504050005020304" pitchFamily="18" charset="-18"/>
              </a:rPr>
              <a:t> </a:t>
            </a:r>
            <a:r>
              <a:rPr lang="pl-PL" sz="2000" dirty="0">
                <a:latin typeface="Amasis MT Pro" panose="02040504050005020304" pitchFamily="18" charset="-18"/>
              </a:rPr>
              <a:t>równowartości odliczonego lub zwróconego podatku od towarów i usług, podatku naliczonego dot. zakupionych towarów i usług w ramach przyznanej refundacji, stanowi jeden z warunków umowy i powstaje w terminie:</a:t>
            </a:r>
          </a:p>
          <a:p>
            <a:r>
              <a:rPr lang="pl-PL" sz="2000" dirty="0">
                <a:latin typeface="Amasis MT Pro" panose="02040504050005020304" pitchFamily="18" charset="-18"/>
              </a:rPr>
              <a:t>- określonym w umowie o refundacje, nie dłuższym jednak niż </a:t>
            </a:r>
            <a:r>
              <a:rPr lang="pl-PL" sz="2000" b="1" u="sng" dirty="0">
                <a:latin typeface="Amasis MT Pro" panose="02040504050005020304" pitchFamily="18" charset="-18"/>
              </a:rPr>
              <a:t>90 dni </a:t>
            </a:r>
            <a:r>
              <a:rPr lang="pl-PL" sz="2000" u="sng" dirty="0">
                <a:latin typeface="Amasis MT Pro" panose="02040504050005020304" pitchFamily="18" charset="-18"/>
              </a:rPr>
              <a:t>od dnia złożenia deklaracji podatkowej</a:t>
            </a:r>
            <a:r>
              <a:rPr lang="pl-PL" sz="2000" dirty="0">
                <a:latin typeface="Amasis MT Pro" panose="02040504050005020304" pitchFamily="18" charset="-18"/>
              </a:rPr>
              <a:t>, w której wykazano kwotę podatku naliczonego z tego tytułu;</a:t>
            </a:r>
          </a:p>
          <a:p>
            <a:r>
              <a:rPr lang="pl-PL" sz="2000" dirty="0">
                <a:latin typeface="Amasis MT Pro" panose="02040504050005020304" pitchFamily="18" charset="-18"/>
              </a:rPr>
              <a:t>- </a:t>
            </a:r>
            <a:r>
              <a:rPr lang="pl-PL" sz="2000" b="1" u="sng" dirty="0">
                <a:latin typeface="Amasis MT Pro" panose="02040504050005020304" pitchFamily="18" charset="-18"/>
              </a:rPr>
              <a:t>30 dni </a:t>
            </a:r>
            <a:r>
              <a:rPr lang="pl-PL" sz="2000" u="sng" dirty="0">
                <a:latin typeface="Amasis MT Pro" panose="02040504050005020304" pitchFamily="18" charset="-18"/>
              </a:rPr>
              <a:t>od dnia dokonania przez urząd skarbowy zwrotu podatku na rzecz podmiotu </a:t>
            </a:r>
            <a:r>
              <a:rPr lang="pl-PL" sz="2000" dirty="0">
                <a:latin typeface="Amasis MT Pro" panose="02040504050005020304" pitchFamily="18" charset="-18"/>
              </a:rPr>
              <a:t>– </a:t>
            </a:r>
            <a:br>
              <a:rPr lang="pl-PL" sz="2000" dirty="0">
                <a:latin typeface="Amasis MT Pro" panose="02040504050005020304" pitchFamily="18" charset="-18"/>
              </a:rPr>
            </a:br>
            <a:r>
              <a:rPr lang="pl-PL" sz="2000" dirty="0">
                <a:latin typeface="Amasis MT Pro" panose="02040504050005020304" pitchFamily="18" charset="-18"/>
              </a:rPr>
              <a:t>w przypadku gdy z deklaracji podatkowej dotyczącej podatku od towarów i usług, w której wykazano kwotę podatku naliczonego z tego tytułu, za dany okres rozliczeniowy wynika kwota do zwrotu.   </a:t>
            </a:r>
          </a:p>
        </p:txBody>
      </p:sp>
    </p:spTree>
    <p:extLst>
      <p:ext uri="{BB962C8B-B14F-4D97-AF65-F5344CB8AC3E}">
        <p14:creationId xmlns:p14="http://schemas.microsoft.com/office/powerpoint/2010/main" val="1546402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302523A-4D9A-4D49-A7F9-4BCAAFB891F2}"/>
            </a:ext>
          </a:extLst>
        </p:cNvPr>
        <p:cNvGrpSpPr/>
        <p:nvPr/>
      </p:nvGrpSpPr>
      <p:grpSpPr>
        <a:xfrm>
          <a:off x="0" y="0"/>
          <a:ext cx="0" cy="0"/>
          <a:chOff x="0" y="0"/>
          <a:chExt cx="0" cy="0"/>
        </a:xfrm>
      </p:grpSpPr>
      <p:sp>
        <p:nvSpPr>
          <p:cNvPr id="2" name="Tytuł 22">
            <a:extLst>
              <a:ext uri="{FF2B5EF4-FFF2-40B4-BE49-F238E27FC236}">
                <a16:creationId xmlns:a16="http://schemas.microsoft.com/office/drawing/2014/main" id="{C37CBE32-0595-446A-511B-E5F5560EC9EF}"/>
              </a:ext>
            </a:extLst>
          </p:cNvPr>
          <p:cNvSpPr txBox="1">
            <a:spLocks noGrp="1"/>
          </p:cNvSpPr>
          <p:nvPr>
            <p:ph type="title" idx="4294967295"/>
          </p:nvPr>
        </p:nvSpPr>
        <p:spPr>
          <a:xfrm>
            <a:off x="0" y="136525"/>
            <a:ext cx="10899775" cy="430213"/>
          </a:xfrm>
          <a:solidFill>
            <a:schemeClr val="accent1"/>
          </a:solidFill>
        </p:spPr>
        <p:txBody>
          <a:bodyPr rot="0" spcFirstLastPara="0" vertOverflow="overflow" horzOverflow="overflow" spcCol="0" rtlCol="0" fromWordArt="0" anchor="t" forceAA="0">
            <a:spAutoFit/>
          </a:bodyPr>
          <a:lstStyle/>
          <a:p>
            <a:pPr fontAlgn="auto">
              <a:lnSpc>
                <a:spcPct val="100000"/>
              </a:lnSpc>
              <a:spcBef>
                <a:spcPts val="0"/>
              </a:spcBef>
              <a:spcAft>
                <a:spcPts val="0"/>
              </a:spcAft>
              <a:defRPr/>
            </a:pPr>
            <a:r>
              <a:rPr lang="pl-PL" sz="2200" dirty="0">
                <a:solidFill>
                  <a:schemeClr val="bg1"/>
                </a:solidFill>
                <a:latin typeface="Amasis MT Pro" panose="02040504050005020304" pitchFamily="18" charset="-18"/>
                <a:ea typeface="+mn-ea"/>
                <a:cs typeface="+mn-cs"/>
              </a:rPr>
              <a:t>Korekty – kiedy zgłaszamy?</a:t>
            </a:r>
          </a:p>
        </p:txBody>
      </p:sp>
      <p:pic>
        <p:nvPicPr>
          <p:cNvPr id="184322" name="Obraz 2" descr="Znacznik Fundusze Europejskie dla Lubelskiego 2021-2027 umieszczony w prawym dolnym rogu" title="Znacznik Fundusze Europejskie dla Lubelskiego 2021-2027 umieszczony w prawym dolnym rogu">
            <a:extLst>
              <a:ext uri="{FF2B5EF4-FFF2-40B4-BE49-F238E27FC236}">
                <a16:creationId xmlns:a16="http://schemas.microsoft.com/office/drawing/2014/main" id="{DADCFDB1-42C4-3503-34C3-7D42BF9A4034}"/>
              </a:ext>
            </a:extLst>
          </p:cNvPr>
          <p:cNvPicPr>
            <a:picLocks noChangeAspect="1"/>
          </p:cNvPicPr>
          <p:nvPr/>
        </p:nvPicPr>
        <p:blipFill>
          <a:blip r:embed="rId3"/>
          <a:srcRect/>
          <a:stretch>
            <a:fillRect/>
          </a:stretch>
        </p:blipFill>
        <p:spPr bwMode="auto">
          <a:xfrm>
            <a:off x="6626225" y="6057900"/>
            <a:ext cx="5464175" cy="373063"/>
          </a:xfrm>
          <a:prstGeom prst="rect">
            <a:avLst/>
          </a:prstGeom>
          <a:noFill/>
          <a:ln w="9525">
            <a:noFill/>
            <a:miter lim="800000"/>
            <a:headEnd/>
            <a:tailEnd/>
          </a:ln>
        </p:spPr>
      </p:pic>
      <p:sp>
        <p:nvSpPr>
          <p:cNvPr id="4" name="Symbol zastępczy numeru slajdu 3">
            <a:extLst>
              <a:ext uri="{FF2B5EF4-FFF2-40B4-BE49-F238E27FC236}">
                <a16:creationId xmlns:a16="http://schemas.microsoft.com/office/drawing/2014/main" id="{0243FC25-1F97-964C-ACF4-F837C88FDA7B}"/>
              </a:ext>
            </a:extLst>
          </p:cNvPr>
          <p:cNvSpPr txBox="1">
            <a:spLocks noGrp="1"/>
          </p:cNvSpPr>
          <p:nvPr/>
        </p:nvSpPr>
        <p:spPr>
          <a:xfrm>
            <a:off x="8610600" y="6356350"/>
            <a:ext cx="2743200" cy="365125"/>
          </a:xfrm>
          <a:prstGeom prst="rect">
            <a:avLst/>
          </a:prstGeom>
          <a:noFill/>
        </p:spPr>
        <p:txBody>
          <a:bodyPr anchor="ctr"/>
          <a:lstStyle/>
          <a:p>
            <a:pPr algn="r" fontAlgn="auto">
              <a:spcBef>
                <a:spcPts val="0"/>
              </a:spcBef>
              <a:spcAft>
                <a:spcPts val="0"/>
              </a:spcAft>
              <a:defRPr/>
            </a:pPr>
            <a:fld id="{4853E03C-486E-4580-A278-ED3C651297CD}" type="slidenum">
              <a:rPr lang="pl-PL" sz="1200">
                <a:solidFill>
                  <a:schemeClr val="tx1">
                    <a:tint val="75000"/>
                  </a:schemeClr>
                </a:solidFill>
                <a:latin typeface="+mn-lt"/>
                <a:cs typeface="+mn-cs"/>
              </a:rPr>
              <a:pPr algn="r" fontAlgn="auto">
                <a:spcBef>
                  <a:spcPts val="0"/>
                </a:spcBef>
                <a:spcAft>
                  <a:spcPts val="0"/>
                </a:spcAft>
                <a:defRPr/>
              </a:pPr>
              <a:t>24</a:t>
            </a:fld>
            <a:endParaRPr lang="pl-PL" sz="1200" dirty="0">
              <a:solidFill>
                <a:schemeClr val="tx1">
                  <a:tint val="75000"/>
                </a:schemeClr>
              </a:solidFill>
              <a:latin typeface="+mn-lt"/>
              <a:cs typeface="+mn-cs"/>
            </a:endParaRPr>
          </a:p>
        </p:txBody>
      </p:sp>
      <p:sp>
        <p:nvSpPr>
          <p:cNvPr id="3" name="pole tekstowe 2">
            <a:extLst>
              <a:ext uri="{FF2B5EF4-FFF2-40B4-BE49-F238E27FC236}">
                <a16:creationId xmlns:a16="http://schemas.microsoft.com/office/drawing/2014/main" id="{7F53F021-8599-7F32-D845-A68F4C545A36}"/>
              </a:ext>
            </a:extLst>
          </p:cNvPr>
          <p:cNvSpPr txBox="1"/>
          <p:nvPr/>
        </p:nvSpPr>
        <p:spPr>
          <a:xfrm>
            <a:off x="1007918" y="1573381"/>
            <a:ext cx="9722427" cy="3785652"/>
          </a:xfrm>
          <a:prstGeom prst="rect">
            <a:avLst/>
          </a:prstGeom>
          <a:noFill/>
        </p:spPr>
        <p:txBody>
          <a:bodyPr wrap="square" rtlCol="0">
            <a:spAutoFit/>
          </a:bodyPr>
          <a:lstStyle/>
          <a:p>
            <a:r>
              <a:rPr lang="pl-PL" sz="2000" dirty="0">
                <a:latin typeface="Amasis MT Pro" panose="02040504050005020304" pitchFamily="18" charset="-18"/>
              </a:rPr>
              <a:t>W przypadku powzięcia informacji o konieczności korekty wydatków kwalifikowalnych w trwającym projekcie należy ten fakt niezwłocznie zgłosić do IP za pośrednictwem systemu SL2021. Beneficjent przedkłada wówczas pismo dotyczące korekty wydatków stanowiących podatek VAT za pośrednictwem modułu wiadomości wraz z ujęciem tabelarycznym i pełną dokumentacją (tak jak do zamkniętych projektów z lat poprzednich) – nie czekamy na wykazanie korekty w zakładce Zwroty/Korekty wniosku o płatność, chyba że w najbliższym okresie przypada termin złożenia wniosku.</a:t>
            </a:r>
          </a:p>
          <a:p>
            <a:endParaRPr lang="pl-PL" sz="2000" dirty="0">
              <a:latin typeface="Amasis MT Pro" panose="02040504050005020304" pitchFamily="18" charset="-18"/>
            </a:endParaRPr>
          </a:p>
          <a:p>
            <a:r>
              <a:rPr lang="pl-PL" sz="2000" dirty="0">
                <a:latin typeface="Amasis MT Pro" panose="02040504050005020304" pitchFamily="18" charset="-18"/>
              </a:rPr>
              <a:t>Korektę wykazujemy w zakładce Zwroty/korekty w module wniosku o płatność w przypadku, gdy Beneficjent pozyska informację o konieczności korekty wydatków kwalifikowalnych w okresie pomiędzy końcem okresu sprawozdawczego wniosku a dniem przypadającym na jego złożenie za pośrednictwem systemu SL2021. </a:t>
            </a:r>
          </a:p>
        </p:txBody>
      </p:sp>
    </p:spTree>
    <p:extLst>
      <p:ext uri="{BB962C8B-B14F-4D97-AF65-F5344CB8AC3E}">
        <p14:creationId xmlns:p14="http://schemas.microsoft.com/office/powerpoint/2010/main" val="10467944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806F48F-1CA1-12C6-DED6-65201EBB2094}"/>
            </a:ext>
          </a:extLst>
        </p:cNvPr>
        <p:cNvGrpSpPr/>
        <p:nvPr/>
      </p:nvGrpSpPr>
      <p:grpSpPr>
        <a:xfrm>
          <a:off x="0" y="0"/>
          <a:ext cx="0" cy="0"/>
          <a:chOff x="0" y="0"/>
          <a:chExt cx="0" cy="0"/>
        </a:xfrm>
      </p:grpSpPr>
      <p:sp>
        <p:nvSpPr>
          <p:cNvPr id="2" name="Tytuł 22">
            <a:extLst>
              <a:ext uri="{FF2B5EF4-FFF2-40B4-BE49-F238E27FC236}">
                <a16:creationId xmlns:a16="http://schemas.microsoft.com/office/drawing/2014/main" id="{D1D093C7-05F7-0A54-2B2E-A0B915EA1C68}"/>
              </a:ext>
            </a:extLst>
          </p:cNvPr>
          <p:cNvSpPr txBox="1">
            <a:spLocks noGrp="1"/>
          </p:cNvSpPr>
          <p:nvPr>
            <p:ph type="title" idx="4294967295"/>
          </p:nvPr>
        </p:nvSpPr>
        <p:spPr>
          <a:xfrm>
            <a:off x="0" y="136525"/>
            <a:ext cx="10899775" cy="430213"/>
          </a:xfrm>
          <a:solidFill>
            <a:schemeClr val="accent1"/>
          </a:solidFill>
        </p:spPr>
        <p:txBody>
          <a:bodyPr rot="0" spcFirstLastPara="0" vertOverflow="overflow" horzOverflow="overflow" spcCol="0" rtlCol="0" fromWordArt="0" anchor="t" forceAA="0">
            <a:spAutoFit/>
          </a:bodyPr>
          <a:lstStyle/>
          <a:p>
            <a:pPr fontAlgn="auto">
              <a:lnSpc>
                <a:spcPct val="100000"/>
              </a:lnSpc>
              <a:spcBef>
                <a:spcPts val="0"/>
              </a:spcBef>
              <a:spcAft>
                <a:spcPts val="0"/>
              </a:spcAft>
              <a:defRPr/>
            </a:pPr>
            <a:r>
              <a:rPr lang="pl-PL" sz="2200" dirty="0">
                <a:solidFill>
                  <a:schemeClr val="bg1"/>
                </a:solidFill>
                <a:latin typeface="Amasis MT Pro" panose="02040504050005020304" pitchFamily="18" charset="-18"/>
                <a:ea typeface="+mn-ea"/>
                <a:cs typeface="+mn-cs"/>
              </a:rPr>
              <a:t>Korekta techniczna</a:t>
            </a:r>
          </a:p>
        </p:txBody>
      </p:sp>
      <p:pic>
        <p:nvPicPr>
          <p:cNvPr id="184322" name="Obraz 2" descr="Znacznik Fundusze Europejskie dla Lubelskiego 2021-2027 umieszczony w prawym dolnym rogu" title="Znacznik Fundusze Europejskie dla Lubelskiego 2021-2027 umieszczony w prawym dolnym rogu">
            <a:extLst>
              <a:ext uri="{FF2B5EF4-FFF2-40B4-BE49-F238E27FC236}">
                <a16:creationId xmlns:a16="http://schemas.microsoft.com/office/drawing/2014/main" id="{04531BAA-52E1-10CF-C871-41DA37CA9537}"/>
              </a:ext>
            </a:extLst>
          </p:cNvPr>
          <p:cNvPicPr>
            <a:picLocks noChangeAspect="1"/>
          </p:cNvPicPr>
          <p:nvPr/>
        </p:nvPicPr>
        <p:blipFill>
          <a:blip r:embed="rId3"/>
          <a:srcRect/>
          <a:stretch>
            <a:fillRect/>
          </a:stretch>
        </p:blipFill>
        <p:spPr bwMode="auto">
          <a:xfrm>
            <a:off x="6626225" y="6057900"/>
            <a:ext cx="5464175" cy="373063"/>
          </a:xfrm>
          <a:prstGeom prst="rect">
            <a:avLst/>
          </a:prstGeom>
          <a:noFill/>
          <a:ln w="9525">
            <a:noFill/>
            <a:miter lim="800000"/>
            <a:headEnd/>
            <a:tailEnd/>
          </a:ln>
        </p:spPr>
      </p:pic>
      <p:sp>
        <p:nvSpPr>
          <p:cNvPr id="4" name="Symbol zastępczy numeru slajdu 3">
            <a:extLst>
              <a:ext uri="{FF2B5EF4-FFF2-40B4-BE49-F238E27FC236}">
                <a16:creationId xmlns:a16="http://schemas.microsoft.com/office/drawing/2014/main" id="{7537F870-9FB2-D013-B28B-8244F6A4CAE9}"/>
              </a:ext>
            </a:extLst>
          </p:cNvPr>
          <p:cNvSpPr txBox="1">
            <a:spLocks noGrp="1"/>
          </p:cNvSpPr>
          <p:nvPr/>
        </p:nvSpPr>
        <p:spPr>
          <a:xfrm>
            <a:off x="8610600" y="6356350"/>
            <a:ext cx="2743200" cy="365125"/>
          </a:xfrm>
          <a:prstGeom prst="rect">
            <a:avLst/>
          </a:prstGeom>
          <a:noFill/>
        </p:spPr>
        <p:txBody>
          <a:bodyPr anchor="ctr"/>
          <a:lstStyle/>
          <a:p>
            <a:pPr algn="r" fontAlgn="auto">
              <a:spcBef>
                <a:spcPts val="0"/>
              </a:spcBef>
              <a:spcAft>
                <a:spcPts val="0"/>
              </a:spcAft>
              <a:defRPr/>
            </a:pPr>
            <a:fld id="{4853E03C-486E-4580-A278-ED3C651297CD}" type="slidenum">
              <a:rPr lang="pl-PL" sz="1200">
                <a:solidFill>
                  <a:schemeClr val="tx1">
                    <a:tint val="75000"/>
                  </a:schemeClr>
                </a:solidFill>
                <a:latin typeface="+mn-lt"/>
                <a:cs typeface="+mn-cs"/>
              </a:rPr>
              <a:pPr algn="r" fontAlgn="auto">
                <a:spcBef>
                  <a:spcPts val="0"/>
                </a:spcBef>
                <a:spcAft>
                  <a:spcPts val="0"/>
                </a:spcAft>
                <a:defRPr/>
              </a:pPr>
              <a:t>25</a:t>
            </a:fld>
            <a:endParaRPr lang="pl-PL" sz="1200" dirty="0">
              <a:solidFill>
                <a:schemeClr val="tx1">
                  <a:tint val="75000"/>
                </a:schemeClr>
              </a:solidFill>
              <a:latin typeface="+mn-lt"/>
              <a:cs typeface="+mn-cs"/>
            </a:endParaRPr>
          </a:p>
        </p:txBody>
      </p:sp>
      <p:sp>
        <p:nvSpPr>
          <p:cNvPr id="5" name="pole tekstowe 4">
            <a:extLst>
              <a:ext uri="{FF2B5EF4-FFF2-40B4-BE49-F238E27FC236}">
                <a16:creationId xmlns:a16="http://schemas.microsoft.com/office/drawing/2014/main" id="{79524E8D-8445-C166-3B97-CD5452CAEDD8}"/>
              </a:ext>
            </a:extLst>
          </p:cNvPr>
          <p:cNvSpPr txBox="1"/>
          <p:nvPr/>
        </p:nvSpPr>
        <p:spPr>
          <a:xfrm>
            <a:off x="1215736" y="1797628"/>
            <a:ext cx="9010506" cy="1938992"/>
          </a:xfrm>
          <a:prstGeom prst="rect">
            <a:avLst/>
          </a:prstGeom>
          <a:noFill/>
        </p:spPr>
        <p:txBody>
          <a:bodyPr wrap="square" rtlCol="0">
            <a:spAutoFit/>
          </a:bodyPr>
          <a:lstStyle/>
          <a:p>
            <a:r>
              <a:rPr lang="pl-PL" sz="2000" dirty="0">
                <a:latin typeface="Amasis MT Pro" panose="02040504050005020304" pitchFamily="18" charset="-18"/>
              </a:rPr>
              <a:t>W przypadku gdy pomiędzy składanymi wnioskami o płatność Beneficjent przedłożył informację o korekcie w oddzielnym piśmie – korektę taką należy wykazać w kolejnym wniosku o płatność w zakładce Zwroty/korekty jako </a:t>
            </a:r>
            <a:r>
              <a:rPr lang="pl-PL" sz="2000" u="sng" dirty="0">
                <a:latin typeface="Amasis MT Pro" panose="02040504050005020304" pitchFamily="18" charset="-18"/>
              </a:rPr>
              <a:t>korektę techniczną </a:t>
            </a:r>
            <a:r>
              <a:rPr lang="pl-PL" sz="2000" dirty="0">
                <a:latin typeface="Amasis MT Pro" panose="02040504050005020304" pitchFamily="18" charset="-18"/>
              </a:rPr>
              <a:t>– mającą na celu ujednolicenie zapisów w zakładce </a:t>
            </a:r>
            <a:r>
              <a:rPr lang="pl-PL" sz="2000" i="1" dirty="0">
                <a:latin typeface="Amasis MT Pro" panose="02040504050005020304" pitchFamily="18" charset="-18"/>
              </a:rPr>
              <a:t>Podsumowanie</a:t>
            </a:r>
            <a:r>
              <a:rPr lang="pl-PL" sz="2000" dirty="0">
                <a:latin typeface="Amasis MT Pro" panose="02040504050005020304" pitchFamily="18" charset="-18"/>
              </a:rPr>
              <a:t>. W takim przypadku w wierszu Uwagi należy zawrzeć zapis, </a:t>
            </a:r>
            <a:br>
              <a:rPr lang="pl-PL" sz="2000" dirty="0">
                <a:latin typeface="Amasis MT Pro" panose="02040504050005020304" pitchFamily="18" charset="-18"/>
              </a:rPr>
            </a:br>
            <a:r>
              <a:rPr lang="pl-PL" sz="2000" dirty="0">
                <a:latin typeface="Amasis MT Pro" panose="02040504050005020304" pitchFamily="18" charset="-18"/>
              </a:rPr>
              <a:t>że „jest to korekta techniczna, zgłoszona w dniu…”.</a:t>
            </a:r>
          </a:p>
        </p:txBody>
      </p:sp>
    </p:spTree>
    <p:extLst>
      <p:ext uri="{BB962C8B-B14F-4D97-AF65-F5344CB8AC3E}">
        <p14:creationId xmlns:p14="http://schemas.microsoft.com/office/powerpoint/2010/main" val="9202718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26919CE-9261-F9D4-C279-14E64F053C78}"/>
            </a:ext>
          </a:extLst>
        </p:cNvPr>
        <p:cNvGrpSpPr/>
        <p:nvPr/>
      </p:nvGrpSpPr>
      <p:grpSpPr>
        <a:xfrm>
          <a:off x="0" y="0"/>
          <a:ext cx="0" cy="0"/>
          <a:chOff x="0" y="0"/>
          <a:chExt cx="0" cy="0"/>
        </a:xfrm>
      </p:grpSpPr>
      <p:sp>
        <p:nvSpPr>
          <p:cNvPr id="2" name="Tytuł 22">
            <a:extLst>
              <a:ext uri="{FF2B5EF4-FFF2-40B4-BE49-F238E27FC236}">
                <a16:creationId xmlns:a16="http://schemas.microsoft.com/office/drawing/2014/main" id="{73BE7BF7-7343-C4BB-F1BF-EE8B4B8BFA1B}"/>
              </a:ext>
            </a:extLst>
          </p:cNvPr>
          <p:cNvSpPr txBox="1">
            <a:spLocks noGrp="1"/>
          </p:cNvSpPr>
          <p:nvPr>
            <p:ph type="title" idx="4294967295"/>
          </p:nvPr>
        </p:nvSpPr>
        <p:spPr>
          <a:xfrm>
            <a:off x="0" y="136525"/>
            <a:ext cx="10899775" cy="430213"/>
          </a:xfrm>
          <a:solidFill>
            <a:schemeClr val="accent1"/>
          </a:solidFill>
        </p:spPr>
        <p:txBody>
          <a:bodyPr rot="0" spcFirstLastPara="0" vertOverflow="overflow" horzOverflow="overflow" spcCol="0" rtlCol="0" fromWordArt="0" anchor="t" forceAA="0">
            <a:spAutoFit/>
          </a:bodyPr>
          <a:lstStyle/>
          <a:p>
            <a:pPr fontAlgn="auto">
              <a:lnSpc>
                <a:spcPct val="100000"/>
              </a:lnSpc>
              <a:spcBef>
                <a:spcPts val="0"/>
              </a:spcBef>
              <a:spcAft>
                <a:spcPts val="0"/>
              </a:spcAft>
              <a:defRPr/>
            </a:pPr>
            <a:r>
              <a:rPr lang="pl-PL" sz="2200" dirty="0">
                <a:solidFill>
                  <a:schemeClr val="bg1"/>
                </a:solidFill>
                <a:latin typeface="Calibri" panose="020F0502020204030204"/>
                <a:ea typeface="+mn-ea"/>
                <a:cs typeface="+mn-cs"/>
              </a:rPr>
              <a:t>Korekty – obowiązek weryfikacji przez PUP/MUP</a:t>
            </a:r>
          </a:p>
        </p:txBody>
      </p:sp>
      <p:pic>
        <p:nvPicPr>
          <p:cNvPr id="184322" name="Obraz 2" descr="Znacznik Fundusze Europejskie dla Lubelskiego 2021-2027 umieszczony w prawym dolnym rogu" title="Znacznik Fundusze Europejskie dla Lubelskiego 2021-2027 umieszczony w prawym dolnym rogu">
            <a:extLst>
              <a:ext uri="{FF2B5EF4-FFF2-40B4-BE49-F238E27FC236}">
                <a16:creationId xmlns:a16="http://schemas.microsoft.com/office/drawing/2014/main" id="{D7BAC82A-E0A0-741F-A052-373E1AF68CAD}"/>
              </a:ext>
            </a:extLst>
          </p:cNvPr>
          <p:cNvPicPr>
            <a:picLocks noChangeAspect="1"/>
          </p:cNvPicPr>
          <p:nvPr/>
        </p:nvPicPr>
        <p:blipFill>
          <a:blip r:embed="rId3"/>
          <a:srcRect/>
          <a:stretch>
            <a:fillRect/>
          </a:stretch>
        </p:blipFill>
        <p:spPr bwMode="auto">
          <a:xfrm>
            <a:off x="6626225" y="6057900"/>
            <a:ext cx="5464175" cy="373063"/>
          </a:xfrm>
          <a:prstGeom prst="rect">
            <a:avLst/>
          </a:prstGeom>
          <a:noFill/>
          <a:ln w="9525">
            <a:noFill/>
            <a:miter lim="800000"/>
            <a:headEnd/>
            <a:tailEnd/>
          </a:ln>
        </p:spPr>
      </p:pic>
      <p:sp>
        <p:nvSpPr>
          <p:cNvPr id="4" name="Symbol zastępczy numeru slajdu 3">
            <a:extLst>
              <a:ext uri="{FF2B5EF4-FFF2-40B4-BE49-F238E27FC236}">
                <a16:creationId xmlns:a16="http://schemas.microsoft.com/office/drawing/2014/main" id="{10733CC3-BE86-E2BE-82FD-D797991CDDEE}"/>
              </a:ext>
            </a:extLst>
          </p:cNvPr>
          <p:cNvSpPr txBox="1">
            <a:spLocks noGrp="1"/>
          </p:cNvSpPr>
          <p:nvPr/>
        </p:nvSpPr>
        <p:spPr>
          <a:xfrm>
            <a:off x="8610600" y="6356350"/>
            <a:ext cx="2743200" cy="365125"/>
          </a:xfrm>
          <a:prstGeom prst="rect">
            <a:avLst/>
          </a:prstGeom>
          <a:noFill/>
        </p:spPr>
        <p:txBody>
          <a:bodyPr anchor="ctr"/>
          <a:lstStyle/>
          <a:p>
            <a:pPr algn="r" fontAlgn="auto">
              <a:spcBef>
                <a:spcPts val="0"/>
              </a:spcBef>
              <a:spcAft>
                <a:spcPts val="0"/>
              </a:spcAft>
              <a:defRPr/>
            </a:pPr>
            <a:fld id="{4853E03C-486E-4580-A278-ED3C651297CD}" type="slidenum">
              <a:rPr lang="pl-PL" sz="1200">
                <a:solidFill>
                  <a:schemeClr val="tx1">
                    <a:tint val="75000"/>
                  </a:schemeClr>
                </a:solidFill>
                <a:latin typeface="+mn-lt"/>
                <a:cs typeface="+mn-cs"/>
              </a:rPr>
              <a:pPr algn="r" fontAlgn="auto">
                <a:spcBef>
                  <a:spcPts val="0"/>
                </a:spcBef>
                <a:spcAft>
                  <a:spcPts val="0"/>
                </a:spcAft>
                <a:defRPr/>
              </a:pPr>
              <a:t>26</a:t>
            </a:fld>
            <a:endParaRPr lang="pl-PL" sz="1200" dirty="0">
              <a:solidFill>
                <a:schemeClr val="tx1">
                  <a:tint val="75000"/>
                </a:schemeClr>
              </a:solidFill>
              <a:latin typeface="+mn-lt"/>
              <a:cs typeface="+mn-cs"/>
            </a:endParaRPr>
          </a:p>
        </p:txBody>
      </p:sp>
      <p:sp>
        <p:nvSpPr>
          <p:cNvPr id="3" name="pole tekstowe 2">
            <a:extLst>
              <a:ext uri="{FF2B5EF4-FFF2-40B4-BE49-F238E27FC236}">
                <a16:creationId xmlns:a16="http://schemas.microsoft.com/office/drawing/2014/main" id="{250B5E16-BD2C-3871-4935-C49278214E8E}"/>
              </a:ext>
            </a:extLst>
          </p:cNvPr>
          <p:cNvSpPr txBox="1"/>
          <p:nvPr/>
        </p:nvSpPr>
        <p:spPr>
          <a:xfrm>
            <a:off x="1569028" y="1884940"/>
            <a:ext cx="8603672" cy="1631216"/>
          </a:xfrm>
          <a:prstGeom prst="rect">
            <a:avLst/>
          </a:prstGeom>
          <a:noFill/>
        </p:spPr>
        <p:txBody>
          <a:bodyPr wrap="square" rtlCol="0">
            <a:spAutoFit/>
          </a:bodyPr>
          <a:lstStyle/>
          <a:p>
            <a:r>
              <a:rPr lang="pl-PL" sz="2000" dirty="0">
                <a:latin typeface="Amasis MT Pro" panose="02040504050005020304" pitchFamily="18" charset="-18"/>
              </a:rPr>
              <a:t>Urząd pracy w okresie, w którym podmiot/osoba która otrzymała dofinansowanie może stać się podatnikiem VAT i otrzymać zwrot podatku VAT lub nabyć prawa do odliczenia podatku VAT powinien weryfikować czy w przypadku zaistnienia powyższego dany podmiot lub osoba dokonała odpowiedniego zwrotu na rachunek bankowy Funduszu Pracy. </a:t>
            </a:r>
          </a:p>
        </p:txBody>
      </p:sp>
    </p:spTree>
    <p:extLst>
      <p:ext uri="{BB962C8B-B14F-4D97-AF65-F5344CB8AC3E}">
        <p14:creationId xmlns:p14="http://schemas.microsoft.com/office/powerpoint/2010/main" val="5735102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6A2DBD0-54C7-9303-1BD1-5892ABAA04ED}"/>
            </a:ext>
          </a:extLst>
        </p:cNvPr>
        <p:cNvGrpSpPr/>
        <p:nvPr/>
      </p:nvGrpSpPr>
      <p:grpSpPr>
        <a:xfrm>
          <a:off x="0" y="0"/>
          <a:ext cx="0" cy="0"/>
          <a:chOff x="0" y="0"/>
          <a:chExt cx="0" cy="0"/>
        </a:xfrm>
      </p:grpSpPr>
      <p:sp>
        <p:nvSpPr>
          <p:cNvPr id="2" name="Tytuł 22">
            <a:extLst>
              <a:ext uri="{FF2B5EF4-FFF2-40B4-BE49-F238E27FC236}">
                <a16:creationId xmlns:a16="http://schemas.microsoft.com/office/drawing/2014/main" id="{179139B7-83E8-8C4C-3648-6077CDCEE6DC}"/>
              </a:ext>
            </a:extLst>
          </p:cNvPr>
          <p:cNvSpPr txBox="1">
            <a:spLocks noGrp="1"/>
          </p:cNvSpPr>
          <p:nvPr>
            <p:ph type="title" idx="4294967295"/>
          </p:nvPr>
        </p:nvSpPr>
        <p:spPr>
          <a:xfrm>
            <a:off x="0" y="136525"/>
            <a:ext cx="10899775" cy="430213"/>
          </a:xfrm>
          <a:solidFill>
            <a:schemeClr val="accent1"/>
          </a:solidFill>
        </p:spPr>
        <p:txBody>
          <a:bodyPr rot="0" spcFirstLastPara="0" vertOverflow="overflow" horzOverflow="overflow" spcCol="0" rtlCol="0" fromWordArt="0" anchor="t" forceAA="0">
            <a:spAutoFit/>
          </a:bodyPr>
          <a:lstStyle/>
          <a:p>
            <a:pPr fontAlgn="auto">
              <a:lnSpc>
                <a:spcPct val="100000"/>
              </a:lnSpc>
              <a:spcBef>
                <a:spcPts val="0"/>
              </a:spcBef>
              <a:spcAft>
                <a:spcPts val="0"/>
              </a:spcAft>
              <a:defRPr/>
            </a:pPr>
            <a:r>
              <a:rPr lang="pl-PL" sz="2200" dirty="0">
                <a:solidFill>
                  <a:schemeClr val="bg1"/>
                </a:solidFill>
                <a:latin typeface="Calibri" panose="020F0502020204030204"/>
                <a:ea typeface="+mn-ea"/>
                <a:cs typeface="+mn-cs"/>
              </a:rPr>
              <a:t>Najczęściej popełniane błędy przy korektach:</a:t>
            </a:r>
          </a:p>
        </p:txBody>
      </p:sp>
      <p:pic>
        <p:nvPicPr>
          <p:cNvPr id="184322" name="Obraz 2" descr="Znacznik Fundusze Europejskie dla Lubelskiego 2021-2027 umieszczony w prawym dolnym rogu" title="Znacznik Fundusze Europejskie dla Lubelskiego 2021-2027 umieszczony w prawym dolnym rogu">
            <a:extLst>
              <a:ext uri="{FF2B5EF4-FFF2-40B4-BE49-F238E27FC236}">
                <a16:creationId xmlns:a16="http://schemas.microsoft.com/office/drawing/2014/main" id="{492F6431-287D-0DFF-99FB-CBB5ACF7540E}"/>
              </a:ext>
            </a:extLst>
          </p:cNvPr>
          <p:cNvPicPr>
            <a:picLocks noChangeAspect="1"/>
          </p:cNvPicPr>
          <p:nvPr/>
        </p:nvPicPr>
        <p:blipFill>
          <a:blip r:embed="rId3"/>
          <a:srcRect/>
          <a:stretch>
            <a:fillRect/>
          </a:stretch>
        </p:blipFill>
        <p:spPr bwMode="auto">
          <a:xfrm>
            <a:off x="6626225" y="6057900"/>
            <a:ext cx="5464175" cy="373063"/>
          </a:xfrm>
          <a:prstGeom prst="rect">
            <a:avLst/>
          </a:prstGeom>
          <a:noFill/>
          <a:ln w="9525">
            <a:noFill/>
            <a:miter lim="800000"/>
            <a:headEnd/>
            <a:tailEnd/>
          </a:ln>
        </p:spPr>
      </p:pic>
      <p:sp>
        <p:nvSpPr>
          <p:cNvPr id="4" name="Symbol zastępczy numeru slajdu 3">
            <a:extLst>
              <a:ext uri="{FF2B5EF4-FFF2-40B4-BE49-F238E27FC236}">
                <a16:creationId xmlns:a16="http://schemas.microsoft.com/office/drawing/2014/main" id="{300C3CCC-BFB5-4042-1413-597B8A8BF34B}"/>
              </a:ext>
            </a:extLst>
          </p:cNvPr>
          <p:cNvSpPr txBox="1">
            <a:spLocks noGrp="1"/>
          </p:cNvSpPr>
          <p:nvPr/>
        </p:nvSpPr>
        <p:spPr>
          <a:xfrm>
            <a:off x="8610600" y="6356350"/>
            <a:ext cx="2743200" cy="365125"/>
          </a:xfrm>
          <a:prstGeom prst="rect">
            <a:avLst/>
          </a:prstGeom>
          <a:noFill/>
        </p:spPr>
        <p:txBody>
          <a:bodyPr anchor="ctr"/>
          <a:lstStyle/>
          <a:p>
            <a:pPr algn="r" fontAlgn="auto">
              <a:spcBef>
                <a:spcPts val="0"/>
              </a:spcBef>
              <a:spcAft>
                <a:spcPts val="0"/>
              </a:spcAft>
              <a:defRPr/>
            </a:pPr>
            <a:fld id="{4853E03C-486E-4580-A278-ED3C651297CD}" type="slidenum">
              <a:rPr lang="pl-PL" sz="1200">
                <a:solidFill>
                  <a:schemeClr val="tx1">
                    <a:tint val="75000"/>
                  </a:schemeClr>
                </a:solidFill>
                <a:latin typeface="+mn-lt"/>
                <a:cs typeface="+mn-cs"/>
              </a:rPr>
              <a:pPr algn="r" fontAlgn="auto">
                <a:spcBef>
                  <a:spcPts val="0"/>
                </a:spcBef>
                <a:spcAft>
                  <a:spcPts val="0"/>
                </a:spcAft>
                <a:defRPr/>
              </a:pPr>
              <a:t>27</a:t>
            </a:fld>
            <a:endParaRPr lang="pl-PL" sz="1200" dirty="0">
              <a:solidFill>
                <a:schemeClr val="tx1">
                  <a:tint val="75000"/>
                </a:schemeClr>
              </a:solidFill>
              <a:latin typeface="+mn-lt"/>
              <a:cs typeface="+mn-cs"/>
            </a:endParaRPr>
          </a:p>
        </p:txBody>
      </p:sp>
      <p:sp>
        <p:nvSpPr>
          <p:cNvPr id="3" name="pole tekstowe 2">
            <a:extLst>
              <a:ext uri="{FF2B5EF4-FFF2-40B4-BE49-F238E27FC236}">
                <a16:creationId xmlns:a16="http://schemas.microsoft.com/office/drawing/2014/main" id="{048D5FCD-529C-8960-94E3-95561C742CFE}"/>
              </a:ext>
            </a:extLst>
          </p:cNvPr>
          <p:cNvSpPr txBox="1"/>
          <p:nvPr/>
        </p:nvSpPr>
        <p:spPr>
          <a:xfrm>
            <a:off x="945574" y="1089164"/>
            <a:ext cx="8782050" cy="5016758"/>
          </a:xfrm>
          <a:prstGeom prst="rect">
            <a:avLst/>
          </a:prstGeom>
          <a:noFill/>
        </p:spPr>
        <p:txBody>
          <a:bodyPr wrap="square" rtlCol="0">
            <a:spAutoFit/>
          </a:bodyPr>
          <a:lstStyle/>
          <a:p>
            <a:pPr marL="285750" indent="-285750">
              <a:buFontTx/>
              <a:buChar char="-"/>
            </a:pPr>
            <a:r>
              <a:rPr lang="pl-PL" sz="2000" dirty="0">
                <a:latin typeface="Amasis MT Pro" panose="02040504050005020304" pitchFamily="18" charset="-18"/>
              </a:rPr>
              <a:t>zwlekanie z przesłaniem informacji o konieczności pomniejszenia wydatków związanych z podatkiem VAT do czasu otrzymania zwrotu od uczestnika,</a:t>
            </a:r>
          </a:p>
          <a:p>
            <a:pPr marL="285750" indent="-285750">
              <a:buFontTx/>
              <a:buChar char="-"/>
            </a:pPr>
            <a:r>
              <a:rPr lang="pl-PL" sz="2000" dirty="0">
                <a:latin typeface="Amasis MT Pro" panose="02040504050005020304" pitchFamily="18" charset="-18"/>
              </a:rPr>
              <a:t>brak przesyłania kompletu dokumentacji, niezbędnego do zarejestrowania korekty, potwierdzającego jej prawidłowość,</a:t>
            </a:r>
          </a:p>
          <a:p>
            <a:pPr marL="285750" indent="-285750">
              <a:buFontTx/>
              <a:buChar char="-"/>
            </a:pPr>
            <a:r>
              <a:rPr lang="pl-PL" sz="2000" dirty="0">
                <a:latin typeface="Amasis MT Pro" panose="02040504050005020304" pitchFamily="18" charset="-18"/>
              </a:rPr>
              <a:t>brak przedstawienia metodologii wyliczenia kwoty o jaką należy pomniejszyć wydatki,</a:t>
            </a:r>
          </a:p>
          <a:p>
            <a:pPr marL="285750" indent="-285750">
              <a:buFontTx/>
              <a:buChar char="-"/>
            </a:pPr>
            <a:r>
              <a:rPr lang="pl-PL" sz="2000" dirty="0">
                <a:latin typeface="Amasis MT Pro" panose="02040504050005020304" pitchFamily="18" charset="-18"/>
              </a:rPr>
              <a:t>brak wypełnienia wszystkich pól w module Zwroty/korekty w odniesieniu do danej pozycji,</a:t>
            </a:r>
          </a:p>
          <a:p>
            <a:pPr marL="285750" indent="-285750">
              <a:buFontTx/>
              <a:buChar char="-"/>
            </a:pPr>
            <a:r>
              <a:rPr lang="pl-PL" sz="2000" dirty="0">
                <a:latin typeface="Amasis MT Pro" panose="02040504050005020304" pitchFamily="18" charset="-18"/>
              </a:rPr>
              <a:t>błędnie wskazywany numer pozycji z korygowanego wniosku o płatność,</a:t>
            </a:r>
          </a:p>
          <a:p>
            <a:pPr marL="285750" indent="-285750">
              <a:buFontTx/>
              <a:buChar char="-"/>
            </a:pPr>
            <a:r>
              <a:rPr lang="pl-PL" sz="2000" dirty="0">
                <a:latin typeface="Amasis MT Pro" panose="02040504050005020304" pitchFamily="18" charset="-18"/>
              </a:rPr>
              <a:t>w przypadku otrzymanego zwrotu do wcześniej wykazanej korekty – należy przedłożyć za pośrednictwem systemu jedynie WB potwierdzający powyższe, bez przesyłania po raz kolejny tabeli wraz z pismem informującym o korekcie.</a:t>
            </a:r>
          </a:p>
          <a:p>
            <a:endParaRPr lang="pl-PL" sz="2000" dirty="0">
              <a:latin typeface="Amasis MT Pro" panose="02040504050005020304" pitchFamily="18" charset="-18"/>
            </a:endParaRPr>
          </a:p>
          <a:p>
            <a:pPr marL="285750" indent="-285750">
              <a:buFontTx/>
              <a:buChar char="-"/>
            </a:pPr>
            <a:endParaRPr lang="pl-PL" sz="2000" dirty="0">
              <a:latin typeface="Amasis MT Pro" panose="02040504050005020304" pitchFamily="18" charset="-18"/>
            </a:endParaRPr>
          </a:p>
          <a:p>
            <a:pPr marL="285750" indent="-285750">
              <a:buFontTx/>
              <a:buChar char="-"/>
            </a:pPr>
            <a:endParaRPr lang="pl-PL" sz="2000" dirty="0">
              <a:latin typeface="Amasis MT Pro" panose="02040504050005020304" pitchFamily="18" charset="-18"/>
            </a:endParaRPr>
          </a:p>
        </p:txBody>
      </p:sp>
    </p:spTree>
    <p:extLst>
      <p:ext uri="{BB962C8B-B14F-4D97-AF65-F5344CB8AC3E}">
        <p14:creationId xmlns:p14="http://schemas.microsoft.com/office/powerpoint/2010/main" val="36816394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15805AD-294B-9026-7695-D8873EC4548B}"/>
            </a:ext>
          </a:extLst>
        </p:cNvPr>
        <p:cNvGrpSpPr/>
        <p:nvPr/>
      </p:nvGrpSpPr>
      <p:grpSpPr>
        <a:xfrm>
          <a:off x="0" y="0"/>
          <a:ext cx="0" cy="0"/>
          <a:chOff x="0" y="0"/>
          <a:chExt cx="0" cy="0"/>
        </a:xfrm>
      </p:grpSpPr>
      <p:sp>
        <p:nvSpPr>
          <p:cNvPr id="2" name="Tytuł 22">
            <a:extLst>
              <a:ext uri="{FF2B5EF4-FFF2-40B4-BE49-F238E27FC236}">
                <a16:creationId xmlns:a16="http://schemas.microsoft.com/office/drawing/2014/main" id="{86685DE4-5E59-63F2-2C40-B93898F1FB37}"/>
              </a:ext>
            </a:extLst>
          </p:cNvPr>
          <p:cNvSpPr txBox="1">
            <a:spLocks noGrp="1"/>
          </p:cNvSpPr>
          <p:nvPr>
            <p:ph type="title" idx="4294967295"/>
          </p:nvPr>
        </p:nvSpPr>
        <p:spPr>
          <a:xfrm>
            <a:off x="0" y="136525"/>
            <a:ext cx="10899775" cy="430213"/>
          </a:xfrm>
          <a:solidFill>
            <a:schemeClr val="accent1"/>
          </a:solidFill>
        </p:spPr>
        <p:txBody>
          <a:bodyPr rot="0" spcFirstLastPara="0" vertOverflow="overflow" horzOverflow="overflow" spcCol="0" rtlCol="0" fromWordArt="0" anchor="t" forceAA="0">
            <a:spAutoFit/>
          </a:bodyPr>
          <a:lstStyle/>
          <a:p>
            <a:pPr fontAlgn="auto">
              <a:lnSpc>
                <a:spcPct val="100000"/>
              </a:lnSpc>
              <a:spcBef>
                <a:spcPts val="0"/>
              </a:spcBef>
              <a:spcAft>
                <a:spcPts val="0"/>
              </a:spcAft>
              <a:defRPr/>
            </a:pPr>
            <a:r>
              <a:rPr lang="pl-PL" sz="2200" dirty="0">
                <a:solidFill>
                  <a:schemeClr val="bg1"/>
                </a:solidFill>
                <a:latin typeface="Calibri" panose="020F0502020204030204"/>
                <a:ea typeface="+mn-ea"/>
                <a:cs typeface="+mn-cs"/>
              </a:rPr>
              <a:t>Nadmiarowe dokumenty:</a:t>
            </a:r>
          </a:p>
        </p:txBody>
      </p:sp>
      <p:pic>
        <p:nvPicPr>
          <p:cNvPr id="184322" name="Obraz 2" descr="Znacznik Fundusze Europejskie dla Lubelskiego 2021-2027 umieszczony w prawym dolnym rogu" title="Znacznik Fundusze Europejskie dla Lubelskiego 2021-2027 umieszczony w prawym dolnym rogu">
            <a:extLst>
              <a:ext uri="{FF2B5EF4-FFF2-40B4-BE49-F238E27FC236}">
                <a16:creationId xmlns:a16="http://schemas.microsoft.com/office/drawing/2014/main" id="{2C1723EA-74B8-3E53-B31B-560204DFA49C}"/>
              </a:ext>
            </a:extLst>
          </p:cNvPr>
          <p:cNvPicPr>
            <a:picLocks noChangeAspect="1"/>
          </p:cNvPicPr>
          <p:nvPr/>
        </p:nvPicPr>
        <p:blipFill>
          <a:blip r:embed="rId3"/>
          <a:srcRect/>
          <a:stretch>
            <a:fillRect/>
          </a:stretch>
        </p:blipFill>
        <p:spPr bwMode="auto">
          <a:xfrm>
            <a:off x="6626225" y="6057900"/>
            <a:ext cx="5464175" cy="373063"/>
          </a:xfrm>
          <a:prstGeom prst="rect">
            <a:avLst/>
          </a:prstGeom>
          <a:noFill/>
          <a:ln w="9525">
            <a:noFill/>
            <a:miter lim="800000"/>
            <a:headEnd/>
            <a:tailEnd/>
          </a:ln>
        </p:spPr>
      </p:pic>
      <p:sp>
        <p:nvSpPr>
          <p:cNvPr id="4" name="Symbol zastępczy numeru slajdu 3">
            <a:extLst>
              <a:ext uri="{FF2B5EF4-FFF2-40B4-BE49-F238E27FC236}">
                <a16:creationId xmlns:a16="http://schemas.microsoft.com/office/drawing/2014/main" id="{7FF077B4-E935-F4CB-7514-3DCCF7DAB655}"/>
              </a:ext>
            </a:extLst>
          </p:cNvPr>
          <p:cNvSpPr txBox="1">
            <a:spLocks noGrp="1"/>
          </p:cNvSpPr>
          <p:nvPr/>
        </p:nvSpPr>
        <p:spPr>
          <a:xfrm>
            <a:off x="8610600" y="6356350"/>
            <a:ext cx="2743200" cy="365125"/>
          </a:xfrm>
          <a:prstGeom prst="rect">
            <a:avLst/>
          </a:prstGeom>
          <a:noFill/>
        </p:spPr>
        <p:txBody>
          <a:bodyPr anchor="ctr"/>
          <a:lstStyle/>
          <a:p>
            <a:pPr algn="r" fontAlgn="auto">
              <a:spcBef>
                <a:spcPts val="0"/>
              </a:spcBef>
              <a:spcAft>
                <a:spcPts val="0"/>
              </a:spcAft>
              <a:defRPr/>
            </a:pPr>
            <a:fld id="{4853E03C-486E-4580-A278-ED3C651297CD}" type="slidenum">
              <a:rPr lang="pl-PL" sz="1200">
                <a:solidFill>
                  <a:schemeClr val="tx1">
                    <a:tint val="75000"/>
                  </a:schemeClr>
                </a:solidFill>
                <a:latin typeface="+mn-lt"/>
                <a:cs typeface="+mn-cs"/>
              </a:rPr>
              <a:pPr algn="r" fontAlgn="auto">
                <a:spcBef>
                  <a:spcPts val="0"/>
                </a:spcBef>
                <a:spcAft>
                  <a:spcPts val="0"/>
                </a:spcAft>
                <a:defRPr/>
              </a:pPr>
              <a:t>28</a:t>
            </a:fld>
            <a:endParaRPr lang="pl-PL" sz="1200" dirty="0">
              <a:solidFill>
                <a:schemeClr val="tx1">
                  <a:tint val="75000"/>
                </a:schemeClr>
              </a:solidFill>
              <a:latin typeface="+mn-lt"/>
              <a:cs typeface="+mn-cs"/>
            </a:endParaRPr>
          </a:p>
        </p:txBody>
      </p:sp>
      <p:sp>
        <p:nvSpPr>
          <p:cNvPr id="3" name="pole tekstowe 2">
            <a:extLst>
              <a:ext uri="{FF2B5EF4-FFF2-40B4-BE49-F238E27FC236}">
                <a16:creationId xmlns:a16="http://schemas.microsoft.com/office/drawing/2014/main" id="{3F67509E-FD9A-9056-80C7-57E38196D076}"/>
              </a:ext>
            </a:extLst>
          </p:cNvPr>
          <p:cNvSpPr txBox="1"/>
          <p:nvPr/>
        </p:nvSpPr>
        <p:spPr>
          <a:xfrm>
            <a:off x="976746" y="1451739"/>
            <a:ext cx="9484302" cy="4093428"/>
          </a:xfrm>
          <a:prstGeom prst="rect">
            <a:avLst/>
          </a:prstGeom>
          <a:noFill/>
        </p:spPr>
        <p:txBody>
          <a:bodyPr wrap="square" rtlCol="0">
            <a:spAutoFit/>
          </a:bodyPr>
          <a:lstStyle/>
          <a:p>
            <a:pPr marL="457200" indent="-457200">
              <a:buFont typeface="+mj-lt"/>
              <a:buAutoNum type="arabicPeriod"/>
            </a:pPr>
            <a:r>
              <a:rPr lang="pl-PL" sz="2000" dirty="0">
                <a:latin typeface="Amasis MT Pro" panose="02040504050005020304" pitchFamily="18" charset="-18"/>
              </a:rPr>
              <a:t>IP przypomina, aby nie przesyłać za pośrednictwem systemu SL2021 dokumentów, o które Beneficjent </a:t>
            </a:r>
            <a:r>
              <a:rPr lang="pl-PL" sz="2000" u="sng" dirty="0">
                <a:latin typeface="Amasis MT Pro" panose="02040504050005020304" pitchFamily="18" charset="-18"/>
              </a:rPr>
              <a:t>nie został poproszony </a:t>
            </a:r>
            <a:r>
              <a:rPr lang="pl-PL" sz="2000" dirty="0">
                <a:latin typeface="Amasis MT Pro" panose="02040504050005020304" pitchFamily="18" charset="-18"/>
              </a:rPr>
              <a:t>w piśmie dotyczącym analizy pogłębionej. W przypadku analizy pełnej wskazujemy Państwu dokumenty, jakie są niezbędne przy weryfikacji (oprócz dokumentu źródłowego) i zwracamy się z prośbą o ich przesłanie – jeżeli wymieniamy tylko dokument źródłowy wraz z wyciągiem bankowym – oznacza to, że nie potrzebujemy innych dokumentów. </a:t>
            </a:r>
          </a:p>
          <a:p>
            <a:pPr marL="457200" indent="-457200">
              <a:buFont typeface="+mj-lt"/>
              <a:buAutoNum type="arabicPeriod"/>
            </a:pPr>
            <a:endParaRPr lang="pl-PL" sz="2000" dirty="0">
              <a:latin typeface="Amasis MT Pro" panose="02040504050005020304" pitchFamily="18" charset="-18"/>
            </a:endParaRPr>
          </a:p>
          <a:p>
            <a:pPr marL="457200" indent="-457200">
              <a:buFont typeface="+mj-lt"/>
              <a:buAutoNum type="arabicPeriod"/>
            </a:pPr>
            <a:r>
              <a:rPr lang="pl-PL" sz="2000" dirty="0">
                <a:latin typeface="Amasis MT Pro" panose="02040504050005020304" pitchFamily="18" charset="-18"/>
              </a:rPr>
              <a:t>IP zaleca ograniczenie wymogów wobec organizatorów/uczestników do tych, które są określone przepisami prawa, tj. ustawą, wytycznymi i założeniami programu FEL, </a:t>
            </a:r>
            <a:r>
              <a:rPr lang="pl-PL" sz="2000" b="1" u="sng" dirty="0">
                <a:latin typeface="Amasis MT Pro" panose="02040504050005020304" pitchFamily="18" charset="-18"/>
              </a:rPr>
              <a:t>każdorazowe</a:t>
            </a:r>
            <a:r>
              <a:rPr lang="pl-PL" sz="2000" dirty="0">
                <a:latin typeface="Amasis MT Pro" panose="02040504050005020304" pitchFamily="18" charset="-18"/>
              </a:rPr>
              <a:t> nałożenie innych, dodatkowych warunków powoduje konieczność ich spełnienia, a fakt dokonanej weryfikacji </a:t>
            </a:r>
            <a:r>
              <a:rPr lang="pl-PL" sz="2000" b="1" u="sng" dirty="0">
                <a:latin typeface="Amasis MT Pro" panose="02040504050005020304" pitchFamily="18" charset="-18"/>
              </a:rPr>
              <a:t>powinien być udokumentowany przez PUP/MUP.</a:t>
            </a:r>
          </a:p>
        </p:txBody>
      </p:sp>
    </p:spTree>
    <p:extLst>
      <p:ext uri="{BB962C8B-B14F-4D97-AF65-F5344CB8AC3E}">
        <p14:creationId xmlns:p14="http://schemas.microsoft.com/office/powerpoint/2010/main" val="10568573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C707332-D441-53A8-6AC1-6D944A3013A6}"/>
            </a:ext>
          </a:extLst>
        </p:cNvPr>
        <p:cNvGrpSpPr/>
        <p:nvPr/>
      </p:nvGrpSpPr>
      <p:grpSpPr>
        <a:xfrm>
          <a:off x="0" y="0"/>
          <a:ext cx="0" cy="0"/>
          <a:chOff x="0" y="0"/>
          <a:chExt cx="0" cy="0"/>
        </a:xfrm>
      </p:grpSpPr>
      <p:sp>
        <p:nvSpPr>
          <p:cNvPr id="2" name="Tytuł 22">
            <a:extLst>
              <a:ext uri="{FF2B5EF4-FFF2-40B4-BE49-F238E27FC236}">
                <a16:creationId xmlns:a16="http://schemas.microsoft.com/office/drawing/2014/main" id="{4C1A7A84-69C9-292A-5FC9-481ABAEF231B}"/>
              </a:ext>
            </a:extLst>
          </p:cNvPr>
          <p:cNvSpPr txBox="1">
            <a:spLocks noGrp="1"/>
          </p:cNvSpPr>
          <p:nvPr>
            <p:ph type="title" idx="4294967295"/>
          </p:nvPr>
        </p:nvSpPr>
        <p:spPr>
          <a:xfrm>
            <a:off x="0" y="136525"/>
            <a:ext cx="10899775" cy="430213"/>
          </a:xfrm>
          <a:solidFill>
            <a:schemeClr val="accent1"/>
          </a:solidFill>
        </p:spPr>
        <p:txBody>
          <a:bodyPr rot="0" spcFirstLastPara="0" vertOverflow="overflow" horzOverflow="overflow" spcCol="0" rtlCol="0" fromWordArt="0" anchor="t" forceAA="0">
            <a:spAutoFit/>
          </a:bodyPr>
          <a:lstStyle/>
          <a:p>
            <a:pPr fontAlgn="auto">
              <a:lnSpc>
                <a:spcPct val="100000"/>
              </a:lnSpc>
              <a:spcBef>
                <a:spcPts val="0"/>
              </a:spcBef>
              <a:spcAft>
                <a:spcPts val="0"/>
              </a:spcAft>
              <a:defRPr/>
            </a:pPr>
            <a:r>
              <a:rPr lang="pl-PL" sz="2200" dirty="0">
                <a:solidFill>
                  <a:schemeClr val="bg1"/>
                </a:solidFill>
                <a:latin typeface="Calibri" panose="020F0502020204030204"/>
                <a:ea typeface="+mn-ea"/>
                <a:cs typeface="+mn-cs"/>
              </a:rPr>
              <a:t>Kompetencje a kwalifikacje</a:t>
            </a:r>
          </a:p>
        </p:txBody>
      </p:sp>
      <p:pic>
        <p:nvPicPr>
          <p:cNvPr id="184322" name="Obraz 2" descr="Znacznik Fundusze Europejskie dla Lubelskiego 2021-2027 umieszczony w prawym dolnym rogu" title="Znacznik Fundusze Europejskie dla Lubelskiego 2021-2027 umieszczony w prawym dolnym rogu">
            <a:extLst>
              <a:ext uri="{FF2B5EF4-FFF2-40B4-BE49-F238E27FC236}">
                <a16:creationId xmlns:a16="http://schemas.microsoft.com/office/drawing/2014/main" id="{0581C8D5-D1B7-D0C2-E1BB-D99097EE60C8}"/>
              </a:ext>
            </a:extLst>
          </p:cNvPr>
          <p:cNvPicPr>
            <a:picLocks noChangeAspect="1"/>
          </p:cNvPicPr>
          <p:nvPr/>
        </p:nvPicPr>
        <p:blipFill>
          <a:blip r:embed="rId3"/>
          <a:srcRect/>
          <a:stretch>
            <a:fillRect/>
          </a:stretch>
        </p:blipFill>
        <p:spPr bwMode="auto">
          <a:xfrm>
            <a:off x="6626225" y="6057900"/>
            <a:ext cx="5464175" cy="373063"/>
          </a:xfrm>
          <a:prstGeom prst="rect">
            <a:avLst/>
          </a:prstGeom>
          <a:noFill/>
          <a:ln w="9525">
            <a:noFill/>
            <a:miter lim="800000"/>
            <a:headEnd/>
            <a:tailEnd/>
          </a:ln>
        </p:spPr>
      </p:pic>
      <p:sp>
        <p:nvSpPr>
          <p:cNvPr id="4" name="Symbol zastępczy numeru slajdu 3">
            <a:extLst>
              <a:ext uri="{FF2B5EF4-FFF2-40B4-BE49-F238E27FC236}">
                <a16:creationId xmlns:a16="http://schemas.microsoft.com/office/drawing/2014/main" id="{84D9A64B-F656-BBF2-5587-EB938026708B}"/>
              </a:ext>
            </a:extLst>
          </p:cNvPr>
          <p:cNvSpPr txBox="1">
            <a:spLocks noGrp="1"/>
          </p:cNvSpPr>
          <p:nvPr/>
        </p:nvSpPr>
        <p:spPr>
          <a:xfrm>
            <a:off x="8610600" y="6356350"/>
            <a:ext cx="2743200" cy="365125"/>
          </a:xfrm>
          <a:prstGeom prst="rect">
            <a:avLst/>
          </a:prstGeom>
          <a:noFill/>
        </p:spPr>
        <p:txBody>
          <a:bodyPr anchor="ctr"/>
          <a:lstStyle/>
          <a:p>
            <a:pPr algn="r" fontAlgn="auto">
              <a:spcBef>
                <a:spcPts val="0"/>
              </a:spcBef>
              <a:spcAft>
                <a:spcPts val="0"/>
              </a:spcAft>
              <a:defRPr/>
            </a:pPr>
            <a:fld id="{4853E03C-486E-4580-A278-ED3C651297CD}" type="slidenum">
              <a:rPr lang="pl-PL" sz="1200">
                <a:solidFill>
                  <a:schemeClr val="tx1">
                    <a:tint val="75000"/>
                  </a:schemeClr>
                </a:solidFill>
                <a:latin typeface="+mn-lt"/>
                <a:cs typeface="+mn-cs"/>
              </a:rPr>
              <a:pPr algn="r" fontAlgn="auto">
                <a:spcBef>
                  <a:spcPts val="0"/>
                </a:spcBef>
                <a:spcAft>
                  <a:spcPts val="0"/>
                </a:spcAft>
                <a:defRPr/>
              </a:pPr>
              <a:t>29</a:t>
            </a:fld>
            <a:endParaRPr lang="pl-PL" sz="1200" dirty="0">
              <a:solidFill>
                <a:schemeClr val="tx1">
                  <a:tint val="75000"/>
                </a:schemeClr>
              </a:solidFill>
              <a:latin typeface="+mn-lt"/>
              <a:cs typeface="+mn-cs"/>
            </a:endParaRPr>
          </a:p>
        </p:txBody>
      </p:sp>
      <p:sp>
        <p:nvSpPr>
          <p:cNvPr id="3" name="pole tekstowe 2">
            <a:extLst>
              <a:ext uri="{FF2B5EF4-FFF2-40B4-BE49-F238E27FC236}">
                <a16:creationId xmlns:a16="http://schemas.microsoft.com/office/drawing/2014/main" id="{B1C72509-4D34-05D3-EE8E-792D37C506EC}"/>
              </a:ext>
            </a:extLst>
          </p:cNvPr>
          <p:cNvSpPr txBox="1"/>
          <p:nvPr/>
        </p:nvSpPr>
        <p:spPr>
          <a:xfrm>
            <a:off x="467590" y="1527463"/>
            <a:ext cx="10529455" cy="4062651"/>
          </a:xfrm>
          <a:prstGeom prst="rect">
            <a:avLst/>
          </a:prstGeom>
          <a:noFill/>
        </p:spPr>
        <p:txBody>
          <a:bodyPr wrap="square" rtlCol="0">
            <a:spAutoFit/>
          </a:bodyPr>
          <a:lstStyle/>
          <a:p>
            <a:r>
              <a:rPr lang="pl-PL" sz="2000" dirty="0">
                <a:latin typeface="Amasis MT Pro" panose="02040504050005020304" pitchFamily="18" charset="-18"/>
              </a:rPr>
              <a:t>Jednym z częstych problemów jest interpretacja pojęcia kompetencji uzyskanych w ramach projektu.</a:t>
            </a:r>
          </a:p>
          <a:p>
            <a:r>
              <a:rPr lang="pl-PL" sz="2000" dirty="0">
                <a:latin typeface="Amasis MT Pro" panose="02040504050005020304" pitchFamily="18" charset="-18"/>
              </a:rPr>
              <a:t> </a:t>
            </a:r>
          </a:p>
          <a:p>
            <a:r>
              <a:rPr lang="pl-PL" sz="2000" dirty="0">
                <a:latin typeface="Amasis MT Pro" panose="02040504050005020304" pitchFamily="18" charset="-18"/>
              </a:rPr>
              <a:t>W przypadku, gdy forma wsparcia w odniesieniu do konkretnej osoby nie uwzględnia </a:t>
            </a:r>
            <a:r>
              <a:rPr lang="pl-PL" sz="2000" b="1" dirty="0">
                <a:latin typeface="Amasis MT Pro" panose="02040504050005020304" pitchFamily="18" charset="-18"/>
              </a:rPr>
              <a:t>procesu certyfikowania </a:t>
            </a:r>
            <a:r>
              <a:rPr lang="pl-PL" sz="2000" dirty="0">
                <a:latin typeface="Amasis MT Pro" panose="02040504050005020304" pitchFamily="18" charset="-18"/>
              </a:rPr>
              <a:t>(proces, w wyniku którego osoba ubiegająca się o nadanie określonej kwalifikacji, po uzyskaniu pozytywnego wyniku walidacji, otrzymuje od uprawnionego podmiotu certyfikującego dokument potwierdzający nadanie określonej </a:t>
            </a:r>
            <a:r>
              <a:rPr lang="pl-PL" sz="2000" u="sng" dirty="0">
                <a:latin typeface="Amasis MT Pro" panose="02040504050005020304" pitchFamily="18" charset="-18"/>
              </a:rPr>
              <a:t>kwalifikacji</a:t>
            </a:r>
            <a:r>
              <a:rPr lang="pl-PL" sz="2000" dirty="0">
                <a:latin typeface="Amasis MT Pro" panose="02040504050005020304" pitchFamily="18" charset="-18"/>
              </a:rPr>
              <a:t>), taka osoba nabywa kompetencje, pod warunkiem pozytywnego przejścia procesu walidacji.</a:t>
            </a:r>
          </a:p>
          <a:p>
            <a:endParaRPr lang="pl-PL" sz="2000" dirty="0">
              <a:latin typeface="Amasis MT Pro" panose="02040504050005020304" pitchFamily="18" charset="-18"/>
            </a:endParaRPr>
          </a:p>
          <a:p>
            <a:r>
              <a:rPr lang="pl-PL" sz="2000" b="1" dirty="0">
                <a:latin typeface="Amasis MT Pro" panose="02040504050005020304" pitchFamily="18" charset="-18"/>
              </a:rPr>
              <a:t>Kompetencja </a:t>
            </a:r>
            <a:r>
              <a:rPr lang="pl-PL" sz="2000" dirty="0">
                <a:latin typeface="Amasis MT Pro" panose="02040504050005020304" pitchFamily="18" charset="-18"/>
              </a:rPr>
              <a:t>to wyodrębniony zestaw efektów uczenia się / kształcenia, które zostały sprawdzone w procesie walidacji w sposób zgodny z wymaganiami ustalonymi dla danej kompetencji, odnoszącymi się w szczególności do składających się na nią efektów uczenia się.</a:t>
            </a:r>
          </a:p>
          <a:p>
            <a:endParaRPr lang="pl-PL" dirty="0">
              <a:latin typeface="Amasis MT Pro" panose="02040504050005020304" pitchFamily="18" charset="-18"/>
            </a:endParaRPr>
          </a:p>
        </p:txBody>
      </p:sp>
    </p:spTree>
    <p:extLst>
      <p:ext uri="{BB962C8B-B14F-4D97-AF65-F5344CB8AC3E}">
        <p14:creationId xmlns:p14="http://schemas.microsoft.com/office/powerpoint/2010/main" val="19576482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ytuł 22"/>
          <p:cNvSpPr txBox="1">
            <a:spLocks noGrp="1"/>
          </p:cNvSpPr>
          <p:nvPr>
            <p:ph type="title" idx="4294967295"/>
          </p:nvPr>
        </p:nvSpPr>
        <p:spPr>
          <a:xfrm>
            <a:off x="0" y="285750"/>
            <a:ext cx="10899775" cy="430213"/>
          </a:xfrm>
          <a:solidFill>
            <a:schemeClr val="accent1"/>
          </a:solidFill>
        </p:spPr>
        <p:txBody>
          <a:bodyPr rot="0" spcFirstLastPara="0" vertOverflow="overflow" horzOverflow="overflow" spcCol="0" rtlCol="0" fromWordArt="0" anchor="t" forceAA="0">
            <a:spAutoFit/>
          </a:bodyPr>
          <a:lstStyle/>
          <a:p>
            <a:pPr fontAlgn="auto">
              <a:lnSpc>
                <a:spcPct val="100000"/>
              </a:lnSpc>
              <a:spcBef>
                <a:spcPts val="0"/>
              </a:spcBef>
              <a:spcAft>
                <a:spcPts val="0"/>
              </a:spcAft>
              <a:defRPr/>
            </a:pPr>
            <a:r>
              <a:rPr lang="pl-PL" sz="2200" dirty="0">
                <a:solidFill>
                  <a:schemeClr val="bg1"/>
                </a:solidFill>
                <a:latin typeface="Amasis MT Pro" panose="02040504050005020304" pitchFamily="18" charset="-18"/>
                <a:ea typeface="+mn-ea"/>
                <a:cs typeface="+mn-cs"/>
              </a:rPr>
              <a:t>Art. 152 Ustawy</a:t>
            </a:r>
          </a:p>
        </p:txBody>
      </p:sp>
      <p:pic>
        <p:nvPicPr>
          <p:cNvPr id="184322" name="Obraz 2" descr="Znacznik Fundusze Europejskie dla Lubelskiego 2021-2027 umieszczony w prawym dolnym rogu" title="Znacznik Fundusze Europejskie dla Lubelskiego 2021-2027 umieszczony w prawym dolnym rogu"/>
          <p:cNvPicPr>
            <a:picLocks noChangeAspect="1"/>
          </p:cNvPicPr>
          <p:nvPr/>
        </p:nvPicPr>
        <p:blipFill>
          <a:blip r:embed="rId3"/>
          <a:srcRect/>
          <a:stretch>
            <a:fillRect/>
          </a:stretch>
        </p:blipFill>
        <p:spPr bwMode="auto">
          <a:xfrm>
            <a:off x="6626225" y="6057900"/>
            <a:ext cx="5464175" cy="373063"/>
          </a:xfrm>
          <a:prstGeom prst="rect">
            <a:avLst/>
          </a:prstGeom>
          <a:noFill/>
          <a:ln w="9525">
            <a:noFill/>
            <a:miter lim="800000"/>
            <a:headEnd/>
            <a:tailEnd/>
          </a:ln>
        </p:spPr>
      </p:pic>
      <p:sp>
        <p:nvSpPr>
          <p:cNvPr id="4" name="Symbol zastępczy numeru slajdu 3"/>
          <p:cNvSpPr txBox="1">
            <a:spLocks noGrp="1"/>
          </p:cNvSpPr>
          <p:nvPr/>
        </p:nvSpPr>
        <p:spPr>
          <a:xfrm>
            <a:off x="8610600" y="6356350"/>
            <a:ext cx="2743200" cy="365125"/>
          </a:xfrm>
          <a:prstGeom prst="rect">
            <a:avLst/>
          </a:prstGeom>
          <a:noFill/>
        </p:spPr>
        <p:txBody>
          <a:bodyPr anchor="ctr"/>
          <a:lstStyle/>
          <a:p>
            <a:pPr algn="r" fontAlgn="auto">
              <a:spcBef>
                <a:spcPts val="0"/>
              </a:spcBef>
              <a:spcAft>
                <a:spcPts val="0"/>
              </a:spcAft>
              <a:defRPr/>
            </a:pPr>
            <a:fld id="{4853E03C-486E-4580-A278-ED3C651297CD}" type="slidenum">
              <a:rPr lang="pl-PL" sz="1200">
                <a:solidFill>
                  <a:schemeClr val="tx1">
                    <a:tint val="75000"/>
                  </a:schemeClr>
                </a:solidFill>
                <a:latin typeface="+mn-lt"/>
                <a:cs typeface="+mn-cs"/>
              </a:rPr>
              <a:pPr algn="r" fontAlgn="auto">
                <a:spcBef>
                  <a:spcPts val="0"/>
                </a:spcBef>
                <a:spcAft>
                  <a:spcPts val="0"/>
                </a:spcAft>
                <a:defRPr/>
              </a:pPr>
              <a:t>3</a:t>
            </a:fld>
            <a:endParaRPr lang="pl-PL" sz="1200" dirty="0">
              <a:solidFill>
                <a:schemeClr val="tx1">
                  <a:tint val="75000"/>
                </a:schemeClr>
              </a:solidFill>
              <a:latin typeface="+mn-lt"/>
              <a:cs typeface="+mn-cs"/>
            </a:endParaRPr>
          </a:p>
        </p:txBody>
      </p:sp>
      <p:sp>
        <p:nvSpPr>
          <p:cNvPr id="5" name="pole tekstowe 4">
            <a:extLst>
              <a:ext uri="{FF2B5EF4-FFF2-40B4-BE49-F238E27FC236}">
                <a16:creationId xmlns:a16="http://schemas.microsoft.com/office/drawing/2014/main" id="{CF058D72-E0BB-13AA-C570-76F68F096424}"/>
              </a:ext>
            </a:extLst>
          </p:cNvPr>
          <p:cNvSpPr txBox="1"/>
          <p:nvPr/>
        </p:nvSpPr>
        <p:spPr>
          <a:xfrm>
            <a:off x="1194954" y="951398"/>
            <a:ext cx="9324110" cy="4093428"/>
          </a:xfrm>
          <a:prstGeom prst="rect">
            <a:avLst/>
          </a:prstGeom>
          <a:noFill/>
        </p:spPr>
        <p:txBody>
          <a:bodyPr wrap="square" rtlCol="0">
            <a:spAutoFit/>
          </a:bodyPr>
          <a:lstStyle/>
          <a:p>
            <a:r>
              <a:rPr lang="pl-PL" sz="2000" b="1" dirty="0">
                <a:latin typeface="Amasis MT Pro" panose="02040504050005020304" pitchFamily="18" charset="-18"/>
              </a:rPr>
              <a:t>Zgodnie z zapisami art. 152 ww. Ustawy:</a:t>
            </a:r>
          </a:p>
          <a:p>
            <a:pPr marL="514350" indent="-514350">
              <a:buAutoNum type="arabicPeriod"/>
            </a:pPr>
            <a:r>
              <a:rPr lang="pl-PL" sz="2000" dirty="0">
                <a:latin typeface="Amasis MT Pro" panose="02040504050005020304" pitchFamily="18" charset="-18"/>
              </a:rPr>
              <a:t>Jeżeli osoba, która otrzymała dofinansowanie podjęcia działalności gospodarczej, </a:t>
            </a:r>
            <a:r>
              <a:rPr lang="pl-PL" sz="2000" u="sng" dirty="0">
                <a:latin typeface="Amasis MT Pro" panose="02040504050005020304" pitchFamily="18" charset="-18"/>
              </a:rPr>
              <a:t>nabędzie prawo do obniżenia kwoty podatku od towarów i usług należnego o kwotę podatku naliczonego, jest obowiązana do zwrotu równowartości podatku </a:t>
            </a:r>
            <a:r>
              <a:rPr lang="pl-PL" sz="2000" dirty="0">
                <a:latin typeface="Amasis MT Pro" panose="02040504050005020304" pitchFamily="18" charset="-18"/>
              </a:rPr>
              <a:t>od towarów i usług zakupionych w ramach umowy.</a:t>
            </a:r>
          </a:p>
          <a:p>
            <a:pPr marL="514350" indent="-514350">
              <a:buAutoNum type="arabicPeriod"/>
            </a:pPr>
            <a:endParaRPr lang="pl-PL" sz="2000" dirty="0">
              <a:latin typeface="Amasis MT Pro" panose="02040504050005020304" pitchFamily="18" charset="-18"/>
            </a:endParaRPr>
          </a:p>
          <a:p>
            <a:r>
              <a:rPr lang="pl-PL" sz="2000" i="1" dirty="0">
                <a:latin typeface="Amasis MT Pro" panose="02040504050005020304" pitchFamily="18" charset="-18"/>
              </a:rPr>
              <a:t>Oznacza to, że fakt rejestracji osoby, która otrzymała dofinansowanie na podjęcie działalności gospodarczej, jako podatnika VAT na podstawie zgłoszenia dokonanego </a:t>
            </a:r>
          </a:p>
          <a:p>
            <a:r>
              <a:rPr lang="pl-PL" sz="2000" i="1" dirty="0">
                <a:latin typeface="Amasis MT Pro" panose="02040504050005020304" pitchFamily="18" charset="-18"/>
              </a:rPr>
              <a:t>na formularzu VAT-R jest równoznaczny z nabyciem prawa do obniżenia kwoty podatku VAT o kwotę podatku naliczonego i skutkuje obowiązkiem zwrotu równowartości podatku od towarów i usług zakupionych w ramach umowy. Przy czym termin zwrotu uzależniony jest od złożenia pierwszej deklaracji podatkowej, w której kwota tego podatku mogła być wykazana do odliczenia.</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2108188-D581-91D1-43D1-4372CD59EC6E}"/>
            </a:ext>
          </a:extLst>
        </p:cNvPr>
        <p:cNvGrpSpPr/>
        <p:nvPr/>
      </p:nvGrpSpPr>
      <p:grpSpPr>
        <a:xfrm>
          <a:off x="0" y="0"/>
          <a:ext cx="0" cy="0"/>
          <a:chOff x="0" y="0"/>
          <a:chExt cx="0" cy="0"/>
        </a:xfrm>
      </p:grpSpPr>
      <p:sp>
        <p:nvSpPr>
          <p:cNvPr id="2" name="Tytuł 22">
            <a:extLst>
              <a:ext uri="{FF2B5EF4-FFF2-40B4-BE49-F238E27FC236}">
                <a16:creationId xmlns:a16="http://schemas.microsoft.com/office/drawing/2014/main" id="{3F1F5BEF-B5C4-9CD7-6A5F-8D265FD5BD4C}"/>
              </a:ext>
            </a:extLst>
          </p:cNvPr>
          <p:cNvSpPr txBox="1">
            <a:spLocks noGrp="1"/>
          </p:cNvSpPr>
          <p:nvPr>
            <p:ph type="title" idx="4294967295"/>
          </p:nvPr>
        </p:nvSpPr>
        <p:spPr>
          <a:xfrm>
            <a:off x="0" y="136525"/>
            <a:ext cx="10899775" cy="430213"/>
          </a:xfrm>
          <a:solidFill>
            <a:schemeClr val="accent1"/>
          </a:solidFill>
        </p:spPr>
        <p:txBody>
          <a:bodyPr rot="0" spcFirstLastPara="0" vertOverflow="overflow" horzOverflow="overflow" spcCol="0" rtlCol="0" fromWordArt="0" anchor="t" forceAA="0">
            <a:spAutoFit/>
          </a:bodyPr>
          <a:lstStyle/>
          <a:p>
            <a:pPr fontAlgn="auto">
              <a:lnSpc>
                <a:spcPct val="100000"/>
              </a:lnSpc>
              <a:spcBef>
                <a:spcPts val="0"/>
              </a:spcBef>
              <a:spcAft>
                <a:spcPts val="0"/>
              </a:spcAft>
              <a:defRPr/>
            </a:pPr>
            <a:r>
              <a:rPr lang="pl-PL" sz="2200" dirty="0">
                <a:solidFill>
                  <a:schemeClr val="bg1"/>
                </a:solidFill>
                <a:latin typeface="Calibri" panose="020F0502020204030204"/>
                <a:ea typeface="+mn-ea"/>
                <a:cs typeface="+mn-cs"/>
              </a:rPr>
              <a:t>Kompetencje a kwalifikacje</a:t>
            </a:r>
          </a:p>
        </p:txBody>
      </p:sp>
      <p:pic>
        <p:nvPicPr>
          <p:cNvPr id="184322" name="Obraz 2" descr="Znacznik Fundusze Europejskie dla Lubelskiego 2021-2027 umieszczony w prawym dolnym rogu" title="Znacznik Fundusze Europejskie dla Lubelskiego 2021-2027 umieszczony w prawym dolnym rogu">
            <a:extLst>
              <a:ext uri="{FF2B5EF4-FFF2-40B4-BE49-F238E27FC236}">
                <a16:creationId xmlns:a16="http://schemas.microsoft.com/office/drawing/2014/main" id="{BE456F4F-3306-F24A-77C0-7F6B4BE7C872}"/>
              </a:ext>
            </a:extLst>
          </p:cNvPr>
          <p:cNvPicPr>
            <a:picLocks noChangeAspect="1"/>
          </p:cNvPicPr>
          <p:nvPr/>
        </p:nvPicPr>
        <p:blipFill>
          <a:blip r:embed="rId3"/>
          <a:srcRect/>
          <a:stretch>
            <a:fillRect/>
          </a:stretch>
        </p:blipFill>
        <p:spPr bwMode="auto">
          <a:xfrm>
            <a:off x="6626225" y="6057900"/>
            <a:ext cx="5464175" cy="373063"/>
          </a:xfrm>
          <a:prstGeom prst="rect">
            <a:avLst/>
          </a:prstGeom>
          <a:noFill/>
          <a:ln w="9525">
            <a:noFill/>
            <a:miter lim="800000"/>
            <a:headEnd/>
            <a:tailEnd/>
          </a:ln>
        </p:spPr>
      </p:pic>
      <p:sp>
        <p:nvSpPr>
          <p:cNvPr id="4" name="Symbol zastępczy numeru slajdu 3">
            <a:extLst>
              <a:ext uri="{FF2B5EF4-FFF2-40B4-BE49-F238E27FC236}">
                <a16:creationId xmlns:a16="http://schemas.microsoft.com/office/drawing/2014/main" id="{71C6D728-487E-0681-847F-22F356F0DD2A}"/>
              </a:ext>
            </a:extLst>
          </p:cNvPr>
          <p:cNvSpPr txBox="1">
            <a:spLocks noGrp="1"/>
          </p:cNvSpPr>
          <p:nvPr/>
        </p:nvSpPr>
        <p:spPr>
          <a:xfrm>
            <a:off x="8610600" y="6356350"/>
            <a:ext cx="2743200" cy="365125"/>
          </a:xfrm>
          <a:prstGeom prst="rect">
            <a:avLst/>
          </a:prstGeom>
          <a:noFill/>
        </p:spPr>
        <p:txBody>
          <a:bodyPr anchor="ctr"/>
          <a:lstStyle/>
          <a:p>
            <a:pPr algn="r" fontAlgn="auto">
              <a:spcBef>
                <a:spcPts val="0"/>
              </a:spcBef>
              <a:spcAft>
                <a:spcPts val="0"/>
              </a:spcAft>
              <a:defRPr/>
            </a:pPr>
            <a:fld id="{4853E03C-486E-4580-A278-ED3C651297CD}" type="slidenum">
              <a:rPr lang="pl-PL" sz="1200">
                <a:solidFill>
                  <a:schemeClr val="tx1">
                    <a:tint val="75000"/>
                  </a:schemeClr>
                </a:solidFill>
                <a:latin typeface="+mn-lt"/>
                <a:cs typeface="+mn-cs"/>
              </a:rPr>
              <a:pPr algn="r" fontAlgn="auto">
                <a:spcBef>
                  <a:spcPts val="0"/>
                </a:spcBef>
                <a:spcAft>
                  <a:spcPts val="0"/>
                </a:spcAft>
                <a:defRPr/>
              </a:pPr>
              <a:t>30</a:t>
            </a:fld>
            <a:endParaRPr lang="pl-PL" sz="1200" dirty="0">
              <a:solidFill>
                <a:schemeClr val="tx1">
                  <a:tint val="75000"/>
                </a:schemeClr>
              </a:solidFill>
              <a:latin typeface="+mn-lt"/>
              <a:cs typeface="+mn-cs"/>
            </a:endParaRPr>
          </a:p>
        </p:txBody>
      </p:sp>
      <p:sp>
        <p:nvSpPr>
          <p:cNvPr id="3" name="pole tekstowe 2">
            <a:extLst>
              <a:ext uri="{FF2B5EF4-FFF2-40B4-BE49-F238E27FC236}">
                <a16:creationId xmlns:a16="http://schemas.microsoft.com/office/drawing/2014/main" id="{287180E6-3EDD-EA9B-D2A0-EE46F2C6910C}"/>
              </a:ext>
            </a:extLst>
          </p:cNvPr>
          <p:cNvSpPr txBox="1"/>
          <p:nvPr/>
        </p:nvSpPr>
        <p:spPr>
          <a:xfrm>
            <a:off x="550717" y="798652"/>
            <a:ext cx="10529455" cy="4678204"/>
          </a:xfrm>
          <a:prstGeom prst="rect">
            <a:avLst/>
          </a:prstGeom>
          <a:noFill/>
        </p:spPr>
        <p:txBody>
          <a:bodyPr wrap="square" rtlCol="0">
            <a:spAutoFit/>
          </a:bodyPr>
          <a:lstStyle/>
          <a:p>
            <a:r>
              <a:rPr lang="pl-PL" sz="2000" b="1" dirty="0">
                <a:latin typeface="Amasis MT Pro" panose="02040504050005020304" pitchFamily="18" charset="-18"/>
              </a:rPr>
              <a:t>Walidacja</a:t>
            </a:r>
            <a:r>
              <a:rPr lang="pl-PL" sz="2000" dirty="0">
                <a:latin typeface="Amasis MT Pro" panose="02040504050005020304" pitchFamily="18" charset="-18"/>
              </a:rPr>
              <a:t> to sprawdzenie, czy osoba, niezależnie od sposobu uczenia się, osiągnęła wyodrębnioną część lub całość efektów uczenia się wymaganych dla tej kompetencji. Walidacja powinna być prowadzona w sposób trafny (weryfikowane są te efekty uczenia się, które zostały określone dla danej kompetencji) i rzetelny (wynik weryfikacji jest niezależny od miejsca, czasu, metod oraz osób przeprowadzających walidację). Walidację kończy podjęcie i wydanie decyzji, </a:t>
            </a:r>
            <a:r>
              <a:rPr lang="pl-PL" sz="2000" u="sng" dirty="0">
                <a:latin typeface="Amasis MT Pro" panose="02040504050005020304" pitchFamily="18" charset="-18"/>
              </a:rPr>
              <a:t>jakie efekty uczenia się zostały potwierdzone w jej trakcie, jakie zaś nie.</a:t>
            </a:r>
          </a:p>
          <a:p>
            <a:endParaRPr lang="pl-PL" sz="2000" u="sng" dirty="0">
              <a:latin typeface="Amasis MT Pro" panose="02040504050005020304" pitchFamily="18" charset="-18"/>
            </a:endParaRPr>
          </a:p>
          <a:p>
            <a:r>
              <a:rPr lang="pl-PL" sz="2000" b="1" dirty="0">
                <a:latin typeface="Amasis MT Pro" panose="02040504050005020304" pitchFamily="18" charset="-18"/>
              </a:rPr>
              <a:t>Potwierdzenie nabycia kompetencji </a:t>
            </a:r>
            <a:r>
              <a:rPr lang="pl-PL" sz="2000" dirty="0">
                <a:latin typeface="Amasis MT Pro" panose="02040504050005020304" pitchFamily="18" charset="-18"/>
              </a:rPr>
              <a:t>powinno uwzględniać następujące etapy:</a:t>
            </a:r>
          </a:p>
          <a:p>
            <a:r>
              <a:rPr lang="pl-PL" sz="2000" dirty="0">
                <a:latin typeface="Amasis MT Pro" panose="02040504050005020304" pitchFamily="18" charset="-18"/>
              </a:rPr>
              <a:t>− ETAP I – Zakres </a:t>
            </a:r>
          </a:p>
          <a:p>
            <a:r>
              <a:rPr lang="pl-PL" sz="2000" dirty="0">
                <a:latin typeface="Amasis MT Pro" panose="02040504050005020304" pitchFamily="18" charset="-18"/>
              </a:rPr>
              <a:t>− ETAP II – Wzorzec </a:t>
            </a:r>
          </a:p>
          <a:p>
            <a:r>
              <a:rPr lang="pl-PL" sz="2000" dirty="0">
                <a:latin typeface="Amasis MT Pro" panose="02040504050005020304" pitchFamily="18" charset="-18"/>
              </a:rPr>
              <a:t>− ETAP III – Ocena </a:t>
            </a:r>
          </a:p>
          <a:p>
            <a:r>
              <a:rPr lang="pl-PL" sz="2000" dirty="0">
                <a:latin typeface="Amasis MT Pro" panose="02040504050005020304" pitchFamily="18" charset="-18"/>
              </a:rPr>
              <a:t>− ETAP IV – Porównanie </a:t>
            </a:r>
          </a:p>
          <a:p>
            <a:r>
              <a:rPr lang="pl-PL" sz="2000" u="sng" dirty="0">
                <a:latin typeface="Amasis MT Pro" panose="02040504050005020304" pitchFamily="18" charset="-18"/>
              </a:rPr>
              <a:t>Nabycie kompetencji potwierdzone jest uzyskaniem dokumentu, zawierającego wyszczególnione efekty uczenia się odnoszące się do nabytej kompetencji.</a:t>
            </a:r>
          </a:p>
          <a:p>
            <a:endParaRPr lang="pl-PL" dirty="0">
              <a:latin typeface="Amasis MT Pro" panose="02040504050005020304" pitchFamily="18" charset="-18"/>
            </a:endParaRPr>
          </a:p>
        </p:txBody>
      </p:sp>
    </p:spTree>
    <p:extLst>
      <p:ext uri="{BB962C8B-B14F-4D97-AF65-F5344CB8AC3E}">
        <p14:creationId xmlns:p14="http://schemas.microsoft.com/office/powerpoint/2010/main" val="413581987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F1C7A8A-99A4-1C51-533D-3F8ACD5715DE}"/>
            </a:ext>
          </a:extLst>
        </p:cNvPr>
        <p:cNvGrpSpPr/>
        <p:nvPr/>
      </p:nvGrpSpPr>
      <p:grpSpPr>
        <a:xfrm>
          <a:off x="0" y="0"/>
          <a:ext cx="0" cy="0"/>
          <a:chOff x="0" y="0"/>
          <a:chExt cx="0" cy="0"/>
        </a:xfrm>
      </p:grpSpPr>
      <p:sp>
        <p:nvSpPr>
          <p:cNvPr id="2" name="Tytuł 22">
            <a:extLst>
              <a:ext uri="{FF2B5EF4-FFF2-40B4-BE49-F238E27FC236}">
                <a16:creationId xmlns:a16="http://schemas.microsoft.com/office/drawing/2014/main" id="{72FCC086-F67D-A071-7792-A787390A837C}"/>
              </a:ext>
            </a:extLst>
          </p:cNvPr>
          <p:cNvSpPr txBox="1">
            <a:spLocks noGrp="1"/>
          </p:cNvSpPr>
          <p:nvPr>
            <p:ph type="title" idx="4294967295"/>
          </p:nvPr>
        </p:nvSpPr>
        <p:spPr>
          <a:xfrm>
            <a:off x="0" y="136525"/>
            <a:ext cx="10899775" cy="430213"/>
          </a:xfrm>
          <a:solidFill>
            <a:schemeClr val="accent1"/>
          </a:solidFill>
        </p:spPr>
        <p:txBody>
          <a:bodyPr rot="0" spcFirstLastPara="0" vertOverflow="overflow" horzOverflow="overflow" spcCol="0" rtlCol="0" fromWordArt="0" anchor="t" forceAA="0">
            <a:spAutoFit/>
          </a:bodyPr>
          <a:lstStyle/>
          <a:p>
            <a:pPr fontAlgn="auto">
              <a:lnSpc>
                <a:spcPct val="100000"/>
              </a:lnSpc>
              <a:spcBef>
                <a:spcPts val="0"/>
              </a:spcBef>
              <a:spcAft>
                <a:spcPts val="0"/>
              </a:spcAft>
              <a:defRPr/>
            </a:pPr>
            <a:r>
              <a:rPr lang="pl-PL" sz="2200" dirty="0">
                <a:solidFill>
                  <a:schemeClr val="bg1"/>
                </a:solidFill>
                <a:latin typeface="Calibri" panose="020F0502020204030204"/>
                <a:ea typeface="+mn-ea"/>
                <a:cs typeface="+mn-cs"/>
              </a:rPr>
              <a:t>Kompetencje a kwalifikacje</a:t>
            </a:r>
          </a:p>
        </p:txBody>
      </p:sp>
      <p:pic>
        <p:nvPicPr>
          <p:cNvPr id="184322" name="Obraz 2" descr="Znacznik Fundusze Europejskie dla Lubelskiego 2021-2027 umieszczony w prawym dolnym rogu" title="Znacznik Fundusze Europejskie dla Lubelskiego 2021-2027 umieszczony w prawym dolnym rogu">
            <a:extLst>
              <a:ext uri="{FF2B5EF4-FFF2-40B4-BE49-F238E27FC236}">
                <a16:creationId xmlns:a16="http://schemas.microsoft.com/office/drawing/2014/main" id="{B49655EE-8BA7-749D-3249-02032CF26AF6}"/>
              </a:ext>
            </a:extLst>
          </p:cNvPr>
          <p:cNvPicPr>
            <a:picLocks noChangeAspect="1"/>
          </p:cNvPicPr>
          <p:nvPr/>
        </p:nvPicPr>
        <p:blipFill>
          <a:blip r:embed="rId3"/>
          <a:srcRect/>
          <a:stretch>
            <a:fillRect/>
          </a:stretch>
        </p:blipFill>
        <p:spPr bwMode="auto">
          <a:xfrm>
            <a:off x="6626225" y="6057900"/>
            <a:ext cx="5464175" cy="373063"/>
          </a:xfrm>
          <a:prstGeom prst="rect">
            <a:avLst/>
          </a:prstGeom>
          <a:noFill/>
          <a:ln w="9525">
            <a:noFill/>
            <a:miter lim="800000"/>
            <a:headEnd/>
            <a:tailEnd/>
          </a:ln>
        </p:spPr>
      </p:pic>
      <p:sp>
        <p:nvSpPr>
          <p:cNvPr id="4" name="Symbol zastępczy numeru slajdu 3">
            <a:extLst>
              <a:ext uri="{FF2B5EF4-FFF2-40B4-BE49-F238E27FC236}">
                <a16:creationId xmlns:a16="http://schemas.microsoft.com/office/drawing/2014/main" id="{C72B5288-1F33-191D-0555-62E99508A072}"/>
              </a:ext>
            </a:extLst>
          </p:cNvPr>
          <p:cNvSpPr txBox="1">
            <a:spLocks noGrp="1"/>
          </p:cNvSpPr>
          <p:nvPr/>
        </p:nvSpPr>
        <p:spPr>
          <a:xfrm>
            <a:off x="8610600" y="6356350"/>
            <a:ext cx="2743200" cy="365125"/>
          </a:xfrm>
          <a:prstGeom prst="rect">
            <a:avLst/>
          </a:prstGeom>
          <a:noFill/>
        </p:spPr>
        <p:txBody>
          <a:bodyPr anchor="ctr"/>
          <a:lstStyle/>
          <a:p>
            <a:pPr algn="r" fontAlgn="auto">
              <a:spcBef>
                <a:spcPts val="0"/>
              </a:spcBef>
              <a:spcAft>
                <a:spcPts val="0"/>
              </a:spcAft>
              <a:defRPr/>
            </a:pPr>
            <a:fld id="{4853E03C-486E-4580-A278-ED3C651297CD}" type="slidenum">
              <a:rPr lang="pl-PL" sz="1200">
                <a:solidFill>
                  <a:schemeClr val="tx1">
                    <a:tint val="75000"/>
                  </a:schemeClr>
                </a:solidFill>
                <a:latin typeface="+mn-lt"/>
                <a:cs typeface="+mn-cs"/>
              </a:rPr>
              <a:pPr algn="r" fontAlgn="auto">
                <a:spcBef>
                  <a:spcPts val="0"/>
                </a:spcBef>
                <a:spcAft>
                  <a:spcPts val="0"/>
                </a:spcAft>
                <a:defRPr/>
              </a:pPr>
              <a:t>31</a:t>
            </a:fld>
            <a:endParaRPr lang="pl-PL" sz="1200" dirty="0">
              <a:solidFill>
                <a:schemeClr val="tx1">
                  <a:tint val="75000"/>
                </a:schemeClr>
              </a:solidFill>
              <a:latin typeface="+mn-lt"/>
              <a:cs typeface="+mn-cs"/>
            </a:endParaRPr>
          </a:p>
        </p:txBody>
      </p:sp>
      <p:sp>
        <p:nvSpPr>
          <p:cNvPr id="3" name="pole tekstowe 2">
            <a:extLst>
              <a:ext uri="{FF2B5EF4-FFF2-40B4-BE49-F238E27FC236}">
                <a16:creationId xmlns:a16="http://schemas.microsoft.com/office/drawing/2014/main" id="{CF3A7864-D64E-2840-097D-2E7125D3A4AD}"/>
              </a:ext>
            </a:extLst>
          </p:cNvPr>
          <p:cNvSpPr txBox="1"/>
          <p:nvPr/>
        </p:nvSpPr>
        <p:spPr>
          <a:xfrm>
            <a:off x="633845" y="1900088"/>
            <a:ext cx="10529455" cy="2246769"/>
          </a:xfrm>
          <a:prstGeom prst="rect">
            <a:avLst/>
          </a:prstGeom>
          <a:noFill/>
        </p:spPr>
        <p:txBody>
          <a:bodyPr wrap="square" rtlCol="0">
            <a:spAutoFit/>
          </a:bodyPr>
          <a:lstStyle/>
          <a:p>
            <a:r>
              <a:rPr lang="pl-PL" sz="2000" b="1" dirty="0">
                <a:latin typeface="Amasis MT Pro" panose="02040504050005020304" pitchFamily="18" charset="-18"/>
              </a:rPr>
              <a:t>Podsumowując </a:t>
            </a:r>
            <a:r>
              <a:rPr lang="pl-PL" sz="2000" dirty="0">
                <a:latin typeface="Amasis MT Pro" panose="02040504050005020304" pitchFamily="18" charset="-18"/>
              </a:rPr>
              <a:t>– jeżeli szkolenie prowadzi docelowo do uzyskania kwalifikacji (np. kurs prawa jazdy kat. B) to nie wykazujemy efektu jego ukończenia jako uzyskanie kompetencji – bez względu na to czy uczestnik podszedł do egzaminu wewnętrznego/uzyskał zaświadczenie o ukończeniu szkolenia. W ww. przypadku uczestnik uzyskuje kwalifikacje wyłącznie po pozytywnym uzyskaniu wyniku z egzaminu zewnętrznego – brak jego uzyskania nie oznacza równocześnie posiadania przez niego kompetencji. </a:t>
            </a:r>
            <a:endParaRPr lang="pl-PL" sz="2000" u="sng" dirty="0">
              <a:latin typeface="Amasis MT Pro" panose="02040504050005020304" pitchFamily="18" charset="-18"/>
            </a:endParaRPr>
          </a:p>
          <a:p>
            <a:endParaRPr lang="pl-PL" sz="2000" dirty="0">
              <a:latin typeface="Amasis MT Pro" panose="02040504050005020304" pitchFamily="18" charset="-18"/>
            </a:endParaRPr>
          </a:p>
        </p:txBody>
      </p:sp>
    </p:spTree>
    <p:extLst>
      <p:ext uri="{BB962C8B-B14F-4D97-AF65-F5344CB8AC3E}">
        <p14:creationId xmlns:p14="http://schemas.microsoft.com/office/powerpoint/2010/main" val="381964395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ymbol zastępczy zawartości 5"/>
          <p:cNvSpPr>
            <a:spLocks noGrp="1"/>
          </p:cNvSpPr>
          <p:nvPr>
            <p:ph type="title" idx="4294967295"/>
          </p:nvPr>
        </p:nvSpPr>
        <p:spPr>
          <a:xfrm>
            <a:off x="2696369" y="2511425"/>
            <a:ext cx="6799262" cy="917575"/>
          </a:xfrm>
        </p:spPr>
        <p:txBody>
          <a:bodyPr anchor="t">
            <a:noAutofit/>
          </a:bodyPr>
          <a:lstStyle/>
          <a:p>
            <a:pPr algn="ctr">
              <a:spcBef>
                <a:spcPts val="3600"/>
              </a:spcBef>
            </a:pPr>
            <a:r>
              <a:rPr lang="pl-PL" sz="6000" b="1" dirty="0">
                <a:solidFill>
                  <a:srgbClr val="2F5597"/>
                </a:solidFill>
                <a:latin typeface="Amasis MT Pro" panose="02040504050005020304" pitchFamily="18" charset="-18"/>
              </a:rPr>
              <a:t>Pytania</a:t>
            </a:r>
          </a:p>
        </p:txBody>
      </p:sp>
      <p:pic>
        <p:nvPicPr>
          <p:cNvPr id="190467" name="Obraz 3" descr="Fundusze Europejskie dla Lubelskiego 2021-2027"/>
          <p:cNvPicPr>
            <a:picLocks noChangeAspect="1"/>
          </p:cNvPicPr>
          <p:nvPr/>
        </p:nvPicPr>
        <p:blipFill>
          <a:blip r:embed="rId3"/>
          <a:srcRect/>
          <a:stretch>
            <a:fillRect/>
          </a:stretch>
        </p:blipFill>
        <p:spPr bwMode="auto">
          <a:xfrm>
            <a:off x="6726238" y="6024563"/>
            <a:ext cx="5465762" cy="360362"/>
          </a:xfrm>
          <a:prstGeom prst="rect">
            <a:avLst/>
          </a:prstGeom>
          <a:noFill/>
          <a:ln w="9525">
            <a:noFill/>
            <a:miter lim="800000"/>
            <a:headEnd/>
            <a:tailEnd/>
          </a:ln>
        </p:spPr>
      </p:pic>
      <p:sp>
        <p:nvSpPr>
          <p:cNvPr id="190468" name="Symbol zastępczy numeru slajdu 2"/>
          <p:cNvSpPr>
            <a:spLocks/>
          </p:cNvSpPr>
          <p:nvPr/>
        </p:nvSpPr>
        <p:spPr bwMode="auto">
          <a:xfrm>
            <a:off x="8610600" y="6356350"/>
            <a:ext cx="2743200" cy="365125"/>
          </a:xfrm>
          <a:prstGeom prst="rect">
            <a:avLst/>
          </a:prstGeom>
          <a:noFill/>
          <a:ln w="9525">
            <a:noFill/>
            <a:miter lim="800000"/>
            <a:headEnd/>
            <a:tailEnd/>
          </a:ln>
        </p:spPr>
        <p:txBody>
          <a:bodyPr anchor="ctr"/>
          <a:lstStyle/>
          <a:p>
            <a:pPr algn="r"/>
            <a:fld id="{E2A849D3-FD6B-4403-B1E2-2C70D0F7EB92}" type="slidenum">
              <a:rPr lang="pl-PL" sz="1200">
                <a:solidFill>
                  <a:srgbClr val="898989"/>
                </a:solidFill>
                <a:latin typeface="Calibri" pitchFamily="34" charset="0"/>
              </a:rPr>
              <a:pPr algn="r"/>
              <a:t>32</a:t>
            </a:fld>
            <a:endParaRPr lang="pl-PL" sz="1200">
              <a:solidFill>
                <a:srgbClr val="898989"/>
              </a:solidFill>
              <a:latin typeface="Calibri" pitchFamily="34"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ymbol zastępczy zawartości 5"/>
          <p:cNvSpPr>
            <a:spLocks noGrp="1"/>
          </p:cNvSpPr>
          <p:nvPr>
            <p:ph type="title"/>
          </p:nvPr>
        </p:nvSpPr>
        <p:spPr>
          <a:xfrm>
            <a:off x="2696369" y="2285856"/>
            <a:ext cx="6799262" cy="917575"/>
          </a:xfrm>
        </p:spPr>
        <p:txBody>
          <a:bodyPr rot="0" spcFirstLastPara="0" vertOverflow="overflow" horzOverflow="overflow" spcCol="0" rtlCol="0" fromWordArt="0" anchor="t" forceAA="0">
            <a:noAutofit/>
          </a:bodyPr>
          <a:lstStyle/>
          <a:p>
            <a:pPr algn="ctr" fontAlgn="auto">
              <a:spcBef>
                <a:spcPts val="3600"/>
              </a:spcBef>
              <a:spcAft>
                <a:spcPts val="0"/>
              </a:spcAft>
              <a:defRPr/>
            </a:pPr>
            <a:r>
              <a:rPr lang="pl-PL" sz="6000" b="1" dirty="0">
                <a:solidFill>
                  <a:schemeClr val="accent1">
                    <a:lumMod val="75000"/>
                  </a:schemeClr>
                </a:solidFill>
                <a:latin typeface="Amasis MT Pro" panose="02040504050005020304" pitchFamily="18" charset="-18"/>
              </a:rPr>
              <a:t>Dziękujemy za uwagę</a:t>
            </a:r>
          </a:p>
        </p:txBody>
      </p:sp>
      <p:pic>
        <p:nvPicPr>
          <p:cNvPr id="76802" name="Obraz 3" descr="Fundusze Europejskie dla Lubelskiego 2021-2027"/>
          <p:cNvPicPr>
            <a:picLocks noChangeAspect="1"/>
          </p:cNvPicPr>
          <p:nvPr/>
        </p:nvPicPr>
        <p:blipFill>
          <a:blip r:embed="rId3"/>
          <a:srcRect/>
          <a:stretch>
            <a:fillRect/>
          </a:stretch>
        </p:blipFill>
        <p:spPr bwMode="auto">
          <a:xfrm>
            <a:off x="6726238" y="6024563"/>
            <a:ext cx="5465762" cy="360362"/>
          </a:xfrm>
          <a:prstGeom prst="rect">
            <a:avLst/>
          </a:prstGeom>
          <a:noFill/>
          <a:ln w="9525">
            <a:noFill/>
            <a:miter lim="800000"/>
            <a:headEnd/>
            <a:tailEnd/>
          </a:ln>
        </p:spPr>
      </p:pic>
      <p:sp>
        <p:nvSpPr>
          <p:cNvPr id="76803" name="Symbol zastępczy numeru slajdu 2"/>
          <p:cNvSpPr>
            <a:spLocks/>
          </p:cNvSpPr>
          <p:nvPr/>
        </p:nvSpPr>
        <p:spPr bwMode="auto">
          <a:xfrm>
            <a:off x="8610600" y="6356350"/>
            <a:ext cx="2743200" cy="365125"/>
          </a:xfrm>
          <a:prstGeom prst="rect">
            <a:avLst/>
          </a:prstGeom>
          <a:noFill/>
          <a:ln w="9525">
            <a:noFill/>
            <a:miter lim="800000"/>
            <a:headEnd/>
            <a:tailEnd/>
          </a:ln>
        </p:spPr>
        <p:txBody>
          <a:bodyPr anchor="ctr"/>
          <a:lstStyle/>
          <a:p>
            <a:pPr algn="r"/>
            <a:fld id="{A4769A53-FBB4-4D1C-98AA-4FE4B9359BA8}" type="slidenum">
              <a:rPr lang="pl-PL" sz="1200">
                <a:solidFill>
                  <a:srgbClr val="898989"/>
                </a:solidFill>
                <a:latin typeface="Calibri" pitchFamily="34" charset="0"/>
              </a:rPr>
              <a:pPr algn="r"/>
              <a:t>33</a:t>
            </a:fld>
            <a:endParaRPr lang="pl-PL" sz="1200">
              <a:solidFill>
                <a:srgbClr val="898989"/>
              </a:solidFill>
              <a:latin typeface="Calibri"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F67316E-2DD5-5352-A767-166336F71866}"/>
            </a:ext>
          </a:extLst>
        </p:cNvPr>
        <p:cNvGrpSpPr/>
        <p:nvPr/>
      </p:nvGrpSpPr>
      <p:grpSpPr>
        <a:xfrm>
          <a:off x="0" y="0"/>
          <a:ext cx="0" cy="0"/>
          <a:chOff x="0" y="0"/>
          <a:chExt cx="0" cy="0"/>
        </a:xfrm>
      </p:grpSpPr>
      <p:sp>
        <p:nvSpPr>
          <p:cNvPr id="2" name="Tytuł 22">
            <a:extLst>
              <a:ext uri="{FF2B5EF4-FFF2-40B4-BE49-F238E27FC236}">
                <a16:creationId xmlns:a16="http://schemas.microsoft.com/office/drawing/2014/main" id="{710C63B7-B37A-73C1-AE82-1124DE608A6A}"/>
              </a:ext>
            </a:extLst>
          </p:cNvPr>
          <p:cNvSpPr txBox="1">
            <a:spLocks noGrp="1"/>
          </p:cNvSpPr>
          <p:nvPr>
            <p:ph type="title" idx="4294967295"/>
          </p:nvPr>
        </p:nvSpPr>
        <p:spPr>
          <a:xfrm>
            <a:off x="0" y="136525"/>
            <a:ext cx="10899775" cy="430213"/>
          </a:xfrm>
          <a:solidFill>
            <a:schemeClr val="accent1"/>
          </a:solidFill>
        </p:spPr>
        <p:txBody>
          <a:bodyPr rot="0" spcFirstLastPara="0" vertOverflow="overflow" horzOverflow="overflow" spcCol="0" rtlCol="0" fromWordArt="0" anchor="t" forceAA="0">
            <a:spAutoFit/>
          </a:bodyPr>
          <a:lstStyle/>
          <a:p>
            <a:pPr fontAlgn="auto">
              <a:lnSpc>
                <a:spcPct val="100000"/>
              </a:lnSpc>
              <a:spcBef>
                <a:spcPts val="0"/>
              </a:spcBef>
              <a:spcAft>
                <a:spcPts val="0"/>
              </a:spcAft>
              <a:defRPr/>
            </a:pPr>
            <a:r>
              <a:rPr lang="pl-PL" sz="2200" dirty="0">
                <a:solidFill>
                  <a:schemeClr val="bg1"/>
                </a:solidFill>
                <a:latin typeface="Amasis MT Pro" panose="02040504050005020304" pitchFamily="18" charset="-18"/>
              </a:rPr>
              <a:t>Art. 152 Ustawy</a:t>
            </a:r>
            <a:endParaRPr lang="pl-PL" sz="2200" dirty="0">
              <a:solidFill>
                <a:prstClr val="black"/>
              </a:solidFill>
              <a:latin typeface="Amasis MT Pro" panose="02040504050005020304" pitchFamily="18" charset="-18"/>
              <a:ea typeface="+mn-ea"/>
              <a:cs typeface="+mn-cs"/>
            </a:endParaRPr>
          </a:p>
        </p:txBody>
      </p:sp>
      <p:pic>
        <p:nvPicPr>
          <p:cNvPr id="184322" name="Obraz 2" descr="Znacznik Fundusze Europejskie dla Lubelskiego 2021-2027 umieszczony w prawym dolnym rogu" title="Znacznik Fundusze Europejskie dla Lubelskiego 2021-2027 umieszczony w prawym dolnym rogu">
            <a:extLst>
              <a:ext uri="{FF2B5EF4-FFF2-40B4-BE49-F238E27FC236}">
                <a16:creationId xmlns:a16="http://schemas.microsoft.com/office/drawing/2014/main" id="{02961C3A-5509-74D8-7B30-0B60F9534438}"/>
              </a:ext>
            </a:extLst>
          </p:cNvPr>
          <p:cNvPicPr>
            <a:picLocks noChangeAspect="1"/>
          </p:cNvPicPr>
          <p:nvPr/>
        </p:nvPicPr>
        <p:blipFill>
          <a:blip r:embed="rId3"/>
          <a:srcRect/>
          <a:stretch>
            <a:fillRect/>
          </a:stretch>
        </p:blipFill>
        <p:spPr bwMode="auto">
          <a:xfrm>
            <a:off x="6626225" y="6057900"/>
            <a:ext cx="5464175" cy="373063"/>
          </a:xfrm>
          <a:prstGeom prst="rect">
            <a:avLst/>
          </a:prstGeom>
          <a:noFill/>
          <a:ln w="9525">
            <a:noFill/>
            <a:miter lim="800000"/>
            <a:headEnd/>
            <a:tailEnd/>
          </a:ln>
        </p:spPr>
      </p:pic>
      <p:sp>
        <p:nvSpPr>
          <p:cNvPr id="4" name="Symbol zastępczy numeru slajdu 3">
            <a:extLst>
              <a:ext uri="{FF2B5EF4-FFF2-40B4-BE49-F238E27FC236}">
                <a16:creationId xmlns:a16="http://schemas.microsoft.com/office/drawing/2014/main" id="{B0A439DC-0588-B919-6890-960A5A06F431}"/>
              </a:ext>
            </a:extLst>
          </p:cNvPr>
          <p:cNvSpPr txBox="1">
            <a:spLocks noGrp="1"/>
          </p:cNvSpPr>
          <p:nvPr/>
        </p:nvSpPr>
        <p:spPr>
          <a:xfrm>
            <a:off x="8610600" y="6356350"/>
            <a:ext cx="2743200" cy="365125"/>
          </a:xfrm>
          <a:prstGeom prst="rect">
            <a:avLst/>
          </a:prstGeom>
          <a:noFill/>
        </p:spPr>
        <p:txBody>
          <a:bodyPr anchor="ctr"/>
          <a:lstStyle/>
          <a:p>
            <a:pPr algn="r" fontAlgn="auto">
              <a:spcBef>
                <a:spcPts val="0"/>
              </a:spcBef>
              <a:spcAft>
                <a:spcPts val="0"/>
              </a:spcAft>
              <a:defRPr/>
            </a:pPr>
            <a:fld id="{4853E03C-486E-4580-A278-ED3C651297CD}" type="slidenum">
              <a:rPr lang="pl-PL" sz="1200">
                <a:solidFill>
                  <a:schemeClr val="tx1">
                    <a:tint val="75000"/>
                  </a:schemeClr>
                </a:solidFill>
                <a:latin typeface="+mn-lt"/>
                <a:cs typeface="+mn-cs"/>
              </a:rPr>
              <a:pPr algn="r" fontAlgn="auto">
                <a:spcBef>
                  <a:spcPts val="0"/>
                </a:spcBef>
                <a:spcAft>
                  <a:spcPts val="0"/>
                </a:spcAft>
                <a:defRPr/>
              </a:pPr>
              <a:t>4</a:t>
            </a:fld>
            <a:endParaRPr lang="pl-PL" sz="1200" dirty="0">
              <a:solidFill>
                <a:schemeClr val="tx1">
                  <a:tint val="75000"/>
                </a:schemeClr>
              </a:solidFill>
              <a:latin typeface="+mn-lt"/>
              <a:cs typeface="+mn-cs"/>
            </a:endParaRPr>
          </a:p>
        </p:txBody>
      </p:sp>
      <p:sp>
        <p:nvSpPr>
          <p:cNvPr id="3" name="pole tekstowe 2">
            <a:extLst>
              <a:ext uri="{FF2B5EF4-FFF2-40B4-BE49-F238E27FC236}">
                <a16:creationId xmlns:a16="http://schemas.microsoft.com/office/drawing/2014/main" id="{095E849E-9CCA-E691-764B-A07B4A8E666C}"/>
              </a:ext>
            </a:extLst>
          </p:cNvPr>
          <p:cNvSpPr txBox="1"/>
          <p:nvPr/>
        </p:nvSpPr>
        <p:spPr>
          <a:xfrm>
            <a:off x="810491" y="1511431"/>
            <a:ext cx="10307781" cy="3170099"/>
          </a:xfrm>
          <a:prstGeom prst="rect">
            <a:avLst/>
          </a:prstGeom>
          <a:noFill/>
        </p:spPr>
        <p:txBody>
          <a:bodyPr wrap="square" rtlCol="0">
            <a:spAutoFit/>
          </a:bodyPr>
          <a:lstStyle/>
          <a:p>
            <a:pPr marL="269875" indent="-269875"/>
            <a:r>
              <a:rPr lang="pl-PL" sz="2000" dirty="0">
                <a:latin typeface="Amasis MT Pro" panose="02040504050005020304" pitchFamily="18" charset="-18"/>
              </a:rPr>
              <a:t>2. Zwrot równowartości podatku od towarów i usług zakupionych w ramach umowy jest dokonywany </a:t>
            </a:r>
            <a:r>
              <a:rPr lang="pl-PL" sz="2000" u="sng" dirty="0">
                <a:latin typeface="Amasis MT Pro" panose="02040504050005020304" pitchFamily="18" charset="-18"/>
              </a:rPr>
              <a:t>w terminie nie dłuższym niż 90 dni od dnia złożenia pierwszej deklaracji podatkowej</a:t>
            </a:r>
            <a:r>
              <a:rPr lang="pl-PL" sz="2000" dirty="0">
                <a:latin typeface="Amasis MT Pro" panose="02040504050005020304" pitchFamily="18" charset="-18"/>
              </a:rPr>
              <a:t> dotyczącej podatku od towarów i usług, w której kwota tego podatku </a:t>
            </a:r>
            <a:r>
              <a:rPr lang="pl-PL" sz="2000" u="sng" dirty="0">
                <a:latin typeface="Amasis MT Pro" panose="02040504050005020304" pitchFamily="18" charset="-18"/>
              </a:rPr>
              <a:t>mogła być wykazana</a:t>
            </a:r>
            <a:r>
              <a:rPr lang="pl-PL" sz="2000" dirty="0">
                <a:latin typeface="Amasis MT Pro" panose="02040504050005020304" pitchFamily="18" charset="-18"/>
              </a:rPr>
              <a:t> do odliczenia. </a:t>
            </a:r>
            <a:r>
              <a:rPr lang="pl-PL" sz="2000" dirty="0">
                <a:highlight>
                  <a:srgbClr val="CFD5EA"/>
                </a:highlight>
                <a:latin typeface="Amasis MT Pro" panose="02040504050005020304" pitchFamily="18" charset="-18"/>
              </a:rPr>
              <a:t>Przy czym to, czy podatnik rzeczywiście dokonał odliczenia podatku VAT, jest z punktu widzenia kwalifikowalności wydatków do projektu kwestią wtórną.</a:t>
            </a:r>
          </a:p>
          <a:p>
            <a:pPr marL="269875" indent="-269875"/>
            <a:endParaRPr lang="pl-PL" sz="2000" dirty="0">
              <a:latin typeface="Amasis MT Pro" panose="02040504050005020304" pitchFamily="18" charset="-18"/>
            </a:endParaRPr>
          </a:p>
          <a:p>
            <a:pPr marL="269875" marR="0" lvl="0" indent="-269875" algn="l" defTabSz="914400" rtl="0" eaLnBrk="1" fontAlgn="base" latinLnBrk="0" hangingPunct="1">
              <a:lnSpc>
                <a:spcPct val="100000"/>
              </a:lnSpc>
              <a:spcBef>
                <a:spcPct val="0"/>
              </a:spcBef>
              <a:spcAft>
                <a:spcPct val="0"/>
              </a:spcAft>
              <a:buClrTx/>
              <a:buSzTx/>
              <a:buFontTx/>
              <a:buNone/>
              <a:tabLst/>
              <a:defRPr/>
            </a:pPr>
            <a:r>
              <a:rPr kumimoji="0" lang="pl-PL" sz="2000" b="0" i="0" u="none" strike="noStrike" kern="1200" cap="none" spc="0" normalizeH="0" baseline="0" noProof="0" dirty="0">
                <a:ln>
                  <a:noFill/>
                </a:ln>
                <a:solidFill>
                  <a:prstClr val="black"/>
                </a:solidFill>
                <a:effectLst/>
                <a:uLnTx/>
                <a:uFillTx/>
                <a:latin typeface="Amasis MT Pro" panose="02040504050005020304" pitchFamily="18" charset="-18"/>
                <a:ea typeface="+mn-ea"/>
                <a:cs typeface="Arial" charset="0"/>
              </a:rPr>
              <a:t>3. Zwrot równowartości podatku od towarów i usług </a:t>
            </a:r>
            <a:r>
              <a:rPr kumimoji="0" lang="pl-PL" sz="2000" b="0" i="0" u="sng" strike="noStrike" kern="1200" cap="none" spc="0" normalizeH="0" baseline="0" noProof="0" dirty="0">
                <a:ln>
                  <a:noFill/>
                </a:ln>
                <a:solidFill>
                  <a:prstClr val="black"/>
                </a:solidFill>
                <a:effectLst/>
                <a:uLnTx/>
                <a:uFillTx/>
                <a:latin typeface="Amasis MT Pro" panose="02040504050005020304" pitchFamily="18" charset="-18"/>
                <a:ea typeface="+mn-ea"/>
                <a:cs typeface="Arial" charset="0"/>
              </a:rPr>
              <a:t>po terminie</a:t>
            </a:r>
            <a:r>
              <a:rPr kumimoji="0" lang="pl-PL" sz="2000" b="0" i="0" u="none" strike="noStrike" kern="1200" cap="none" spc="0" normalizeH="0" baseline="0" noProof="0" dirty="0">
                <a:ln>
                  <a:noFill/>
                </a:ln>
                <a:solidFill>
                  <a:prstClr val="black"/>
                </a:solidFill>
                <a:effectLst/>
                <a:uLnTx/>
                <a:uFillTx/>
                <a:latin typeface="Amasis MT Pro" panose="02040504050005020304" pitchFamily="18" charset="-18"/>
                <a:ea typeface="+mn-ea"/>
                <a:cs typeface="Arial" charset="0"/>
              </a:rPr>
              <a:t> określonym w ust. 2 powoduje konieczność zapłaty </a:t>
            </a:r>
            <a:r>
              <a:rPr kumimoji="0" lang="pl-PL" sz="2000" b="0" i="0" u="sng" strike="noStrike" kern="1200" cap="none" spc="0" normalizeH="0" baseline="0" noProof="0" dirty="0">
                <a:ln>
                  <a:noFill/>
                </a:ln>
                <a:solidFill>
                  <a:prstClr val="black"/>
                </a:solidFill>
                <a:effectLst/>
                <a:uLnTx/>
                <a:uFillTx/>
                <a:latin typeface="Amasis MT Pro" panose="02040504050005020304" pitchFamily="18" charset="-18"/>
                <a:ea typeface="+mn-ea"/>
                <a:cs typeface="Arial" charset="0"/>
              </a:rPr>
              <a:t>odsetek ustawowych </a:t>
            </a:r>
            <a:r>
              <a:rPr kumimoji="0" lang="pl-PL" sz="2000" b="0" i="0" u="none" strike="noStrike" kern="1200" cap="none" spc="0" normalizeH="0" baseline="0" noProof="0" dirty="0">
                <a:ln>
                  <a:noFill/>
                </a:ln>
                <a:solidFill>
                  <a:prstClr val="black"/>
                </a:solidFill>
                <a:effectLst/>
                <a:uLnTx/>
                <a:uFillTx/>
                <a:latin typeface="Amasis MT Pro" panose="02040504050005020304" pitchFamily="18" charset="-18"/>
                <a:ea typeface="+mn-ea"/>
                <a:cs typeface="Arial" charset="0"/>
              </a:rPr>
              <a:t>za opóźnienie.</a:t>
            </a:r>
          </a:p>
          <a:p>
            <a:pPr marL="269875" indent="-269875"/>
            <a:endParaRPr lang="pl-PL" sz="2000" dirty="0">
              <a:latin typeface="Amasis MT Pro" panose="02040504050005020304" pitchFamily="18" charset="-18"/>
            </a:endParaRPr>
          </a:p>
        </p:txBody>
      </p:sp>
    </p:spTree>
    <p:extLst>
      <p:ext uri="{BB962C8B-B14F-4D97-AF65-F5344CB8AC3E}">
        <p14:creationId xmlns:p14="http://schemas.microsoft.com/office/powerpoint/2010/main" val="28799772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C4FBE81-45B3-67AF-EE9B-2C47E72A0F98}"/>
            </a:ext>
          </a:extLst>
        </p:cNvPr>
        <p:cNvGrpSpPr/>
        <p:nvPr/>
      </p:nvGrpSpPr>
      <p:grpSpPr>
        <a:xfrm>
          <a:off x="0" y="0"/>
          <a:ext cx="0" cy="0"/>
          <a:chOff x="0" y="0"/>
          <a:chExt cx="0" cy="0"/>
        </a:xfrm>
      </p:grpSpPr>
      <p:sp>
        <p:nvSpPr>
          <p:cNvPr id="2" name="Tytuł 22">
            <a:extLst>
              <a:ext uri="{FF2B5EF4-FFF2-40B4-BE49-F238E27FC236}">
                <a16:creationId xmlns:a16="http://schemas.microsoft.com/office/drawing/2014/main" id="{F0AD8395-7F1D-0BF2-8406-5AE0C1BE84E8}"/>
              </a:ext>
            </a:extLst>
          </p:cNvPr>
          <p:cNvSpPr txBox="1">
            <a:spLocks noGrp="1"/>
          </p:cNvSpPr>
          <p:nvPr>
            <p:ph type="title" idx="4294967295"/>
          </p:nvPr>
        </p:nvSpPr>
        <p:spPr>
          <a:xfrm>
            <a:off x="0" y="136525"/>
            <a:ext cx="10899775" cy="430213"/>
          </a:xfrm>
          <a:solidFill>
            <a:schemeClr val="accent1"/>
          </a:solidFill>
        </p:spPr>
        <p:txBody>
          <a:bodyPr rot="0" spcFirstLastPara="0" vertOverflow="overflow" horzOverflow="overflow" spcCol="0" rtlCol="0" fromWordArt="0" anchor="t" forceAA="0">
            <a:spAutoFit/>
          </a:bodyPr>
          <a:lstStyle/>
          <a:p>
            <a:pPr fontAlgn="auto">
              <a:lnSpc>
                <a:spcPct val="100000"/>
              </a:lnSpc>
              <a:spcBef>
                <a:spcPts val="0"/>
              </a:spcBef>
              <a:spcAft>
                <a:spcPts val="0"/>
              </a:spcAft>
              <a:defRPr/>
            </a:pPr>
            <a:r>
              <a:rPr lang="pl-PL" sz="2200" dirty="0">
                <a:solidFill>
                  <a:schemeClr val="bg1"/>
                </a:solidFill>
                <a:latin typeface="Amasis MT Pro" panose="02040504050005020304" pitchFamily="18" charset="-18"/>
              </a:rPr>
              <a:t>Art. 152 Ustawy – pytania i przykłady:</a:t>
            </a:r>
            <a:endParaRPr lang="pl-PL" sz="2200" dirty="0">
              <a:solidFill>
                <a:prstClr val="black"/>
              </a:solidFill>
              <a:latin typeface="Amasis MT Pro" panose="02040504050005020304" pitchFamily="18" charset="-18"/>
              <a:ea typeface="+mn-ea"/>
              <a:cs typeface="+mn-cs"/>
            </a:endParaRPr>
          </a:p>
        </p:txBody>
      </p:sp>
      <p:pic>
        <p:nvPicPr>
          <p:cNvPr id="184322" name="Obraz 2" descr="Znacznik Fundusze Europejskie dla Lubelskiego 2021-2027 umieszczony w prawym dolnym rogu" title="Znacznik Fundusze Europejskie dla Lubelskiego 2021-2027 umieszczony w prawym dolnym rogu">
            <a:extLst>
              <a:ext uri="{FF2B5EF4-FFF2-40B4-BE49-F238E27FC236}">
                <a16:creationId xmlns:a16="http://schemas.microsoft.com/office/drawing/2014/main" id="{CFA2B6FE-744B-8741-8BA9-D7F94DE606CF}"/>
              </a:ext>
            </a:extLst>
          </p:cNvPr>
          <p:cNvPicPr>
            <a:picLocks noChangeAspect="1"/>
          </p:cNvPicPr>
          <p:nvPr/>
        </p:nvPicPr>
        <p:blipFill>
          <a:blip r:embed="rId3"/>
          <a:srcRect/>
          <a:stretch>
            <a:fillRect/>
          </a:stretch>
        </p:blipFill>
        <p:spPr bwMode="auto">
          <a:xfrm>
            <a:off x="6626225" y="6057900"/>
            <a:ext cx="5464175" cy="373063"/>
          </a:xfrm>
          <a:prstGeom prst="rect">
            <a:avLst/>
          </a:prstGeom>
          <a:noFill/>
          <a:ln w="9525">
            <a:noFill/>
            <a:miter lim="800000"/>
            <a:headEnd/>
            <a:tailEnd/>
          </a:ln>
        </p:spPr>
      </p:pic>
      <p:sp>
        <p:nvSpPr>
          <p:cNvPr id="4" name="Symbol zastępczy numeru slajdu 3">
            <a:extLst>
              <a:ext uri="{FF2B5EF4-FFF2-40B4-BE49-F238E27FC236}">
                <a16:creationId xmlns:a16="http://schemas.microsoft.com/office/drawing/2014/main" id="{A5B5898C-FA0F-193E-318C-69CE17E175E7}"/>
              </a:ext>
            </a:extLst>
          </p:cNvPr>
          <p:cNvSpPr txBox="1">
            <a:spLocks noGrp="1"/>
          </p:cNvSpPr>
          <p:nvPr/>
        </p:nvSpPr>
        <p:spPr>
          <a:xfrm>
            <a:off x="8610600" y="6356350"/>
            <a:ext cx="2743200" cy="365125"/>
          </a:xfrm>
          <a:prstGeom prst="rect">
            <a:avLst/>
          </a:prstGeom>
          <a:noFill/>
        </p:spPr>
        <p:txBody>
          <a:bodyPr anchor="ctr"/>
          <a:lstStyle/>
          <a:p>
            <a:pPr algn="r" fontAlgn="auto">
              <a:spcBef>
                <a:spcPts val="0"/>
              </a:spcBef>
              <a:spcAft>
                <a:spcPts val="0"/>
              </a:spcAft>
              <a:defRPr/>
            </a:pPr>
            <a:fld id="{4853E03C-486E-4580-A278-ED3C651297CD}" type="slidenum">
              <a:rPr lang="pl-PL" sz="1200">
                <a:solidFill>
                  <a:schemeClr val="tx1">
                    <a:tint val="75000"/>
                  </a:schemeClr>
                </a:solidFill>
                <a:latin typeface="+mn-lt"/>
                <a:cs typeface="+mn-cs"/>
              </a:rPr>
              <a:pPr algn="r" fontAlgn="auto">
                <a:spcBef>
                  <a:spcPts val="0"/>
                </a:spcBef>
                <a:spcAft>
                  <a:spcPts val="0"/>
                </a:spcAft>
                <a:defRPr/>
              </a:pPr>
              <a:t>5</a:t>
            </a:fld>
            <a:endParaRPr lang="pl-PL" sz="1200" dirty="0">
              <a:solidFill>
                <a:schemeClr val="tx1">
                  <a:tint val="75000"/>
                </a:schemeClr>
              </a:solidFill>
              <a:latin typeface="+mn-lt"/>
              <a:cs typeface="+mn-cs"/>
            </a:endParaRPr>
          </a:p>
        </p:txBody>
      </p:sp>
      <p:sp>
        <p:nvSpPr>
          <p:cNvPr id="5" name="Symbol zastępczy zawartości 4">
            <a:extLst>
              <a:ext uri="{FF2B5EF4-FFF2-40B4-BE49-F238E27FC236}">
                <a16:creationId xmlns:a16="http://schemas.microsoft.com/office/drawing/2014/main" id="{4DFCDCBD-7A3F-C70E-11D6-4764FC405380}"/>
              </a:ext>
            </a:extLst>
          </p:cNvPr>
          <p:cNvSpPr txBox="1">
            <a:spLocks/>
          </p:cNvSpPr>
          <p:nvPr/>
        </p:nvSpPr>
        <p:spPr>
          <a:xfrm>
            <a:off x="363682" y="1017233"/>
            <a:ext cx="10899775" cy="4677178"/>
          </a:xfrm>
          <a:prstGeom prst="rect">
            <a:avLst/>
          </a:prstGeom>
          <a:noFill/>
        </p:spPr>
        <p:txBody>
          <a:bodyPr wrap="square" rtlCol="0">
            <a:spAutoFit/>
          </a:bodyPr>
          <a:lstStyle>
            <a:lvl1pPr marL="228600" indent="-228600" algn="l" rtl="0" eaLnBrk="1" fontAlgn="base" hangingPunct="1">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lvl="1" indent="-342900" algn="just">
              <a:spcBef>
                <a:spcPts val="1000"/>
              </a:spcBef>
              <a:buFont typeface="+mj-lt"/>
              <a:buAutoNum type="arabicPeriod"/>
            </a:pPr>
            <a:r>
              <a:rPr lang="pl-PL" sz="1400" b="1" dirty="0">
                <a:solidFill>
                  <a:srgbClr val="0070C0"/>
                </a:solidFill>
                <a:latin typeface="Amasis MT Pro" panose="02040504050005020304" pitchFamily="18" charset="-18"/>
              </a:rPr>
              <a:t>Jeżeli osoba, która otrzymała dofinansowanie podjęcia działalności gospodarczej, nabędzie prawo do obniżenia kwoty podatku od towarów i usług należnego o kwotę podatku naliczonego, jest obowiązana do zwrotu równowartości podatku od towarów i usług zakupionych w ramach umowy. Pytanie: czy zapis ten jest obligatoryjny? Zgodnie z art. 86 ustawy z dnia 11 marca 2004 r. o podatku od towarów i usług, osoba fizyczna prowadząca działalność gospodarczą może odliczyć podatek, ale jest to jej prawo a nie obowiązek. Co w sytuacji jeśli złoży oświadczenie, iż nie będzie korzystać z przysługującego jej prawa do odliczania podatku od towarów i usług?</a:t>
            </a:r>
          </a:p>
          <a:p>
            <a:pPr marL="800100" lvl="2" indent="-342900" algn="just">
              <a:spcBef>
                <a:spcPts val="1000"/>
              </a:spcBef>
            </a:pPr>
            <a:r>
              <a:rPr lang="pl-PL" sz="1400" dirty="0">
                <a:latin typeface="Amasis MT Pro" panose="02040504050005020304" pitchFamily="18" charset="-18"/>
              </a:rPr>
              <a:t>Zwrot  równowartości podatku od towarów i usług zakupionych w ramach umowy jest dokonywany w terminie nie dłuższym niż 90 dni od dnia złożenia pierwszej deklaracji, w której będzie mógł wykazać kwotę tego podatku. A więc w przypadku, gdy nie mógł wykazać, to taka deklaracja nie jest brana pod uwagę, dopiero termin złożenia pierwszej deklaracji, w której może wykazać ten podatek. Ust. 2 mówi o terminie zwrotu, tj. jeżeli nabędzie prawo do obniżenia kwoty podatku, o którym mowa w ust. 1 w terminie do 90 dni licząc od dnia złożenia deklaracji, o której mowa w ust. 2. </a:t>
            </a:r>
          </a:p>
          <a:p>
            <a:pPr marL="800100" lvl="2" indent="-342900" algn="just">
              <a:spcBef>
                <a:spcPts val="1000"/>
              </a:spcBef>
            </a:pPr>
            <a:r>
              <a:rPr lang="pl-PL" sz="1400" dirty="0">
                <a:latin typeface="Amasis MT Pro" panose="02040504050005020304" pitchFamily="18" charset="-18"/>
              </a:rPr>
              <a:t>W ust. 1 mowa jest kto ma obowiązek zwrócić, a w ust. 2 termin zwrotu. Wpłata zwrotu podatku VAT następuje na rachunek z którego bezrobotny otrzymał dofinansowanie (do uwzględnienia w zapisach umowy). Zapis jest obligatoryjny w sytuacji, gdy osoba nabędzie prawo do obniżenia kwoty podatku. </a:t>
            </a:r>
            <a:r>
              <a:rPr lang="pl-PL" sz="1400" b="1" dirty="0">
                <a:latin typeface="Amasis MT Pro" panose="02040504050005020304" pitchFamily="18" charset="-18"/>
              </a:rPr>
              <a:t>Wnioskodawcy powinni być poinformowani o tym obowiązku. </a:t>
            </a:r>
          </a:p>
          <a:p>
            <a:pPr marL="342900" lvl="1" indent="-342900" algn="just">
              <a:spcBef>
                <a:spcPts val="1000"/>
              </a:spcBef>
              <a:buFont typeface="+mj-lt"/>
              <a:buAutoNum type="arabicPeriod"/>
            </a:pPr>
            <a:r>
              <a:rPr lang="pl-PL" sz="1400" b="1" dirty="0">
                <a:solidFill>
                  <a:srgbClr val="0070C0"/>
                </a:solidFill>
                <a:latin typeface="Amasis MT Pro" panose="02040504050005020304" pitchFamily="18" charset="-18"/>
              </a:rPr>
              <a:t>Zgłoszenie rejestracyjne w zakresie podatku od towarów i usług jest dokumentem, od którego liczymy termin na zwrot podatku? Ponadto, czy każda osoba będąca czynnym płatnikiem podatku VAT, niezależnie od tego, czy odzyskuje podatek, czy też nie, musi go zwrócić?</a:t>
            </a:r>
          </a:p>
          <a:p>
            <a:pPr marL="742950" lvl="2" indent="-285750" algn="just">
              <a:spcBef>
                <a:spcPts val="1000"/>
              </a:spcBef>
            </a:pPr>
            <a:r>
              <a:rPr lang="pl-PL" sz="1400" dirty="0">
                <a:latin typeface="Amasis MT Pro" panose="02040504050005020304" pitchFamily="18" charset="-18"/>
              </a:rPr>
              <a:t>Zwrot podatku VAT uzależniony jest od dnia  złożenia pierwszej deklaracji podatkowej dotyczącej podatku od towarów i usług, w której kwota tego podatku mogła być wykazana do odliczenia. Osoba, która otrzymała dofinansowanie jest zobowiązana do zwrotu podatku VAT w terminie nie dłuższym niż 90 dni od dnia złożenia pierwszej deklaracji podatkowej, w której kwota tego podatku mogła być wykazana do odliczenia i niezależnie od tego, czy odzyskuje podatek, czy też nie, musi go zwrócić. </a:t>
            </a:r>
          </a:p>
        </p:txBody>
      </p:sp>
    </p:spTree>
    <p:extLst>
      <p:ext uri="{BB962C8B-B14F-4D97-AF65-F5344CB8AC3E}">
        <p14:creationId xmlns:p14="http://schemas.microsoft.com/office/powerpoint/2010/main" val="1318239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6D03608-F33D-C122-ECAB-240071957FFB}"/>
            </a:ext>
          </a:extLst>
        </p:cNvPr>
        <p:cNvGrpSpPr/>
        <p:nvPr/>
      </p:nvGrpSpPr>
      <p:grpSpPr>
        <a:xfrm>
          <a:off x="0" y="0"/>
          <a:ext cx="0" cy="0"/>
          <a:chOff x="0" y="0"/>
          <a:chExt cx="0" cy="0"/>
        </a:xfrm>
      </p:grpSpPr>
      <p:sp>
        <p:nvSpPr>
          <p:cNvPr id="2" name="Tytuł 22">
            <a:extLst>
              <a:ext uri="{FF2B5EF4-FFF2-40B4-BE49-F238E27FC236}">
                <a16:creationId xmlns:a16="http://schemas.microsoft.com/office/drawing/2014/main" id="{7CE52073-92BC-2087-C0E4-29A6A47F0DDA}"/>
              </a:ext>
            </a:extLst>
          </p:cNvPr>
          <p:cNvSpPr txBox="1">
            <a:spLocks noGrp="1"/>
          </p:cNvSpPr>
          <p:nvPr>
            <p:ph type="title" idx="4294967295"/>
          </p:nvPr>
        </p:nvSpPr>
        <p:spPr>
          <a:xfrm>
            <a:off x="0" y="136525"/>
            <a:ext cx="10899775" cy="430213"/>
          </a:xfrm>
          <a:solidFill>
            <a:schemeClr val="accent1"/>
          </a:solidFill>
        </p:spPr>
        <p:txBody>
          <a:bodyPr rot="0" spcFirstLastPara="0" vertOverflow="overflow" horzOverflow="overflow" spcCol="0" rtlCol="0" fromWordArt="0" anchor="t" forceAA="0">
            <a:spAutoFit/>
          </a:bodyPr>
          <a:lstStyle/>
          <a:p>
            <a:pPr fontAlgn="auto">
              <a:lnSpc>
                <a:spcPct val="100000"/>
              </a:lnSpc>
              <a:spcBef>
                <a:spcPts val="0"/>
              </a:spcBef>
              <a:spcAft>
                <a:spcPts val="0"/>
              </a:spcAft>
              <a:defRPr/>
            </a:pPr>
            <a:r>
              <a:rPr lang="pl-PL" sz="2200" dirty="0">
                <a:solidFill>
                  <a:schemeClr val="bg1"/>
                </a:solidFill>
                <a:latin typeface="Amasis MT Pro" panose="02040504050005020304" pitchFamily="18" charset="-18"/>
              </a:rPr>
              <a:t>Art. 152 Ustawy – pytania i przykłady:</a:t>
            </a:r>
            <a:endParaRPr lang="pl-PL" sz="2200" dirty="0">
              <a:solidFill>
                <a:prstClr val="black"/>
              </a:solidFill>
              <a:latin typeface="Amasis MT Pro" panose="02040504050005020304" pitchFamily="18" charset="-18"/>
              <a:ea typeface="+mn-ea"/>
              <a:cs typeface="+mn-cs"/>
            </a:endParaRPr>
          </a:p>
        </p:txBody>
      </p:sp>
      <p:pic>
        <p:nvPicPr>
          <p:cNvPr id="184322" name="Obraz 2" descr="Znacznik Fundusze Europejskie dla Lubelskiego 2021-2027 umieszczony w prawym dolnym rogu" title="Znacznik Fundusze Europejskie dla Lubelskiego 2021-2027 umieszczony w prawym dolnym rogu">
            <a:extLst>
              <a:ext uri="{FF2B5EF4-FFF2-40B4-BE49-F238E27FC236}">
                <a16:creationId xmlns:a16="http://schemas.microsoft.com/office/drawing/2014/main" id="{51EDA602-03A0-B0AF-923C-2A69B1AD9351}"/>
              </a:ext>
            </a:extLst>
          </p:cNvPr>
          <p:cNvPicPr>
            <a:picLocks noChangeAspect="1"/>
          </p:cNvPicPr>
          <p:nvPr/>
        </p:nvPicPr>
        <p:blipFill>
          <a:blip r:embed="rId3"/>
          <a:srcRect/>
          <a:stretch>
            <a:fillRect/>
          </a:stretch>
        </p:blipFill>
        <p:spPr bwMode="auto">
          <a:xfrm>
            <a:off x="6626225" y="6057900"/>
            <a:ext cx="5464175" cy="373063"/>
          </a:xfrm>
          <a:prstGeom prst="rect">
            <a:avLst/>
          </a:prstGeom>
          <a:noFill/>
          <a:ln w="9525">
            <a:noFill/>
            <a:miter lim="800000"/>
            <a:headEnd/>
            <a:tailEnd/>
          </a:ln>
        </p:spPr>
      </p:pic>
      <p:sp>
        <p:nvSpPr>
          <p:cNvPr id="4" name="Symbol zastępczy numeru slajdu 3">
            <a:extLst>
              <a:ext uri="{FF2B5EF4-FFF2-40B4-BE49-F238E27FC236}">
                <a16:creationId xmlns:a16="http://schemas.microsoft.com/office/drawing/2014/main" id="{A080DBD4-7290-DB59-CFAD-DF91D709092D}"/>
              </a:ext>
            </a:extLst>
          </p:cNvPr>
          <p:cNvSpPr txBox="1">
            <a:spLocks noGrp="1"/>
          </p:cNvSpPr>
          <p:nvPr/>
        </p:nvSpPr>
        <p:spPr>
          <a:xfrm>
            <a:off x="8610600" y="6356350"/>
            <a:ext cx="2743200" cy="365125"/>
          </a:xfrm>
          <a:prstGeom prst="rect">
            <a:avLst/>
          </a:prstGeom>
          <a:noFill/>
        </p:spPr>
        <p:txBody>
          <a:bodyPr anchor="ctr"/>
          <a:lstStyle/>
          <a:p>
            <a:pPr algn="r" fontAlgn="auto">
              <a:spcBef>
                <a:spcPts val="0"/>
              </a:spcBef>
              <a:spcAft>
                <a:spcPts val="0"/>
              </a:spcAft>
              <a:defRPr/>
            </a:pPr>
            <a:fld id="{4853E03C-486E-4580-A278-ED3C651297CD}" type="slidenum">
              <a:rPr lang="pl-PL" sz="1200">
                <a:solidFill>
                  <a:schemeClr val="tx1">
                    <a:tint val="75000"/>
                  </a:schemeClr>
                </a:solidFill>
                <a:latin typeface="+mn-lt"/>
                <a:cs typeface="+mn-cs"/>
              </a:rPr>
              <a:pPr algn="r" fontAlgn="auto">
                <a:spcBef>
                  <a:spcPts val="0"/>
                </a:spcBef>
                <a:spcAft>
                  <a:spcPts val="0"/>
                </a:spcAft>
                <a:defRPr/>
              </a:pPr>
              <a:t>6</a:t>
            </a:fld>
            <a:endParaRPr lang="pl-PL" sz="1200" dirty="0">
              <a:solidFill>
                <a:schemeClr val="tx1">
                  <a:tint val="75000"/>
                </a:schemeClr>
              </a:solidFill>
              <a:latin typeface="+mn-lt"/>
              <a:cs typeface="+mn-cs"/>
            </a:endParaRPr>
          </a:p>
        </p:txBody>
      </p:sp>
      <p:sp>
        <p:nvSpPr>
          <p:cNvPr id="3" name="Symbol zastępczy zawartości 4">
            <a:extLst>
              <a:ext uri="{FF2B5EF4-FFF2-40B4-BE49-F238E27FC236}">
                <a16:creationId xmlns:a16="http://schemas.microsoft.com/office/drawing/2014/main" id="{9ECA84DE-D099-8EE9-27C9-3C6363A9856A}"/>
              </a:ext>
            </a:extLst>
          </p:cNvPr>
          <p:cNvSpPr txBox="1">
            <a:spLocks/>
          </p:cNvSpPr>
          <p:nvPr/>
        </p:nvSpPr>
        <p:spPr>
          <a:xfrm>
            <a:off x="285173" y="1178640"/>
            <a:ext cx="11277600" cy="4943918"/>
          </a:xfrm>
          <a:prstGeom prst="rect">
            <a:avLst/>
          </a:prstGeom>
          <a:noFill/>
        </p:spPr>
        <p:txBody>
          <a:bodyPr wrap="square" rtlCol="0">
            <a:spAutoFit/>
          </a:bodyPr>
          <a:lstStyle>
            <a:lvl1pPr marL="228600" indent="-228600" algn="l" rtl="0" eaLnBrk="1" fontAlgn="base" hangingPunct="1">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lvl="1" indent="-342900" algn="just">
              <a:spcBef>
                <a:spcPts val="1000"/>
              </a:spcBef>
              <a:buFont typeface="+mj-lt"/>
              <a:buAutoNum type="arabicPeriod" startAt="3"/>
            </a:pPr>
            <a:r>
              <a:rPr lang="pl-PL" sz="1600" b="1" dirty="0">
                <a:solidFill>
                  <a:srgbClr val="0070C0"/>
                </a:solidFill>
                <a:latin typeface="Amasis MT Pro" panose="02040504050005020304" pitchFamily="18" charset="-18"/>
              </a:rPr>
              <a:t>Bezrobotny, który otrzymał środki na podjęcie działalności gospodarczej jest zobowiązany do zwrotu równowartości podatku od towarów i usług w terminie nie dłuższym niż 90 dni od dnia złożenia pierwszej deklaracji podatkowej dotyczącej podatku od towarów i usług, w której kwota tego podatku mogła być wykazana do odliczenia. Czy druk VAT- R?</a:t>
            </a:r>
          </a:p>
          <a:p>
            <a:pPr marL="457200" lvl="2" indent="0" algn="just">
              <a:spcBef>
                <a:spcPts val="1000"/>
              </a:spcBef>
              <a:buFont typeface="Arial" charset="0"/>
              <a:buNone/>
            </a:pPr>
            <a:r>
              <a:rPr lang="pl-PL" sz="1600" dirty="0">
                <a:latin typeface="Amasis MT Pro" panose="02040504050005020304" pitchFamily="18" charset="-18"/>
              </a:rPr>
              <a:t>Nabycie prawa do obniżenia kwoty podatku od towarów i usług należnego o kwotę podatku naliczonego następuje przez zgłoszenie (rejestracja) jako podatnik VAT. Druk VAT- R jest zgłoszeniem.</a:t>
            </a:r>
          </a:p>
          <a:p>
            <a:pPr marL="269875" lvl="1" indent="-269875" algn="just">
              <a:spcBef>
                <a:spcPts val="1000"/>
              </a:spcBef>
              <a:buNone/>
            </a:pPr>
            <a:r>
              <a:rPr lang="pl-PL" sz="1600" b="1" dirty="0">
                <a:solidFill>
                  <a:srgbClr val="0070C0"/>
                </a:solidFill>
                <a:latin typeface="Amasis MT Pro" panose="02040504050005020304" pitchFamily="18" charset="-18"/>
              </a:rPr>
              <a:t>4. W jakim przedziale czasowym urząd winien monitorować czy podmiot nabył prawo czy nie, tzn. przez okres trwania umowy dotacji, czy może np. okres 5 lat? </a:t>
            </a:r>
          </a:p>
          <a:p>
            <a:pPr marL="269875" lvl="1" indent="-269875" algn="just">
              <a:spcBef>
                <a:spcPts val="1000"/>
              </a:spcBef>
              <a:buNone/>
            </a:pPr>
            <a:r>
              <a:rPr lang="pl-PL" sz="1600" dirty="0">
                <a:latin typeface="Amasis MT Pro" panose="02040504050005020304" pitchFamily="18" charset="-18"/>
              </a:rPr>
              <a:t>	Jeżeli osoba, która otrzymała dofinansowanie podjęcia działalności gospodarczej, nabędzie prawo do obniżenia kwoty podatku od towarów i usług należnego o kwotę podatku naliczonego, jest obowiązana do zwrotu równowartości podatku od towarów i usług zakupionych w ramach umowy.</a:t>
            </a:r>
          </a:p>
          <a:p>
            <a:pPr marL="269875" lvl="1" indent="-269875" algn="just">
              <a:spcBef>
                <a:spcPts val="1000"/>
              </a:spcBef>
              <a:buNone/>
            </a:pPr>
            <a:r>
              <a:rPr lang="pl-PL" sz="1600" dirty="0">
                <a:latin typeface="Amasis MT Pro" panose="02040504050005020304" pitchFamily="18" charset="-18"/>
              </a:rPr>
              <a:t>	Zwrot równowartości podatku od towarów i usług zakupionych w ramach umowy jest dokonywany w terminie nie dłuższym niż 90 dni od dnia złożenia pierwszej deklaracji podatkowej dotyczącej podatku od towarów i usług, w której kwota tego podatku mogła być wykazana do odliczenia. Zwrot podatku VAT od zakupionych towarów w ramach otrzymanego dofinasowania w myśl art. 70 § 1 Ordynacji podatkowej zobowiązanie podatkowe przedawnia się z upływem 5 lat, licząc od końca roku kalendarzowego, w którym upłynął termin płatności podatku. Obowiązek zwrotu podatku VAT nałożony jest na osobę, która otrzymała dofinansowanie podjęcia działalności gospodarczej. Urząd w tym okresie powinien weryfikować zwrot podatku VAT (czy stał się płatnikiem VAT).</a:t>
            </a:r>
          </a:p>
          <a:p>
            <a:pPr marL="457200" lvl="2" indent="0" algn="just">
              <a:spcBef>
                <a:spcPts val="1000"/>
              </a:spcBef>
              <a:buFont typeface="Arial" charset="0"/>
              <a:buNone/>
            </a:pPr>
            <a:endParaRPr lang="pl-PL" sz="1600" dirty="0">
              <a:latin typeface="Amasis MT Pro" panose="02040504050005020304" pitchFamily="18" charset="-18"/>
            </a:endParaRPr>
          </a:p>
        </p:txBody>
      </p:sp>
    </p:spTree>
    <p:extLst>
      <p:ext uri="{BB962C8B-B14F-4D97-AF65-F5344CB8AC3E}">
        <p14:creationId xmlns:p14="http://schemas.microsoft.com/office/powerpoint/2010/main" val="22807242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6543881-48A0-2DD3-A5EB-56D13956F7ED}"/>
            </a:ext>
          </a:extLst>
        </p:cNvPr>
        <p:cNvGrpSpPr/>
        <p:nvPr/>
      </p:nvGrpSpPr>
      <p:grpSpPr>
        <a:xfrm>
          <a:off x="0" y="0"/>
          <a:ext cx="0" cy="0"/>
          <a:chOff x="0" y="0"/>
          <a:chExt cx="0" cy="0"/>
        </a:xfrm>
      </p:grpSpPr>
      <p:sp>
        <p:nvSpPr>
          <p:cNvPr id="2" name="Tytuł 22">
            <a:extLst>
              <a:ext uri="{FF2B5EF4-FFF2-40B4-BE49-F238E27FC236}">
                <a16:creationId xmlns:a16="http://schemas.microsoft.com/office/drawing/2014/main" id="{B37A54A4-7E3C-AB21-6571-8BAFEA6D80F7}"/>
              </a:ext>
            </a:extLst>
          </p:cNvPr>
          <p:cNvSpPr txBox="1">
            <a:spLocks noGrp="1"/>
          </p:cNvSpPr>
          <p:nvPr>
            <p:ph type="title" idx="4294967295"/>
          </p:nvPr>
        </p:nvSpPr>
        <p:spPr>
          <a:xfrm>
            <a:off x="0" y="136525"/>
            <a:ext cx="10899775" cy="430213"/>
          </a:xfrm>
          <a:solidFill>
            <a:schemeClr val="accent1"/>
          </a:solidFill>
        </p:spPr>
        <p:txBody>
          <a:bodyPr rot="0" spcFirstLastPara="0" vertOverflow="overflow" horzOverflow="overflow" spcCol="0" rtlCol="0" fromWordArt="0" anchor="t" forceAA="0">
            <a:spAutoFit/>
          </a:bodyPr>
          <a:lstStyle/>
          <a:p>
            <a:pPr fontAlgn="auto">
              <a:lnSpc>
                <a:spcPct val="100000"/>
              </a:lnSpc>
              <a:spcBef>
                <a:spcPts val="0"/>
              </a:spcBef>
              <a:spcAft>
                <a:spcPts val="0"/>
              </a:spcAft>
              <a:defRPr/>
            </a:pPr>
            <a:r>
              <a:rPr lang="pl-PL" sz="2200" dirty="0">
                <a:solidFill>
                  <a:schemeClr val="bg1"/>
                </a:solidFill>
                <a:latin typeface="Amasis MT Pro" panose="02040504050005020304" pitchFamily="18" charset="-18"/>
              </a:rPr>
              <a:t>Art. 152 Ustawy – pytania i przykłady:</a:t>
            </a:r>
            <a:endParaRPr lang="pl-PL" sz="2200" dirty="0">
              <a:solidFill>
                <a:prstClr val="black"/>
              </a:solidFill>
              <a:latin typeface="Amasis MT Pro" panose="02040504050005020304" pitchFamily="18" charset="-18"/>
              <a:ea typeface="+mn-ea"/>
              <a:cs typeface="+mn-cs"/>
            </a:endParaRPr>
          </a:p>
        </p:txBody>
      </p:sp>
      <p:pic>
        <p:nvPicPr>
          <p:cNvPr id="184322" name="Obraz 2" descr="Znacznik Fundusze Europejskie dla Lubelskiego 2021-2027 umieszczony w prawym dolnym rogu" title="Znacznik Fundusze Europejskie dla Lubelskiego 2021-2027 umieszczony w prawym dolnym rogu">
            <a:extLst>
              <a:ext uri="{FF2B5EF4-FFF2-40B4-BE49-F238E27FC236}">
                <a16:creationId xmlns:a16="http://schemas.microsoft.com/office/drawing/2014/main" id="{2098F832-7941-56ED-C788-7D5795742A05}"/>
              </a:ext>
            </a:extLst>
          </p:cNvPr>
          <p:cNvPicPr>
            <a:picLocks noChangeAspect="1"/>
          </p:cNvPicPr>
          <p:nvPr/>
        </p:nvPicPr>
        <p:blipFill>
          <a:blip r:embed="rId3"/>
          <a:srcRect/>
          <a:stretch>
            <a:fillRect/>
          </a:stretch>
        </p:blipFill>
        <p:spPr bwMode="auto">
          <a:xfrm>
            <a:off x="6626225" y="6057900"/>
            <a:ext cx="5464175" cy="373063"/>
          </a:xfrm>
          <a:prstGeom prst="rect">
            <a:avLst/>
          </a:prstGeom>
          <a:noFill/>
          <a:ln w="9525">
            <a:noFill/>
            <a:miter lim="800000"/>
            <a:headEnd/>
            <a:tailEnd/>
          </a:ln>
        </p:spPr>
      </p:pic>
      <p:sp>
        <p:nvSpPr>
          <p:cNvPr id="4" name="Symbol zastępczy numeru slajdu 3">
            <a:extLst>
              <a:ext uri="{FF2B5EF4-FFF2-40B4-BE49-F238E27FC236}">
                <a16:creationId xmlns:a16="http://schemas.microsoft.com/office/drawing/2014/main" id="{6A4CB34D-FCB3-E17F-2FD8-D10E2C4A58CE}"/>
              </a:ext>
            </a:extLst>
          </p:cNvPr>
          <p:cNvSpPr txBox="1">
            <a:spLocks noGrp="1"/>
          </p:cNvSpPr>
          <p:nvPr/>
        </p:nvSpPr>
        <p:spPr>
          <a:xfrm>
            <a:off x="8610600" y="6356350"/>
            <a:ext cx="2743200" cy="365125"/>
          </a:xfrm>
          <a:prstGeom prst="rect">
            <a:avLst/>
          </a:prstGeom>
          <a:noFill/>
        </p:spPr>
        <p:txBody>
          <a:bodyPr anchor="ctr"/>
          <a:lstStyle/>
          <a:p>
            <a:pPr algn="r" fontAlgn="auto">
              <a:spcBef>
                <a:spcPts val="0"/>
              </a:spcBef>
              <a:spcAft>
                <a:spcPts val="0"/>
              </a:spcAft>
              <a:defRPr/>
            </a:pPr>
            <a:fld id="{4853E03C-486E-4580-A278-ED3C651297CD}" type="slidenum">
              <a:rPr lang="pl-PL" sz="1200">
                <a:solidFill>
                  <a:schemeClr val="tx1">
                    <a:tint val="75000"/>
                  </a:schemeClr>
                </a:solidFill>
                <a:latin typeface="+mn-lt"/>
                <a:cs typeface="+mn-cs"/>
              </a:rPr>
              <a:pPr algn="r" fontAlgn="auto">
                <a:spcBef>
                  <a:spcPts val="0"/>
                </a:spcBef>
                <a:spcAft>
                  <a:spcPts val="0"/>
                </a:spcAft>
                <a:defRPr/>
              </a:pPr>
              <a:t>7</a:t>
            </a:fld>
            <a:endParaRPr lang="pl-PL" sz="1200" dirty="0">
              <a:solidFill>
                <a:schemeClr val="tx1">
                  <a:tint val="75000"/>
                </a:schemeClr>
              </a:solidFill>
              <a:latin typeface="+mn-lt"/>
              <a:cs typeface="+mn-cs"/>
            </a:endParaRPr>
          </a:p>
        </p:txBody>
      </p:sp>
      <p:sp>
        <p:nvSpPr>
          <p:cNvPr id="6" name="Symbol zastępczy zawartości 4">
            <a:extLst>
              <a:ext uri="{FF2B5EF4-FFF2-40B4-BE49-F238E27FC236}">
                <a16:creationId xmlns:a16="http://schemas.microsoft.com/office/drawing/2014/main" id="{E46911F1-C92D-2A0D-19C0-01EE45C4A883}"/>
              </a:ext>
            </a:extLst>
          </p:cNvPr>
          <p:cNvSpPr txBox="1">
            <a:spLocks/>
          </p:cNvSpPr>
          <p:nvPr/>
        </p:nvSpPr>
        <p:spPr>
          <a:xfrm>
            <a:off x="457200" y="1445179"/>
            <a:ext cx="11277600" cy="3730252"/>
          </a:xfrm>
          <a:prstGeom prst="rect">
            <a:avLst/>
          </a:prstGeom>
          <a:noFill/>
        </p:spPr>
        <p:txBody>
          <a:bodyPr wrap="square" rtlCol="0">
            <a:spAutoFit/>
          </a:bodyPr>
          <a:lstStyle>
            <a:lvl1pPr marL="228600" indent="-228600" algn="l" rtl="0" eaLnBrk="1" fontAlgn="base" hangingPunct="1">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46088" lvl="1" indent="-269875" algn="just">
              <a:spcBef>
                <a:spcPts val="1000"/>
              </a:spcBef>
              <a:buNone/>
            </a:pPr>
            <a:r>
              <a:rPr lang="pl-PL" sz="1600" b="1" dirty="0">
                <a:solidFill>
                  <a:srgbClr val="0070C0"/>
                </a:solidFill>
                <a:latin typeface="Amasis MT Pro" panose="02040504050005020304" pitchFamily="18" charset="-18"/>
              </a:rPr>
              <a:t>5. Jak pozyskać informację o dniu złożenia pierwszej deklaracji podatkowej? Czy żądać od podmiotu przedłożenia kopii deklaracji z potwierdzeniem wpływu do urzędu skarbowego celem weryfikacji terminu 90 dni?</a:t>
            </a:r>
          </a:p>
          <a:p>
            <a:pPr marL="457200" lvl="2" indent="0" algn="just">
              <a:spcBef>
                <a:spcPts val="1000"/>
              </a:spcBef>
              <a:buFont typeface="Arial" charset="0"/>
              <a:buNone/>
            </a:pPr>
            <a:r>
              <a:rPr lang="pl-PL" sz="1600" dirty="0">
                <a:latin typeface="Amasis MT Pro" panose="02040504050005020304" pitchFamily="18" charset="-18"/>
              </a:rPr>
              <a:t>Wszelkie dostępne źródła, w tym wspomniana kopia deklaracji. Informację o posiadanym statusie płatnika VAT na stronie Ministerstwa Finansów (strona: podatki.gov.pl).</a:t>
            </a:r>
          </a:p>
          <a:p>
            <a:pPr marL="457200" lvl="2" indent="0" algn="just">
              <a:spcBef>
                <a:spcPts val="1000"/>
              </a:spcBef>
              <a:buFont typeface="Arial" charset="0"/>
              <a:buNone/>
            </a:pPr>
            <a:endParaRPr lang="pl-PL" sz="1600" dirty="0">
              <a:latin typeface="Amasis MT Pro" panose="02040504050005020304" pitchFamily="18" charset="-18"/>
            </a:endParaRPr>
          </a:p>
          <a:p>
            <a:pPr marL="446088" lvl="1" indent="-269875" algn="just">
              <a:buNone/>
            </a:pPr>
            <a:r>
              <a:rPr lang="pl-PL" sz="1600" b="1" dirty="0">
                <a:solidFill>
                  <a:srgbClr val="0070C0"/>
                </a:solidFill>
                <a:latin typeface="Amasis MT Pro" panose="02040504050005020304" pitchFamily="18" charset="-18"/>
              </a:rPr>
              <a:t>6. Czy w myśl nowej ustawy podmiot ma prawo nie skorzystać z przysługującego mu prawa do odliczenia podatku od towarów i usług należnego o kwotę podatku naliczonego, a tym samym niedokonania zwrotu podatku VAT na konto urzędu?</a:t>
            </a:r>
          </a:p>
          <a:p>
            <a:pPr marL="457200" lvl="2" indent="0" algn="just">
              <a:spcBef>
                <a:spcPts val="1000"/>
              </a:spcBef>
              <a:buFont typeface="Arial" charset="0"/>
              <a:buNone/>
            </a:pPr>
            <a:r>
              <a:rPr lang="pl-PL" sz="1600" dirty="0">
                <a:latin typeface="Amasis MT Pro" panose="02040504050005020304" pitchFamily="18" charset="-18"/>
              </a:rPr>
              <a:t>Zgodnie z art. 152 ust. 2 zwrot jest dokonywany do 90 dni od dnia złożenia pierwszej deklaracji podatkowej dotyczącej podatku od towarów i usług, w której kwota tego podatku mogła być wykazana do odliczenia. Nie ma obowiązku skorzystania z przysługującego mu prawa do odliczenia podatku VAT, nawet w tym przypadku jest zobowiązany do zwrotu podatku VAT.</a:t>
            </a:r>
          </a:p>
          <a:p>
            <a:pPr marL="457200" lvl="2" indent="0" algn="just">
              <a:spcBef>
                <a:spcPts val="1000"/>
              </a:spcBef>
              <a:buFont typeface="Arial" charset="0"/>
              <a:buNone/>
            </a:pPr>
            <a:endParaRPr lang="pl-PL" sz="1300" dirty="0">
              <a:latin typeface="Amasis MT Pro" panose="02040504050005020304" pitchFamily="18" charset="-18"/>
            </a:endParaRPr>
          </a:p>
        </p:txBody>
      </p:sp>
    </p:spTree>
    <p:extLst>
      <p:ext uri="{BB962C8B-B14F-4D97-AF65-F5344CB8AC3E}">
        <p14:creationId xmlns:p14="http://schemas.microsoft.com/office/powerpoint/2010/main" val="30992415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7B5F20C-FD00-B797-35F2-3BDDE7EE5631}"/>
            </a:ext>
          </a:extLst>
        </p:cNvPr>
        <p:cNvGrpSpPr/>
        <p:nvPr/>
      </p:nvGrpSpPr>
      <p:grpSpPr>
        <a:xfrm>
          <a:off x="0" y="0"/>
          <a:ext cx="0" cy="0"/>
          <a:chOff x="0" y="0"/>
          <a:chExt cx="0" cy="0"/>
        </a:xfrm>
      </p:grpSpPr>
      <p:sp>
        <p:nvSpPr>
          <p:cNvPr id="2" name="Tytuł 22">
            <a:extLst>
              <a:ext uri="{FF2B5EF4-FFF2-40B4-BE49-F238E27FC236}">
                <a16:creationId xmlns:a16="http://schemas.microsoft.com/office/drawing/2014/main" id="{73FB26D3-388F-9EF4-BF7F-67F997CBFBB6}"/>
              </a:ext>
            </a:extLst>
          </p:cNvPr>
          <p:cNvSpPr txBox="1">
            <a:spLocks noGrp="1"/>
          </p:cNvSpPr>
          <p:nvPr>
            <p:ph type="title" idx="4294967295"/>
          </p:nvPr>
        </p:nvSpPr>
        <p:spPr>
          <a:xfrm>
            <a:off x="0" y="136525"/>
            <a:ext cx="10899775" cy="430213"/>
          </a:xfrm>
          <a:solidFill>
            <a:schemeClr val="accent1"/>
          </a:solidFill>
        </p:spPr>
        <p:txBody>
          <a:bodyPr rot="0" spcFirstLastPara="0" vertOverflow="overflow" horzOverflow="overflow" spcCol="0" rtlCol="0" fromWordArt="0" anchor="t" forceAA="0">
            <a:spAutoFit/>
          </a:bodyPr>
          <a:lstStyle/>
          <a:p>
            <a:pPr fontAlgn="auto">
              <a:lnSpc>
                <a:spcPct val="100000"/>
              </a:lnSpc>
              <a:spcBef>
                <a:spcPts val="0"/>
              </a:spcBef>
              <a:spcAft>
                <a:spcPts val="0"/>
              </a:spcAft>
              <a:defRPr/>
            </a:pPr>
            <a:r>
              <a:rPr lang="pl-PL" sz="2200" dirty="0">
                <a:solidFill>
                  <a:schemeClr val="bg1"/>
                </a:solidFill>
                <a:latin typeface="Amasis MT Pro" panose="02040504050005020304" pitchFamily="18" charset="-18"/>
              </a:rPr>
              <a:t>Art. 152 Ustawy – pytania i przykłady:</a:t>
            </a:r>
            <a:endParaRPr lang="pl-PL" sz="2200" dirty="0">
              <a:solidFill>
                <a:prstClr val="black"/>
              </a:solidFill>
              <a:latin typeface="Amasis MT Pro" panose="02040504050005020304" pitchFamily="18" charset="-18"/>
              <a:ea typeface="+mn-ea"/>
              <a:cs typeface="+mn-cs"/>
            </a:endParaRPr>
          </a:p>
        </p:txBody>
      </p:sp>
      <p:pic>
        <p:nvPicPr>
          <p:cNvPr id="184322" name="Obraz 2" descr="Znacznik Fundusze Europejskie dla Lubelskiego 2021-2027 umieszczony w prawym dolnym rogu" title="Znacznik Fundusze Europejskie dla Lubelskiego 2021-2027 umieszczony w prawym dolnym rogu">
            <a:extLst>
              <a:ext uri="{FF2B5EF4-FFF2-40B4-BE49-F238E27FC236}">
                <a16:creationId xmlns:a16="http://schemas.microsoft.com/office/drawing/2014/main" id="{1DE83540-4010-CE54-D0A2-D20BA01ED578}"/>
              </a:ext>
            </a:extLst>
          </p:cNvPr>
          <p:cNvPicPr>
            <a:picLocks noChangeAspect="1"/>
          </p:cNvPicPr>
          <p:nvPr/>
        </p:nvPicPr>
        <p:blipFill>
          <a:blip r:embed="rId3"/>
          <a:srcRect/>
          <a:stretch>
            <a:fillRect/>
          </a:stretch>
        </p:blipFill>
        <p:spPr bwMode="auto">
          <a:xfrm>
            <a:off x="6626225" y="6057900"/>
            <a:ext cx="5464175" cy="373063"/>
          </a:xfrm>
          <a:prstGeom prst="rect">
            <a:avLst/>
          </a:prstGeom>
          <a:noFill/>
          <a:ln w="9525">
            <a:noFill/>
            <a:miter lim="800000"/>
            <a:headEnd/>
            <a:tailEnd/>
          </a:ln>
        </p:spPr>
      </p:pic>
      <p:sp>
        <p:nvSpPr>
          <p:cNvPr id="4" name="Symbol zastępczy numeru slajdu 3">
            <a:extLst>
              <a:ext uri="{FF2B5EF4-FFF2-40B4-BE49-F238E27FC236}">
                <a16:creationId xmlns:a16="http://schemas.microsoft.com/office/drawing/2014/main" id="{A5F4C649-06DF-6D01-CA98-C438B7483E93}"/>
              </a:ext>
            </a:extLst>
          </p:cNvPr>
          <p:cNvSpPr txBox="1">
            <a:spLocks noGrp="1"/>
          </p:cNvSpPr>
          <p:nvPr/>
        </p:nvSpPr>
        <p:spPr>
          <a:xfrm>
            <a:off x="8610600" y="6356350"/>
            <a:ext cx="2743200" cy="365125"/>
          </a:xfrm>
          <a:prstGeom prst="rect">
            <a:avLst/>
          </a:prstGeom>
          <a:noFill/>
        </p:spPr>
        <p:txBody>
          <a:bodyPr anchor="ctr"/>
          <a:lstStyle/>
          <a:p>
            <a:pPr algn="r" fontAlgn="auto">
              <a:spcBef>
                <a:spcPts val="0"/>
              </a:spcBef>
              <a:spcAft>
                <a:spcPts val="0"/>
              </a:spcAft>
              <a:defRPr/>
            </a:pPr>
            <a:fld id="{4853E03C-486E-4580-A278-ED3C651297CD}" type="slidenum">
              <a:rPr lang="pl-PL" sz="1200">
                <a:solidFill>
                  <a:schemeClr val="tx1">
                    <a:tint val="75000"/>
                  </a:schemeClr>
                </a:solidFill>
                <a:latin typeface="+mn-lt"/>
                <a:cs typeface="+mn-cs"/>
              </a:rPr>
              <a:pPr algn="r" fontAlgn="auto">
                <a:spcBef>
                  <a:spcPts val="0"/>
                </a:spcBef>
                <a:spcAft>
                  <a:spcPts val="0"/>
                </a:spcAft>
                <a:defRPr/>
              </a:pPr>
              <a:t>8</a:t>
            </a:fld>
            <a:endParaRPr lang="pl-PL" sz="1200" dirty="0">
              <a:solidFill>
                <a:schemeClr val="tx1">
                  <a:tint val="75000"/>
                </a:schemeClr>
              </a:solidFill>
              <a:latin typeface="+mn-lt"/>
              <a:cs typeface="+mn-cs"/>
            </a:endParaRPr>
          </a:p>
        </p:txBody>
      </p:sp>
      <p:sp>
        <p:nvSpPr>
          <p:cNvPr id="6" name="Symbol zastępczy zawartości 4">
            <a:extLst>
              <a:ext uri="{FF2B5EF4-FFF2-40B4-BE49-F238E27FC236}">
                <a16:creationId xmlns:a16="http://schemas.microsoft.com/office/drawing/2014/main" id="{0417AF87-9B62-7017-1D80-AAB267D7AE5D}"/>
              </a:ext>
            </a:extLst>
          </p:cNvPr>
          <p:cNvSpPr txBox="1">
            <a:spLocks/>
          </p:cNvSpPr>
          <p:nvPr/>
        </p:nvSpPr>
        <p:spPr>
          <a:xfrm>
            <a:off x="311727" y="865188"/>
            <a:ext cx="11423073" cy="3409651"/>
          </a:xfrm>
          <a:prstGeom prst="rect">
            <a:avLst/>
          </a:prstGeom>
          <a:noFill/>
        </p:spPr>
        <p:txBody>
          <a:bodyPr wrap="square" rtlCol="0">
            <a:spAutoFit/>
          </a:bodyPr>
          <a:lstStyle>
            <a:lvl1pPr marL="228600" indent="-228600" algn="l" rtl="0" eaLnBrk="1" fontAlgn="base" hangingPunct="1">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39750" lvl="1" indent="-269875" algn="just">
              <a:spcBef>
                <a:spcPts val="1000"/>
              </a:spcBef>
              <a:buNone/>
              <a:tabLst>
                <a:tab pos="176213" algn="l"/>
              </a:tabLst>
            </a:pPr>
            <a:r>
              <a:rPr lang="pl-PL" sz="1600" dirty="0">
                <a:latin typeface="Amasis MT Pro" panose="02040504050005020304" pitchFamily="18" charset="-18"/>
              </a:rPr>
              <a:t>     Zgodnie z </a:t>
            </a:r>
            <a:r>
              <a:rPr lang="pl-PL" sz="1600" dirty="0">
                <a:latin typeface="Amasis MT Pro" panose="02040504050005020304" pitchFamily="18" charset="-18"/>
                <a:sym typeface="Symbol" panose="05050102010706020507" pitchFamily="18" charset="2"/>
              </a:rPr>
              <a:t>art. 152 ust. 1 ustawy w przypadku gdy osoba, która otrzymała dofinansowanie na podjęcie działalności gospodarczej, nabędzie prawo do obniżenia kwoty podatku VAT należnego o kwotę podatku naliczonego jest obowiązana do zwrotu równowartości podatku VAT od towarów i usług zakupionych w ramach umowy. Natomiast art. 152 ust. 2 ustawy wskazuje termin zwrotu podatku VAT, tj. w terminie nie dłuższym niż 90 dni od dnia złożenia pierwszej deklaracji podatkowej, w której kwota tego podatku mogła być wykazana do odliczenia. W związku z treścią art. 152 ust. 1 ustawy fakt rejestracji osoby, która otrzymała dofinansowanie na podjęcie działalności gospodarczej, jako podatnik VAT na podstawie zgłoszenia dokonanego na formularzu VAT-R jest równoznaczne z nabyciem prawa do obniżenia kwoty podatku VAT należnego o kwotę podatku naliczonego i skutkuje obowiązkiem zwrotu równowartości podatku VAT od towarów i usług zakupionych w ramach umowy. Natomiast termin zwrotu uzależniony jest od złożenia pierwszej deklaracji podatkowej dotyczące VAT, w której kwota tego podatku mogła być wykazana do odliczenia</a:t>
            </a:r>
            <a:r>
              <a:rPr lang="pl-PL" sz="1600" dirty="0">
                <a:latin typeface="Amasis MT Pro" panose="02040504050005020304" pitchFamily="18" charset="-18"/>
              </a:rPr>
              <a:t>. </a:t>
            </a:r>
          </a:p>
          <a:p>
            <a:pPr marL="539750" lvl="1" indent="0" algn="just">
              <a:spcBef>
                <a:spcPts val="1000"/>
              </a:spcBef>
              <a:buNone/>
              <a:tabLst>
                <a:tab pos="539750" algn="l"/>
              </a:tabLst>
            </a:pPr>
            <a:r>
              <a:rPr lang="pl-PL" sz="1600" dirty="0">
                <a:latin typeface="Amasis MT Pro" panose="02040504050005020304" pitchFamily="18" charset="-18"/>
              </a:rPr>
              <a:t>Obowiązek zwrotu równowartości podatku VAT wynika </a:t>
            </a:r>
            <a:r>
              <a:rPr lang="pl-PL" sz="1600" b="1" u="sng" dirty="0">
                <a:latin typeface="Amasis MT Pro" panose="02040504050005020304" pitchFamily="18" charset="-18"/>
              </a:rPr>
              <a:t>z samego nabycia statusu podatnika</a:t>
            </a:r>
            <a:r>
              <a:rPr lang="pl-PL" sz="1600" dirty="0">
                <a:latin typeface="Amasis MT Pro" panose="02040504050005020304" pitchFamily="18" charset="-18"/>
              </a:rPr>
              <a:t> VAT i złożenia deklaracji podatkowej, w której kwota tego podatku </a:t>
            </a:r>
            <a:r>
              <a:rPr lang="pl-PL" sz="1600" b="1" u="sng" dirty="0">
                <a:latin typeface="Amasis MT Pro" panose="02040504050005020304" pitchFamily="18" charset="-18"/>
              </a:rPr>
              <a:t>mogła być wykazana</a:t>
            </a:r>
            <a:r>
              <a:rPr lang="pl-PL" sz="1600" dirty="0">
                <a:latin typeface="Amasis MT Pro" panose="02040504050005020304" pitchFamily="18" charset="-18"/>
              </a:rPr>
              <a:t> do odliczenia. To, czy podatnik dokonała odliczenia podatku VAT </a:t>
            </a:r>
            <a:r>
              <a:rPr lang="pl-PL" sz="1600" b="1" u="sng" dirty="0">
                <a:latin typeface="Amasis MT Pro" panose="02040504050005020304" pitchFamily="18" charset="-18"/>
              </a:rPr>
              <a:t>jest kwestią wtórną</a:t>
            </a:r>
            <a:r>
              <a:rPr lang="pl-PL" sz="1600" dirty="0">
                <a:latin typeface="Amasis MT Pro" panose="02040504050005020304" pitchFamily="18" charset="-18"/>
              </a:rPr>
              <a:t> dla przepisów zawartych w art. 152 ust. 1 i 2 ustawy.</a:t>
            </a:r>
            <a:endParaRPr lang="pl-PL" sz="1600" b="1" u="sng" dirty="0">
              <a:latin typeface="Amasis MT Pro" panose="02040504050005020304" pitchFamily="18" charset="-18"/>
            </a:endParaRPr>
          </a:p>
          <a:p>
            <a:pPr marL="457200" lvl="2" indent="0" algn="just">
              <a:spcBef>
                <a:spcPts val="1000"/>
              </a:spcBef>
              <a:buFont typeface="Arial" charset="0"/>
              <a:buNone/>
            </a:pPr>
            <a:endParaRPr lang="pl-PL" sz="1300" dirty="0">
              <a:latin typeface="Amasis MT Pro" panose="02040504050005020304" pitchFamily="18" charset="-18"/>
            </a:endParaRPr>
          </a:p>
        </p:txBody>
      </p:sp>
    </p:spTree>
    <p:extLst>
      <p:ext uri="{BB962C8B-B14F-4D97-AF65-F5344CB8AC3E}">
        <p14:creationId xmlns:p14="http://schemas.microsoft.com/office/powerpoint/2010/main" val="13230325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F81F342-309F-5668-CE9E-78302F09F1FF}"/>
            </a:ext>
          </a:extLst>
        </p:cNvPr>
        <p:cNvGrpSpPr/>
        <p:nvPr/>
      </p:nvGrpSpPr>
      <p:grpSpPr>
        <a:xfrm>
          <a:off x="0" y="0"/>
          <a:ext cx="0" cy="0"/>
          <a:chOff x="0" y="0"/>
          <a:chExt cx="0" cy="0"/>
        </a:xfrm>
      </p:grpSpPr>
      <p:sp>
        <p:nvSpPr>
          <p:cNvPr id="2" name="Tytuł 22">
            <a:extLst>
              <a:ext uri="{FF2B5EF4-FFF2-40B4-BE49-F238E27FC236}">
                <a16:creationId xmlns:a16="http://schemas.microsoft.com/office/drawing/2014/main" id="{808424B4-7C0B-B0F0-13F4-BF069EF5D5BD}"/>
              </a:ext>
            </a:extLst>
          </p:cNvPr>
          <p:cNvSpPr txBox="1">
            <a:spLocks noGrp="1"/>
          </p:cNvSpPr>
          <p:nvPr>
            <p:ph type="title" idx="4294967295"/>
          </p:nvPr>
        </p:nvSpPr>
        <p:spPr>
          <a:xfrm>
            <a:off x="0" y="136525"/>
            <a:ext cx="10899775" cy="430213"/>
          </a:xfrm>
          <a:solidFill>
            <a:schemeClr val="accent1"/>
          </a:solidFill>
        </p:spPr>
        <p:txBody>
          <a:bodyPr rot="0" spcFirstLastPara="0" vertOverflow="overflow" horzOverflow="overflow" spcCol="0" rtlCol="0" fromWordArt="0" anchor="t" forceAA="0">
            <a:spAutoFit/>
          </a:bodyPr>
          <a:lstStyle/>
          <a:p>
            <a:pPr fontAlgn="auto">
              <a:lnSpc>
                <a:spcPct val="100000"/>
              </a:lnSpc>
              <a:spcBef>
                <a:spcPts val="0"/>
              </a:spcBef>
              <a:spcAft>
                <a:spcPts val="0"/>
              </a:spcAft>
              <a:defRPr/>
            </a:pPr>
            <a:r>
              <a:rPr lang="pl-PL" sz="2200" dirty="0">
                <a:solidFill>
                  <a:schemeClr val="bg1"/>
                </a:solidFill>
                <a:latin typeface="Amasis MT Pro" panose="02040504050005020304" pitchFamily="18" charset="-18"/>
              </a:rPr>
              <a:t>Art. 152 Ustawy – pytania i przykłady:</a:t>
            </a:r>
            <a:endParaRPr lang="pl-PL" sz="2200" dirty="0">
              <a:solidFill>
                <a:prstClr val="black"/>
              </a:solidFill>
              <a:latin typeface="Amasis MT Pro" panose="02040504050005020304" pitchFamily="18" charset="-18"/>
              <a:ea typeface="+mn-ea"/>
              <a:cs typeface="+mn-cs"/>
            </a:endParaRPr>
          </a:p>
        </p:txBody>
      </p:sp>
      <p:pic>
        <p:nvPicPr>
          <p:cNvPr id="184322" name="Obraz 2" descr="Znacznik Fundusze Europejskie dla Lubelskiego 2021-2027 umieszczony w prawym dolnym rogu" title="Znacznik Fundusze Europejskie dla Lubelskiego 2021-2027 umieszczony w prawym dolnym rogu">
            <a:extLst>
              <a:ext uri="{FF2B5EF4-FFF2-40B4-BE49-F238E27FC236}">
                <a16:creationId xmlns:a16="http://schemas.microsoft.com/office/drawing/2014/main" id="{F84F1F88-021D-4D23-D32F-951F6928A99E}"/>
              </a:ext>
            </a:extLst>
          </p:cNvPr>
          <p:cNvPicPr>
            <a:picLocks noChangeAspect="1"/>
          </p:cNvPicPr>
          <p:nvPr/>
        </p:nvPicPr>
        <p:blipFill>
          <a:blip r:embed="rId3"/>
          <a:srcRect/>
          <a:stretch>
            <a:fillRect/>
          </a:stretch>
        </p:blipFill>
        <p:spPr bwMode="auto">
          <a:xfrm>
            <a:off x="6626225" y="6057900"/>
            <a:ext cx="5464175" cy="373063"/>
          </a:xfrm>
          <a:prstGeom prst="rect">
            <a:avLst/>
          </a:prstGeom>
          <a:noFill/>
          <a:ln w="9525">
            <a:noFill/>
            <a:miter lim="800000"/>
            <a:headEnd/>
            <a:tailEnd/>
          </a:ln>
        </p:spPr>
      </p:pic>
      <p:sp>
        <p:nvSpPr>
          <p:cNvPr id="4" name="Symbol zastępczy numeru slajdu 3">
            <a:extLst>
              <a:ext uri="{FF2B5EF4-FFF2-40B4-BE49-F238E27FC236}">
                <a16:creationId xmlns:a16="http://schemas.microsoft.com/office/drawing/2014/main" id="{06E05C77-DF8B-45D4-8188-9EEDA8A2DFAC}"/>
              </a:ext>
            </a:extLst>
          </p:cNvPr>
          <p:cNvSpPr txBox="1">
            <a:spLocks noGrp="1"/>
          </p:cNvSpPr>
          <p:nvPr/>
        </p:nvSpPr>
        <p:spPr>
          <a:xfrm>
            <a:off x="8610600" y="6356350"/>
            <a:ext cx="2743200" cy="365125"/>
          </a:xfrm>
          <a:prstGeom prst="rect">
            <a:avLst/>
          </a:prstGeom>
          <a:noFill/>
        </p:spPr>
        <p:txBody>
          <a:bodyPr anchor="ctr"/>
          <a:lstStyle/>
          <a:p>
            <a:pPr algn="r" fontAlgn="auto">
              <a:spcBef>
                <a:spcPts val="0"/>
              </a:spcBef>
              <a:spcAft>
                <a:spcPts val="0"/>
              </a:spcAft>
              <a:defRPr/>
            </a:pPr>
            <a:fld id="{4853E03C-486E-4580-A278-ED3C651297CD}" type="slidenum">
              <a:rPr lang="pl-PL" sz="1200">
                <a:solidFill>
                  <a:schemeClr val="tx1">
                    <a:tint val="75000"/>
                  </a:schemeClr>
                </a:solidFill>
                <a:latin typeface="+mn-lt"/>
                <a:cs typeface="+mn-cs"/>
              </a:rPr>
              <a:pPr algn="r" fontAlgn="auto">
                <a:spcBef>
                  <a:spcPts val="0"/>
                </a:spcBef>
                <a:spcAft>
                  <a:spcPts val="0"/>
                </a:spcAft>
                <a:defRPr/>
              </a:pPr>
              <a:t>9</a:t>
            </a:fld>
            <a:endParaRPr lang="pl-PL" sz="1200" dirty="0">
              <a:solidFill>
                <a:schemeClr val="tx1">
                  <a:tint val="75000"/>
                </a:schemeClr>
              </a:solidFill>
              <a:latin typeface="+mn-lt"/>
              <a:cs typeface="+mn-cs"/>
            </a:endParaRPr>
          </a:p>
        </p:txBody>
      </p:sp>
      <p:sp>
        <p:nvSpPr>
          <p:cNvPr id="6" name="Symbol zastępczy zawartości 4">
            <a:extLst>
              <a:ext uri="{FF2B5EF4-FFF2-40B4-BE49-F238E27FC236}">
                <a16:creationId xmlns:a16="http://schemas.microsoft.com/office/drawing/2014/main" id="{E4DB1F2F-4327-ACE9-D42E-1890E61E404A}"/>
              </a:ext>
            </a:extLst>
          </p:cNvPr>
          <p:cNvSpPr txBox="1">
            <a:spLocks/>
          </p:cNvSpPr>
          <p:nvPr/>
        </p:nvSpPr>
        <p:spPr>
          <a:xfrm>
            <a:off x="498763" y="865188"/>
            <a:ext cx="11423073" cy="3316292"/>
          </a:xfrm>
          <a:prstGeom prst="rect">
            <a:avLst/>
          </a:prstGeom>
          <a:noFill/>
        </p:spPr>
        <p:txBody>
          <a:bodyPr wrap="square" rtlCol="0">
            <a:spAutoFit/>
          </a:bodyPr>
          <a:lstStyle>
            <a:lvl1pPr marL="228600" indent="-228600" algn="l" rtl="0" eaLnBrk="1" fontAlgn="base" hangingPunct="1">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69875" lvl="1" indent="-269875" algn="just">
              <a:spcBef>
                <a:spcPts val="1000"/>
              </a:spcBef>
              <a:buNone/>
              <a:tabLst>
                <a:tab pos="176213" algn="l"/>
              </a:tabLst>
            </a:pPr>
            <a:r>
              <a:rPr lang="pl-PL" sz="1600" dirty="0">
                <a:latin typeface="Amasis MT Pro" panose="02040504050005020304" pitchFamily="18" charset="-18"/>
              </a:rPr>
              <a:t>    W sytuacji kiedy podatnik VAT ma status „zwolniony” (ze względu na rodzaj prowadzonej działalności gospodarczej) zgodnie z ustawą z dnia 11 marca 2004 r. o podatku od towarów i usług oraz rozporządzeniem Ministra Finansów z dnia 20 grudnia 2013 r. w sprawie zwolnień od podatku od towarów i usług oraz warunków stosowania tych zwolnień (DZ. U. z 2025 r. poz. 832), to nie ma on podstaw do obniżenia kwoty podatku od towarów i usług (nieopodatkowanych) należnego o kwotę podatku naliczonego.</a:t>
            </a:r>
          </a:p>
          <a:p>
            <a:pPr marL="269875" lvl="1" indent="0" algn="just">
              <a:spcBef>
                <a:spcPts val="1000"/>
              </a:spcBef>
              <a:buNone/>
              <a:tabLst>
                <a:tab pos="176213" algn="l"/>
              </a:tabLst>
            </a:pPr>
            <a:r>
              <a:rPr lang="pl-PL" sz="1600" dirty="0">
                <a:latin typeface="Amasis MT Pro" panose="02040504050005020304" pitchFamily="18" charset="-18"/>
              </a:rPr>
              <a:t>Takiemu podatnikowi VAT </a:t>
            </a:r>
            <a:r>
              <a:rPr lang="pl-PL" sz="1600" b="1" u="sng" dirty="0">
                <a:latin typeface="Amasis MT Pro" panose="02040504050005020304" pitchFamily="18" charset="-18"/>
              </a:rPr>
              <a:t>nie przysługuje prawo do obniżenia podatku VAT</a:t>
            </a:r>
            <a:r>
              <a:rPr lang="pl-PL" sz="1600" b="1" dirty="0">
                <a:latin typeface="Amasis MT Pro" panose="02040504050005020304" pitchFamily="18" charset="-18"/>
              </a:rPr>
              <a:t> </a:t>
            </a:r>
            <a:r>
              <a:rPr lang="pl-PL" sz="1600" dirty="0">
                <a:latin typeface="Amasis MT Pro" panose="02040504050005020304" pitchFamily="18" charset="-18"/>
              </a:rPr>
              <a:t>należnego o kwotę podatku naliczonego </a:t>
            </a:r>
            <a:br>
              <a:rPr lang="pl-PL" sz="1600" dirty="0">
                <a:latin typeface="Amasis MT Pro" panose="02040504050005020304" pitchFamily="18" charset="-18"/>
              </a:rPr>
            </a:br>
            <a:r>
              <a:rPr lang="pl-PL" sz="1600" dirty="0">
                <a:latin typeface="Amasis MT Pro" panose="02040504050005020304" pitchFamily="18" charset="-18"/>
              </a:rPr>
              <a:t>i nie ma on obowiązku zwrotu podatku VAT.</a:t>
            </a:r>
          </a:p>
          <a:p>
            <a:pPr marL="269875" lvl="1" indent="0" algn="just">
              <a:spcBef>
                <a:spcPts val="1000"/>
              </a:spcBef>
              <a:buNone/>
              <a:tabLst>
                <a:tab pos="176213" algn="l"/>
              </a:tabLst>
            </a:pPr>
            <a:r>
              <a:rPr lang="pl-PL" sz="1600" dirty="0">
                <a:latin typeface="Amasis MT Pro" panose="02040504050005020304" pitchFamily="18" charset="-18"/>
              </a:rPr>
              <a:t>Natomiast w przypadku kiedy podmiot, oprócz prowadzenia działalności zwolnionej przedmiotowo, jako czynny podatnik VAT prowadzi działalność opodatkowaną </a:t>
            </a:r>
            <a:r>
              <a:rPr lang="pl-PL" sz="1600" b="1" u="sng" dirty="0">
                <a:latin typeface="Amasis MT Pro" panose="02040504050005020304" pitchFamily="18" charset="-18"/>
              </a:rPr>
              <a:t>to w takiej sytuacji rozlicza VAT naliczony i jest zobowiązany dokonać zwrotu podatku naliczonego od zakupionych towarów i usług </a:t>
            </a:r>
            <a:r>
              <a:rPr lang="pl-PL" sz="1600" dirty="0">
                <a:latin typeface="Amasis MT Pro" panose="02040504050005020304" pitchFamily="18" charset="-18"/>
              </a:rPr>
              <a:t>w ramach zakupów opodatkowanych, a w przypadku zakupów, od których nie można odliczyć podatku VAT nie dokonuje jego zwrotu. Podatek VAT odliczany jest od towarów i usług zakupionych ze środków przyznanego dofinansowania, nie od wartości otrzymanego dofinansowania.  </a:t>
            </a:r>
          </a:p>
          <a:p>
            <a:pPr marL="457200" lvl="2" indent="0" algn="just">
              <a:spcBef>
                <a:spcPts val="1000"/>
              </a:spcBef>
              <a:buFont typeface="Arial" charset="0"/>
              <a:buNone/>
            </a:pPr>
            <a:endParaRPr lang="pl-PL" sz="1300" dirty="0">
              <a:latin typeface="Amasis MT Pro" panose="02040504050005020304" pitchFamily="18" charset="-18"/>
            </a:endParaRPr>
          </a:p>
        </p:txBody>
      </p:sp>
    </p:spTree>
    <p:extLst>
      <p:ext uri="{BB962C8B-B14F-4D97-AF65-F5344CB8AC3E}">
        <p14:creationId xmlns:p14="http://schemas.microsoft.com/office/powerpoint/2010/main" val="1160656627"/>
      </p:ext>
    </p:extLst>
  </p:cSld>
  <p:clrMapOvr>
    <a:masterClrMapping/>
  </p:clrMapOvr>
</p:sld>
</file>

<file path=ppt/theme/theme1.xml><?xml version="1.0" encoding="utf-8"?>
<a:theme xmlns:a="http://schemas.openxmlformats.org/drawingml/2006/main" name="Motyw EFS+">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otyw EFS+" id="{D96E4BEA-D0CF-462A-A55D-188B9720C3B6}" vid="{E39DC6E7-3C60-4EFB-A154-4D9551E1B58E}"/>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Motyw EFS+</Template>
  <TotalTime>15206</TotalTime>
  <Words>5181</Words>
  <Application>Microsoft Office PowerPoint</Application>
  <PresentationFormat>Panoramiczny</PresentationFormat>
  <Paragraphs>222</Paragraphs>
  <Slides>33</Slides>
  <Notes>33</Notes>
  <HiddenSlides>0</HiddenSlides>
  <MMClips>0</MMClips>
  <ScaleCrop>false</ScaleCrop>
  <HeadingPairs>
    <vt:vector size="6" baseType="variant">
      <vt:variant>
        <vt:lpstr>Używane czcionki</vt:lpstr>
      </vt:variant>
      <vt:variant>
        <vt:i4>6</vt:i4>
      </vt:variant>
      <vt:variant>
        <vt:lpstr>Motyw</vt:lpstr>
      </vt:variant>
      <vt:variant>
        <vt:i4>1</vt:i4>
      </vt:variant>
      <vt:variant>
        <vt:lpstr>Tytuły slajdów</vt:lpstr>
      </vt:variant>
      <vt:variant>
        <vt:i4>33</vt:i4>
      </vt:variant>
    </vt:vector>
  </HeadingPairs>
  <TitlesOfParts>
    <vt:vector size="40" baseType="lpstr">
      <vt:lpstr>Amasis MT Pro</vt:lpstr>
      <vt:lpstr>Arial</vt:lpstr>
      <vt:lpstr>Arial-BoldMT</vt:lpstr>
      <vt:lpstr>ArialMT</vt:lpstr>
      <vt:lpstr>Calibri</vt:lpstr>
      <vt:lpstr>Calibri Light</vt:lpstr>
      <vt:lpstr>Motyw EFS+</vt:lpstr>
      <vt:lpstr>Fundusze Europejskie dla Lubelskiego 2021-2027</vt:lpstr>
      <vt:lpstr>Zasady rozliczania wydatków z podatkiem VAT</vt:lpstr>
      <vt:lpstr>Art. 152 Ustawy</vt:lpstr>
      <vt:lpstr>Art. 152 Ustawy</vt:lpstr>
      <vt:lpstr>Art. 152 Ustawy – pytania i przykłady:</vt:lpstr>
      <vt:lpstr>Art. 152 Ustawy – pytania i przykłady:</vt:lpstr>
      <vt:lpstr>Art. 152 Ustawy – pytania i przykłady:</vt:lpstr>
      <vt:lpstr>Art. 152 Ustawy – pytania i przykłady:</vt:lpstr>
      <vt:lpstr>Art. 152 Ustawy – pytania i przykłady:</vt:lpstr>
      <vt:lpstr>Art. 152 Ustawy – pytania i przykłady:</vt:lpstr>
      <vt:lpstr>Art. 152 Ustawy – pytania i przykłady:</vt:lpstr>
      <vt:lpstr>Art. 152 Ustawy – pytania:</vt:lpstr>
      <vt:lpstr>Art. 156 Ustawy</vt:lpstr>
      <vt:lpstr>Art. 156 Ustawy – pytania i przykłady</vt:lpstr>
      <vt:lpstr>Art. 156 Ustawy – pytania i przykłady</vt:lpstr>
      <vt:lpstr>Art. 156 Ustawy – pytania i przykłady</vt:lpstr>
      <vt:lpstr>Art. 156 Ustawy – pytania i przykłady </vt:lpstr>
      <vt:lpstr>Art. 156 Ustawy – pytania i przykłady </vt:lpstr>
      <vt:lpstr>Art. 156 Ustawy – pytania i przykłady </vt:lpstr>
      <vt:lpstr>Zalecenia IP dotyczące weryfikacji statusu podatnika oraz odzyskania podatku VAT</vt:lpstr>
      <vt:lpstr>Kwalifikowalność wydatków</vt:lpstr>
      <vt:lpstr>Kwalifikowalność wydatków</vt:lpstr>
      <vt:lpstr>Korekty – kiedy zgłaszamy?</vt:lpstr>
      <vt:lpstr>Korekty – kiedy zgłaszamy?</vt:lpstr>
      <vt:lpstr>Korekta techniczna</vt:lpstr>
      <vt:lpstr>Korekty – obowiązek weryfikacji przez PUP/MUP</vt:lpstr>
      <vt:lpstr>Najczęściej popełniane błędy przy korektach:</vt:lpstr>
      <vt:lpstr>Nadmiarowe dokumenty:</vt:lpstr>
      <vt:lpstr>Kompetencje a kwalifikacje</vt:lpstr>
      <vt:lpstr>Kompetencje a kwalifikacje</vt:lpstr>
      <vt:lpstr>Kompetencje a kwalifikacje</vt:lpstr>
      <vt:lpstr>Pytania</vt:lpstr>
      <vt:lpstr>Dziękujemy za uwagę</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Fundusze Europejskie dla Lubelskiego 2021-2027</dc:title>
  <dc:creator>Adrianna Iwan</dc:creator>
  <cp:lastModifiedBy>Joanna Skórko</cp:lastModifiedBy>
  <cp:revision>570</cp:revision>
  <cp:lastPrinted>2024-05-21T08:02:07Z</cp:lastPrinted>
  <dcterms:created xsi:type="dcterms:W3CDTF">2022-11-15T13:19:44Z</dcterms:created>
  <dcterms:modified xsi:type="dcterms:W3CDTF">2026-03-09T10:15:47Z</dcterms:modified>
</cp:coreProperties>
</file>