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41" r:id="rId5"/>
  </p:sldMasterIdLst>
  <p:notesMasterIdLst>
    <p:notesMasterId r:id="rId37"/>
  </p:notesMasterIdLst>
  <p:sldIdLst>
    <p:sldId id="256" r:id="rId6"/>
    <p:sldId id="1660" r:id="rId7"/>
    <p:sldId id="1042" r:id="rId8"/>
    <p:sldId id="1086" r:id="rId9"/>
    <p:sldId id="1244" r:id="rId10"/>
    <p:sldId id="1121" r:id="rId11"/>
    <p:sldId id="1122" r:id="rId12"/>
    <p:sldId id="1219" r:id="rId13"/>
    <p:sldId id="1852" r:id="rId14"/>
    <p:sldId id="316" r:id="rId15"/>
    <p:sldId id="1889" r:id="rId16"/>
    <p:sldId id="1900" r:id="rId17"/>
    <p:sldId id="1901" r:id="rId18"/>
    <p:sldId id="1902" r:id="rId19"/>
    <p:sldId id="1903" r:id="rId20"/>
    <p:sldId id="1672" r:id="rId21"/>
    <p:sldId id="1897" r:id="rId22"/>
    <p:sldId id="1912" r:id="rId23"/>
    <p:sldId id="1899" r:id="rId24"/>
    <p:sldId id="1896" r:id="rId25"/>
    <p:sldId id="1915" r:id="rId26"/>
    <p:sldId id="1916" r:id="rId27"/>
    <p:sldId id="1917" r:id="rId28"/>
    <p:sldId id="1914" r:id="rId29"/>
    <p:sldId id="1905" r:id="rId30"/>
    <p:sldId id="1913" r:id="rId31"/>
    <p:sldId id="1911" r:id="rId32"/>
    <p:sldId id="1906" r:id="rId33"/>
    <p:sldId id="1918" r:id="rId34"/>
    <p:sldId id="1041" r:id="rId35"/>
    <p:sldId id="1895" r:id="rId36"/>
  </p:sldIdLst>
  <p:sldSz cx="10691813" cy="755967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 id="2" name="Kordowska Maria" initials="KM" lastIdx="4" clrIdx="1">
    <p:extLst>
      <p:ext uri="{19B8F6BF-5375-455C-9EA6-DF929625EA0E}">
        <p15:presenceInfo xmlns:p15="http://schemas.microsoft.com/office/powerpoint/2012/main" userId="S::Maria.Kordowska@mfipr.gov.pl::3774e866-ffd1-43b9-9e93-6210f6e8c6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7CA16E-BCF0-4945-8E78-5A94B0F44433}" v="73" dt="2026-06-30T09:17:40.127"/>
  </p1510:revLst>
</p1510:revInfo>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40" autoAdjust="0"/>
    <p:restoredTop sz="87530" autoAdjust="0"/>
  </p:normalViewPr>
  <p:slideViewPr>
    <p:cSldViewPr showGuides="1">
      <p:cViewPr varScale="1">
        <p:scale>
          <a:sx n="59" d="100"/>
          <a:sy n="59" d="100"/>
        </p:scale>
        <p:origin x="96" y="690"/>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59" cy="498056"/>
          </a:xfrm>
          <a:prstGeom prst="rect">
            <a:avLst/>
          </a:prstGeom>
        </p:spPr>
        <p:txBody>
          <a:bodyPr vert="horz" lIns="91431" tIns="45715" rIns="91431" bIns="45715" rtlCol="0"/>
          <a:lstStyle>
            <a:lvl1pPr algn="l">
              <a:defRPr sz="1200"/>
            </a:lvl1pPr>
          </a:lstStyle>
          <a:p>
            <a:endParaRPr lang="pl-PL"/>
          </a:p>
        </p:txBody>
      </p:sp>
      <p:sp>
        <p:nvSpPr>
          <p:cNvPr id="3" name="Symbol zastępczy daty 2"/>
          <p:cNvSpPr>
            <a:spLocks noGrp="1"/>
          </p:cNvSpPr>
          <p:nvPr>
            <p:ph type="dt" idx="1"/>
          </p:nvPr>
        </p:nvSpPr>
        <p:spPr>
          <a:xfrm>
            <a:off x="3850444" y="0"/>
            <a:ext cx="2945659" cy="498056"/>
          </a:xfrm>
          <a:prstGeom prst="rect">
            <a:avLst/>
          </a:prstGeom>
        </p:spPr>
        <p:txBody>
          <a:bodyPr vert="horz" lIns="91431" tIns="45715" rIns="91431" bIns="45715" rtlCol="0"/>
          <a:lstStyle>
            <a:lvl1pPr algn="r">
              <a:defRPr sz="1200"/>
            </a:lvl1pPr>
          </a:lstStyle>
          <a:p>
            <a:fld id="{7EEEFF2B-0721-7148-92D1-1650B5B78E9F}" type="datetimeFigureOut">
              <a:rPr lang="pl-PL" smtClean="0"/>
              <a:t>17.07.2026</a:t>
            </a:fld>
            <a:endParaRPr lang="pl-PL"/>
          </a:p>
        </p:txBody>
      </p:sp>
      <p:sp>
        <p:nvSpPr>
          <p:cNvPr id="4" name="Symbol zastępczy obrazu slajd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31" tIns="45715" rIns="91431" bIns="45715" rtlCol="0" anchor="ctr"/>
          <a:lstStyle/>
          <a:p>
            <a:endParaRPr lang="pl-PL"/>
          </a:p>
        </p:txBody>
      </p:sp>
      <p:sp>
        <p:nvSpPr>
          <p:cNvPr id="5" name="Symbol zastępczy notatek 4"/>
          <p:cNvSpPr>
            <a:spLocks noGrp="1"/>
          </p:cNvSpPr>
          <p:nvPr>
            <p:ph type="body" sz="quarter" idx="3"/>
          </p:nvPr>
        </p:nvSpPr>
        <p:spPr>
          <a:xfrm>
            <a:off x="679768" y="4777194"/>
            <a:ext cx="5438140" cy="3908614"/>
          </a:xfrm>
          <a:prstGeom prst="rect">
            <a:avLst/>
          </a:prstGeom>
        </p:spPr>
        <p:txBody>
          <a:bodyPr vert="horz" lIns="91431" tIns="45715" rIns="91431" bIns="45715"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1" y="9428585"/>
            <a:ext cx="2945659" cy="498055"/>
          </a:xfrm>
          <a:prstGeom prst="rect">
            <a:avLst/>
          </a:prstGeom>
        </p:spPr>
        <p:txBody>
          <a:bodyPr vert="horz" lIns="91431" tIns="45715" rIns="91431" bIns="45715"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4" y="9428585"/>
            <a:ext cx="2945659" cy="498055"/>
          </a:xfrm>
          <a:prstGeom prst="rect">
            <a:avLst/>
          </a:prstGeom>
        </p:spPr>
        <p:txBody>
          <a:bodyPr vert="horz" lIns="91431" tIns="45715" rIns="91431" bIns="45715"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1</a:t>
            </a:fld>
            <a:endParaRPr lang="pl-PL"/>
          </a:p>
        </p:txBody>
      </p:sp>
    </p:spTree>
    <p:extLst>
      <p:ext uri="{BB962C8B-B14F-4D97-AF65-F5344CB8AC3E}">
        <p14:creationId xmlns:p14="http://schemas.microsoft.com/office/powerpoint/2010/main" val="2631734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2C02B4DB-5212-AD42-B2C1-BD19AC94D45E}" type="slidenum">
              <a:rPr lang="pl-PL" smtClean="0"/>
              <a:t>10</a:t>
            </a:fld>
            <a:endParaRPr lang="pl-PL"/>
          </a:p>
        </p:txBody>
      </p:sp>
      <p:sp>
        <p:nvSpPr>
          <p:cNvPr id="6" name="Symbol zastępczy stopki 5">
            <a:extLst>
              <a:ext uri="{FF2B5EF4-FFF2-40B4-BE49-F238E27FC236}">
                <a16:creationId xmlns:a16="http://schemas.microsoft.com/office/drawing/2014/main" id="{9F39BA5F-49A7-EFD4-7ECC-1C54E151D25E}"/>
              </a:ext>
            </a:extLst>
          </p:cNvPr>
          <p:cNvSpPr>
            <a:spLocks noGrp="1"/>
          </p:cNvSpPr>
          <p:nvPr>
            <p:ph type="ftr" sz="quarter" idx="4"/>
          </p:nvPr>
        </p:nvSpPr>
        <p:spPr/>
        <p:txBody>
          <a:bodyPr/>
          <a:lstStyle/>
          <a:p>
            <a:endParaRPr lang="pl-PL"/>
          </a:p>
        </p:txBody>
      </p:sp>
    </p:spTree>
    <p:extLst>
      <p:ext uri="{BB962C8B-B14F-4D97-AF65-F5344CB8AC3E}">
        <p14:creationId xmlns:p14="http://schemas.microsoft.com/office/powerpoint/2010/main" val="2937175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10347-E068-DB61-741A-DC348ED71A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C4D315-09E5-6482-DD3B-4E8D3DA821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0CC789-A95C-1291-7187-56084E5DEF04}"/>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203DA18B-C341-C49C-6E26-C6950F92F548}"/>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11</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2858458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233F-97C0-D544-1738-E3ACE53386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7A7401-E095-59E8-4D11-FCEAC81DBA7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8F5F27D-3599-1450-A4FC-FDF19BADC588}"/>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80D1BB6E-2997-F2E3-3FEC-EABB1DBB8BBC}"/>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12</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4229748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FC66D-9A51-2751-BDFD-D0CA929FBE8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E1D2C8-B23A-9C5A-40E0-CB55754557A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38A0E6-2FD7-C3F1-D79E-10B6F325FC1D}"/>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608516B8-0CA1-1BEF-50B9-E9D8C0EEEC7C}"/>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13</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829669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3391-A6CB-542C-0EE3-A7E539C81D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F7280F7-A670-9D84-A295-ABB675094F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F74C002-BDF8-D229-6F3A-891371828FBD}"/>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CEF083B9-F448-E198-334D-278E5A859426}"/>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14</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331018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7D406-785E-C1AD-AE47-F05E66B023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8634C1A-A828-F8CB-1BD1-C03FAA1BB70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FB99E6-3881-D18D-8BE1-750735034A2B}"/>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E02F46BD-D854-02DD-804F-A087764E12D2}"/>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15</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1420027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C7E4E-05A2-03C0-0036-0D830016BC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38711D-904B-53B1-EF32-AC93946D1C2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2F844B-ADBE-DF05-9121-F2637D3894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200" b="0" i="0" u="none" strike="noStrike" kern="1200" cap="none" spc="0" normalizeH="0" baseline="0" noProof="0">
                <a:ln>
                  <a:noFill/>
                </a:ln>
                <a:solidFill>
                  <a:prstClr val="black"/>
                </a:solidFill>
                <a:effectLst/>
                <a:uLnTx/>
                <a:uFillTx/>
                <a:latin typeface="Calibri" panose="020F0502020204030204"/>
                <a:ea typeface="+mn-ea"/>
                <a:cs typeface="+mn-cs"/>
              </a:rPr>
              <a:t> </a:t>
            </a:r>
          </a:p>
          <a:p>
            <a:endParaRPr lang="pl-PL"/>
          </a:p>
        </p:txBody>
      </p:sp>
      <p:sp>
        <p:nvSpPr>
          <p:cNvPr id="4" name="Symbol zastępczy numeru slajdu 3">
            <a:extLst>
              <a:ext uri="{FF2B5EF4-FFF2-40B4-BE49-F238E27FC236}">
                <a16:creationId xmlns:a16="http://schemas.microsoft.com/office/drawing/2014/main" id="{E56B417D-52F5-24A1-4DC0-7552AB95C0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02B4DB-5212-AD42-B2C1-BD19AC94D45E}"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021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2E010-D005-4302-3D07-9990B5D905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52A3685-6040-A767-6605-6F326942ADF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8679E7-35B3-3536-4306-3D840F94826A}"/>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34C77171-FE89-C87C-B29C-0F9B06B9C613}"/>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25</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2222699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1B9C1-21E4-A37A-9DCB-4CE0017B0BA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143F70-30CF-D36D-4203-CC57825CD80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424950-66A1-42D7-7952-C9D80B036662}"/>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FB2982B2-D563-95AD-7FC7-1E8CBED736B0}"/>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26</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1817783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FDE5A-1A7F-6BFC-D6D6-8F99CDCB793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94A498-0AAA-12AC-4A85-F09B4512CF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5972FB-ADFB-DE5F-9C28-6000B04C2E9A}"/>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160FEFA2-C8C7-EF86-A84E-0D7429F1BFD4}"/>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27</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2573986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8373D-7A0D-C574-2582-EB86F6872EE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8BA96B3-DAAF-AE73-D46F-C27A785C8780}"/>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6F77295C-63D4-A0B8-2F25-47CF5494865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2C465F4-727E-2E07-0EC3-0B97372268B9}"/>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2</a:t>
            </a:fld>
            <a:endParaRPr lang="pl-PL">
              <a:solidFill>
                <a:prstClr val="black"/>
              </a:solidFill>
              <a:latin typeface="Calibri" panose="020F0502020204030204"/>
            </a:endParaRPr>
          </a:p>
        </p:txBody>
      </p:sp>
    </p:spTree>
    <p:extLst>
      <p:ext uri="{BB962C8B-B14F-4D97-AF65-F5344CB8AC3E}">
        <p14:creationId xmlns:p14="http://schemas.microsoft.com/office/powerpoint/2010/main" val="1145399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114D4-6153-D4AD-C874-5FFF87566EE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A8D2948-6B02-A8D3-272C-22479D157FF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4EBFA4-958D-21A5-D956-762B08EA65DD}"/>
              </a:ext>
            </a:extLst>
          </p:cNvPr>
          <p:cNvSpPr>
            <a:spLocks noGrp="1"/>
          </p:cNvSpPr>
          <p:nvPr>
            <p:ph type="body" idx="1"/>
          </p:nvPr>
        </p:nvSpPr>
        <p:spPr/>
        <p:txBody>
          <a:bodyPr/>
          <a:lstStyle/>
          <a:p>
            <a:endParaRPr lang="pl-PL" dirty="0"/>
          </a:p>
          <a:p>
            <a:r>
              <a:rPr lang="pl-PL" dirty="0"/>
              <a:t>Kto może skorzystać?</a:t>
            </a:r>
          </a:p>
          <a:p>
            <a:r>
              <a:rPr lang="pl-PL" dirty="0"/>
              <a:t>Samorządy, które chcą rozwijać lokalne usługi społeczne, odciążyć własne jednostki organizacyjne i współpracować z podmiotami ekonomii społecznej.</a:t>
            </a:r>
          </a:p>
          <a:p>
            <a:endParaRPr lang="pl-PL" dirty="0"/>
          </a:p>
          <a:p>
            <a:r>
              <a:rPr lang="pl-PL" dirty="0"/>
              <a:t>Co oferuje „Premia społeczna”?</a:t>
            </a:r>
          </a:p>
          <a:p>
            <a:endParaRPr lang="pl-PL" dirty="0"/>
          </a:p>
          <a:p>
            <a:r>
              <a:rPr lang="pl-PL" dirty="0"/>
              <a:t>Wsparcie finansowe do 500 tys. zł,</a:t>
            </a:r>
          </a:p>
          <a:p>
            <a:r>
              <a:rPr lang="pl-PL" dirty="0"/>
              <a:t>Pokrycie aż do 90% kosztów realizacji,</a:t>
            </a:r>
          </a:p>
          <a:p>
            <a:r>
              <a:rPr lang="pl-PL" dirty="0"/>
              <a:t>Możliwość składania wniosków wielokrotnie, aż do wyczerpania środków,</a:t>
            </a:r>
          </a:p>
          <a:p>
            <a:r>
              <a:rPr lang="pl-PL" dirty="0"/>
              <a:t>Preferencje punktowe dla gmin i powiatów o większych potrzebach – m.in. za niski udział wydatków własnych, wyższe bezrobocie czy liczbę osób korzystających z pomocy społecznej.</a:t>
            </a:r>
          </a:p>
          <a:p>
            <a:endParaRPr lang="pl-PL" dirty="0"/>
          </a:p>
          <a:p>
            <a:r>
              <a:rPr lang="pl-PL" dirty="0"/>
              <a:t>Więcej punktów otrzymają samorządy, które:</a:t>
            </a:r>
          </a:p>
          <a:p>
            <a:endParaRPr lang="pl-PL" dirty="0"/>
          </a:p>
          <a:p>
            <a:r>
              <a:rPr lang="pl-PL" dirty="0"/>
              <a:t>współpracują z Centrami Usług Społecznych (+15 pkt),</a:t>
            </a:r>
          </a:p>
          <a:p>
            <a:r>
              <a:rPr lang="pl-PL" dirty="0"/>
              <a:t>zlecają zadania przedsiębiorstwom społecznym (+20 pkt),</a:t>
            </a:r>
          </a:p>
          <a:p>
            <a:r>
              <a:rPr lang="pl-PL" dirty="0"/>
              <a:t>działają na rzecz społeczności o największych potrzebach (+do 40 pkt).</a:t>
            </a:r>
          </a:p>
        </p:txBody>
      </p:sp>
      <p:sp>
        <p:nvSpPr>
          <p:cNvPr id="4" name="Symbol zastępczy numeru slajdu 3">
            <a:extLst>
              <a:ext uri="{FF2B5EF4-FFF2-40B4-BE49-F238E27FC236}">
                <a16:creationId xmlns:a16="http://schemas.microsoft.com/office/drawing/2014/main" id="{9CEC0DBD-6490-FFCF-B0DC-9550DEED1FAD}"/>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28</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196958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dirty="0"/>
          </a:p>
        </p:txBody>
      </p:sp>
      <p:sp>
        <p:nvSpPr>
          <p:cNvPr id="4" name="Symbol zastępczy stopki 3"/>
          <p:cNvSpPr>
            <a:spLocks noGrp="1"/>
          </p:cNvSpPr>
          <p:nvPr>
            <p:ph type="ftr" sz="quarter" idx="4"/>
          </p:nvPr>
        </p:nvSpPr>
        <p:spPr/>
        <p:txBody>
          <a:bodyPr/>
          <a:lstStyle/>
          <a:p>
            <a:pPr defTabSz="457153">
              <a:defRPr/>
            </a:pPr>
            <a:endParaRPr lang="pl-PL">
              <a:solidFill>
                <a:prstClr val="black"/>
              </a:solidFill>
              <a:latin typeface="Calibri" panose="020F0502020204030204"/>
            </a:endParaRPr>
          </a:p>
        </p:txBody>
      </p:sp>
      <p:sp>
        <p:nvSpPr>
          <p:cNvPr id="5" name="Symbol zastępczy numeru slajdu 4"/>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30</a:t>
            </a:fld>
            <a:endParaRPr lang="pl-PL">
              <a:solidFill>
                <a:prstClr val="black"/>
              </a:solidFill>
              <a:latin typeface="Calibri" panose="020F0502020204030204"/>
            </a:endParaRPr>
          </a:p>
        </p:txBody>
      </p:sp>
    </p:spTree>
    <p:extLst>
      <p:ext uri="{BB962C8B-B14F-4D97-AF65-F5344CB8AC3E}">
        <p14:creationId xmlns:p14="http://schemas.microsoft.com/office/powerpoint/2010/main" val="1926266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31</a:t>
            </a:fld>
            <a:endParaRPr lang="pl-PL"/>
          </a:p>
        </p:txBody>
      </p:sp>
    </p:spTree>
    <p:extLst>
      <p:ext uri="{BB962C8B-B14F-4D97-AF65-F5344CB8AC3E}">
        <p14:creationId xmlns:p14="http://schemas.microsoft.com/office/powerpoint/2010/main" val="1590778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3</a:t>
            </a:fld>
            <a:endParaRPr lang="pl-PL" dirty="0">
              <a:solidFill>
                <a:prstClr val="black"/>
              </a:solidFill>
              <a:latin typeface="Calibri" panose="020F0502020204030204"/>
            </a:endParaRPr>
          </a:p>
        </p:txBody>
      </p:sp>
    </p:spTree>
    <p:extLst>
      <p:ext uri="{BB962C8B-B14F-4D97-AF65-F5344CB8AC3E}">
        <p14:creationId xmlns:p14="http://schemas.microsoft.com/office/powerpoint/2010/main" val="2096969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4</a:t>
            </a:fld>
            <a:endParaRPr lang="pl-PL">
              <a:solidFill>
                <a:prstClr val="black"/>
              </a:solidFill>
              <a:latin typeface="Calibri" panose="020F0502020204030204"/>
            </a:endParaRPr>
          </a:p>
        </p:txBody>
      </p:sp>
    </p:spTree>
    <p:extLst>
      <p:ext uri="{BB962C8B-B14F-4D97-AF65-F5344CB8AC3E}">
        <p14:creationId xmlns:p14="http://schemas.microsoft.com/office/powerpoint/2010/main" val="986034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5</a:t>
            </a:fld>
            <a:endParaRPr lang="pl-PL">
              <a:solidFill>
                <a:prstClr val="black"/>
              </a:solidFill>
              <a:latin typeface="Calibri" panose="020F0502020204030204"/>
            </a:endParaRPr>
          </a:p>
        </p:txBody>
      </p:sp>
    </p:spTree>
    <p:extLst>
      <p:ext uri="{BB962C8B-B14F-4D97-AF65-F5344CB8AC3E}">
        <p14:creationId xmlns:p14="http://schemas.microsoft.com/office/powerpoint/2010/main" val="4206221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6</a:t>
            </a:fld>
            <a:endParaRPr lang="pl-PL">
              <a:solidFill>
                <a:prstClr val="black"/>
              </a:solidFill>
              <a:latin typeface="Calibri" panose="020F0502020204030204"/>
            </a:endParaRPr>
          </a:p>
        </p:txBody>
      </p:sp>
    </p:spTree>
    <p:extLst>
      <p:ext uri="{BB962C8B-B14F-4D97-AF65-F5344CB8AC3E}">
        <p14:creationId xmlns:p14="http://schemas.microsoft.com/office/powerpoint/2010/main" val="2919527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7</a:t>
            </a:fld>
            <a:endParaRPr lang="pl-PL">
              <a:solidFill>
                <a:prstClr val="black"/>
              </a:solidFill>
              <a:latin typeface="Calibri" panose="020F0502020204030204"/>
            </a:endParaRPr>
          </a:p>
        </p:txBody>
      </p:sp>
    </p:spTree>
    <p:extLst>
      <p:ext uri="{BB962C8B-B14F-4D97-AF65-F5344CB8AC3E}">
        <p14:creationId xmlns:p14="http://schemas.microsoft.com/office/powerpoint/2010/main" val="79035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8</a:t>
            </a:fld>
            <a:endParaRPr lang="pl-PL">
              <a:solidFill>
                <a:prstClr val="black"/>
              </a:solidFill>
              <a:latin typeface="Calibri" panose="020F0502020204030204"/>
            </a:endParaRPr>
          </a:p>
        </p:txBody>
      </p:sp>
    </p:spTree>
    <p:extLst>
      <p:ext uri="{BB962C8B-B14F-4D97-AF65-F5344CB8AC3E}">
        <p14:creationId xmlns:p14="http://schemas.microsoft.com/office/powerpoint/2010/main" val="1433702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EAF72-E9B9-0ADF-B363-5CF01E36E4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298A99-F416-36E5-0FCF-B32ED6E81D5F}"/>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0C3AFB49-A7D6-62E7-3191-D7C3F485DD4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7A53ED4-EDF6-A981-FEE6-1BA6C045EB41}"/>
              </a:ext>
            </a:extLst>
          </p:cNvPr>
          <p:cNvSpPr>
            <a:spLocks noGrp="1"/>
          </p:cNvSpPr>
          <p:nvPr>
            <p:ph type="sldNum" sz="quarter" idx="5"/>
          </p:nvPr>
        </p:nvSpPr>
        <p:spPr/>
        <p:txBody>
          <a:bodyPr/>
          <a:lstStyle/>
          <a:p>
            <a:pPr defTabSz="457153">
              <a:defRPr/>
            </a:pPr>
            <a:fld id="{2C02B4DB-5212-AD42-B2C1-BD19AC94D45E}" type="slidenum">
              <a:rPr lang="pl-PL">
                <a:solidFill>
                  <a:prstClr val="black"/>
                </a:solidFill>
                <a:latin typeface="Calibri" panose="020F0502020204030204"/>
              </a:rPr>
              <a:pPr defTabSz="457153">
                <a:defRPr/>
              </a:pPr>
              <a:t>9</a:t>
            </a:fld>
            <a:endParaRPr lang="pl-PL">
              <a:solidFill>
                <a:prstClr val="black"/>
              </a:solidFill>
              <a:latin typeface="Calibri" panose="020F0502020204030204"/>
            </a:endParaRPr>
          </a:p>
        </p:txBody>
      </p:sp>
    </p:spTree>
    <p:extLst>
      <p:ext uri="{BB962C8B-B14F-4D97-AF65-F5344CB8AC3E}">
        <p14:creationId xmlns:p14="http://schemas.microsoft.com/office/powerpoint/2010/main" val="1872048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7.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3" y="1973818"/>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597632"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3613944" y="540402"/>
            <a:ext cx="1080000" cy="1080000"/>
          </a:xfrm>
          <a:prstGeom prst="rect">
            <a:avLst/>
          </a:prstGeom>
        </p:spPr>
      </p:pic>
      <p:sp>
        <p:nvSpPr>
          <p:cNvPr id="2" name="Title 1"/>
          <p:cNvSpPr>
            <a:spLocks noGrp="1"/>
          </p:cNvSpPr>
          <p:nvPr>
            <p:ph type="ctrTitle"/>
          </p:nvPr>
        </p:nvSpPr>
        <p:spPr>
          <a:xfrm>
            <a:off x="1385877" y="3059113"/>
            <a:ext cx="7920115" cy="1107677"/>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dirty="0"/>
          </a:p>
        </p:txBody>
      </p:sp>
      <p:pic>
        <p:nvPicPr>
          <p:cNvPr id="6" name="Obraz 5">
            <a:extLst>
              <a:ext uri="{FF2B5EF4-FFF2-40B4-BE49-F238E27FC236}">
                <a16:creationId xmlns:a16="http://schemas.microsoft.com/office/drawing/2014/main" id="{6BD94CA2-33AC-462F-8588-B4E6BB46DC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37808" y="6350695"/>
            <a:ext cx="7816195" cy="1016208"/>
          </a:xfrm>
          <a:prstGeom prst="rect">
            <a:avLst/>
          </a:prstGeom>
        </p:spPr>
      </p:pic>
      <p:pic>
        <p:nvPicPr>
          <p:cNvPr id="17" name="Obraz 16">
            <a:extLst>
              <a:ext uri="{FF2B5EF4-FFF2-40B4-BE49-F238E27FC236}">
                <a16:creationId xmlns:a16="http://schemas.microsoft.com/office/drawing/2014/main" id="{EB676503-45E5-4DE1-9EDB-FB67A11417B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5525" y="1973819"/>
            <a:ext cx="3954285" cy="713288"/>
          </a:xfrm>
          <a:prstGeom prst="rect">
            <a:avLst/>
          </a:prstGeom>
        </p:spPr>
      </p:pic>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0" y="5593629"/>
            <a:ext cx="7559675" cy="705572"/>
          </a:xfrm>
        </p:spPr>
        <p:txBody>
          <a:bodyPr/>
          <a:lstStyle/>
          <a:p>
            <a:r>
              <a:rPr lang="pl-PL"/>
              <a:t>Kliknij, aby edytować styl</a:t>
            </a:r>
            <a:endParaRPr lang="pl-PL" dirty="0"/>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2000" y="6371047"/>
            <a:ext cx="2633371" cy="949192"/>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22743" y="6370378"/>
            <a:ext cx="2239772" cy="950531"/>
          </a:xfrm>
          <a:prstGeom prst="rect">
            <a:avLst/>
          </a:prstGeom>
        </p:spPr>
      </p:pic>
    </p:spTree>
    <p:extLst>
      <p:ext uri="{BB962C8B-B14F-4D97-AF65-F5344CB8AC3E}">
        <p14:creationId xmlns:p14="http://schemas.microsoft.com/office/powerpoint/2010/main" val="2785084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D2F7B42-3B46-46E3-85FF-7A021704E44E}"/>
              </a:ext>
            </a:extLst>
          </p:cNvPr>
          <p:cNvSpPr>
            <a:spLocks noGrp="1"/>
          </p:cNvSpPr>
          <p:nvPr>
            <p:ph type="ctrTitle"/>
          </p:nvPr>
        </p:nvSpPr>
        <p:spPr>
          <a:xfrm>
            <a:off x="1336675" y="1236663"/>
            <a:ext cx="8018463" cy="2632075"/>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E717D31A-CB5A-4752-B965-AE9BE3392E9E}"/>
              </a:ext>
            </a:extLst>
          </p:cNvPr>
          <p:cNvSpPr>
            <a:spLocks noGrp="1"/>
          </p:cNvSpPr>
          <p:nvPr>
            <p:ph type="subTitle" idx="1"/>
          </p:nvPr>
        </p:nvSpPr>
        <p:spPr>
          <a:xfrm>
            <a:off x="1336675" y="3970338"/>
            <a:ext cx="8018463"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B9672A5-03A6-4261-B000-AF9D52921A4A}"/>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C3B7EB8A-A0EF-442E-9EF5-F057BC2523B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7811E10-ED34-468C-A60D-B6C2B267AE59}"/>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1644563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ADC8B9-DD6A-4E1C-92F4-944E8BDC8CA9}"/>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3D3D6CCF-514F-4B7B-B9C8-5C7246F1DD03}"/>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0552AF5-1EE2-4FC8-AFE9-C85E7E19FD3D}"/>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1CDD2C1D-BD04-4A6C-9058-16188B1F330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9728FA8-B409-4C41-863E-6FFC365C041C}"/>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2440650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6D6B95-66ED-40A2-AD81-51221EA981ED}"/>
              </a:ext>
            </a:extLst>
          </p:cNvPr>
          <p:cNvSpPr>
            <a:spLocks noGrp="1"/>
          </p:cNvSpPr>
          <p:nvPr>
            <p:ph type="title"/>
          </p:nvPr>
        </p:nvSpPr>
        <p:spPr>
          <a:xfrm>
            <a:off x="730250" y="1884363"/>
            <a:ext cx="9220200" cy="31448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FF26D0BE-0F13-4345-9FF8-F88FAF0334AB}"/>
              </a:ext>
            </a:extLst>
          </p:cNvPr>
          <p:cNvSpPr>
            <a:spLocks noGrp="1"/>
          </p:cNvSpPr>
          <p:nvPr>
            <p:ph type="body" idx="1"/>
          </p:nvPr>
        </p:nvSpPr>
        <p:spPr>
          <a:xfrm>
            <a:off x="730250" y="5059363"/>
            <a:ext cx="9220200" cy="1652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AFEA57AB-29AA-4568-B05A-38690DD3CA75}"/>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E244816D-C13A-458F-91FF-20DC9DB32FA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9F214FC-8833-4F68-B0F2-E80D77552D82}"/>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2851253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91BA9B-437B-44DA-AFFC-B9BC3F7E9A3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EADC092F-9646-42AD-85B9-E0640C3B64B7}"/>
              </a:ext>
            </a:extLst>
          </p:cNvPr>
          <p:cNvSpPr>
            <a:spLocks noGrp="1"/>
          </p:cNvSpPr>
          <p:nvPr>
            <p:ph sz="half" idx="1"/>
          </p:nvPr>
        </p:nvSpPr>
        <p:spPr>
          <a:xfrm>
            <a:off x="735013" y="2012950"/>
            <a:ext cx="4533900" cy="47958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6DFB781B-EE85-4719-93C8-C01CC840BC09}"/>
              </a:ext>
            </a:extLst>
          </p:cNvPr>
          <p:cNvSpPr>
            <a:spLocks noGrp="1"/>
          </p:cNvSpPr>
          <p:nvPr>
            <p:ph sz="half" idx="2"/>
          </p:nvPr>
        </p:nvSpPr>
        <p:spPr>
          <a:xfrm>
            <a:off x="5421313" y="2012950"/>
            <a:ext cx="4535487" cy="47958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72C008D2-7217-4B0A-B2ED-3EB1AB387E0A}"/>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6" name="Symbol zastępczy stopki 5">
            <a:extLst>
              <a:ext uri="{FF2B5EF4-FFF2-40B4-BE49-F238E27FC236}">
                <a16:creationId xmlns:a16="http://schemas.microsoft.com/office/drawing/2014/main" id="{50B303A5-6375-4CFA-87C7-5D6FA06399B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5687D5AF-791D-4153-857E-C2441D67AEF7}"/>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1056503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31DD61-C5A5-4643-ABBA-5134E8C16DA1}"/>
              </a:ext>
            </a:extLst>
          </p:cNvPr>
          <p:cNvSpPr>
            <a:spLocks noGrp="1"/>
          </p:cNvSpPr>
          <p:nvPr>
            <p:ph type="title"/>
          </p:nvPr>
        </p:nvSpPr>
        <p:spPr>
          <a:xfrm>
            <a:off x="736600" y="403225"/>
            <a:ext cx="9221788" cy="1460500"/>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5446597F-DCB7-4582-9132-79060AEE27AF}"/>
              </a:ext>
            </a:extLst>
          </p:cNvPr>
          <p:cNvSpPr>
            <a:spLocks noGrp="1"/>
          </p:cNvSpPr>
          <p:nvPr>
            <p:ph type="body" idx="1"/>
          </p:nvPr>
        </p:nvSpPr>
        <p:spPr>
          <a:xfrm>
            <a:off x="736600" y="1852613"/>
            <a:ext cx="4522788"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AE0EADF5-9159-4DB2-B229-E33877F062AF}"/>
              </a:ext>
            </a:extLst>
          </p:cNvPr>
          <p:cNvSpPr>
            <a:spLocks noGrp="1"/>
          </p:cNvSpPr>
          <p:nvPr>
            <p:ph sz="half" idx="2"/>
          </p:nvPr>
        </p:nvSpPr>
        <p:spPr>
          <a:xfrm>
            <a:off x="736600" y="2760663"/>
            <a:ext cx="4522788" cy="406241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2912D54-1975-417F-AC05-D0D4572EEE1A}"/>
              </a:ext>
            </a:extLst>
          </p:cNvPr>
          <p:cNvSpPr>
            <a:spLocks noGrp="1"/>
          </p:cNvSpPr>
          <p:nvPr>
            <p:ph type="body" sz="quarter" idx="3"/>
          </p:nvPr>
        </p:nvSpPr>
        <p:spPr>
          <a:xfrm>
            <a:off x="5413375" y="1852613"/>
            <a:ext cx="4545013"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E2243339-247A-4149-B709-0EAE819E6A57}"/>
              </a:ext>
            </a:extLst>
          </p:cNvPr>
          <p:cNvSpPr>
            <a:spLocks noGrp="1"/>
          </p:cNvSpPr>
          <p:nvPr>
            <p:ph sz="quarter" idx="4"/>
          </p:nvPr>
        </p:nvSpPr>
        <p:spPr>
          <a:xfrm>
            <a:off x="5413375" y="2760663"/>
            <a:ext cx="4545013" cy="406241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643E8132-D80B-4171-A36A-D4E125159BEB}"/>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8" name="Symbol zastępczy stopki 7">
            <a:extLst>
              <a:ext uri="{FF2B5EF4-FFF2-40B4-BE49-F238E27FC236}">
                <a16:creationId xmlns:a16="http://schemas.microsoft.com/office/drawing/2014/main" id="{D0D67BE9-5676-4D9F-9563-CD2CC0461C6F}"/>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3D5C0E4C-E574-40CB-A933-D6302D70F2FA}"/>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2675029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41F867-850F-49AE-A8AE-1DB33679DA37}"/>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57E25CC1-6A30-4BEC-BC82-992656AEED37}"/>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4" name="Symbol zastępczy stopki 3">
            <a:extLst>
              <a:ext uri="{FF2B5EF4-FFF2-40B4-BE49-F238E27FC236}">
                <a16:creationId xmlns:a16="http://schemas.microsoft.com/office/drawing/2014/main" id="{51ACFF99-AC91-416F-9396-3EBF278A1785}"/>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85A7D143-58B5-482B-A974-D6E6C02756E1}"/>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2198202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0E324847-D099-433A-9E53-63632C708171}"/>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3" name="Symbol zastępczy stopki 2">
            <a:extLst>
              <a:ext uri="{FF2B5EF4-FFF2-40B4-BE49-F238E27FC236}">
                <a16:creationId xmlns:a16="http://schemas.microsoft.com/office/drawing/2014/main" id="{89FA7692-0849-46AA-8A9A-ED13ECBB45A4}"/>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59EF26F9-5CC0-47AD-B57A-809B1312A60A}"/>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3910206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D9C0B7-9CDB-424D-BBF5-9340404C0CFF}"/>
              </a:ext>
            </a:extLst>
          </p:cNvPr>
          <p:cNvSpPr>
            <a:spLocks noGrp="1"/>
          </p:cNvSpPr>
          <p:nvPr>
            <p:ph type="title"/>
          </p:nvPr>
        </p:nvSpPr>
        <p:spPr>
          <a:xfrm>
            <a:off x="736600" y="503238"/>
            <a:ext cx="3448050" cy="17653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92C90C5-EBA7-47C4-907F-8BDC887671BD}"/>
              </a:ext>
            </a:extLst>
          </p:cNvPr>
          <p:cNvSpPr>
            <a:spLocks noGrp="1"/>
          </p:cNvSpPr>
          <p:nvPr>
            <p:ph idx="1"/>
          </p:nvPr>
        </p:nvSpPr>
        <p:spPr>
          <a:xfrm>
            <a:off x="4545013" y="1089025"/>
            <a:ext cx="541337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AB8FA5EB-B42D-49B2-B092-AF5940287206}"/>
              </a:ext>
            </a:extLst>
          </p:cNvPr>
          <p:cNvSpPr>
            <a:spLocks noGrp="1"/>
          </p:cNvSpPr>
          <p:nvPr>
            <p:ph type="body" sz="half" idx="2"/>
          </p:nvPr>
        </p:nvSpPr>
        <p:spPr>
          <a:xfrm>
            <a:off x="736600" y="2268538"/>
            <a:ext cx="344805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ABB07AFF-B761-4341-A5D4-9D1B1C4F2AD8}"/>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6" name="Symbol zastępczy stopki 5">
            <a:extLst>
              <a:ext uri="{FF2B5EF4-FFF2-40B4-BE49-F238E27FC236}">
                <a16:creationId xmlns:a16="http://schemas.microsoft.com/office/drawing/2014/main" id="{A9BA9E1A-6578-4442-BEBB-C44049C6183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489B475-9C59-4E93-9B42-50D81C9F48EF}"/>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4155458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CFBA54-9E18-4C8E-8621-13E649B6EC6C}"/>
              </a:ext>
            </a:extLst>
          </p:cNvPr>
          <p:cNvSpPr>
            <a:spLocks noGrp="1"/>
          </p:cNvSpPr>
          <p:nvPr>
            <p:ph type="title"/>
          </p:nvPr>
        </p:nvSpPr>
        <p:spPr>
          <a:xfrm>
            <a:off x="736600" y="503238"/>
            <a:ext cx="3448050" cy="17653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CF5B3223-078C-4685-B129-4E56E2F1350F}"/>
              </a:ext>
            </a:extLst>
          </p:cNvPr>
          <p:cNvSpPr>
            <a:spLocks noGrp="1"/>
          </p:cNvSpPr>
          <p:nvPr>
            <p:ph type="pic" idx="1"/>
          </p:nvPr>
        </p:nvSpPr>
        <p:spPr>
          <a:xfrm>
            <a:off x="4545013" y="1089025"/>
            <a:ext cx="541337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B07DD35A-FDB2-4397-AB0A-2C06050BC39E}"/>
              </a:ext>
            </a:extLst>
          </p:cNvPr>
          <p:cNvSpPr>
            <a:spLocks noGrp="1"/>
          </p:cNvSpPr>
          <p:nvPr>
            <p:ph type="body" sz="half" idx="2"/>
          </p:nvPr>
        </p:nvSpPr>
        <p:spPr>
          <a:xfrm>
            <a:off x="736600" y="2268538"/>
            <a:ext cx="344805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435E323-F52F-4D9D-A178-9592FDD79005}"/>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6" name="Symbol zastępczy stopki 5">
            <a:extLst>
              <a:ext uri="{FF2B5EF4-FFF2-40B4-BE49-F238E27FC236}">
                <a16:creationId xmlns:a16="http://schemas.microsoft.com/office/drawing/2014/main" id="{E57788D0-742A-499D-92AF-36AC98B6AD0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6D452D9-9F7C-4413-A39F-135E021F99DD}"/>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2480409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5" y="1983572"/>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dirty="0"/>
          </a:p>
        </p:txBody>
      </p:sp>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652757"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1380511"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3537018"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4265613"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pic>
        <p:nvPicPr>
          <p:cNvPr id="14" name="Obraz 13">
            <a:extLst>
              <a:ext uri="{FF2B5EF4-FFF2-40B4-BE49-F238E27FC236}">
                <a16:creationId xmlns:a16="http://schemas.microsoft.com/office/drawing/2014/main" id="{901D9DC0-F5C3-463E-91F7-EDB0BA97AE7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25525" y="1968194"/>
            <a:ext cx="3960813" cy="721949"/>
          </a:xfrm>
          <a:prstGeom prst="rect">
            <a:avLst/>
          </a:prstGeom>
        </p:spPr>
      </p:pic>
      <p:pic>
        <p:nvPicPr>
          <p:cNvPr id="24" name="Obraz 23">
            <a:extLst>
              <a:ext uri="{FF2B5EF4-FFF2-40B4-BE49-F238E27FC236}">
                <a16:creationId xmlns:a16="http://schemas.microsoft.com/office/drawing/2014/main" id="{475CA37D-6AD5-49D7-9F35-CD6AEB62F09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82506" y="6357504"/>
            <a:ext cx="7974198" cy="1036751"/>
          </a:xfrm>
          <a:prstGeom prst="rect">
            <a:avLst/>
          </a:prstGeom>
        </p:spPr>
      </p:pic>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1EA40F-FC69-42BE-B5A1-30CD6D009A0E}"/>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E6AAD4EA-0509-4CF7-AAD2-7B0DAF0CBD94}"/>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8FB9513-3554-4102-8169-3B2754627FA3}"/>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8E9B8F2E-51D6-4DF7-9F8F-CED73D7815A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9303C0D-F851-407B-B75D-1A7CCFA05AE2}"/>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619663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55E1A936-797F-4C81-8D6A-B5CF1A5E7084}"/>
              </a:ext>
            </a:extLst>
          </p:cNvPr>
          <p:cNvSpPr>
            <a:spLocks noGrp="1"/>
          </p:cNvSpPr>
          <p:nvPr>
            <p:ph type="title" orient="vert"/>
          </p:nvPr>
        </p:nvSpPr>
        <p:spPr>
          <a:xfrm>
            <a:off x="7651750" y="403225"/>
            <a:ext cx="2305050" cy="6405563"/>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59D298AF-67F5-4A0F-A750-DEF3805241B1}"/>
              </a:ext>
            </a:extLst>
          </p:cNvPr>
          <p:cNvSpPr>
            <a:spLocks noGrp="1"/>
          </p:cNvSpPr>
          <p:nvPr>
            <p:ph type="body" orient="vert" idx="1"/>
          </p:nvPr>
        </p:nvSpPr>
        <p:spPr>
          <a:xfrm>
            <a:off x="735013" y="403225"/>
            <a:ext cx="6764337" cy="6405563"/>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60AD081F-37A9-4127-BB0D-25A169F19B84}"/>
              </a:ext>
            </a:extLst>
          </p:cNvPr>
          <p:cNvSpPr>
            <a:spLocks noGrp="1"/>
          </p:cNvSpPr>
          <p:nvPr>
            <p:ph type="dt" sz="half" idx="10"/>
          </p:nvPr>
        </p:nvSpPr>
        <p:spPr/>
        <p:txBody>
          <a:body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945B7DC8-CE48-44FE-9AFD-7B6EEC8DD23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9F22123-DF0E-44E7-9119-7B1546A7A9FB}"/>
              </a:ext>
            </a:extLst>
          </p:cNvPr>
          <p:cNvSpPr>
            <a:spLocks noGrp="1"/>
          </p:cNvSpPr>
          <p:nvPr>
            <p:ph type="sldNum" sz="quarter" idx="12"/>
          </p:nvPr>
        </p:nvSpPr>
        <p:spPr/>
        <p:txBody>
          <a:bodyPr/>
          <a:lstStyle/>
          <a:p>
            <a:fld id="{F93F698B-2700-4564-ABB6-8D52C23FEBF6}" type="slidenum">
              <a:rPr lang="pl-PL" smtClean="0"/>
              <a:t>‹#›</a:t>
            </a:fld>
            <a:endParaRPr lang="pl-PL"/>
          </a:p>
        </p:txBody>
      </p:sp>
    </p:spTree>
    <p:extLst>
      <p:ext uri="{BB962C8B-B14F-4D97-AF65-F5344CB8AC3E}">
        <p14:creationId xmlns:p14="http://schemas.microsoft.com/office/powerpoint/2010/main" val="12624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72808" y="5579563"/>
            <a:ext cx="6133117" cy="648546"/>
          </a:xfrm>
        </p:spPr>
        <p:txBody>
          <a:bodyPr anchor="t" anchorCtr="0">
            <a:normAutofit/>
          </a:bodyPr>
          <a:lstStyle>
            <a:lvl1pPr algn="l">
              <a:lnSpc>
                <a:spcPts val="3500"/>
              </a:lnSpc>
              <a:defRPr sz="2800"/>
            </a:lvl1pPr>
          </a:lstStyle>
          <a:p>
            <a:r>
              <a:rPr lang="pl-PL"/>
              <a:t>Kliknij, aby edytować styl</a:t>
            </a:r>
            <a:endParaRPr lang="en-US" dirty="0"/>
          </a:p>
        </p:txBody>
      </p:sp>
      <p:sp>
        <p:nvSpPr>
          <p:cNvPr id="4" name="Date Placeholder 3"/>
          <p:cNvSpPr>
            <a:spLocks noGrp="1"/>
          </p:cNvSpPr>
          <p:nvPr>
            <p:ph type="dt" sz="half" idx="10"/>
          </p:nvPr>
        </p:nvSpPr>
        <p:spPr>
          <a:xfrm>
            <a:off x="7866444" y="539750"/>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dirty="0"/>
          </a:p>
        </p:txBody>
      </p:sp>
      <p:pic>
        <p:nvPicPr>
          <p:cNvPr id="5" name="Obraz 4">
            <a:extLst>
              <a:ext uri="{FF2B5EF4-FFF2-40B4-BE49-F238E27FC236}">
                <a16:creationId xmlns:a16="http://schemas.microsoft.com/office/drawing/2014/main" id="{61610911-15D0-4EF5-B7F0-BBD68E72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85466" y="6418678"/>
            <a:ext cx="7519005" cy="977570"/>
          </a:xfrm>
          <a:prstGeom prst="rect">
            <a:avLst/>
          </a:prstGeom>
        </p:spPr>
      </p:pic>
      <p:pic>
        <p:nvPicPr>
          <p:cNvPr id="7" name="Obraz 6">
            <a:extLst>
              <a:ext uri="{FF2B5EF4-FFF2-40B4-BE49-F238E27FC236}">
                <a16:creationId xmlns:a16="http://schemas.microsoft.com/office/drawing/2014/main" id="{0916A993-CE91-4E0D-855D-56FBD17FB9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42274" y="4489842"/>
            <a:ext cx="3942701" cy="718648"/>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0" y="4500562"/>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1"/>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86113" y="5195719"/>
            <a:ext cx="6480176" cy="1320421"/>
          </a:xfrm>
        </p:spPr>
        <p:txBody>
          <a:bodyPr anchor="t" anchorCtr="0">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a:xfrm>
            <a:off x="1025907" y="1979837"/>
            <a:ext cx="8640382" cy="4392288"/>
          </a:xfrm>
        </p:spPr>
        <p:txBody>
          <a:bodyPr/>
          <a:lstStyle/>
          <a:p>
            <a:pPr lvl="0"/>
            <a:r>
              <a:rPr lang="pl-PL" dirty="0"/>
              <a:t>Kliknij, aby edytować style wzorca tekstu</a:t>
            </a:r>
          </a:p>
          <a:p>
            <a:pPr lvl="1"/>
            <a:r>
              <a:rPr lang="pl-PL" dirty="0"/>
              <a:t>Drugi poziom</a:t>
            </a:r>
          </a:p>
          <a:p>
            <a:pPr lvl="2"/>
            <a:r>
              <a:rPr lang="pl-PL" dirty="0"/>
              <a:t>Trzeci poziom</a:t>
            </a:r>
          </a:p>
        </p:txBody>
      </p:sp>
      <p:pic>
        <p:nvPicPr>
          <p:cNvPr id="6" name="Obraz 5">
            <a:extLst>
              <a:ext uri="{FF2B5EF4-FFF2-40B4-BE49-F238E27FC236}">
                <a16:creationId xmlns:a16="http://schemas.microsoft.com/office/drawing/2014/main" id="{3ACD0022-394D-4334-8063-C618E3B71F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28000" y="6390514"/>
            <a:ext cx="7235429" cy="940701"/>
          </a:xfrm>
          <a:prstGeom prst="rect">
            <a:avLst/>
          </a:prstGeom>
        </p:spPr>
      </p:pic>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36"/>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endParaRPr lang="pl-PL" dirty="0"/>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5" y="899836"/>
            <a:ext cx="8640381" cy="1080001"/>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0"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2"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0"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sldNum="0" hdr="0" dt="0"/>
  <p:txStyles>
    <p:title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86" indent="-251986" algn="l" defTabSz="1007943"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userDrawn="1">
          <p15:clr>
            <a:srgbClr val="F26B43"/>
          </p15:clr>
        </p15:guide>
        <p15:guide id="2" pos="419" userDrawn="1">
          <p15:clr>
            <a:srgbClr val="F26B43"/>
          </p15:clr>
        </p15:guide>
        <p15:guide id="3" pos="646" userDrawn="1">
          <p15:clr>
            <a:srgbClr val="F26B43"/>
          </p15:clr>
        </p15:guide>
        <p15:guide id="4" pos="873" userDrawn="1">
          <p15:clr>
            <a:srgbClr val="F26B43"/>
          </p15:clr>
        </p15:guide>
        <p15:guide id="5" pos="1100" userDrawn="1">
          <p15:clr>
            <a:srgbClr val="F26B43"/>
          </p15:clr>
        </p15:guide>
        <p15:guide id="6" pos="1327" userDrawn="1">
          <p15:clr>
            <a:srgbClr val="F26B43"/>
          </p15:clr>
        </p15:guide>
        <p15:guide id="7" pos="1553" userDrawn="1">
          <p15:clr>
            <a:srgbClr val="F26B43"/>
          </p15:clr>
        </p15:guide>
        <p15:guide id="8" pos="1780" userDrawn="1">
          <p15:clr>
            <a:srgbClr val="F26B43"/>
          </p15:clr>
        </p15:guide>
        <p15:guide id="9" pos="2007" userDrawn="1">
          <p15:clr>
            <a:srgbClr val="F26B43"/>
          </p15:clr>
        </p15:guide>
        <p15:guide id="10" pos="2234" userDrawn="1">
          <p15:clr>
            <a:srgbClr val="F26B43"/>
          </p15:clr>
        </p15:guide>
        <p15:guide id="11" pos="2460" userDrawn="1">
          <p15:clr>
            <a:srgbClr val="F26B43"/>
          </p15:clr>
        </p15:guide>
        <p15:guide id="12" pos="2687" userDrawn="1">
          <p15:clr>
            <a:srgbClr val="F26B43"/>
          </p15:clr>
        </p15:guide>
        <p15:guide id="13" pos="2914" userDrawn="1">
          <p15:clr>
            <a:srgbClr val="F26B43"/>
          </p15:clr>
        </p15:guide>
        <p15:guide id="14" pos="3141" userDrawn="1">
          <p15:clr>
            <a:srgbClr val="F26B43"/>
          </p15:clr>
        </p15:guide>
        <p15:guide id="15" pos="3368" userDrawn="1">
          <p15:clr>
            <a:srgbClr val="F26B43"/>
          </p15:clr>
        </p15:guide>
        <p15:guide id="16" pos="3594" userDrawn="1">
          <p15:clr>
            <a:srgbClr val="F26B43"/>
          </p15:clr>
        </p15:guide>
        <p15:guide id="17" pos="3821" userDrawn="1">
          <p15:clr>
            <a:srgbClr val="F26B43"/>
          </p15:clr>
        </p15:guide>
        <p15:guide id="18" pos="4048" userDrawn="1">
          <p15:clr>
            <a:srgbClr val="F26B43"/>
          </p15:clr>
        </p15:guide>
        <p15:guide id="19" pos="4275" userDrawn="1">
          <p15:clr>
            <a:srgbClr val="F26B43"/>
          </p15:clr>
        </p15:guide>
        <p15:guide id="20" pos="4501" userDrawn="1">
          <p15:clr>
            <a:srgbClr val="F26B43"/>
          </p15:clr>
        </p15:guide>
        <p15:guide id="21" pos="4728" userDrawn="1">
          <p15:clr>
            <a:srgbClr val="F26B43"/>
          </p15:clr>
        </p15:guide>
        <p15:guide id="22" pos="4955" userDrawn="1">
          <p15:clr>
            <a:srgbClr val="F26B43"/>
          </p15:clr>
        </p15:guide>
        <p15:guide id="23" pos="5182" userDrawn="1">
          <p15:clr>
            <a:srgbClr val="F26B43"/>
          </p15:clr>
        </p15:guide>
        <p15:guide id="24" pos="5408" userDrawn="1">
          <p15:clr>
            <a:srgbClr val="F26B43"/>
          </p15:clr>
        </p15:guide>
        <p15:guide id="25" pos="5635" userDrawn="1">
          <p15:clr>
            <a:srgbClr val="F26B43"/>
          </p15:clr>
        </p15:guide>
        <p15:guide id="26" pos="5862" userDrawn="1">
          <p15:clr>
            <a:srgbClr val="F26B43"/>
          </p15:clr>
        </p15:guide>
        <p15:guide id="27" pos="6089" userDrawn="1">
          <p15:clr>
            <a:srgbClr val="F26B43"/>
          </p15:clr>
        </p15:guide>
        <p15:guide id="28" pos="6316" userDrawn="1">
          <p15:clr>
            <a:srgbClr val="F26B43"/>
          </p15:clr>
        </p15:guide>
        <p15:guide id="29" pos="6542" userDrawn="1">
          <p15:clr>
            <a:srgbClr val="F26B43"/>
          </p15:clr>
        </p15:guide>
        <p15:guide id="30" orient="horz" pos="113" userDrawn="1">
          <p15:clr>
            <a:srgbClr val="F26B43"/>
          </p15:clr>
        </p15:guide>
        <p15:guide id="31" orient="horz" pos="340" userDrawn="1">
          <p15:clr>
            <a:srgbClr val="F26B43"/>
          </p15:clr>
        </p15:guide>
        <p15:guide id="32" orient="horz" pos="567" userDrawn="1">
          <p15:clr>
            <a:srgbClr val="F26B43"/>
          </p15:clr>
        </p15:guide>
        <p15:guide id="33" orient="horz" pos="794" userDrawn="1">
          <p15:clr>
            <a:srgbClr val="F26B43"/>
          </p15:clr>
        </p15:guide>
        <p15:guide id="34" orient="horz" pos="1020" userDrawn="1">
          <p15:clr>
            <a:srgbClr val="F26B43"/>
          </p15:clr>
        </p15:guide>
        <p15:guide id="35" orient="horz" pos="1247" userDrawn="1">
          <p15:clr>
            <a:srgbClr val="F26B43"/>
          </p15:clr>
        </p15:guide>
        <p15:guide id="36" orient="horz" pos="1474" userDrawn="1">
          <p15:clr>
            <a:srgbClr val="F26B43"/>
          </p15:clr>
        </p15:guide>
        <p15:guide id="37" orient="horz" pos="1701" userDrawn="1">
          <p15:clr>
            <a:srgbClr val="F26B43"/>
          </p15:clr>
        </p15:guide>
        <p15:guide id="38" orient="horz" pos="1927" userDrawn="1">
          <p15:clr>
            <a:srgbClr val="F26B43"/>
          </p15:clr>
        </p15:guide>
        <p15:guide id="39" orient="horz" pos="2154" userDrawn="1">
          <p15:clr>
            <a:srgbClr val="F26B43"/>
          </p15:clr>
        </p15:guide>
        <p15:guide id="40" orient="horz" pos="2381" userDrawn="1">
          <p15:clr>
            <a:srgbClr val="F26B43"/>
          </p15:clr>
        </p15:guide>
        <p15:guide id="41" orient="horz" pos="2608" userDrawn="1">
          <p15:clr>
            <a:srgbClr val="F26B43"/>
          </p15:clr>
        </p15:guide>
        <p15:guide id="42" orient="horz" pos="2835" userDrawn="1">
          <p15:clr>
            <a:srgbClr val="F26B43"/>
          </p15:clr>
        </p15:guide>
        <p15:guide id="43" orient="horz" pos="3061" userDrawn="1">
          <p15:clr>
            <a:srgbClr val="F26B43"/>
          </p15:clr>
        </p15:guide>
        <p15:guide id="44" orient="horz" pos="3288" userDrawn="1">
          <p15:clr>
            <a:srgbClr val="F26B43"/>
          </p15:clr>
        </p15:guide>
        <p15:guide id="45" orient="horz" pos="3515" userDrawn="1">
          <p15:clr>
            <a:srgbClr val="F26B43"/>
          </p15:clr>
        </p15:guide>
        <p15:guide id="46" orient="horz" pos="3742" userDrawn="1">
          <p15:clr>
            <a:srgbClr val="F26B43"/>
          </p15:clr>
        </p15:guide>
        <p15:guide id="47" orient="horz" pos="3968" userDrawn="1">
          <p15:clr>
            <a:srgbClr val="F26B43"/>
          </p15:clr>
        </p15:guide>
        <p15:guide id="48" orient="horz" pos="4195" userDrawn="1">
          <p15:clr>
            <a:srgbClr val="F26B43"/>
          </p15:clr>
        </p15:guide>
        <p15:guide id="49" orient="horz" pos="4422" userDrawn="1">
          <p15:clr>
            <a:srgbClr val="F26B43"/>
          </p15:clr>
        </p15:guide>
        <p15:guide id="50" orient="horz" pos="46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C5F0409B-C86C-4883-BD82-203D84FBA5CA}"/>
              </a:ext>
            </a:extLst>
          </p:cNvPr>
          <p:cNvSpPr>
            <a:spLocks noGrp="1"/>
          </p:cNvSpPr>
          <p:nvPr>
            <p:ph type="title"/>
          </p:nvPr>
        </p:nvSpPr>
        <p:spPr>
          <a:xfrm>
            <a:off x="735013" y="403225"/>
            <a:ext cx="9221787" cy="14605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569CCF6-81C9-4CA9-9254-617005FEDA37}"/>
              </a:ext>
            </a:extLst>
          </p:cNvPr>
          <p:cNvSpPr>
            <a:spLocks noGrp="1"/>
          </p:cNvSpPr>
          <p:nvPr>
            <p:ph type="body" idx="1"/>
          </p:nvPr>
        </p:nvSpPr>
        <p:spPr>
          <a:xfrm>
            <a:off x="735013" y="2012950"/>
            <a:ext cx="9221787" cy="47958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24E7937-0DBA-44EB-B1BF-ECD91ADE8AA1}"/>
              </a:ext>
            </a:extLst>
          </p:cNvPr>
          <p:cNvSpPr>
            <a:spLocks noGrp="1"/>
          </p:cNvSpPr>
          <p:nvPr>
            <p:ph type="dt" sz="half" idx="2"/>
          </p:nvPr>
        </p:nvSpPr>
        <p:spPr>
          <a:xfrm>
            <a:off x="735013" y="7007225"/>
            <a:ext cx="2405062"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A40D34DC-2527-40E3-97A6-D527D3F8AE2B}" type="datetimeFigureOut">
              <a:rPr lang="pl-PL" smtClean="0"/>
              <a:t>17.07.2026</a:t>
            </a:fld>
            <a:endParaRPr lang="pl-PL"/>
          </a:p>
        </p:txBody>
      </p:sp>
      <p:sp>
        <p:nvSpPr>
          <p:cNvPr id="5" name="Symbol zastępczy stopki 4">
            <a:extLst>
              <a:ext uri="{FF2B5EF4-FFF2-40B4-BE49-F238E27FC236}">
                <a16:creationId xmlns:a16="http://schemas.microsoft.com/office/drawing/2014/main" id="{45297CAD-6FE3-4122-9163-E92C30229E4A}"/>
              </a:ext>
            </a:extLst>
          </p:cNvPr>
          <p:cNvSpPr>
            <a:spLocks noGrp="1"/>
          </p:cNvSpPr>
          <p:nvPr>
            <p:ph type="ftr" sz="quarter" idx="3"/>
          </p:nvPr>
        </p:nvSpPr>
        <p:spPr>
          <a:xfrm>
            <a:off x="3541713" y="7007225"/>
            <a:ext cx="3608387"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C3910584-9902-4C23-8891-AE922E4D2F2D}"/>
              </a:ext>
            </a:extLst>
          </p:cNvPr>
          <p:cNvSpPr>
            <a:spLocks noGrp="1"/>
          </p:cNvSpPr>
          <p:nvPr>
            <p:ph type="sldNum" sz="quarter" idx="4"/>
          </p:nvPr>
        </p:nvSpPr>
        <p:spPr>
          <a:xfrm>
            <a:off x="7551738" y="7007225"/>
            <a:ext cx="2405062"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F93F698B-2700-4564-ABB6-8D52C23FEBF6}" type="slidenum">
              <a:rPr lang="pl-PL" smtClean="0"/>
              <a:t>‹#›</a:t>
            </a:fld>
            <a:endParaRPr lang="pl-PL"/>
          </a:p>
        </p:txBody>
      </p:sp>
    </p:spTree>
    <p:extLst>
      <p:ext uri="{BB962C8B-B14F-4D97-AF65-F5344CB8AC3E}">
        <p14:creationId xmlns:p14="http://schemas.microsoft.com/office/powerpoint/2010/main" val="237930552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mailto:sup@nfosigw.gov.pl"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v.pl/web/nfosigw/racjonalna-gospodarka-odpadami-czesc-6-sup---uprzatanie-i-zbieranie-oraz-transport-i-przetwarzanie-odpadow-powstalych-z-produktow-jednorazowego-uzytku-z-tworzyw-sztucznych" TargetMode="External"/><Relationship Id="rId2" Type="http://schemas.openxmlformats.org/officeDocument/2006/relationships/hyperlink" Target="mailto:Katarzyna.Marzantowicz@nfosigw.gov.pl"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pl/web/nfosigw/usuwanie-nielegalnie-nagromadzonych-odpadow" TargetMode="External"/><Relationship Id="rId2" Type="http://schemas.openxmlformats.org/officeDocument/2006/relationships/hyperlink" Target="mailto:Katarzyna.Marzantowicz@nfosigw.gov.pl"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pl/web/nfosigw/wspolfinansowanie-projektow-dotyczacych-gospodarki-odpadami-gospodarki-o-obiegu-zamknietym-i-rekultywacji-terenow-zdegradowanych-realizowanych-w-ramach-dzialania-fenx0104-i-fenx0105-programu-feniks-2021-2027" TargetMode="External"/><Relationship Id="rId2" Type="http://schemas.openxmlformats.org/officeDocument/2006/relationships/hyperlink" Target="mailto:konrad.miloszewski@nfosigw.gov.pl"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hyperlink" Target="mailto:pife.lublin@lubelskie.p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mailto:krzysztof.prybula@lubelskie.p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pife.gov.p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mailto:pife.lublin@lubelskie.p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mailto:krzysztof.prybula@lubelskie.pl" TargetMode="External"/><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hyperlink" Target="mailto:drpo@lubelskie.pl" TargetMode="External"/><Relationship Id="rId4" Type="http://schemas.openxmlformats.org/officeDocument/2006/relationships/hyperlink" Target="mailto:pife.Lublin@lubelskie.p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hyperlink" Target="http://www.funduszeeuropejskie.gov.pl/"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ytuł 13">
            <a:extLst>
              <a:ext uri="{FF2B5EF4-FFF2-40B4-BE49-F238E27FC236}">
                <a16:creationId xmlns:a16="http://schemas.microsoft.com/office/drawing/2014/main" id="{EC4F37B1-F6F3-413E-B51F-FCA692C02D89}"/>
              </a:ext>
            </a:extLst>
          </p:cNvPr>
          <p:cNvSpPr>
            <a:spLocks noGrp="1"/>
          </p:cNvSpPr>
          <p:nvPr>
            <p:ph type="ctrTitle"/>
          </p:nvPr>
        </p:nvSpPr>
        <p:spPr>
          <a:xfrm>
            <a:off x="1385848" y="2555701"/>
            <a:ext cx="7920115" cy="1087764"/>
          </a:xfrm>
        </p:spPr>
        <p:txBody>
          <a:bodyPr>
            <a:noAutofit/>
          </a:bodyPr>
          <a:lstStyle/>
          <a:p>
            <a:pPr algn="ctr">
              <a:lnSpc>
                <a:spcPct val="115000"/>
              </a:lnSpc>
              <a:spcAft>
                <a:spcPts val="1000"/>
              </a:spcAft>
            </a:pPr>
            <a:br>
              <a:rPr lang="pl-PL" sz="2400" b="1" i="0" dirty="0">
                <a:effectLst/>
                <a:latin typeface="Ubuntu" panose="020B0504030602030204" pitchFamily="34" charset="0"/>
              </a:rPr>
            </a:br>
            <a:br>
              <a:rPr lang="pl-PL" sz="2400" b="1" i="0" dirty="0">
                <a:effectLst/>
                <a:latin typeface="Ubuntu" panose="020B0504030602030204" pitchFamily="34" charset="0"/>
              </a:rPr>
            </a:br>
            <a:r>
              <a:rPr lang="pl-PL" sz="2200" dirty="0">
                <a:latin typeface="Arial" panose="020B0604020202020204" pitchFamily="34" charset="0"/>
                <a:cs typeface="Arial" panose="020B0604020202020204" pitchFamily="34" charset="0"/>
              </a:rPr>
              <a:t>Oferta Głównego Punktu Informacyjnego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Funduszy Europejskich w Lublinie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oraz wybrane zagadnienia z programów krajowych dla JST z obszaru gospodarki odpadami</a:t>
            </a:r>
          </a:p>
        </p:txBody>
      </p:sp>
      <p:sp>
        <p:nvSpPr>
          <p:cNvPr id="15" name="Podtytuł 14">
            <a:extLst>
              <a:ext uri="{FF2B5EF4-FFF2-40B4-BE49-F238E27FC236}">
                <a16:creationId xmlns:a16="http://schemas.microsoft.com/office/drawing/2014/main" id="{E1FDE979-458D-4FEF-94DF-3B6B1E460133}"/>
              </a:ext>
            </a:extLst>
          </p:cNvPr>
          <p:cNvSpPr>
            <a:spLocks noGrp="1"/>
          </p:cNvSpPr>
          <p:nvPr>
            <p:ph type="subTitle" idx="1"/>
          </p:nvPr>
        </p:nvSpPr>
        <p:spPr>
          <a:xfrm>
            <a:off x="1385966" y="5219997"/>
            <a:ext cx="7920037" cy="1080000"/>
          </a:xfrm>
        </p:spPr>
        <p:txBody>
          <a:bodyPr>
            <a:normAutofit/>
          </a:bodyPr>
          <a:lstStyle/>
          <a:p>
            <a:pPr algn="ctr"/>
            <a:endParaRPr lang="pl-PL" sz="3200" dirty="0"/>
          </a:p>
          <a:p>
            <a:pPr algn="r"/>
            <a:r>
              <a:rPr lang="pl-PL" sz="1800" dirty="0">
                <a:latin typeface="Arial" panose="020B0604020202020204" pitchFamily="34" charset="0"/>
                <a:cs typeface="Arial" panose="020B0604020202020204" pitchFamily="34" charset="0"/>
              </a:rPr>
              <a:t>Lublin, 20.07.2026 r. </a:t>
            </a:r>
          </a:p>
        </p:txBody>
      </p:sp>
      <p:pic>
        <p:nvPicPr>
          <p:cNvPr id="2" name="Obraz 1">
            <a:extLst>
              <a:ext uri="{FF2B5EF4-FFF2-40B4-BE49-F238E27FC236}">
                <a16:creationId xmlns:a16="http://schemas.microsoft.com/office/drawing/2014/main" id="{3799A6B5-06B7-3B5E-74EC-C0772A56DB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1061682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6E08B9-4D6A-4286-B779-E1A00FAACF24}"/>
              </a:ext>
            </a:extLst>
          </p:cNvPr>
          <p:cNvSpPr>
            <a:spLocks noGrp="1"/>
          </p:cNvSpPr>
          <p:nvPr>
            <p:ph type="ctrTitle"/>
          </p:nvPr>
        </p:nvSpPr>
        <p:spPr>
          <a:xfrm>
            <a:off x="665386" y="2841075"/>
            <a:ext cx="9217024" cy="1482644"/>
          </a:xfrm>
        </p:spPr>
        <p:txBody>
          <a:bodyPr anchor="t">
            <a:normAutofit/>
          </a:bodyPr>
          <a:lstStyle/>
          <a:p>
            <a:pPr algn="ctr"/>
            <a:br>
              <a:rPr lang="pl-PL" sz="2800" dirty="0">
                <a:latin typeface="Arial" panose="020B0604020202020204" pitchFamily="34" charset="0"/>
                <a:cs typeface="Arial" panose="020B0604020202020204" pitchFamily="34" charset="0"/>
              </a:rPr>
            </a:br>
            <a:r>
              <a:rPr lang="pl-PL" sz="2800" dirty="0">
                <a:latin typeface="Arial" panose="020B0604020202020204" pitchFamily="34" charset="0"/>
                <a:cs typeface="Arial" panose="020B0604020202020204" pitchFamily="34" charset="0"/>
              </a:rPr>
              <a:t>Fundusze Norweskie i EOG</a:t>
            </a:r>
            <a:br>
              <a:rPr lang="pl-PL" sz="2800" dirty="0">
                <a:latin typeface="Arial" panose="020B0604020202020204" pitchFamily="34" charset="0"/>
                <a:cs typeface="Arial" panose="020B0604020202020204" pitchFamily="34" charset="0"/>
              </a:rPr>
            </a:br>
            <a:r>
              <a:rPr lang="pl-PL" sz="2000" dirty="0">
                <a:latin typeface="Arial" panose="020B0604020202020204" pitchFamily="34" charset="0"/>
                <a:cs typeface="Arial" panose="020B0604020202020204" pitchFamily="34" charset="0"/>
              </a:rPr>
              <a:t>https://eeagrants.org/pl/poland/programmes/green-transition</a:t>
            </a:r>
          </a:p>
        </p:txBody>
      </p:sp>
      <p:pic>
        <p:nvPicPr>
          <p:cNvPr id="3" name="Obraz 2">
            <a:extLst>
              <a:ext uri="{FF2B5EF4-FFF2-40B4-BE49-F238E27FC236}">
                <a16:creationId xmlns:a16="http://schemas.microsoft.com/office/drawing/2014/main" id="{55A2935E-0FA1-01ED-BF00-9CB49D80CF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1409" y="6444134"/>
            <a:ext cx="8706548" cy="1043160"/>
          </a:xfrm>
          <a:prstGeom prst="rect">
            <a:avLst/>
          </a:prstGeom>
          <a:noFill/>
        </p:spPr>
      </p:pic>
      <p:pic>
        <p:nvPicPr>
          <p:cNvPr id="1026" name="Picture 2" descr="Polska">
            <a:extLst>
              <a:ext uri="{FF2B5EF4-FFF2-40B4-BE49-F238E27FC236}">
                <a16:creationId xmlns:a16="http://schemas.microsoft.com/office/drawing/2014/main" id="{488EDA67-3613-1B99-7348-FAC07B009C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9123" y="4696327"/>
            <a:ext cx="3053566" cy="1247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478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1863A-0870-30A0-DDFB-52233959E8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90DDAD6-B7BE-79F2-EE1A-F30C1E901520}"/>
              </a:ext>
            </a:extLst>
          </p:cNvPr>
          <p:cNvSpPr>
            <a:spLocks noGrp="1"/>
          </p:cNvSpPr>
          <p:nvPr>
            <p:ph type="title"/>
          </p:nvPr>
        </p:nvSpPr>
        <p:spPr>
          <a:xfrm>
            <a:off x="970703" y="307243"/>
            <a:ext cx="8814115" cy="822805"/>
          </a:xfrm>
        </p:spPr>
        <p:txBody>
          <a:bodyPr anchor="t">
            <a:normAutofit fontScale="90000"/>
          </a:bodyPr>
          <a:lstStyle/>
          <a:p>
            <a:pPr algn="ctr"/>
            <a:br>
              <a:rPr lang="pl-PL" sz="2400" b="1" i="0" dirty="0">
                <a:solidFill>
                  <a:srgbClr val="002060"/>
                </a:solidFill>
                <a:effectLst/>
                <a:latin typeface="Arial" panose="020B0604020202020204" pitchFamily="34" charset="0"/>
                <a:cs typeface="Arial" panose="020B0604020202020204" pitchFamily="34" charset="0"/>
              </a:rPr>
            </a:br>
            <a:endParaRPr lang="pl-PL" sz="2200" dirty="0">
              <a:solidFill>
                <a:schemeClr val="tx2">
                  <a:lumMod val="75000"/>
                </a:schemeClr>
              </a:solidFill>
              <a:latin typeface="+mn-lt"/>
            </a:endParaRPr>
          </a:p>
        </p:txBody>
      </p:sp>
      <p:sp>
        <p:nvSpPr>
          <p:cNvPr id="8" name="Symbol zastępczy zawartości 7">
            <a:extLst>
              <a:ext uri="{FF2B5EF4-FFF2-40B4-BE49-F238E27FC236}">
                <a16:creationId xmlns:a16="http://schemas.microsoft.com/office/drawing/2014/main" id="{2C794601-72CB-AB3E-0B5F-E1CEDC752D44}"/>
              </a:ext>
            </a:extLst>
          </p:cNvPr>
          <p:cNvSpPr>
            <a:spLocks noGrp="1"/>
          </p:cNvSpPr>
          <p:nvPr>
            <p:ph idx="1"/>
          </p:nvPr>
        </p:nvSpPr>
        <p:spPr>
          <a:xfrm>
            <a:off x="521370" y="1265727"/>
            <a:ext cx="9433049" cy="5112944"/>
          </a:xfrm>
        </p:spPr>
        <p:txBody>
          <a:bodyPr>
            <a:noAutofit/>
          </a:bodyPr>
          <a:lstStyle/>
          <a:p>
            <a:pPr marL="0" indent="0" algn="just">
              <a:buClr>
                <a:srgbClr val="003399"/>
              </a:buClr>
              <a:buNone/>
              <a:defRPr/>
            </a:pPr>
            <a:r>
              <a:rPr lang="pl-PL" dirty="0">
                <a:latin typeface="Arial" panose="020B0604020202020204" pitchFamily="34" charset="0"/>
                <a:cs typeface="Arial" panose="020B0604020202020204" pitchFamily="34" charset="0"/>
              </a:rPr>
              <a:t>Program „Zielona transformacja” jest jednym z 8 polskich programów, finansowanych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Funduszy EOG i Funduszy Norweskich w IV edycji na lata 2021-2028, których głównym celem jest zmniejszanie różnic ekonomicznych i społecznych w Europejskim Obszarze Gospodarczym (EOG). Program ma także wzmacniać współpracę bilateralną pomiędzy Państwami-Darczyńcami (Islandia, Liechtenstein, Norwegia), a Państwami-Beneficjentami,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tym Polską.</a:t>
            </a:r>
          </a:p>
          <a:p>
            <a:pPr marL="0" indent="0" algn="just">
              <a:buClr>
                <a:srgbClr val="003399"/>
              </a:buClr>
              <a:buNone/>
              <a:defRPr/>
            </a:pPr>
            <a:r>
              <a:rPr lang="pl-PL" dirty="0">
                <a:latin typeface="Arial" panose="020B0604020202020204" pitchFamily="34" charset="0"/>
                <a:cs typeface="Arial" panose="020B0604020202020204" pitchFamily="34" charset="0"/>
              </a:rPr>
              <a:t>Operatorem Programu jest Ministerstwo Klimatu i Środowiska, przy wsparciu Narodowego Funduszu Ochrony Środowiska i Gospodarki Wodnej.</a:t>
            </a:r>
          </a:p>
          <a:p>
            <a:pPr marL="0" indent="0" algn="just">
              <a:buClr>
                <a:srgbClr val="003399"/>
              </a:buClr>
              <a:buNone/>
              <a:defRPr/>
            </a:pPr>
            <a:r>
              <a:rPr lang="pl-PL" dirty="0">
                <a:latin typeface="Arial" panose="020B0604020202020204" pitchFamily="34" charset="0"/>
                <a:cs typeface="Arial" panose="020B0604020202020204" pitchFamily="34" charset="0"/>
              </a:rPr>
              <a:t>Partnerami Programu po stronie Państw-Darczyńców są Norweska Agencja Środowiska (NEA), Norweska Dyrekcja ds. Zasobów Wodnych i Energii (NVE), Islandzkie Centrum Badań (</a:t>
            </a:r>
            <a:r>
              <a:rPr lang="pl-PL" dirty="0" err="1">
                <a:latin typeface="Arial" panose="020B0604020202020204" pitchFamily="34" charset="0"/>
                <a:cs typeface="Arial" panose="020B0604020202020204" pitchFamily="34" charset="0"/>
              </a:rPr>
              <a:t>Rannis</a:t>
            </a:r>
            <a:r>
              <a:rPr lang="pl-PL" dirty="0">
                <a:latin typeface="Arial" panose="020B0604020202020204" pitchFamily="34" charset="0"/>
                <a:cs typeface="Arial" panose="020B0604020202020204" pitchFamily="34" charset="0"/>
              </a:rPr>
              <a:t>).</a:t>
            </a:r>
            <a:endParaRPr lang="pl-PL" b="1" i="0" dirty="0">
              <a:solidFill>
                <a:srgbClr val="002060"/>
              </a:solidFill>
              <a:effectLst/>
              <a:latin typeface="Arial" panose="020B0604020202020204" pitchFamily="34" charset="0"/>
              <a:cs typeface="Arial" panose="020B0604020202020204" pitchFamily="34" charset="0"/>
            </a:endParaRPr>
          </a:p>
        </p:txBody>
      </p:sp>
      <p:pic>
        <p:nvPicPr>
          <p:cNvPr id="6" name="Obraz 5">
            <a:extLst>
              <a:ext uri="{FF2B5EF4-FFF2-40B4-BE49-F238E27FC236}">
                <a16:creationId xmlns:a16="http://schemas.microsoft.com/office/drawing/2014/main" id="{07BAAC3E-CF92-763B-8CC1-177E4A711A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F55799A3-DF48-B15A-35DC-5CCD491EE96E}"/>
              </a:ext>
            </a:extLst>
          </p:cNvPr>
          <p:cNvSpPr txBox="1"/>
          <p:nvPr/>
        </p:nvSpPr>
        <p:spPr>
          <a:xfrm>
            <a:off x="970704" y="171565"/>
            <a:ext cx="8762116" cy="523220"/>
          </a:xfrm>
          <a:prstGeom prst="rect">
            <a:avLst/>
          </a:prstGeom>
          <a:noFill/>
        </p:spPr>
        <p:txBody>
          <a:bodyPr wrap="square">
            <a:spAutoFit/>
          </a:bodyPr>
          <a:lstStyle/>
          <a:p>
            <a:pPr algn="ctr" fontAlgn="base"/>
            <a:r>
              <a:rPr lang="pl-PL" sz="2800" b="1" dirty="0">
                <a:solidFill>
                  <a:srgbClr val="002060"/>
                </a:solidFill>
                <a:latin typeface="Arial" panose="020B0604020202020204" pitchFamily="34" charset="0"/>
                <a:cs typeface="Arial" panose="020B0604020202020204" pitchFamily="34" charset="0"/>
              </a:rPr>
              <a:t>Program „Zielona transformacja”</a:t>
            </a:r>
            <a:endParaRPr lang="pl-PL" sz="2800" b="1" i="0" dirty="0">
              <a:solidFill>
                <a:srgbClr val="002060"/>
              </a:solidFill>
              <a:effectLst/>
              <a:latin typeface="Arial" panose="020B0604020202020204" pitchFamily="34" charset="0"/>
              <a:cs typeface="Arial" panose="020B0604020202020204" pitchFamily="34" charset="0"/>
            </a:endParaRPr>
          </a:p>
        </p:txBody>
      </p:sp>
      <p:pic>
        <p:nvPicPr>
          <p:cNvPr id="11" name="Obraz 10">
            <a:extLst>
              <a:ext uri="{FF2B5EF4-FFF2-40B4-BE49-F238E27FC236}">
                <a16:creationId xmlns:a16="http://schemas.microsoft.com/office/drawing/2014/main" id="{F41BBF37-6FA0-FE71-2BDA-A50826AFB39C}"/>
              </a:ext>
            </a:extLst>
          </p:cNvPr>
          <p:cNvPicPr>
            <a:picLocks noChangeAspect="1"/>
          </p:cNvPicPr>
          <p:nvPr/>
        </p:nvPicPr>
        <p:blipFill>
          <a:blip r:embed="rId4"/>
          <a:stretch>
            <a:fillRect/>
          </a:stretch>
        </p:blipFill>
        <p:spPr>
          <a:xfrm>
            <a:off x="7213449" y="4679996"/>
            <a:ext cx="2752606" cy="1834354"/>
          </a:xfrm>
          <a:prstGeom prst="rect">
            <a:avLst/>
          </a:prstGeom>
        </p:spPr>
      </p:pic>
    </p:spTree>
    <p:extLst>
      <p:ext uri="{BB962C8B-B14F-4D97-AF65-F5344CB8AC3E}">
        <p14:creationId xmlns:p14="http://schemas.microsoft.com/office/powerpoint/2010/main" val="277533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D1AF0-21E4-23D6-FBDE-3229165724A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2F86AA2-7616-FF40-9789-8A11FC8AEE7B}"/>
              </a:ext>
            </a:extLst>
          </p:cNvPr>
          <p:cNvSpPr>
            <a:spLocks noGrp="1"/>
          </p:cNvSpPr>
          <p:nvPr>
            <p:ph type="title"/>
          </p:nvPr>
        </p:nvSpPr>
        <p:spPr>
          <a:xfrm>
            <a:off x="970703" y="307243"/>
            <a:ext cx="8814115" cy="822805"/>
          </a:xfrm>
        </p:spPr>
        <p:txBody>
          <a:bodyPr anchor="t">
            <a:normAutofit fontScale="90000"/>
          </a:bodyPr>
          <a:lstStyle/>
          <a:p>
            <a:pPr algn="ctr"/>
            <a:br>
              <a:rPr lang="pl-PL" sz="2400" b="1" i="0" dirty="0">
                <a:solidFill>
                  <a:srgbClr val="002060"/>
                </a:solidFill>
                <a:effectLst/>
                <a:latin typeface="Arial" panose="020B0604020202020204" pitchFamily="34" charset="0"/>
                <a:cs typeface="Arial" panose="020B0604020202020204" pitchFamily="34" charset="0"/>
              </a:rPr>
            </a:br>
            <a:endParaRPr lang="pl-PL" sz="2200" dirty="0">
              <a:solidFill>
                <a:schemeClr val="tx2">
                  <a:lumMod val="75000"/>
                </a:schemeClr>
              </a:solidFill>
              <a:latin typeface="+mn-lt"/>
            </a:endParaRPr>
          </a:p>
        </p:txBody>
      </p:sp>
      <p:sp>
        <p:nvSpPr>
          <p:cNvPr id="8" name="Symbol zastępczy zawartości 7">
            <a:extLst>
              <a:ext uri="{FF2B5EF4-FFF2-40B4-BE49-F238E27FC236}">
                <a16:creationId xmlns:a16="http://schemas.microsoft.com/office/drawing/2014/main" id="{7D3A8F8D-CF23-D024-9808-DC1473F9E036}"/>
              </a:ext>
            </a:extLst>
          </p:cNvPr>
          <p:cNvSpPr>
            <a:spLocks noGrp="1"/>
          </p:cNvSpPr>
          <p:nvPr>
            <p:ph idx="1"/>
          </p:nvPr>
        </p:nvSpPr>
        <p:spPr>
          <a:xfrm>
            <a:off x="305346" y="1265727"/>
            <a:ext cx="10009112" cy="5112944"/>
          </a:xfrm>
        </p:spPr>
        <p:txBody>
          <a:bodyPr>
            <a:noAutofit/>
          </a:bodyPr>
          <a:lstStyle/>
          <a:p>
            <a:pPr marL="0" indent="0">
              <a:buNone/>
            </a:pPr>
            <a:r>
              <a:rPr lang="pl-PL" dirty="0">
                <a:latin typeface="Arial" panose="020B0604020202020204" pitchFamily="34" charset="0"/>
                <a:cs typeface="Arial" panose="020B0604020202020204" pitchFamily="34" charset="0"/>
              </a:rPr>
              <a:t>Celem Programu jest przyspieszenie zielonej transformacji w kierunku bardziej zrównoważonego społeczeństwa. W ramach Programu planowane jest ogłoszenie 9 naborów otwartych (konkursy) oraz wdrożenie 11 projektów predefiniowanych (pozakonkursowych), a także realizacja inicjatyw bilateralnych w ramach</a:t>
            </a:r>
            <a:r>
              <a:rPr lang="pl-PL" b="1" dirty="0">
                <a:latin typeface="Arial" panose="020B0604020202020204" pitchFamily="34" charset="0"/>
                <a:cs typeface="Arial" panose="020B0604020202020204" pitchFamily="34" charset="0"/>
              </a:rPr>
              <a:t> Funduszu Współpracy Dwustronnej (900 tys. EUR)</a:t>
            </a:r>
            <a:r>
              <a:rPr lang="pl-PL" dirty="0">
                <a:latin typeface="Arial" panose="020B0604020202020204" pitchFamily="34" charset="0"/>
                <a:cs typeface="Arial" panose="020B0604020202020204" pitchFamily="34" charset="0"/>
              </a:rPr>
              <a:t>. </a:t>
            </a:r>
          </a:p>
          <a:p>
            <a:pPr marL="0" indent="0">
              <a:buNone/>
            </a:pPr>
            <a:r>
              <a:rPr lang="pl-PL" dirty="0">
                <a:latin typeface="Arial" panose="020B0604020202020204" pitchFamily="34" charset="0"/>
                <a:cs typeface="Arial" panose="020B0604020202020204" pitchFamily="34" charset="0"/>
              </a:rPr>
              <a:t>Program będzie obejmować działania z zakresu:</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Klimatu</a:t>
            </a:r>
            <a:r>
              <a:rPr lang="pl-PL" dirty="0">
                <a:latin typeface="Arial" panose="020B0604020202020204" pitchFamily="34" charset="0"/>
                <a:cs typeface="Arial" panose="020B0604020202020204" pitchFamily="34" charset="0"/>
              </a:rPr>
              <a:t> – adaptacja i </a:t>
            </a:r>
            <a:r>
              <a:rPr lang="pl-PL" dirty="0" err="1">
                <a:latin typeface="Arial" panose="020B0604020202020204" pitchFamily="34" charset="0"/>
                <a:cs typeface="Arial" panose="020B0604020202020204" pitchFamily="34" charset="0"/>
              </a:rPr>
              <a:t>mitygacja</a:t>
            </a:r>
            <a:r>
              <a:rPr lang="pl-PL" dirty="0">
                <a:latin typeface="Arial" panose="020B0604020202020204" pitchFamily="34" charset="0"/>
                <a:cs typeface="Arial" panose="020B0604020202020204" pitchFamily="34" charset="0"/>
              </a:rPr>
              <a:t> oraz działania edukacyjne; poprawa jakości powietrza;</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Energii</a:t>
            </a:r>
            <a:r>
              <a:rPr lang="pl-PL" dirty="0">
                <a:latin typeface="Arial" panose="020B0604020202020204" pitchFamily="34" charset="0"/>
                <a:cs typeface="Arial" panose="020B0604020202020204" pitchFamily="34" charset="0"/>
              </a:rPr>
              <a:t> – wsparcie dla społeczności energetycznych, rozwój CCUS, magazynowanie energii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i geotermia (działania miękkie i inwestycyjne); </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Przyrody</a:t>
            </a:r>
            <a:r>
              <a:rPr lang="pl-PL" dirty="0">
                <a:latin typeface="Arial" panose="020B0604020202020204" pitchFamily="34" charset="0"/>
                <a:cs typeface="Arial" panose="020B0604020202020204" pitchFamily="34" charset="0"/>
              </a:rPr>
              <a:t> – wsparcie w zakresie ochrony ekosystemów, budowa systemu danych o ocenach oddziaływania na środowisko, wsparcie w tworzeniu nowych rezerwatów przyrody, rozwój monitoringu dużych drapieżników;</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Gospodarki o obiegu zamkniętym</a:t>
            </a:r>
            <a:r>
              <a:rPr lang="pl-PL" dirty="0">
                <a:latin typeface="Arial" panose="020B0604020202020204" pitchFamily="34" charset="0"/>
                <a:cs typeface="Arial" panose="020B0604020202020204" pitchFamily="34" charset="0"/>
              </a:rPr>
              <a:t> – zamknięcie obiegu wody, cyrkularność w budownictwie, zielone zamówienia publiczne. </a:t>
            </a:r>
          </a:p>
        </p:txBody>
      </p:sp>
      <p:pic>
        <p:nvPicPr>
          <p:cNvPr id="6" name="Obraz 5">
            <a:extLst>
              <a:ext uri="{FF2B5EF4-FFF2-40B4-BE49-F238E27FC236}">
                <a16:creationId xmlns:a16="http://schemas.microsoft.com/office/drawing/2014/main" id="{7DFA0E10-B9FE-294E-1F5B-E2C8C0BC8A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E6B38ADE-8365-1275-88AA-C6187297A097}"/>
              </a:ext>
            </a:extLst>
          </p:cNvPr>
          <p:cNvSpPr txBox="1"/>
          <p:nvPr/>
        </p:nvSpPr>
        <p:spPr>
          <a:xfrm>
            <a:off x="970704" y="171565"/>
            <a:ext cx="8762116" cy="523220"/>
          </a:xfrm>
          <a:prstGeom prst="rect">
            <a:avLst/>
          </a:prstGeom>
          <a:noFill/>
        </p:spPr>
        <p:txBody>
          <a:bodyPr wrap="square">
            <a:spAutoFit/>
          </a:bodyPr>
          <a:lstStyle/>
          <a:p>
            <a:pPr algn="ctr" fontAlgn="base"/>
            <a:r>
              <a:rPr lang="pl-PL" sz="2800" b="1" dirty="0">
                <a:solidFill>
                  <a:srgbClr val="002060"/>
                </a:solidFill>
                <a:latin typeface="Arial" panose="020B0604020202020204" pitchFamily="34" charset="0"/>
                <a:cs typeface="Arial" panose="020B0604020202020204" pitchFamily="34" charset="0"/>
              </a:rPr>
              <a:t>Program „Zielona transformacja”</a:t>
            </a:r>
            <a:endParaRPr lang="pl-PL" sz="2800" b="1"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4383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25A76-2013-D42F-D770-6F93C406F27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ED150D1-683C-F8FD-B7E9-2E58C807D849}"/>
              </a:ext>
            </a:extLst>
          </p:cNvPr>
          <p:cNvSpPr>
            <a:spLocks noGrp="1"/>
          </p:cNvSpPr>
          <p:nvPr>
            <p:ph type="title"/>
          </p:nvPr>
        </p:nvSpPr>
        <p:spPr>
          <a:xfrm>
            <a:off x="970703" y="307243"/>
            <a:ext cx="8814115" cy="822805"/>
          </a:xfrm>
        </p:spPr>
        <p:txBody>
          <a:bodyPr anchor="t">
            <a:normAutofit fontScale="90000"/>
          </a:bodyPr>
          <a:lstStyle/>
          <a:p>
            <a:pPr algn="ctr"/>
            <a:br>
              <a:rPr lang="pl-PL" sz="2400" b="1" i="0" dirty="0">
                <a:solidFill>
                  <a:srgbClr val="002060"/>
                </a:solidFill>
                <a:effectLst/>
                <a:latin typeface="Arial" panose="020B0604020202020204" pitchFamily="34" charset="0"/>
                <a:cs typeface="Arial" panose="020B0604020202020204" pitchFamily="34" charset="0"/>
              </a:rPr>
            </a:br>
            <a:endParaRPr lang="pl-PL" sz="2200" dirty="0">
              <a:solidFill>
                <a:schemeClr val="tx2">
                  <a:lumMod val="75000"/>
                </a:schemeClr>
              </a:solidFill>
              <a:latin typeface="+mn-lt"/>
            </a:endParaRPr>
          </a:p>
        </p:txBody>
      </p:sp>
      <p:sp>
        <p:nvSpPr>
          <p:cNvPr id="8" name="Symbol zastępczy zawartości 7">
            <a:extLst>
              <a:ext uri="{FF2B5EF4-FFF2-40B4-BE49-F238E27FC236}">
                <a16:creationId xmlns:a16="http://schemas.microsoft.com/office/drawing/2014/main" id="{446B66C9-5621-1630-5EE2-9FB431BC07AB}"/>
              </a:ext>
            </a:extLst>
          </p:cNvPr>
          <p:cNvSpPr>
            <a:spLocks noGrp="1"/>
          </p:cNvSpPr>
          <p:nvPr>
            <p:ph idx="1"/>
          </p:nvPr>
        </p:nvSpPr>
        <p:spPr>
          <a:xfrm>
            <a:off x="305346" y="1265727"/>
            <a:ext cx="10009112" cy="5112944"/>
          </a:xfrm>
        </p:spPr>
        <p:txBody>
          <a:bodyPr>
            <a:noAutofit/>
          </a:bodyPr>
          <a:lstStyle/>
          <a:p>
            <a:pPr>
              <a:buFont typeface="Arial" panose="020B0604020202020204" pitchFamily="34" charset="0"/>
              <a:buChar char="•"/>
            </a:pPr>
            <a:r>
              <a:rPr lang="pl-PL" dirty="0">
                <a:latin typeface="Arial" panose="020B0604020202020204" pitchFamily="34" charset="0"/>
                <a:cs typeface="Arial" panose="020B0604020202020204" pitchFamily="34" charset="0"/>
              </a:rPr>
              <a:t>Budżet Programu to ok. 188 mln EUR (w tym grant </a:t>
            </a:r>
            <a:r>
              <a:rPr lang="pl-PL" b="1" dirty="0">
                <a:latin typeface="Arial" panose="020B0604020202020204" pitchFamily="34" charset="0"/>
                <a:cs typeface="Arial" panose="020B0604020202020204" pitchFamily="34" charset="0"/>
              </a:rPr>
              <a:t>160 mln EUR</a:t>
            </a:r>
            <a:r>
              <a:rPr lang="pl-PL" dirty="0">
                <a:latin typeface="Arial" panose="020B0604020202020204" pitchFamily="34" charset="0"/>
                <a:cs typeface="Arial" panose="020B0604020202020204" pitchFamily="34" charset="0"/>
              </a:rPr>
              <a:t> oraz ok. </a:t>
            </a:r>
            <a:r>
              <a:rPr lang="pl-PL" b="1" dirty="0">
                <a:latin typeface="Arial" panose="020B0604020202020204" pitchFamily="34" charset="0"/>
                <a:cs typeface="Arial" panose="020B0604020202020204" pitchFamily="34" charset="0"/>
              </a:rPr>
              <a:t>28 mln EUR </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z budżetu państwa)</a:t>
            </a:r>
            <a:r>
              <a:rPr lang="pl-PL" dirty="0">
                <a:latin typeface="Arial" panose="020B0604020202020204" pitchFamily="34" charset="0"/>
                <a:cs typeface="Arial" panose="020B0604020202020204" pitchFamily="34" charset="0"/>
              </a:rPr>
              <a:t>, a ostateczną datą kwalifikowalności kosztów jest 30 kwietnia 2031 roku.</a:t>
            </a:r>
          </a:p>
          <a:p>
            <a:pPr>
              <a:buFont typeface="Arial" panose="020B0604020202020204" pitchFamily="34" charset="0"/>
              <a:buChar char="•"/>
            </a:pPr>
            <a:r>
              <a:rPr lang="pl-PL" dirty="0">
                <a:latin typeface="Arial" panose="020B0604020202020204" pitchFamily="34" charset="0"/>
                <a:cs typeface="Arial" panose="020B0604020202020204" pitchFamily="34" charset="0"/>
              </a:rPr>
              <a:t>Ważnym celem Programu jest również </a:t>
            </a:r>
            <a:r>
              <a:rPr lang="pl-PL" b="1" dirty="0">
                <a:latin typeface="Arial" panose="020B0604020202020204" pitchFamily="34" charset="0"/>
                <a:cs typeface="Arial" panose="020B0604020202020204" pitchFamily="34" charset="0"/>
              </a:rPr>
              <a:t>rozwijanie partnerstw</a:t>
            </a:r>
            <a:r>
              <a:rPr lang="pl-PL" dirty="0">
                <a:latin typeface="Arial" panose="020B0604020202020204" pitchFamily="34" charset="0"/>
                <a:cs typeface="Arial" panose="020B0604020202020204" pitchFamily="34" charset="0"/>
              </a:rPr>
              <a:t>, dlatego wszystkie prowadzone nabory umożliwiają realizację przedsięwzięć z partnerami z Państw–Darczyńców: Norwegii, Islandii i Liechtensteinu.</a:t>
            </a:r>
          </a:p>
          <a:p>
            <a:pPr>
              <a:buFont typeface="Arial" panose="020B0604020202020204" pitchFamily="34" charset="0"/>
              <a:buChar char="•"/>
            </a:pPr>
            <a:endParaRPr lang="pl-PL" dirty="0">
              <a:latin typeface="Arial" panose="020B0604020202020204" pitchFamily="34" charset="0"/>
              <a:cs typeface="Arial" panose="020B0604020202020204" pitchFamily="34" charset="0"/>
            </a:endParaRPr>
          </a:p>
          <a:p>
            <a:pPr marL="0" indent="0">
              <a:buNone/>
            </a:pPr>
            <a:r>
              <a:rPr lang="pl-PL" b="1" dirty="0">
                <a:latin typeface="Arial" panose="020B0604020202020204" pitchFamily="34" charset="0"/>
                <a:cs typeface="Arial" panose="020B0604020202020204" pitchFamily="34" charset="0"/>
              </a:rPr>
              <a:t>Uprawnieni wnioskodawcy: </a:t>
            </a:r>
            <a:endParaRPr lang="pl-PL" dirty="0">
              <a:latin typeface="Arial" panose="020B0604020202020204" pitchFamily="34" charset="0"/>
              <a:cs typeface="Arial" panose="020B0604020202020204" pitchFamily="34" charset="0"/>
            </a:endParaRPr>
          </a:p>
          <a:p>
            <a:pPr>
              <a:buFont typeface="Arial" panose="020B0604020202020204" pitchFamily="34" charset="0"/>
              <a:buChar char="•"/>
            </a:pPr>
            <a:r>
              <a:rPr lang="pl-PL" dirty="0">
                <a:latin typeface="Arial" panose="020B0604020202020204" pitchFamily="34" charset="0"/>
                <a:cs typeface="Arial" panose="020B0604020202020204" pitchFamily="34" charset="0"/>
              </a:rPr>
              <a:t>jednostki samorządu terytorialnego, </a:t>
            </a:r>
          </a:p>
          <a:p>
            <a:pPr>
              <a:buFont typeface="Arial" panose="020B0604020202020204" pitchFamily="34" charset="0"/>
              <a:buChar char="•"/>
            </a:pPr>
            <a:r>
              <a:rPr lang="pl-PL" dirty="0">
                <a:latin typeface="Arial" panose="020B0604020202020204" pitchFamily="34" charset="0"/>
                <a:cs typeface="Arial" panose="020B0604020202020204" pitchFamily="34" charset="0"/>
              </a:rPr>
              <a:t>instytucje publiczne z sektora ochrony zdrowia i kultury,</a:t>
            </a:r>
          </a:p>
          <a:p>
            <a:pPr>
              <a:buFont typeface="Arial" panose="020B0604020202020204" pitchFamily="34" charset="0"/>
              <a:buChar char="•"/>
            </a:pPr>
            <a:r>
              <a:rPr lang="pl-PL" dirty="0">
                <a:latin typeface="Arial" panose="020B0604020202020204" pitchFamily="34" charset="0"/>
                <a:cs typeface="Arial" panose="020B0604020202020204" pitchFamily="34" charset="0"/>
              </a:rPr>
              <a:t>organizacje pozarządowe (w partnerstwie z podmiotami wskazanymi powyżej).</a:t>
            </a:r>
          </a:p>
          <a:p>
            <a:endParaRPr lang="pl-PL" dirty="0"/>
          </a:p>
        </p:txBody>
      </p:sp>
      <p:pic>
        <p:nvPicPr>
          <p:cNvPr id="6" name="Obraz 5">
            <a:extLst>
              <a:ext uri="{FF2B5EF4-FFF2-40B4-BE49-F238E27FC236}">
                <a16:creationId xmlns:a16="http://schemas.microsoft.com/office/drawing/2014/main" id="{7567111B-E7D4-D874-1279-5CEB3625C1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70D1D6DF-BF01-EF64-8CD3-37C486A6D87F}"/>
              </a:ext>
            </a:extLst>
          </p:cNvPr>
          <p:cNvSpPr txBox="1"/>
          <p:nvPr/>
        </p:nvSpPr>
        <p:spPr>
          <a:xfrm>
            <a:off x="970704" y="171565"/>
            <a:ext cx="8762116" cy="523220"/>
          </a:xfrm>
          <a:prstGeom prst="rect">
            <a:avLst/>
          </a:prstGeom>
          <a:noFill/>
        </p:spPr>
        <p:txBody>
          <a:bodyPr wrap="square">
            <a:spAutoFit/>
          </a:bodyPr>
          <a:lstStyle/>
          <a:p>
            <a:pPr algn="ctr" fontAlgn="base"/>
            <a:r>
              <a:rPr lang="pl-PL" sz="2800" b="1" dirty="0">
                <a:solidFill>
                  <a:srgbClr val="002060"/>
                </a:solidFill>
                <a:latin typeface="Arial" panose="020B0604020202020204" pitchFamily="34" charset="0"/>
                <a:cs typeface="Arial" panose="020B0604020202020204" pitchFamily="34" charset="0"/>
              </a:rPr>
              <a:t>Program „Zielona transformacja”</a:t>
            </a:r>
            <a:endParaRPr lang="pl-PL" sz="2800" b="1"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7734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5E20A-4709-FD7D-90D8-40EDFE7CF4B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B624661-6B55-6953-DC4E-07F4239997FE}"/>
              </a:ext>
            </a:extLst>
          </p:cNvPr>
          <p:cNvSpPr>
            <a:spLocks noGrp="1"/>
          </p:cNvSpPr>
          <p:nvPr>
            <p:ph type="title"/>
          </p:nvPr>
        </p:nvSpPr>
        <p:spPr>
          <a:xfrm>
            <a:off x="970703" y="307243"/>
            <a:ext cx="8814115" cy="822805"/>
          </a:xfrm>
        </p:spPr>
        <p:txBody>
          <a:bodyPr anchor="t">
            <a:normAutofit fontScale="90000"/>
          </a:bodyPr>
          <a:lstStyle/>
          <a:p>
            <a:pPr algn="ctr"/>
            <a:br>
              <a:rPr lang="pl-PL" sz="2400" b="1" i="0" dirty="0">
                <a:solidFill>
                  <a:srgbClr val="002060"/>
                </a:solidFill>
                <a:effectLst/>
                <a:latin typeface="Arial" panose="020B0604020202020204" pitchFamily="34" charset="0"/>
                <a:cs typeface="Arial" panose="020B0604020202020204" pitchFamily="34" charset="0"/>
              </a:rPr>
            </a:br>
            <a:endParaRPr lang="pl-PL" sz="2200" dirty="0">
              <a:solidFill>
                <a:schemeClr val="tx2">
                  <a:lumMod val="75000"/>
                </a:schemeClr>
              </a:solidFill>
              <a:latin typeface="+mn-lt"/>
            </a:endParaRPr>
          </a:p>
        </p:txBody>
      </p:sp>
      <p:sp>
        <p:nvSpPr>
          <p:cNvPr id="8" name="Symbol zastępczy zawartości 7">
            <a:extLst>
              <a:ext uri="{FF2B5EF4-FFF2-40B4-BE49-F238E27FC236}">
                <a16:creationId xmlns:a16="http://schemas.microsoft.com/office/drawing/2014/main" id="{2EF541EB-4F98-028B-4A98-D2689939D252}"/>
              </a:ext>
            </a:extLst>
          </p:cNvPr>
          <p:cNvSpPr>
            <a:spLocks noGrp="1"/>
          </p:cNvSpPr>
          <p:nvPr>
            <p:ph idx="1"/>
          </p:nvPr>
        </p:nvSpPr>
        <p:spPr>
          <a:xfrm>
            <a:off x="305346" y="1265727"/>
            <a:ext cx="10009112" cy="5112944"/>
          </a:xfrm>
        </p:spPr>
        <p:txBody>
          <a:bodyPr>
            <a:noAutofit/>
          </a:bodyPr>
          <a:lstStyle/>
          <a:p>
            <a:pPr marL="0" indent="0">
              <a:buNone/>
            </a:pPr>
            <a:r>
              <a:rPr lang="pl-PL" b="1" dirty="0"/>
              <a:t>1. </a:t>
            </a:r>
            <a:r>
              <a:rPr lang="pl-PL" b="1" dirty="0">
                <a:latin typeface="Arial" panose="020B0604020202020204" pitchFamily="34" charset="0"/>
                <a:cs typeface="Arial" panose="020B0604020202020204" pitchFamily="34" charset="0"/>
              </a:rPr>
              <a:t>Nabór 1.1 – Zielona transformacja miast </a:t>
            </a:r>
          </a:p>
          <a:p>
            <a:pPr marL="0" indent="0">
              <a:buNone/>
            </a:pP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Nabór będzie wspierać projekty wzmacniające odporność miast na zmiany klimatu poprzez inwestycje w rozwiązania oparte na przyrodzie (Nature-</a:t>
            </a:r>
            <a:r>
              <a:rPr lang="pl-PL" dirty="0" err="1">
                <a:latin typeface="Arial" panose="020B0604020202020204" pitchFamily="34" charset="0"/>
                <a:cs typeface="Arial" panose="020B0604020202020204" pitchFamily="34" charset="0"/>
              </a:rPr>
              <a:t>based</a:t>
            </a:r>
            <a:r>
              <a:rPr lang="pl-PL" dirty="0">
                <a:latin typeface="Arial" panose="020B0604020202020204" pitchFamily="34" charset="0"/>
                <a:cs typeface="Arial" panose="020B0604020202020204" pitchFamily="34" charset="0"/>
              </a:rPr>
              <a:t> Solutions), ze szczególnym uwzględnieniem retencji (czyli zatrzymaniem) wody w obszarach miejskich. Priorytetem jest zrównoważone gospodarowanie wodami opadowymi, obejmujące retencję, infiltrację (czyli wsiąkanie) oraz ponowne wykorzystanie wody na obszarach miast.</a:t>
            </a:r>
          </a:p>
          <a:p>
            <a:pPr marL="0" indent="0">
              <a:buNone/>
            </a:pP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Uzupełniająco możliwe będzie finansowanie działań zwiększających efektywność energetyczną (czyli działań zmniejszających zużycie energii) budynków publicznych, m.in. poprzez: </a:t>
            </a:r>
          </a:p>
          <a:p>
            <a:pPr>
              <a:buFont typeface="Arial" panose="020B0604020202020204" pitchFamily="34" charset="0"/>
              <a:buChar char="•"/>
            </a:pPr>
            <a:r>
              <a:rPr lang="pl-PL" dirty="0">
                <a:latin typeface="Arial" panose="020B0604020202020204" pitchFamily="34" charset="0"/>
                <a:cs typeface="Arial" panose="020B0604020202020204" pitchFamily="34" charset="0"/>
              </a:rPr>
              <a:t>zastosowanie zielonych dachów, ścian i fasad,</a:t>
            </a:r>
          </a:p>
          <a:p>
            <a:pPr>
              <a:buFont typeface="Arial" panose="020B0604020202020204" pitchFamily="34" charset="0"/>
              <a:buChar char="•"/>
            </a:pPr>
            <a:r>
              <a:rPr lang="pl-PL" dirty="0">
                <a:latin typeface="Arial" panose="020B0604020202020204" pitchFamily="34" charset="0"/>
                <a:cs typeface="Arial" panose="020B0604020202020204" pitchFamily="34" charset="0"/>
              </a:rPr>
              <a:t>zastosowanie pasywnych systemów chłodzenia,</a:t>
            </a:r>
          </a:p>
          <a:p>
            <a:pPr>
              <a:buFont typeface="Arial" panose="020B0604020202020204" pitchFamily="34" charset="0"/>
              <a:buChar char="•"/>
            </a:pPr>
            <a:r>
              <a:rPr lang="pl-PL" dirty="0">
                <a:latin typeface="Arial" panose="020B0604020202020204" pitchFamily="34" charset="0"/>
                <a:cs typeface="Arial" panose="020B0604020202020204" pitchFamily="34" charset="0"/>
              </a:rPr>
              <a:t>wdrażanie wybranych rozwiązań zgodnych z zasadami gospodarki o obiegu zamkniętym.</a:t>
            </a:r>
          </a:p>
          <a:p>
            <a:pPr marL="0" indent="0">
              <a:buNone/>
            </a:pPr>
            <a:endParaRPr lang="pl-PL" dirty="0"/>
          </a:p>
        </p:txBody>
      </p:sp>
      <p:pic>
        <p:nvPicPr>
          <p:cNvPr id="6" name="Obraz 5">
            <a:extLst>
              <a:ext uri="{FF2B5EF4-FFF2-40B4-BE49-F238E27FC236}">
                <a16:creationId xmlns:a16="http://schemas.microsoft.com/office/drawing/2014/main" id="{FC9241D2-6CE7-89B6-A5F7-751A71BAD5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3F9D1FC4-8D12-1B82-1BE5-1EF54E4659FE}"/>
              </a:ext>
            </a:extLst>
          </p:cNvPr>
          <p:cNvSpPr txBox="1"/>
          <p:nvPr/>
        </p:nvSpPr>
        <p:spPr>
          <a:xfrm>
            <a:off x="970704" y="171565"/>
            <a:ext cx="8762116" cy="523220"/>
          </a:xfrm>
          <a:prstGeom prst="rect">
            <a:avLst/>
          </a:prstGeom>
          <a:noFill/>
        </p:spPr>
        <p:txBody>
          <a:bodyPr wrap="square">
            <a:spAutoFit/>
          </a:bodyPr>
          <a:lstStyle/>
          <a:p>
            <a:pPr algn="ctr" fontAlgn="base"/>
            <a:r>
              <a:rPr lang="pl-PL" sz="2800" b="1" dirty="0">
                <a:solidFill>
                  <a:srgbClr val="002060"/>
                </a:solidFill>
                <a:latin typeface="Arial" panose="020B0604020202020204" pitchFamily="34" charset="0"/>
                <a:cs typeface="Arial" panose="020B0604020202020204" pitchFamily="34" charset="0"/>
              </a:rPr>
              <a:t>Program „Zielona transformacja”</a:t>
            </a:r>
            <a:endParaRPr lang="pl-PL" sz="2800" b="1"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3555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F0541-EF8E-654D-938D-60E4468AC98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DCA2926-3368-E99D-E1B4-D19CD47B0091}"/>
              </a:ext>
            </a:extLst>
          </p:cNvPr>
          <p:cNvSpPr>
            <a:spLocks noGrp="1"/>
          </p:cNvSpPr>
          <p:nvPr>
            <p:ph type="title"/>
          </p:nvPr>
        </p:nvSpPr>
        <p:spPr>
          <a:xfrm>
            <a:off x="970703" y="307243"/>
            <a:ext cx="8814115" cy="822805"/>
          </a:xfrm>
        </p:spPr>
        <p:txBody>
          <a:bodyPr anchor="t">
            <a:normAutofit fontScale="90000"/>
          </a:bodyPr>
          <a:lstStyle/>
          <a:p>
            <a:pPr algn="ctr"/>
            <a:br>
              <a:rPr lang="pl-PL" sz="2400" b="1" i="0" dirty="0">
                <a:solidFill>
                  <a:srgbClr val="002060"/>
                </a:solidFill>
                <a:effectLst/>
                <a:latin typeface="Arial" panose="020B0604020202020204" pitchFamily="34" charset="0"/>
                <a:cs typeface="Arial" panose="020B0604020202020204" pitchFamily="34" charset="0"/>
              </a:rPr>
            </a:br>
            <a:endParaRPr lang="pl-PL" sz="2200" dirty="0">
              <a:solidFill>
                <a:schemeClr val="tx2">
                  <a:lumMod val="75000"/>
                </a:schemeClr>
              </a:solidFill>
              <a:latin typeface="+mn-lt"/>
            </a:endParaRPr>
          </a:p>
        </p:txBody>
      </p:sp>
      <p:sp>
        <p:nvSpPr>
          <p:cNvPr id="8" name="Symbol zastępczy zawartości 7">
            <a:extLst>
              <a:ext uri="{FF2B5EF4-FFF2-40B4-BE49-F238E27FC236}">
                <a16:creationId xmlns:a16="http://schemas.microsoft.com/office/drawing/2014/main" id="{6A884C38-9C3F-13A1-D173-D2D1C996E561}"/>
              </a:ext>
            </a:extLst>
          </p:cNvPr>
          <p:cNvSpPr>
            <a:spLocks noGrp="1"/>
          </p:cNvSpPr>
          <p:nvPr>
            <p:ph idx="1"/>
          </p:nvPr>
        </p:nvSpPr>
        <p:spPr>
          <a:xfrm>
            <a:off x="305346" y="1265727"/>
            <a:ext cx="10009112" cy="5112944"/>
          </a:xfrm>
        </p:spPr>
        <p:txBody>
          <a:bodyPr>
            <a:noAutofit/>
          </a:bodyPr>
          <a:lstStyle/>
          <a:p>
            <a:pPr marL="0" indent="0">
              <a:buNone/>
            </a:pPr>
            <a:r>
              <a:rPr lang="pl-PL" b="1" dirty="0">
                <a:latin typeface="Arial" panose="020B0604020202020204" pitchFamily="34" charset="0"/>
                <a:cs typeface="Arial" panose="020B0604020202020204" pitchFamily="34" charset="0"/>
              </a:rPr>
              <a:t>Istotnym elementem naboru będą również działania miękkie:</a:t>
            </a:r>
            <a:endParaRPr lang="pl-PL" dirty="0">
              <a:latin typeface="Arial" panose="020B0604020202020204" pitchFamily="34" charset="0"/>
              <a:cs typeface="Arial" panose="020B0604020202020204" pitchFamily="34" charset="0"/>
            </a:endParaRPr>
          </a:p>
          <a:p>
            <a:pPr>
              <a:buFont typeface="Arial" panose="020B0604020202020204" pitchFamily="34" charset="0"/>
              <a:buChar char="•"/>
            </a:pPr>
            <a:r>
              <a:rPr lang="pl-PL" dirty="0">
                <a:latin typeface="Arial" panose="020B0604020202020204" pitchFamily="34" charset="0"/>
                <a:cs typeface="Arial" panose="020B0604020202020204" pitchFamily="34" charset="0"/>
              </a:rPr>
              <a:t>edukacja, </a:t>
            </a:r>
          </a:p>
          <a:p>
            <a:pPr>
              <a:buFont typeface="Arial" panose="020B0604020202020204" pitchFamily="34" charset="0"/>
              <a:buChar char="•"/>
            </a:pPr>
            <a:r>
              <a:rPr lang="pl-PL" dirty="0">
                <a:latin typeface="Arial" panose="020B0604020202020204" pitchFamily="34" charset="0"/>
                <a:cs typeface="Arial" panose="020B0604020202020204" pitchFamily="34" charset="0"/>
              </a:rPr>
              <a:t>szkolenia i budowanie potencjału, </a:t>
            </a:r>
          </a:p>
          <a:p>
            <a:pPr>
              <a:buFont typeface="Arial" panose="020B0604020202020204" pitchFamily="34" charset="0"/>
              <a:buChar char="•"/>
            </a:pPr>
            <a:r>
              <a:rPr lang="pl-PL" dirty="0">
                <a:latin typeface="Arial" panose="020B0604020202020204" pitchFamily="34" charset="0"/>
                <a:cs typeface="Arial" panose="020B0604020202020204" pitchFamily="34" charset="0"/>
              </a:rPr>
              <a:t>przygotowanie analiz technicznych i strategicznych,</a:t>
            </a:r>
          </a:p>
          <a:p>
            <a:pPr>
              <a:buFont typeface="Arial" panose="020B0604020202020204" pitchFamily="34" charset="0"/>
              <a:buChar char="•"/>
            </a:pPr>
            <a:r>
              <a:rPr lang="pl-PL" dirty="0">
                <a:latin typeface="Arial" panose="020B0604020202020204" pitchFamily="34" charset="0"/>
                <a:cs typeface="Arial" panose="020B0604020202020204" pitchFamily="34" charset="0"/>
              </a:rPr>
              <a:t>wymiana wiedzy z odpowiednimi instytucjami.</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Budżet konkursu: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28,8 mln EUR</a:t>
            </a:r>
            <a:r>
              <a:rPr lang="pl-PL" b="1" dirty="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a:p>
            <a:pPr>
              <a:buFont typeface="Arial" panose="020B0604020202020204" pitchFamily="34" charset="0"/>
              <a:buChar char="•"/>
            </a:pPr>
            <a:r>
              <a:rPr lang="pl-PL" b="1" dirty="0">
                <a:latin typeface="Arial" panose="020B0604020202020204" pitchFamily="34" charset="0"/>
                <a:cs typeface="Arial" panose="020B0604020202020204" pitchFamily="34" charset="0"/>
              </a:rPr>
              <a:t>Planowane dofinansowanie projektu: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1 – 3 mln EUR. </a:t>
            </a:r>
          </a:p>
          <a:p>
            <a:pPr>
              <a:buFont typeface="Arial" panose="020B0604020202020204" pitchFamily="34" charset="0"/>
              <a:buChar char="•"/>
            </a:pPr>
            <a:r>
              <a:rPr lang="pl-PL" b="1" dirty="0">
                <a:latin typeface="Arial" panose="020B0604020202020204" pitchFamily="34" charset="0"/>
                <a:cs typeface="Arial" panose="020B0604020202020204" pitchFamily="34" charset="0"/>
              </a:rPr>
              <a:t>Przewidywany termin ogłoszenia konkursu: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IV kwartał 2026 r.</a:t>
            </a:r>
          </a:p>
          <a:p>
            <a:pPr marL="0" indent="0">
              <a:buNone/>
            </a:pPr>
            <a:endParaRPr lang="pl-PL" dirty="0"/>
          </a:p>
          <a:p>
            <a:pPr marL="0" indent="0">
              <a:buNone/>
            </a:pPr>
            <a:endParaRPr lang="pl-PL" dirty="0"/>
          </a:p>
        </p:txBody>
      </p:sp>
      <p:pic>
        <p:nvPicPr>
          <p:cNvPr id="6" name="Obraz 5">
            <a:extLst>
              <a:ext uri="{FF2B5EF4-FFF2-40B4-BE49-F238E27FC236}">
                <a16:creationId xmlns:a16="http://schemas.microsoft.com/office/drawing/2014/main" id="{F73E9759-84E4-AB78-A4AC-96B65C01D1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FE533604-0CEB-7B39-7410-8A4398F912C7}"/>
              </a:ext>
            </a:extLst>
          </p:cNvPr>
          <p:cNvSpPr txBox="1"/>
          <p:nvPr/>
        </p:nvSpPr>
        <p:spPr>
          <a:xfrm>
            <a:off x="970704" y="171565"/>
            <a:ext cx="8762116" cy="523220"/>
          </a:xfrm>
          <a:prstGeom prst="rect">
            <a:avLst/>
          </a:prstGeom>
          <a:noFill/>
        </p:spPr>
        <p:txBody>
          <a:bodyPr wrap="square">
            <a:spAutoFit/>
          </a:bodyPr>
          <a:lstStyle/>
          <a:p>
            <a:pPr algn="ctr" fontAlgn="base"/>
            <a:r>
              <a:rPr lang="pl-PL" sz="2800" b="1" dirty="0">
                <a:solidFill>
                  <a:srgbClr val="002060"/>
                </a:solidFill>
                <a:latin typeface="Arial" panose="020B0604020202020204" pitchFamily="34" charset="0"/>
                <a:cs typeface="Arial" panose="020B0604020202020204" pitchFamily="34" charset="0"/>
              </a:rPr>
              <a:t>Program „Zielona transformacja”</a:t>
            </a:r>
            <a:endParaRPr lang="pl-PL" sz="2800" b="1" i="0" dirty="0">
              <a:solidFill>
                <a:srgbClr val="002060"/>
              </a:solidFill>
              <a:effectLst/>
              <a:latin typeface="Arial" panose="020B0604020202020204" pitchFamily="34" charset="0"/>
              <a:cs typeface="Arial" panose="020B0604020202020204" pitchFamily="34" charset="0"/>
            </a:endParaRPr>
          </a:p>
        </p:txBody>
      </p:sp>
      <p:pic>
        <p:nvPicPr>
          <p:cNvPr id="4" name="Obraz 3">
            <a:extLst>
              <a:ext uri="{FF2B5EF4-FFF2-40B4-BE49-F238E27FC236}">
                <a16:creationId xmlns:a16="http://schemas.microsoft.com/office/drawing/2014/main" id="{DD561C3C-9ECA-56FF-63AF-F957AEA2CA94}"/>
              </a:ext>
            </a:extLst>
          </p:cNvPr>
          <p:cNvPicPr>
            <a:picLocks noChangeAspect="1"/>
          </p:cNvPicPr>
          <p:nvPr/>
        </p:nvPicPr>
        <p:blipFill>
          <a:blip r:embed="rId4"/>
          <a:stretch>
            <a:fillRect/>
          </a:stretch>
        </p:blipFill>
        <p:spPr>
          <a:xfrm>
            <a:off x="6426026" y="3563813"/>
            <a:ext cx="3619064" cy="2414594"/>
          </a:xfrm>
          <a:prstGeom prst="rect">
            <a:avLst/>
          </a:prstGeom>
        </p:spPr>
      </p:pic>
    </p:spTree>
    <p:extLst>
      <p:ext uri="{BB962C8B-B14F-4D97-AF65-F5344CB8AC3E}">
        <p14:creationId xmlns:p14="http://schemas.microsoft.com/office/powerpoint/2010/main" val="233057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F187F-C446-D2DD-AD41-0BDC1FEC955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DD6A530A-C3E3-A49D-63DD-0032F49EE85B}"/>
              </a:ext>
            </a:extLst>
          </p:cNvPr>
          <p:cNvSpPr>
            <a:spLocks noGrp="1"/>
          </p:cNvSpPr>
          <p:nvPr>
            <p:ph type="ctrTitle"/>
          </p:nvPr>
        </p:nvSpPr>
        <p:spPr>
          <a:xfrm>
            <a:off x="2195459" y="3092401"/>
            <a:ext cx="6300895" cy="1551531"/>
          </a:xfrm>
        </p:spPr>
        <p:txBody>
          <a:bodyPr>
            <a:normAutofit/>
          </a:bodyPr>
          <a:lstStyle/>
          <a:p>
            <a:pPr algn="ctr">
              <a:lnSpc>
                <a:spcPct val="100000"/>
              </a:lnSpc>
            </a:pPr>
            <a:br>
              <a:rPr lang="pl-PL" sz="2200" dirty="0">
                <a:latin typeface="Arial" panose="020B0604020202020204" pitchFamily="34" charset="0"/>
                <a:cs typeface="Arial" panose="020B0604020202020204" pitchFamily="34" charset="0"/>
              </a:rPr>
            </a:b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5" name="object 5">
            <a:extLst>
              <a:ext uri="{FF2B5EF4-FFF2-40B4-BE49-F238E27FC236}">
                <a16:creationId xmlns:a16="http://schemas.microsoft.com/office/drawing/2014/main" id="{EEF10A4B-BA75-B2B2-836A-A7F93183538F}"/>
              </a:ext>
            </a:extLst>
          </p:cNvPr>
          <p:cNvSpPr txBox="1">
            <a:spLocks/>
          </p:cNvSpPr>
          <p:nvPr/>
        </p:nvSpPr>
        <p:spPr>
          <a:xfrm>
            <a:off x="985593" y="5088906"/>
            <a:ext cx="3150751" cy="200583"/>
          </a:xfrm>
          <a:prstGeom prst="rect">
            <a:avLst/>
          </a:prstGeom>
        </p:spPr>
        <p:txBody>
          <a:bodyPr vert="horz" wrap="square" lIns="0" tIns="7254" rIns="0" bIns="0" rtlCol="0">
            <a:spAutoFit/>
          </a:bodyPr>
          <a:lstStyle>
            <a:lvl1pPr>
              <a:defRPr sz="4100" b="1" i="0">
                <a:solidFill>
                  <a:srgbClr val="AA1C2F"/>
                </a:solidFill>
                <a:latin typeface="Times New Roman"/>
                <a:ea typeface="+mj-ea"/>
                <a:cs typeface="Times New Roman"/>
              </a:defRPr>
            </a:lvl1pPr>
          </a:lstStyle>
          <a:p>
            <a:pPr marL="5373" marR="0" lvl="0" indent="0" algn="r" defTabSz="638026" rtl="0" eaLnBrk="1" fontAlgn="auto" latinLnBrk="0" hangingPunct="1">
              <a:lnSpc>
                <a:spcPct val="100000"/>
              </a:lnSpc>
              <a:spcBef>
                <a:spcPts val="57"/>
              </a:spcBef>
              <a:spcAft>
                <a:spcPts val="0"/>
              </a:spcAft>
              <a:buClrTx/>
              <a:buSzTx/>
              <a:buFontTx/>
              <a:buNone/>
              <a:tabLst/>
              <a:defRPr/>
            </a:pPr>
            <a:endParaRPr kumimoji="0" lang="pl-PL" sz="1256" b="1" i="0" u="none" strike="noStrike" kern="0" cap="none" spc="0" normalizeH="0" baseline="0" noProof="0">
              <a:ln>
                <a:noFill/>
              </a:ln>
              <a:solidFill>
                <a:srgbClr val="C00000"/>
              </a:solidFill>
              <a:effectLst/>
              <a:uLnTx/>
              <a:uFillTx/>
              <a:latin typeface="Calibri Light" panose="020F0302020204030204"/>
              <a:ea typeface="+mj-ea"/>
              <a:cs typeface="Times New Roman"/>
            </a:endParaRPr>
          </a:p>
        </p:txBody>
      </p:sp>
    </p:spTree>
    <p:extLst>
      <p:ext uri="{BB962C8B-B14F-4D97-AF65-F5344CB8AC3E}">
        <p14:creationId xmlns:p14="http://schemas.microsoft.com/office/powerpoint/2010/main" val="1957672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B1F1E-CD42-171C-1DFE-0BFA6D952F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A5200C5-CFB6-ABC5-D6AD-996551940266}"/>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A146B624-F188-1625-BB93-8F7DD368120D}"/>
              </a:ext>
            </a:extLst>
          </p:cNvPr>
          <p:cNvSpPr>
            <a:spLocks noGrp="1"/>
          </p:cNvSpPr>
          <p:nvPr>
            <p:ph idx="1"/>
          </p:nvPr>
        </p:nvSpPr>
        <p:spPr>
          <a:xfrm>
            <a:off x="483302" y="1449550"/>
            <a:ext cx="9774922" cy="4922575"/>
          </a:xfrm>
        </p:spPr>
        <p:txBody>
          <a:bodyPr vert="horz" lIns="0" tIns="0" rIns="0" bIns="0" rtlCol="0" anchor="t">
            <a:normAutofit fontScale="85000" lnSpcReduction="10000"/>
          </a:bodyPr>
          <a:lstStyle/>
          <a:p>
            <a:pPr marL="0" indent="0">
              <a:buNone/>
            </a:pPr>
            <a:r>
              <a:rPr lang="pl-PL" b="1" dirty="0">
                <a:latin typeface="Arial" panose="020B0604020202020204" pitchFamily="34" charset="0"/>
                <a:cs typeface="Arial" panose="020B0604020202020204" pitchFamily="34" charset="0"/>
              </a:rPr>
              <a:t>„SUP (Single-</a:t>
            </a:r>
            <a:r>
              <a:rPr lang="pl-PL" b="1" dirty="0" err="1">
                <a:latin typeface="Arial" panose="020B0604020202020204" pitchFamily="34" charset="0"/>
                <a:cs typeface="Arial" panose="020B0604020202020204" pitchFamily="34" charset="0"/>
              </a:rPr>
              <a:t>use</a:t>
            </a:r>
            <a:r>
              <a:rPr lang="pl-PL" b="1" dirty="0">
                <a:latin typeface="Arial" panose="020B0604020202020204" pitchFamily="34" charset="0"/>
                <a:cs typeface="Arial" panose="020B0604020202020204" pitchFamily="34" charset="0"/>
              </a:rPr>
              <a:t> </a:t>
            </a:r>
            <a:r>
              <a:rPr lang="pl-PL" b="1" dirty="0" err="1">
                <a:latin typeface="Arial" panose="020B0604020202020204" pitchFamily="34" charset="0"/>
                <a:cs typeface="Arial" panose="020B0604020202020204" pitchFamily="34" charset="0"/>
              </a:rPr>
              <a:t>plasics</a:t>
            </a:r>
            <a:r>
              <a:rPr lang="pl-PL" b="1" dirty="0">
                <a:latin typeface="Arial" panose="020B0604020202020204" pitchFamily="34" charset="0"/>
                <a:cs typeface="Arial" panose="020B0604020202020204" pitchFamily="34" charset="0"/>
              </a:rPr>
              <a:t>) – uprzątanie i zbieranie oraz transport i przetwarzanie odpadów powstałych </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z produktów jednorazowego użytku z tworzyw sztucznych”.</a:t>
            </a:r>
          </a:p>
          <a:p>
            <a:pPr marL="0" indent="0" fontAlgn="base">
              <a:buNone/>
            </a:pPr>
            <a:r>
              <a:rPr lang="pl-PL" b="1" dirty="0">
                <a:latin typeface="Arial" panose="020B0604020202020204" pitchFamily="34" charset="0"/>
                <a:cs typeface="Arial" panose="020B0604020202020204" pitchFamily="34" charset="0"/>
              </a:rPr>
              <a:t>Cel programu</a:t>
            </a:r>
          </a:p>
          <a:p>
            <a:pPr fontAlgn="base">
              <a:buFont typeface="Arial" panose="020B0604020202020204" pitchFamily="34" charset="0"/>
              <a:buChar char="•"/>
            </a:pPr>
            <a:r>
              <a:rPr lang="pl-PL" dirty="0">
                <a:latin typeface="Arial" panose="020B0604020202020204" pitchFamily="34" charset="0"/>
                <a:cs typeface="Arial" panose="020B0604020202020204" pitchFamily="34" charset="0"/>
              </a:rPr>
              <a:t>Przeznaczenie wpływów z tytułu opłaty, o której mowa w art. 3k ust. 1 i 2 oraz art. 3m ust. 1,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a także dodatkowej opłaty, o której mowa w art. 3m ust 2 ustawy z dnia 11 maja 2001 r.</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obowiązkach przedsiębiorców w zakresie gospodarowania niektórymi odpadami oraz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opłacie produktowej, powiększone o przychody z oprocentowania rachunku bankowego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i pomniejszone o dochody, o których mowa w art. 3n ust. 3 ustawy, na finansowanie:</a:t>
            </a:r>
          </a:p>
          <a:p>
            <a:pPr marL="0" indent="0" fontAlgn="base">
              <a:buNone/>
            </a:pPr>
            <a:r>
              <a:rPr lang="pl-PL" dirty="0">
                <a:latin typeface="Arial" panose="020B0604020202020204" pitchFamily="34" charset="0"/>
                <a:cs typeface="Arial" panose="020B0604020202020204" pitchFamily="34" charset="0"/>
              </a:rPr>
              <a:t>1. Zbierania odpadów powstałych z produktów jednorazowego użytku z tworzyw sztucznych wymienionych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sekcjach I </a:t>
            </a:r>
            <a:r>
              <a:rPr lang="pl-PL" dirty="0" err="1">
                <a:latin typeface="Arial" panose="020B0604020202020204" pitchFamily="34" charset="0"/>
                <a:cs typeface="Arial" panose="020B0604020202020204" pitchFamily="34" charset="0"/>
              </a:rPr>
              <a:t>i</a:t>
            </a:r>
            <a:r>
              <a:rPr lang="pl-PL" dirty="0">
                <a:latin typeface="Arial" panose="020B0604020202020204" pitchFamily="34" charset="0"/>
                <a:cs typeface="Arial" panose="020B0604020202020204" pitchFamily="34" charset="0"/>
              </a:rPr>
              <a:t> III załącznika nr 9 do ustawy pozostawionych w publicznych systemach zbierania odpadów, w tym na finansowanie kosztów utworzenia i utrzymania tych systemów, transportu tych odpadów i ich przetwarzania;</a:t>
            </a:r>
          </a:p>
          <a:p>
            <a:pPr marL="0" indent="0" fontAlgn="base">
              <a:buNone/>
            </a:pPr>
            <a:r>
              <a:rPr lang="pl-PL" dirty="0">
                <a:latin typeface="Arial" panose="020B0604020202020204" pitchFamily="34" charset="0"/>
                <a:cs typeface="Arial" panose="020B0604020202020204" pitchFamily="34" charset="0"/>
              </a:rPr>
              <a:t>2. Uprzątania oraz transportu i przetwarzania odpadów powstałych z produktów jednorazowego użytku z tworzyw sztucznych wymienionych w załączniku nr 9 do ustawy.</a:t>
            </a:r>
            <a:endParaRPr lang="pl-PL" sz="1400" dirty="0">
              <a:solidFill>
                <a:schemeClr val="tx2"/>
              </a:solidFill>
              <a:latin typeface="Arial" panose="020B0604020202020204" pitchFamily="34" charset="0"/>
              <a:ea typeface="Open Sans"/>
              <a:cs typeface="Arial" panose="020B0604020202020204" pitchFamily="34" charset="0"/>
            </a:endParaRPr>
          </a:p>
        </p:txBody>
      </p:sp>
    </p:spTree>
    <p:extLst>
      <p:ext uri="{BB962C8B-B14F-4D97-AF65-F5344CB8AC3E}">
        <p14:creationId xmlns:p14="http://schemas.microsoft.com/office/powerpoint/2010/main" val="3793038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F64C-CA8C-B28C-9017-9DFBB07E22F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5976541-843A-EBC1-7268-0E209A92B297}"/>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420BB39D-1289-DD9E-6172-B11DB3F0E420}"/>
              </a:ext>
            </a:extLst>
          </p:cNvPr>
          <p:cNvSpPr>
            <a:spLocks noGrp="1"/>
          </p:cNvSpPr>
          <p:nvPr>
            <p:ph idx="1"/>
          </p:nvPr>
        </p:nvSpPr>
        <p:spPr>
          <a:xfrm>
            <a:off x="483302" y="1449550"/>
            <a:ext cx="9774922" cy="4922575"/>
          </a:xfrm>
        </p:spPr>
        <p:txBody>
          <a:bodyPr vert="horz" lIns="0" tIns="0" rIns="0" bIns="0" rtlCol="0" anchor="t">
            <a:normAutofit fontScale="92500"/>
          </a:bodyPr>
          <a:lstStyle/>
          <a:p>
            <a:pPr marL="0" indent="0">
              <a:buNone/>
            </a:pPr>
            <a:r>
              <a:rPr lang="pl-PL" b="1" dirty="0">
                <a:latin typeface="Arial" panose="020B0604020202020204" pitchFamily="34" charset="0"/>
                <a:cs typeface="Arial" panose="020B0604020202020204" pitchFamily="34" charset="0"/>
              </a:rPr>
              <a:t>„SUP (Single-</a:t>
            </a:r>
            <a:r>
              <a:rPr lang="pl-PL" b="1" dirty="0" err="1">
                <a:latin typeface="Arial" panose="020B0604020202020204" pitchFamily="34" charset="0"/>
                <a:cs typeface="Arial" panose="020B0604020202020204" pitchFamily="34" charset="0"/>
              </a:rPr>
              <a:t>use</a:t>
            </a:r>
            <a:r>
              <a:rPr lang="pl-PL" b="1" dirty="0">
                <a:latin typeface="Arial" panose="020B0604020202020204" pitchFamily="34" charset="0"/>
                <a:cs typeface="Arial" panose="020B0604020202020204" pitchFamily="34" charset="0"/>
              </a:rPr>
              <a:t> </a:t>
            </a:r>
            <a:r>
              <a:rPr lang="pl-PL" b="1" dirty="0" err="1">
                <a:latin typeface="Arial" panose="020B0604020202020204" pitchFamily="34" charset="0"/>
                <a:cs typeface="Arial" panose="020B0604020202020204" pitchFamily="34" charset="0"/>
              </a:rPr>
              <a:t>plasics</a:t>
            </a:r>
            <a:r>
              <a:rPr lang="pl-PL" b="1" dirty="0">
                <a:latin typeface="Arial" panose="020B0604020202020204" pitchFamily="34" charset="0"/>
                <a:cs typeface="Arial" panose="020B0604020202020204" pitchFamily="34" charset="0"/>
              </a:rPr>
              <a:t>) – uprzątanie i zbieranie oraz transport i przetwarzanie odpadów powstałych z produktów jednorazowego użytku z tworzyw sztucznych”.</a:t>
            </a:r>
          </a:p>
          <a:p>
            <a:pPr>
              <a:buFont typeface="Arial" panose="020B0604020202020204" pitchFamily="34" charset="0"/>
              <a:buChar char="•"/>
            </a:pPr>
            <a:r>
              <a:rPr lang="pl-PL" dirty="0">
                <a:latin typeface="Arial" panose="020B0604020202020204" pitchFamily="34" charset="0"/>
                <a:cs typeface="Arial" panose="020B0604020202020204" pitchFamily="34" charset="0"/>
              </a:rPr>
              <a:t>Dofinansowanie ma charakter ryczałtowy, co oznacza, że NFOŚiGW nie definiuje sztywnego katalogu konkretnych wydatków ani nie wymaga przedkładania faktur czy rozliczania pojedynczych kosztów. Gmina we wniosku składa jedynie oświadczenie, że przyznane środki przeznaczy na zadania związane z gospodarką odpadami z tworzyw sztucznych jednorazowego użytku. Pieniądze z ryczałtu można wydatkować na 5 głównych obszarów:</a:t>
            </a:r>
          </a:p>
          <a:p>
            <a:pPr>
              <a:buFontTx/>
              <a:buChar char="-"/>
            </a:pPr>
            <a:r>
              <a:rPr lang="pl-PL" dirty="0">
                <a:latin typeface="Arial" panose="020B0604020202020204" pitchFamily="34" charset="0"/>
                <a:cs typeface="Arial" panose="020B0604020202020204" pitchFamily="34" charset="0"/>
              </a:rPr>
              <a:t>Uprzątanie odpadów – usuwanie i sprzątanie porzuconych odpadów SUP z przestrzeni publicznej (np. parki, lasy, ulice),</a:t>
            </a:r>
          </a:p>
          <a:p>
            <a:pPr>
              <a:buFontTx/>
              <a:buChar char="-"/>
            </a:pPr>
            <a:r>
              <a:rPr lang="pl-PL" dirty="0">
                <a:latin typeface="Arial" panose="020B0604020202020204" pitchFamily="34" charset="0"/>
                <a:cs typeface="Arial" panose="020B0604020202020204" pitchFamily="34" charset="0"/>
              </a:rPr>
              <a:t>Zbieranie odpadów – finansowanie bieżącego selektywnego zbierania plastiku jednorazowego, </a:t>
            </a:r>
          </a:p>
          <a:p>
            <a:pPr>
              <a:buFontTx/>
              <a:buChar char="-"/>
            </a:pPr>
            <a:r>
              <a:rPr lang="pl-PL" dirty="0">
                <a:latin typeface="Arial" panose="020B0604020202020204" pitchFamily="34" charset="0"/>
                <a:cs typeface="Arial" panose="020B0604020202020204" pitchFamily="34" charset="0"/>
              </a:rPr>
              <a:t>Transport odpadów – logistyka i przewóz zebranych odpadów z tworzyw sztucznych,</a:t>
            </a:r>
          </a:p>
          <a:p>
            <a:pPr>
              <a:buFontTx/>
              <a:buChar char="-"/>
            </a:pPr>
            <a:r>
              <a:rPr lang="pl-PL" dirty="0">
                <a:latin typeface="Arial" panose="020B0604020202020204" pitchFamily="34" charset="0"/>
                <a:cs typeface="Arial" panose="020B0604020202020204" pitchFamily="34" charset="0"/>
              </a:rPr>
              <a:t>Przetwarzanie odpadów – koszty zagospodarowania, odzysku lub unieszkodliwiania tych odpadów, </a:t>
            </a:r>
          </a:p>
          <a:p>
            <a:pPr>
              <a:buFontTx/>
              <a:buChar char="-"/>
            </a:pPr>
            <a:r>
              <a:rPr lang="pl-PL" dirty="0">
                <a:latin typeface="Arial" panose="020B0604020202020204" pitchFamily="34" charset="0"/>
                <a:cs typeface="Arial" panose="020B0604020202020204" pitchFamily="34" charset="0"/>
              </a:rPr>
              <a:t>Systemy publiczne – tworzenie oraz bieżące utrzymanie publicznych systemów zbierania odpadów.</a:t>
            </a:r>
            <a:endParaRPr lang="pl-PL" dirty="0">
              <a:latin typeface="Arial" panose="020B0604020202020204" pitchFamily="34" charset="0"/>
              <a:ea typeface="Open Sans"/>
              <a:cs typeface="Arial" panose="020B0604020202020204" pitchFamily="34" charset="0"/>
            </a:endParaRPr>
          </a:p>
        </p:txBody>
      </p:sp>
    </p:spTree>
    <p:extLst>
      <p:ext uri="{BB962C8B-B14F-4D97-AF65-F5344CB8AC3E}">
        <p14:creationId xmlns:p14="http://schemas.microsoft.com/office/powerpoint/2010/main" val="3781727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7C8DF-D9F8-1998-CBA5-51C66480B43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21C2A0A-6E08-095F-52D0-98BFEDBAD9BE}"/>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2CF6EEC4-9100-83D5-3C42-EDB52381191A}"/>
              </a:ext>
            </a:extLst>
          </p:cNvPr>
          <p:cNvSpPr>
            <a:spLocks noGrp="1"/>
          </p:cNvSpPr>
          <p:nvPr>
            <p:ph idx="1"/>
          </p:nvPr>
        </p:nvSpPr>
        <p:spPr>
          <a:xfrm>
            <a:off x="483302" y="1449550"/>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„SUP (Single-</a:t>
            </a:r>
            <a:r>
              <a:rPr lang="pl-PL" b="1" dirty="0" err="1">
                <a:latin typeface="Arial" panose="020B0604020202020204" pitchFamily="34" charset="0"/>
                <a:cs typeface="Arial" panose="020B0604020202020204" pitchFamily="34" charset="0"/>
              </a:rPr>
              <a:t>use</a:t>
            </a:r>
            <a:r>
              <a:rPr lang="pl-PL" b="1" dirty="0">
                <a:latin typeface="Arial" panose="020B0604020202020204" pitchFamily="34" charset="0"/>
                <a:cs typeface="Arial" panose="020B0604020202020204" pitchFamily="34" charset="0"/>
              </a:rPr>
              <a:t> </a:t>
            </a:r>
            <a:r>
              <a:rPr lang="pl-PL" b="1" dirty="0" err="1">
                <a:latin typeface="Arial" panose="020B0604020202020204" pitchFamily="34" charset="0"/>
                <a:cs typeface="Arial" panose="020B0604020202020204" pitchFamily="34" charset="0"/>
              </a:rPr>
              <a:t>plasics</a:t>
            </a:r>
            <a:r>
              <a:rPr lang="pl-PL" b="1" dirty="0">
                <a:latin typeface="Arial" panose="020B0604020202020204" pitchFamily="34" charset="0"/>
                <a:cs typeface="Arial" panose="020B0604020202020204" pitchFamily="34" charset="0"/>
              </a:rPr>
              <a:t>) – uprzątanie i zbieranie oraz transport i przetwarzanie odpadów powstałych z produktów jednorazowego użytku z tworzyw sztucznych”.</a:t>
            </a:r>
          </a:p>
          <a:p>
            <a:pPr marL="0" indent="0" fontAlgn="base">
              <a:spcBef>
                <a:spcPts val="0"/>
              </a:spcBef>
              <a:buNone/>
            </a:pPr>
            <a:br>
              <a:rPr lang="pl-PL"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Budżet zakończonego naboru 30.04.2026 r. </a:t>
            </a:r>
            <a:r>
              <a:rPr lang="pl-PL" b="1">
                <a:latin typeface="Arial" panose="020B0604020202020204" pitchFamily="34" charset="0"/>
                <a:cs typeface="Arial" panose="020B0604020202020204" pitchFamily="34" charset="0"/>
              </a:rPr>
              <a:t>- 60 </a:t>
            </a:r>
            <a:r>
              <a:rPr lang="pl-PL" b="1" dirty="0">
                <a:latin typeface="Arial" panose="020B0604020202020204" pitchFamily="34" charset="0"/>
                <a:cs typeface="Arial" panose="020B0604020202020204" pitchFamily="34" charset="0"/>
              </a:rPr>
              <a:t>mln zł, a całego programu - 300 mln zł.</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Wkrótce zostanie ogłoszony kolejny nabór.</a:t>
            </a:r>
          </a:p>
          <a:p>
            <a:pPr marL="0" indent="0" fontAlgn="base">
              <a:spcBef>
                <a:spcPts val="0"/>
              </a:spcBef>
              <a:buNone/>
            </a:pPr>
            <a:r>
              <a:rPr lang="pl-PL" dirty="0">
                <a:latin typeface="Arial" panose="020B0604020202020204" pitchFamily="34" charset="0"/>
                <a:cs typeface="Arial" panose="020B0604020202020204" pitchFamily="34" charset="0"/>
              </a:rPr>
              <a:t>Forma dofinansowania: dotacja do 100% </a:t>
            </a:r>
          </a:p>
          <a:p>
            <a:pPr marL="0" indent="0" fontAlgn="base">
              <a:spcBef>
                <a:spcPts val="0"/>
              </a:spcBef>
              <a:buNone/>
            </a:pPr>
            <a:endParaRPr lang="pl-PL" dirty="0">
              <a:latin typeface="Arial" panose="020B0604020202020204" pitchFamily="34" charset="0"/>
              <a:cs typeface="Arial" panose="020B0604020202020204" pitchFamily="34" charset="0"/>
            </a:endParaRPr>
          </a:p>
          <a:p>
            <a:pPr marL="0" indent="0" fontAlgn="base">
              <a:spcBef>
                <a:spcPts val="0"/>
              </a:spcBef>
              <a:buNone/>
            </a:pPr>
            <a:r>
              <a:rPr lang="pl-PL" dirty="0">
                <a:latin typeface="Arial" panose="020B0604020202020204" pitchFamily="34" charset="0"/>
                <a:cs typeface="Arial" panose="020B0604020202020204" pitchFamily="34" charset="0"/>
              </a:rPr>
              <a:t>Przygotowane wnioski należy składać wyłącznie w wersji elektronicznej przez Generator Wniosków o Dofinansowanie („GWD”).</a:t>
            </a:r>
          </a:p>
          <a:p>
            <a:pPr marL="0" indent="0" fontAlgn="base">
              <a:spcBef>
                <a:spcPts val="0"/>
              </a:spcBef>
              <a:buNone/>
            </a:pPr>
            <a:endParaRPr lang="pl-PL" dirty="0">
              <a:latin typeface="Arial" panose="020B0604020202020204" pitchFamily="34" charset="0"/>
              <a:cs typeface="Arial" panose="020B0604020202020204" pitchFamily="34" charset="0"/>
            </a:endParaRPr>
          </a:p>
          <a:p>
            <a:pPr marL="0" indent="0" fontAlgn="base">
              <a:spcBef>
                <a:spcPts val="0"/>
              </a:spcBef>
              <a:buNone/>
            </a:pPr>
            <a:r>
              <a:rPr lang="pl-PL" dirty="0">
                <a:latin typeface="Arial" panose="020B0604020202020204" pitchFamily="34" charset="0"/>
                <a:cs typeface="Arial" panose="020B0604020202020204" pitchFamily="34" charset="0"/>
              </a:rPr>
              <a:t>Wnioskodawcy będą informowani o wyniku oceny poprzez komunikat systemowy wysyłany ze skrzynki </a:t>
            </a:r>
            <a:r>
              <a:rPr lang="pl-PL" dirty="0">
                <a:latin typeface="Arial" panose="020B0604020202020204" pitchFamily="34" charset="0"/>
                <a:cs typeface="Arial" panose="020B0604020202020204" pitchFamily="34" charset="0"/>
                <a:hlinkClick r:id="rId2"/>
              </a:rPr>
              <a:t>sup@nfosigw.gov.pl</a:t>
            </a:r>
            <a:r>
              <a:rPr lang="pl-PL" dirty="0">
                <a:latin typeface="Arial" panose="020B0604020202020204" pitchFamily="34" charset="0"/>
                <a:cs typeface="Arial" panose="020B0604020202020204" pitchFamily="34" charset="0"/>
              </a:rPr>
              <a:t>  na adresy e-mail wskazane we wniosku.</a:t>
            </a:r>
          </a:p>
          <a:p>
            <a:pPr marL="0" indent="0" fontAlgn="base">
              <a:spcBef>
                <a:spcPts val="0"/>
              </a:spcBef>
              <a:buNone/>
            </a:pPr>
            <a:endParaRPr lang="pl-PL" dirty="0">
              <a:latin typeface="Arial" panose="020B0604020202020204" pitchFamily="34" charset="0"/>
              <a:cs typeface="Arial" panose="020B0604020202020204" pitchFamily="34" charset="0"/>
            </a:endParaRPr>
          </a:p>
          <a:p>
            <a:pPr marL="0" indent="0" fontAlgn="base">
              <a:spcBef>
                <a:spcPts val="0"/>
              </a:spcBef>
              <a:buNone/>
            </a:pPr>
            <a:r>
              <a:rPr lang="pl-PL" dirty="0">
                <a:latin typeface="Arial" panose="020B0604020202020204" pitchFamily="34" charset="0"/>
                <a:cs typeface="Arial" panose="020B0604020202020204" pitchFamily="34" charset="0"/>
              </a:rPr>
              <a:t>Beneficjenci:</a:t>
            </a:r>
          </a:p>
          <a:p>
            <a:pPr marL="0" indent="0" fontAlgn="base">
              <a:spcBef>
                <a:spcPts val="0"/>
              </a:spcBef>
              <a:buNone/>
            </a:pPr>
            <a:r>
              <a:rPr lang="pl-PL" dirty="0">
                <a:latin typeface="Arial" panose="020B0604020202020204" pitchFamily="34" charset="0"/>
                <a:cs typeface="Arial" panose="020B0604020202020204" pitchFamily="34" charset="0"/>
              </a:rPr>
              <a:t>Jednostki samorządu terytorialnego - gminy, związki międzygminne i metropolitalne</a:t>
            </a:r>
          </a:p>
          <a:p>
            <a:pPr marL="0" indent="0" fontAlgn="base">
              <a:spcBef>
                <a:spcPts val="0"/>
              </a:spcBef>
              <a:buNone/>
            </a:pPr>
            <a:endParaRPr lang="pl-PL" sz="1400" dirty="0">
              <a:solidFill>
                <a:schemeClr val="tx2"/>
              </a:solidFill>
              <a:latin typeface="Arial"/>
              <a:ea typeface="Open Sans"/>
              <a:cs typeface="Arial"/>
            </a:endParaRPr>
          </a:p>
        </p:txBody>
      </p:sp>
    </p:spTree>
    <p:extLst>
      <p:ext uri="{BB962C8B-B14F-4D97-AF65-F5344CB8AC3E}">
        <p14:creationId xmlns:p14="http://schemas.microsoft.com/office/powerpoint/2010/main" val="3908363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60D6-4E49-1CC3-2461-D8A3B22C21C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7F5B91B-04F8-1387-F961-33C977B569B6}"/>
              </a:ext>
            </a:extLst>
          </p:cNvPr>
          <p:cNvSpPr>
            <a:spLocks noGrp="1"/>
          </p:cNvSpPr>
          <p:nvPr>
            <p:ph type="ctrTitle"/>
          </p:nvPr>
        </p:nvSpPr>
        <p:spPr>
          <a:xfrm>
            <a:off x="1018753" y="1763613"/>
            <a:ext cx="8654307" cy="4478173"/>
          </a:xfrm>
        </p:spPr>
        <p:txBody>
          <a:bodyPr>
            <a:noAutofit/>
          </a:bodyPr>
          <a:lstStyle/>
          <a:p>
            <a:pPr>
              <a:lnSpc>
                <a:spcPct val="150000"/>
              </a:lnSpc>
            </a:pPr>
            <a:r>
              <a:rPr lang="pl-PL" sz="1600" dirty="0">
                <a:solidFill>
                  <a:srgbClr val="002060"/>
                </a:solidFill>
                <a:latin typeface="Arial" panose="020B0604020202020204" pitchFamily="34" charset="0"/>
                <a:cs typeface="Arial" panose="020B0604020202020204" pitchFamily="34" charset="0"/>
              </a:rPr>
              <a:t>. </a:t>
            </a:r>
            <a:br>
              <a:rPr lang="pl-PL" sz="1600" dirty="0">
                <a:solidFill>
                  <a:srgbClr val="002060"/>
                </a:solidFill>
                <a:latin typeface="Arial" panose="020B0604020202020204" pitchFamily="34" charset="0"/>
                <a:cs typeface="Arial" panose="020B0604020202020204" pitchFamily="34" charset="0"/>
              </a:rPr>
            </a:br>
            <a:r>
              <a:rPr lang="pl-PL" sz="1600" dirty="0">
                <a:solidFill>
                  <a:srgbClr val="002060"/>
                </a:solidFill>
                <a:latin typeface="Arial" panose="020B0604020202020204" pitchFamily="34" charset="0"/>
                <a:cs typeface="Arial" panose="020B0604020202020204" pitchFamily="34" charset="0"/>
              </a:rPr>
              <a:t>                                                                                  </a:t>
            </a: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r>
              <a:rPr lang="pl-PL" sz="1400" dirty="0">
                <a:solidFill>
                  <a:srgbClr val="002060"/>
                </a:solidFill>
                <a:latin typeface="Arial" panose="020B0604020202020204" pitchFamily="34" charset="0"/>
                <a:cs typeface="Arial" panose="020B0604020202020204" pitchFamily="34" charset="0"/>
              </a:rPr>
              <a:t>PLAN PREZENTACJI</a:t>
            </a:r>
            <a:br>
              <a:rPr lang="pl-PL" sz="1400" dirty="0">
                <a:solidFill>
                  <a:srgbClr val="002060"/>
                </a:solidFill>
                <a:latin typeface="Arial" panose="020B0604020202020204" pitchFamily="34" charset="0"/>
                <a:cs typeface="Arial" panose="020B0604020202020204" pitchFamily="34" charset="0"/>
              </a:rPr>
            </a:br>
            <a:r>
              <a:rPr lang="pl-PL" sz="1400" dirty="0">
                <a:solidFill>
                  <a:srgbClr val="002060"/>
                </a:solidFill>
                <a:latin typeface="Arial" panose="020B0604020202020204" pitchFamily="34" charset="0"/>
                <a:cs typeface="Arial" panose="020B0604020202020204" pitchFamily="34" charset="0"/>
              </a:rPr>
              <a:t>1</a:t>
            </a:r>
            <a:r>
              <a:rPr lang="pl-PL" sz="1400" b="0" dirty="0">
                <a:solidFill>
                  <a:srgbClr val="002060"/>
                </a:solidFill>
                <a:latin typeface="Arial" panose="020B0604020202020204" pitchFamily="34" charset="0"/>
                <a:cs typeface="Arial" panose="020B0604020202020204" pitchFamily="34" charset="0"/>
              </a:rPr>
              <a:t>. </a:t>
            </a:r>
            <a:r>
              <a:rPr lang="pl-PL" sz="1400" dirty="0">
                <a:solidFill>
                  <a:srgbClr val="002060"/>
                </a:solidFill>
                <a:latin typeface="Arial" panose="020B0604020202020204" pitchFamily="34" charset="0"/>
                <a:cs typeface="Arial" panose="020B0604020202020204" pitchFamily="34" charset="0"/>
              </a:rPr>
              <a:t>Oferta Głównego Punktu Informacyjnego Funduszy Europejskich w Lublinie</a:t>
            </a:r>
            <a:br>
              <a:rPr lang="pl-PL" sz="1400" dirty="0">
                <a:solidFill>
                  <a:srgbClr val="002060"/>
                </a:solidFill>
                <a:latin typeface="Arial" panose="020B0604020202020204" pitchFamily="34" charset="0"/>
                <a:cs typeface="Arial" panose="020B0604020202020204" pitchFamily="34" charset="0"/>
              </a:rPr>
            </a:br>
            <a:r>
              <a:rPr lang="pl-PL" sz="1400" dirty="0">
                <a:solidFill>
                  <a:srgbClr val="002060"/>
                </a:solidFill>
                <a:latin typeface="Arial" panose="020B0604020202020204" pitchFamily="34" charset="0"/>
                <a:cs typeface="Arial" panose="020B0604020202020204" pitchFamily="34" charset="0"/>
              </a:rPr>
              <a:t>2. Fundusze Norweskie i EOG</a:t>
            </a:r>
            <a:br>
              <a:rPr lang="pl-PL" sz="1400" dirty="0">
                <a:solidFill>
                  <a:srgbClr val="002060"/>
                </a:solidFill>
                <a:latin typeface="Arial" panose="020B0604020202020204" pitchFamily="34" charset="0"/>
                <a:cs typeface="Arial" panose="020B0604020202020204" pitchFamily="34" charset="0"/>
              </a:rPr>
            </a:br>
            <a:r>
              <a:rPr lang="pl-PL" sz="1400" b="0" dirty="0">
                <a:solidFill>
                  <a:srgbClr val="002060"/>
                </a:solidFill>
                <a:latin typeface="Arial" panose="020B0604020202020204" pitchFamily="34" charset="0"/>
                <a:cs typeface="Arial" panose="020B0604020202020204" pitchFamily="34" charset="0"/>
              </a:rPr>
              <a:t>Program Zielona Transformacja</a:t>
            </a:r>
            <a:br>
              <a:rPr lang="pl-PL" sz="1400" dirty="0">
                <a:solidFill>
                  <a:srgbClr val="002060"/>
                </a:solidFill>
                <a:latin typeface="Arial" panose="020B0604020202020204" pitchFamily="34" charset="0"/>
                <a:cs typeface="Arial" panose="020B0604020202020204" pitchFamily="34" charset="0"/>
              </a:rPr>
            </a:br>
            <a:r>
              <a:rPr lang="pl-PL" sz="1400" dirty="0">
                <a:solidFill>
                  <a:srgbClr val="002060"/>
                </a:solidFill>
                <a:latin typeface="Arial" panose="020B0604020202020204" pitchFamily="34" charset="0"/>
                <a:cs typeface="Arial" panose="020B0604020202020204" pitchFamily="34" charset="0"/>
              </a:rPr>
              <a:t>3. Programy Narodowego Funduszu Ochrony Środowiska i Gospodarki Wodnej </a:t>
            </a:r>
            <a:br>
              <a:rPr lang="pl-PL" sz="1400" dirty="0">
                <a:solidFill>
                  <a:srgbClr val="002060"/>
                </a:solidFill>
                <a:latin typeface="Arial" panose="020B0604020202020204" pitchFamily="34" charset="0"/>
                <a:cs typeface="Arial" panose="020B0604020202020204" pitchFamily="34" charset="0"/>
              </a:rPr>
            </a:br>
            <a:r>
              <a:rPr lang="pl-PL" sz="1400" b="0" dirty="0">
                <a:solidFill>
                  <a:srgbClr val="002060"/>
                </a:solidFill>
                <a:latin typeface="Arial" panose="020B0604020202020204" pitchFamily="34" charset="0"/>
                <a:cs typeface="Arial" panose="020B0604020202020204" pitchFamily="34" charset="0"/>
              </a:rPr>
              <a:t>a) </a:t>
            </a:r>
            <a:r>
              <a:rPr lang="pl-PL" sz="1400" b="0" dirty="0">
                <a:latin typeface="Arial" panose="020B0604020202020204" pitchFamily="34" charset="0"/>
                <a:cs typeface="Arial" panose="020B0604020202020204" pitchFamily="34" charset="0"/>
              </a:rPr>
              <a:t>SUP – uprzątanie i zbieranie oraz transport i przetwarzanie odpadów powstałych </a:t>
            </a:r>
            <a:br>
              <a:rPr lang="pl-PL" sz="1400" b="0" dirty="0">
                <a:latin typeface="Arial" panose="020B0604020202020204" pitchFamily="34" charset="0"/>
                <a:cs typeface="Arial" panose="020B0604020202020204" pitchFamily="34" charset="0"/>
              </a:rPr>
            </a:br>
            <a:r>
              <a:rPr lang="pl-PL" sz="1400" b="0" dirty="0">
                <a:latin typeface="Arial" panose="020B0604020202020204" pitchFamily="34" charset="0"/>
                <a:cs typeface="Arial" panose="020B0604020202020204" pitchFamily="34" charset="0"/>
              </a:rPr>
              <a:t>z produktów jednorazowego użytku z tworzyw sztucznych</a:t>
            </a:r>
            <a:br>
              <a:rPr lang="pl-PL" sz="1400" b="0" dirty="0">
                <a:latin typeface="Arial" panose="020B0604020202020204" pitchFamily="34" charset="0"/>
                <a:cs typeface="Arial" panose="020B0604020202020204" pitchFamily="34" charset="0"/>
              </a:rPr>
            </a:br>
            <a:r>
              <a:rPr lang="pl-PL" sz="1400" b="0" dirty="0">
                <a:latin typeface="Arial" panose="020B0604020202020204" pitchFamily="34" charset="0"/>
                <a:cs typeface="Arial" panose="020B0604020202020204" pitchFamily="34" charset="0"/>
              </a:rPr>
              <a:t>b) Usuwanie nielegalnie nagromadzonych odpadów</a:t>
            </a:r>
            <a:br>
              <a:rPr lang="pl-PL" sz="1400" b="0" dirty="0">
                <a:latin typeface="Arial" panose="020B0604020202020204" pitchFamily="34" charset="0"/>
                <a:cs typeface="Arial" panose="020B0604020202020204" pitchFamily="34" charset="0"/>
              </a:rPr>
            </a:br>
            <a:r>
              <a:rPr lang="pl-PL" sz="1400" b="0" dirty="0">
                <a:latin typeface="Arial" panose="020B0604020202020204" pitchFamily="34" charset="0"/>
                <a:cs typeface="Arial" panose="020B0604020202020204" pitchFamily="34" charset="0"/>
              </a:rPr>
              <a:t>c) Współfinansowanie projektów dotyczących gospodarki odpadami, gospodarki o obiegu zamkniętym </a:t>
            </a:r>
            <a:br>
              <a:rPr lang="pl-PL" sz="1400" b="0" dirty="0">
                <a:latin typeface="Arial" panose="020B0604020202020204" pitchFamily="34" charset="0"/>
                <a:cs typeface="Arial" panose="020B0604020202020204" pitchFamily="34" charset="0"/>
              </a:rPr>
            </a:br>
            <a:r>
              <a:rPr lang="pl-PL" sz="1400" b="0" dirty="0">
                <a:latin typeface="Arial" panose="020B0604020202020204" pitchFamily="34" charset="0"/>
                <a:cs typeface="Arial" panose="020B0604020202020204" pitchFamily="34" charset="0"/>
              </a:rPr>
              <a:t>i rekultywacji terenów zdegradowanych</a:t>
            </a:r>
            <a:br>
              <a:rPr lang="pl-PL" sz="1200" dirty="0">
                <a:latin typeface="Arial" panose="020B0604020202020204" pitchFamily="34" charset="0"/>
                <a:cs typeface="Arial" panose="020B0604020202020204" pitchFamily="34" charset="0"/>
              </a:rPr>
            </a:br>
            <a:br>
              <a:rPr lang="pl-PL" sz="1200" dirty="0">
                <a:latin typeface="Arial" panose="020B0604020202020204" pitchFamily="34" charset="0"/>
                <a:ea typeface="Open Sans"/>
                <a:cs typeface="Arial" panose="020B0604020202020204" pitchFamily="34" charset="0"/>
              </a:rPr>
            </a:br>
            <a:br>
              <a:rPr lang="pl-PL" sz="1600" dirty="0">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800" b="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b="0" dirty="0">
                <a:solidFill>
                  <a:srgbClr val="002060"/>
                </a:solidFill>
                <a:latin typeface="Arial" panose="020B0604020202020204" pitchFamily="34" charset="0"/>
                <a:cs typeface="Arial" panose="020B0604020202020204" pitchFamily="34" charset="0"/>
              </a:rPr>
            </a:br>
            <a:br>
              <a:rPr lang="pl-PL" sz="1600" b="0" i="0" u="none" strike="noStrike" dirty="0">
                <a:solidFill>
                  <a:srgbClr val="002060"/>
                </a:solidFill>
                <a:effectLst/>
                <a:latin typeface="Arial" panose="020B0604020202020204" pitchFamily="34" charset="0"/>
                <a:cs typeface="Arial" panose="020B0604020202020204" pitchFamily="34" charset="0"/>
              </a:rPr>
            </a:br>
            <a:br>
              <a:rPr kumimoji="0" lang="pl-PL" sz="1600" b="0" i="0" u="none" strike="noStrike" kern="1200" cap="none" spc="0" normalizeH="0" baseline="0" noProof="0" dirty="0">
                <a:ln>
                  <a:noFill/>
                </a:ln>
                <a:solidFill>
                  <a:srgbClr val="002060"/>
                </a:solidFill>
                <a:effectLst/>
                <a:uLnTx/>
                <a:uFillTx/>
                <a:latin typeface="Arial" panose="020B0604020202020204" pitchFamily="34" charset="0"/>
                <a:ea typeface="Open Sans" pitchFamily="2" charset="0"/>
                <a:cs typeface="Arial" panose="020B0604020202020204" pitchFamily="34" charset="0"/>
              </a:rPr>
            </a:br>
            <a:br>
              <a:rPr lang="pl-PL" sz="1800" dirty="0">
                <a:solidFill>
                  <a:srgbClr val="002060"/>
                </a:solidFill>
                <a:latin typeface="Arial" panose="020B0604020202020204" pitchFamily="34" charset="0"/>
                <a:cs typeface="Arial" panose="020B0604020202020204" pitchFamily="34" charset="0"/>
              </a:rPr>
            </a:br>
            <a:br>
              <a:rPr lang="pl-PL" sz="18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br>
              <a:rPr lang="pl-PL" sz="1600" dirty="0">
                <a:solidFill>
                  <a:srgbClr val="002060"/>
                </a:solidFill>
                <a:latin typeface="Arial" panose="020B0604020202020204" pitchFamily="34" charset="0"/>
                <a:cs typeface="Arial" panose="020B0604020202020204" pitchFamily="34" charset="0"/>
              </a:rPr>
            </a:br>
            <a:endParaRPr lang="pl-PL" sz="1600" b="0" dirty="0">
              <a:solidFill>
                <a:srgbClr val="FF0000"/>
              </a:solidFill>
              <a:latin typeface="Arial" panose="020B0604020202020204" pitchFamily="34" charset="0"/>
              <a:cs typeface="Arial" panose="020B0604020202020204" pitchFamily="34" charset="0"/>
            </a:endParaRPr>
          </a:p>
        </p:txBody>
      </p:sp>
      <p:pic>
        <p:nvPicPr>
          <p:cNvPr id="3" name="Obraz 2">
            <a:extLst>
              <a:ext uri="{FF2B5EF4-FFF2-40B4-BE49-F238E27FC236}">
                <a16:creationId xmlns:a16="http://schemas.microsoft.com/office/drawing/2014/main" id="{6FE4E166-1C5A-3DD3-E599-DAC6FD62E6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49982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12CB7-BABE-BBAD-3F04-10A195C249E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44B1825-2841-CE37-19C1-B4A1F5B7C3A1}"/>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EC7F93B9-89F4-20EF-698A-98EFA591A9CF}"/>
              </a:ext>
            </a:extLst>
          </p:cNvPr>
          <p:cNvSpPr>
            <a:spLocks noGrp="1"/>
          </p:cNvSpPr>
          <p:nvPr>
            <p:ph idx="1"/>
          </p:nvPr>
        </p:nvSpPr>
        <p:spPr>
          <a:xfrm>
            <a:off x="483302" y="1449550"/>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„SUP (Single-</a:t>
            </a:r>
            <a:r>
              <a:rPr lang="pl-PL" b="1" dirty="0" err="1">
                <a:latin typeface="Arial" panose="020B0604020202020204" pitchFamily="34" charset="0"/>
                <a:cs typeface="Arial" panose="020B0604020202020204" pitchFamily="34" charset="0"/>
              </a:rPr>
              <a:t>use</a:t>
            </a:r>
            <a:r>
              <a:rPr lang="pl-PL" b="1" dirty="0">
                <a:latin typeface="Arial" panose="020B0604020202020204" pitchFamily="34" charset="0"/>
                <a:cs typeface="Arial" panose="020B0604020202020204" pitchFamily="34" charset="0"/>
              </a:rPr>
              <a:t> </a:t>
            </a:r>
            <a:r>
              <a:rPr lang="pl-PL" b="1" dirty="0" err="1">
                <a:latin typeface="Arial" panose="020B0604020202020204" pitchFamily="34" charset="0"/>
                <a:cs typeface="Arial" panose="020B0604020202020204" pitchFamily="34" charset="0"/>
              </a:rPr>
              <a:t>plasics</a:t>
            </a:r>
            <a:r>
              <a:rPr lang="pl-PL" b="1" dirty="0">
                <a:latin typeface="Arial" panose="020B0604020202020204" pitchFamily="34" charset="0"/>
                <a:cs typeface="Arial" panose="020B0604020202020204" pitchFamily="34" charset="0"/>
              </a:rPr>
              <a:t>) – uprzątanie i zbieranie oraz transport i przetwarzanie odpadów powstałych z produktów jednorazowego użytku z tworzyw sztucznych”.</a:t>
            </a:r>
          </a:p>
          <a:p>
            <a:pPr marL="0" indent="0" fontAlgn="base">
              <a:buNone/>
            </a:pPr>
            <a:r>
              <a:rPr lang="pl-PL" b="1" dirty="0">
                <a:latin typeface="Arial" panose="020B0604020202020204" pitchFamily="34" charset="0"/>
                <a:cs typeface="Arial" panose="020B0604020202020204" pitchFamily="34" charset="0"/>
              </a:rPr>
              <a:t>Koordynator programu:</a:t>
            </a:r>
            <a:endParaRPr lang="pl-PL" dirty="0">
              <a:latin typeface="Arial" panose="020B0604020202020204" pitchFamily="34" charset="0"/>
              <a:cs typeface="Arial" panose="020B0604020202020204" pitchFamily="34" charset="0"/>
            </a:endParaRPr>
          </a:p>
          <a:p>
            <a:pPr marL="0" indent="0" fontAlgn="base">
              <a:buNone/>
            </a:pPr>
            <a:r>
              <a:rPr lang="pl-PL" dirty="0">
                <a:latin typeface="Arial" panose="020B0604020202020204" pitchFamily="34" charset="0"/>
                <a:cs typeface="Arial" panose="020B0604020202020204" pitchFamily="34" charset="0"/>
              </a:rPr>
              <a:t>Katarzyna </a:t>
            </a:r>
            <a:r>
              <a:rPr lang="pl-PL" dirty="0" err="1">
                <a:latin typeface="Arial" panose="020B0604020202020204" pitchFamily="34" charset="0"/>
                <a:cs typeface="Arial" panose="020B0604020202020204" pitchFamily="34" charset="0"/>
              </a:rPr>
              <a:t>Marzantowicz</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e-mail: </a:t>
            </a:r>
            <a:r>
              <a:rPr lang="pl-PL" u="sng" dirty="0">
                <a:latin typeface="Arial" panose="020B0604020202020204" pitchFamily="34" charset="0"/>
                <a:cs typeface="Arial" panose="020B0604020202020204" pitchFamily="34" charset="0"/>
                <a:hlinkClick r:id="rId2"/>
              </a:rPr>
              <a:t>Katarzyna.Marzantowicz@nfosigw.gov.pl</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telefon: 724-700-842</a:t>
            </a:r>
          </a:p>
          <a:p>
            <a:pPr fontAlgn="base">
              <a:buFont typeface="Arial" panose="020B0604020202020204" pitchFamily="34" charset="0"/>
              <a:buChar char="•"/>
            </a:pPr>
            <a:endParaRPr lang="pl-PL" dirty="0">
              <a:latin typeface="Arial" panose="020B0604020202020204" pitchFamily="34" charset="0"/>
              <a:cs typeface="Arial" panose="020B0604020202020204" pitchFamily="34" charset="0"/>
            </a:endParaRPr>
          </a:p>
          <a:p>
            <a:pPr marL="0" indent="0" fontAlgn="base">
              <a:buNone/>
            </a:pPr>
            <a:r>
              <a:rPr lang="pl-PL" dirty="0">
                <a:latin typeface="Arial" panose="020B0604020202020204" pitchFamily="34" charset="0"/>
                <a:cs typeface="Arial" panose="020B0604020202020204" pitchFamily="34" charset="0"/>
              </a:rPr>
              <a:t>Adres e-mail: </a:t>
            </a:r>
            <a:r>
              <a:rPr lang="pl-PL" u="sng" dirty="0">
                <a:hlinkClick r:id="rId2" tooltip="Uwaga! Otwiera się w nowym oknie."/>
              </a:rPr>
              <a:t>Katarzyna.Marzantowicz@nfosigw.gov.pl</a:t>
            </a:r>
            <a:endParaRPr lang="pl-PL" u="sng" dirty="0"/>
          </a:p>
          <a:p>
            <a:pPr marL="0" indent="0" fontAlgn="base">
              <a:buNone/>
            </a:pPr>
            <a:r>
              <a:rPr lang="pl-PL" dirty="0">
                <a:latin typeface="Arial" panose="020B0604020202020204" pitchFamily="34" charset="0"/>
                <a:cs typeface="Arial" panose="020B0604020202020204" pitchFamily="34" charset="0"/>
              </a:rPr>
              <a:t>Link do strony archiwalnego konkursu: </a:t>
            </a:r>
          </a:p>
          <a:p>
            <a:pPr marL="0" indent="0">
              <a:buNone/>
            </a:pPr>
            <a:r>
              <a:rPr lang="pl-PL" dirty="0">
                <a:solidFill>
                  <a:schemeClr val="tx2"/>
                </a:solidFill>
                <a:latin typeface="Arial" panose="020B0604020202020204" pitchFamily="34" charset="0"/>
                <a:ea typeface="Open Sans"/>
                <a:cs typeface="Arial" panose="020B0604020202020204" pitchFamily="34" charset="0"/>
                <a:hlinkClick r:id="rId3"/>
              </a:rPr>
              <a:t>https://www.gov.pl/web/nfosigw/racjonalna-gospodarka-odpadami-czesc-6-sup---uprzatanie-i-zbieranie-oraz-transport-i-przetwarzanie-odpadow-powstalych-z-produktow-jednorazowego-uzytku-z-tworzyw-sztucznych</a:t>
            </a:r>
            <a:r>
              <a:rPr lang="pl-PL" dirty="0">
                <a:solidFill>
                  <a:schemeClr val="tx2"/>
                </a:solidFill>
                <a:latin typeface="Arial" panose="020B0604020202020204" pitchFamily="34" charset="0"/>
                <a:ea typeface="Open Sans"/>
                <a:cs typeface="Arial" panose="020B0604020202020204" pitchFamily="34" charset="0"/>
              </a:rPr>
              <a:t> </a:t>
            </a:r>
          </a:p>
        </p:txBody>
      </p:sp>
    </p:spTree>
    <p:extLst>
      <p:ext uri="{BB962C8B-B14F-4D97-AF65-F5344CB8AC3E}">
        <p14:creationId xmlns:p14="http://schemas.microsoft.com/office/powerpoint/2010/main" val="65145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3FE10-36BE-3015-51B1-892D42A56D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8EBE67-7623-B3AA-69FA-A1D531ED8B29}"/>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C4179524-A389-D9D8-6E99-3D9C8D55B186}"/>
              </a:ext>
            </a:extLst>
          </p:cNvPr>
          <p:cNvSpPr>
            <a:spLocks noGrp="1"/>
          </p:cNvSpPr>
          <p:nvPr>
            <p:ph idx="1"/>
          </p:nvPr>
        </p:nvSpPr>
        <p:spPr>
          <a:xfrm>
            <a:off x="458445" y="1437973"/>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Program „Usuwanie nielegalnie nagromadzonych odpadów”</a:t>
            </a:r>
            <a:endParaRPr lang="pl-PL" sz="1400" b="1" dirty="0">
              <a:solidFill>
                <a:schemeClr val="tx2"/>
              </a:solidFill>
              <a:latin typeface="Arial" panose="020B0604020202020204" pitchFamily="34" charset="0"/>
              <a:ea typeface="Open Sans"/>
              <a:cs typeface="Arial" panose="020B0604020202020204" pitchFamily="34" charset="0"/>
            </a:endParaRPr>
          </a:p>
          <a:p>
            <a:pPr marL="0" indent="0">
              <a:buNone/>
            </a:pPr>
            <a:r>
              <a:rPr lang="pl-PL" b="1" dirty="0">
                <a:latin typeface="Arial" panose="020B0604020202020204" pitchFamily="34" charset="0"/>
                <a:cs typeface="Arial" panose="020B0604020202020204" pitchFamily="34" charset="0"/>
              </a:rPr>
              <a:t>Cel programu</a:t>
            </a:r>
          </a:p>
          <a:p>
            <a:pPr marL="0" indent="0">
              <a:buNone/>
            </a:pPr>
            <a:r>
              <a:rPr lang="pl-PL" dirty="0">
                <a:latin typeface="Arial" panose="020B0604020202020204" pitchFamily="34" charset="0"/>
                <a:cs typeface="Arial" panose="020B0604020202020204" pitchFamily="34" charset="0"/>
              </a:rPr>
              <a:t>Ograniczenie zagrożenia dla życia ludzi lub możliwości zaistnienia nieodwracalnych szkód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środowisku spowodowanych nielegalnie nagromadzonymi odpadami.</a:t>
            </a:r>
          </a:p>
          <a:p>
            <a:pPr marL="0" indent="0">
              <a:buNone/>
            </a:pPr>
            <a:r>
              <a:rPr lang="pl-PL" b="1" dirty="0">
                <a:latin typeface="Arial" panose="020B0604020202020204" pitchFamily="34" charset="0"/>
                <a:ea typeface="Open Sans"/>
                <a:cs typeface="Arial" panose="020B0604020202020204" pitchFamily="34" charset="0"/>
              </a:rPr>
              <a:t>Rodzaje przedsięwzięć:</a:t>
            </a:r>
          </a:p>
          <a:p>
            <a:pPr marL="0" indent="0">
              <a:buNone/>
            </a:pPr>
            <a:r>
              <a:rPr lang="pl-PL" dirty="0">
                <a:latin typeface="Arial" panose="020B0604020202020204" pitchFamily="34" charset="0"/>
                <a:ea typeface="Open Sans"/>
                <a:cs typeface="Arial" panose="020B0604020202020204" pitchFamily="34" charset="0"/>
              </a:rPr>
              <a:t>Usunięcie i zagospodarowanie niewłaściwie składowanych lub magazynowanych odpadów, </a:t>
            </a:r>
            <a:br>
              <a:rPr lang="pl-PL" dirty="0">
                <a:latin typeface="Arial" panose="020B0604020202020204" pitchFamily="34" charset="0"/>
                <a:ea typeface="Open Sans"/>
                <a:cs typeface="Arial" panose="020B0604020202020204" pitchFamily="34" charset="0"/>
              </a:rPr>
            </a:br>
            <a:r>
              <a:rPr lang="pl-PL" dirty="0">
                <a:latin typeface="Arial" panose="020B0604020202020204" pitchFamily="34" charset="0"/>
                <a:ea typeface="Open Sans"/>
                <a:cs typeface="Arial" panose="020B0604020202020204" pitchFamily="34" charset="0"/>
              </a:rPr>
              <a:t>w tym odpadów powstałych w wyniku pożaru odpadów niewłaściwie składowanych lub magazynowanych – w lokalizacjach wskazanych przez Ministra właściwego do spraw klimatu – zgodnie z załącznikiem nr 1 do programu.</a:t>
            </a:r>
          </a:p>
        </p:txBody>
      </p:sp>
    </p:spTree>
    <p:extLst>
      <p:ext uri="{BB962C8B-B14F-4D97-AF65-F5344CB8AC3E}">
        <p14:creationId xmlns:p14="http://schemas.microsoft.com/office/powerpoint/2010/main" val="2941163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C9647-CFBB-D133-3438-4BCA8167E4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0E771A-F46E-3D6F-8CEB-5C658D6500A6}"/>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A77EAB4E-10F7-F837-8339-0E00B6501390}"/>
              </a:ext>
            </a:extLst>
          </p:cNvPr>
          <p:cNvSpPr>
            <a:spLocks noGrp="1"/>
          </p:cNvSpPr>
          <p:nvPr>
            <p:ph idx="1"/>
          </p:nvPr>
        </p:nvSpPr>
        <p:spPr>
          <a:xfrm>
            <a:off x="458445" y="1437973"/>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Program „Usuwanie nielegalnie nagromadzonych odpadów”</a:t>
            </a:r>
            <a:endParaRPr lang="pl-PL" sz="1400" b="1" dirty="0">
              <a:solidFill>
                <a:schemeClr val="tx2"/>
              </a:solidFill>
              <a:latin typeface="Arial" panose="020B0604020202020204" pitchFamily="34" charset="0"/>
              <a:ea typeface="Open Sans"/>
              <a:cs typeface="Arial" panose="020B0604020202020204" pitchFamily="34" charset="0"/>
            </a:endParaRPr>
          </a:p>
          <a:p>
            <a:pPr marL="0" indent="0">
              <a:buNone/>
            </a:pPr>
            <a:r>
              <a:rPr lang="pl-PL" b="1" dirty="0">
                <a:latin typeface="Arial" panose="020B0604020202020204" pitchFamily="34" charset="0"/>
                <a:cs typeface="Arial" panose="020B0604020202020204" pitchFamily="34" charset="0"/>
              </a:rPr>
              <a:t>Beneficjenci:</a:t>
            </a:r>
          </a:p>
          <a:p>
            <a:pPr marL="0" indent="0">
              <a:buNone/>
            </a:pPr>
            <a:r>
              <a:rPr lang="pl-PL" dirty="0">
                <a:latin typeface="Arial" panose="020B0604020202020204" pitchFamily="34" charset="0"/>
                <a:cs typeface="Arial" panose="020B0604020202020204" pitchFamily="34" charset="0"/>
              </a:rPr>
              <a:t>Podmioty realizujące przedsięwzięcia na podstawie art. 26a ustawy z dnia 14 grudnia 2022 r.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odpadach, polegające na usuwaniu nielegalnie nagromadzonych odpadów w lokalizacjach wskazanych przez ministra właściwego do spraw klimatu, określonych w załączniku do programu priorytetowego, tj.</a:t>
            </a:r>
          </a:p>
          <a:p>
            <a:pPr marL="0" indent="0">
              <a:buNone/>
            </a:pPr>
            <a:r>
              <a:rPr lang="pl-PL" dirty="0">
                <a:latin typeface="Arial" panose="020B0604020202020204" pitchFamily="34" charset="0"/>
                <a:cs typeface="Arial" panose="020B0604020202020204" pitchFamily="34" charset="0"/>
              </a:rPr>
              <a:t>1) w przypadku terenów zamkniętych oraz nieruchomości, którymi gmina włada jako władający powierzchnią ziemi – regionalny dyrektor ochrony środowiska;</a:t>
            </a:r>
          </a:p>
          <a:p>
            <a:pPr marL="0" indent="0">
              <a:buNone/>
            </a:pPr>
            <a:r>
              <a:rPr lang="pl-PL" dirty="0">
                <a:latin typeface="Arial" panose="020B0604020202020204" pitchFamily="34" charset="0"/>
                <a:cs typeface="Arial" panose="020B0604020202020204" pitchFamily="34" charset="0"/>
              </a:rPr>
              <a:t>2) w przypadku gdy obowiązek usunięcia odpadów powstał w związku z wydaniem decyzji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cofnięciu decyzji związanej z gospodarką odpadami, stwierdzeniem nieważności, uchyleniem lub wygaśnięciem decyzji związanej z gospodarką odpadami – organ właściwy do wydania tej decyzji;</a:t>
            </a:r>
          </a:p>
          <a:p>
            <a:pPr marL="0" indent="0">
              <a:buNone/>
            </a:pPr>
            <a:r>
              <a:rPr lang="pl-PL" dirty="0">
                <a:latin typeface="Arial" panose="020B0604020202020204" pitchFamily="34" charset="0"/>
                <a:cs typeface="Arial" panose="020B0604020202020204" pitchFamily="34" charset="0"/>
              </a:rPr>
              <a:t>3) w pozostałych przypadkach – wójt, burmistrz lub prezydent miasta.</a:t>
            </a:r>
            <a:endParaRPr lang="pl-PL" dirty="0">
              <a:latin typeface="Arial" panose="020B0604020202020204" pitchFamily="34" charset="0"/>
              <a:ea typeface="Open Sans"/>
              <a:cs typeface="Arial" panose="020B0604020202020204" pitchFamily="34" charset="0"/>
            </a:endParaRPr>
          </a:p>
        </p:txBody>
      </p:sp>
    </p:spTree>
    <p:extLst>
      <p:ext uri="{BB962C8B-B14F-4D97-AF65-F5344CB8AC3E}">
        <p14:creationId xmlns:p14="http://schemas.microsoft.com/office/powerpoint/2010/main" val="986727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EEBC7-8AD2-F7BD-8A1E-F71A275F398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B2631BC-1FB2-BC98-6D42-C8982B208607}"/>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076BA407-ABB3-E6F1-9A68-EBD1B6B6881A}"/>
              </a:ext>
            </a:extLst>
          </p:cNvPr>
          <p:cNvSpPr>
            <a:spLocks noGrp="1"/>
          </p:cNvSpPr>
          <p:nvPr>
            <p:ph idx="1"/>
          </p:nvPr>
        </p:nvSpPr>
        <p:spPr>
          <a:xfrm>
            <a:off x="377354" y="1437973"/>
            <a:ext cx="10009112" cy="4922575"/>
          </a:xfrm>
        </p:spPr>
        <p:txBody>
          <a:bodyPr vert="horz" lIns="0" tIns="0" rIns="0" bIns="0" rtlCol="0" anchor="t">
            <a:normAutofit fontScale="92500"/>
          </a:bodyPr>
          <a:lstStyle/>
          <a:p>
            <a:pPr marL="0" indent="0">
              <a:buNone/>
            </a:pPr>
            <a:r>
              <a:rPr lang="pl-PL" b="1" dirty="0">
                <a:latin typeface="Arial" panose="020B0604020202020204" pitchFamily="34" charset="0"/>
                <a:cs typeface="Arial" panose="020B0604020202020204" pitchFamily="34" charset="0"/>
              </a:rPr>
              <a:t>Program „Usuwanie nielegalnie nagromadzonych odpadów”</a:t>
            </a:r>
            <a:endParaRPr lang="pl-PL" sz="1400" b="1" dirty="0">
              <a:solidFill>
                <a:schemeClr val="tx2"/>
              </a:solidFill>
              <a:latin typeface="Arial" panose="020B0604020202020204" pitchFamily="34" charset="0"/>
              <a:ea typeface="Open Sans"/>
              <a:cs typeface="Arial" panose="020B0604020202020204" pitchFamily="34" charset="0"/>
            </a:endParaRPr>
          </a:p>
          <a:p>
            <a:pPr marL="0" indent="0">
              <a:buNone/>
            </a:pPr>
            <a:r>
              <a:rPr lang="pl-PL" sz="1500" b="1" dirty="0">
                <a:latin typeface="Arial" panose="020B0604020202020204" pitchFamily="34" charset="0"/>
                <a:cs typeface="Arial" panose="020B0604020202020204" pitchFamily="34" charset="0"/>
              </a:rPr>
              <a:t>Formy dofinansowania: dotacja do 100%, przekazanie środków w formie refundacji.</a:t>
            </a:r>
            <a:br>
              <a:rPr lang="pl-PL" sz="1500" b="1" dirty="0">
                <a:latin typeface="Arial" panose="020B0604020202020204" pitchFamily="34" charset="0"/>
                <a:cs typeface="Arial" panose="020B0604020202020204" pitchFamily="34" charset="0"/>
              </a:rPr>
            </a:br>
            <a:r>
              <a:rPr lang="pl-PL" sz="1600" b="1" dirty="0">
                <a:latin typeface="Arial" panose="020B0604020202020204" pitchFamily="34" charset="0"/>
                <a:cs typeface="Arial" panose="020B0604020202020204" pitchFamily="34" charset="0"/>
              </a:rPr>
              <a:t>Alokacja programu: 500 mln zł</a:t>
            </a:r>
          </a:p>
          <a:p>
            <a:pPr marL="0" indent="0">
              <a:buNone/>
            </a:pPr>
            <a:r>
              <a:rPr lang="pl-PL" sz="1500" dirty="0">
                <a:latin typeface="Arial" panose="020B0604020202020204" pitchFamily="34" charset="0"/>
                <a:cs typeface="Arial" panose="020B0604020202020204" pitchFamily="34" charset="0"/>
              </a:rPr>
              <a:t>Dofinansowanie może być udzielone tylko na przedsięwzięcia dotyczące usunięcia i zagospodarowania niewłaściwie składowanych lub magazynowanych odpadów niebezpiecznych oraz współwystępujących odpadów innych niż niebezpieczne. Dofinansowanie może być udzielone jeśli przedsięwzięcie jest realizowane na podstawie art. 26a z ustawy z dnia 14 grudnia 2012 r. o odpadach.</a:t>
            </a:r>
          </a:p>
          <a:p>
            <a:pPr marL="0" indent="0">
              <a:buNone/>
            </a:pPr>
            <a:r>
              <a:rPr lang="pl-PL" sz="1500" dirty="0">
                <a:latin typeface="Arial" panose="020B0604020202020204" pitchFamily="34" charset="0"/>
                <a:cs typeface="Arial" panose="020B0604020202020204" pitchFamily="34" charset="0"/>
              </a:rPr>
              <a:t>Przedsięwzięcie nie może być zakończone przed dniem złożenia wniosku (przez zakończenie przedsięwzięcia rozumie się przedłożenie opinii WIOŚ o której mowa w ust. 9 pkt. 5 programu priorytetowego). W przypadku wyczerpania limitu środków </a:t>
            </a:r>
            <a:br>
              <a:rPr lang="pl-PL" sz="1500" dirty="0">
                <a:latin typeface="Arial" panose="020B0604020202020204" pitchFamily="34" charset="0"/>
                <a:cs typeface="Arial" panose="020B0604020202020204" pitchFamily="34" charset="0"/>
              </a:rPr>
            </a:br>
            <a:r>
              <a:rPr lang="pl-PL" sz="1500" dirty="0">
                <a:latin typeface="Arial" panose="020B0604020202020204" pitchFamily="34" charset="0"/>
                <a:cs typeface="Arial" panose="020B0604020202020204" pitchFamily="34" charset="0"/>
              </a:rPr>
              <a:t>w planie finansowym NFOŚiGW w roku bieżącym zaplanowane wypłaty mogą być przesunięte przez NFOŚiGW na rok następny. Wypłaty mogą być przesunięte nie więcej niż 50% kwoty zaplanowanej do wypłaty na dany rok.</a:t>
            </a:r>
          </a:p>
          <a:p>
            <a:pPr marL="0" indent="0">
              <a:buNone/>
            </a:pPr>
            <a:r>
              <a:rPr lang="pl-PL" sz="1500" dirty="0">
                <a:latin typeface="Arial" panose="020B0604020202020204" pitchFamily="34" charset="0"/>
                <a:ea typeface="Open Sans"/>
                <a:cs typeface="Arial" panose="020B0604020202020204" pitchFamily="34" charset="0"/>
              </a:rPr>
              <a:t>Przygotowane wnioski należy składać wyłącznie w wersji elektronicznej przez Generator Wniosków o Dofinansowanie („GWD”). Wnioski, które wpłyną po terminie zostaną odrzucone. Wnioskodawcy będą informowani odrębnym pismem </a:t>
            </a:r>
            <a:br>
              <a:rPr lang="pl-PL" sz="1500" dirty="0">
                <a:latin typeface="Arial" panose="020B0604020202020204" pitchFamily="34" charset="0"/>
                <a:ea typeface="Open Sans"/>
                <a:cs typeface="Arial" panose="020B0604020202020204" pitchFamily="34" charset="0"/>
              </a:rPr>
            </a:br>
            <a:r>
              <a:rPr lang="pl-PL" sz="1500" dirty="0">
                <a:latin typeface="Arial" panose="020B0604020202020204" pitchFamily="34" charset="0"/>
                <a:ea typeface="Open Sans"/>
                <a:cs typeface="Arial" panose="020B0604020202020204" pitchFamily="34" charset="0"/>
              </a:rPr>
              <a:t>o wyniku oceny. </a:t>
            </a:r>
          </a:p>
          <a:p>
            <a:pPr marL="0" indent="0">
              <a:buNone/>
            </a:pPr>
            <a:endParaRPr lang="pl-PL" sz="1500" dirty="0">
              <a:latin typeface="Arial" panose="020B0604020202020204" pitchFamily="34" charset="0"/>
              <a:ea typeface="Open Sans"/>
              <a:cs typeface="Arial" panose="020B0604020202020204" pitchFamily="34" charset="0"/>
            </a:endParaRPr>
          </a:p>
          <a:p>
            <a:pPr marL="0" indent="0">
              <a:buNone/>
            </a:pPr>
            <a:endParaRPr lang="pl-PL" sz="1500" dirty="0">
              <a:latin typeface="Arial" panose="020B0604020202020204" pitchFamily="34" charset="0"/>
              <a:ea typeface="Open Sans"/>
              <a:cs typeface="Arial" panose="020B0604020202020204" pitchFamily="34" charset="0"/>
            </a:endParaRPr>
          </a:p>
        </p:txBody>
      </p:sp>
    </p:spTree>
    <p:extLst>
      <p:ext uri="{BB962C8B-B14F-4D97-AF65-F5344CB8AC3E}">
        <p14:creationId xmlns:p14="http://schemas.microsoft.com/office/powerpoint/2010/main" val="4247103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E37FF-96F9-C7D9-2F2D-D6D5F50C1B9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5C8A43-EB0D-42BD-D53A-AAB1C9BBA60F}"/>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700B1312-9CD9-7200-1B90-275B89396D95}"/>
              </a:ext>
            </a:extLst>
          </p:cNvPr>
          <p:cNvSpPr>
            <a:spLocks noGrp="1"/>
          </p:cNvSpPr>
          <p:nvPr>
            <p:ph idx="1"/>
          </p:nvPr>
        </p:nvSpPr>
        <p:spPr>
          <a:xfrm>
            <a:off x="483302" y="1449550"/>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Program „Usuwanie nielegalnie nagromadzonych odpadów”</a:t>
            </a:r>
            <a:endParaRPr lang="pl-PL" sz="1400" b="1" dirty="0">
              <a:solidFill>
                <a:schemeClr val="tx2"/>
              </a:solidFill>
              <a:latin typeface="Arial" panose="020B0604020202020204" pitchFamily="34" charset="0"/>
              <a:ea typeface="Open Sans"/>
              <a:cs typeface="Arial" panose="020B0604020202020204" pitchFamily="34" charset="0"/>
            </a:endParaRPr>
          </a:p>
          <a:p>
            <a:pPr marL="0" indent="0" fontAlgn="base">
              <a:buNone/>
            </a:pPr>
            <a:r>
              <a:rPr lang="pl-PL" b="1" dirty="0">
                <a:latin typeface="Arial" panose="020B0604020202020204" pitchFamily="34" charset="0"/>
                <a:cs typeface="Arial" panose="020B0604020202020204" pitchFamily="34" charset="0"/>
              </a:rPr>
              <a:t>Koordynator programu:</a:t>
            </a:r>
            <a:endParaRPr lang="pl-PL" dirty="0">
              <a:latin typeface="Arial" panose="020B0604020202020204" pitchFamily="34" charset="0"/>
              <a:cs typeface="Arial" panose="020B0604020202020204" pitchFamily="34" charset="0"/>
            </a:endParaRPr>
          </a:p>
          <a:p>
            <a:pPr marL="0" indent="0" fontAlgn="base">
              <a:buNone/>
            </a:pPr>
            <a:r>
              <a:rPr lang="pl-PL" dirty="0">
                <a:latin typeface="Arial" panose="020B0604020202020204" pitchFamily="34" charset="0"/>
                <a:cs typeface="Arial" panose="020B0604020202020204" pitchFamily="34" charset="0"/>
              </a:rPr>
              <a:t>Katarzyna </a:t>
            </a:r>
            <a:r>
              <a:rPr lang="pl-PL" dirty="0" err="1">
                <a:latin typeface="Arial" panose="020B0604020202020204" pitchFamily="34" charset="0"/>
                <a:cs typeface="Arial" panose="020B0604020202020204" pitchFamily="34" charset="0"/>
              </a:rPr>
              <a:t>Marzantowicz</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e-mail: </a:t>
            </a:r>
            <a:r>
              <a:rPr lang="pl-PL" u="sng" dirty="0">
                <a:latin typeface="Arial" panose="020B0604020202020204" pitchFamily="34" charset="0"/>
                <a:cs typeface="Arial" panose="020B0604020202020204" pitchFamily="34" charset="0"/>
                <a:hlinkClick r:id="rId2"/>
              </a:rPr>
              <a:t>Katarzyna.Marzantowicz@nfosigw.gov.pl</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telefon: 724-700-842</a:t>
            </a:r>
          </a:p>
          <a:p>
            <a:pPr marL="0" indent="0" fontAlgn="base">
              <a:buNone/>
            </a:pPr>
            <a:endParaRPr lang="pl-PL" dirty="0">
              <a:latin typeface="Arial" panose="020B0604020202020204" pitchFamily="34" charset="0"/>
              <a:cs typeface="Arial" panose="020B0604020202020204" pitchFamily="34" charset="0"/>
            </a:endParaRPr>
          </a:p>
          <a:p>
            <a:pPr marL="0" indent="0" fontAlgn="base">
              <a:buNone/>
            </a:pPr>
            <a:r>
              <a:rPr lang="pl-PL" b="1" dirty="0">
                <a:latin typeface="Arial" panose="020B0604020202020204" pitchFamily="34" charset="0"/>
                <a:cs typeface="Arial" panose="020B0604020202020204" pitchFamily="34" charset="0"/>
              </a:rPr>
              <a:t>Termin naboru: III kwartał 2026 r. </a:t>
            </a:r>
          </a:p>
          <a:p>
            <a:pPr marL="0" indent="0" fontAlgn="base">
              <a:buNone/>
            </a:pPr>
            <a:r>
              <a:rPr lang="pl-PL" dirty="0">
                <a:latin typeface="Arial" panose="020B0604020202020204" pitchFamily="34" charset="0"/>
                <a:cs typeface="Arial" panose="020B0604020202020204" pitchFamily="34" charset="0"/>
              </a:rPr>
              <a:t>Adres e-mail: </a:t>
            </a:r>
            <a:r>
              <a:rPr lang="pl-PL" u="sng" dirty="0">
                <a:hlinkClick r:id="rId2" tooltip="Uwaga! Otwiera się w nowym oknie."/>
              </a:rPr>
              <a:t>Katarzyna.Marzantowicz@nfosigw.gov.pl</a:t>
            </a:r>
            <a:endParaRPr lang="pl-PL" u="sng" dirty="0"/>
          </a:p>
          <a:p>
            <a:pPr marL="0" indent="0" fontAlgn="base">
              <a:buNone/>
            </a:pPr>
            <a:r>
              <a:rPr lang="pl-PL" dirty="0">
                <a:latin typeface="Arial" panose="020B0604020202020204" pitchFamily="34" charset="0"/>
                <a:cs typeface="Arial" panose="020B0604020202020204" pitchFamily="34" charset="0"/>
              </a:rPr>
              <a:t>Link do strony archiwalnego konkursu: </a:t>
            </a:r>
          </a:p>
          <a:p>
            <a:pPr marL="0" indent="0">
              <a:buNone/>
            </a:pPr>
            <a:r>
              <a:rPr lang="pl-PL" dirty="0">
                <a:solidFill>
                  <a:schemeClr val="tx2"/>
                </a:solidFill>
                <a:latin typeface="Arial" panose="020B0604020202020204" pitchFamily="34" charset="0"/>
                <a:ea typeface="Open Sans"/>
                <a:cs typeface="Arial" panose="020B0604020202020204" pitchFamily="34" charset="0"/>
                <a:hlinkClick r:id="rId3"/>
              </a:rPr>
              <a:t>https://www.gov.pl/web/nfosigw/usuwanie-nielegalnie-nagromadzonych-odpadow</a:t>
            </a:r>
            <a:r>
              <a:rPr lang="pl-PL" dirty="0">
                <a:solidFill>
                  <a:schemeClr val="tx2"/>
                </a:solidFill>
                <a:latin typeface="Arial" panose="020B0604020202020204" pitchFamily="34" charset="0"/>
                <a:ea typeface="Open Sans"/>
                <a:cs typeface="Arial" panose="020B0604020202020204" pitchFamily="34" charset="0"/>
              </a:rPr>
              <a:t> </a:t>
            </a:r>
          </a:p>
        </p:txBody>
      </p:sp>
    </p:spTree>
    <p:extLst>
      <p:ext uri="{BB962C8B-B14F-4D97-AF65-F5344CB8AC3E}">
        <p14:creationId xmlns:p14="http://schemas.microsoft.com/office/powerpoint/2010/main" val="1590406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BB678-FCB5-CA57-CE31-576AD729DCB9}"/>
            </a:ext>
          </a:extLst>
        </p:cNvPr>
        <p:cNvGrpSpPr/>
        <p:nvPr/>
      </p:nvGrpSpPr>
      <p:grpSpPr>
        <a:xfrm>
          <a:off x="0" y="0"/>
          <a:ext cx="0" cy="0"/>
          <a:chOff x="0" y="0"/>
          <a:chExt cx="0" cy="0"/>
        </a:xfrm>
      </p:grpSpPr>
      <p:sp>
        <p:nvSpPr>
          <p:cNvPr id="8" name="Symbol zastępczy zawartości 7">
            <a:extLst>
              <a:ext uri="{FF2B5EF4-FFF2-40B4-BE49-F238E27FC236}">
                <a16:creationId xmlns:a16="http://schemas.microsoft.com/office/drawing/2014/main" id="{08A91598-593A-8DC4-6437-C9306458F5B7}"/>
              </a:ext>
            </a:extLst>
          </p:cNvPr>
          <p:cNvSpPr>
            <a:spLocks noGrp="1"/>
          </p:cNvSpPr>
          <p:nvPr>
            <p:ph idx="1"/>
          </p:nvPr>
        </p:nvSpPr>
        <p:spPr>
          <a:xfrm>
            <a:off x="521370" y="1265727"/>
            <a:ext cx="9577064" cy="5112944"/>
          </a:xfrm>
        </p:spPr>
        <p:txBody>
          <a:bodyPr>
            <a:noAutofit/>
          </a:bodyPr>
          <a:lstStyle/>
          <a:p>
            <a:pPr marL="0" indent="0" fontAlgn="base">
              <a:buNone/>
            </a:pPr>
            <a:r>
              <a:rPr lang="pl-PL" sz="1600" b="1" dirty="0">
                <a:latin typeface="Arial" panose="020B0604020202020204" pitchFamily="34" charset="0"/>
                <a:cs typeface="Arial" panose="020B0604020202020204" pitchFamily="34" charset="0"/>
              </a:rPr>
              <a:t>Program „Współfinansowanie projektów dotyczących gospodarki odpadami, gospodarki o obiegu zamkniętym i rekultywacji terenów zdegradowanych”</a:t>
            </a:r>
          </a:p>
          <a:p>
            <a:pPr marL="0" indent="0" fontAlgn="base">
              <a:buNone/>
            </a:pPr>
            <a:r>
              <a:rPr lang="pl-PL" sz="1600" b="1" dirty="0">
                <a:latin typeface="Arial" panose="020B0604020202020204" pitchFamily="34" charset="0"/>
                <a:cs typeface="Arial" panose="020B0604020202020204" pitchFamily="34" charset="0"/>
              </a:rPr>
              <a:t>Cel programu</a:t>
            </a:r>
            <a:endParaRPr lang="pl-PL" sz="1600" dirty="0">
              <a:latin typeface="Arial" panose="020B0604020202020204" pitchFamily="34" charset="0"/>
              <a:cs typeface="Arial" panose="020B0604020202020204" pitchFamily="34" charset="0"/>
            </a:endParaRPr>
          </a:p>
          <a:p>
            <a:pPr fontAlgn="base">
              <a:buFont typeface="Arial" panose="020B0604020202020204" pitchFamily="34" charset="0"/>
              <a:buChar char="•"/>
            </a:pPr>
            <a:r>
              <a:rPr lang="pl-PL" sz="1600" dirty="0">
                <a:latin typeface="Arial" panose="020B0604020202020204" pitchFamily="34" charset="0"/>
                <a:cs typeface="Arial" panose="020B0604020202020204" pitchFamily="34" charset="0"/>
              </a:rPr>
              <a:t>Minimalizacja powstawania odpadów.</a:t>
            </a:r>
          </a:p>
          <a:p>
            <a:pPr fontAlgn="base">
              <a:buFont typeface="Arial" panose="020B0604020202020204" pitchFamily="34" charset="0"/>
              <a:buChar char="•"/>
            </a:pPr>
            <a:r>
              <a:rPr lang="pl-PL" sz="1600" dirty="0">
                <a:latin typeface="Arial" panose="020B0604020202020204" pitchFamily="34" charset="0"/>
                <a:cs typeface="Arial" panose="020B0604020202020204" pitchFamily="34" charset="0"/>
              </a:rPr>
              <a:t>Recykling i ponowne wykorzystanie odpadów.</a:t>
            </a:r>
          </a:p>
          <a:p>
            <a:pPr fontAlgn="base">
              <a:buFont typeface="Arial" panose="020B0604020202020204" pitchFamily="34" charset="0"/>
              <a:buChar char="•"/>
            </a:pPr>
            <a:r>
              <a:rPr lang="pl-PL" sz="1600" dirty="0">
                <a:latin typeface="Arial" panose="020B0604020202020204" pitchFamily="34" charset="0"/>
                <a:cs typeface="Arial" panose="020B0604020202020204" pitchFamily="34" charset="0"/>
              </a:rPr>
              <a:t>Zmniejszenie ilości składowania odpadów.</a:t>
            </a:r>
          </a:p>
          <a:p>
            <a:pPr fontAlgn="base">
              <a:buFont typeface="Arial" panose="020B0604020202020204" pitchFamily="34" charset="0"/>
              <a:buChar char="•"/>
            </a:pPr>
            <a:r>
              <a:rPr lang="pl-PL" sz="1600" dirty="0">
                <a:latin typeface="Arial" panose="020B0604020202020204" pitchFamily="34" charset="0"/>
                <a:cs typeface="Arial" panose="020B0604020202020204" pitchFamily="34" charset="0"/>
              </a:rPr>
              <a:t>Przywracanie terenom zdegradowanym i zanieczyszczonym wartości użytkowych oraz przyrodniczych.</a:t>
            </a:r>
          </a:p>
          <a:p>
            <a:pPr marL="0" indent="0" fontAlgn="base">
              <a:buNone/>
            </a:pPr>
            <a:r>
              <a:rPr lang="pl-PL" sz="1600" b="1" dirty="0">
                <a:latin typeface="Arial" panose="020B0604020202020204" pitchFamily="34" charset="0"/>
                <a:cs typeface="Arial" panose="020B0604020202020204" pitchFamily="34" charset="0"/>
              </a:rPr>
              <a:t>Warunkiem udzielenia dofinansowania </a:t>
            </a:r>
            <a:r>
              <a:rPr lang="pl-PL" sz="1600" dirty="0">
                <a:latin typeface="Arial" panose="020B0604020202020204" pitchFamily="34" charset="0"/>
                <a:cs typeface="Arial" panose="020B0604020202020204" pitchFamily="34" charset="0"/>
              </a:rPr>
              <a:t>jest pozytywna weryfikacja i wybranie do dofinansowania projektu ze środków </a:t>
            </a:r>
            <a:r>
              <a:rPr lang="pl-PL" sz="1600" dirty="0" err="1">
                <a:latin typeface="Arial" panose="020B0604020202020204" pitchFamily="34" charset="0"/>
                <a:cs typeface="Arial" panose="020B0604020202020204" pitchFamily="34" charset="0"/>
              </a:rPr>
              <a:t>FEnIKS</a:t>
            </a:r>
            <a:r>
              <a:rPr lang="pl-PL" sz="1600" dirty="0">
                <a:latin typeface="Arial" panose="020B0604020202020204" pitchFamily="34" charset="0"/>
                <a:cs typeface="Arial" panose="020B0604020202020204" pitchFamily="34" charset="0"/>
              </a:rPr>
              <a:t> 2021-2027 (Fundusze Europejskie na Infrastrukturę, Klimat, Środowisko (</a:t>
            </a:r>
            <a:r>
              <a:rPr lang="pl-PL" sz="1600" dirty="0" err="1">
                <a:latin typeface="Arial" panose="020B0604020202020204" pitchFamily="34" charset="0"/>
                <a:cs typeface="Arial" panose="020B0604020202020204" pitchFamily="34" charset="0"/>
              </a:rPr>
              <a:t>FEnIKS</a:t>
            </a:r>
            <a:r>
              <a:rPr lang="pl-PL" sz="1600" dirty="0">
                <a:latin typeface="Arial" panose="020B0604020202020204" pitchFamily="34" charset="0"/>
                <a:cs typeface="Arial" panose="020B0604020202020204" pitchFamily="34" charset="0"/>
              </a:rPr>
              <a:t>) w ramach działania FENX.01.04 Gospodarka odpadami oraz gospodarka o obiegu zamkniętym (w zakresie projektów inwestycyjnych) i działanie FENX.01.05. Ochrona przyrody i rozwój zielonej infrastruktury (w zakresie projektów dotyczących rekultywacji i niewłaściwe składowanych odpadów) programu FENIKS 2021-2027.</a:t>
            </a:r>
          </a:p>
          <a:p>
            <a:pPr fontAlgn="base">
              <a:buFont typeface="Arial" panose="020B0604020202020204" pitchFamily="34" charset="0"/>
              <a:buChar char="•"/>
            </a:pPr>
            <a:endParaRPr lang="pl-PL" dirty="0"/>
          </a:p>
          <a:p>
            <a:pPr marL="0" marR="0" lvl="0" indent="0" algn="just" defTabSz="1007943" rtl="0" eaLnBrk="1" fontAlgn="auto" latinLnBrk="0" hangingPunct="1">
              <a:lnSpc>
                <a:spcPts val="2400"/>
              </a:lnSpc>
              <a:spcBef>
                <a:spcPts val="1102"/>
              </a:spcBef>
              <a:spcAft>
                <a:spcPts val="0"/>
              </a:spcAft>
              <a:buClr>
                <a:srgbClr val="003399"/>
              </a:buClr>
              <a:buSzTx/>
              <a:buFontTx/>
              <a:buNone/>
              <a:tabLst/>
              <a:defRPr/>
            </a:pPr>
            <a:endParaRPr lang="pl-PL" sz="1600" b="1" i="0" dirty="0">
              <a:solidFill>
                <a:srgbClr val="002060"/>
              </a:solidFill>
              <a:effectLst/>
              <a:latin typeface="Arial" panose="020B0604020202020204" pitchFamily="34" charset="0"/>
              <a:cs typeface="Arial" panose="020B0604020202020204" pitchFamily="34" charset="0"/>
            </a:endParaRPr>
          </a:p>
        </p:txBody>
      </p:sp>
      <p:pic>
        <p:nvPicPr>
          <p:cNvPr id="6" name="Obraz 5">
            <a:extLst>
              <a:ext uri="{FF2B5EF4-FFF2-40B4-BE49-F238E27FC236}">
                <a16:creationId xmlns:a16="http://schemas.microsoft.com/office/drawing/2014/main" id="{1562AAE7-C275-7BA5-02E3-48A9C351A8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A7673795-A3A2-7233-E7C6-626DD074775D}"/>
              </a:ext>
            </a:extLst>
          </p:cNvPr>
          <p:cNvSpPr txBox="1"/>
          <p:nvPr/>
        </p:nvSpPr>
        <p:spPr>
          <a:xfrm>
            <a:off x="964848" y="323453"/>
            <a:ext cx="8762116" cy="769441"/>
          </a:xfrm>
          <a:prstGeom prst="rect">
            <a:avLst/>
          </a:prstGeom>
          <a:noFill/>
        </p:spPr>
        <p:txBody>
          <a:bodyPr wrap="square">
            <a:spAutoFit/>
          </a:bodyPr>
          <a:lstStyle/>
          <a:p>
            <a:pPr algn="ctr" fontAlgn="base"/>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Narodowy Fundusz Ochrony Środowiska </a:t>
            </a:r>
            <a:b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br>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i Gospodarki Wodnej</a:t>
            </a:r>
            <a:endParaRPr lang="pl-PL" b="1" i="0" dirty="0">
              <a:solidFill>
                <a:srgbClr val="002060"/>
              </a:solidFill>
              <a:effectLst/>
              <a:latin typeface="Arial" panose="020B0604020202020204" pitchFamily="34" charset="0"/>
              <a:cs typeface="Arial" panose="020B0604020202020204" pitchFamily="34" charset="0"/>
            </a:endParaRPr>
          </a:p>
        </p:txBody>
      </p:sp>
      <p:pic>
        <p:nvPicPr>
          <p:cNvPr id="3" name="Obraz 2">
            <a:extLst>
              <a:ext uri="{FF2B5EF4-FFF2-40B4-BE49-F238E27FC236}">
                <a16:creationId xmlns:a16="http://schemas.microsoft.com/office/drawing/2014/main" id="{D3F65F6E-5DA6-D3F0-AE0E-B82F529C57E2}"/>
              </a:ext>
            </a:extLst>
          </p:cNvPr>
          <p:cNvPicPr>
            <a:picLocks noChangeAspect="1"/>
          </p:cNvPicPr>
          <p:nvPr/>
        </p:nvPicPr>
        <p:blipFill>
          <a:blip r:embed="rId4"/>
          <a:stretch>
            <a:fillRect/>
          </a:stretch>
        </p:blipFill>
        <p:spPr>
          <a:xfrm>
            <a:off x="7506146" y="1763613"/>
            <a:ext cx="2462044" cy="1842562"/>
          </a:xfrm>
          <a:prstGeom prst="rect">
            <a:avLst/>
          </a:prstGeom>
        </p:spPr>
      </p:pic>
    </p:spTree>
    <p:extLst>
      <p:ext uri="{BB962C8B-B14F-4D97-AF65-F5344CB8AC3E}">
        <p14:creationId xmlns:p14="http://schemas.microsoft.com/office/powerpoint/2010/main" val="380784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82BC2-CBF4-70C2-FAAE-AD9A9C04EFD8}"/>
            </a:ext>
          </a:extLst>
        </p:cNvPr>
        <p:cNvGrpSpPr/>
        <p:nvPr/>
      </p:nvGrpSpPr>
      <p:grpSpPr>
        <a:xfrm>
          <a:off x="0" y="0"/>
          <a:ext cx="0" cy="0"/>
          <a:chOff x="0" y="0"/>
          <a:chExt cx="0" cy="0"/>
        </a:xfrm>
      </p:grpSpPr>
      <p:sp>
        <p:nvSpPr>
          <p:cNvPr id="8" name="Symbol zastępczy zawartości 7">
            <a:extLst>
              <a:ext uri="{FF2B5EF4-FFF2-40B4-BE49-F238E27FC236}">
                <a16:creationId xmlns:a16="http://schemas.microsoft.com/office/drawing/2014/main" id="{07A1B5CC-88DE-0630-B859-A5BFA0685C67}"/>
              </a:ext>
            </a:extLst>
          </p:cNvPr>
          <p:cNvSpPr>
            <a:spLocks noGrp="1"/>
          </p:cNvSpPr>
          <p:nvPr>
            <p:ph idx="1"/>
          </p:nvPr>
        </p:nvSpPr>
        <p:spPr>
          <a:xfrm>
            <a:off x="377354" y="1265727"/>
            <a:ext cx="9721080" cy="5112944"/>
          </a:xfrm>
        </p:spPr>
        <p:txBody>
          <a:bodyPr>
            <a:noAutofit/>
          </a:bodyPr>
          <a:lstStyle/>
          <a:p>
            <a:pPr marL="0" indent="0">
              <a:buNone/>
            </a:pPr>
            <a:r>
              <a:rPr lang="pl-PL" sz="1600" b="1" dirty="0">
                <a:latin typeface="Arial" panose="020B0604020202020204" pitchFamily="34" charset="0"/>
                <a:cs typeface="Arial" panose="020B0604020202020204" pitchFamily="34" charset="0"/>
              </a:rPr>
              <a:t>Program „Współfinansowanie projektów dotyczących gospodarki odpadami, gospodarki o obiegu zamkniętym i rekultywacji terenów zdegradowanych”</a:t>
            </a:r>
          </a:p>
          <a:p>
            <a:pPr marL="0" indent="0">
              <a:buNone/>
            </a:pPr>
            <a:r>
              <a:rPr lang="pl-PL" sz="1500" b="1" dirty="0">
                <a:latin typeface="Arial" panose="020B0604020202020204" pitchFamily="34" charset="0"/>
                <a:cs typeface="Arial" panose="020B0604020202020204" pitchFamily="34" charset="0"/>
              </a:rPr>
              <a:t>Rodzaje inwestycji:</a:t>
            </a:r>
          </a:p>
          <a:p>
            <a:pPr marL="0" indent="0">
              <a:buNone/>
            </a:pPr>
            <a:r>
              <a:rPr lang="pl-PL" sz="1500" dirty="0">
                <a:latin typeface="Arial" panose="020B0604020202020204" pitchFamily="34" charset="0"/>
                <a:cs typeface="Arial" panose="020B0604020202020204" pitchFamily="34" charset="0"/>
              </a:rPr>
              <a:t>W ramach programu wspierane będą przedsięwzięcia wymienione w Szczegółowym Opisie Priorytetów Programu </a:t>
            </a:r>
            <a:r>
              <a:rPr lang="pl-PL" sz="1500" dirty="0" err="1">
                <a:latin typeface="Arial" panose="020B0604020202020204" pitchFamily="34" charset="0"/>
                <a:cs typeface="Arial" panose="020B0604020202020204" pitchFamily="34" charset="0"/>
              </a:rPr>
              <a:t>FEnIKS</a:t>
            </a:r>
            <a:r>
              <a:rPr lang="pl-PL" sz="1500" dirty="0">
                <a:latin typeface="Arial" panose="020B0604020202020204" pitchFamily="34" charset="0"/>
                <a:cs typeface="Arial" panose="020B0604020202020204" pitchFamily="34" charset="0"/>
              </a:rPr>
              <a:t> dla działania FENX.01.04. Gospodarka odpadami oraz gospodarka o obiegu zamkniętym (typy projektów 1- 5) tj.:</a:t>
            </a:r>
          </a:p>
          <a:p>
            <a:pPr>
              <a:buFont typeface="Arial" panose="020B0604020202020204" pitchFamily="34" charset="0"/>
              <a:buChar char="•"/>
            </a:pPr>
            <a:r>
              <a:rPr lang="pl-PL" sz="1500" dirty="0">
                <a:latin typeface="Arial" panose="020B0604020202020204" pitchFamily="34" charset="0"/>
                <a:cs typeface="Arial" panose="020B0604020202020204" pitchFamily="34" charset="0"/>
              </a:rPr>
              <a:t>Systemy selektywnego zbierania odpadów komunalnych uwzględniające rozwiązania dotyczące zapobiegania powstawaniu odpadów, w tym ponowne użycie;</a:t>
            </a:r>
          </a:p>
          <a:p>
            <a:pPr>
              <a:buFont typeface="Arial" panose="020B0604020202020204" pitchFamily="34" charset="0"/>
              <a:buChar char="•"/>
            </a:pPr>
            <a:r>
              <a:rPr lang="pl-PL" sz="1500" dirty="0">
                <a:latin typeface="Arial" panose="020B0604020202020204" pitchFamily="34" charset="0"/>
                <a:cs typeface="Arial" panose="020B0604020202020204" pitchFamily="34" charset="0"/>
              </a:rPr>
              <a:t>Instalacje do przetwarzania odpadów komunalnych zgodnie z hierarchią sposobów postępowania z odpadami;</a:t>
            </a:r>
          </a:p>
          <a:p>
            <a:pPr>
              <a:buFont typeface="Arial" panose="020B0604020202020204" pitchFamily="34" charset="0"/>
              <a:buChar char="•"/>
            </a:pPr>
            <a:r>
              <a:rPr lang="pl-PL" sz="1500" dirty="0">
                <a:latin typeface="Arial" panose="020B0604020202020204" pitchFamily="34" charset="0"/>
                <a:cs typeface="Arial" panose="020B0604020202020204" pitchFamily="34" charset="0"/>
              </a:rPr>
              <a:t>Rozwijanie recyklingu odpadów;</a:t>
            </a:r>
          </a:p>
          <a:p>
            <a:pPr>
              <a:buFont typeface="Arial" panose="020B0604020202020204" pitchFamily="34" charset="0"/>
              <a:buChar char="•"/>
            </a:pPr>
            <a:r>
              <a:rPr lang="pl-PL" sz="1500" dirty="0">
                <a:latin typeface="Arial" panose="020B0604020202020204" pitchFamily="34" charset="0"/>
                <a:cs typeface="Arial" panose="020B0604020202020204" pitchFamily="34" charset="0"/>
              </a:rPr>
              <a:t>Optymalizacja gospodarki surowcami i odpadami w przedsiębiorstwach w celu realizacji założeń GOZ;</a:t>
            </a:r>
          </a:p>
          <a:p>
            <a:pPr>
              <a:buFont typeface="Arial" panose="020B0604020202020204" pitchFamily="34" charset="0"/>
              <a:buChar char="•"/>
            </a:pPr>
            <a:r>
              <a:rPr lang="pl-PL" sz="1500" dirty="0">
                <a:latin typeface="Arial" panose="020B0604020202020204" pitchFamily="34" charset="0"/>
                <a:cs typeface="Arial" panose="020B0604020202020204" pitchFamily="34" charset="0"/>
              </a:rPr>
              <a:t>Zapobieganie powstawaniu odpadów żywności poprzez wykorzystanie niesprzedanych produktów spożywczych lub produktów spożywczych o krótkim terminie przydatności do spożycia;</a:t>
            </a:r>
          </a:p>
          <a:p>
            <a:pPr marL="0" marR="0" lvl="0" indent="0" algn="just" defTabSz="1007943" rtl="0" eaLnBrk="1" fontAlgn="auto" latinLnBrk="0" hangingPunct="1">
              <a:lnSpc>
                <a:spcPts val="2400"/>
              </a:lnSpc>
              <a:spcBef>
                <a:spcPts val="1102"/>
              </a:spcBef>
              <a:spcAft>
                <a:spcPts val="0"/>
              </a:spcAft>
              <a:buClr>
                <a:srgbClr val="003399"/>
              </a:buClr>
              <a:buSzTx/>
              <a:buFontTx/>
              <a:buNone/>
              <a:tabLst/>
              <a:defRPr/>
            </a:pPr>
            <a:endParaRPr lang="pl-PL" sz="1600" b="1" i="0" dirty="0">
              <a:solidFill>
                <a:srgbClr val="002060"/>
              </a:solidFill>
              <a:effectLst/>
              <a:latin typeface="Arial" panose="020B0604020202020204" pitchFamily="34" charset="0"/>
              <a:cs typeface="Arial" panose="020B0604020202020204" pitchFamily="34" charset="0"/>
            </a:endParaRPr>
          </a:p>
        </p:txBody>
      </p:sp>
      <p:pic>
        <p:nvPicPr>
          <p:cNvPr id="6" name="Obraz 5">
            <a:extLst>
              <a:ext uri="{FF2B5EF4-FFF2-40B4-BE49-F238E27FC236}">
                <a16:creationId xmlns:a16="http://schemas.microsoft.com/office/drawing/2014/main" id="{3BB8DA71-77BA-2DE2-FCE6-4642579665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3" name="pole tekstowe 2">
            <a:extLst>
              <a:ext uri="{FF2B5EF4-FFF2-40B4-BE49-F238E27FC236}">
                <a16:creationId xmlns:a16="http://schemas.microsoft.com/office/drawing/2014/main" id="{3CD328B7-7EC1-8D6F-FB74-0A37DF3407C5}"/>
              </a:ext>
            </a:extLst>
          </p:cNvPr>
          <p:cNvSpPr txBox="1"/>
          <p:nvPr/>
        </p:nvSpPr>
        <p:spPr>
          <a:xfrm>
            <a:off x="2565452" y="275550"/>
            <a:ext cx="5344884" cy="646331"/>
          </a:xfrm>
          <a:prstGeom prst="rect">
            <a:avLst/>
          </a:prstGeom>
          <a:noFill/>
        </p:spPr>
        <p:txBody>
          <a:bodyPr wrap="square">
            <a:spAutoFit/>
          </a:bodyPr>
          <a:lstStyle/>
          <a:p>
            <a:pPr algn="ctr"/>
            <a:r>
              <a:rPr kumimoji="0" lang="pl-PL" sz="18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Narodowy Fundusz Ochrony Środowiska </a:t>
            </a:r>
            <a:br>
              <a:rPr kumimoji="0" lang="pl-PL" sz="18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br>
            <a:r>
              <a:rPr kumimoji="0" lang="pl-PL" sz="18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i Gospodarki Wodnej</a:t>
            </a:r>
            <a:endParaRPr lang="pl-PL"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1238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4803F-9732-E602-A217-143B3776E1CF}"/>
            </a:ext>
          </a:extLst>
        </p:cNvPr>
        <p:cNvGrpSpPr/>
        <p:nvPr/>
      </p:nvGrpSpPr>
      <p:grpSpPr>
        <a:xfrm>
          <a:off x="0" y="0"/>
          <a:ext cx="0" cy="0"/>
          <a:chOff x="0" y="0"/>
          <a:chExt cx="0" cy="0"/>
        </a:xfrm>
      </p:grpSpPr>
      <p:sp>
        <p:nvSpPr>
          <p:cNvPr id="8" name="Symbol zastępczy zawartości 7">
            <a:extLst>
              <a:ext uri="{FF2B5EF4-FFF2-40B4-BE49-F238E27FC236}">
                <a16:creationId xmlns:a16="http://schemas.microsoft.com/office/drawing/2014/main" id="{B90B9DFD-8466-03E5-FCE7-21119F72A62E}"/>
              </a:ext>
            </a:extLst>
          </p:cNvPr>
          <p:cNvSpPr>
            <a:spLocks noGrp="1"/>
          </p:cNvSpPr>
          <p:nvPr>
            <p:ph idx="1"/>
          </p:nvPr>
        </p:nvSpPr>
        <p:spPr>
          <a:xfrm>
            <a:off x="521370" y="1265727"/>
            <a:ext cx="9577064" cy="5112944"/>
          </a:xfrm>
        </p:spPr>
        <p:txBody>
          <a:bodyPr>
            <a:noAutofit/>
          </a:bodyPr>
          <a:lstStyle/>
          <a:p>
            <a:pPr marL="0" indent="0" algn="just">
              <a:buClr>
                <a:srgbClr val="003399"/>
              </a:buClr>
              <a:buNone/>
              <a:defRPr/>
            </a:pPr>
            <a:r>
              <a:rPr lang="pl-PL" sz="1500" b="1" dirty="0">
                <a:latin typeface="Arial" panose="020B0604020202020204" pitchFamily="34" charset="0"/>
                <a:cs typeface="Arial" panose="020B0604020202020204" pitchFamily="34" charset="0"/>
              </a:rPr>
              <a:t>Program „Współfinansowanie projektów dotyczących gospodarki odpadami, gospodarki o obiegu zamkniętym i rekultywacji terenów zdegradowanych”</a:t>
            </a:r>
          </a:p>
          <a:p>
            <a:pPr marL="0" indent="0" algn="just">
              <a:buClr>
                <a:srgbClr val="003399"/>
              </a:buClr>
              <a:buNone/>
              <a:defRPr/>
            </a:pPr>
            <a:r>
              <a:rPr lang="pl-PL" sz="1500" b="1" dirty="0">
                <a:latin typeface="Arial" panose="020B0604020202020204" pitchFamily="34" charset="0"/>
                <a:cs typeface="Arial" panose="020B0604020202020204" pitchFamily="34" charset="0"/>
              </a:rPr>
              <a:t>Informacje szczegółowe:</a:t>
            </a:r>
          </a:p>
          <a:p>
            <a:pPr marL="0" indent="0" algn="just">
              <a:buClr>
                <a:srgbClr val="003399"/>
              </a:buClr>
              <a:buNone/>
              <a:defRPr/>
            </a:pPr>
            <a:r>
              <a:rPr lang="pl-PL" sz="1500" dirty="0">
                <a:latin typeface="Arial" panose="020B0604020202020204" pitchFamily="34" charset="0"/>
                <a:cs typeface="Arial" panose="020B0604020202020204" pitchFamily="34" charset="0"/>
              </a:rPr>
              <a:t>Limit środków przeznaczonych na dofinansowanie w ramach programu – 50 mln zł;</a:t>
            </a:r>
          </a:p>
          <a:p>
            <a:pPr marL="0" indent="0" algn="just">
              <a:buClr>
                <a:srgbClr val="003399"/>
              </a:buClr>
              <a:buNone/>
              <a:defRPr/>
            </a:pPr>
            <a:r>
              <a:rPr lang="pl-PL" sz="1500" b="1" dirty="0">
                <a:latin typeface="Arial" panose="020B0604020202020204" pitchFamily="34" charset="0"/>
                <a:cs typeface="Arial" panose="020B0604020202020204" pitchFamily="34" charset="0"/>
              </a:rPr>
              <a:t>Forma dofinansowania: pożyczka, oprocentowanie WIBOR 3M, jednak nie mniej niż 2% w skali roku.</a:t>
            </a:r>
          </a:p>
          <a:p>
            <a:pPr marL="0" indent="0" algn="just">
              <a:buClr>
                <a:srgbClr val="003399"/>
              </a:buClr>
              <a:buNone/>
              <a:defRPr/>
            </a:pPr>
            <a:r>
              <a:rPr lang="pl-PL" sz="1500" b="1" dirty="0">
                <a:latin typeface="Arial" panose="020B0604020202020204" pitchFamily="34" charset="0"/>
                <a:cs typeface="Arial" panose="020B0604020202020204" pitchFamily="34" charset="0"/>
              </a:rPr>
              <a:t>Intensywność dofinansowania: </a:t>
            </a:r>
            <a:r>
              <a:rPr lang="pl-PL" sz="1500" dirty="0">
                <a:latin typeface="Arial" panose="020B0604020202020204" pitchFamily="34" charset="0"/>
                <a:cs typeface="Arial" panose="020B0604020202020204" pitchFamily="34" charset="0"/>
              </a:rPr>
              <a:t>Maksymalna wartość pożyczki nie może być większa niż różnica między wysokością kosztów całkowitych projektu, a kwotą dofinansowania ze środków Funduszu Spójności</a:t>
            </a:r>
          </a:p>
          <a:p>
            <a:pPr marL="0" indent="0" algn="just">
              <a:buClr>
                <a:srgbClr val="003399"/>
              </a:buClr>
              <a:buNone/>
              <a:defRPr/>
            </a:pPr>
            <a:r>
              <a:rPr lang="pl-PL" sz="1500" b="1" dirty="0">
                <a:latin typeface="Arial" panose="020B0604020202020204" pitchFamily="34" charset="0"/>
                <a:cs typeface="Arial" panose="020B0604020202020204" pitchFamily="34" charset="0"/>
              </a:rPr>
              <a:t>Warunki dofinansowania</a:t>
            </a:r>
          </a:p>
          <a:p>
            <a:pPr marL="0" indent="0" algn="just">
              <a:buClr>
                <a:srgbClr val="003399"/>
              </a:buClr>
              <a:buNone/>
              <a:defRPr/>
            </a:pPr>
            <a:r>
              <a:rPr lang="pl-PL" sz="1500" dirty="0">
                <a:latin typeface="Arial" panose="020B0604020202020204" pitchFamily="34" charset="0"/>
                <a:cs typeface="Arial" panose="020B0604020202020204" pitchFamily="34" charset="0"/>
              </a:rPr>
              <a:t>Warunkiem udzielenia dofinansowania jest pozytywna weryfikacja i wybranie do dofinansowania projektu ze środków </a:t>
            </a:r>
            <a:r>
              <a:rPr lang="pl-PL" sz="1500" dirty="0" err="1">
                <a:latin typeface="Arial" panose="020B0604020202020204" pitchFamily="34" charset="0"/>
                <a:cs typeface="Arial" panose="020B0604020202020204" pitchFamily="34" charset="0"/>
              </a:rPr>
              <a:t>FEnIKS</a:t>
            </a:r>
            <a:r>
              <a:rPr lang="pl-PL" sz="1500" dirty="0">
                <a:latin typeface="Arial" panose="020B0604020202020204" pitchFamily="34" charset="0"/>
                <a:cs typeface="Arial" panose="020B0604020202020204" pitchFamily="34" charset="0"/>
              </a:rPr>
              <a:t> 2021-2027, w ramach działania FENX.01.04 Gospodarka odpadami oraz gospodarka </a:t>
            </a:r>
            <a:br>
              <a:rPr lang="pl-PL" sz="1500" dirty="0">
                <a:latin typeface="Arial" panose="020B0604020202020204" pitchFamily="34" charset="0"/>
                <a:cs typeface="Arial" panose="020B0604020202020204" pitchFamily="34" charset="0"/>
              </a:rPr>
            </a:br>
            <a:r>
              <a:rPr lang="pl-PL" sz="1500" dirty="0">
                <a:latin typeface="Arial" panose="020B0604020202020204" pitchFamily="34" charset="0"/>
                <a:cs typeface="Arial" panose="020B0604020202020204" pitchFamily="34" charset="0"/>
              </a:rPr>
              <a:t>o obiegu zamkniętym (w zakresie projektów inwestycyjnych) i działanie FENX.01.05. Ochrona przyrody i rozwój zielonej infrastruktury (w zakresie projektów dotyczących rekultywacji i niewłaściwe składowanych odpadów) programu FENIKS 2021-2027.</a:t>
            </a:r>
            <a:endParaRPr lang="pl-PL" sz="1500" i="0" dirty="0">
              <a:effectLst/>
              <a:latin typeface="Arial" panose="020B0604020202020204" pitchFamily="34" charset="0"/>
              <a:cs typeface="Arial" panose="020B0604020202020204" pitchFamily="34" charset="0"/>
            </a:endParaRPr>
          </a:p>
          <a:p>
            <a:pPr marL="0" indent="0">
              <a:buNone/>
            </a:pPr>
            <a:endParaRPr lang="pl-PL" sz="1500" b="1" i="0" dirty="0">
              <a:solidFill>
                <a:srgbClr val="002060"/>
              </a:solidFill>
              <a:effectLst/>
              <a:latin typeface="Arial" panose="020B0604020202020204" pitchFamily="34" charset="0"/>
              <a:cs typeface="Arial" panose="020B0604020202020204" pitchFamily="34" charset="0"/>
            </a:endParaRPr>
          </a:p>
          <a:p>
            <a:pPr marL="0" marR="0" lvl="0" indent="0" algn="just" defTabSz="1007943" rtl="0" eaLnBrk="1" fontAlgn="auto" latinLnBrk="0" hangingPunct="1">
              <a:lnSpc>
                <a:spcPts val="2400"/>
              </a:lnSpc>
              <a:spcBef>
                <a:spcPts val="1102"/>
              </a:spcBef>
              <a:spcAft>
                <a:spcPts val="0"/>
              </a:spcAft>
              <a:buClr>
                <a:srgbClr val="003399"/>
              </a:buClr>
              <a:buSzTx/>
              <a:buFontTx/>
              <a:buNone/>
              <a:tabLst/>
              <a:defRPr/>
            </a:pPr>
            <a:endParaRPr lang="pl-PL" sz="1600" b="1" i="0" dirty="0">
              <a:solidFill>
                <a:srgbClr val="002060"/>
              </a:solidFill>
              <a:effectLst/>
              <a:latin typeface="Arial" panose="020B0604020202020204" pitchFamily="34" charset="0"/>
              <a:cs typeface="Arial" panose="020B0604020202020204" pitchFamily="34" charset="0"/>
            </a:endParaRPr>
          </a:p>
        </p:txBody>
      </p:sp>
      <p:pic>
        <p:nvPicPr>
          <p:cNvPr id="6" name="Obraz 5">
            <a:extLst>
              <a:ext uri="{FF2B5EF4-FFF2-40B4-BE49-F238E27FC236}">
                <a16:creationId xmlns:a16="http://schemas.microsoft.com/office/drawing/2014/main" id="{1FC4C16C-42FD-54A3-100B-DE01435572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B72C32AC-AF82-12F6-D71D-96818746B0EC}"/>
              </a:ext>
            </a:extLst>
          </p:cNvPr>
          <p:cNvSpPr txBox="1"/>
          <p:nvPr/>
        </p:nvSpPr>
        <p:spPr>
          <a:xfrm>
            <a:off x="964848" y="323453"/>
            <a:ext cx="8762116" cy="769441"/>
          </a:xfrm>
          <a:prstGeom prst="rect">
            <a:avLst/>
          </a:prstGeom>
          <a:noFill/>
        </p:spPr>
        <p:txBody>
          <a:bodyPr wrap="square">
            <a:spAutoFit/>
          </a:bodyPr>
          <a:lstStyle/>
          <a:p>
            <a:pPr algn="ctr" fontAlgn="base"/>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Narodowy Fundusz Ochrony Środowiska </a:t>
            </a:r>
            <a:b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br>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i Gospodarki Wodnej</a:t>
            </a:r>
            <a:endParaRPr lang="pl-PL" b="1"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989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49864-FD9E-E785-A844-FA81442204E4}"/>
            </a:ext>
          </a:extLst>
        </p:cNvPr>
        <p:cNvGrpSpPr/>
        <p:nvPr/>
      </p:nvGrpSpPr>
      <p:grpSpPr>
        <a:xfrm>
          <a:off x="0" y="0"/>
          <a:ext cx="0" cy="0"/>
          <a:chOff x="0" y="0"/>
          <a:chExt cx="0" cy="0"/>
        </a:xfrm>
      </p:grpSpPr>
      <p:sp>
        <p:nvSpPr>
          <p:cNvPr id="8" name="Symbol zastępczy zawartości 7">
            <a:extLst>
              <a:ext uri="{FF2B5EF4-FFF2-40B4-BE49-F238E27FC236}">
                <a16:creationId xmlns:a16="http://schemas.microsoft.com/office/drawing/2014/main" id="{EC2B44FD-08E3-4DDE-3A74-AD3AD55E7087}"/>
              </a:ext>
            </a:extLst>
          </p:cNvPr>
          <p:cNvSpPr>
            <a:spLocks noGrp="1"/>
          </p:cNvSpPr>
          <p:nvPr>
            <p:ph idx="1"/>
          </p:nvPr>
        </p:nvSpPr>
        <p:spPr>
          <a:xfrm>
            <a:off x="377354" y="1265727"/>
            <a:ext cx="9793088" cy="5112944"/>
          </a:xfrm>
        </p:spPr>
        <p:txBody>
          <a:bodyPr>
            <a:noAutofit/>
          </a:bodyPr>
          <a:lstStyle/>
          <a:p>
            <a:pPr marL="0" indent="0" fontAlgn="base">
              <a:buNone/>
            </a:pPr>
            <a:r>
              <a:rPr lang="pl-PL" sz="1500" b="1" dirty="0">
                <a:latin typeface="Arial" panose="020B0604020202020204" pitchFamily="34" charset="0"/>
                <a:cs typeface="Arial" panose="020B0604020202020204" pitchFamily="34" charset="0"/>
              </a:rPr>
              <a:t>Program „Współfinansowanie projektów dotyczących gospodarki odpadami, gospodarki o obiegu zamkniętym i rekultywacji terenów zdegradowanych”</a:t>
            </a:r>
          </a:p>
          <a:p>
            <a:pPr marL="0" indent="0" fontAlgn="base">
              <a:buNone/>
            </a:pPr>
            <a:r>
              <a:rPr lang="pl-PL" sz="1500" dirty="0">
                <a:latin typeface="Arial" panose="020B0604020202020204" pitchFamily="34" charset="0"/>
                <a:cs typeface="Arial" panose="020B0604020202020204" pitchFamily="34" charset="0"/>
              </a:rPr>
              <a:t>Przygotowane wnioski należy składać w wersji elektronicznej przez Generator Wniosków o Dofinansowanie („GWD”), bezpośrednio w kancelarii NFOŚiGW od poniedziałku do piątku w godzinach 7:30 – 15:30 albo przesłać drogą pocztową lub kurierem na adres:</a:t>
            </a:r>
          </a:p>
          <a:p>
            <a:pPr fontAlgn="base">
              <a:buFont typeface="Arial" panose="020B0604020202020204" pitchFamily="34" charset="0"/>
              <a:buChar char="•"/>
            </a:pPr>
            <a:r>
              <a:rPr lang="pl-PL" sz="1500" b="1" dirty="0">
                <a:latin typeface="Arial" panose="020B0604020202020204" pitchFamily="34" charset="0"/>
                <a:cs typeface="Arial" panose="020B0604020202020204" pitchFamily="34" charset="0"/>
              </a:rPr>
              <a:t>Narodowy Fundusz Ochrony Środowiska i Gospodarki Wodnej, </a:t>
            </a:r>
          </a:p>
          <a:p>
            <a:pPr fontAlgn="base">
              <a:buFont typeface="Arial" panose="020B0604020202020204" pitchFamily="34" charset="0"/>
              <a:buChar char="•"/>
            </a:pPr>
            <a:r>
              <a:rPr lang="pl-PL" sz="1500" b="1" dirty="0">
                <a:latin typeface="Arial" panose="020B0604020202020204" pitchFamily="34" charset="0"/>
                <a:cs typeface="Arial" panose="020B0604020202020204" pitchFamily="34" charset="0"/>
              </a:rPr>
              <a:t>ul. Pańska 97, 00-834 Warszawa</a:t>
            </a:r>
          </a:p>
          <a:p>
            <a:pPr marL="0" indent="0" fontAlgn="base">
              <a:buNone/>
            </a:pPr>
            <a:r>
              <a:rPr lang="pl-PL" sz="1500" b="1" dirty="0">
                <a:latin typeface="Arial" panose="020B0604020202020204" pitchFamily="34" charset="0"/>
                <a:cs typeface="Arial" panose="020B0604020202020204" pitchFamily="34" charset="0"/>
              </a:rPr>
              <a:t>Beneficjentami programu </a:t>
            </a:r>
            <a:r>
              <a:rPr lang="pl-PL" sz="1500" dirty="0">
                <a:latin typeface="Arial" panose="020B0604020202020204" pitchFamily="34" charset="0"/>
                <a:cs typeface="Arial" panose="020B0604020202020204" pitchFamily="34" charset="0"/>
              </a:rPr>
              <a:t>będą beneficjenci Programu Fundusze Europejskie na Infrastrukturę, Klimat, Środowisko 2021-2027, w ramach realizacji przedsięwzięć w działaniu FENX.01.04 Gospodarka odpadami oraz gospodarka o obiegu zamkniętym (w zakresie projektów inwestycyjnych) i działanie FENX.01.05. Ochrona przyrody i rozwój zielonej infrastruktury.</a:t>
            </a:r>
          </a:p>
          <a:p>
            <a:pPr marL="0" indent="0" fontAlgn="base">
              <a:buNone/>
            </a:pPr>
            <a:endParaRPr lang="pl-PL" sz="1500" dirty="0">
              <a:latin typeface="Arial" panose="020B0604020202020204" pitchFamily="34" charset="0"/>
              <a:cs typeface="Arial" panose="020B0604020202020204" pitchFamily="34" charset="0"/>
            </a:endParaRPr>
          </a:p>
          <a:p>
            <a:pPr fontAlgn="base">
              <a:buFont typeface="Arial" panose="020B0604020202020204" pitchFamily="34" charset="0"/>
              <a:buChar char="•"/>
            </a:pPr>
            <a:endParaRPr lang="pl-PL" sz="1500" dirty="0">
              <a:latin typeface="Arial" panose="020B0604020202020204" pitchFamily="34" charset="0"/>
              <a:cs typeface="Arial" panose="020B0604020202020204" pitchFamily="34" charset="0"/>
            </a:endParaRPr>
          </a:p>
          <a:p>
            <a:pPr marL="0" indent="0">
              <a:buNone/>
            </a:pPr>
            <a:endParaRPr lang="pl-PL" sz="1500" b="1" i="0" dirty="0">
              <a:solidFill>
                <a:srgbClr val="002060"/>
              </a:solidFill>
              <a:effectLst/>
              <a:latin typeface="Arial" panose="020B0604020202020204" pitchFamily="34" charset="0"/>
              <a:cs typeface="Arial" panose="020B0604020202020204" pitchFamily="34" charset="0"/>
            </a:endParaRPr>
          </a:p>
          <a:p>
            <a:pPr marL="0" marR="0" lvl="0" indent="0" algn="just" defTabSz="1007943" rtl="0" eaLnBrk="1" fontAlgn="auto" latinLnBrk="0" hangingPunct="1">
              <a:lnSpc>
                <a:spcPts val="2400"/>
              </a:lnSpc>
              <a:spcBef>
                <a:spcPts val="1102"/>
              </a:spcBef>
              <a:spcAft>
                <a:spcPts val="0"/>
              </a:spcAft>
              <a:buClr>
                <a:srgbClr val="003399"/>
              </a:buClr>
              <a:buSzTx/>
              <a:buFontTx/>
              <a:buNone/>
              <a:tabLst/>
              <a:defRPr/>
            </a:pPr>
            <a:endParaRPr lang="pl-PL" sz="1600" b="1" i="0" dirty="0">
              <a:solidFill>
                <a:srgbClr val="002060"/>
              </a:solidFill>
              <a:effectLst/>
              <a:latin typeface="Arial" panose="020B0604020202020204" pitchFamily="34" charset="0"/>
              <a:cs typeface="Arial" panose="020B0604020202020204" pitchFamily="34" charset="0"/>
            </a:endParaRPr>
          </a:p>
        </p:txBody>
      </p:sp>
      <p:pic>
        <p:nvPicPr>
          <p:cNvPr id="6" name="Obraz 5">
            <a:extLst>
              <a:ext uri="{FF2B5EF4-FFF2-40B4-BE49-F238E27FC236}">
                <a16:creationId xmlns:a16="http://schemas.microsoft.com/office/drawing/2014/main" id="{CC4E4741-660B-DA96-2696-DB6896A2C4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498" y="6376877"/>
            <a:ext cx="7776864" cy="1011233"/>
          </a:xfrm>
          <a:prstGeom prst="rect">
            <a:avLst/>
          </a:prstGeom>
          <a:noFill/>
        </p:spPr>
      </p:pic>
      <p:sp>
        <p:nvSpPr>
          <p:cNvPr id="7" name="pole tekstowe 6">
            <a:extLst>
              <a:ext uri="{FF2B5EF4-FFF2-40B4-BE49-F238E27FC236}">
                <a16:creationId xmlns:a16="http://schemas.microsoft.com/office/drawing/2014/main" id="{840EA2F0-D781-6133-B7DF-276E7F6E41D2}"/>
              </a:ext>
            </a:extLst>
          </p:cNvPr>
          <p:cNvSpPr txBox="1"/>
          <p:nvPr/>
        </p:nvSpPr>
        <p:spPr>
          <a:xfrm>
            <a:off x="964848" y="323453"/>
            <a:ext cx="8762116" cy="769441"/>
          </a:xfrm>
          <a:prstGeom prst="rect">
            <a:avLst/>
          </a:prstGeom>
          <a:noFill/>
        </p:spPr>
        <p:txBody>
          <a:bodyPr wrap="square">
            <a:spAutoFit/>
          </a:bodyPr>
          <a:lstStyle/>
          <a:p>
            <a:pPr algn="ctr" fontAlgn="base"/>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Narodowy Fundusz Ochrony Środowiska </a:t>
            </a:r>
            <a:b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br>
            <a:r>
              <a:rPr kumimoji="0" lang="pl-PL" sz="2200" b="1" i="0" u="none" strike="noStrike" kern="1200" cap="none" spc="0" normalizeH="0" baseline="0" noProof="0" dirty="0">
                <a:ln>
                  <a:noFill/>
                </a:ln>
                <a:solidFill>
                  <a:srgbClr val="002073"/>
                </a:solidFill>
                <a:effectLst/>
                <a:uLnTx/>
                <a:uFillTx/>
                <a:latin typeface="Arial" panose="020B0604020202020204" pitchFamily="34" charset="0"/>
                <a:ea typeface="Open Sans" pitchFamily="2" charset="0"/>
                <a:cs typeface="Arial" panose="020B0604020202020204" pitchFamily="34" charset="0"/>
              </a:rPr>
              <a:t>i Gospodarki Wodnej</a:t>
            </a:r>
            <a:endParaRPr lang="pl-PL" b="1"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146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51750-9786-FD02-2FA0-FE79EB1D8C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EC8016D-732C-FB9C-0B8A-20C0E4A3E303}"/>
              </a:ext>
            </a:extLst>
          </p:cNvPr>
          <p:cNvSpPr>
            <a:spLocks noGrp="1"/>
          </p:cNvSpPr>
          <p:nvPr>
            <p:ph type="title"/>
          </p:nvPr>
        </p:nvSpPr>
        <p:spPr>
          <a:xfrm>
            <a:off x="1050283" y="363929"/>
            <a:ext cx="8640959" cy="1080001"/>
          </a:xfrm>
        </p:spPr>
        <p:txBody>
          <a:bodyPr/>
          <a:lstStyle/>
          <a:p>
            <a:pPr algn="ctr"/>
            <a:r>
              <a:rPr lang="pl-PL" sz="2200" dirty="0">
                <a:latin typeface="Arial" panose="020B0604020202020204" pitchFamily="34" charset="0"/>
                <a:cs typeface="Arial" panose="020B0604020202020204" pitchFamily="34" charset="0"/>
              </a:rPr>
              <a:t>Narodowy Fundusz Ochrony Środowiska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i Gospodarki Wodnej</a:t>
            </a:r>
            <a:endParaRPr lang="pl-PL" sz="2200" dirty="0">
              <a:latin typeface="Open Sans"/>
              <a:ea typeface="Open Sans"/>
              <a:cs typeface="Open Sans"/>
            </a:endParaRPr>
          </a:p>
        </p:txBody>
      </p:sp>
      <p:sp>
        <p:nvSpPr>
          <p:cNvPr id="3" name="Symbol zastępczy zawartości 2">
            <a:extLst>
              <a:ext uri="{FF2B5EF4-FFF2-40B4-BE49-F238E27FC236}">
                <a16:creationId xmlns:a16="http://schemas.microsoft.com/office/drawing/2014/main" id="{7894DE9C-9BD5-A26A-B978-CFB5FF461D82}"/>
              </a:ext>
            </a:extLst>
          </p:cNvPr>
          <p:cNvSpPr>
            <a:spLocks noGrp="1"/>
          </p:cNvSpPr>
          <p:nvPr>
            <p:ph idx="1"/>
          </p:nvPr>
        </p:nvSpPr>
        <p:spPr>
          <a:xfrm>
            <a:off x="483302" y="1449550"/>
            <a:ext cx="9774922" cy="4922575"/>
          </a:xfrm>
        </p:spPr>
        <p:txBody>
          <a:bodyPr vert="horz" lIns="0" tIns="0" rIns="0" bIns="0" rtlCol="0" anchor="t">
            <a:normAutofit/>
          </a:bodyPr>
          <a:lstStyle/>
          <a:p>
            <a:pPr marL="0" indent="0">
              <a:buNone/>
            </a:pPr>
            <a:r>
              <a:rPr lang="pl-PL" b="1" dirty="0">
                <a:latin typeface="Arial" panose="020B0604020202020204" pitchFamily="34" charset="0"/>
                <a:cs typeface="Arial" panose="020B0604020202020204" pitchFamily="34" charset="0"/>
              </a:rPr>
              <a:t>Współfinansowanie projektów dotyczących gospodarki odpadami, gospodarki o obiegu zamkniętym i rekultywacji terenów zdegradowanych</a:t>
            </a:r>
          </a:p>
          <a:p>
            <a:pPr marL="0" indent="0">
              <a:buNone/>
            </a:pPr>
            <a:r>
              <a:rPr lang="pl-PL" b="1" dirty="0">
                <a:latin typeface="Arial" panose="020B0604020202020204" pitchFamily="34" charset="0"/>
                <a:cs typeface="Arial" panose="020B0604020202020204" pitchFamily="34" charset="0"/>
              </a:rPr>
              <a:t>Koordynator programu:</a:t>
            </a:r>
            <a:endParaRPr lang="pl-PL" dirty="0">
              <a:latin typeface="Arial" panose="020B0604020202020204" pitchFamily="34" charset="0"/>
              <a:cs typeface="Arial" panose="020B0604020202020204" pitchFamily="34" charset="0"/>
            </a:endParaRPr>
          </a:p>
          <a:p>
            <a:pPr marL="0" indent="0" fontAlgn="base">
              <a:buNone/>
            </a:pPr>
            <a:r>
              <a:rPr lang="pl-PL" dirty="0">
                <a:latin typeface="Arial" panose="020B0604020202020204" pitchFamily="34" charset="0"/>
                <a:cs typeface="Arial" panose="020B0604020202020204" pitchFamily="34" charset="0"/>
              </a:rPr>
              <a:t>Konrad Miłoszewski; 885 339 647</a:t>
            </a:r>
          </a:p>
          <a:p>
            <a:pPr marL="0" indent="0" fontAlgn="base">
              <a:buNone/>
            </a:pPr>
            <a:r>
              <a:rPr lang="pl-PL" dirty="0">
                <a:latin typeface="Arial" panose="020B0604020202020204" pitchFamily="34" charset="0"/>
                <a:cs typeface="Arial" panose="020B0604020202020204" pitchFamily="34" charset="0"/>
              </a:rPr>
              <a:t>e-mail: </a:t>
            </a:r>
            <a:r>
              <a:rPr lang="pl-PL" dirty="0">
                <a:latin typeface="Arial" panose="020B0604020202020204" pitchFamily="34" charset="0"/>
                <a:cs typeface="Arial" panose="020B0604020202020204" pitchFamily="34" charset="0"/>
                <a:hlinkClick r:id="rId2"/>
              </a:rPr>
              <a:t>konrad.miloszewski@nfosigw.gov.pl</a:t>
            </a:r>
            <a:r>
              <a:rPr lang="pl-PL" dirty="0">
                <a:latin typeface="Arial" panose="020B0604020202020204" pitchFamily="34" charset="0"/>
                <a:cs typeface="Arial" panose="020B0604020202020204" pitchFamily="34" charset="0"/>
              </a:rPr>
              <a:t> </a:t>
            </a:r>
          </a:p>
          <a:p>
            <a:pPr marL="0" indent="0" fontAlgn="base">
              <a:buNone/>
            </a:pPr>
            <a:r>
              <a:rPr lang="pl-PL" b="1" dirty="0">
                <a:latin typeface="Arial" panose="020B0604020202020204" pitchFamily="34" charset="0"/>
                <a:cs typeface="Arial" panose="020B0604020202020204" pitchFamily="34" charset="0"/>
              </a:rPr>
              <a:t>Nabór wniosków odbywa się w trybie ciągłym.</a:t>
            </a:r>
          </a:p>
          <a:p>
            <a:pPr marL="0" indent="0" fontAlgn="base">
              <a:buNone/>
            </a:pPr>
            <a:r>
              <a:rPr lang="pl-PL" b="1" dirty="0">
                <a:latin typeface="Arial" panose="020B0604020202020204" pitchFamily="34" charset="0"/>
                <a:cs typeface="Arial" panose="020B0604020202020204" pitchFamily="34" charset="0"/>
              </a:rPr>
              <a:t>Wnioski należy składać w terminie: od 31.03.2026 r. do 30.12.2027 r.</a:t>
            </a:r>
            <a:endParaRPr lang="pl-PL" u="sng" dirty="0"/>
          </a:p>
          <a:p>
            <a:pPr marL="0" indent="0" fontAlgn="base">
              <a:buNone/>
            </a:pPr>
            <a:r>
              <a:rPr lang="pl-PL" dirty="0">
                <a:latin typeface="Arial" panose="020B0604020202020204" pitchFamily="34" charset="0"/>
                <a:cs typeface="Arial" panose="020B0604020202020204" pitchFamily="34" charset="0"/>
              </a:rPr>
              <a:t>Link do strony naboru :</a:t>
            </a:r>
          </a:p>
          <a:p>
            <a:pPr marL="0" indent="0">
              <a:buNone/>
            </a:pPr>
            <a:r>
              <a:rPr lang="pl-PL" dirty="0">
                <a:solidFill>
                  <a:schemeClr val="tx2"/>
                </a:solidFill>
                <a:latin typeface="Arial" panose="020B0604020202020204" pitchFamily="34" charset="0"/>
                <a:ea typeface="Open Sans"/>
                <a:cs typeface="Arial" panose="020B0604020202020204" pitchFamily="34" charset="0"/>
                <a:hlinkClick r:id="rId3"/>
              </a:rPr>
              <a:t>https://www.gov.pl/web/nfosigw/wspolfinansowanie-projektow-dotyczacych-gospodarki-odpadami-gospodarki-o-obiegu-zamknietym-i-rekultywacji-terenow-zdegradowanych-realizowanych-w-ramach-dzialania-fenx0104-i-fenx0105-programu-feniks-2021-2027</a:t>
            </a:r>
            <a:r>
              <a:rPr lang="pl-PL" dirty="0">
                <a:solidFill>
                  <a:schemeClr val="tx2"/>
                </a:solidFill>
                <a:latin typeface="Arial" panose="020B0604020202020204" pitchFamily="34" charset="0"/>
                <a:ea typeface="Open Sans"/>
                <a:cs typeface="Arial" panose="020B0604020202020204" pitchFamily="34" charset="0"/>
              </a:rPr>
              <a:t> </a:t>
            </a:r>
          </a:p>
        </p:txBody>
      </p:sp>
    </p:spTree>
    <p:extLst>
      <p:ext uri="{BB962C8B-B14F-4D97-AF65-F5344CB8AC3E}">
        <p14:creationId xmlns:p14="http://schemas.microsoft.com/office/powerpoint/2010/main" val="379907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ytuł 13">
            <a:extLst>
              <a:ext uri="{FF2B5EF4-FFF2-40B4-BE49-F238E27FC236}">
                <a16:creationId xmlns:a16="http://schemas.microsoft.com/office/drawing/2014/main" id="{EC4F37B1-F6F3-413E-B51F-FCA692C02D89}"/>
              </a:ext>
            </a:extLst>
          </p:cNvPr>
          <p:cNvSpPr>
            <a:spLocks noGrp="1"/>
          </p:cNvSpPr>
          <p:nvPr>
            <p:ph type="ctrTitle"/>
          </p:nvPr>
        </p:nvSpPr>
        <p:spPr>
          <a:xfrm>
            <a:off x="1385888" y="3059757"/>
            <a:ext cx="7920115" cy="1087764"/>
          </a:xfrm>
        </p:spPr>
        <p:txBody>
          <a:bodyPr>
            <a:normAutofit fontScale="90000"/>
          </a:bodyPr>
          <a:lstStyle/>
          <a:p>
            <a:pPr algn="ctr">
              <a:lnSpc>
                <a:spcPct val="115000"/>
              </a:lnSpc>
              <a:spcAft>
                <a:spcPts val="1000"/>
              </a:spcAft>
            </a:pPr>
            <a:br>
              <a:rPr lang="pl-PL" sz="4800" dirty="0">
                <a:effectLst/>
                <a:latin typeface="Calibri" panose="020F0502020204030204" pitchFamily="34" charset="0"/>
                <a:ea typeface="Times New Roman" panose="02020603050405020304" pitchFamily="18" charset="0"/>
                <a:cs typeface="Times New Roman" panose="02020603050405020304" pitchFamily="18" charset="0"/>
              </a:rPr>
            </a:br>
            <a:br>
              <a:rPr lang="pl-PL" sz="4800" dirty="0">
                <a:effectLst/>
                <a:latin typeface="Calibri" panose="020F0502020204030204" pitchFamily="34" charset="0"/>
                <a:ea typeface="Times New Roman" panose="02020603050405020304" pitchFamily="18" charset="0"/>
                <a:cs typeface="Times New Roman" panose="02020603050405020304" pitchFamily="18" charset="0"/>
              </a:rPr>
            </a:br>
            <a:br>
              <a:rPr lang="pl-PL" sz="4000" dirty="0"/>
            </a:br>
            <a:endParaRPr lang="pl-PL" dirty="0"/>
          </a:p>
        </p:txBody>
      </p:sp>
      <p:sp>
        <p:nvSpPr>
          <p:cNvPr id="2" name="pole tekstowe 1">
            <a:extLst>
              <a:ext uri="{FF2B5EF4-FFF2-40B4-BE49-F238E27FC236}">
                <a16:creationId xmlns:a16="http://schemas.microsoft.com/office/drawing/2014/main" id="{77E7029C-870B-8FCF-A87C-CCC9522FC209}"/>
              </a:ext>
            </a:extLst>
          </p:cNvPr>
          <p:cNvSpPr txBox="1"/>
          <p:nvPr/>
        </p:nvSpPr>
        <p:spPr>
          <a:xfrm>
            <a:off x="1025426" y="3519433"/>
            <a:ext cx="8496944"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800" b="1" i="0" u="none" strike="noStrike" kern="1200" cap="none" spc="0" normalizeH="0" baseline="0" noProof="0" dirty="0">
                <a:ln>
                  <a:noFill/>
                </a:ln>
                <a:solidFill>
                  <a:srgbClr val="002073">
                    <a:lumMod val="75000"/>
                  </a:srgbClr>
                </a:solidFill>
                <a:effectLst/>
                <a:uLnTx/>
                <a:uFillTx/>
                <a:latin typeface="Arial" panose="020B0604020202020204" pitchFamily="34" charset="0"/>
                <a:ea typeface="+mn-ea"/>
                <a:cs typeface="Arial" panose="020B0604020202020204" pitchFamily="34" charset="0"/>
              </a:rPr>
              <a:t>Oferta Głównego Punktu Informacyjnego Funduszy Europejskich w Lublinie </a:t>
            </a:r>
          </a:p>
        </p:txBody>
      </p:sp>
      <p:pic>
        <p:nvPicPr>
          <p:cNvPr id="3" name="Obraz 2">
            <a:extLst>
              <a:ext uri="{FF2B5EF4-FFF2-40B4-BE49-F238E27FC236}">
                <a16:creationId xmlns:a16="http://schemas.microsoft.com/office/drawing/2014/main" id="{F76C93B8-F5E0-7211-C2CC-B30F85BAD7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3017303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descr="Mężczyzna pracuje na komputerze">
            <a:extLst>
              <a:ext uri="{FF2B5EF4-FFF2-40B4-BE49-F238E27FC236}">
                <a16:creationId xmlns:a16="http://schemas.microsoft.com/office/drawing/2014/main" id="{E13C071F-1533-4D50-953E-8CC25EABE35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819" b="3819"/>
          <a:stretch>
            <a:fillRect/>
          </a:stretch>
        </p:blipFill>
        <p:spPr/>
      </p:pic>
      <p:sp>
        <p:nvSpPr>
          <p:cNvPr id="11" name="Tytuł 10">
            <a:extLst>
              <a:ext uri="{FF2B5EF4-FFF2-40B4-BE49-F238E27FC236}">
                <a16:creationId xmlns:a16="http://schemas.microsoft.com/office/drawing/2014/main" id="{56D39C55-7AA3-7040-B077-14B2D470B74D}"/>
              </a:ext>
            </a:extLst>
          </p:cNvPr>
          <p:cNvSpPr>
            <a:spLocks noGrp="1"/>
          </p:cNvSpPr>
          <p:nvPr>
            <p:ph type="ctrTitle"/>
          </p:nvPr>
        </p:nvSpPr>
        <p:spPr/>
        <p:txBody>
          <a:bodyPr/>
          <a:lstStyle/>
          <a:p>
            <a:r>
              <a:rPr kumimoji="0" lang="pl-PL" sz="2900" b="1" i="0" u="none" strike="noStrike" kern="1200" cap="none" spc="0" normalizeH="0" baseline="0" noProof="0" dirty="0">
                <a:ln>
                  <a:noFill/>
                </a:ln>
                <a:solidFill>
                  <a:srgbClr val="002073"/>
                </a:solidFill>
                <a:effectLst/>
                <a:uLnTx/>
                <a:uFillTx/>
                <a:latin typeface="Open Sans" pitchFamily="2" charset="0"/>
                <a:ea typeface="Open Sans" pitchFamily="2" charset="0"/>
                <a:cs typeface="Open Sans" pitchFamily="2" charset="0"/>
              </a:rPr>
              <a:t>Pytania?</a:t>
            </a:r>
            <a:br>
              <a:rPr kumimoji="0" lang="pl-PL" sz="2900" b="1" i="0" u="none" strike="noStrike" kern="1200" cap="none" spc="0" normalizeH="0" baseline="0" noProof="0" dirty="0">
                <a:ln>
                  <a:noFill/>
                </a:ln>
                <a:solidFill>
                  <a:srgbClr val="002073"/>
                </a:solidFill>
                <a:effectLst/>
                <a:uLnTx/>
                <a:uFillTx/>
                <a:latin typeface="Open Sans" pitchFamily="2" charset="0"/>
                <a:ea typeface="Open Sans" pitchFamily="2" charset="0"/>
                <a:cs typeface="Open Sans" pitchFamily="2" charset="0"/>
              </a:rPr>
            </a:br>
            <a:endParaRPr lang="pl-PL" dirty="0"/>
          </a:p>
        </p:txBody>
      </p:sp>
      <p:pic>
        <p:nvPicPr>
          <p:cNvPr id="2" name="Obraz 1">
            <a:extLst>
              <a:ext uri="{FF2B5EF4-FFF2-40B4-BE49-F238E27FC236}">
                <a16:creationId xmlns:a16="http://schemas.microsoft.com/office/drawing/2014/main" id="{695AD490-152D-2FF8-D639-79A1495E8E8C}"/>
              </a:ext>
            </a:extLst>
          </p:cNvPr>
          <p:cNvPicPr>
            <a:picLocks noChangeAspect="1"/>
          </p:cNvPicPr>
          <p:nvPr/>
        </p:nvPicPr>
        <p:blipFill>
          <a:blip r:embed="rId4"/>
          <a:stretch>
            <a:fillRect/>
          </a:stretch>
        </p:blipFill>
        <p:spPr>
          <a:xfrm>
            <a:off x="1961530" y="6695125"/>
            <a:ext cx="6072142" cy="829128"/>
          </a:xfrm>
          <a:prstGeom prst="rect">
            <a:avLst/>
          </a:prstGeom>
        </p:spPr>
      </p:pic>
      <p:pic>
        <p:nvPicPr>
          <p:cNvPr id="4" name="Obraz 3">
            <a:extLst>
              <a:ext uri="{FF2B5EF4-FFF2-40B4-BE49-F238E27FC236}">
                <a16:creationId xmlns:a16="http://schemas.microsoft.com/office/drawing/2014/main" id="{8FE35DF7-D106-4031-907F-C167E85396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5524" y="6294937"/>
            <a:ext cx="8714067" cy="1115168"/>
          </a:xfrm>
          <a:prstGeom prst="rect">
            <a:avLst/>
          </a:prstGeom>
          <a:noFill/>
        </p:spPr>
      </p:pic>
    </p:spTree>
    <p:extLst>
      <p:ext uri="{BB962C8B-B14F-4D97-AF65-F5344CB8AC3E}">
        <p14:creationId xmlns:p14="http://schemas.microsoft.com/office/powerpoint/2010/main" val="1168083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56B30E-C794-4797-8370-F561ECABB917}"/>
              </a:ext>
            </a:extLst>
          </p:cNvPr>
          <p:cNvSpPr>
            <a:spLocks noGrp="1"/>
          </p:cNvSpPr>
          <p:nvPr>
            <p:ph type="ctrTitle"/>
          </p:nvPr>
        </p:nvSpPr>
        <p:spPr>
          <a:xfrm>
            <a:off x="5418679" y="2123653"/>
            <a:ext cx="7920115" cy="1170242"/>
          </a:xfrm>
        </p:spPr>
        <p:txBody>
          <a:bodyPr>
            <a:normAutofit/>
          </a:bodyPr>
          <a:lstStyle/>
          <a:p>
            <a:r>
              <a:rPr lang="pl-PL" sz="2800" dirty="0">
                <a:solidFill>
                  <a:srgbClr val="002060"/>
                </a:solidFill>
                <a:latin typeface="Arial" panose="020B0604020202020204" pitchFamily="34" charset="0"/>
                <a:cs typeface="Arial" panose="020B0604020202020204" pitchFamily="34" charset="0"/>
              </a:rPr>
              <a:t>Dziękuję za uwagę</a:t>
            </a:r>
            <a:br>
              <a:rPr lang="pl-PL" sz="2800" dirty="0">
                <a:solidFill>
                  <a:srgbClr val="002060"/>
                </a:solidFill>
                <a:latin typeface="Arial" panose="020B0604020202020204" pitchFamily="34" charset="0"/>
                <a:cs typeface="Arial" panose="020B0604020202020204" pitchFamily="34" charset="0"/>
              </a:rPr>
            </a:br>
            <a:endParaRPr lang="pl-PL" sz="2800" dirty="0"/>
          </a:p>
        </p:txBody>
      </p:sp>
      <p:sp>
        <p:nvSpPr>
          <p:cNvPr id="3" name="Podtytuł 2">
            <a:extLst>
              <a:ext uri="{FF2B5EF4-FFF2-40B4-BE49-F238E27FC236}">
                <a16:creationId xmlns:a16="http://schemas.microsoft.com/office/drawing/2014/main" id="{5C1583CD-7D18-4824-AA13-0F9F606E217C}"/>
              </a:ext>
            </a:extLst>
          </p:cNvPr>
          <p:cNvSpPr>
            <a:spLocks noGrp="1"/>
          </p:cNvSpPr>
          <p:nvPr>
            <p:ph type="subTitle" idx="1"/>
          </p:nvPr>
        </p:nvSpPr>
        <p:spPr>
          <a:xfrm>
            <a:off x="1457474" y="2771724"/>
            <a:ext cx="7920037" cy="3470061"/>
          </a:xfrm>
        </p:spPr>
        <p:txBody>
          <a:bodyPr>
            <a:noAutofit/>
          </a:bodyPr>
          <a:lstStyle/>
          <a:p>
            <a:pPr indent="0">
              <a:lnSpc>
                <a:spcPct val="100000"/>
              </a:lnSpc>
              <a:spcBef>
                <a:spcPts val="1103"/>
              </a:spcBef>
              <a:buNone/>
              <a:tabLst>
                <a:tab pos="0" algn="l"/>
              </a:tabLst>
            </a:pPr>
            <a:endParaRPr lang="pl-PL" sz="2000" b="1" dirty="0">
              <a:solidFill>
                <a:schemeClr val="tx2"/>
              </a:solidFill>
            </a:endParaRPr>
          </a:p>
          <a:p>
            <a:pPr indent="0">
              <a:lnSpc>
                <a:spcPct val="100000"/>
              </a:lnSpc>
              <a:spcBef>
                <a:spcPts val="1103"/>
              </a:spcBef>
              <a:buNone/>
              <a:tabLst>
                <a:tab pos="0" algn="l"/>
              </a:tabLst>
            </a:pPr>
            <a:r>
              <a:rPr lang="pl-PL" sz="2000" b="1" dirty="0">
                <a:solidFill>
                  <a:schemeClr val="tx2"/>
                </a:solidFill>
              </a:rPr>
              <a:t>Krzysztof Prybuła</a:t>
            </a:r>
            <a:endParaRPr lang="pl-PL" sz="2000" dirty="0"/>
          </a:p>
          <a:p>
            <a:pPr indent="0">
              <a:lnSpc>
                <a:spcPct val="100000"/>
              </a:lnSpc>
              <a:spcBef>
                <a:spcPts val="1103"/>
              </a:spcBef>
              <a:buNone/>
              <a:tabLst>
                <a:tab pos="0" algn="l"/>
              </a:tabLst>
            </a:pPr>
            <a:r>
              <a:rPr lang="pl-PL" sz="1600" b="1" dirty="0">
                <a:solidFill>
                  <a:schemeClr val="tx2"/>
                </a:solidFill>
                <a:latin typeface="+mn-lt"/>
              </a:rPr>
              <a:t>Oddział Informacji o Funduszach Europejskich </a:t>
            </a:r>
          </a:p>
          <a:p>
            <a:pPr indent="0">
              <a:lnSpc>
                <a:spcPct val="100000"/>
              </a:lnSpc>
              <a:spcBef>
                <a:spcPts val="1103"/>
              </a:spcBef>
              <a:buNone/>
              <a:tabLst>
                <a:tab pos="0" algn="l"/>
              </a:tabLst>
            </a:pPr>
            <a:r>
              <a:rPr lang="pl-PL" sz="1600" b="1" dirty="0">
                <a:solidFill>
                  <a:schemeClr val="tx2"/>
                </a:solidFill>
                <a:latin typeface="+mn-lt"/>
              </a:rPr>
              <a:t>Departament Zarządzania Programami Regionalnymi </a:t>
            </a:r>
          </a:p>
          <a:p>
            <a:pPr indent="0">
              <a:lnSpc>
                <a:spcPct val="100000"/>
              </a:lnSpc>
              <a:spcBef>
                <a:spcPts val="1103"/>
              </a:spcBef>
              <a:buNone/>
              <a:tabLst>
                <a:tab pos="0" algn="l"/>
              </a:tabLst>
            </a:pPr>
            <a:r>
              <a:rPr lang="pl-PL" sz="1600" b="1" dirty="0">
                <a:solidFill>
                  <a:schemeClr val="tx2"/>
                </a:solidFill>
                <a:latin typeface="+mn-lt"/>
              </a:rPr>
              <a:t>Urząd Marszałkowski Województwa Lubelskiego w Lublinie </a:t>
            </a:r>
          </a:p>
          <a:p>
            <a:pPr indent="0">
              <a:lnSpc>
                <a:spcPct val="100000"/>
              </a:lnSpc>
              <a:spcBef>
                <a:spcPts val="1103"/>
              </a:spcBef>
              <a:buNone/>
              <a:tabLst>
                <a:tab pos="0" algn="l"/>
              </a:tabLst>
            </a:pPr>
            <a:r>
              <a:rPr lang="pl-PL" sz="1600" b="1" dirty="0">
                <a:solidFill>
                  <a:schemeClr val="tx2"/>
                </a:solidFill>
                <a:latin typeface="+mn-lt"/>
              </a:rPr>
              <a:t>G</a:t>
            </a:r>
            <a:r>
              <a:rPr lang="pl-PL" sz="1600" b="1" strike="noStrike" spc="-1" dirty="0">
                <a:solidFill>
                  <a:schemeClr val="tx2"/>
                </a:solidFill>
                <a:latin typeface="+mn-lt"/>
                <a:ea typeface="Open Sans"/>
              </a:rPr>
              <a:t>łówny Punkt Informacyjny </a:t>
            </a:r>
            <a:r>
              <a:rPr lang="pl-PL" sz="1600" b="1" strike="noStrike" spc="-1" dirty="0">
                <a:solidFill>
                  <a:srgbClr val="002073"/>
                </a:solidFill>
                <a:latin typeface="+mn-lt"/>
                <a:ea typeface="Open Sans"/>
              </a:rPr>
              <a:t>Funduszy Europejskich </a:t>
            </a:r>
            <a:r>
              <a:rPr lang="pl-PL" sz="1600" strike="noStrike" spc="-1" dirty="0">
                <a:solidFill>
                  <a:srgbClr val="002073"/>
                </a:solidFill>
                <a:latin typeface="+mn-lt"/>
                <a:ea typeface="Open Sans"/>
              </a:rPr>
              <a:t>w Lublinie</a:t>
            </a:r>
            <a:br>
              <a:rPr lang="pl-PL" sz="1600" strike="noStrike" spc="-1" dirty="0">
                <a:solidFill>
                  <a:srgbClr val="002073"/>
                </a:solidFill>
                <a:latin typeface="+mn-lt"/>
                <a:ea typeface="Open Sans"/>
              </a:rPr>
            </a:br>
            <a:r>
              <a:rPr lang="pl-PL" sz="1600" strike="noStrike" spc="-1" dirty="0">
                <a:solidFill>
                  <a:srgbClr val="002073"/>
                </a:solidFill>
                <a:latin typeface="+mn-lt"/>
                <a:ea typeface="Open Sans"/>
              </a:rPr>
              <a:t>tel.: 81 44 16 865, 81 44 16 86</a:t>
            </a:r>
            <a:r>
              <a:rPr lang="pl-PL" sz="1600" spc="-1" dirty="0">
                <a:solidFill>
                  <a:srgbClr val="002073"/>
                </a:solidFill>
                <a:latin typeface="+mn-lt"/>
                <a:ea typeface="Open Sans"/>
              </a:rPr>
              <a:t>4</a:t>
            </a:r>
            <a:endParaRPr lang="pl-PL" sz="1600" strike="noStrike" spc="-1" dirty="0">
              <a:solidFill>
                <a:srgbClr val="002073"/>
              </a:solidFill>
              <a:latin typeface="+mn-lt"/>
              <a:ea typeface="Open Sans"/>
            </a:endParaRPr>
          </a:p>
          <a:p>
            <a:pPr indent="0">
              <a:lnSpc>
                <a:spcPct val="100000"/>
              </a:lnSpc>
              <a:spcBef>
                <a:spcPts val="1103"/>
              </a:spcBef>
              <a:buNone/>
              <a:tabLst>
                <a:tab pos="0" algn="l"/>
              </a:tabLst>
            </a:pPr>
            <a:r>
              <a:rPr lang="pl-PL" sz="1600" spc="-1" dirty="0">
                <a:solidFill>
                  <a:srgbClr val="002073"/>
                </a:solidFill>
                <a:latin typeface="+mn-lt"/>
                <a:ea typeface="Open Sans"/>
              </a:rPr>
              <a:t>e-mail: </a:t>
            </a:r>
            <a:r>
              <a:rPr lang="pl-PL" sz="1600" spc="-1" dirty="0">
                <a:solidFill>
                  <a:schemeClr val="accent4"/>
                </a:solidFill>
                <a:latin typeface="+mn-lt"/>
                <a:ea typeface="Open Sans"/>
                <a:hlinkClick r:id="rId3">
                  <a:extLst>
                    <a:ext uri="{A12FA001-AC4F-418D-AE19-62706E023703}">
                      <ahyp:hlinkClr xmlns:ahyp="http://schemas.microsoft.com/office/drawing/2018/hyperlinkcolor" val="tx"/>
                    </a:ext>
                  </a:extLst>
                </a:hlinkClick>
              </a:rPr>
              <a:t>pife.lublin@lubelskie.pl</a:t>
            </a:r>
            <a:r>
              <a:rPr lang="pl-PL" sz="1600" spc="-1" dirty="0">
                <a:solidFill>
                  <a:schemeClr val="accent4"/>
                </a:solidFill>
                <a:latin typeface="+mn-lt"/>
                <a:ea typeface="Open Sans"/>
              </a:rPr>
              <a:t>  , </a:t>
            </a:r>
            <a:r>
              <a:rPr lang="pl-PL" sz="1600" spc="-1" dirty="0">
                <a:solidFill>
                  <a:schemeClr val="accent4"/>
                </a:solidFill>
                <a:latin typeface="+mn-lt"/>
                <a:ea typeface="Open Sans"/>
                <a:hlinkClick r:id="rId4"/>
              </a:rPr>
              <a:t>krzysztof.prybula@lubelskie.pl</a:t>
            </a:r>
            <a:r>
              <a:rPr lang="pl-PL" sz="1600" spc="-1" dirty="0">
                <a:solidFill>
                  <a:schemeClr val="accent4"/>
                </a:solidFill>
                <a:latin typeface="+mn-lt"/>
                <a:ea typeface="Open Sans"/>
              </a:rPr>
              <a:t>  </a:t>
            </a:r>
            <a:endParaRPr lang="pl-PL" sz="1600" strike="noStrike" spc="-1" dirty="0">
              <a:solidFill>
                <a:schemeClr val="accent4"/>
              </a:solidFill>
              <a:latin typeface="+mn-lt"/>
            </a:endParaRPr>
          </a:p>
          <a:p>
            <a:pPr algn="ctr">
              <a:lnSpc>
                <a:spcPct val="100000"/>
              </a:lnSpc>
            </a:pPr>
            <a:endParaRPr lang="pl-PL" sz="1800" dirty="0">
              <a:latin typeface="Arial" panose="020B0604020202020204" pitchFamily="34" charset="0"/>
              <a:cs typeface="Arial" panose="020B0604020202020204" pitchFamily="34" charset="0"/>
            </a:endParaRPr>
          </a:p>
          <a:p>
            <a:pPr algn="r"/>
            <a:endParaRPr lang="pl-PL" sz="1100" dirty="0"/>
          </a:p>
        </p:txBody>
      </p:sp>
      <p:pic>
        <p:nvPicPr>
          <p:cNvPr id="4" name="Obraz 3">
            <a:extLst>
              <a:ext uri="{FF2B5EF4-FFF2-40B4-BE49-F238E27FC236}">
                <a16:creationId xmlns:a16="http://schemas.microsoft.com/office/drawing/2014/main" id="{1E83733F-F669-809E-E8B1-6AFABC42F9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2493633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B1E85C-EC86-4892-84BB-2AFF0F450392}"/>
              </a:ext>
            </a:extLst>
          </p:cNvPr>
          <p:cNvSpPr>
            <a:spLocks noGrp="1"/>
          </p:cNvSpPr>
          <p:nvPr>
            <p:ph type="ctrTitle"/>
          </p:nvPr>
        </p:nvSpPr>
        <p:spPr>
          <a:xfrm>
            <a:off x="3041650" y="5292005"/>
            <a:ext cx="6556020" cy="1440160"/>
          </a:xfrm>
        </p:spPr>
        <p:txBody>
          <a:bodyPr>
            <a:normAutofit/>
          </a:bodyPr>
          <a:lstStyle/>
          <a:p>
            <a:pPr algn="ctr"/>
            <a:r>
              <a:rPr lang="pl-PL" sz="2400" dirty="0">
                <a:solidFill>
                  <a:srgbClr val="002073"/>
                </a:solidFill>
                <a:latin typeface="Arial" panose="020B0604020202020204" pitchFamily="34" charset="0"/>
                <a:cs typeface="Arial" panose="020B0604020202020204" pitchFamily="34" charset="0"/>
              </a:rPr>
              <a:t>Główny</a:t>
            </a:r>
            <a:r>
              <a:rPr kumimoji="0" lang="pl-PL" sz="2400" b="1" i="0" u="none" strike="noStrike" kern="1200" cap="none" spc="0" normalizeH="0" baseline="0" noProof="0" dirty="0">
                <a:ln>
                  <a:noFill/>
                </a:ln>
                <a:solidFill>
                  <a:srgbClr val="002073"/>
                </a:solidFill>
                <a:effectLst/>
                <a:uLnTx/>
                <a:uFillTx/>
                <a:latin typeface="Arial" panose="020B0604020202020204" pitchFamily="34" charset="0"/>
                <a:cs typeface="Arial" panose="020B0604020202020204" pitchFamily="34" charset="0"/>
              </a:rPr>
              <a:t> Punkt Informacyjny Funduszy Europejskich w Lublinie</a:t>
            </a:r>
            <a:endParaRPr lang="pl-PL" dirty="0">
              <a:latin typeface="Arial" panose="020B0604020202020204" pitchFamily="34" charset="0"/>
              <a:cs typeface="Arial" panose="020B0604020202020204" pitchFamily="34" charset="0"/>
            </a:endParaRPr>
          </a:p>
        </p:txBody>
      </p:sp>
      <p:sp>
        <p:nvSpPr>
          <p:cNvPr id="5" name="pole tekstowe 4">
            <a:extLst>
              <a:ext uri="{FF2B5EF4-FFF2-40B4-BE49-F238E27FC236}">
                <a16:creationId xmlns:a16="http://schemas.microsoft.com/office/drawing/2014/main" id="{D08F8E7F-3D17-ED36-7D64-3CB753C0A32B}"/>
              </a:ext>
            </a:extLst>
          </p:cNvPr>
          <p:cNvSpPr txBox="1"/>
          <p:nvPr/>
        </p:nvSpPr>
        <p:spPr>
          <a:xfrm>
            <a:off x="996669" y="1043533"/>
            <a:ext cx="8280498" cy="2755883"/>
          </a:xfrm>
          <a:prstGeom prst="rect">
            <a:avLst/>
          </a:prstGeom>
          <a:noFill/>
        </p:spPr>
        <p:txBody>
          <a:bodyPr wrap="square">
            <a:spAutoFit/>
          </a:body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pl-PL"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www.pife.gov.pl</a:t>
            </a:r>
            <a:endParaRPr kumimoji="0" lang="pl-PL"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1007943" rtl="0" eaLnBrk="1" fontAlgn="auto" latinLnBrk="0" hangingPunct="1">
              <a:lnSpc>
                <a:spcPts val="2400"/>
              </a:lnSpc>
              <a:spcBef>
                <a:spcPts val="1102"/>
              </a:spcBef>
              <a:spcAft>
                <a:spcPts val="0"/>
              </a:spcAft>
              <a:buClr>
                <a:srgbClr val="003399"/>
              </a:buClr>
              <a:buSzTx/>
              <a:buFontTx/>
              <a:buNone/>
              <a:tabLst/>
              <a:defRPr/>
            </a:pPr>
            <a:endParaRPr kumimoji="0" lang="pl-PL" sz="28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007943" rtl="0" eaLnBrk="1" fontAlgn="auto" latinLnBrk="0" hangingPunct="1">
              <a:lnSpc>
                <a:spcPts val="2400"/>
              </a:lnSpc>
              <a:spcBef>
                <a:spcPts val="1102"/>
              </a:spcBef>
              <a:spcAft>
                <a:spcPts val="0"/>
              </a:spcAft>
              <a:buClr>
                <a:srgbClr val="003399"/>
              </a:buClr>
              <a:buSzTx/>
              <a:buFontTx/>
              <a:buNone/>
              <a:tabLst/>
              <a:defRPr/>
            </a:pP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GPI Lublin</a:t>
            </a: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ul. Stefczyka 3b, pok. 0.1, 0.1A, 0.1B</a:t>
            </a:r>
            <a:b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tel.: 81 44 16 864, (865), (546)</a:t>
            </a:r>
            <a:r>
              <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4"/>
              </a:rPr>
              <a:t>pife.lublin@lubelskie.pl</a:t>
            </a:r>
            <a:r>
              <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1007943" rtl="0" eaLnBrk="1" fontAlgn="auto" latinLnBrk="0" hangingPunct="1">
              <a:lnSpc>
                <a:spcPts val="2400"/>
              </a:lnSpc>
              <a:spcBef>
                <a:spcPts val="1102"/>
              </a:spcBef>
              <a:spcAft>
                <a:spcPts val="0"/>
              </a:spcAft>
              <a:buClr>
                <a:srgbClr val="003399"/>
              </a:buClr>
              <a:buSzTx/>
              <a:buFontTx/>
              <a:buNone/>
              <a:tabLst/>
              <a:defRPr/>
            </a:pPr>
            <a:r>
              <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GPI w Lublinie </a:t>
            </a: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jest</a:t>
            </a: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czynne od poniedziałku do piątku w godzinach 7.30-15.30. </a:t>
            </a:r>
          </a:p>
          <a:p>
            <a:pPr marL="0" marR="0" lvl="0" indent="0" algn="l" defTabSz="1007943" rtl="0" eaLnBrk="1" fontAlgn="auto" latinLnBrk="0" hangingPunct="1">
              <a:lnSpc>
                <a:spcPts val="2400"/>
              </a:lnSpc>
              <a:spcBef>
                <a:spcPts val="1102"/>
              </a:spcBef>
              <a:spcAft>
                <a:spcPts val="0"/>
              </a:spcAft>
              <a:buClr>
                <a:srgbClr val="003399"/>
              </a:buClr>
              <a:buSzTx/>
              <a:buFontTx/>
              <a:buNone/>
              <a:tabLst/>
              <a:defRPr/>
            </a:pPr>
            <a:endParaRPr kumimoji="0" lang="pl-PL" sz="18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3" name="Obraz 2">
            <a:extLst>
              <a:ext uri="{FF2B5EF4-FFF2-40B4-BE49-F238E27FC236}">
                <a16:creationId xmlns:a16="http://schemas.microsoft.com/office/drawing/2014/main" id="{56F8EDCF-8267-AF63-4B35-95D21F1EA2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936840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B1E85C-EC86-4892-84BB-2AFF0F450392}"/>
              </a:ext>
            </a:extLst>
          </p:cNvPr>
          <p:cNvSpPr>
            <a:spLocks noGrp="1"/>
          </p:cNvSpPr>
          <p:nvPr>
            <p:ph type="ctrTitle"/>
          </p:nvPr>
        </p:nvSpPr>
        <p:spPr>
          <a:xfrm>
            <a:off x="3110366" y="5292005"/>
            <a:ext cx="6556020" cy="1440160"/>
          </a:xfrm>
        </p:spPr>
        <p:txBody>
          <a:bodyPr>
            <a:normAutofit/>
          </a:bodyPr>
          <a:lstStyle/>
          <a:p>
            <a:pPr algn="ctr"/>
            <a:r>
              <a:rPr kumimoji="0" lang="pl-PL" sz="2400" b="1" i="0" u="none" strike="noStrike" kern="1200" cap="none" spc="0" normalizeH="0" baseline="0" noProof="0" dirty="0">
                <a:ln>
                  <a:noFill/>
                </a:ln>
                <a:solidFill>
                  <a:srgbClr val="002073"/>
                </a:solidFill>
                <a:effectLst/>
                <a:uLnTx/>
                <a:uFillTx/>
                <a:latin typeface="Arial" panose="020B0604020202020204" pitchFamily="34" charset="0"/>
                <a:cs typeface="Arial" panose="020B0604020202020204" pitchFamily="34" charset="0"/>
              </a:rPr>
              <a:t>Główny Punkt Informacyjny Funduszy Europejskich w Lublinie</a:t>
            </a:r>
            <a:endParaRPr lang="pl-PL" dirty="0">
              <a:latin typeface="Arial" panose="020B0604020202020204" pitchFamily="34" charset="0"/>
              <a:cs typeface="Arial" panose="020B0604020202020204" pitchFamily="34" charset="0"/>
            </a:endParaRPr>
          </a:p>
        </p:txBody>
      </p:sp>
      <p:sp>
        <p:nvSpPr>
          <p:cNvPr id="7" name="pole tekstowe 6">
            <a:extLst>
              <a:ext uri="{FF2B5EF4-FFF2-40B4-BE49-F238E27FC236}">
                <a16:creationId xmlns:a16="http://schemas.microsoft.com/office/drawing/2014/main" id="{7AE557E3-D1FC-4D74-9A8F-0EDE5655DE3C}"/>
              </a:ext>
            </a:extLst>
          </p:cNvPr>
          <p:cNvSpPr txBox="1"/>
          <p:nvPr/>
        </p:nvSpPr>
        <p:spPr>
          <a:xfrm>
            <a:off x="1025426" y="467469"/>
            <a:ext cx="8640960" cy="36317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www.pife.gov.pl</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l-PL" sz="2000" b="1" i="0" u="sng"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l-PL" sz="2000" b="1" i="0" u="sng"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Wszystkie usługi świadczone przez GPI Lublin są bezpłatne!</a:t>
            </a:r>
            <a:endParaRPr kumimoji="0" lang="pl-PL" sz="2000" b="0" i="0" u="sng"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Specjaliści ds. Funduszy Europejskich udzielają informacji na temat:</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przygotowania wniosku o dotację</a:t>
            </a: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realizacji projektów,</a:t>
            </a:r>
            <a:endPar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pl-PL" sz="1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udziału w dostępnych projektach.</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Systematycznie organizujemy dyżury w gminach województwa lubelskiego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 prowadzimy stacjonarne spotkania informacyjne oraz webinaria (spotkania online).</a:t>
            </a:r>
          </a:p>
        </p:txBody>
      </p:sp>
      <p:pic>
        <p:nvPicPr>
          <p:cNvPr id="3" name="Obraz 2">
            <a:extLst>
              <a:ext uri="{FF2B5EF4-FFF2-40B4-BE49-F238E27FC236}">
                <a16:creationId xmlns:a16="http://schemas.microsoft.com/office/drawing/2014/main" id="{B4F606B5-2837-5351-1108-E2D05BED6D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9442" y="6372853"/>
            <a:ext cx="8496944" cy="984101"/>
          </a:xfrm>
          <a:prstGeom prst="rect">
            <a:avLst/>
          </a:prstGeom>
          <a:noFill/>
        </p:spPr>
      </p:pic>
    </p:spTree>
    <p:extLst>
      <p:ext uri="{BB962C8B-B14F-4D97-AF65-F5344CB8AC3E}">
        <p14:creationId xmlns:p14="http://schemas.microsoft.com/office/powerpoint/2010/main" val="127398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843E26-FB45-4EFF-B304-E8E1CAC30E12}"/>
              </a:ext>
            </a:extLst>
          </p:cNvPr>
          <p:cNvSpPr>
            <a:spLocks noGrp="1"/>
          </p:cNvSpPr>
          <p:nvPr>
            <p:ph type="title"/>
          </p:nvPr>
        </p:nvSpPr>
        <p:spPr>
          <a:xfrm>
            <a:off x="1025525" y="202722"/>
            <a:ext cx="8640381" cy="984828"/>
          </a:xfrm>
        </p:spPr>
        <p:txBody>
          <a:bodyPr>
            <a:normAutofit fontScale="90000"/>
          </a:bodyPr>
          <a:lstStyle/>
          <a:p>
            <a:pPr algn="ctr"/>
            <a:r>
              <a:rPr lang="pl-PL" sz="3100" b="1" dirty="0">
                <a:solidFill>
                  <a:srgbClr val="002060"/>
                </a:solidFill>
                <a:latin typeface="Arial" panose="020B0604020202020204" pitchFamily="34" charset="0"/>
                <a:cs typeface="Arial" panose="020B0604020202020204" pitchFamily="34" charset="0"/>
              </a:rPr>
              <a:t>www.pife.gov.pl</a:t>
            </a:r>
            <a:br>
              <a:rPr lang="pl-PL" sz="2400" b="1" dirty="0">
                <a:solidFill>
                  <a:srgbClr val="002060"/>
                </a:solidFill>
                <a:latin typeface="Arial" panose="020B0604020202020204" pitchFamily="34" charset="0"/>
                <a:cs typeface="Arial" panose="020B0604020202020204" pitchFamily="34" charset="0"/>
              </a:rPr>
            </a:br>
            <a:br>
              <a:rPr lang="pl-PL" dirty="0">
                <a:latin typeface="Arial" panose="020B0604020202020204" pitchFamily="34" charset="0"/>
                <a:cs typeface="Arial" panose="020B0604020202020204" pitchFamily="34" charset="0"/>
              </a:rPr>
            </a:br>
            <a:br>
              <a:rPr lang="pl-PL" dirty="0">
                <a:latin typeface="Arial" panose="020B0604020202020204" pitchFamily="34" charset="0"/>
                <a:cs typeface="Arial" panose="020B0604020202020204" pitchFamily="34" charset="0"/>
              </a:rPr>
            </a:br>
            <a:br>
              <a:rPr lang="pl-PL" dirty="0"/>
            </a:br>
            <a:br>
              <a:rPr lang="pl-PL" dirty="0"/>
            </a:br>
            <a:br>
              <a:rPr lang="pl-PL" dirty="0"/>
            </a:br>
            <a:endParaRPr lang="pl-PL" dirty="0"/>
          </a:p>
        </p:txBody>
      </p:sp>
      <p:sp>
        <p:nvSpPr>
          <p:cNvPr id="3" name="Symbol zastępczy zawartości 2">
            <a:extLst>
              <a:ext uri="{FF2B5EF4-FFF2-40B4-BE49-F238E27FC236}">
                <a16:creationId xmlns:a16="http://schemas.microsoft.com/office/drawing/2014/main" id="{B1147E81-7CAE-4B53-A59A-CD2F491FB2DF}"/>
              </a:ext>
            </a:extLst>
          </p:cNvPr>
          <p:cNvSpPr>
            <a:spLocks noGrp="1"/>
          </p:cNvSpPr>
          <p:nvPr>
            <p:ph idx="1"/>
          </p:nvPr>
        </p:nvSpPr>
        <p:spPr>
          <a:xfrm>
            <a:off x="1025907" y="1475581"/>
            <a:ext cx="8640382" cy="4896544"/>
          </a:xfrm>
        </p:spPr>
        <p:txBody>
          <a:bodyPr/>
          <a:lstStyle/>
          <a:p>
            <a:pPr marL="0" indent="0">
              <a:buNone/>
            </a:pPr>
            <a:r>
              <a:rPr lang="pl-PL" sz="2000" dirty="0">
                <a:solidFill>
                  <a:srgbClr val="002060"/>
                </a:solidFill>
                <a:effectLst/>
                <a:latin typeface="Arial" panose="020B0604020202020204" pitchFamily="34" charset="0"/>
                <a:ea typeface="Times New Roman" panose="02020603050405020304" pitchFamily="18" charset="0"/>
              </a:rPr>
              <a:t>Zakres usług </a:t>
            </a:r>
            <a:r>
              <a:rPr lang="pl-PL" sz="2000" dirty="0">
                <a:solidFill>
                  <a:srgbClr val="002060"/>
                </a:solidFill>
                <a:latin typeface="Arial" panose="020B0604020202020204" pitchFamily="34" charset="0"/>
                <a:ea typeface="Times New Roman" panose="02020603050405020304" pitchFamily="18" charset="0"/>
              </a:rPr>
              <a:t>GPI Lublin</a:t>
            </a:r>
            <a:r>
              <a:rPr lang="pl-PL" sz="2000" dirty="0">
                <a:solidFill>
                  <a:srgbClr val="002060"/>
                </a:solidFill>
                <a:effectLst/>
                <a:latin typeface="Arial" panose="020B0604020202020204" pitchFamily="34" charset="0"/>
                <a:ea typeface="Times New Roman" panose="02020603050405020304" pitchFamily="18" charset="0"/>
              </a:rPr>
              <a:t>:</a:t>
            </a:r>
          </a:p>
          <a:p>
            <a:pPr>
              <a:buFont typeface="Wingdings" panose="05000000000000000000" pitchFamily="2" charset="2"/>
              <a:buChar char="§"/>
            </a:pPr>
            <a:r>
              <a:rPr lang="pl-PL" sz="2000" dirty="0">
                <a:solidFill>
                  <a:srgbClr val="002060"/>
                </a:solidFill>
                <a:latin typeface="Arial" panose="020B0604020202020204" pitchFamily="34" charset="0"/>
                <a:ea typeface="Times New Roman" panose="02020603050405020304" pitchFamily="18" charset="0"/>
              </a:rPr>
              <a:t>s</a:t>
            </a:r>
            <a:r>
              <a:rPr lang="pl-PL" sz="2000" dirty="0">
                <a:solidFill>
                  <a:srgbClr val="002060"/>
                </a:solidFill>
                <a:effectLst/>
                <a:latin typeface="Arial" panose="020B0604020202020204" pitchFamily="34" charset="0"/>
                <a:ea typeface="Times New Roman" panose="02020603050405020304" pitchFamily="18" charset="0"/>
              </a:rPr>
              <a:t>zkolenia;</a:t>
            </a:r>
          </a:p>
          <a:p>
            <a:pPr>
              <a:buFont typeface="Wingdings" panose="05000000000000000000" pitchFamily="2" charset="2"/>
              <a:buChar char="§"/>
            </a:pPr>
            <a:r>
              <a:rPr lang="pl-PL" sz="2000" dirty="0">
                <a:solidFill>
                  <a:srgbClr val="002060"/>
                </a:solidFill>
                <a:effectLst/>
                <a:latin typeface="Arial" panose="020B0604020202020204" pitchFamily="34" charset="0"/>
                <a:ea typeface="Times New Roman" panose="02020603050405020304" pitchFamily="18" charset="0"/>
              </a:rPr>
              <a:t>spotkania informacyjne;</a:t>
            </a:r>
          </a:p>
          <a:p>
            <a:pPr>
              <a:buFont typeface="Wingdings" panose="05000000000000000000" pitchFamily="2" charset="2"/>
              <a:buChar char="§"/>
            </a:pPr>
            <a:r>
              <a:rPr lang="pl-PL" sz="2000" dirty="0">
                <a:solidFill>
                  <a:srgbClr val="002060"/>
                </a:solidFill>
                <a:effectLst/>
                <a:latin typeface="Arial" panose="020B0604020202020204" pitchFamily="34" charset="0"/>
                <a:ea typeface="Times New Roman" panose="02020603050405020304" pitchFamily="18" charset="0"/>
              </a:rPr>
              <a:t>webinaria;</a:t>
            </a:r>
          </a:p>
          <a:p>
            <a:pPr>
              <a:buFont typeface="Wingdings" panose="05000000000000000000" pitchFamily="2" charset="2"/>
              <a:buChar char="§"/>
            </a:pPr>
            <a:r>
              <a:rPr lang="pl-PL" sz="2000" dirty="0">
                <a:solidFill>
                  <a:srgbClr val="002060"/>
                </a:solidFill>
                <a:latin typeface="Arial" panose="020B0604020202020204" pitchFamily="34" charset="0"/>
                <a:ea typeface="Times New Roman" panose="02020603050405020304" pitchFamily="18" charset="0"/>
              </a:rPr>
              <a:t>s</a:t>
            </a:r>
            <a:r>
              <a:rPr lang="pl-PL" sz="2000" dirty="0">
                <a:solidFill>
                  <a:srgbClr val="002060"/>
                </a:solidFill>
                <a:effectLst/>
                <a:latin typeface="Arial" panose="020B0604020202020204" pitchFamily="34" charset="0"/>
                <a:ea typeface="Times New Roman" panose="02020603050405020304" pitchFamily="18" charset="0"/>
              </a:rPr>
              <a:t>potkania w szkołach ponadpodstawowych;</a:t>
            </a:r>
          </a:p>
          <a:p>
            <a:pPr>
              <a:buFont typeface="Wingdings" panose="05000000000000000000" pitchFamily="2" charset="2"/>
              <a:buChar char="§"/>
            </a:pPr>
            <a:r>
              <a:rPr lang="pl-PL" sz="2000" dirty="0">
                <a:solidFill>
                  <a:srgbClr val="002060"/>
                </a:solidFill>
                <a:latin typeface="Arial" panose="020B0604020202020204" pitchFamily="34" charset="0"/>
                <a:ea typeface="Times New Roman" panose="02020603050405020304" pitchFamily="18" charset="0"/>
              </a:rPr>
              <a:t>spotkania na uczelniach wyższych;</a:t>
            </a:r>
            <a:endParaRPr lang="pl-PL" sz="2000" dirty="0">
              <a:solidFill>
                <a:srgbClr val="002060"/>
              </a:solidFill>
              <a:effectLst/>
              <a:latin typeface="Arial" panose="020B0604020202020204" pitchFamily="34" charset="0"/>
              <a:ea typeface="Times New Roman" panose="02020603050405020304" pitchFamily="18" charset="0"/>
            </a:endParaRPr>
          </a:p>
          <a:p>
            <a:pPr>
              <a:buFont typeface="Wingdings" panose="05000000000000000000" pitchFamily="2" charset="2"/>
              <a:buChar char="§"/>
            </a:pPr>
            <a:r>
              <a:rPr lang="pl-PL" sz="2000" dirty="0">
                <a:solidFill>
                  <a:srgbClr val="002060"/>
                </a:solidFill>
                <a:latin typeface="Arial" panose="020B0604020202020204" pitchFamily="34" charset="0"/>
                <a:ea typeface="Times New Roman" panose="02020603050405020304" pitchFamily="18" charset="0"/>
              </a:rPr>
              <a:t>w</a:t>
            </a:r>
            <a:r>
              <a:rPr lang="pl-PL" sz="2000" dirty="0">
                <a:solidFill>
                  <a:srgbClr val="002060"/>
                </a:solidFill>
                <a:effectLst/>
                <a:latin typeface="Arial" panose="020B0604020202020204" pitchFamily="34" charset="0"/>
                <a:ea typeface="Times New Roman" panose="02020603050405020304" pitchFamily="18" charset="0"/>
              </a:rPr>
              <a:t>ystąpienia w chara</a:t>
            </a:r>
            <a:r>
              <a:rPr lang="pl-PL" sz="2000" dirty="0">
                <a:solidFill>
                  <a:srgbClr val="002060"/>
                </a:solidFill>
                <a:latin typeface="Arial" panose="020B0604020202020204" pitchFamily="34" charset="0"/>
                <a:ea typeface="Times New Roman" panose="02020603050405020304" pitchFamily="18" charset="0"/>
              </a:rPr>
              <a:t>kterze prelegenta;</a:t>
            </a:r>
          </a:p>
          <a:p>
            <a:pPr>
              <a:buFont typeface="Wingdings" panose="05000000000000000000" pitchFamily="2" charset="2"/>
              <a:buChar char="§"/>
            </a:pPr>
            <a:r>
              <a:rPr lang="pl-PL" sz="2000" dirty="0">
                <a:solidFill>
                  <a:srgbClr val="002060"/>
                </a:solidFill>
                <a:latin typeface="Arial" panose="020B0604020202020204" pitchFamily="34" charset="0"/>
                <a:ea typeface="Times New Roman" panose="02020603050405020304" pitchFamily="18" charset="0"/>
              </a:rPr>
              <a:t>konsultacje indywidualne, telefoniczne i mailowe;</a:t>
            </a:r>
          </a:p>
          <a:p>
            <a:pPr>
              <a:buFont typeface="Wingdings" panose="05000000000000000000" pitchFamily="2" charset="2"/>
              <a:buChar char="§"/>
            </a:pPr>
            <a:r>
              <a:rPr lang="pl-PL" sz="2000" dirty="0">
                <a:solidFill>
                  <a:srgbClr val="002060"/>
                </a:solidFill>
                <a:latin typeface="Arial" panose="020B0604020202020204" pitchFamily="34" charset="0"/>
              </a:rPr>
              <a:t>Mobilne Punkty Informacyjne Funduszy Europejskich.</a:t>
            </a:r>
            <a:endParaRPr lang="pl-PL" dirty="0">
              <a:solidFill>
                <a:srgbClr val="002060"/>
              </a:solidFill>
            </a:endParaRPr>
          </a:p>
        </p:txBody>
      </p:sp>
      <p:pic>
        <p:nvPicPr>
          <p:cNvPr id="4" name="Obraz 3">
            <a:extLst>
              <a:ext uri="{FF2B5EF4-FFF2-40B4-BE49-F238E27FC236}">
                <a16:creationId xmlns:a16="http://schemas.microsoft.com/office/drawing/2014/main" id="{EBC54977-09D5-A99A-FC8E-94FA33C60F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753" y="6241786"/>
            <a:ext cx="8714067" cy="1115168"/>
          </a:xfrm>
          <a:prstGeom prst="rect">
            <a:avLst/>
          </a:prstGeom>
          <a:noFill/>
        </p:spPr>
      </p:pic>
    </p:spTree>
    <p:extLst>
      <p:ext uri="{BB962C8B-B14F-4D97-AF65-F5344CB8AC3E}">
        <p14:creationId xmlns:p14="http://schemas.microsoft.com/office/powerpoint/2010/main" val="2299232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6B3385-01D1-4824-85B0-9D93082AA689}"/>
              </a:ext>
            </a:extLst>
          </p:cNvPr>
          <p:cNvSpPr>
            <a:spLocks noGrp="1"/>
          </p:cNvSpPr>
          <p:nvPr>
            <p:ph type="title"/>
          </p:nvPr>
        </p:nvSpPr>
        <p:spPr>
          <a:xfrm>
            <a:off x="1025525" y="899836"/>
            <a:ext cx="8640381" cy="719761"/>
          </a:xfrm>
        </p:spPr>
        <p:txBody>
          <a:bodyPr>
            <a:normAutofit fontScale="90000"/>
          </a:bodyPr>
          <a:lstStyle/>
          <a:p>
            <a:pPr marL="0" marR="0" lvl="0" indent="0" defTabSz="914400" rtl="0" eaLnBrk="1" fontAlgn="base" latinLnBrk="0" hangingPunct="1">
              <a:lnSpc>
                <a:spcPct val="150000"/>
              </a:lnSpc>
              <a:spcBef>
                <a:spcPct val="0"/>
              </a:spcBef>
              <a:spcAft>
                <a:spcPct val="0"/>
              </a:spcAft>
              <a:tabLst/>
              <a:defRPr/>
            </a:pPr>
            <a:r>
              <a:rPr kumimoji="0" lang="pl-PL" sz="2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Partnerstwo Publiczno-Prywatne</a:t>
            </a:r>
            <a:br>
              <a:rPr kumimoji="0" lang="pl-PL" sz="20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br>
              <a:rPr kumimoji="0" lang="pl-PL" sz="20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lang="pl-PL" sz="2000" dirty="0">
                <a:solidFill>
                  <a:srgbClr val="002060"/>
                </a:solidFill>
                <a:latin typeface="Arial" panose="020B0604020202020204" pitchFamily="34" charset="0"/>
                <a:ea typeface="Times New Roman" panose="02020603050405020304" pitchFamily="18" charset="0"/>
                <a:cs typeface="Arial" panose="020B0604020202020204" pitchFamily="34" charset="0"/>
              </a:rPr>
              <a:t>Dodatkowa usługa </a:t>
            </a:r>
            <a:r>
              <a:rPr kumimoji="0" lang="pl-PL" sz="200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w PIFE</a:t>
            </a:r>
            <a:b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b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Konsultant ds. PPP udziela informacji na temat projektów PPP i projektów hybrydowych. </a:t>
            </a:r>
            <a:b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200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Kontakt: </a:t>
            </a:r>
            <a:b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Główny Punkt Informacyjny Funduszy Europejskich w Lublinie, </a:t>
            </a:r>
            <a:b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20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ul. Stefczyka 3b, pokój 0.1b, adresy e-mail: </a:t>
            </a:r>
            <a:b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1800" b="0" i="0" u="sng" strike="noStrike" kern="1200" cap="none" spc="0" normalizeH="0" baseline="0" noProof="0" dirty="0">
                <a:ln>
                  <a:noFill/>
                </a:ln>
                <a:solidFill>
                  <a:srgbClr val="0563C1"/>
                </a:solidFill>
                <a:effectLst/>
                <a:uLnTx/>
                <a:uFillTx/>
                <a:latin typeface="Arial" panose="020B0604020202020204" pitchFamily="34" charset="0"/>
                <a:ea typeface="Times New Roman" panose="02020603050405020304" pitchFamily="18" charset="0"/>
                <a:cs typeface="Arial" panose="020B0604020202020204" pitchFamily="34" charset="0"/>
                <a:hlinkClick r:id="rId3"/>
              </a:rPr>
              <a:t>krzysztof.prybula@lubelskie.pl</a:t>
            </a: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b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hlinkClick r:id="rId4"/>
              </a:rPr>
              <a:t>pife.lublin@lubelskie.pl</a:t>
            </a: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b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1800" b="0" i="0" u="sng" strike="noStrike" kern="1200" cap="none" spc="0" normalizeH="0" baseline="0" noProof="0" dirty="0">
                <a:ln>
                  <a:noFill/>
                </a:ln>
                <a:solidFill>
                  <a:srgbClr val="0563C1"/>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drpo@lubelskie.pl</a:t>
            </a: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b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tel. 81 44 16 </a:t>
            </a:r>
            <a:r>
              <a:rPr lang="pl-PL" sz="1800" b="0" dirty="0">
                <a:solidFill>
                  <a:srgbClr val="002060"/>
                </a:solidFill>
                <a:latin typeface="Arial" panose="020B0604020202020204" pitchFamily="34" charset="0"/>
                <a:ea typeface="Times New Roman" panose="02020603050405020304" pitchFamily="18" charset="0"/>
                <a:cs typeface="Arial" panose="020B0604020202020204" pitchFamily="34" charset="0"/>
              </a:rPr>
              <a:t>864.</a:t>
            </a:r>
            <a:b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br>
            <a:endParaRPr lang="pl-PL" sz="3100" dirty="0">
              <a:latin typeface="Arial" panose="020B0604020202020204" pitchFamily="34" charset="0"/>
              <a:cs typeface="Arial" panose="020B0604020202020204" pitchFamily="34" charset="0"/>
            </a:endParaRPr>
          </a:p>
        </p:txBody>
      </p:sp>
      <p:pic>
        <p:nvPicPr>
          <p:cNvPr id="4" name="Obraz 3">
            <a:extLst>
              <a:ext uri="{FF2B5EF4-FFF2-40B4-BE49-F238E27FC236}">
                <a16:creationId xmlns:a16="http://schemas.microsoft.com/office/drawing/2014/main" id="{329D936B-3AC9-3260-4FF8-450F3B05ACFE}"/>
              </a:ext>
            </a:extLst>
          </p:cNvPr>
          <p:cNvPicPr>
            <a:picLocks noChangeAspect="1"/>
          </p:cNvPicPr>
          <p:nvPr/>
        </p:nvPicPr>
        <p:blipFill>
          <a:blip r:embed="rId6"/>
          <a:stretch>
            <a:fillRect/>
          </a:stretch>
        </p:blipFill>
        <p:spPr>
          <a:xfrm>
            <a:off x="7650162" y="539477"/>
            <a:ext cx="2298391" cy="536494"/>
          </a:xfrm>
          <a:prstGeom prst="rect">
            <a:avLst/>
          </a:prstGeom>
        </p:spPr>
      </p:pic>
      <p:pic>
        <p:nvPicPr>
          <p:cNvPr id="5" name="Obraz 4">
            <a:extLst>
              <a:ext uri="{FF2B5EF4-FFF2-40B4-BE49-F238E27FC236}">
                <a16:creationId xmlns:a16="http://schemas.microsoft.com/office/drawing/2014/main" id="{E58581D5-2373-7A84-5BBE-123FBFB4A31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8955" y="6333603"/>
            <a:ext cx="8703865" cy="1023351"/>
          </a:xfrm>
          <a:prstGeom prst="rect">
            <a:avLst/>
          </a:prstGeom>
          <a:noFill/>
        </p:spPr>
      </p:pic>
    </p:spTree>
    <p:extLst>
      <p:ext uri="{BB962C8B-B14F-4D97-AF65-F5344CB8AC3E}">
        <p14:creationId xmlns:p14="http://schemas.microsoft.com/office/powerpoint/2010/main" val="582290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3A9D1143-6CA5-4EB8-8B14-8B355E9D2D3B}"/>
              </a:ext>
            </a:extLst>
          </p:cNvPr>
          <p:cNvSpPr>
            <a:spLocks noGrp="1"/>
          </p:cNvSpPr>
          <p:nvPr>
            <p:ph type="ctrTitle"/>
          </p:nvPr>
        </p:nvSpPr>
        <p:spPr>
          <a:xfrm>
            <a:off x="2969642" y="5147989"/>
            <a:ext cx="6480176" cy="1487349"/>
          </a:xfrm>
        </p:spPr>
        <p:txBody>
          <a:bodyP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br>
              <a:rPr lang="pl-PL" sz="2400" dirty="0"/>
            </a:br>
            <a:r>
              <a:rPr lang="pl-PL" sz="2400" dirty="0"/>
              <a:t>Źródła informacji o programie regionalnym</a:t>
            </a:r>
            <a:br>
              <a:rPr lang="pl-PL" sz="2400" dirty="0"/>
            </a:br>
            <a:r>
              <a:rPr lang="pl-PL" sz="2400" dirty="0"/>
              <a:t> </a:t>
            </a:r>
            <a:r>
              <a:rPr kumimoji="0" lang="pl-PL" altLang="pl-PL" sz="2000" b="1" i="0" u="none" strike="noStrike" kern="0" cap="none" spc="0" normalizeH="0" baseline="0" noProof="0" dirty="0">
                <a:ln>
                  <a:noFill/>
                </a:ln>
                <a:solidFill>
                  <a:srgbClr val="002073"/>
                </a:solidFill>
                <a:effectLst/>
                <a:uLnTx/>
                <a:uFillTx/>
                <a:latin typeface="Arial" panose="020B0604020202020204" pitchFamily="34" charset="0"/>
                <a:ea typeface="+mn-ea"/>
                <a:cs typeface="Arial" panose="020B0604020202020204" pitchFamily="34" charset="0"/>
              </a:rPr>
              <a:t>www.funduszeUE.lubelskie.pl </a:t>
            </a:r>
            <a:br>
              <a:rPr kumimoji="0" lang="pl-PL" altLang="pl-PL" sz="2000" b="1" i="0" u="none" strike="noStrike" kern="0" cap="none" spc="0" normalizeH="0" baseline="0" noProof="0" dirty="0">
                <a:ln>
                  <a:noFill/>
                </a:ln>
                <a:solidFill>
                  <a:srgbClr val="002073"/>
                </a:solidFill>
                <a:effectLst/>
                <a:uLnTx/>
                <a:uFillTx/>
                <a:latin typeface="Arial" panose="020B0604020202020204" pitchFamily="34" charset="0"/>
                <a:ea typeface="+mn-ea"/>
                <a:cs typeface="Arial" panose="020B0604020202020204" pitchFamily="34" charset="0"/>
              </a:rPr>
            </a:br>
            <a:endParaRPr lang="pl-PL" sz="2400" dirty="0"/>
          </a:p>
        </p:txBody>
      </p:sp>
      <p:pic>
        <p:nvPicPr>
          <p:cNvPr id="5" name="Obraz 4">
            <a:extLst>
              <a:ext uri="{FF2B5EF4-FFF2-40B4-BE49-F238E27FC236}">
                <a16:creationId xmlns:a16="http://schemas.microsoft.com/office/drawing/2014/main" id="{4DBA26B4-38A1-4267-BBB1-0DE2650B50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0714" y="6516140"/>
            <a:ext cx="7110384" cy="971153"/>
          </a:xfrm>
          <a:prstGeom prst="rect">
            <a:avLst/>
          </a:prstGeom>
          <a:noFill/>
        </p:spPr>
      </p:pic>
      <p:pic>
        <p:nvPicPr>
          <p:cNvPr id="11" name="Obraz 10">
            <a:extLst>
              <a:ext uri="{FF2B5EF4-FFF2-40B4-BE49-F238E27FC236}">
                <a16:creationId xmlns:a16="http://schemas.microsoft.com/office/drawing/2014/main" id="{F2B121A6-242F-45DE-80E9-10E45EB14EE0}"/>
              </a:ext>
            </a:extLst>
          </p:cNvPr>
          <p:cNvPicPr>
            <a:picLocks noChangeAspect="1"/>
          </p:cNvPicPr>
          <p:nvPr/>
        </p:nvPicPr>
        <p:blipFill>
          <a:blip r:embed="rId4"/>
          <a:stretch>
            <a:fillRect/>
          </a:stretch>
        </p:blipFill>
        <p:spPr>
          <a:xfrm>
            <a:off x="881410" y="347289"/>
            <a:ext cx="9360495" cy="4536505"/>
          </a:xfrm>
          <a:prstGeom prst="rect">
            <a:avLst/>
          </a:prstGeom>
        </p:spPr>
      </p:pic>
    </p:spTree>
    <p:extLst>
      <p:ext uri="{BB962C8B-B14F-4D97-AF65-F5344CB8AC3E}">
        <p14:creationId xmlns:p14="http://schemas.microsoft.com/office/powerpoint/2010/main" val="190712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CA574-8B84-C33C-D7ED-7D75B672D2A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211290B8-9A37-B16C-4933-3F419E64F30D}"/>
              </a:ext>
            </a:extLst>
          </p:cNvPr>
          <p:cNvSpPr>
            <a:spLocks noGrp="1"/>
          </p:cNvSpPr>
          <p:nvPr>
            <p:ph type="ctrTitle"/>
          </p:nvPr>
        </p:nvSpPr>
        <p:spPr>
          <a:xfrm>
            <a:off x="2969642" y="5147989"/>
            <a:ext cx="6984776" cy="1487349"/>
          </a:xfr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br>
              <a:rPr lang="pl-PL" sz="2400" dirty="0"/>
            </a:br>
            <a:r>
              <a:rPr lang="pl-PL" sz="2400" dirty="0"/>
              <a:t>Źródła informacji o programach krajowych </a:t>
            </a:r>
            <a:r>
              <a:rPr kumimoji="0" lang="pl-PL" altLang="pl-PL" sz="2000" b="1" i="0" u="none" strike="noStrike" kern="0" cap="none" spc="0" normalizeH="0" baseline="0" noProof="0" dirty="0">
                <a:ln>
                  <a:noFill/>
                </a:ln>
                <a:solidFill>
                  <a:srgbClr val="002073"/>
                </a:solidFill>
                <a:effectLst/>
                <a:uLnTx/>
                <a:uFillTx/>
                <a:latin typeface="Arial" panose="020B0604020202020204" pitchFamily="34" charset="0"/>
                <a:ea typeface="+mn-ea"/>
                <a:cs typeface="Arial" panose="020B0604020202020204" pitchFamily="34" charset="0"/>
                <a:hlinkClick r:id="rId3"/>
              </a:rPr>
              <a:t>www.funduszeeuropejskie.gov.pl</a:t>
            </a:r>
            <a:r>
              <a:rPr kumimoji="0" lang="pl-PL" altLang="pl-PL" sz="2000" b="1" i="0" u="none" strike="noStrike" kern="0" cap="none" spc="0" normalizeH="0" baseline="0" noProof="0" dirty="0">
                <a:ln>
                  <a:noFill/>
                </a:ln>
                <a:solidFill>
                  <a:srgbClr val="002073"/>
                </a:solidFill>
                <a:effectLst/>
                <a:uLnTx/>
                <a:uFillTx/>
                <a:latin typeface="Arial" panose="020B0604020202020204" pitchFamily="34" charset="0"/>
                <a:ea typeface="+mn-ea"/>
                <a:cs typeface="Arial" panose="020B0604020202020204" pitchFamily="34" charset="0"/>
              </a:rPr>
              <a:t> </a:t>
            </a:r>
            <a:br>
              <a:rPr kumimoji="0" lang="pl-PL" altLang="pl-PL" sz="2000" b="1" i="0" u="none" strike="noStrike" kern="0" cap="none" spc="0" normalizeH="0" baseline="0" noProof="0" dirty="0">
                <a:ln>
                  <a:noFill/>
                </a:ln>
                <a:solidFill>
                  <a:srgbClr val="002073"/>
                </a:solidFill>
                <a:effectLst/>
                <a:uLnTx/>
                <a:uFillTx/>
                <a:latin typeface="Arial" panose="020B0604020202020204" pitchFamily="34" charset="0"/>
                <a:ea typeface="+mn-ea"/>
                <a:cs typeface="Arial" panose="020B0604020202020204" pitchFamily="34" charset="0"/>
              </a:rPr>
            </a:br>
            <a:endParaRPr lang="pl-PL" sz="2400" dirty="0"/>
          </a:p>
        </p:txBody>
      </p:sp>
      <p:pic>
        <p:nvPicPr>
          <p:cNvPr id="5" name="Obraz 4">
            <a:extLst>
              <a:ext uri="{FF2B5EF4-FFF2-40B4-BE49-F238E27FC236}">
                <a16:creationId xmlns:a16="http://schemas.microsoft.com/office/drawing/2014/main" id="{8EFAA71E-69DF-D3F9-F139-E06FDDA44E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0714" y="6516140"/>
            <a:ext cx="7110384" cy="971153"/>
          </a:xfrm>
          <a:prstGeom prst="rect">
            <a:avLst/>
          </a:prstGeom>
          <a:noFill/>
        </p:spPr>
      </p:pic>
      <p:pic>
        <p:nvPicPr>
          <p:cNvPr id="4" name="Obraz 3">
            <a:extLst>
              <a:ext uri="{FF2B5EF4-FFF2-40B4-BE49-F238E27FC236}">
                <a16:creationId xmlns:a16="http://schemas.microsoft.com/office/drawing/2014/main" id="{CB96BD26-A893-ABF2-ED8A-A02F29F51422}"/>
              </a:ext>
            </a:extLst>
          </p:cNvPr>
          <p:cNvPicPr>
            <a:picLocks noChangeAspect="1"/>
          </p:cNvPicPr>
          <p:nvPr/>
        </p:nvPicPr>
        <p:blipFill>
          <a:blip r:embed="rId5"/>
          <a:srcRect t="10699" r="819" b="5609"/>
          <a:stretch>
            <a:fillRect/>
          </a:stretch>
        </p:blipFill>
        <p:spPr>
          <a:xfrm>
            <a:off x="1385466" y="467469"/>
            <a:ext cx="8784431" cy="4116596"/>
          </a:xfrm>
          <a:prstGeom prst="rect">
            <a:avLst/>
          </a:prstGeom>
        </p:spPr>
      </p:pic>
    </p:spTree>
    <p:extLst>
      <p:ext uri="{BB962C8B-B14F-4D97-AF65-F5344CB8AC3E}">
        <p14:creationId xmlns:p14="http://schemas.microsoft.com/office/powerpoint/2010/main" val="2243837992"/>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88ec14b-f6ef-4461-884c-b8c24ff59c4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443E8F660F0A4CB5EC0DF2736D5697" ma:contentTypeVersion="18" ma:contentTypeDescription="Utwórz nowy dokument." ma:contentTypeScope="" ma:versionID="52a70bbbf2d0a7926d8b8ed7fe943df7">
  <xsd:schema xmlns:xsd="http://www.w3.org/2001/XMLSchema" xmlns:xs="http://www.w3.org/2001/XMLSchema" xmlns:p="http://schemas.microsoft.com/office/2006/metadata/properties" xmlns:ns3="188ec14b-f6ef-4461-884c-b8c24ff59c43" xmlns:ns4="6b298e2f-783b-45f4-bd2c-acb4e49e9640" targetNamespace="http://schemas.microsoft.com/office/2006/metadata/properties" ma:root="true" ma:fieldsID="9dcb692edfa1225933ce52d74edde628" ns3:_="" ns4:_="">
    <xsd:import namespace="188ec14b-f6ef-4461-884c-b8c24ff59c43"/>
    <xsd:import namespace="6b298e2f-783b-45f4-bd2c-acb4e49e9640"/>
    <xsd:element name="properties">
      <xsd:complexType>
        <xsd:sequence>
          <xsd:element name="documentManagement">
            <xsd:complexType>
              <xsd:all>
                <xsd:element ref="ns3:MediaServiceMetadata" minOccurs="0"/>
                <xsd:element ref="ns3:MediaServiceFastMetadata" minOccurs="0"/>
                <xsd:element ref="ns3:MediaServiceAutoTags"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8ec14b-f6ef-4461-884c-b8c24ff59c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298e2f-783b-45f4-bd2c-acb4e49e9640" elementFormDefault="qualified">
    <xsd:import namespace="http://schemas.microsoft.com/office/2006/documentManagement/types"/>
    <xsd:import namespace="http://schemas.microsoft.com/office/infopath/2007/PartnerControls"/>
    <xsd:element name="SharedWithUsers" ma:index="11"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Udostępnione dla — szczegóły" ma:internalName="SharedWithDetails" ma:readOnly="true">
      <xsd:simpleType>
        <xsd:restriction base="dms:Note">
          <xsd:maxLength value="255"/>
        </xsd:restriction>
      </xsd:simpleType>
    </xsd:element>
    <xsd:element name="SharingHintHash" ma:index="13" nillable="true" ma:displayName="Skrót wskazówki dotyczącej udostępniania"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5A5963-E604-4D55-9482-A37660DF6F38}">
  <ds:schemaRefs>
    <ds:schemaRef ds:uri="http://purl.org/dc/elements/1.1/"/>
    <ds:schemaRef ds:uri="http://www.w3.org/XML/1998/namespace"/>
    <ds:schemaRef ds:uri="http://schemas.microsoft.com/office/infopath/2007/PartnerControls"/>
    <ds:schemaRef ds:uri="188ec14b-f6ef-4461-884c-b8c24ff59c43"/>
    <ds:schemaRef ds:uri="http://purl.org/dc/dcmitype/"/>
    <ds:schemaRef ds:uri="http://schemas.microsoft.com/office/2006/documentManagement/types"/>
    <ds:schemaRef ds:uri="http://purl.org/dc/terms/"/>
    <ds:schemaRef ds:uri="http://schemas.openxmlformats.org/package/2006/metadata/core-properties"/>
    <ds:schemaRef ds:uri="6b298e2f-783b-45f4-bd2c-acb4e49e9640"/>
    <ds:schemaRef ds:uri="http://schemas.microsoft.com/office/2006/metadata/properties"/>
  </ds:schemaRefs>
</ds:datastoreItem>
</file>

<file path=customXml/itemProps2.xml><?xml version="1.0" encoding="utf-8"?>
<ds:datastoreItem xmlns:ds="http://schemas.openxmlformats.org/officeDocument/2006/customXml" ds:itemID="{012443BA-6284-4A83-ABD9-1549E1101C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8ec14b-f6ef-4461-884c-b8c24ff59c43"/>
    <ds:schemaRef ds:uri="6b298e2f-783b-45f4-bd2c-acb4e49e96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9F573E-1366-418E-B1AC-50C6B0BD3BEC}">
  <ds:schemaRefs>
    <ds:schemaRef ds:uri="http://schemas.microsoft.com/sharepoint/v3/contenttype/forms"/>
  </ds:schemaRefs>
</ds:datastoreItem>
</file>

<file path=docMetadata/LabelInfo.xml><?xml version="1.0" encoding="utf-8"?>
<clbl:labelList xmlns:clbl="http://schemas.microsoft.com/office/2020/mipLabelMetadata">
  <clbl:label id="{31089969-cde3-4c41-8519-37082a970183}" enabled="0" method="" siteId="{31089969-cde3-4c41-8519-37082a970183}" removed="1"/>
</clbl:labelList>
</file>

<file path=docProps/app.xml><?xml version="1.0" encoding="utf-8"?>
<Properties xmlns="http://schemas.openxmlformats.org/officeDocument/2006/extended-properties" xmlns:vt="http://schemas.openxmlformats.org/officeDocument/2006/docPropsVTypes">
  <Template/>
  <TotalTime>32702</TotalTime>
  <Words>3857</Words>
  <Application>Microsoft Office PowerPoint</Application>
  <PresentationFormat>Niestandardowy</PresentationFormat>
  <Paragraphs>358</Paragraphs>
  <Slides>31</Slides>
  <Notes>22</Notes>
  <HiddenSlides>0</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31</vt:i4>
      </vt:variant>
    </vt:vector>
  </HeadingPairs>
  <TitlesOfParts>
    <vt:vector size="39" baseType="lpstr">
      <vt:lpstr>Arial</vt:lpstr>
      <vt:lpstr>Calibri</vt:lpstr>
      <vt:lpstr>Calibri Light</vt:lpstr>
      <vt:lpstr>Open Sans</vt:lpstr>
      <vt:lpstr>Ubuntu</vt:lpstr>
      <vt:lpstr>Wingdings</vt:lpstr>
      <vt:lpstr>Motyw pakietu Office</vt:lpstr>
      <vt:lpstr>Projekt niestandardowy</vt:lpstr>
      <vt:lpstr>  Oferta Głównego Punktu Informacyjnego  Funduszy Europejskich w Lublinie  oraz wybrane zagadnienia z programów krajowych dla JST z obszaru gospodarki odpadami</vt:lpstr>
      <vt:lpstr>.                                                                                      PLAN PREZENTACJI 1. Oferta Głównego Punktu Informacyjnego Funduszy Europejskich w Lublinie 2. Fundusze Norweskie i EOG Program Zielona Transformacja 3. Programy Narodowego Funduszu Ochrony Środowiska i Gospodarki Wodnej  a) SUP – uprzątanie i zbieranie oraz transport i przetwarzanie odpadów powstałych  z produktów jednorazowego użytku z tworzyw sztucznych b) Usuwanie nielegalnie nagromadzonych odpadów c) Współfinansowanie projektów dotyczących gospodarki odpadami, gospodarki o obiegu zamkniętym  i rekultywacji terenów zdegradowanych                        </vt:lpstr>
      <vt:lpstr>   </vt:lpstr>
      <vt:lpstr>Główny Punkt Informacyjny Funduszy Europejskich w Lublinie</vt:lpstr>
      <vt:lpstr>Główny Punkt Informacyjny Funduszy Europejskich w Lublinie</vt:lpstr>
      <vt:lpstr>www.pife.gov.pl      </vt:lpstr>
      <vt:lpstr>Partnerstwo Publiczno-Prywatne  Dodatkowa usługa w PIFE  Konsultant ds. PPP udziela informacji na temat projektów PPP i projektów hybrydowych.  Kontakt:  Główny Punkt Informacyjny Funduszy Europejskich w Lublinie,  ul. Stefczyka 3b, pokój 0.1b, adresy e-mail:  krzysztof.prybula@lubelskie.pl,  pife.lublin@lubelskie.pl, drpo@lubelskie.pl,  tel. 81 44 16 864. </vt:lpstr>
      <vt:lpstr> Źródła informacji o programie regionalnym  www.funduszeUE.lubelskie.pl  </vt:lpstr>
      <vt:lpstr> Źródła informacji o programach krajowych www.funduszeeuropejskie.gov.pl  </vt:lpstr>
      <vt:lpstr> Fundusze Norweskie i EOG https://eeagrants.org/pl/poland/programmes/green-transition</vt:lpstr>
      <vt:lpstr> </vt:lpstr>
      <vt:lpstr> </vt:lpstr>
      <vt:lpstr> </vt:lpstr>
      <vt:lpstr> </vt:lpstr>
      <vt:lpstr> </vt:lpstr>
      <vt:lpstr>  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Narodowy Fundusz Ochrony Środowiska  i Gospodarki Wodnej</vt:lpstr>
      <vt:lpstr>Prezentacja programu PowerPoint</vt:lpstr>
      <vt:lpstr>Prezentacja programu PowerPoint</vt:lpstr>
      <vt:lpstr>Prezentacja programu PowerPoint</vt:lpstr>
      <vt:lpstr>Prezentacja programu PowerPoint</vt:lpstr>
      <vt:lpstr>Narodowy Fundusz Ochrony Środowiska  i Gospodarki Wodnej</vt:lpstr>
      <vt:lpstr>Pytania? </vt:lpstr>
      <vt:lpstr>Dziękuję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Sowiński Piotr</dc:creator>
  <cp:lastModifiedBy>Krzysztof Prybuła</cp:lastModifiedBy>
  <cp:revision>174</cp:revision>
  <cp:lastPrinted>2026-06-30T09:18:52Z</cp:lastPrinted>
  <dcterms:created xsi:type="dcterms:W3CDTF">2022-06-22T09:40:44Z</dcterms:created>
  <dcterms:modified xsi:type="dcterms:W3CDTF">2026-07-17T13:53:40Z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0x0101009A443E8F660F0A4CB5EC0DF2736D5697</vt:lpwstr>
  </property>
</Properties>
</file>