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1.xml" ContentType="application/inkml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  <p:sldMasterId id="2147483660" r:id="rId2"/>
  </p:sldMasterIdLst>
  <p:notesMasterIdLst>
    <p:notesMasterId r:id="rId13"/>
  </p:notesMasterIdLst>
  <p:handoutMasterIdLst>
    <p:handoutMasterId r:id="rId14"/>
  </p:handoutMasterIdLst>
  <p:sldIdLst>
    <p:sldId id="257" r:id="rId3"/>
    <p:sldId id="256" r:id="rId4"/>
    <p:sldId id="839" r:id="rId5"/>
    <p:sldId id="840" r:id="rId6"/>
    <p:sldId id="841" r:id="rId7"/>
    <p:sldId id="842" r:id="rId8"/>
    <p:sldId id="843" r:id="rId9"/>
    <p:sldId id="920" r:id="rId10"/>
    <p:sldId id="851" r:id="rId11"/>
    <p:sldId id="922" r:id="rId12"/>
  </p:sldIdLst>
  <p:sldSz cx="12192000" cy="6858000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08BE"/>
    <a:srgbClr val="4B87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AAC93E-5BCD-4D2A-8731-2D7485FC4759}" v="2" dt="2026-06-01T11:30:45.6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041" autoAdjust="0"/>
    <p:restoredTop sz="86016" autoAdjust="0"/>
  </p:normalViewPr>
  <p:slideViewPr>
    <p:cSldViewPr snapToGrid="0">
      <p:cViewPr varScale="1">
        <p:scale>
          <a:sx n="95" d="100"/>
          <a:sy n="95" d="100"/>
        </p:scale>
        <p:origin x="732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ldemar Banach" userId="e9e20953-74c8-4d22-8189-43fa4e17b471" providerId="ADAL" clId="{4A7501F2-8960-47D7-A8AE-7FF93C478E00}"/>
    <pc:docChg chg="undo custSel addSld delSld modSld">
      <pc:chgData name="Waldemar Banach" userId="e9e20953-74c8-4d22-8189-43fa4e17b471" providerId="ADAL" clId="{4A7501F2-8960-47D7-A8AE-7FF93C478E00}" dt="2026-05-21T11:57:56.852" v="418" actId="20577"/>
      <pc:docMkLst>
        <pc:docMk/>
      </pc:docMkLst>
      <pc:sldChg chg="modSp mod">
        <pc:chgData name="Waldemar Banach" userId="e9e20953-74c8-4d22-8189-43fa4e17b471" providerId="ADAL" clId="{4A7501F2-8960-47D7-A8AE-7FF93C478E00}" dt="2026-05-05T13:11:46.152" v="25" actId="20577"/>
        <pc:sldMkLst>
          <pc:docMk/>
          <pc:sldMk cId="1408744078" sldId="839"/>
        </pc:sldMkLst>
        <pc:spChg chg="mod">
          <ac:chgData name="Waldemar Banach" userId="e9e20953-74c8-4d22-8189-43fa4e17b471" providerId="ADAL" clId="{4A7501F2-8960-47D7-A8AE-7FF93C478E00}" dt="2026-05-05T13:11:46.152" v="25" actId="20577"/>
          <ac:spMkLst>
            <pc:docMk/>
            <pc:sldMk cId="1408744078" sldId="839"/>
            <ac:spMk id="4" creationId="{EC6C09CA-6801-66DA-4F52-8B4FE666DDAA}"/>
          </ac:spMkLst>
        </pc:spChg>
      </pc:sldChg>
      <pc:sldChg chg="modSp new mod">
        <pc:chgData name="Waldemar Banach" userId="e9e20953-74c8-4d22-8189-43fa4e17b471" providerId="ADAL" clId="{4A7501F2-8960-47D7-A8AE-7FF93C478E00}" dt="2026-05-21T11:57:56.852" v="418" actId="20577"/>
        <pc:sldMkLst>
          <pc:docMk/>
          <pc:sldMk cId="2057401156" sldId="921"/>
        </pc:sldMkLst>
        <pc:spChg chg="mod">
          <ac:chgData name="Waldemar Banach" userId="e9e20953-74c8-4d22-8189-43fa4e17b471" providerId="ADAL" clId="{4A7501F2-8960-47D7-A8AE-7FF93C478E00}" dt="2026-05-21T11:57:56.852" v="418" actId="20577"/>
          <ac:spMkLst>
            <pc:docMk/>
            <pc:sldMk cId="2057401156" sldId="921"/>
            <ac:spMk id="2" creationId="{7B4EBA87-F9BD-FF7B-1949-D3BFCC682322}"/>
          </ac:spMkLst>
        </pc:spChg>
        <pc:spChg chg="mod">
          <ac:chgData name="Waldemar Banach" userId="e9e20953-74c8-4d22-8189-43fa4e17b471" providerId="ADAL" clId="{4A7501F2-8960-47D7-A8AE-7FF93C478E00}" dt="2026-05-05T13:16:57.374" v="416" actId="20577"/>
          <ac:spMkLst>
            <pc:docMk/>
            <pc:sldMk cId="2057401156" sldId="921"/>
            <ac:spMk id="3" creationId="{22F3B380-254F-BD93-C269-26ED801CE77B}"/>
          </ac:spMkLst>
        </pc:spChg>
      </pc:sldChg>
    </pc:docChg>
  </pc:docChgLst>
  <pc:docChgLst>
    <pc:chgData name="Klaudia Moryc" userId="f657f03a-8394-4e5f-8566-953b381aa25c" providerId="ADAL" clId="{3BB611F0-4309-4198-957B-A23AAC441E19}"/>
    <pc:docChg chg="custSel addSld delSld modSld">
      <pc:chgData name="Klaudia Moryc" userId="f657f03a-8394-4e5f-8566-953b381aa25c" providerId="ADAL" clId="{3BB611F0-4309-4198-957B-A23AAC441E19}" dt="2026-06-01T11:30:50.733" v="7" actId="2696"/>
      <pc:docMkLst>
        <pc:docMk/>
      </pc:docMkLst>
      <pc:sldChg chg="delSp modSp mod">
        <pc:chgData name="Klaudia Moryc" userId="f657f03a-8394-4e5f-8566-953b381aa25c" providerId="ADAL" clId="{3BB611F0-4309-4198-957B-A23AAC441E19}" dt="2026-06-01T11:30:45.805" v="6"/>
        <pc:sldMkLst>
          <pc:docMk/>
          <pc:sldMk cId="3723033003" sldId="851"/>
        </pc:sldMkLst>
        <pc:spChg chg="mod">
          <ac:chgData name="Klaudia Moryc" userId="f657f03a-8394-4e5f-8566-953b381aa25c" providerId="ADAL" clId="{3BB611F0-4309-4198-957B-A23AAC441E19}" dt="2026-06-01T11:30:45.805" v="6"/>
          <ac:spMkLst>
            <pc:docMk/>
            <pc:sldMk cId="3723033003" sldId="851"/>
            <ac:spMk id="13" creationId="{E42790BC-FC6D-E939-27BE-64C73D482FE0}"/>
          </ac:spMkLst>
        </pc:spChg>
        <pc:picChg chg="del">
          <ac:chgData name="Klaudia Moryc" userId="f657f03a-8394-4e5f-8566-953b381aa25c" providerId="ADAL" clId="{3BB611F0-4309-4198-957B-A23AAC441E19}" dt="2026-06-01T11:30:41.797" v="3" actId="478"/>
          <ac:picMkLst>
            <pc:docMk/>
            <pc:sldMk cId="3723033003" sldId="851"/>
            <ac:picMk id="3" creationId="{9C5A7090-0D2D-2FF8-0481-2C01F051BBFA}"/>
          </ac:picMkLst>
        </pc:picChg>
      </pc:sldChg>
      <pc:sldChg chg="modSp del mod">
        <pc:chgData name="Klaudia Moryc" userId="f657f03a-8394-4e5f-8566-953b381aa25c" providerId="ADAL" clId="{3BB611F0-4309-4198-957B-A23AAC441E19}" dt="2026-06-01T11:30:50.733" v="7" actId="2696"/>
        <pc:sldMkLst>
          <pc:docMk/>
          <pc:sldMk cId="2057401156" sldId="921"/>
        </pc:sldMkLst>
        <pc:spChg chg="mod">
          <ac:chgData name="Klaudia Moryc" userId="f657f03a-8394-4e5f-8566-953b381aa25c" providerId="ADAL" clId="{3BB611F0-4309-4198-957B-A23AAC441E19}" dt="2026-06-01T11:30:29.798" v="2" actId="1076"/>
          <ac:spMkLst>
            <pc:docMk/>
            <pc:sldMk cId="2057401156" sldId="921"/>
            <ac:spMk id="3" creationId="{22F3B380-254F-BD93-C269-26ED801CE77B}"/>
          </ac:spMkLst>
        </pc:spChg>
      </pc:sldChg>
      <pc:sldChg chg="add">
        <pc:chgData name="Klaudia Moryc" userId="f657f03a-8394-4e5f-8566-953b381aa25c" providerId="ADAL" clId="{3BB611F0-4309-4198-957B-A23AAC441E19}" dt="2026-06-01T11:30:15.369" v="0" actId="2890"/>
        <pc:sldMkLst>
          <pc:docMk/>
          <pc:sldMk cId="2014584683" sldId="92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E470B7BE-6F0C-8F2A-294E-55F3A799A64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59EEA09E-E94B-2237-CACD-1A4553BA67D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4B1A7-E44E-4ACD-8183-D869BBB7E78B}" type="datetime7">
              <a:rPr lang="pl-PL" smtClean="0"/>
              <a:t>wrz-26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19B27A94-7637-63DC-466F-DC8476DE33E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9877482-08FC-9D03-9450-A245E57E11F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643112-FE35-4B6B-992F-638E32DC43E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94286439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04T10:08:01.38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E4BAD6-4173-459E-9F87-BAE45F7B34BE}" type="datetime7">
              <a:rPr lang="pl-PL" smtClean="0"/>
              <a:t>wrz-26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350C69-5D00-4643-A6EF-959B7D51E3C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287218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CCE4BAD6-4173-459E-9F87-BAE45F7B34BE}" type="datetime7">
              <a:rPr lang="pl-PL" smtClean="0"/>
              <a:t>wrz-26</a:t>
            </a:fld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350C69-5D00-4643-A6EF-959B7D51E3CF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15460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CCE4BAD6-4173-459E-9F87-BAE45F7B34BE}" type="datetime7">
              <a:rPr lang="pl-PL" smtClean="0"/>
              <a:t>wrz-26</a:t>
            </a:fld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350C69-5D00-4643-A6EF-959B7D51E3CF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988649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350C69-5D00-4643-A6EF-959B7D51E3CF}" type="slidenum">
              <a:rPr lang="pl-PL" smtClean="0"/>
              <a:t>4</a:t>
            </a:fld>
            <a:endParaRPr lang="pl-PL"/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E2942CE-81AB-6B99-21E5-5957B027FDC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CE085E35-3588-4DEB-9FF9-0F6E5FE01DCC}" type="datetime7">
              <a:rPr lang="pl-PL" smtClean="0"/>
              <a:t>wrz-26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712324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350C69-5D00-4643-A6EF-959B7D51E3CF}" type="slidenum">
              <a:rPr lang="pl-PL" smtClean="0"/>
              <a:t>5</a:t>
            </a:fld>
            <a:endParaRPr lang="pl-PL"/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1BF7CA9-817F-3E5A-10B9-FFC92616FED6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DCA4CA05-E018-4793-936B-504F721D53CE}" type="datetime7">
              <a:rPr lang="pl-PL" smtClean="0"/>
              <a:t>wrz-26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554651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350C69-5D00-4643-A6EF-959B7D51E3CF}" type="slidenum">
              <a:rPr lang="pl-PL" smtClean="0"/>
              <a:t>6</a:t>
            </a:fld>
            <a:endParaRPr lang="pl-PL"/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BCF34807-F3F3-5997-665A-BB82F7F671B1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39715560-D5E8-4D55-9F43-6CB59EA3215A}" type="datetime7">
              <a:rPr lang="pl-PL" smtClean="0"/>
              <a:t>wrz-26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026093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350C69-5D00-4643-A6EF-959B7D51E3CF}" type="slidenum">
              <a:rPr lang="pl-PL" smtClean="0"/>
              <a:t>7</a:t>
            </a:fld>
            <a:endParaRPr lang="pl-PL"/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C23BAD55-6796-2701-9AA2-3A43E6C4BF88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FA8922F4-57A4-4235-9679-F03E733693FA}" type="datetime7">
              <a:rPr lang="pl-PL" smtClean="0"/>
              <a:t>wrz-26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190955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CCE4BAD6-4173-459E-9F87-BAE45F7B34BE}" type="datetime7">
              <a:rPr lang="pl-PL" smtClean="0"/>
              <a:t>wrz-26</a:t>
            </a:fld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350C69-5D00-4643-A6EF-959B7D51E3CF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82562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CCE4BAD6-4173-459E-9F87-BAE45F7B34BE}" type="datetime7">
              <a:rPr lang="pl-PL" smtClean="0"/>
              <a:t>wrz-26</a:t>
            </a:fld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350C69-5D00-4643-A6EF-959B7D51E3CF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391832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A77E4-1BA5-A2A0-6F18-0B1827729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370DA1E0-09D1-E226-934C-C260E12D05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A715416B-3ABD-779C-3254-62859BD6C4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A05A6BA-8FF2-FC20-87F2-AC35E729397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CCE4BAD6-4173-459E-9F87-BAE45F7B34BE}" type="datetime7">
              <a:rPr lang="pl-PL" smtClean="0"/>
              <a:t>wrz-26</a:t>
            </a:fld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263AB04-F182-F1F2-064C-CF9D7F7375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350C69-5D00-4643-A6EF-959B7D51E3CF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01987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4.png"/><Relationship Id="rId16" Type="http://schemas.openxmlformats.org/officeDocument/2006/relationships/image" Target="../media/image2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4D080A5-7BC0-AF1D-E33D-E5E4CE5CF6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3745BBC3-AD0F-02CF-79CD-08462DD897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54A9334-99EB-7038-FACC-CED15B62E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9E65D7A-48F6-B4AA-9C57-7D220D38F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A414572-4C6E-FF82-BF7C-3D7CAAAFF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826D8-9DAC-44AE-A9FD-0EC949CD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4767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EB6572-F9A0-FF73-A7AB-08997E6E2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61B7EFD-6AC1-F4F7-6109-E962287DE6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2458F7E-4F70-4D2B-AE88-8F24F6FA6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AE4A75D-E4E8-6817-F2C2-7933BA85D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1C9166F-7722-6B3E-6763-CDBE37C9D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826D8-9DAC-44AE-A9FD-0EC949CD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00580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AAF2CC3-326C-3C2C-A3F0-6D6CBE5E1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A1C514E-7AA1-4864-4C54-D288D7C815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523B5B8-8A8A-3937-12C1-0C24E1824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7E4E188-692B-C907-97B8-D95073C17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BA15346-0550-B861-5EE1-33EB37B0F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826D8-9DAC-44AE-A9FD-0EC949CD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90148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74F37F1-62C6-51F3-75AD-C84592B32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EB74071-5E12-8F9B-F2CA-A72FCA6888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3BD937C-A01F-1EAE-35F9-1D588FC4A4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67F3F83D-F840-124D-041B-2745CDDDB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CEFBCD0-CBEC-EAE2-32AF-2D014883C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B358BF6-DB1F-AD4F-55E2-073A0829B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826D8-9DAC-44AE-A9FD-0EC949CD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73931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CE2C57-6508-E7A6-1A45-D8AB5FB7B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CFC0062-2217-53EF-0A09-5CE50CA722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A555B19-AF3E-57E1-74B5-DBFC47F8B3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8A48DAFA-7115-99EA-3B50-EE5F8CA044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732E0708-B86F-F655-ECDB-2E739D37A8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A8B89426-B8E8-EB5C-0C9A-94DB60608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43A7A712-5D66-6FD9-59B2-07F72A00A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2AB34FFA-B2DC-C6D5-E083-771F241B7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826D8-9DAC-44AE-A9FD-0EC949CD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80716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9F34AF3-1A04-F971-5570-4736D863F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8FF8DCC0-D770-7117-09BA-22AA263A6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CE35B751-A797-0C2A-655C-A7907F4AC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1B3C258-EF29-97E4-D1B5-2F6C0C26E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826D8-9DAC-44AE-A9FD-0EC949CD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6904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FD6BFF07-99B5-4F59-98DB-8844CB2B0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D2F79976-E84C-4F28-A83C-95C5A361C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8522A4D-CC0B-86B0-FDCE-9DCAB50A3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826D8-9DAC-44AE-A9FD-0EC949CD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7887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211A4D-0956-0AD1-2047-BC933A2E8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87CAD9D-5FE6-9996-C7C7-F0379542A1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CC9FD75-4D57-5A30-F781-6661168328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5E214B4-1DFB-EF71-E7D7-301DA1B7C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33C71AD1-2049-6084-6013-B459ACF42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B3AB7841-212B-D6DA-7859-DA34D0B9C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826D8-9DAC-44AE-A9FD-0EC949CD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86309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2FEF707-7135-77F8-9892-B4B6ACEDD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FDC64937-6812-B9FC-EAC0-4FB84DBF82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C0A8A7F-5846-3F3A-28D4-BA61880AAD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692F07CA-CD4D-D3A6-EF31-155402A2C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FD89124-E464-E0DD-1915-EBAA87E8B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3925FFD-C763-117C-8035-DE693E64C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826D8-9DAC-44AE-A9FD-0EC949CD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8001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B22A424-1BFA-C95D-30C8-4163685E9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6D99C732-5484-F0AD-FFAA-0F624D5E8C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F467B8C-222A-C954-03E1-17CCF944D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393B96-DD1B-7A4F-8D21-1555C38A1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056064E-6ABD-9BC8-8C74-B6C72DBBF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826D8-9DAC-44AE-A9FD-0EC949CD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03725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EF3F3255-4DF0-E387-BF91-6542A12F29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7D875D8C-D28F-7D99-189F-4BBFDAF27A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CF2EE79-4F50-EFB6-B3AD-B15D4A831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C198499-1B45-9160-7C32-4C9A0B116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CB2439F-553C-F6F5-9D8A-9C84ADB5A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826D8-9DAC-44AE-A9FD-0EC949CD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01218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170659" y="1790613"/>
            <a:ext cx="9851923" cy="3924814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</a:extLst>
          </p:cNvPr>
          <p:cNvSpPr/>
          <p:nvPr userDrawn="1"/>
        </p:nvSpPr>
        <p:spPr>
          <a:xfrm>
            <a:off x="2" y="0"/>
            <a:ext cx="5685979" cy="24438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827" y="1790612"/>
            <a:ext cx="4514751" cy="653253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2B41AD81-079D-B212-C8B7-9A9D3BEE517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87" y="490243"/>
            <a:ext cx="1231537" cy="979756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A433181-6EED-44B3-4822-4AF9E6BA90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255" y="490243"/>
            <a:ext cx="1231537" cy="979756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76322E5-6025-7EA2-67FB-9F57E921005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023" y="490243"/>
            <a:ext cx="1231537" cy="9797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0332" y="2775173"/>
            <a:ext cx="9031400" cy="1004864"/>
          </a:xfrm>
        </p:spPr>
        <p:txBody>
          <a:bodyPr anchor="t" anchorCtr="0">
            <a:normAutofit/>
          </a:bodyPr>
          <a:lstStyle>
            <a:lvl1pPr algn="l">
              <a:lnSpc>
                <a:spcPts val="3629"/>
              </a:lnSpc>
              <a:defRPr sz="290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0345" y="4410532"/>
            <a:ext cx="9031311" cy="979756"/>
          </a:xfrm>
        </p:spPr>
        <p:txBody>
          <a:bodyPr>
            <a:normAutofit/>
          </a:bodyPr>
          <a:lstStyle>
            <a:lvl1pPr marL="0" indent="0" algn="l">
              <a:lnSpc>
                <a:spcPts val="3175"/>
              </a:lnSpc>
              <a:buNone/>
              <a:defRPr sz="2540" b="1">
                <a:solidFill>
                  <a:schemeClr val="tx2"/>
                </a:solidFill>
              </a:defRPr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68958" y="490243"/>
            <a:ext cx="2052383" cy="316710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3733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169419" y="1799461"/>
            <a:ext cx="9853164" cy="3915966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" y="0"/>
            <a:ext cx="5685979" cy="24438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419" y="1799460"/>
            <a:ext cx="4514751" cy="6532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0332" y="2785254"/>
            <a:ext cx="9031400" cy="986800"/>
          </a:xfrm>
        </p:spPr>
        <p:txBody>
          <a:bodyPr anchor="t" anchorCtr="0">
            <a:normAutofit/>
          </a:bodyPr>
          <a:lstStyle>
            <a:lvl1pPr algn="l">
              <a:lnSpc>
                <a:spcPts val="3629"/>
              </a:lnSpc>
              <a:defRPr sz="290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0345" y="4410532"/>
            <a:ext cx="9031311" cy="979756"/>
          </a:xfrm>
        </p:spPr>
        <p:txBody>
          <a:bodyPr>
            <a:normAutofit/>
          </a:bodyPr>
          <a:lstStyle>
            <a:lvl1pPr marL="0" indent="0" algn="l">
              <a:lnSpc>
                <a:spcPts val="3175"/>
              </a:lnSpc>
              <a:buNone/>
              <a:defRPr sz="2540" b="1">
                <a:solidFill>
                  <a:schemeClr val="tx2"/>
                </a:solidFill>
              </a:defRPr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68958" y="490243"/>
            <a:ext cx="2052383" cy="316710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 descr="flaga Unii Europejskiej z dopiskiem dofinansowane przez Unię Europejską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039E0742-6ADE-F448-8437-7F591E1D07F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46" y="1128866"/>
            <a:ext cx="434459" cy="345636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F60567DB-D582-D44E-A6AD-12B2B5F1FE7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811" y="495200"/>
            <a:ext cx="434459" cy="345636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39EEE39C-033E-F640-8C4C-E23D91BEA33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213" y="1128866"/>
            <a:ext cx="434459" cy="345636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C169AC8E-96EA-1048-803E-97D6CEE5E10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326" y="488325"/>
            <a:ext cx="434459" cy="345636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D5D90F56-CFD2-1A40-B479-B556FC2D370D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59" y="495200"/>
            <a:ext cx="434459" cy="345636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48E96C1A-FA5C-A24F-9872-8608B9B3BC4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550" y="1138358"/>
            <a:ext cx="434459" cy="345636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28B2440F-CBE5-784D-ADC8-E797F64F472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564" y="493114"/>
            <a:ext cx="434459" cy="345636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1C717A0E-10D0-FA43-BF65-49909BDCEAF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303" y="485586"/>
            <a:ext cx="434459" cy="345636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A2891D6F-956C-9342-B2BB-C701A5BC5154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824" y="481800"/>
            <a:ext cx="434459" cy="345636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7DE0C268-A93E-1C47-9AA3-10F1F10D097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776" y="1135780"/>
            <a:ext cx="434459" cy="345636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45508241-FE91-D847-8686-4F72BD31422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129" y="1134476"/>
            <a:ext cx="434459" cy="345636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EB9A3203-260A-FA4A-9526-A6276A5756DA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564" y="1134476"/>
            <a:ext cx="434459" cy="34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6951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 (krótk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id="{69383BDA-94B1-6FB6-27E3-0CC3DEDF5A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7736987" cy="4736658"/>
          </a:xfrm>
          <a:custGeom>
            <a:avLst/>
            <a:gdLst>
              <a:gd name="connsiteX0" fmla="*/ 0 w 6784975"/>
              <a:gd name="connsiteY0" fmla="*/ 0 h 5221288"/>
              <a:gd name="connsiteX1" fmla="*/ 6784975 w 6784975"/>
              <a:gd name="connsiteY1" fmla="*/ 0 h 5221288"/>
              <a:gd name="connsiteX2" fmla="*/ 6784975 w 6784975"/>
              <a:gd name="connsiteY2" fmla="*/ 4500563 h 5221288"/>
              <a:gd name="connsiteX3" fmla="*/ 2825750 w 6784975"/>
              <a:gd name="connsiteY3" fmla="*/ 4500563 h 5221288"/>
              <a:gd name="connsiteX4" fmla="*/ 2825750 w 6784975"/>
              <a:gd name="connsiteY4" fmla="*/ 5221288 h 5221288"/>
              <a:gd name="connsiteX5" fmla="*/ 0 w 6784975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4975" h="5221288">
                <a:moveTo>
                  <a:pt x="0" y="0"/>
                </a:moveTo>
                <a:lnTo>
                  <a:pt x="6784975" y="0"/>
                </a:lnTo>
                <a:lnTo>
                  <a:pt x="6784975" y="4500563"/>
                </a:lnTo>
                <a:lnTo>
                  <a:pt x="2825750" y="4500563"/>
                </a:lnTo>
                <a:lnTo>
                  <a:pt x="2825750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8965D1A-9BC8-2AB7-6B73-C2BBDA5D66AA}"/>
              </a:ext>
            </a:extLst>
          </p:cNvPr>
          <p:cNvSpPr/>
          <p:nvPr userDrawn="1"/>
        </p:nvSpPr>
        <p:spPr>
          <a:xfrm>
            <a:off x="3222236" y="4082829"/>
            <a:ext cx="7800346" cy="1632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17991" y="5061678"/>
            <a:ext cx="6993665" cy="588349"/>
          </a:xfrm>
        </p:spPr>
        <p:txBody>
          <a:bodyPr anchor="t" anchorCtr="0">
            <a:normAutofit/>
          </a:bodyPr>
          <a:lstStyle>
            <a:lvl1pPr algn="l">
              <a:lnSpc>
                <a:spcPts val="3175"/>
              </a:lnSpc>
              <a:defRPr sz="254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0199" y="489652"/>
            <a:ext cx="2052383" cy="332686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70B23A41-17AB-76D8-3EFE-38FC22C5B5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 descr="flaga Unii Europejskie z dopiskiem dofinansowane przez Unię Europejską">
            <a:extLst>
              <a:ext uri="{FF2B5EF4-FFF2-40B4-BE49-F238E27FC236}">
                <a16:creationId xmlns:a16="http://schemas.microsoft.com/office/drawing/2014/main" id="{E8AB2AB5-3131-C310-7606-68997985114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7C93677B-A16E-82CA-7FC4-B6B51516070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  <p:pic>
        <p:nvPicPr>
          <p:cNvPr id="18" name="Obraz 17" descr="Obraz zawierający tekst&#10;&#10;Opis wygenerowany automatycznie">
            <a:extLst>
              <a:ext uri="{FF2B5EF4-FFF2-40B4-BE49-F238E27FC236}">
                <a16:creationId xmlns:a16="http://schemas.microsoft.com/office/drawing/2014/main" id="{EB4DB370-BCB9-D1E9-5613-5A9DCA5F311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236" y="4082829"/>
            <a:ext cx="4514751" cy="65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0884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0D1F565A-4734-6B49-4F72-233C397DE031}"/>
              </a:ext>
            </a:extLst>
          </p:cNvPr>
          <p:cNvSpPr/>
          <p:nvPr userDrawn="1"/>
        </p:nvSpPr>
        <p:spPr>
          <a:xfrm>
            <a:off x="3222235" y="4082829"/>
            <a:ext cx="8205842" cy="19591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3924" y="0"/>
            <a:ext cx="7794915" cy="4408303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5775" h="4859338">
                <a:moveTo>
                  <a:pt x="0" y="0"/>
                </a:moveTo>
                <a:lnTo>
                  <a:pt x="6835775" y="0"/>
                </a:lnTo>
                <a:lnTo>
                  <a:pt x="6835775" y="4500563"/>
                </a:lnTo>
                <a:lnTo>
                  <a:pt x="2155824" y="4500563"/>
                </a:lnTo>
                <a:lnTo>
                  <a:pt x="2155824" y="4859338"/>
                </a:lnTo>
                <a:lnTo>
                  <a:pt x="0" y="48593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BF7E1EF-0AB1-F3B1-F5CD-6A2AA3056193}"/>
              </a:ext>
            </a:extLst>
          </p:cNvPr>
          <p:cNvSpPr/>
          <p:nvPr userDrawn="1"/>
        </p:nvSpPr>
        <p:spPr>
          <a:xfrm>
            <a:off x="4453203" y="4082828"/>
            <a:ext cx="4105634" cy="326037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3E2C530-5988-0861-50D8-1C7FE1662A60}"/>
              </a:ext>
            </a:extLst>
          </p:cNvPr>
          <p:cNvSpPr/>
          <p:nvPr userDrawn="1"/>
        </p:nvSpPr>
        <p:spPr>
          <a:xfrm>
            <a:off x="3222237" y="4082828"/>
            <a:ext cx="1230967" cy="3254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3162" y="4713462"/>
            <a:ext cx="7389421" cy="1197862"/>
          </a:xfrm>
        </p:spPr>
        <p:txBody>
          <a:bodyPr anchor="t" anchorCtr="0">
            <a:normAutofit/>
          </a:bodyPr>
          <a:lstStyle>
            <a:lvl1pPr algn="l">
              <a:lnSpc>
                <a:spcPts val="3175"/>
              </a:lnSpc>
              <a:defRPr sz="254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5911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- tytuł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132885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- tytuł + 2 elementy zawartości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9852" y="1796072"/>
            <a:ext cx="4720891" cy="424562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1255" y="1795869"/>
            <a:ext cx="4720891" cy="424581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402372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- tytuł + zdjęcie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9" y="816316"/>
            <a:ext cx="4926147" cy="979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0" y="1796072"/>
            <a:ext cx="4926582" cy="424561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E681B9F9-7BA5-2D43-A1BD-8AF5D02506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816566"/>
            <a:ext cx="5685980" cy="5225119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49659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Slajd - tytuł + zawartość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30E28BA-19A4-6182-CE10-65107EDF6B75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9345542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Slajd - tytuł + 2 elementy zawartości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9852" y="1796072"/>
            <a:ext cx="4720891" cy="4245627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1255" y="1795869"/>
            <a:ext cx="4720891" cy="424581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A72189C-757E-47DF-313E-E0F36399C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63107C-97A9-9A5D-A2A2-E6ABB7ED4C62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35984522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F8E39A3A-22D6-B8ED-2F58-16F69704FFAA}"/>
              </a:ext>
            </a:extLst>
          </p:cNvPr>
          <p:cNvSpPr/>
          <p:nvPr userDrawn="1"/>
        </p:nvSpPr>
        <p:spPr>
          <a:xfrm>
            <a:off x="2811311" y="4082829"/>
            <a:ext cx="9380690" cy="1632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A760FD32-D539-3290-0E5F-1B5EF08EB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9419" y="0"/>
            <a:ext cx="9853164" cy="4736658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40763" h="5221288">
                <a:moveTo>
                  <a:pt x="0" y="0"/>
                </a:moveTo>
                <a:lnTo>
                  <a:pt x="8640763" y="0"/>
                </a:lnTo>
                <a:lnTo>
                  <a:pt x="8640763" y="4500563"/>
                </a:lnTo>
                <a:lnTo>
                  <a:pt x="1439863" y="4500563"/>
                </a:lnTo>
                <a:lnTo>
                  <a:pt x="1439863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pic>
        <p:nvPicPr>
          <p:cNvPr id="7" name="Obraz 6" descr="Obraz zawierający tekst&#10;&#10;Opis wygenerowany automatycznie">
            <a:extLst>
              <a:ext uri="{FF2B5EF4-FFF2-40B4-BE49-F238E27FC236}">
                <a16:creationId xmlns:a16="http://schemas.microsoft.com/office/drawing/2014/main" id="{3B4B8A84-3D08-244B-BF5B-6E361D1A74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121" y="4082829"/>
            <a:ext cx="4514751" cy="653253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3C397EF-E780-3941-A190-8FF660EE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2237" y="5074439"/>
            <a:ext cx="8620386" cy="64008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  <p:pic>
        <p:nvPicPr>
          <p:cNvPr id="8" name="Obraz 7" descr="znak Funduszy Europejskich">
            <a:extLst>
              <a:ext uri="{FF2B5EF4-FFF2-40B4-BE49-F238E27FC236}">
                <a16:creationId xmlns:a16="http://schemas.microsoft.com/office/drawing/2014/main" id="{BFD80FA4-66E0-3049-A92A-085F431CEB0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9" name="Obraz 8" descr="flaga Unii Europejskie z dopiskiem dofinansowane przez Unię Europejską">
            <a:extLst>
              <a:ext uri="{FF2B5EF4-FFF2-40B4-BE49-F238E27FC236}">
                <a16:creationId xmlns:a16="http://schemas.microsoft.com/office/drawing/2014/main" id="{695F0183-048A-AF46-A850-8C265BFACC2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0" name="Obraz 9" descr="barwy RP">
            <a:extLst>
              <a:ext uri="{FF2B5EF4-FFF2-40B4-BE49-F238E27FC236}">
                <a16:creationId xmlns:a16="http://schemas.microsoft.com/office/drawing/2014/main" id="{875F5C9C-57CB-134D-A405-3BC05A23D85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277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96CA73FA-925D-F348-816A-C755E4245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621583C-3067-6BF1-8658-6E05FA55F4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66DC769-8458-C277-31A4-CF37566738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BCA8286-7B48-A409-4974-35B5E5E03C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F3E8706-36BF-15F5-7CA7-24E92EF75B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4826D8-9DAC-44AE-A9FD-0EC949CD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93263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69419" y="816316"/>
            <a:ext cx="9852728" cy="97975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9854" y="1796072"/>
            <a:ext cx="9852729" cy="42456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  <a:endParaRPr lang="en-US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17E16B8-2BD0-D12E-978E-94E428DF9717}"/>
              </a:ext>
            </a:extLst>
          </p:cNvPr>
          <p:cNvSpPr/>
          <p:nvPr userDrawn="1"/>
        </p:nvSpPr>
        <p:spPr>
          <a:xfrm>
            <a:off x="1169812" y="0"/>
            <a:ext cx="1232383" cy="1627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62915FD-1FF3-5CF3-5C57-034114B5E6A2}"/>
              </a:ext>
            </a:extLst>
          </p:cNvPr>
          <p:cNvSpPr/>
          <p:nvPr userDrawn="1"/>
        </p:nvSpPr>
        <p:spPr>
          <a:xfrm>
            <a:off x="2402195" y="0"/>
            <a:ext cx="8619951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26AD61-FC69-65FC-05E3-06AA14C89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89804" y="6368269"/>
            <a:ext cx="1231537" cy="163293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lvl1pPr algn="r">
              <a:defRPr sz="907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C2A84FB-402E-BB6C-632B-D1ADD49B7D8C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/>
          </a:p>
        </p:txBody>
      </p:sp>
    </p:spTree>
    <p:extLst>
      <p:ext uri="{BB962C8B-B14F-4D97-AF65-F5344CB8AC3E}">
        <p14:creationId xmlns:p14="http://schemas.microsoft.com/office/powerpoint/2010/main" val="964777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sldNum="0" hdr="0" ftr="0" dt="0"/>
  <p:txStyles>
    <p:titleStyle>
      <a:lvl1pPr algn="l" defTabSz="914406" rtl="0" eaLnBrk="1" latinLnBrk="0" hangingPunct="1">
        <a:lnSpc>
          <a:spcPts val="3266"/>
        </a:lnSpc>
        <a:spcBef>
          <a:spcPct val="0"/>
        </a:spcBef>
        <a:buNone/>
        <a:defRPr sz="2540" b="1" kern="1200">
          <a:solidFill>
            <a:schemeClr val="tx2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28602" indent="-228602" algn="l" defTabSz="914406" rtl="0" eaLnBrk="1" latinLnBrk="0" hangingPunct="1">
        <a:lnSpc>
          <a:spcPts val="2177"/>
        </a:lnSpc>
        <a:spcBef>
          <a:spcPts val="1000"/>
        </a:spcBef>
        <a:buClr>
          <a:schemeClr val="accent1"/>
        </a:buClr>
        <a:buFontTx/>
        <a:buBlip>
          <a:blip r:embed="rId12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685804" indent="-228602" algn="l" defTabSz="914406" rtl="0" eaLnBrk="1" latinLnBrk="0" hangingPunct="1">
        <a:lnSpc>
          <a:spcPts val="2177"/>
        </a:lnSpc>
        <a:spcBef>
          <a:spcPts val="500"/>
        </a:spcBef>
        <a:buFontTx/>
        <a:buBlip>
          <a:blip r:embed="rId13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143008" indent="-228602" algn="l" defTabSz="914406" rtl="0" eaLnBrk="1" latinLnBrk="0" hangingPunct="1">
        <a:lnSpc>
          <a:spcPts val="2177"/>
        </a:lnSpc>
        <a:spcBef>
          <a:spcPts val="500"/>
        </a:spcBef>
        <a:buFontTx/>
        <a:buBlip>
          <a:blip r:embed="rId14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600210" indent="-228602" algn="l" defTabSz="914406" rtl="0" eaLnBrk="1" latinLnBrk="0" hangingPunct="1">
        <a:lnSpc>
          <a:spcPts val="2177"/>
        </a:lnSpc>
        <a:spcBef>
          <a:spcPts val="500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057413" indent="-228602" algn="l" defTabSz="914406" rtl="0" eaLnBrk="1" latinLnBrk="0" hangingPunct="1">
        <a:lnSpc>
          <a:spcPts val="2177"/>
        </a:lnSpc>
        <a:spcBef>
          <a:spcPts val="500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514617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19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23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25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3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6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9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12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15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18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21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24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3">
          <p15:clr>
            <a:srgbClr val="F26B43"/>
          </p15:clr>
        </p15:guide>
        <p15:guide id="2" pos="419">
          <p15:clr>
            <a:srgbClr val="F26B43"/>
          </p15:clr>
        </p15:guide>
        <p15:guide id="3" pos="646">
          <p15:clr>
            <a:srgbClr val="F26B43"/>
          </p15:clr>
        </p15:guide>
        <p15:guide id="4" pos="873">
          <p15:clr>
            <a:srgbClr val="F26B43"/>
          </p15:clr>
        </p15:guide>
        <p15:guide id="5" pos="1100">
          <p15:clr>
            <a:srgbClr val="F26B43"/>
          </p15:clr>
        </p15:guide>
        <p15:guide id="6" pos="1327">
          <p15:clr>
            <a:srgbClr val="F26B43"/>
          </p15:clr>
        </p15:guide>
        <p15:guide id="7" pos="1553">
          <p15:clr>
            <a:srgbClr val="F26B43"/>
          </p15:clr>
        </p15:guide>
        <p15:guide id="8" pos="1780">
          <p15:clr>
            <a:srgbClr val="F26B43"/>
          </p15:clr>
        </p15:guide>
        <p15:guide id="9" pos="2007">
          <p15:clr>
            <a:srgbClr val="F26B43"/>
          </p15:clr>
        </p15:guide>
        <p15:guide id="10" pos="2234">
          <p15:clr>
            <a:srgbClr val="F26B43"/>
          </p15:clr>
        </p15:guide>
        <p15:guide id="11" pos="2460">
          <p15:clr>
            <a:srgbClr val="F26B43"/>
          </p15:clr>
        </p15:guide>
        <p15:guide id="12" pos="2687">
          <p15:clr>
            <a:srgbClr val="F26B43"/>
          </p15:clr>
        </p15:guide>
        <p15:guide id="13" pos="2914">
          <p15:clr>
            <a:srgbClr val="F26B43"/>
          </p15:clr>
        </p15:guide>
        <p15:guide id="14" pos="3141">
          <p15:clr>
            <a:srgbClr val="F26B43"/>
          </p15:clr>
        </p15:guide>
        <p15:guide id="15" pos="3368">
          <p15:clr>
            <a:srgbClr val="F26B43"/>
          </p15:clr>
        </p15:guide>
        <p15:guide id="16" pos="3594">
          <p15:clr>
            <a:srgbClr val="F26B43"/>
          </p15:clr>
        </p15:guide>
        <p15:guide id="17" pos="3821">
          <p15:clr>
            <a:srgbClr val="F26B43"/>
          </p15:clr>
        </p15:guide>
        <p15:guide id="18" pos="4048">
          <p15:clr>
            <a:srgbClr val="F26B43"/>
          </p15:clr>
        </p15:guide>
        <p15:guide id="19" pos="4275">
          <p15:clr>
            <a:srgbClr val="F26B43"/>
          </p15:clr>
        </p15:guide>
        <p15:guide id="20" pos="4501">
          <p15:clr>
            <a:srgbClr val="F26B43"/>
          </p15:clr>
        </p15:guide>
        <p15:guide id="21" pos="4728">
          <p15:clr>
            <a:srgbClr val="F26B43"/>
          </p15:clr>
        </p15:guide>
        <p15:guide id="22" pos="4955">
          <p15:clr>
            <a:srgbClr val="F26B43"/>
          </p15:clr>
        </p15:guide>
        <p15:guide id="23" pos="5182">
          <p15:clr>
            <a:srgbClr val="F26B43"/>
          </p15:clr>
        </p15:guide>
        <p15:guide id="24" pos="5408">
          <p15:clr>
            <a:srgbClr val="F26B43"/>
          </p15:clr>
        </p15:guide>
        <p15:guide id="25" pos="5635">
          <p15:clr>
            <a:srgbClr val="F26B43"/>
          </p15:clr>
        </p15:guide>
        <p15:guide id="26" pos="5862">
          <p15:clr>
            <a:srgbClr val="F26B43"/>
          </p15:clr>
        </p15:guide>
        <p15:guide id="27" pos="6089">
          <p15:clr>
            <a:srgbClr val="F26B43"/>
          </p15:clr>
        </p15:guide>
        <p15:guide id="28" pos="6316">
          <p15:clr>
            <a:srgbClr val="F26B43"/>
          </p15:clr>
        </p15:guide>
        <p15:guide id="29" pos="6542">
          <p15:clr>
            <a:srgbClr val="F26B43"/>
          </p15:clr>
        </p15:guide>
        <p15:guide id="30" orient="horz" pos="113">
          <p15:clr>
            <a:srgbClr val="F26B43"/>
          </p15:clr>
        </p15:guide>
        <p15:guide id="31" orient="horz" pos="340">
          <p15:clr>
            <a:srgbClr val="F26B43"/>
          </p15:clr>
        </p15:guide>
        <p15:guide id="32" orient="horz" pos="567">
          <p15:clr>
            <a:srgbClr val="F26B43"/>
          </p15:clr>
        </p15:guide>
        <p15:guide id="33" orient="horz" pos="794">
          <p15:clr>
            <a:srgbClr val="F26B43"/>
          </p15:clr>
        </p15:guide>
        <p15:guide id="34" orient="horz" pos="1020">
          <p15:clr>
            <a:srgbClr val="F26B43"/>
          </p15:clr>
        </p15:guide>
        <p15:guide id="35" orient="horz" pos="1247">
          <p15:clr>
            <a:srgbClr val="F26B43"/>
          </p15:clr>
        </p15:guide>
        <p15:guide id="36" orient="horz" pos="1474">
          <p15:clr>
            <a:srgbClr val="F26B43"/>
          </p15:clr>
        </p15:guide>
        <p15:guide id="37" orient="horz" pos="1701">
          <p15:clr>
            <a:srgbClr val="F26B43"/>
          </p15:clr>
        </p15:guide>
        <p15:guide id="38" orient="horz" pos="1927">
          <p15:clr>
            <a:srgbClr val="F26B43"/>
          </p15:clr>
        </p15:guide>
        <p15:guide id="39" orient="horz" pos="2154">
          <p15:clr>
            <a:srgbClr val="F26B43"/>
          </p15:clr>
        </p15:guide>
        <p15:guide id="40" orient="horz" pos="2381">
          <p15:clr>
            <a:srgbClr val="F26B43"/>
          </p15:clr>
        </p15:guide>
        <p15:guide id="41" orient="horz" pos="2608">
          <p15:clr>
            <a:srgbClr val="F26B43"/>
          </p15:clr>
        </p15:guide>
        <p15:guide id="42" orient="horz" pos="2835">
          <p15:clr>
            <a:srgbClr val="F26B43"/>
          </p15:clr>
        </p15:guide>
        <p15:guide id="43" orient="horz" pos="3061">
          <p15:clr>
            <a:srgbClr val="F26B43"/>
          </p15:clr>
        </p15:guide>
        <p15:guide id="44" orient="horz" pos="3288">
          <p15:clr>
            <a:srgbClr val="F26B43"/>
          </p15:clr>
        </p15:guide>
        <p15:guide id="45" orient="horz" pos="3515">
          <p15:clr>
            <a:srgbClr val="F26B43"/>
          </p15:clr>
        </p15:guide>
        <p15:guide id="46" orient="horz" pos="3742">
          <p15:clr>
            <a:srgbClr val="F26B43"/>
          </p15:clr>
        </p15:guide>
        <p15:guide id="47" orient="horz" pos="3968">
          <p15:clr>
            <a:srgbClr val="F26B43"/>
          </p15:clr>
        </p15:guide>
        <p15:guide id="48" orient="horz" pos="4195">
          <p15:clr>
            <a:srgbClr val="F26B43"/>
          </p15:clr>
        </p15:guide>
        <p15:guide id="49" orient="horz" pos="4422">
          <p15:clr>
            <a:srgbClr val="F26B43"/>
          </p15:clr>
        </p15:guide>
        <p15:guide id="50" orient="horz" pos="464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6" Type="http://schemas.openxmlformats.org/officeDocument/2006/relationships/hyperlink" Target="https://formularzefel.lubelskie.pl/public-app/form/16" TargetMode="External"/><Relationship Id="rId5" Type="http://schemas.openxmlformats.org/officeDocument/2006/relationships/hyperlink" Target="https://www.funduszeue.lubelskie.pl/" TargetMode="External"/><Relationship Id="rId4" Type="http://schemas.openxmlformats.org/officeDocument/2006/relationships/hyperlink" Target="mailto:rzecznikfel@lubelskie.p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70.png"/><Relationship Id="rId4" Type="http://schemas.openxmlformats.org/officeDocument/2006/relationships/customXml" Target="../ink/ink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jpeg"/><Relationship Id="rId5" Type="http://schemas.openxmlformats.org/officeDocument/2006/relationships/hyperlink" Target="http://www.funduszeue.lubelskie.pl/" TargetMode="External"/><Relationship Id="rId4" Type="http://schemas.openxmlformats.org/officeDocument/2006/relationships/hyperlink" Target="mailto:rzecznikfel@lubelskie.p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A19CEE1-EAAB-78B2-6DF8-CFB63DDE8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Fundusze Europejskie dla Lubelskiego 2021-2027 </a:t>
            </a:r>
          </a:p>
        </p:txBody>
      </p:sp>
      <p:pic>
        <p:nvPicPr>
          <p:cNvPr id="13" name="Symbol zastępczy zawartości 12" descr="Obraz zawierający tekst">
            <a:extLst>
              <a:ext uri="{FF2B5EF4-FFF2-40B4-BE49-F238E27FC236}">
                <a16:creationId xmlns:a16="http://schemas.microsoft.com/office/drawing/2014/main" id="{8B01C536-3002-9D35-1F89-AE81609CFE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28"/>
            <a:ext cx="12192000" cy="6845972"/>
          </a:xfrm>
        </p:spPr>
      </p:pic>
    </p:spTree>
    <p:extLst>
      <p:ext uri="{BB962C8B-B14F-4D97-AF65-F5344CB8AC3E}">
        <p14:creationId xmlns:p14="http://schemas.microsoft.com/office/powerpoint/2010/main" val="2732001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ole tekstowe 12" descr="Zasady aplikowania o środki dostępne dla Jednostek Samorządu Terytorialnego (w tym kryteria wyboru projektów) w ramach Działań wdrażanych przez Departament Wdrażania Europejskiego Funduszu Społecznego">
            <a:extLst>
              <a:ext uri="{FF2B5EF4-FFF2-40B4-BE49-F238E27FC236}">
                <a16:creationId xmlns:a16="http://schemas.microsoft.com/office/drawing/2014/main" id="{E42790BC-FC6D-E939-27BE-64C73D482FE0}"/>
              </a:ext>
            </a:extLst>
          </p:cNvPr>
          <p:cNvSpPr txBox="1"/>
          <p:nvPr/>
        </p:nvSpPr>
        <p:spPr>
          <a:xfrm>
            <a:off x="1393372" y="2592354"/>
            <a:ext cx="82296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sz="2400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Zasady aplikowania o środki dostępne dla Jednostek Samorządu Terytorialnego (w tym kryteria wyboru projektów) w ramach Działań wdrażanych przez Departament Wdrażania Europejskiego Funduszu Społecznego</a:t>
            </a:r>
          </a:p>
        </p:txBody>
      </p:sp>
      <p:pic>
        <p:nvPicPr>
          <p:cNvPr id="22" name="Obraz 21" descr="Obraz zawierający tekst">
            <a:extLst>
              <a:ext uri="{FF2B5EF4-FFF2-40B4-BE49-F238E27FC236}">
                <a16:creationId xmlns:a16="http://schemas.microsoft.com/office/drawing/2014/main" id="{44CF8B1A-47E1-5D3B-8025-7B056477D1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7" y="0"/>
            <a:ext cx="12184573" cy="6858000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330E466A-4F5B-2007-7291-65ABD5759798}"/>
              </a:ext>
            </a:extLst>
          </p:cNvPr>
          <p:cNvSpPr txBox="1"/>
          <p:nvPr/>
        </p:nvSpPr>
        <p:spPr>
          <a:xfrm>
            <a:off x="1778457" y="2659559"/>
            <a:ext cx="890055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Instrukcja Wykonawcza</a:t>
            </a:r>
            <a:r>
              <a:rPr lang="pl-PL" sz="2200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Instytucji Zarządza </a:t>
            </a:r>
            <a:endParaRPr lang="pl-PL" sz="2200" b="1" i="0" dirty="0">
              <a:solidFill>
                <a:srgbClr val="002060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endParaRPr lang="pl-PL" sz="2200" dirty="0"/>
          </a:p>
        </p:txBody>
      </p:sp>
      <p:sp>
        <p:nvSpPr>
          <p:cNvPr id="2" name="Prostokąt: zaokrąglone rogi 1">
            <a:extLst>
              <a:ext uri="{FF2B5EF4-FFF2-40B4-BE49-F238E27FC236}">
                <a16:creationId xmlns:a16="http://schemas.microsoft.com/office/drawing/2014/main" id="{06CB808B-8807-CB6B-E599-FA08CD3369DF}"/>
              </a:ext>
            </a:extLst>
          </p:cNvPr>
          <p:cNvSpPr/>
          <p:nvPr/>
        </p:nvSpPr>
        <p:spPr>
          <a:xfrm>
            <a:off x="2355575" y="2117034"/>
            <a:ext cx="7513982" cy="25245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pl-PL" sz="2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Biuro Rzecznika Funduszy Europejskich </a:t>
            </a:r>
          </a:p>
          <a:p>
            <a:pPr algn="ctr">
              <a:lnSpc>
                <a:spcPct val="150000"/>
              </a:lnSpc>
            </a:pPr>
            <a:r>
              <a:rPr lang="pl-PL" sz="2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Urzędu Marszałkowskiego </a:t>
            </a:r>
          </a:p>
          <a:p>
            <a:pPr algn="ctr">
              <a:lnSpc>
                <a:spcPct val="150000"/>
              </a:lnSpc>
            </a:pPr>
            <a:r>
              <a:rPr lang="pl-PL" sz="2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w Lublinie</a:t>
            </a:r>
          </a:p>
        </p:txBody>
      </p:sp>
    </p:spTree>
    <p:extLst>
      <p:ext uri="{BB962C8B-B14F-4D97-AF65-F5344CB8AC3E}">
        <p14:creationId xmlns:p14="http://schemas.microsoft.com/office/powerpoint/2010/main" val="2919382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>
            <a:extLst>
              <a:ext uri="{FF2B5EF4-FFF2-40B4-BE49-F238E27FC236}">
                <a16:creationId xmlns:a16="http://schemas.microsoft.com/office/drawing/2014/main" id="{5963667F-1751-DA36-D17A-9631EEDEE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5705" y="224331"/>
            <a:ext cx="9836306" cy="521105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br>
              <a:rPr lang="pl-PL" sz="2000" dirty="0"/>
            </a:br>
            <a:br>
              <a:rPr lang="pl-PL" sz="2000" dirty="0"/>
            </a:br>
            <a:endParaRPr lang="pl-PL" sz="2000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C6C09CA-6801-66DA-4F52-8B4FE666DD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158" y="381837"/>
            <a:ext cx="10460333" cy="5015111"/>
          </a:xfrm>
        </p:spPr>
        <p:txBody>
          <a:bodyPr>
            <a:normAutofit/>
          </a:bodyPr>
          <a:lstStyle/>
          <a:p>
            <a:pPr marL="0" lvl="0" indent="0">
              <a:lnSpc>
                <a:spcPct val="115000"/>
              </a:lnSpc>
              <a:buSzPts val="1200"/>
              <a:buNone/>
              <a:tabLst>
                <a:tab pos="90170" algn="l"/>
              </a:tabLst>
            </a:pPr>
            <a:endParaRPr lang="pl-PL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8000"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800" b="1" i="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		Rzecznik Funduszy Europejskich zajmuje się rozpatrywaniem zgłoszeń</a:t>
            </a:r>
          </a:p>
          <a:p>
            <a:pPr marL="108000"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800" b="1" i="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dotyczących realizacji FEL 2021-2027</a:t>
            </a:r>
          </a:p>
          <a:p>
            <a:pPr algn="ctr">
              <a:lnSpc>
                <a:spcPct val="100000"/>
              </a:lnSpc>
              <a:spcBef>
                <a:spcPts val="600"/>
              </a:spcBef>
              <a:buNone/>
            </a:pPr>
            <a:endParaRPr lang="pl-PL" sz="800" b="0" i="0" dirty="0">
              <a:solidFill>
                <a:srgbClr val="1B1B1B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600"/>
              </a:spcBef>
              <a:buNone/>
            </a:pPr>
            <a:r>
              <a:rPr lang="pl-PL" sz="1600" b="1" i="0" dirty="0">
                <a:solidFill>
                  <a:schemeClr val="accent5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Jakie zgłoszenia można kierować do Rzecznika?</a:t>
            </a:r>
          </a:p>
          <a:p>
            <a:pPr algn="l">
              <a:lnSpc>
                <a:spcPct val="100000"/>
              </a:lnSpc>
              <a:buNone/>
            </a:pPr>
            <a:endParaRPr lang="pl-PL" sz="900" b="1" i="0" dirty="0"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0000"/>
              </a:lnSpc>
              <a:buFont typeface="+mj-lt"/>
              <a:buAutoNum type="arabicPeriod"/>
            </a:pPr>
            <a:r>
              <a:rPr lang="pl-PL" sz="1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Wnioski obejmujące </a:t>
            </a:r>
            <a:r>
              <a:rPr lang="pl-PL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postulaty zmian i ulepszeń</a:t>
            </a:r>
            <a:r>
              <a:rPr lang="pl-PL" sz="1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lvl="1">
              <a:lnSpc>
                <a:spcPct val="160000"/>
              </a:lnSpc>
              <a:buFont typeface="+mj-lt"/>
              <a:buAutoNum type="arabicPeriod"/>
            </a:pPr>
            <a:r>
              <a:rPr lang="pl-PL" sz="1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Zgłoszenia </a:t>
            </a:r>
            <a:r>
              <a:rPr lang="pl-PL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podejrzeń niezgodności </a:t>
            </a:r>
            <a:r>
              <a:rPr lang="pl-PL" sz="1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projektów (operacji) realizowanych w ramach FEL 2021-2027 z </a:t>
            </a:r>
            <a:r>
              <a:rPr lang="pl-PL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Konwencją o Prawach Osób Niepełnosprawnych </a:t>
            </a:r>
            <a:r>
              <a:rPr lang="pl-PL" sz="1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oraz </a:t>
            </a:r>
            <a:r>
              <a:rPr lang="pl-PL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Kartą Praw Podstawowych</a:t>
            </a:r>
            <a:r>
              <a:rPr lang="pl-PL" sz="1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pl-PL" sz="1600" b="0" i="0" dirty="0">
              <a:solidFill>
                <a:srgbClr val="1B1B1B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buFont typeface="+mj-lt"/>
              <a:buAutoNum type="arabicPeriod"/>
            </a:pPr>
            <a:r>
              <a:rPr lang="pl-PL" sz="1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Zgłoszenia dotyczące identyfikowanych przez zgłaszających </a:t>
            </a:r>
            <a:r>
              <a:rPr lang="pl-PL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utrudnień</a:t>
            </a:r>
            <a:r>
              <a:rPr lang="pl-PL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 zakresie: 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pl-PL" sz="1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l-PL" sz="16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pl-PL" sz="1600" b="1" i="0" dirty="0">
                <a:solidFill>
                  <a:schemeClr val="accent5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przewlekłości i nieterminowość postępowań i procedur</a:t>
            </a:r>
            <a:r>
              <a:rPr lang="pl-PL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endParaRPr lang="pl-PL" sz="1600" b="1" i="0" dirty="0"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pl-PL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- niejasności, braku stosownych informacji czy złej organizacji procedur,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pl-PL" sz="1600" b="1" i="0" dirty="0">
                <a:solidFill>
                  <a:schemeClr val="accent5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l-PL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nadmiernych i nieuzasadnionych wymagań czy niewłaściwej obsługi.</a:t>
            </a:r>
            <a:endParaRPr lang="pl-PL" sz="1600" b="1" i="0" dirty="0"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lnSpc>
                <a:spcPct val="100000"/>
              </a:lnSpc>
              <a:buNone/>
            </a:pPr>
            <a:endParaRPr lang="pl-PL" sz="1800" dirty="0">
              <a:latin typeface="+mn-lt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E60AC9CC-7D60-3E3E-2158-0669442D93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925" y="5976404"/>
            <a:ext cx="5465075" cy="359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744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>
            <a:extLst>
              <a:ext uri="{FF2B5EF4-FFF2-40B4-BE49-F238E27FC236}">
                <a16:creationId xmlns:a16="http://schemas.microsoft.com/office/drawing/2014/main" id="{5963667F-1751-DA36-D17A-9631EEDEE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986" y="224331"/>
            <a:ext cx="9852025" cy="395595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br>
              <a:rPr lang="pl-PL" sz="2000" dirty="0"/>
            </a:br>
            <a:br>
              <a:rPr lang="pl-PL" sz="2000" dirty="0"/>
            </a:br>
            <a:endParaRPr lang="pl-PL" sz="2000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C6C09CA-6801-66DA-4F52-8B4FE666DD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8375" y="351692"/>
            <a:ext cx="8368748" cy="4548299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15000"/>
              </a:lnSpc>
              <a:spcBef>
                <a:spcPts val="0"/>
              </a:spcBef>
              <a:buSzPts val="1200"/>
              <a:buNone/>
            </a:pPr>
            <a:endParaRPr lang="pl-PL" sz="2000" kern="15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1650"/>
              </a:lnSpc>
              <a:buNone/>
            </a:pPr>
            <a:r>
              <a:rPr lang="pl-PL" sz="1800" b="1" dirty="0"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Kto może przekazać zgłoszenie?</a:t>
            </a:r>
          </a:p>
          <a:p>
            <a:pPr algn="ctr">
              <a:lnSpc>
                <a:spcPts val="1650"/>
              </a:lnSpc>
              <a:buNone/>
            </a:pPr>
            <a:endParaRPr lang="pl-PL" sz="1800" b="1" dirty="0"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1650"/>
              </a:lnSpc>
              <a:buNone/>
            </a:pPr>
            <a:endParaRPr lang="pl-PL" sz="1800" b="1" dirty="0"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ts val="1950"/>
              </a:lnSpc>
              <a:spcAft>
                <a:spcPts val="1200"/>
              </a:spcAft>
              <a:buNone/>
            </a:pPr>
            <a:r>
              <a:rPr lang="pl-PL" sz="1600" b="0" i="0" dirty="0">
                <a:solidFill>
                  <a:srgbClr val="1B1B1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Zgłoszenie do Rzecznika może przekazać każdy zainteresowany, w tym m.in.:  </a:t>
            </a:r>
          </a:p>
          <a:p>
            <a:pPr>
              <a:lnSpc>
                <a:spcPts val="1950"/>
              </a:lnSpc>
              <a:spcAft>
                <a:spcPts val="1200"/>
              </a:spcAft>
              <a:buFontTx/>
              <a:buChar char="-"/>
            </a:pPr>
            <a:r>
              <a:rPr lang="pl-PL" sz="1600" b="1" i="0" dirty="0">
                <a:solidFill>
                  <a:schemeClr val="accent5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wnioskodawca,</a:t>
            </a:r>
          </a:p>
          <a:p>
            <a:pPr>
              <a:lnSpc>
                <a:spcPts val="1950"/>
              </a:lnSpc>
              <a:spcAft>
                <a:spcPts val="1200"/>
              </a:spcAft>
              <a:buFontTx/>
              <a:buChar char="-"/>
            </a:pPr>
            <a:r>
              <a:rPr lang="pl-PL" sz="1600" b="1" i="0" dirty="0">
                <a:solidFill>
                  <a:schemeClr val="accent5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beneficjent,</a:t>
            </a:r>
          </a:p>
          <a:p>
            <a:pPr>
              <a:lnSpc>
                <a:spcPts val="1950"/>
              </a:lnSpc>
              <a:spcAft>
                <a:spcPts val="1200"/>
              </a:spcAft>
              <a:buFontTx/>
              <a:buChar char="-"/>
            </a:pPr>
            <a:r>
              <a:rPr lang="pl-PL" sz="1600" b="1" i="0" dirty="0">
                <a:solidFill>
                  <a:schemeClr val="accent5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uczestnik projektu, </a:t>
            </a:r>
          </a:p>
          <a:p>
            <a:pPr marL="0" indent="0">
              <a:lnSpc>
                <a:spcPts val="1950"/>
              </a:lnSpc>
              <a:spcAft>
                <a:spcPts val="1200"/>
              </a:spcAft>
              <a:buNone/>
            </a:pPr>
            <a:r>
              <a:rPr lang="pl-PL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pl-PL" sz="1600" b="1" i="0" dirty="0">
                <a:solidFill>
                  <a:schemeClr val="accent5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inny podmiot zainteresowany wdrażaniem funduszy unijnych.</a:t>
            </a:r>
          </a:p>
          <a:p>
            <a:pPr marL="0" indent="0" algn="ctr">
              <a:lnSpc>
                <a:spcPct val="115000"/>
              </a:lnSpc>
              <a:spcBef>
                <a:spcPts val="0"/>
              </a:spcBef>
              <a:buSzPts val="1200"/>
              <a:buNone/>
            </a:pPr>
            <a:endParaRPr lang="pl-PL" sz="2000" kern="15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E60AC9CC-7D60-3E3E-2158-0669442D93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925" y="5976404"/>
            <a:ext cx="5465075" cy="359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194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>
            <a:extLst>
              <a:ext uri="{FF2B5EF4-FFF2-40B4-BE49-F238E27FC236}">
                <a16:creationId xmlns:a16="http://schemas.microsoft.com/office/drawing/2014/main" id="{5963667F-1751-DA36-D17A-9631EEDEE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605" y="251209"/>
            <a:ext cx="10640176" cy="515480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br>
              <a:rPr lang="pl-PL" sz="2000" dirty="0"/>
            </a:br>
            <a:br>
              <a:rPr lang="pl-PL" sz="2000" dirty="0"/>
            </a:br>
            <a:br>
              <a:rPr lang="pl-PL" sz="2000" dirty="0"/>
            </a:br>
            <a:endParaRPr lang="pl-PL" sz="2000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C6C09CA-6801-66DA-4F52-8B4FE666DD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272" y="401934"/>
            <a:ext cx="11294347" cy="5574470"/>
          </a:xfrm>
        </p:spPr>
        <p:txBody>
          <a:bodyPr>
            <a:normAutofit/>
          </a:bodyPr>
          <a:lstStyle/>
          <a:p>
            <a:pPr marL="0" indent="0" algn="just">
              <a:lnSpc>
                <a:spcPts val="2700"/>
              </a:lnSpc>
              <a:buNone/>
            </a:pP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</a:t>
            </a:r>
          </a:p>
          <a:p>
            <a:pPr marL="0" indent="0" algn="just">
              <a:lnSpc>
                <a:spcPts val="2700"/>
              </a:lnSpc>
              <a:buNone/>
            </a:pPr>
            <a:r>
              <a:rPr lang="pl-PL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 </a:t>
            </a:r>
            <a:endParaRPr lang="pl-PL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E60AC9CC-7D60-3E3E-2158-0669442D93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925" y="5976404"/>
            <a:ext cx="5465075" cy="359665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4D1EE06E-F95F-78D2-0B1D-CB4119195D23}"/>
              </a:ext>
            </a:extLst>
          </p:cNvPr>
          <p:cNvSpPr txBox="1"/>
          <p:nvPr/>
        </p:nvSpPr>
        <p:spPr>
          <a:xfrm>
            <a:off x="744606" y="474292"/>
            <a:ext cx="10640176" cy="4778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650"/>
              </a:lnSpc>
              <a:buNone/>
            </a:pPr>
            <a:endParaRPr lang="pl-PL" b="1" dirty="0">
              <a:solidFill>
                <a:srgbClr val="1B1B1B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1650"/>
              </a:lnSpc>
              <a:buNone/>
            </a:pPr>
            <a:r>
              <a:rPr lang="pl-PL" b="1" dirty="0"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Jak dokonać zgłoszenia?</a:t>
            </a:r>
          </a:p>
          <a:p>
            <a:pPr>
              <a:lnSpc>
                <a:spcPts val="1650"/>
              </a:lnSpc>
              <a:buNone/>
            </a:pPr>
            <a:endParaRPr lang="pl-PL" b="1" dirty="0">
              <a:solidFill>
                <a:srgbClr val="1B1B1B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ts val="1950"/>
              </a:lnSpc>
              <a:spcAft>
                <a:spcPts val="1650"/>
              </a:spcAft>
              <a:buNone/>
            </a:pPr>
            <a:r>
              <a:rPr lang="pl-PL" sz="1600" b="0" i="0" dirty="0">
                <a:solidFill>
                  <a:srgbClr val="1B1B1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Zgłoszenie do Rzecznika prosimy kierować w następujący sposób:</a:t>
            </a:r>
          </a:p>
          <a:p>
            <a:pPr algn="l">
              <a:buFont typeface="+mj-lt"/>
              <a:buAutoNum type="arabicPeriod"/>
            </a:pPr>
            <a:r>
              <a:rPr lang="pl-PL" sz="1600" b="0" i="0" dirty="0">
                <a:solidFill>
                  <a:srgbClr val="1B1B1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600" b="1" i="0" dirty="0">
                <a:solidFill>
                  <a:srgbClr val="1B1B1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pisemnie</a:t>
            </a:r>
            <a:r>
              <a:rPr lang="pl-PL" sz="1600" b="0" i="0" dirty="0">
                <a:solidFill>
                  <a:srgbClr val="1B1B1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(ze wskazaniem „</a:t>
            </a:r>
            <a:r>
              <a:rPr lang="pl-PL" sz="1600" b="1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zgłoszenie do Rzecznika Funduszy Europejskich</a:t>
            </a:r>
            <a:r>
              <a:rPr lang="pl-PL" sz="1600" b="0" i="0" dirty="0">
                <a:solidFill>
                  <a:srgbClr val="1B1B1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”):</a:t>
            </a:r>
          </a:p>
          <a:p>
            <a:pPr lvl="1" algn="l"/>
            <a:r>
              <a:rPr lang="pl-PL" sz="1400" b="0" i="0" dirty="0">
                <a:solidFill>
                  <a:srgbClr val="1B1B1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 listownie na adres: Biuro Rzecznika Funduszy Europejskich ul. Czechowska 19, pok. 10, 20-072 Lublin</a:t>
            </a:r>
          </a:p>
          <a:p>
            <a:pPr lvl="1" algn="l"/>
            <a:r>
              <a:rPr lang="pl-PL" sz="1400" b="0" i="0" dirty="0">
                <a:solidFill>
                  <a:srgbClr val="1B1B1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 poprzez doręczenie do kancelarii urzędu od poniedziałku do piątku, w godzinach 7:30-15:30 na adres: Urząd Marszałkowski Województwa Lubelskiego, ul. Artura Grottgera 4, 20-029 Lublin</a:t>
            </a:r>
          </a:p>
          <a:p>
            <a:pPr lvl="1" algn="l"/>
            <a:endParaRPr lang="pl-PL" sz="800" b="0" i="0" dirty="0">
              <a:solidFill>
                <a:srgbClr val="1B1B1B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ts val="1950"/>
              </a:lnSpc>
              <a:buFont typeface="+mj-lt"/>
              <a:buAutoNum type="arabicPeriod"/>
            </a:pPr>
            <a:r>
              <a:rPr lang="pl-PL" sz="1600" b="0" i="0" dirty="0">
                <a:solidFill>
                  <a:srgbClr val="1B1B1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600" b="1" i="0" dirty="0">
                <a:solidFill>
                  <a:srgbClr val="1B1B1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elektronicznie</a:t>
            </a:r>
            <a:r>
              <a:rPr lang="pl-PL" sz="1600" b="0" i="0" dirty="0">
                <a:solidFill>
                  <a:srgbClr val="1B1B1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1" algn="l">
              <a:lnSpc>
                <a:spcPts val="1950"/>
              </a:lnSpc>
            </a:pPr>
            <a:r>
              <a:rPr lang="pl-PL" sz="1400" b="0" i="0" dirty="0">
                <a:solidFill>
                  <a:srgbClr val="1B1B1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 na adres e-mail:</a:t>
            </a:r>
            <a:r>
              <a:rPr lang="pl-PL" sz="1600" b="0" i="0" dirty="0">
                <a:solidFill>
                  <a:srgbClr val="1B1B1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pl-PL" sz="16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rzecznikfel@lubelskie</a:t>
            </a:r>
            <a:r>
              <a:rPr lang="pl-PL" sz="16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pl-PL" sz="16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</a:t>
            </a:r>
            <a:endParaRPr lang="pl-PL" sz="1600" b="1" i="0" dirty="0">
              <a:solidFill>
                <a:srgbClr val="FF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l">
              <a:lnSpc>
                <a:spcPts val="1950"/>
              </a:lnSpc>
            </a:pPr>
            <a:r>
              <a:rPr lang="pl-PL" sz="1400" b="0" i="0" dirty="0">
                <a:solidFill>
                  <a:srgbClr val="1B1B1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 za pośrednictwem strony internetowej </a:t>
            </a:r>
            <a:r>
              <a:rPr lang="pl-PL" sz="1400" b="1" i="0" dirty="0">
                <a:solidFill>
                  <a:schemeClr val="accent5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www.funduszeue.lubelskie.pl</a:t>
            </a:r>
            <a:r>
              <a:rPr lang="pl-PL" sz="1400" b="1" i="0" dirty="0">
                <a:solidFill>
                  <a:schemeClr val="accent5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pl-PL" sz="1400" b="0" i="0" dirty="0">
                <a:solidFill>
                  <a:srgbClr val="1B1B1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poprzez wypełnienie </a:t>
            </a:r>
            <a:r>
              <a:rPr lang="pl-PL" sz="1400" b="0" i="0" dirty="0">
                <a:solidFill>
                  <a:srgbClr val="1B1B1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formularza zgłoszeniowego</a:t>
            </a:r>
            <a:endParaRPr lang="pl-PL" sz="1400" b="0" i="0" dirty="0">
              <a:solidFill>
                <a:srgbClr val="1B1B1B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l">
              <a:lnSpc>
                <a:spcPts val="1950"/>
              </a:lnSpc>
            </a:pPr>
            <a:endParaRPr lang="pl-PL" sz="800" b="0" i="0" dirty="0">
              <a:solidFill>
                <a:srgbClr val="1B1B1B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ts val="1950"/>
              </a:lnSpc>
              <a:buFont typeface="+mj-lt"/>
              <a:buAutoNum type="arabicPeriod"/>
            </a:pPr>
            <a:r>
              <a:rPr lang="pl-PL" sz="1600" b="0" i="0" dirty="0">
                <a:solidFill>
                  <a:srgbClr val="1B1B1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600" b="1" i="0" dirty="0">
                <a:solidFill>
                  <a:srgbClr val="1B1B1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osobiście</a:t>
            </a:r>
            <a:r>
              <a:rPr lang="pl-PL" sz="1600" b="0" i="0" dirty="0">
                <a:solidFill>
                  <a:srgbClr val="1B1B1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400" b="0" i="0" dirty="0">
                <a:solidFill>
                  <a:srgbClr val="1B1B1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 Biurze Rzecznika Funduszy Europejskich w godzinach pracy Biura, po umówieniu tel. 81 47 81 321/322,</a:t>
            </a:r>
          </a:p>
          <a:p>
            <a:pPr lvl="1">
              <a:lnSpc>
                <a:spcPts val="1950"/>
              </a:lnSpc>
            </a:pPr>
            <a:r>
              <a:rPr lang="pl-PL" sz="14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w poniedziałki w godzinach od 7:30 do 17:00,</a:t>
            </a:r>
          </a:p>
          <a:p>
            <a:pPr lvl="1">
              <a:lnSpc>
                <a:spcPts val="1950"/>
              </a:lnSpc>
            </a:pPr>
            <a:r>
              <a:rPr lang="pl-PL" sz="14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wtorek - piątek w godzinach od 7:30 do 15:30.</a:t>
            </a:r>
          </a:p>
          <a:p>
            <a:pPr algn="l">
              <a:lnSpc>
                <a:spcPts val="1950"/>
              </a:lnSpc>
              <a:buFont typeface="+mj-lt"/>
              <a:buAutoNum type="arabicPeriod"/>
            </a:pPr>
            <a:endParaRPr lang="pl-PL" sz="1400" b="0" i="0" dirty="0">
              <a:solidFill>
                <a:srgbClr val="1B1B1B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ts val="1950"/>
              </a:lnSpc>
              <a:buFont typeface="+mj-lt"/>
              <a:buAutoNum type="arabicPeriod"/>
            </a:pPr>
            <a:r>
              <a:rPr lang="pl-PL" sz="1600" b="1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telefonicznie:   </a:t>
            </a:r>
            <a:r>
              <a:rPr lang="pl-PL" sz="1600" b="1" i="0" dirty="0">
                <a:solidFill>
                  <a:schemeClr val="accent5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81 47-81-321,     81 47-81-322</a:t>
            </a:r>
          </a:p>
          <a:p>
            <a:pPr lvl="1" algn="l">
              <a:lnSpc>
                <a:spcPts val="1950"/>
              </a:lnSpc>
            </a:pPr>
            <a:endParaRPr lang="pl-PL" sz="1400" dirty="0">
              <a:solidFill>
                <a:srgbClr val="1B1B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569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C6C09CA-6801-66DA-4F52-8B4FE666DD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7584" y="844063"/>
            <a:ext cx="10386618" cy="5132342"/>
          </a:xfrm>
        </p:spPr>
        <p:txBody>
          <a:bodyPr>
            <a:normAutofit/>
          </a:bodyPr>
          <a:lstStyle/>
          <a:p>
            <a:pPr algn="ctr">
              <a:lnSpc>
                <a:spcPts val="1650"/>
              </a:lnSpc>
              <a:buNone/>
            </a:pPr>
            <a:r>
              <a:rPr lang="pl-PL" sz="1800" b="1" dirty="0">
                <a:solidFill>
                  <a:schemeClr val="accent2">
                    <a:lumMod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 musi zawierać zgłoszenie?</a:t>
            </a:r>
          </a:p>
          <a:p>
            <a:pPr algn="ctr">
              <a:lnSpc>
                <a:spcPts val="1650"/>
              </a:lnSpc>
              <a:buNone/>
            </a:pPr>
            <a:endParaRPr lang="pl-PL" sz="1800" b="1" dirty="0">
              <a:solidFill>
                <a:schemeClr val="accent2">
                  <a:lumMod val="2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ts val="1950"/>
              </a:lnSpc>
              <a:spcAft>
                <a:spcPts val="1650"/>
              </a:spcAft>
              <a:buNone/>
            </a:pPr>
            <a:r>
              <a:rPr lang="pl-PL" sz="1600" b="0" i="0" dirty="0">
                <a:solidFill>
                  <a:srgbClr val="1B1B1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Bez względu na sposób dokonania zgłoszenia, </a:t>
            </a:r>
            <a:r>
              <a:rPr lang="pl-PL" sz="16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koniecznie należy podać</a:t>
            </a:r>
            <a:r>
              <a:rPr lang="pl-PL" sz="1600" b="0" i="0" dirty="0">
                <a:solidFill>
                  <a:srgbClr val="1B1B1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l">
              <a:lnSpc>
                <a:spcPts val="1950"/>
              </a:lnSpc>
              <a:buFont typeface="Arial" panose="020B0604020202020204" pitchFamily="34" charset="0"/>
              <a:buChar char="•"/>
            </a:pPr>
            <a:r>
              <a:rPr lang="pl-PL" sz="1600" b="1" i="0" dirty="0">
                <a:solidFill>
                  <a:schemeClr val="accent5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imię i nazwisko zgłaszającego (lub nazwę podmiotu),</a:t>
            </a:r>
          </a:p>
          <a:p>
            <a:pPr algn="l">
              <a:lnSpc>
                <a:spcPts val="1950"/>
              </a:lnSpc>
              <a:buFont typeface="Arial" panose="020B0604020202020204" pitchFamily="34" charset="0"/>
              <a:buChar char="•"/>
            </a:pPr>
            <a:r>
              <a:rPr lang="pl-PL" sz="1600" b="1" i="0" dirty="0">
                <a:solidFill>
                  <a:schemeClr val="accent5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adres do korespondencji </a:t>
            </a:r>
            <a:r>
              <a:rPr lang="pl-PL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pl-PL" sz="1600" b="1" i="0" dirty="0">
                <a:solidFill>
                  <a:schemeClr val="accent5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adres e-mail</a:t>
            </a:r>
          </a:p>
          <a:p>
            <a:pPr algn="l">
              <a:lnSpc>
                <a:spcPts val="1950"/>
              </a:lnSpc>
              <a:buFont typeface="Arial" panose="020B0604020202020204" pitchFamily="34" charset="0"/>
              <a:buChar char="•"/>
            </a:pPr>
            <a:r>
              <a:rPr lang="pl-PL" sz="1600" b="1" i="0" dirty="0">
                <a:solidFill>
                  <a:schemeClr val="accent5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telefon kontaktowy,</a:t>
            </a:r>
          </a:p>
          <a:p>
            <a:pPr algn="l">
              <a:lnSpc>
                <a:spcPts val="1950"/>
              </a:lnSpc>
              <a:buFont typeface="Arial" panose="020B0604020202020204" pitchFamily="34" charset="0"/>
              <a:buChar char="•"/>
            </a:pPr>
            <a:r>
              <a:rPr lang="pl-PL" sz="1600" b="1" i="0" dirty="0">
                <a:solidFill>
                  <a:schemeClr val="accent5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opis sprawy </a:t>
            </a:r>
            <a:r>
              <a:rPr lang="pl-PL" sz="1600" b="0" i="0" dirty="0">
                <a:solidFill>
                  <a:srgbClr val="1B1B1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wraz z ewentualnymi załącznikami, w postaci dokumentów, dotyczącymi zgłoszenia.</a:t>
            </a:r>
          </a:p>
          <a:p>
            <a:pPr marL="0" indent="0" algn="l">
              <a:lnSpc>
                <a:spcPts val="1950"/>
              </a:lnSpc>
              <a:buNone/>
            </a:pPr>
            <a:endParaRPr lang="pl-PL" sz="1600" b="0" i="0" dirty="0">
              <a:solidFill>
                <a:srgbClr val="1B1B1B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lnSpc>
                <a:spcPts val="1950"/>
              </a:lnSpc>
              <a:buNone/>
            </a:pPr>
            <a:r>
              <a:rPr lang="pl-PL" sz="1600" b="0" i="0" dirty="0">
                <a:solidFill>
                  <a:srgbClr val="1B1B1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Zgłoszenia niezawierające imienia i nazwiska (nazwy) oraz danych kontaktowych umożliwiających udzielenie odpowiedzi, </a:t>
            </a:r>
            <a:r>
              <a:rPr lang="pl-PL" sz="1600" b="0" i="0" dirty="0">
                <a:solidFill>
                  <a:schemeClr val="accent5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pozostawia się bez rozpatrzenia</a:t>
            </a:r>
            <a:r>
              <a:rPr lang="pl-PL" sz="1600" b="0" i="0" dirty="0">
                <a:solidFill>
                  <a:srgbClr val="1B1B1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lnSpc>
                <a:spcPts val="2700"/>
              </a:lnSpc>
              <a:buNone/>
            </a:pPr>
            <a:endParaRPr lang="pl-PL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E60AC9CC-7D60-3E3E-2158-0669442D93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925" y="5976404"/>
            <a:ext cx="5465075" cy="359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92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>
            <a:extLst>
              <a:ext uri="{FF2B5EF4-FFF2-40B4-BE49-F238E27FC236}">
                <a16:creationId xmlns:a16="http://schemas.microsoft.com/office/drawing/2014/main" id="{5963667F-1751-DA36-D17A-9631EEDEE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986" y="224331"/>
            <a:ext cx="9852025" cy="549392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br>
              <a:rPr lang="pl-PL" sz="2000" dirty="0"/>
            </a:br>
            <a:br>
              <a:rPr lang="pl-PL" sz="2000" dirty="0"/>
            </a:br>
            <a:br>
              <a:rPr lang="pl-PL" sz="2000" dirty="0"/>
            </a:br>
            <a:endParaRPr lang="pl-PL" sz="2000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C6C09CA-6801-66DA-4F52-8B4FE666DD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896" y="521931"/>
            <a:ext cx="10837693" cy="5454474"/>
          </a:xfrm>
        </p:spPr>
        <p:txBody>
          <a:bodyPr>
            <a:normAutofit/>
          </a:bodyPr>
          <a:lstStyle/>
          <a:p>
            <a:pPr marL="0" lvl="0" indent="0">
              <a:lnSpc>
                <a:spcPct val="115000"/>
              </a:lnSpc>
              <a:spcBef>
                <a:spcPts val="600"/>
              </a:spcBef>
              <a:spcAft>
                <a:spcPts val="300"/>
              </a:spcAft>
              <a:buSzPts val="1200"/>
              <a:buNone/>
              <a:tabLst>
                <a:tab pos="230505" algn="l"/>
                <a:tab pos="270510" algn="l"/>
              </a:tabLst>
            </a:pPr>
            <a:endParaRPr lang="pl-PL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1650"/>
              </a:lnSpc>
              <a:buNone/>
            </a:pPr>
            <a:r>
              <a:rPr lang="pl-PL" sz="1800" b="1" dirty="0">
                <a:solidFill>
                  <a:srgbClr val="1B1B1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800" b="1" dirty="0">
                <a:solidFill>
                  <a:schemeClr val="accent5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Jaki jest tryb rozpatrzenia zgłoszenia?</a:t>
            </a:r>
          </a:p>
          <a:p>
            <a:pPr algn="ctr">
              <a:lnSpc>
                <a:spcPts val="1650"/>
              </a:lnSpc>
              <a:buNone/>
            </a:pPr>
            <a:endParaRPr lang="pl-PL" sz="800" b="1" dirty="0">
              <a:solidFill>
                <a:srgbClr val="1B1B1B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1650"/>
              </a:lnSpc>
              <a:buNone/>
            </a:pPr>
            <a:endParaRPr lang="pl-PL" sz="800" b="1" dirty="0">
              <a:solidFill>
                <a:srgbClr val="1B1B1B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600" b="0" i="0" dirty="0">
                <a:solidFill>
                  <a:srgbClr val="1B1B1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Rzecznik Funduszy Europejskich udziela odpowiedzi w formie, w jakiej otrzymał zgłoszenie</a:t>
            </a:r>
            <a:r>
              <a:rPr lang="pl-PL" sz="1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chyba że Z</a:t>
            </a:r>
            <a:r>
              <a:rPr lang="pl-PL" sz="1600" b="0" i="0" dirty="0">
                <a:solidFill>
                  <a:srgbClr val="1B1B1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głaszający określi inną formę. </a:t>
            </a:r>
          </a:p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pl-PL" sz="1600" b="0" i="0" dirty="0">
              <a:solidFill>
                <a:srgbClr val="1B1B1B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600"/>
              </a:spcBef>
              <a:buNone/>
            </a:pPr>
            <a:r>
              <a:rPr lang="pl-PL" sz="1600" dirty="0">
                <a:solidFill>
                  <a:srgbClr val="1B1B1B"/>
                </a:solidFill>
                <a:latin typeface="Lexend-Light"/>
              </a:rPr>
              <a:t>     </a:t>
            </a:r>
            <a:r>
              <a:rPr lang="pl-PL" sz="1600" b="0" i="0" dirty="0">
                <a:solidFill>
                  <a:srgbClr val="1B1B1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Rzecznik dokonuje oceny pilności spraw, nadając priorytet tym, co do których</a:t>
            </a:r>
          </a:p>
          <a:p>
            <a:pPr marL="0" indent="0" algn="ctr">
              <a:lnSpc>
                <a:spcPct val="100000"/>
              </a:lnSpc>
              <a:spcBef>
                <a:spcPts val="600"/>
              </a:spcBef>
              <a:buNone/>
            </a:pPr>
            <a:r>
              <a:rPr lang="pl-PL" sz="1600" b="0" i="0" dirty="0">
                <a:solidFill>
                  <a:srgbClr val="1B1B1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6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istnieje szansa na poprawę sytuacji interesariusza</a:t>
            </a:r>
            <a:r>
              <a:rPr lang="pl-PL" sz="1600" b="0" i="0" dirty="0">
                <a:solidFill>
                  <a:srgbClr val="1B1B1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ctr">
              <a:lnSpc>
                <a:spcPct val="100000"/>
              </a:lnSpc>
              <a:spcBef>
                <a:spcPts val="600"/>
              </a:spcBef>
              <a:buNone/>
            </a:pPr>
            <a:endParaRPr lang="pl-PL" sz="1600" b="0" i="0" dirty="0">
              <a:solidFill>
                <a:srgbClr val="1B1B1B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600"/>
              </a:spcBef>
              <a:buNone/>
            </a:pPr>
            <a:r>
              <a:rPr lang="pl-PL" sz="1600" dirty="0">
                <a:solidFill>
                  <a:srgbClr val="1B1B1B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Termin rozpatrzenia zgłoszenia to </a:t>
            </a:r>
            <a:r>
              <a:rPr lang="pl-PL" sz="16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30 dni </a:t>
            </a:r>
            <a:r>
              <a:rPr lang="pl-PL" sz="1600" dirty="0">
                <a:solidFill>
                  <a:srgbClr val="1B1B1B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 może być wydłużony w przypadku złożoności sprawy. </a:t>
            </a:r>
            <a:endParaRPr lang="pl-PL" sz="1600" b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E60AC9CC-7D60-3E3E-2158-0669442D93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925" y="5976404"/>
            <a:ext cx="5465075" cy="359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6930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280D1B37-5F3B-9AD9-A0A1-2DBF698B1D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925" y="5976404"/>
            <a:ext cx="5465075" cy="35966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Pismo odręczne 4">
                <a:extLst>
                  <a:ext uri="{FF2B5EF4-FFF2-40B4-BE49-F238E27FC236}">
                    <a16:creationId xmlns:a16="http://schemas.microsoft.com/office/drawing/2014/main" id="{87305A7D-00B3-1051-FF5D-7F15B0A62B8B}"/>
                  </a:ext>
                </a:extLst>
              </p14:cNvPr>
              <p14:cNvContentPartPr/>
              <p14:nvPr/>
            </p14:nvContentPartPr>
            <p14:xfrm>
              <a:off x="3162558" y="4614925"/>
              <a:ext cx="360" cy="360"/>
            </p14:xfrm>
          </p:contentPart>
        </mc:Choice>
        <mc:Fallback xmlns="">
          <p:pic>
            <p:nvPicPr>
              <p:cNvPr id="5" name="Pismo odręczne 4">
                <a:extLst>
                  <a:ext uri="{FF2B5EF4-FFF2-40B4-BE49-F238E27FC236}">
                    <a16:creationId xmlns:a16="http://schemas.microsoft.com/office/drawing/2014/main" id="{87305A7D-00B3-1051-FF5D-7F15B0A62B8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156438" y="4608805"/>
                <a:ext cx="12600" cy="126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971A6AD9-0F90-5F0F-54B8-EA4BEDC4E5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9854" y="1085223"/>
            <a:ext cx="9852293" cy="4891182"/>
          </a:xfrm>
        </p:spPr>
        <p:txBody>
          <a:bodyPr/>
          <a:lstStyle/>
          <a:p>
            <a:pPr algn="ctr">
              <a:lnSpc>
                <a:spcPts val="1950"/>
              </a:lnSpc>
              <a:buNone/>
            </a:pPr>
            <a:r>
              <a:rPr lang="pl-PL" sz="1800" b="1" i="0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Jakich zgłoszeń Rzecznik nie proceduje?</a:t>
            </a:r>
          </a:p>
          <a:p>
            <a:pPr algn="l">
              <a:lnSpc>
                <a:spcPts val="1950"/>
              </a:lnSpc>
              <a:buNone/>
            </a:pPr>
            <a:endParaRPr lang="pl-PL" sz="1800" b="1" i="0" dirty="0">
              <a:solidFill>
                <a:srgbClr val="1B1B1B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ts val="1950"/>
              </a:lnSpc>
              <a:buFont typeface="+mj-lt"/>
              <a:buAutoNum type="arabicPeriod"/>
            </a:pPr>
            <a:r>
              <a:rPr lang="pl-PL" sz="1600" b="1" i="0" dirty="0">
                <a:solidFill>
                  <a:schemeClr val="accent5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Postępowań administracyjnych, prokuratorskich i sądowych</a:t>
            </a:r>
            <a:r>
              <a:rPr lang="pl-PL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600" b="1" i="0" dirty="0">
                <a:solidFill>
                  <a:schemeClr val="accent5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prowadzonych przez organy administracji publicznej.</a:t>
            </a:r>
          </a:p>
          <a:p>
            <a:pPr algn="l">
              <a:lnSpc>
                <a:spcPts val="1950"/>
              </a:lnSpc>
              <a:buFont typeface="+mj-lt"/>
              <a:buAutoNum type="arabicPeriod"/>
            </a:pPr>
            <a:r>
              <a:rPr lang="pl-PL" sz="1600" b="1" i="0" dirty="0">
                <a:solidFill>
                  <a:schemeClr val="accent5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Postępowań o udzielenie informacji publicznej.</a:t>
            </a:r>
          </a:p>
          <a:p>
            <a:pPr algn="l">
              <a:lnSpc>
                <a:spcPts val="1950"/>
              </a:lnSpc>
              <a:buFont typeface="+mj-lt"/>
              <a:buAutoNum type="arabicPeriod"/>
            </a:pPr>
            <a:r>
              <a:rPr lang="pl-PL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Anonimowych zgłoszeń.</a:t>
            </a:r>
            <a:endParaRPr lang="pl-PL" sz="1600" b="1" i="0" dirty="0">
              <a:solidFill>
                <a:schemeClr val="accent5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lnSpc>
                <a:spcPct val="150000"/>
              </a:lnSpc>
              <a:buNone/>
            </a:pPr>
            <a:endParaRPr lang="pl-PL" sz="1600" b="0" i="0" dirty="0">
              <a:solidFill>
                <a:srgbClr val="1B1B1B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pl-PL" sz="1600" b="0" i="0" dirty="0">
                <a:solidFill>
                  <a:srgbClr val="1B1B1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Ponadto do kompetencji Rzecznika Funduszy Europejskich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pl-PL" sz="1600" b="0" i="0" dirty="0">
                <a:solidFill>
                  <a:srgbClr val="1B1B1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nie należy wyszukiwanie i wskazywanie możliwości uzyskania dofinansowania projektów.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pl-PL" sz="1600" b="0" i="0" dirty="0">
                <a:solidFill>
                  <a:srgbClr val="1B1B1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Zadanie to realizują </a:t>
            </a:r>
            <a:r>
              <a:rPr lang="pl-PL" sz="1600" b="0" i="0" dirty="0">
                <a:solidFill>
                  <a:schemeClr val="accent5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Punkty Informacyjne Funduszy Europejskich</a:t>
            </a:r>
            <a:r>
              <a:rPr lang="pl-PL" sz="1600" b="0" i="0" dirty="0">
                <a:solidFill>
                  <a:srgbClr val="1B1B1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423721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9D1E9A1-8357-6293-E367-DAD5B5FDE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7855" y="-1468437"/>
            <a:ext cx="8728364" cy="1177492"/>
          </a:xfrm>
        </p:spPr>
        <p:txBody>
          <a:bodyPr>
            <a:normAutofit/>
          </a:bodyPr>
          <a:lstStyle/>
          <a:p>
            <a:r>
              <a:rPr lang="pl-PL" sz="1800" dirty="0"/>
              <a:t>Kryteria</a:t>
            </a:r>
            <a:r>
              <a:rPr lang="pl-PL" sz="1800" baseline="0" dirty="0"/>
              <a:t> wyboru projektów dla Działania 10.3, 10.6</a:t>
            </a:r>
            <a:endParaRPr lang="pl-PL" sz="1800" dirty="0"/>
          </a:p>
        </p:txBody>
      </p:sp>
      <p:pic>
        <p:nvPicPr>
          <p:cNvPr id="22" name="Obraz 21">
            <a:extLst>
              <a:ext uri="{FF2B5EF4-FFF2-40B4-BE49-F238E27FC236}">
                <a16:creationId xmlns:a16="http://schemas.microsoft.com/office/drawing/2014/main" id="{44CF8B1A-47E1-5D3B-8025-7B056477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4573" cy="6858000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E42790BC-FC6D-E939-27BE-64C73D482FE0}"/>
              </a:ext>
            </a:extLst>
          </p:cNvPr>
          <p:cNvSpPr txBox="1"/>
          <p:nvPr/>
        </p:nvSpPr>
        <p:spPr>
          <a:xfrm>
            <a:off x="1381540" y="2276061"/>
            <a:ext cx="8547651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6" rtl="0" eaLnBrk="1" fontAlgn="auto" latinLnBrk="0" hangingPunct="1">
              <a:lnSpc>
                <a:spcPts val="3175"/>
              </a:lnSpc>
              <a:spcBef>
                <a:spcPts val="1000"/>
              </a:spcBef>
              <a:spcAft>
                <a:spcPts val="0"/>
              </a:spcAft>
              <a:buClr>
                <a:srgbClr val="003399"/>
              </a:buClr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Chcemy aktywnie włączyć wszystkich zainteresowanych wykorzystaniem Funduszy Europejskich w naszym regionie w wypracowywaniu optymalnych rozwiązań przy realizacji programu Fundusze Europejskie dla Lubelskiego na lata 2021-2027 (FEL 2021-2027). Wierzymy, że Państwa pomysły i opinie przyczynią się do usprawnienia i zwiększenia skuteczności realizacji programu.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0330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7A036-EC1E-DB6E-5928-CEA81AC20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F9E0A5F-F1E4-3C1C-A91C-E41EA0F6F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7855" y="-1468437"/>
            <a:ext cx="8728364" cy="1177492"/>
          </a:xfrm>
        </p:spPr>
        <p:txBody>
          <a:bodyPr>
            <a:normAutofit/>
          </a:bodyPr>
          <a:lstStyle/>
          <a:p>
            <a:r>
              <a:rPr lang="pl-PL" sz="1800" dirty="0"/>
              <a:t>Kryteria</a:t>
            </a:r>
            <a:r>
              <a:rPr lang="pl-PL" sz="1800" baseline="0" dirty="0"/>
              <a:t> wyboru projektów dla Działania 10.3, 10.6</a:t>
            </a:r>
            <a:endParaRPr lang="pl-PL" sz="1800" dirty="0"/>
          </a:p>
        </p:txBody>
      </p:sp>
      <p:pic>
        <p:nvPicPr>
          <p:cNvPr id="22" name="Obraz 21">
            <a:extLst>
              <a:ext uri="{FF2B5EF4-FFF2-40B4-BE49-F238E27FC236}">
                <a16:creationId xmlns:a16="http://schemas.microsoft.com/office/drawing/2014/main" id="{B66D79A1-1D13-D5BD-6E56-004E9ABAB5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4573" cy="6858000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855EF4F1-E1C6-801F-0705-0668A84DE087}"/>
              </a:ext>
            </a:extLst>
          </p:cNvPr>
          <p:cNvSpPr txBox="1"/>
          <p:nvPr/>
        </p:nvSpPr>
        <p:spPr>
          <a:xfrm>
            <a:off x="1381540" y="2276061"/>
            <a:ext cx="8547651" cy="2595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Zapraszam do kontaktu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 Biurem Rzecznika Funduszy Europejskich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 algn="l">
              <a:lnSpc>
                <a:spcPts val="1950"/>
              </a:lnSpc>
            </a:pPr>
            <a:endParaRPr lang="pl-PL" sz="2400" b="1" dirty="0">
              <a:solidFill>
                <a:srgbClr val="00206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 algn="l">
              <a:lnSpc>
                <a:spcPts val="1950"/>
              </a:lnSpc>
            </a:pPr>
            <a:r>
              <a:rPr lang="pl-PL" sz="20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rzecznikfel@lubelskie.pl</a:t>
            </a:r>
            <a:endParaRPr lang="pl-PL" sz="2000" b="1" i="0" dirty="0">
              <a:solidFill>
                <a:srgbClr val="FF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l">
              <a:lnSpc>
                <a:spcPts val="1950"/>
              </a:lnSpc>
            </a:pPr>
            <a:endParaRPr lang="pl-PL" sz="2000" b="1" i="0" dirty="0">
              <a:solidFill>
                <a:srgbClr val="FF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l">
              <a:lnSpc>
                <a:spcPts val="1950"/>
              </a:lnSpc>
            </a:pPr>
            <a:r>
              <a:rPr lang="pl-PL" sz="2000" b="1" i="0" dirty="0">
                <a:solidFill>
                  <a:schemeClr val="accent5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www.funduszeue.lubelskie.pl</a:t>
            </a:r>
            <a:r>
              <a:rPr lang="pl-PL" sz="2000" b="1" i="0" dirty="0">
                <a:solidFill>
                  <a:schemeClr val="accent5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pl-PL" sz="2000" b="1" i="0" dirty="0">
              <a:solidFill>
                <a:srgbClr val="002060"/>
              </a:solidFill>
              <a:effectLst/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Obraz 2" descr="Dlaczego uścisk dłoni jest niebezpieczny? | Newsweek">
            <a:extLst>
              <a:ext uri="{FF2B5EF4-FFF2-40B4-BE49-F238E27FC236}">
                <a16:creationId xmlns:a16="http://schemas.microsoft.com/office/drawing/2014/main" id="{861699AB-CB90-19A5-3682-EB26FB7491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0026" y="3299265"/>
            <a:ext cx="2477982" cy="16724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4584683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436F5452-C95B-4D43-A1C6-1CA5BE69C951}" vid="{ABE25C27-1E66-47F3-AA86-B88226738C33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9160</TotalTime>
  <Words>619</Words>
  <Application>Microsoft Office PowerPoint</Application>
  <PresentationFormat>Panoramiczny</PresentationFormat>
  <Paragraphs>107</Paragraphs>
  <Slides>10</Slides>
  <Notes>9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10</vt:i4>
      </vt:variant>
    </vt:vector>
  </HeadingPairs>
  <TitlesOfParts>
    <vt:vector size="18" baseType="lpstr">
      <vt:lpstr>Arial</vt:lpstr>
      <vt:lpstr>Calibri</vt:lpstr>
      <vt:lpstr>Calibri Light</vt:lpstr>
      <vt:lpstr>Lexend-Light</vt:lpstr>
      <vt:lpstr>Open Sans</vt:lpstr>
      <vt:lpstr>Times New Roman</vt:lpstr>
      <vt:lpstr>Motyw pakietu Office</vt:lpstr>
      <vt:lpstr>1_Motyw pakietu Office</vt:lpstr>
      <vt:lpstr>Fundusze Europejskie dla Lubelskiego 2021-2027 </vt:lpstr>
      <vt:lpstr>Prezentacja programu PowerPoint</vt:lpstr>
      <vt:lpstr>  </vt:lpstr>
      <vt:lpstr>  </vt:lpstr>
      <vt:lpstr>   </vt:lpstr>
      <vt:lpstr>Prezentacja programu PowerPoint</vt:lpstr>
      <vt:lpstr>   </vt:lpstr>
      <vt:lpstr>Prezentacja programu PowerPoint</vt:lpstr>
      <vt:lpstr>Kryteria wyboru projektów dla Działania 10.3, 10.6</vt:lpstr>
      <vt:lpstr>Kryteria wyboru projektów dla Działania 10.3, 10.6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Adrianna Iwan</dc:creator>
  <cp:lastModifiedBy>Damian Dziewa</cp:lastModifiedBy>
  <cp:revision>138</cp:revision>
  <cp:lastPrinted>2025-03-04T10:18:24Z</cp:lastPrinted>
  <dcterms:created xsi:type="dcterms:W3CDTF">2022-11-15T13:19:44Z</dcterms:created>
  <dcterms:modified xsi:type="dcterms:W3CDTF">2026-09-18T05:24:37Z</dcterms:modified>
</cp:coreProperties>
</file>