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  <p:sldMasterId id="2147483684" r:id="rId3"/>
    <p:sldMasterId id="2147483660" r:id="rId4"/>
    <p:sldMasterId id="2147483697" r:id="rId5"/>
  </p:sldMasterIdLst>
  <p:notesMasterIdLst>
    <p:notesMasterId r:id="rId41"/>
  </p:notesMasterIdLst>
  <p:handoutMasterIdLst>
    <p:handoutMasterId r:id="rId42"/>
  </p:handoutMasterIdLst>
  <p:sldIdLst>
    <p:sldId id="1106" r:id="rId6"/>
    <p:sldId id="1065" r:id="rId7"/>
    <p:sldId id="866" r:id="rId8"/>
    <p:sldId id="998" r:id="rId9"/>
    <p:sldId id="1060" r:id="rId10"/>
    <p:sldId id="1170" r:id="rId11"/>
    <p:sldId id="1114" r:id="rId12"/>
    <p:sldId id="1113" r:id="rId13"/>
    <p:sldId id="1128" r:id="rId14"/>
    <p:sldId id="1143" r:id="rId15"/>
    <p:sldId id="1054" r:id="rId16"/>
    <p:sldId id="1029" r:id="rId17"/>
    <p:sldId id="1030" r:id="rId18"/>
    <p:sldId id="1115" r:id="rId19"/>
    <p:sldId id="1169" r:id="rId20"/>
    <p:sldId id="1075" r:id="rId21"/>
    <p:sldId id="1078" r:id="rId22"/>
    <p:sldId id="1130" r:id="rId23"/>
    <p:sldId id="1165" r:id="rId24"/>
    <p:sldId id="1167" r:id="rId25"/>
    <p:sldId id="1168" r:id="rId26"/>
    <p:sldId id="1159" r:id="rId27"/>
    <p:sldId id="1161" r:id="rId28"/>
    <p:sldId id="1105" r:id="rId29"/>
    <p:sldId id="1110" r:id="rId30"/>
    <p:sldId id="1022" r:id="rId31"/>
    <p:sldId id="1171" r:id="rId32"/>
    <p:sldId id="1033" r:id="rId33"/>
    <p:sldId id="1046" r:id="rId34"/>
    <p:sldId id="1172" r:id="rId35"/>
    <p:sldId id="1035" r:id="rId36"/>
    <p:sldId id="1049" r:id="rId37"/>
    <p:sldId id="1109" r:id="rId38"/>
    <p:sldId id="1066" r:id="rId39"/>
    <p:sldId id="298" r:id="rId4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4466A2"/>
    <a:srgbClr val="A6D3FF"/>
    <a:srgbClr val="3B62B1"/>
    <a:srgbClr val="4D6592"/>
    <a:srgbClr val="002060"/>
    <a:srgbClr val="ADD7F4"/>
    <a:srgbClr val="1508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86441" autoAdjust="0"/>
  </p:normalViewPr>
  <p:slideViewPr>
    <p:cSldViewPr snapToGrid="0">
      <p:cViewPr varScale="1">
        <p:scale>
          <a:sx n="51" d="100"/>
          <a:sy n="51" d="100"/>
        </p:scale>
        <p:origin x="99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345EAED-DC03-CE18-6D30-481FB8867E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6882799-596F-D1A3-53FD-A61044B422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47F06-ADDC-4A48-B58F-5CD707C0F25F}" type="datetimeFigureOut">
              <a:rPr lang="pl-PL" smtClean="0">
                <a:latin typeface="Open Sans" panose="020B0606030504020204" pitchFamily="34" charset="0"/>
              </a:rPr>
              <a:t>12.10.2026</a:t>
            </a:fld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E4AF52E-69EE-1AE2-CCAA-59A94941A3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93FAC24-C01D-7C1E-E60C-8A80E4A927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8B6D0-6996-4CC3-AA88-A5B1639AE436}" type="slidenum">
              <a:rPr lang="pl-PL" smtClean="0">
                <a:latin typeface="Open Sans" panose="020B0606030504020204" pitchFamily="34" charset="0"/>
              </a:rPr>
              <a:t>‹#›</a:t>
            </a:fld>
            <a:endParaRPr lang="pl-PL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93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287BF8C8-6444-43B5-867A-F8EBB20EDF55}" type="datetimeFigureOut">
              <a:rPr lang="pl-PL" smtClean="0"/>
              <a:pPr/>
              <a:t>12.10.2026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84F4F656-B936-4091-A28C-F2F4872EFF74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102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447FB-599A-329C-A459-FB54F5FF4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7AD9F20-17AE-AAA1-BCFF-DFA8F9804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F5B5D86-0D20-1B45-37D0-189537305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41DF36C-581E-A339-FFD8-67D6D9232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447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868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549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196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1CBF0-F067-475B-E854-762C6E623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DCE0DEB-F577-7133-6859-B3658A228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F9D9B01-A698-595E-E512-6889124DE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38FE1D6-A724-22F4-B489-A890D5B30D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11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C6A88-914F-C947-3E4F-B084488C4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5D5AE55-1726-5739-A1C0-B9DB64B62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DEC68F7-448B-678C-18C8-84B183404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379891-A84C-4E02-EDC2-598FD69B6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5949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1E98-1C21-172E-E9FA-67F8D5039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ABA208A0-E22B-814C-DC98-B60903EED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5B560BC-4457-27E0-FB34-480A4F4B65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0692711-608C-D7F8-A095-7AFC74C22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156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2F54D-E8EF-529D-DF8B-2C61AD85F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EE15B28-5E24-7BAE-D15C-99B15FC2D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1C44718-F8A7-4C24-366A-2A6A5A98B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AC3B648-5DD1-1532-3CDE-C06CAB482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310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D0214-E8D2-9C59-4749-788D36824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7519F5E-29C1-B44B-32D8-294A304A0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2BB510E-13EF-B807-F866-967854762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3011BED-ED6F-ED3C-B013-58899526C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149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00446-C9C9-A3C4-F9A4-C5DD1E87C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C08AE16-2378-D2F6-7174-72F6DA04C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9995E87-50EE-B9AC-427A-613D4236F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DE46878-F9CF-4773-1E3A-5121A29C3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8629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8C277-87F3-9D0C-A3DB-5239B2EA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E1B954B-9757-9BC7-AB81-FA5546AE8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E66CFC4-C31A-542F-D156-FA1391004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AE11EEC-EB8B-FD54-E4B1-E83BEFDC6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088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3EB7E-EB57-0F48-77BB-087BB8F2D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83E33D1-3354-307F-16C4-30334E5B4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A0CC23D-D201-9934-3322-183DE9CF9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025289-0E8C-88B0-3742-6FC5A5D0B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350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45DA6-09CA-6564-AA58-FFE36CFF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FF94F14-4D94-BDAD-ECEA-A1A8E7600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8892111-FF26-2C64-EB30-CCDAA3FE5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8E6139-4340-9A92-5796-7AE5F761F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74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A702-C93F-6687-41FA-593A4987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E722EBA-BA60-4BEF-C1E9-7D34D1831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5B4BECA-56A7-06A1-D482-79EF1AC60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7E479A6-AD60-8A63-B76E-332FED213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400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3B758-1BBA-4DF1-FDF0-7C46324A8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8AAC5D23-AF54-38ED-4DBC-7C3729E2E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1C357D9-7BC6-406B-FBC9-738BD0EEE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E3D276E-FF84-F649-CEDF-D37A6DACD4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1970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696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2A6D0-854F-7CB8-77B1-CBD2AB986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0D164C9-B86C-D3C9-E351-3ECAC109C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2C4AC36-2F43-6C44-9904-693DD4FA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D6F7618-AB35-53AA-EB27-9EAB35A1F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973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2701-2570-1CD6-3416-8BAE8D60B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F41E7CE-09F0-F088-80CF-25CE8F838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E9834CB-0458-62B3-4895-D5F3023BF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C4205C1-D6F9-69CD-037D-7658F736A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896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28E38-8825-EA27-0F41-F8B915D4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E146271-4176-C065-A045-D6820FB73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C4F45C3-0498-0474-1176-2A620D19B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6F4A767-0E76-C5AB-352A-13A989D3A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386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3EB7E-EB57-0F48-77BB-087BB8F2D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83E33D1-3354-307F-16C4-30334E5B4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A0CC23D-D201-9934-3322-183DE9CF96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025289-0E8C-88B0-3742-6FC5A5D0B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350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45DA6-09CA-6564-AA58-FFE36CFF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FF94F14-4D94-BDAD-ECEA-A1A8E7600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8892111-FF26-2C64-EB30-CCDAA3FE5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8E6139-4340-9A92-5796-7AE5F761F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74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34D2B-9444-7CED-3F52-C49716B6E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4D7B0AB-25A3-B6DD-6791-F92659860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3BFD8D4-7F6F-3FF2-C936-9D6A3889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B84884-7F26-6B4C-0C30-38923C56A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457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AF33-8022-5759-44C1-65F9FEF28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4D20C08-B19B-8CF2-A556-54BE1C562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BA45DB5-09F7-9C95-6737-9E05ACD30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3DB9AB8-106E-BD71-31B3-6695C02E2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1492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endParaRPr lang="pl-PL" sz="1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C268BC-FB27-4CBD-9F49-10D37FFA5B4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54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A48B-9316-B172-4C7E-C02E1E8B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4EAC6BA-45CA-0073-83D9-7CD425DC7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72F6A53-E563-D240-8285-E6E43C5882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4CBFB4-94BD-4E4E-7E82-994271983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1176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23763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B879C-EA73-BD68-A439-36460A87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A2A7E33-12DF-6A11-8C50-574996C1B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519133D-1224-E4F6-C78F-C9D79E627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17A31C-2525-9DE8-F67B-345528419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4969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62775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48115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8570-5F6B-5994-60AD-906B8C6EA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71BCEDC-E675-A309-6291-D206C6A25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FAD6BB1-19DE-5531-8185-81038630B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8F5483-A5C7-836D-4811-90D190223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20896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0132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06429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844E0-1599-997E-A9C2-3345BC0B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F3C5E14-01AE-2936-1F07-205018059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A58C3FE5-0304-8944-799C-AEF060F28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12DCED0-C701-A802-9AC6-EAD499726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2B4DB-5212-AD42-B2C1-BD19AC94D45E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71062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4F656-B936-4091-A28C-F2F4872EFF7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41199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F4F656-B936-4091-A28C-F2F4872EFF74}" type="slidenum">
              <a:rPr lang="pl-PL" smtClean="0"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9713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D080A5-7BC0-AF1D-E33D-E5E4CE5CF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745BBC3-AD0F-02CF-79CD-08462DD89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4A9334-99EB-7038-FACC-CED15B62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E65D7A-48F6-B4AA-9C57-7D220D38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A414572-4C6E-FF82-BF7C-3D7CAAAFF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D74826D8-9DAC-44AE-A9FD-0EC949CD68D6}" type="slidenum">
              <a:rPr lang="pl-PL" smtClean="0"/>
              <a:pPr/>
              <a:t>‹#›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664767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EB6572-F9A0-FF73-A7AB-08997E6E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1B7EFD-6AC1-F4F7-6109-E962287DE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2458F7E-4F70-4D2B-AE88-8F24F6FA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E4A75D-E4E8-6817-F2C2-7933BA85D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1C9166F-7722-6B3E-6763-CDBE37C9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058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AF2CC3-326C-3C2C-A3F0-6D6CBE5E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A1C514E-7AA1-4864-4C54-D288D7C81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23B5B8-8A8A-3937-12C1-0C24E1824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E4E188-692B-C907-97B8-D95073C1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A15346-0550-B861-5EE1-33EB37B0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0148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4F37F1-62C6-51F3-75AD-C84592B32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B74071-5E12-8F9B-F2CA-A72FCA6888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3BD937C-A01F-1EAE-35F9-1D588FC4A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F3F83D-F840-124D-041B-2745CDDDB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CEFBCD0-CBEC-EAE2-32AF-2D014883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B358BF6-DB1F-AD4F-55E2-073A0829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3931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CE2C57-6508-E7A6-1A45-D8AB5FB7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CFC0062-2217-53EF-0A09-5CE50CA7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A555B19-AF3E-57E1-74B5-DBFC47F8B3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A48DAFA-7115-99EA-3B50-EE5F8CA04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32E0708-B86F-F655-ECDB-2E739D37A8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8B89426-B8E8-EB5C-0C9A-94DB60608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3A7A712-5D66-6FD9-59B2-07F72A00A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AB34FFA-B2DC-C6D5-E083-771F241B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071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F34AF3-1A04-F971-5570-4736D863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FF8DCC0-D770-7117-09BA-22AA263A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E35B751-A797-0C2A-655C-A7907F4A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1B3C258-EF29-97E4-D1B5-2F6C0C26E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90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D6BFF07-99B5-4F59-98DB-8844CB2B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2F79976-E84C-4F28-A83C-95C5A361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8522A4D-CC0B-86B0-FDCE-9DCAB50A3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7887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11A4D-0956-0AD1-2047-BC933A2E8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7CAD9D-5FE6-9996-C7C7-F0379542A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CC9FD75-4D57-5A30-F781-666116832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5E214B4-1DFB-EF71-E7D7-301DA1B7C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C71AD1-2049-6084-6013-B459ACF4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3AB7841-212B-D6DA-7859-DA34D0B9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6309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FEF707-7135-77F8-9892-B4B6ACEDD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DC64937-6812-B9FC-EAC0-4FB84DBF8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C0A8A7F-5846-3F3A-28D4-BA61880AAD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2F07CA-CD4D-D3A6-EF31-155402A2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FD89124-E464-E0DD-1915-EBAA87E8B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3925FFD-C763-117C-8035-DE693E64C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800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22A424-1BFA-C95D-30C8-4163685E9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D99C732-5484-F0AD-FFAA-0F624D5E8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467B8C-222A-C954-03E1-17CCF944D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393B96-DD1B-7A4F-8D21-1555C38A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56064E-6ABD-9BC8-8C74-B6C72DBBF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72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F3F3255-4DF0-E387-BF91-6542A12F29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D875D8C-D28F-7D99-189F-4BBFDAF27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F2EE79-4F50-EFB6-B3AD-B15D4A831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198499-1B45-9160-7C32-4C9A0B11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B2439F-553C-F6F5-9D8A-9C84ADB5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121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735B72-5B6F-AB5F-0E1D-FD68FBF5F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1B0AE7A-FF5C-F8E7-59DB-22E2A632D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8F3ED4-59F5-39E7-0302-478105605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8F29AB6-A5A8-6B28-9A3E-8B996486E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7F06CB1-600A-2171-03CB-D5B8205CA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6928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10915F-B0EC-E41C-CE91-081356BDE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4CB8AA-167D-E2AA-4EC4-3337CD732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616D5E-37B2-52A5-AF3B-6B0B6A18D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47A4AE-09B6-5FD3-FF8E-8FE310ACD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27B793-89A1-A76C-E1CD-6870DE9FB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6567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889463-F34A-7D83-D15B-747CB1DC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6F2927-8E0C-4DC5-5674-7308B263A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653C5F7-7EB6-07CA-A3F0-27DC0F66B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12D9D21-CB5D-2492-DEF7-6D9E56602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675C029-2197-CB51-4248-1F36C6F2C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1200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244109-5291-9499-4D67-77528F2C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6D9DD7-DE14-0081-8E37-26F8E54CE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2B46D28-2C03-7A4A-1CAF-C5DF69B0F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B7F1E00-5ECE-AF82-6F79-5F8EE9FA4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37FAB33-FAF4-22AC-BAEC-82DBEF352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F459E0F-58EB-813F-68DA-04F8D0D7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932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1EA42B-6CFE-C352-F524-302EC55C7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4E01C8-2F16-3D87-5225-F264243C1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B46B3CA-8FB4-0582-831C-12309B51E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85096B8-8914-DB5D-D495-AA306DC954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791375C-B7F4-067F-0AB7-FB7677035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D671AD0-1B93-1D82-78CF-4E75B15D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C7BC435-9CC7-F7E5-7AD4-756B4F79B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2290E44-8FC4-95BC-93BF-98A8BD6C7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8381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C432A7-D1E2-709F-3615-B9567A93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FD25D52-8757-91FB-09A9-72B652C8E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FA073CD-316E-7A21-A4B1-CD379041D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5001D7-AB05-A44A-5404-2DB194A81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7263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4433A90-BD5F-029B-DA98-510C1B38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0B6F1E0-F2E8-C36A-BFE5-1B7B003A9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2EDD7E2-98E9-D629-5ACC-0F450DB8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085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25823-8F30-6874-F54C-8D8961515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E4EDB1-EEF3-BD20-0957-AC60874B4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0091C0E-341D-6F6C-DA04-E7DD52D44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55868E7-55A3-0436-DA65-B771C5AE2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7B8660-7DED-56DA-E945-C3B4FB3E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C01392C-271F-3BB0-5541-5985D5833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7591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107DBA-062F-CC7D-4300-2CF02E621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C963F3B-0107-38C9-5896-16513621E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22E5981-8E92-597F-27EE-5179E81DE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2845AA9-06E2-435F-4F29-C6956EE18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05746BC-55E2-1F4C-7364-F2B38162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ACFD565-745B-2932-B8FB-D548CA210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B1472D2A-E242-446D-BDE8-5CA9DBBD55DB}" type="slidenum">
              <a:rPr lang="pl-PL" smtClean="0"/>
              <a:pPr/>
              <a:t>‹#›</a:t>
            </a:fld>
            <a:endParaRPr lang="pl-P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3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416B34-6AC4-BB81-3AAE-33C9440E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22B6F58-7A50-25F6-9E52-9CBC996F9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E949B64-B439-9210-ADA9-A40556BCF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E822DA-1FB3-3621-8AF2-0CAD855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0DACA1D-1B63-17C4-5BB9-C6F45B6B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1425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31FD50-F86D-B06B-3F55-66C5488FB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56F1F33-1DD5-3286-967D-4819A412F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AC8CCAD-154D-91D1-54E5-C4EF0438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1F52E85-AC53-1647-06F8-47A64A7C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6B178A2-2764-7459-A14C-45BD4476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7570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44CB75-4BC0-354D-F9BF-591444C4A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8490E55-E0E8-0003-6C0C-279850746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F969EB3-6E72-1D1E-01A0-BE1FB9E96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4C5CC0-07F9-48B5-5C15-8B86795B6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72D2A-E242-446D-BDE8-5CA9DBBD55D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3647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14DCE6-3BCE-FD56-1D7B-9615F3D19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1961E9E-7DFB-E732-CD57-DE32C0CB2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CB9970-A205-DD7D-98A8-C57182E8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7F4A6A-69FE-E753-E0EC-F404B6D9E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FA348D-C9EB-AF08-8D05-93BFAB0F7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87048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06D190-D536-BDD4-63E6-8EE00EB0F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7241C6-69EA-B925-96CD-2803023BF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8D3C77E-473C-47D9-AD0E-728618201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CCEFE1C-F37F-08A9-2CA5-A802FA328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2C4E6D1-8317-95E4-CF62-7261B54BF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6111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4F39D8-1ED0-3A7C-EAD0-BC92C7BAB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B58F118-19F2-006E-57D3-7FC2A6B7E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6079FD8-23BA-1ECD-3105-B139B035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4C7F771-4483-A03D-E1BC-411C087D3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07C648B-6141-B276-6970-E8F0B8561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23088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39E9B7-E04A-F76D-DD79-CD8E6086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729284-50BA-74E8-3B5D-8D4C1311D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FDF403-A3B4-1CED-B710-97C4F09FF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1F4B1DD-7F32-5E1E-E66D-C9C787A18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7D35B5B-4D99-996D-949D-1CA44CBA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FD6F453-CBD1-EB1D-AE3E-C31D50FCC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30778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16BB85-5574-A92A-EA8D-AE1ED37C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7D00D00-F694-8907-C8B2-D47D0A074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428041-9055-1829-6CC5-DC40430B0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97E038B-E1BC-2F68-13A1-67E9BC15C0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DACEB6C-8E86-64E7-C9BF-9289253C46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D1CAD6C-C1CD-B569-2ED0-C61024AA1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463C0BB-29BA-FE32-95FF-300CC40A8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57FD382-D8AD-990B-9084-F2D8EC2D1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0898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C5FED0-31B2-7051-FC98-03C2C6F9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AF3C731-7AD4-7C4E-9A61-898F007C7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12B56F2-1B47-9776-56BA-C95871E9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003FCF3-4E57-0F02-5F1D-8C70D4332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10634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E7D6220-CC83-73F6-B6F5-41D5E8EF1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C66DB43-B0AF-05CB-5FEA-BF467FE7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72704D4-5D67-7DC5-AFA9-01F0E3A4E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54650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D4C25E-96DB-89F1-C422-1DC16F079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887ED5-A1AF-DF06-82F5-00FA19562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63B5658-7EAA-E33A-98CF-3FE1AA736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1BE0F2B-38D1-D1E2-E87F-C293E6B3C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7C491D0-F358-A2E7-1904-4DA040CB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DD95ECC-CF88-74BD-1ABE-C558B630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10247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49B750-1781-D561-CDFA-4AB44AE3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56093132-6BC4-5C44-5610-4557821F4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0479A25-CDAF-F290-49B7-431D33DC7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390126C-560C-AF9A-5258-E9AC8EAD1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BF662C-025B-ACC3-64F5-222B625E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ACD89CD-00F3-24B2-D4E4-37AAD2A2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7892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91712D-D0F7-85D1-B226-925D9FD03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B44313A-B477-C5D9-BD7C-E54651ED7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B73B14-502F-04FE-7626-CAB8D18BF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8784096-157D-6CFF-0422-52B6C717E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D655AD6-2EEE-29B4-3E11-04B8650FF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68276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DAF1A95-4749-A16C-3796-E83D29BA0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AA299E2-941D-7D06-246D-BB8AD7391B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6EE951-B14F-00DE-BE7C-C5CDC654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44ACB67-BD5A-B82E-BA8B-50E072640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82EEDC4-DB3B-E7F9-D3DB-830D5AB7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72826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407202-18D0-1C1B-FEB2-91E8EF68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937008D-D69A-28B9-B0FA-147FC63C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D3BC460-C2D4-3100-7A08-1D91A6EF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785071B-816E-A4A0-80B3-A72619339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FDBB8-BAAB-4E8E-8734-4A9F1EBF72E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89039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373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95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88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591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32885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402372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9659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542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4522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775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70659" y="1790613"/>
            <a:ext cx="9851923" cy="392481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827" y="1790612"/>
            <a:ext cx="4514751" cy="65325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7" y="490243"/>
            <a:ext cx="1231537" cy="9797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255" y="490243"/>
            <a:ext cx="1231537" cy="979756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23" y="490243"/>
            <a:ext cx="1231537" cy="9797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75173"/>
            <a:ext cx="9031400" cy="1004864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911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169419" y="1799461"/>
            <a:ext cx="9853164" cy="3915966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5685979" cy="24438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9" y="1799460"/>
            <a:ext cx="4514751" cy="6532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332" y="2785254"/>
            <a:ext cx="9031400" cy="986800"/>
          </a:xfrm>
        </p:spPr>
        <p:txBody>
          <a:bodyPr anchor="t" anchorCtr="0">
            <a:normAutofit/>
          </a:bodyPr>
          <a:lstStyle>
            <a:lvl1pPr algn="l">
              <a:lnSpc>
                <a:spcPts val="3629"/>
              </a:lnSpc>
              <a:defRPr sz="290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0345" y="4410532"/>
            <a:ext cx="9031311" cy="979756"/>
          </a:xfrm>
        </p:spPr>
        <p:txBody>
          <a:bodyPr>
            <a:normAutofit/>
          </a:bodyPr>
          <a:lstStyle>
            <a:lvl1pPr marL="0" indent="0" algn="l">
              <a:lnSpc>
                <a:spcPts val="3175"/>
              </a:lnSpc>
              <a:buNone/>
              <a:defRPr sz="2540" b="1">
                <a:solidFill>
                  <a:schemeClr val="tx2"/>
                </a:solidFill>
              </a:defRPr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68958" y="490243"/>
            <a:ext cx="2052383" cy="316710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6" y="1128866"/>
            <a:ext cx="434459" cy="345636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11" y="495200"/>
            <a:ext cx="434459" cy="345636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13" y="1128866"/>
            <a:ext cx="434459" cy="34563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26" y="488325"/>
            <a:ext cx="434459" cy="34563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59" y="495200"/>
            <a:ext cx="434459" cy="3456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50" y="1138358"/>
            <a:ext cx="434459" cy="34563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493114"/>
            <a:ext cx="434459" cy="345636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03" y="485586"/>
            <a:ext cx="434459" cy="345636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24" y="481800"/>
            <a:ext cx="434459" cy="345636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76" y="1135780"/>
            <a:ext cx="434459" cy="345636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9" y="1134476"/>
            <a:ext cx="434459" cy="345636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64" y="1134476"/>
            <a:ext cx="434459" cy="34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60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736987" cy="473665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22236" y="4082829"/>
            <a:ext cx="7800346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17991" y="5061678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2"/>
            <a:ext cx="2052383" cy="332686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236" y="4082829"/>
            <a:ext cx="4514751" cy="6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4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222235" y="4082829"/>
            <a:ext cx="8205842" cy="1959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3924" y="0"/>
            <a:ext cx="7794915" cy="4408303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453203" y="4082828"/>
            <a:ext cx="4105634" cy="32603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222237" y="4082828"/>
            <a:ext cx="1230967" cy="325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3162" y="4713462"/>
            <a:ext cx="7389421" cy="1197862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119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113">
          <p15:clr>
            <a:srgbClr val="FBAE40"/>
          </p15:clr>
        </p15:guide>
        <p15:guide id="3" orient="horz" pos="2381">
          <p15:clr>
            <a:srgbClr val="FBAE40"/>
          </p15:clr>
        </p15:guide>
        <p15:guide id="4" orient="horz" pos="340">
          <p15:clr>
            <a:srgbClr val="FBAE40"/>
          </p15:clr>
        </p15:guide>
        <p15:guide id="5" orient="horz" pos="567">
          <p15:clr>
            <a:srgbClr val="FBAE40"/>
          </p15:clr>
        </p15:guide>
        <p15:guide id="6" orient="horz" pos="794">
          <p15:clr>
            <a:srgbClr val="FBAE40"/>
          </p15:clr>
        </p15:guide>
        <p15:guide id="7" orient="horz" pos="1020">
          <p15:clr>
            <a:srgbClr val="FBAE40"/>
          </p15:clr>
        </p15:guide>
        <p15:guide id="8" orient="horz" pos="1247">
          <p15:clr>
            <a:srgbClr val="FBAE40"/>
          </p15:clr>
        </p15:guide>
        <p15:guide id="9" orient="horz" pos="1474">
          <p15:clr>
            <a:srgbClr val="FBAE40"/>
          </p15:clr>
        </p15:guide>
        <p15:guide id="10" orient="horz" pos="1701">
          <p15:clr>
            <a:srgbClr val="FBAE40"/>
          </p15:clr>
        </p15:guide>
        <p15:guide id="11" orient="horz" pos="1927">
          <p15:clr>
            <a:srgbClr val="FBAE40"/>
          </p15:clr>
        </p15:guide>
        <p15:guide id="12" orient="horz" pos="2154">
          <p15:clr>
            <a:srgbClr val="FBAE40"/>
          </p15:clr>
        </p15:guide>
        <p15:guide id="13" orient="horz" pos="2608">
          <p15:clr>
            <a:srgbClr val="FBAE40"/>
          </p15:clr>
        </p15:guide>
        <p15:guide id="14" orient="horz" pos="2835">
          <p15:clr>
            <a:srgbClr val="FBAE40"/>
          </p15:clr>
        </p15:guide>
        <p15:guide id="15" orient="horz" pos="3061">
          <p15:clr>
            <a:srgbClr val="FBAE40"/>
          </p15:clr>
        </p15:guide>
        <p15:guide id="16" orient="horz" pos="3288">
          <p15:clr>
            <a:srgbClr val="FBAE40"/>
          </p15:clr>
        </p15:guide>
        <p15:guide id="17" orient="horz" pos="3515">
          <p15:clr>
            <a:srgbClr val="FBAE40"/>
          </p15:clr>
        </p15:guide>
        <p15:guide id="18" orient="horz" pos="3742">
          <p15:clr>
            <a:srgbClr val="FBAE40"/>
          </p15:clr>
        </p15:guide>
        <p15:guide id="19" orient="horz" pos="3968">
          <p15:clr>
            <a:srgbClr val="FBAE40"/>
          </p15:clr>
        </p15:guide>
        <p15:guide id="20" orient="horz" pos="4195">
          <p15:clr>
            <a:srgbClr val="FBAE40"/>
          </p15:clr>
        </p15:guide>
        <p15:guide id="21" orient="horz" pos="4422">
          <p15:clr>
            <a:srgbClr val="FBAE40"/>
          </p15:clr>
        </p15:guide>
        <p15:guide id="22" orient="horz" pos="4649">
          <p15:clr>
            <a:srgbClr val="FBAE40"/>
          </p15:clr>
        </p15:guide>
        <p15:guide id="23" pos="419">
          <p15:clr>
            <a:srgbClr val="FBAE40"/>
          </p15:clr>
        </p15:guide>
        <p15:guide id="24" pos="646">
          <p15:clr>
            <a:srgbClr val="FBAE40"/>
          </p15:clr>
        </p15:guide>
        <p15:guide id="25" pos="873">
          <p15:clr>
            <a:srgbClr val="FBAE40"/>
          </p15:clr>
        </p15:guide>
        <p15:guide id="26" pos="1100">
          <p15:clr>
            <a:srgbClr val="FBAE40"/>
          </p15:clr>
        </p15:guide>
        <p15:guide id="27" pos="1327">
          <p15:clr>
            <a:srgbClr val="FBAE40"/>
          </p15:clr>
        </p15:guide>
        <p15:guide id="28" pos="1553">
          <p15:clr>
            <a:srgbClr val="FBAE40"/>
          </p15:clr>
        </p15:guide>
        <p15:guide id="29" pos="1780">
          <p15:clr>
            <a:srgbClr val="FBAE40"/>
          </p15:clr>
        </p15:guide>
        <p15:guide id="30" pos="2007">
          <p15:clr>
            <a:srgbClr val="FBAE40"/>
          </p15:clr>
        </p15:guide>
        <p15:guide id="31" pos="2234">
          <p15:clr>
            <a:srgbClr val="FBAE40"/>
          </p15:clr>
        </p15:guide>
        <p15:guide id="32" pos="2460">
          <p15:clr>
            <a:srgbClr val="FBAE40"/>
          </p15:clr>
        </p15:guide>
        <p15:guide id="33" pos="2687">
          <p15:clr>
            <a:srgbClr val="FBAE40"/>
          </p15:clr>
        </p15:guide>
        <p15:guide id="34" pos="2914">
          <p15:clr>
            <a:srgbClr val="FBAE40"/>
          </p15:clr>
        </p15:guide>
        <p15:guide id="35" pos="3141">
          <p15:clr>
            <a:srgbClr val="FBAE40"/>
          </p15:clr>
        </p15:guide>
        <p15:guide id="36" pos="3368">
          <p15:clr>
            <a:srgbClr val="FBAE40"/>
          </p15:clr>
        </p15:guide>
        <p15:guide id="37" pos="3594">
          <p15:clr>
            <a:srgbClr val="FBAE40"/>
          </p15:clr>
        </p15:guide>
        <p15:guide id="38" pos="3821">
          <p15:clr>
            <a:srgbClr val="FBAE40"/>
          </p15:clr>
        </p15:guide>
        <p15:guide id="39" pos="4048">
          <p15:clr>
            <a:srgbClr val="FBAE40"/>
          </p15:clr>
        </p15:guide>
        <p15:guide id="40" pos="4275">
          <p15:clr>
            <a:srgbClr val="FBAE40"/>
          </p15:clr>
        </p15:guide>
        <p15:guide id="41" pos="4501">
          <p15:clr>
            <a:srgbClr val="FBAE40"/>
          </p15:clr>
        </p15:guide>
        <p15:guide id="42" pos="4728">
          <p15:clr>
            <a:srgbClr val="FBAE40"/>
          </p15:clr>
        </p15:guide>
        <p15:guide id="43" pos="4955">
          <p15:clr>
            <a:srgbClr val="FBAE40"/>
          </p15:clr>
        </p15:guide>
        <p15:guide id="44" pos="5182">
          <p15:clr>
            <a:srgbClr val="FBAE40"/>
          </p15:clr>
        </p15:guide>
        <p15:guide id="45" pos="5408">
          <p15:clr>
            <a:srgbClr val="FBAE40"/>
          </p15:clr>
        </p15:guide>
        <p15:guide id="46" pos="5635">
          <p15:clr>
            <a:srgbClr val="FBAE40"/>
          </p15:clr>
        </p15:guide>
        <p15:guide id="47" pos="5862">
          <p15:clr>
            <a:srgbClr val="FBAE40"/>
          </p15:clr>
        </p15:guide>
        <p15:guide id="48" pos="6089">
          <p15:clr>
            <a:srgbClr val="FBAE40"/>
          </p15:clr>
        </p15:guide>
        <p15:guide id="49" pos="6316">
          <p15:clr>
            <a:srgbClr val="FBAE40"/>
          </p15:clr>
        </p15:guide>
        <p15:guide id="50" pos="654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43856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11830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9" y="816316"/>
            <a:ext cx="4926147" cy="979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0" y="1796072"/>
            <a:ext cx="4926582" cy="424561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16566"/>
            <a:ext cx="5685980" cy="522511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22938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185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9852" y="1796072"/>
            <a:ext cx="4720891" cy="4245627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1255" y="1795869"/>
            <a:ext cx="4720891" cy="424581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59788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811311" y="4082829"/>
            <a:ext cx="9380690" cy="16325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9419" y="0"/>
            <a:ext cx="9853164" cy="473665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121" y="4082829"/>
            <a:ext cx="4514751" cy="653253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237" y="5074439"/>
            <a:ext cx="8620386" cy="64008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7" y="5779698"/>
            <a:ext cx="1848740" cy="861090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348" y="5779698"/>
            <a:ext cx="3002864" cy="861090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088" y="5779092"/>
            <a:ext cx="2554038" cy="86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1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6CA73FA-925D-F348-816A-C755E4245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21583C-3067-6BF1-8658-6E05FA55F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66DC769-8458-C277-31A4-CF3756673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CA8286-7B48-A409-4974-35B5E5E03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F3E8706-36BF-15F5-7CA7-24E92EF75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74826D8-9DAC-44AE-A9FD-0EC949CD68D6}" type="slidenum">
              <a:rPr lang="pl-PL" smtClean="0"/>
              <a:pPr/>
              <a:t>‹#›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93263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E65C13F-BD55-4525-235A-7D1FB4936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9533D93-5E34-17FA-A68F-D8046A8AB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160477-10FD-BC67-EABA-83A20D225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BE3EF6-145E-7401-B8F4-235136819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698FCB-AA8B-0B02-5444-48A1BDB62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B1472D2A-E242-446D-BDE8-5CA9DBBD55DB}" type="slidenum">
              <a:rPr lang="pl-PL" smtClean="0"/>
              <a:pPr/>
              <a:t>‹#›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50628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10C6D9F-2A3F-0BAC-109A-8E0F146A7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169287-AC03-C4EA-9075-B3F739B85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AFCF588-6A06-3EC2-8F4C-179FADE87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25C4F87-63DC-41DE-BF4E-DDC189D7E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2D7FB6F-DE94-B999-73A4-5127DB71D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26FDBB8-BAAB-4E8E-8734-4A9F1EBF72EC}" type="slidenum">
              <a:rPr lang="pl-PL" smtClean="0"/>
              <a:pPr/>
              <a:t>‹#›</a:t>
            </a:fld>
            <a:endParaRPr lang="pl-PL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47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7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2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3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9419" y="816316"/>
            <a:ext cx="9852728" cy="9797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9854" y="1796072"/>
            <a:ext cx="9852729" cy="42456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169812" y="0"/>
            <a:ext cx="1232383" cy="162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402195" y="0"/>
            <a:ext cx="8619951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89804" y="6368269"/>
            <a:ext cx="1231537" cy="163293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907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9790199" y="6695263"/>
            <a:ext cx="1232383" cy="162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33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9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</p:sldLayoutIdLst>
  <p:hf hdr="0" ftr="0" dt="0"/>
  <p:txStyles>
    <p:titleStyle>
      <a:lvl1pPr algn="l" defTabSz="914406" rtl="0" eaLnBrk="1" latinLnBrk="0" hangingPunct="1">
        <a:lnSpc>
          <a:spcPts val="3266"/>
        </a:lnSpc>
        <a:spcBef>
          <a:spcPct val="0"/>
        </a:spcBef>
        <a:buNone/>
        <a:defRPr sz="254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2" indent="-228602" algn="l" defTabSz="914406" rtl="0" eaLnBrk="1" latinLnBrk="0" hangingPunct="1">
        <a:lnSpc>
          <a:spcPts val="2177"/>
        </a:lnSpc>
        <a:spcBef>
          <a:spcPts val="1000"/>
        </a:spcBef>
        <a:buClr>
          <a:schemeClr val="accent1"/>
        </a:buClr>
        <a:buFontTx/>
        <a:buBlip>
          <a:blip r:embed="rId12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4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3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8" indent="-228602" algn="l" defTabSz="914406" rtl="0" eaLnBrk="1" latinLnBrk="0" hangingPunct="1">
        <a:lnSpc>
          <a:spcPts val="2177"/>
        </a:lnSpc>
        <a:spcBef>
          <a:spcPts val="500"/>
        </a:spcBef>
        <a:buFontTx/>
        <a:buBlip>
          <a:blip r:embed="rId14"/>
        </a:buBlip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10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13" indent="-228602" algn="l" defTabSz="914406" rtl="0" eaLnBrk="1" latinLnBrk="0" hangingPunct="1">
        <a:lnSpc>
          <a:spcPts val="2177"/>
        </a:lnSpc>
        <a:spcBef>
          <a:spcPts val="500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3">
          <p15:clr>
            <a:srgbClr val="F26B43"/>
          </p15:clr>
        </p15:guide>
        <p15:guide id="2" pos="419">
          <p15:clr>
            <a:srgbClr val="F26B43"/>
          </p15:clr>
        </p15:guide>
        <p15:guide id="3" pos="646">
          <p15:clr>
            <a:srgbClr val="F26B43"/>
          </p15:clr>
        </p15:guide>
        <p15:guide id="4" pos="873">
          <p15:clr>
            <a:srgbClr val="F26B43"/>
          </p15:clr>
        </p15:guide>
        <p15:guide id="5" pos="1100">
          <p15:clr>
            <a:srgbClr val="F26B43"/>
          </p15:clr>
        </p15:guide>
        <p15:guide id="6" pos="1327">
          <p15:clr>
            <a:srgbClr val="F26B43"/>
          </p15:clr>
        </p15:guide>
        <p15:guide id="7" pos="1553">
          <p15:clr>
            <a:srgbClr val="F26B43"/>
          </p15:clr>
        </p15:guide>
        <p15:guide id="8" pos="1780">
          <p15:clr>
            <a:srgbClr val="F26B43"/>
          </p15:clr>
        </p15:guide>
        <p15:guide id="9" pos="2007">
          <p15:clr>
            <a:srgbClr val="F26B43"/>
          </p15:clr>
        </p15:guide>
        <p15:guide id="10" pos="2234">
          <p15:clr>
            <a:srgbClr val="F26B43"/>
          </p15:clr>
        </p15:guide>
        <p15:guide id="11" pos="2460">
          <p15:clr>
            <a:srgbClr val="F26B43"/>
          </p15:clr>
        </p15:guide>
        <p15:guide id="12" pos="2687">
          <p15:clr>
            <a:srgbClr val="F26B43"/>
          </p15:clr>
        </p15:guide>
        <p15:guide id="13" pos="2914">
          <p15:clr>
            <a:srgbClr val="F26B43"/>
          </p15:clr>
        </p15:guide>
        <p15:guide id="14" pos="3141">
          <p15:clr>
            <a:srgbClr val="F26B43"/>
          </p15:clr>
        </p15:guide>
        <p15:guide id="15" pos="3368">
          <p15:clr>
            <a:srgbClr val="F26B43"/>
          </p15:clr>
        </p15:guide>
        <p15:guide id="16" pos="3594">
          <p15:clr>
            <a:srgbClr val="F26B43"/>
          </p15:clr>
        </p15:guide>
        <p15:guide id="17" pos="3821">
          <p15:clr>
            <a:srgbClr val="F26B43"/>
          </p15:clr>
        </p15:guide>
        <p15:guide id="18" pos="4048">
          <p15:clr>
            <a:srgbClr val="F26B43"/>
          </p15:clr>
        </p15:guide>
        <p15:guide id="19" pos="4275">
          <p15:clr>
            <a:srgbClr val="F26B43"/>
          </p15:clr>
        </p15:guide>
        <p15:guide id="20" pos="4501">
          <p15:clr>
            <a:srgbClr val="F26B43"/>
          </p15:clr>
        </p15:guide>
        <p15:guide id="21" pos="4728">
          <p15:clr>
            <a:srgbClr val="F26B43"/>
          </p15:clr>
        </p15:guide>
        <p15:guide id="22" pos="4955">
          <p15:clr>
            <a:srgbClr val="F26B43"/>
          </p15:clr>
        </p15:guide>
        <p15:guide id="23" pos="5182">
          <p15:clr>
            <a:srgbClr val="F26B43"/>
          </p15:clr>
        </p15:guide>
        <p15:guide id="24" pos="5408">
          <p15:clr>
            <a:srgbClr val="F26B43"/>
          </p15:clr>
        </p15:guide>
        <p15:guide id="25" pos="5635">
          <p15:clr>
            <a:srgbClr val="F26B43"/>
          </p15:clr>
        </p15:guide>
        <p15:guide id="26" pos="5862">
          <p15:clr>
            <a:srgbClr val="F26B43"/>
          </p15:clr>
        </p15:guide>
        <p15:guide id="27" pos="6089">
          <p15:clr>
            <a:srgbClr val="F26B43"/>
          </p15:clr>
        </p15:guide>
        <p15:guide id="28" pos="6316">
          <p15:clr>
            <a:srgbClr val="F26B43"/>
          </p15:clr>
        </p15:guide>
        <p15:guide id="29" pos="6542">
          <p15:clr>
            <a:srgbClr val="F26B43"/>
          </p15:clr>
        </p15:guide>
        <p15:guide id="30" orient="horz" pos="113">
          <p15:clr>
            <a:srgbClr val="F26B43"/>
          </p15:clr>
        </p15:guide>
        <p15:guide id="31" orient="horz" pos="340">
          <p15:clr>
            <a:srgbClr val="F26B43"/>
          </p15:clr>
        </p15:guide>
        <p15:guide id="32" orient="horz" pos="567">
          <p15:clr>
            <a:srgbClr val="F26B43"/>
          </p15:clr>
        </p15:guide>
        <p15:guide id="33" orient="horz" pos="794">
          <p15:clr>
            <a:srgbClr val="F26B43"/>
          </p15:clr>
        </p15:guide>
        <p15:guide id="34" orient="horz" pos="1020">
          <p15:clr>
            <a:srgbClr val="F26B43"/>
          </p15:clr>
        </p15:guide>
        <p15:guide id="35" orient="horz" pos="1247">
          <p15:clr>
            <a:srgbClr val="F26B43"/>
          </p15:clr>
        </p15:guide>
        <p15:guide id="36" orient="horz" pos="1474">
          <p15:clr>
            <a:srgbClr val="F26B43"/>
          </p15:clr>
        </p15:guide>
        <p15:guide id="37" orient="horz" pos="1701">
          <p15:clr>
            <a:srgbClr val="F26B43"/>
          </p15:clr>
        </p15:guide>
        <p15:guide id="38" orient="horz" pos="1927">
          <p15:clr>
            <a:srgbClr val="F26B43"/>
          </p15:clr>
        </p15:guide>
        <p15:guide id="39" orient="horz" pos="2154">
          <p15:clr>
            <a:srgbClr val="F26B43"/>
          </p15:clr>
        </p15:guide>
        <p15:guide id="40" orient="horz" pos="2381">
          <p15:clr>
            <a:srgbClr val="F26B43"/>
          </p15:clr>
        </p15:guide>
        <p15:guide id="41" orient="horz" pos="2608">
          <p15:clr>
            <a:srgbClr val="F26B43"/>
          </p15:clr>
        </p15:guide>
        <p15:guide id="42" orient="horz" pos="2835">
          <p15:clr>
            <a:srgbClr val="F26B43"/>
          </p15:clr>
        </p15:guide>
        <p15:guide id="43" orient="horz" pos="3061">
          <p15:clr>
            <a:srgbClr val="F26B43"/>
          </p15:clr>
        </p15:guide>
        <p15:guide id="44" orient="horz" pos="3288">
          <p15:clr>
            <a:srgbClr val="F26B43"/>
          </p15:clr>
        </p15:guide>
        <p15:guide id="45" orient="horz" pos="3515">
          <p15:clr>
            <a:srgbClr val="F26B43"/>
          </p15:clr>
        </p15:guide>
        <p15:guide id="46" orient="horz" pos="3742">
          <p15:clr>
            <a:srgbClr val="F26B43"/>
          </p15:clr>
        </p15:guide>
        <p15:guide id="47" orient="horz" pos="3968">
          <p15:clr>
            <a:srgbClr val="F26B43"/>
          </p15:clr>
        </p15:guide>
        <p15:guide id="48" orient="horz" pos="4195">
          <p15:clr>
            <a:srgbClr val="F26B43"/>
          </p15:clr>
        </p15:guide>
        <p15:guide id="49" orient="horz" pos="4422">
          <p15:clr>
            <a:srgbClr val="F26B43"/>
          </p15:clr>
        </p15:guide>
        <p15:guide id="50" orient="horz" pos="46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5.jpeg"/><Relationship Id="rId5" Type="http://schemas.openxmlformats.org/officeDocument/2006/relationships/hyperlink" Target="https://www.facebook.com/LubelskaAgencjaWspieraniaPrzedsiebiorczosci" TargetMode="External"/><Relationship Id="rId4" Type="http://schemas.openxmlformats.org/officeDocument/2006/relationships/hyperlink" Target="https://funduszeue.lubelskie.pl/lawp/spotkania-wydarzenia/webinar-z-dzialania-2.5-zakup-uslug-doradczych-dla-msp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od.cst2021.gov.pl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rr.org.pl/" TargetMode="External"/><Relationship Id="rId3" Type="http://schemas.openxmlformats.org/officeDocument/2006/relationships/hyperlink" Target="mailto:info@lfr.lublin.pl" TargetMode="External"/><Relationship Id="rId7" Type="http://schemas.openxmlformats.org/officeDocument/2006/relationships/hyperlink" Target="mailto:pozyczki@barr.org.p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fpcp.org.pl/" TargetMode="External"/><Relationship Id="rId5" Type="http://schemas.openxmlformats.org/officeDocument/2006/relationships/hyperlink" Target="mailto:fpcp@fpcp.org.pl" TargetMode="External"/><Relationship Id="rId10" Type="http://schemas.openxmlformats.org/officeDocument/2006/relationships/hyperlink" Target="http://www.oic.lublin.pl/" TargetMode="External"/><Relationship Id="rId4" Type="http://schemas.openxmlformats.org/officeDocument/2006/relationships/hyperlink" Target="http://www.po&#380;yczkaunijna.pl/" TargetMode="External"/><Relationship Id="rId9" Type="http://schemas.openxmlformats.org/officeDocument/2006/relationships/hyperlink" Target="mailto:pozyczka@oic.lublin.pl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biuro@funduszwschodni.pl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0.xml"/><Relationship Id="rId6" Type="http://schemas.openxmlformats.org/officeDocument/2006/relationships/hyperlink" Target="http://www.barr.org.pl/" TargetMode="External"/><Relationship Id="rId5" Type="http://schemas.openxmlformats.org/officeDocument/2006/relationships/hyperlink" Target="mailto:pozyczki@barr.org.pl" TargetMode="External"/><Relationship Id="rId4" Type="http://schemas.openxmlformats.org/officeDocument/2006/relationships/hyperlink" Target="http://www.funduszwschodni.pl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pozyczkiunijne@bosbank.p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Relationship Id="rId5" Type="http://schemas.openxmlformats.org/officeDocument/2006/relationships/hyperlink" Target="mailto:info@lfr.lublin.pl" TargetMode="External"/><Relationship Id="rId4" Type="http://schemas.openxmlformats.org/officeDocument/2006/relationships/hyperlink" Target="mailto:pozyczki@barr.org.p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4.png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0.xml"/><Relationship Id="rId4" Type="http://schemas.openxmlformats.org/officeDocument/2006/relationships/hyperlink" Target="mailto:lawp@lubelskie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4DCAC-3E67-5099-82B2-0FC1A86C2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003BBFBD-B6C7-2FB1-EA34-CF1373E35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3" y="0"/>
            <a:ext cx="12184573" cy="6858000"/>
          </a:xfrm>
          <a:prstGeom prst="rect">
            <a:avLst/>
          </a:prstGeom>
        </p:spPr>
      </p:pic>
      <p:sp>
        <p:nvSpPr>
          <p:cNvPr id="13" name="Tytuł 12">
            <a:extLst>
              <a:ext uri="{FF2B5EF4-FFF2-40B4-BE49-F238E27FC236}">
                <a16:creationId xmlns:a16="http://schemas.microsoft.com/office/drawing/2014/main" id="{DF924B75-CA0A-5D0A-4510-C296611A03B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40268" y="2194305"/>
            <a:ext cx="8392693" cy="20621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Nabory dla przedsiębiorców realizowane przez LAWP w ramach programu Fundusze Europejskie dla Lubelskiego 2021-2027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370CA30-3DC6-34F9-05E7-94925F719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826D8-9DAC-44AE-A9FD-0EC949CD68D6}" type="slidenum">
              <a:rPr lang="pl-PL" sz="1800" smtClean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pl-PL" sz="18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42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40C0E3C7-BFC6-9006-9EEA-244858295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414" y="5864016"/>
            <a:ext cx="5468586" cy="35969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332E71F5-34B0-AC53-C5ED-AD112A3CB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57994" y="993422"/>
            <a:ext cx="5117214" cy="412213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14" name="Tytuł 13">
            <a:extLst>
              <a:ext uri="{FF2B5EF4-FFF2-40B4-BE49-F238E27FC236}">
                <a16:creationId xmlns:a16="http://schemas.microsoft.com/office/drawing/2014/main" id="{C1CC66D3-B097-049E-F265-9ED6E5B912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37115" y="1160244"/>
            <a:ext cx="3886869" cy="6185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Co? Gdzie? Jak?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4F65DEF1-3500-4B89-CFA6-50F85FC61CE6}"/>
              </a:ext>
            </a:extLst>
          </p:cNvPr>
          <p:cNvSpPr txBox="1"/>
          <p:nvPr/>
        </p:nvSpPr>
        <p:spPr>
          <a:xfrm>
            <a:off x="857994" y="2356847"/>
            <a:ext cx="4919954" cy="215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4"/>
              </a:rPr>
              <a:t>funduszeUE.lubelskie.pl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5"/>
              </a:rPr>
              <a:t>Facebook LAWP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Punkt kontaktowy</a:t>
            </a:r>
          </a:p>
        </p:txBody>
      </p:sp>
      <p:pic>
        <p:nvPicPr>
          <p:cNvPr id="4" name="Obraz 3" descr="mężczyzna w pomarańczowej bluzie trzyma przy oczach lornetkę ">
            <a:extLst>
              <a:ext uri="{FF2B5EF4-FFF2-40B4-BE49-F238E27FC236}">
                <a16:creationId xmlns:a16="http://schemas.microsoft.com/office/drawing/2014/main" id="{730C270A-6666-C586-2AD9-D1795C51F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93422"/>
            <a:ext cx="5619247" cy="4072081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EBAC12-C781-A55E-6BCE-9290D429B4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/>
              <a:t>2</a:t>
            </a:fld>
            <a:endParaRPr lang="pl-PL" sz="18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802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>
            <a:extLst>
              <a:ext uri="{FF2B5EF4-FFF2-40B4-BE49-F238E27FC236}">
                <a16:creationId xmlns:a16="http://schemas.microsoft.com/office/drawing/2014/main" id="{75DE8281-D0C7-1B36-DD2A-EF5DA5F04F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906440" y="781423"/>
            <a:ext cx="7642424" cy="45582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Lokalizacja</a:t>
            </a:r>
          </a:p>
        </p:txBody>
      </p:sp>
      <p:sp>
        <p:nvSpPr>
          <p:cNvPr id="12" name="Dowolny kształt: kształt 11" descr="Projekty muszą być realizowane na terenie województwa lubelskiego. &#10;&#10;&#10;&#10;&#10;&#10;">
            <a:extLst>
              <a:ext uri="{FF2B5EF4-FFF2-40B4-BE49-F238E27FC236}">
                <a16:creationId xmlns:a16="http://schemas.microsoft.com/office/drawing/2014/main" id="{4F1F741E-2DF8-F8BD-F512-3AEA46A3BC10}"/>
              </a:ext>
            </a:extLst>
          </p:cNvPr>
          <p:cNvSpPr/>
          <p:nvPr/>
        </p:nvSpPr>
        <p:spPr>
          <a:xfrm>
            <a:off x="742122" y="1131584"/>
            <a:ext cx="7806742" cy="837629"/>
          </a:xfrm>
          <a:custGeom>
            <a:avLst/>
            <a:gdLst>
              <a:gd name="connsiteX0" fmla="*/ 0 w 7096358"/>
              <a:gd name="connsiteY0" fmla="*/ 0 h 1336816"/>
              <a:gd name="connsiteX1" fmla="*/ 7096358 w 7096358"/>
              <a:gd name="connsiteY1" fmla="*/ 0 h 1336816"/>
              <a:gd name="connsiteX2" fmla="*/ 7096358 w 7096358"/>
              <a:gd name="connsiteY2" fmla="*/ 1336816 h 1336816"/>
              <a:gd name="connsiteX3" fmla="*/ 0 w 7096358"/>
              <a:gd name="connsiteY3" fmla="*/ 1336816 h 1336816"/>
              <a:gd name="connsiteX4" fmla="*/ 0 w 7096358"/>
              <a:gd name="connsiteY4" fmla="*/ 0 h 133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358" h="1336816">
                <a:moveTo>
                  <a:pt x="0" y="0"/>
                </a:moveTo>
                <a:lnTo>
                  <a:pt x="7096358" y="0"/>
                </a:lnTo>
                <a:lnTo>
                  <a:pt x="7096358" y="1336816"/>
                </a:lnTo>
                <a:lnTo>
                  <a:pt x="0" y="13368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348" tIns="128348" rIns="128348" bIns="128348" numCol="1" spcCol="1270" anchor="ctr" anchorCtr="0">
            <a:noAutofit/>
          </a:bodyPr>
          <a:lstStyle/>
          <a:p>
            <a:pPr defTabSz="887151">
              <a:lnSpc>
                <a:spcPct val="150000"/>
              </a:lnSpc>
              <a:spcBef>
                <a:spcPct val="0"/>
              </a:spcBef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Projekty muszą być realizowane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terenie województwa lubelskiego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owolny kształt: kształt 3" descr="Przez pojęcie lokalizacji projektu należy rozumieć miejsce lub miejsca na obszarze województwa lubelskiego, bezpośrednio związane z jego realizacją. &#10;">
            <a:extLst>
              <a:ext uri="{FF2B5EF4-FFF2-40B4-BE49-F238E27FC236}">
                <a16:creationId xmlns:a16="http://schemas.microsoft.com/office/drawing/2014/main" id="{4502B74D-2BB9-B896-F9B7-9A1BA698E474}"/>
              </a:ext>
            </a:extLst>
          </p:cNvPr>
          <p:cNvSpPr/>
          <p:nvPr/>
        </p:nvSpPr>
        <p:spPr>
          <a:xfrm>
            <a:off x="757105" y="2034719"/>
            <a:ext cx="7461434" cy="1129403"/>
          </a:xfrm>
          <a:custGeom>
            <a:avLst/>
            <a:gdLst>
              <a:gd name="connsiteX0" fmla="*/ 0 w 7096358"/>
              <a:gd name="connsiteY0" fmla="*/ 0 h 1336816"/>
              <a:gd name="connsiteX1" fmla="*/ 7096358 w 7096358"/>
              <a:gd name="connsiteY1" fmla="*/ 0 h 1336816"/>
              <a:gd name="connsiteX2" fmla="*/ 7096358 w 7096358"/>
              <a:gd name="connsiteY2" fmla="*/ 1336816 h 1336816"/>
              <a:gd name="connsiteX3" fmla="*/ 0 w 7096358"/>
              <a:gd name="connsiteY3" fmla="*/ 1336816 h 1336816"/>
              <a:gd name="connsiteX4" fmla="*/ 0 w 7096358"/>
              <a:gd name="connsiteY4" fmla="*/ 0 h 133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96358" h="1336816">
                <a:moveTo>
                  <a:pt x="0" y="0"/>
                </a:moveTo>
                <a:lnTo>
                  <a:pt x="7096358" y="0"/>
                </a:lnTo>
                <a:lnTo>
                  <a:pt x="7096358" y="1336816"/>
                </a:lnTo>
                <a:lnTo>
                  <a:pt x="0" y="13368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348" tIns="128348" rIns="128348" bIns="128348" numCol="1" spcCol="1270" anchor="ctr" anchorCtr="0">
            <a:noAutofit/>
          </a:bodyPr>
          <a:lstStyle/>
          <a:p>
            <a:pPr defTabSz="887151">
              <a:lnSpc>
                <a:spcPct val="150000"/>
              </a:lnSpc>
              <a:spcBef>
                <a:spcPct val="0"/>
              </a:spcBef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 pojęcie lokalizacji projektu należy rozumieć miejsce lub miejsca na obszarze województwa lubelskiego, bezpośrednio związane z jego realizacją.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49A55DA-C331-C95F-5C11-1DB47179EC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57105" y="3522177"/>
            <a:ext cx="7297117" cy="1287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Wnioskodawcy muszą uzasadnić, w jaki sposób projekt przyczyni się do realizacji celów Działania, FEL 2021-2027 oraz rozwoju gospodarczego województwa lubelskiego.</a:t>
            </a: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69942A98-5484-AAEC-4017-491A5F94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539" y="1009334"/>
            <a:ext cx="3593725" cy="3472723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C4CE64C-3E6F-0FF1-2768-19549D46DE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11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7">
            <a:extLst>
              <a:ext uri="{FF2B5EF4-FFF2-40B4-BE49-F238E27FC236}">
                <a16:creationId xmlns:a16="http://schemas.microsoft.com/office/drawing/2014/main" id="{93E56E84-2195-9780-B958-FEC6CC02EB0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88620" y="353822"/>
            <a:ext cx="3070244" cy="872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rmAutofit/>
          </a:bodyPr>
          <a:lstStyle>
            <a:lvl1pPr algn="l" defTabSz="801934" rtl="0" eaLnBrk="1" latinLnBrk="0" hangingPunct="1">
              <a:lnSpc>
                <a:spcPts val="2864"/>
              </a:lnSpc>
              <a:spcBef>
                <a:spcPct val="0"/>
              </a:spcBef>
              <a:buNone/>
              <a:defRPr sz="2228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814" dirty="0">
                <a:latin typeface="Arial" panose="020B0604020202020204" pitchFamily="34" charset="0"/>
                <a:cs typeface="Arial" panose="020B0604020202020204" pitchFamily="34" charset="0"/>
              </a:rPr>
              <a:t>PROCEDURA OCENY 1 z 2</a:t>
            </a:r>
          </a:p>
        </p:txBody>
      </p:sp>
      <p:grpSp>
        <p:nvGrpSpPr>
          <p:cNvPr id="44" name="Grupa 43" descr="Diagram przedstawiający przebieg oceny formalnej projektu.&#10;Ocena formalna przeprowadzana jest kolejno w oparciu o trzy grupy kryteriów:&#10;po pierwsze – kryteria formalne dostępu,&#10;po drugie – kryteria formalne poprawności,&#10;po trzecie – kryteria formalne specyficzne.&#10;Wszystkie kryteria formalne mają charakter obligatoryjny i są oceniane zero-jedynkowo jako: tak, nie lub nie dotyczy.&#10;Niespełnienie któregokolwiek kryterium skutkuje negatywną oceną projektu.&#10;Projekty spełniające wszystkie kryteria formalne są kierowane do oceny merytorycznej.&#10;Diagram kończy się na etapie zakończenia oceny formalnej.">
            <a:extLst>
              <a:ext uri="{FF2B5EF4-FFF2-40B4-BE49-F238E27FC236}">
                <a16:creationId xmlns:a16="http://schemas.microsoft.com/office/drawing/2014/main" id="{246495F7-52A2-41AC-98B1-A11635E2757A}"/>
              </a:ext>
            </a:extLst>
          </p:cNvPr>
          <p:cNvGrpSpPr/>
          <p:nvPr/>
        </p:nvGrpSpPr>
        <p:grpSpPr>
          <a:xfrm>
            <a:off x="2189008" y="685378"/>
            <a:ext cx="7813986" cy="4048877"/>
            <a:chOff x="1039170" y="741762"/>
            <a:chExt cx="8613473" cy="4463137"/>
          </a:xfrm>
        </p:grpSpPr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501FDAED-E922-EEE5-2F1B-2207D56C68B4}"/>
                </a:ext>
              </a:extLst>
            </p:cNvPr>
            <p:cNvSpPr/>
            <p:nvPr/>
          </p:nvSpPr>
          <p:spPr>
            <a:xfrm>
              <a:off x="4021089" y="741762"/>
              <a:ext cx="2166051" cy="961968"/>
            </a:xfrm>
            <a:prstGeom prst="rect">
              <a:avLst/>
            </a:prstGeom>
            <a:solidFill>
              <a:schemeClr val="accent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4772">
                <a:defRPr/>
              </a:pPr>
              <a:r>
                <a:rPr lang="pl-PL" sz="1633" b="1" dirty="0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oceny projektów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E7B3982F-4583-6FBC-B346-A8E68DBA9851}"/>
                </a:ext>
              </a:extLst>
            </p:cNvPr>
            <p:cNvSpPr/>
            <p:nvPr/>
          </p:nvSpPr>
          <p:spPr>
            <a:xfrm>
              <a:off x="2649686" y="2081774"/>
              <a:ext cx="4824535" cy="11091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62925" indent="-362925" algn="ctr" defTabSz="414772">
                <a:buFont typeface="+mj-lt"/>
                <a:buAutoNum type="romanUcPeriod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Ocena formalna</a:t>
              </a:r>
            </a:p>
          </p:txBody>
        </p:sp>
        <p:cxnSp>
          <p:nvCxnSpPr>
            <p:cNvPr id="7" name="Łącznik prosty ze strzałką 6">
              <a:extLst>
                <a:ext uri="{FF2B5EF4-FFF2-40B4-BE49-F238E27FC236}">
                  <a16:creationId xmlns:a16="http://schemas.microsoft.com/office/drawing/2014/main" id="{C83881ED-5D92-F3E9-8C86-1E5EB792F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4506" y="3383185"/>
              <a:ext cx="936105" cy="75669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FC4942BC-BC8A-94D7-805F-9E81D78B472F}"/>
                </a:ext>
              </a:extLst>
            </p:cNvPr>
            <p:cNvSpPr/>
            <p:nvPr/>
          </p:nvSpPr>
          <p:spPr>
            <a:xfrm>
              <a:off x="1039170" y="4261842"/>
              <a:ext cx="2468760" cy="94305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 defTabSz="414772">
                <a:buFont typeface="+mj-lt"/>
                <a:buAutoNum type="arabicPeriod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formalne dostępu</a:t>
              </a:r>
            </a:p>
          </p:txBody>
        </p:sp>
        <p:cxnSp>
          <p:nvCxnSpPr>
            <p:cNvPr id="8" name="Łącznik prosty ze strzałką 7">
              <a:extLst>
                <a:ext uri="{FF2B5EF4-FFF2-40B4-BE49-F238E27FC236}">
                  <a16:creationId xmlns:a16="http://schemas.microsoft.com/office/drawing/2014/main" id="{D86DF75C-7FD9-7D49-86FD-62753406FE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5273899" y="3383185"/>
              <a:ext cx="0" cy="7813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295D5C9D-21C9-09A3-248C-9EF84B1550ED}"/>
                </a:ext>
              </a:extLst>
            </p:cNvPr>
            <p:cNvSpPr/>
            <p:nvPr/>
          </p:nvSpPr>
          <p:spPr>
            <a:xfrm>
              <a:off x="4240403" y="4261842"/>
              <a:ext cx="2468760" cy="94305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 defTabSz="414772">
                <a:buFont typeface="+mj-lt"/>
                <a:buAutoNum type="arabicPeriod" startAt="2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formalne poprawności</a:t>
              </a:r>
            </a:p>
          </p:txBody>
        </p:sp>
        <p:cxnSp>
          <p:nvCxnSpPr>
            <p:cNvPr id="10" name="Łącznik prosty ze strzałką 9">
              <a:extLst>
                <a:ext uri="{FF2B5EF4-FFF2-40B4-BE49-F238E27FC236}">
                  <a16:creationId xmlns:a16="http://schemas.microsoft.com/office/drawing/2014/main" id="{76BFADF8-87AA-84B2-A3DC-FD6DFA1C1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965270" y="3358525"/>
              <a:ext cx="1017902" cy="7813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2948A188-EEBB-9429-A5E2-7A6855EDAC5D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7183883" y="4261842"/>
              <a:ext cx="2468760" cy="94305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 defTabSz="414772">
                <a:buFont typeface="+mj-lt"/>
                <a:buAutoNum type="arabicPeriod" startAt="3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formalne specyficzne</a:t>
              </a:r>
            </a:p>
          </p:txBody>
        </p:sp>
      </p:grpSp>
      <p:sp>
        <p:nvSpPr>
          <p:cNvPr id="31" name="Prostokąt zaokrąglony 39">
            <a:extLst>
              <a:ext uri="{FF2B5EF4-FFF2-40B4-BE49-F238E27FC236}">
                <a16:creationId xmlns:a16="http://schemas.microsoft.com/office/drawing/2014/main" id="{52E644D8-75FF-9EEC-FE24-BA936198A14D}"/>
              </a:ext>
            </a:extLst>
          </p:cNvPr>
          <p:cNvSpPr/>
          <p:nvPr/>
        </p:nvSpPr>
        <p:spPr>
          <a:xfrm>
            <a:off x="2241864" y="5496296"/>
            <a:ext cx="7761130" cy="447207"/>
          </a:xfrm>
          <a:prstGeom prst="roundRect">
            <a:avLst/>
          </a:prstGeom>
          <a:solidFill>
            <a:srgbClr val="7CEB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4772">
              <a:defRPr/>
            </a:pPr>
            <a:r>
              <a:rPr lang="pl-PL" sz="1633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Kryteria formalne są o</a:t>
            </a:r>
            <a:r>
              <a:rPr lang="pl-PL" sz="1633" b="1" dirty="0" err="1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bligatoryjne</a:t>
            </a:r>
            <a:r>
              <a:rPr lang="pl-PL" sz="1633" b="1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ocena zerojedynkowa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5EC0D2-18AF-EC3C-6B89-8A6E423CF8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50189" y="6380818"/>
            <a:ext cx="1231537" cy="163293"/>
          </a:xfrm>
        </p:spPr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822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5E31-163F-A2E3-94BA-56FB4C5F7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7">
            <a:extLst>
              <a:ext uri="{FF2B5EF4-FFF2-40B4-BE49-F238E27FC236}">
                <a16:creationId xmlns:a16="http://schemas.microsoft.com/office/drawing/2014/main" id="{7E91F5A5-0E87-56FA-FBD8-062FDB3EC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58792" y="351947"/>
            <a:ext cx="3070244" cy="3315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rmAutofit/>
          </a:bodyPr>
          <a:lstStyle>
            <a:lvl1pPr algn="l" defTabSz="801934" rtl="0" eaLnBrk="1" latinLnBrk="0" hangingPunct="1">
              <a:lnSpc>
                <a:spcPts val="2864"/>
              </a:lnSpc>
              <a:spcBef>
                <a:spcPct val="0"/>
              </a:spcBef>
              <a:buNone/>
              <a:defRPr sz="2228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814" dirty="0">
                <a:latin typeface="Arial" panose="020B0604020202020204" pitchFamily="34" charset="0"/>
                <a:cs typeface="Arial" panose="020B0604020202020204" pitchFamily="34" charset="0"/>
              </a:rPr>
              <a:t>PROCEDURA OCENY 2 z 2</a:t>
            </a:r>
          </a:p>
        </p:txBody>
      </p:sp>
      <p:grpSp>
        <p:nvGrpSpPr>
          <p:cNvPr id="42" name="Grupa 41" descr="Diagram przedstawia drugi etap procedury oceny projektów – ocenę merytoryczną.&#10;Po zakończeniu oceny formalnej projekt podlega ocenie merytorycznej.&#10;Ocena merytoryczna przebiega kolejno w oparciu o:&#10;kryteria merytoryczne techniczne oraz kryteria merytoryczne specyficzne, które mają charakter obligatoryjny i są oceniane zero-jedynkowo.&#10;Następnie projekt oceniany jest w ramach kryteriów trafności merytorycznej, ocenianych punktowo.&#10;Projekt może uzyskać maksymalnie 100 punktów, przy czym minimalna liczba punktów umożliwiająca ubieganie się o dofinansowanie wynosi 51 punktów.&#10;W przypadku uzyskania przez projekty tej samej liczby punktów stosowane są kryteria rozstrzygające, które decydują o kolejności wyboru projektów do dofinansowania.&#10;Niespełnienie któregokolwiek kryterium obligatoryjnego lub uzyskanie mniej niż 51 punktów skutkuje negatywną oceną projektu.">
            <a:extLst>
              <a:ext uri="{FF2B5EF4-FFF2-40B4-BE49-F238E27FC236}">
                <a16:creationId xmlns:a16="http://schemas.microsoft.com/office/drawing/2014/main" id="{1E100073-23D0-3950-3339-1DA5132FE4B6}"/>
              </a:ext>
            </a:extLst>
          </p:cNvPr>
          <p:cNvGrpSpPr/>
          <p:nvPr/>
        </p:nvGrpSpPr>
        <p:grpSpPr>
          <a:xfrm>
            <a:off x="1588620" y="351947"/>
            <a:ext cx="8987116" cy="6032813"/>
            <a:chOff x="170906" y="345677"/>
            <a:chExt cx="10362860" cy="6948825"/>
          </a:xfrm>
        </p:grpSpPr>
        <p:sp>
          <p:nvSpPr>
            <p:cNvPr id="31" name="Prostokąt zaokrąglony 39">
              <a:extLst>
                <a:ext uri="{FF2B5EF4-FFF2-40B4-BE49-F238E27FC236}">
                  <a16:creationId xmlns:a16="http://schemas.microsoft.com/office/drawing/2014/main" id="{C127AEED-47D8-A6D2-E63F-897922DDC931}"/>
                </a:ext>
              </a:extLst>
            </p:cNvPr>
            <p:cNvSpPr/>
            <p:nvPr/>
          </p:nvSpPr>
          <p:spPr>
            <a:xfrm>
              <a:off x="612969" y="5576225"/>
              <a:ext cx="3399470" cy="1495578"/>
            </a:xfrm>
            <a:prstGeom prst="roundRect">
              <a:avLst/>
            </a:prstGeom>
            <a:solidFill>
              <a:srgbClr val="7CEB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4772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merytoryczne techniczne i specyficzne są o</a:t>
              </a:r>
              <a:r>
                <a:rPr lang="pl-PL" sz="1633" b="1" dirty="0" err="1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bligatoryjne</a:t>
              </a: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,</a:t>
              </a:r>
            </a:p>
            <a:p>
              <a:pPr algn="ctr" defTabSz="414772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 ocena zerojedynkowa</a:t>
              </a:r>
            </a:p>
          </p:txBody>
        </p:sp>
        <p:sp>
          <p:nvSpPr>
            <p:cNvPr id="17" name="Prostokąt zaokrąglony 39">
              <a:extLst>
                <a:ext uri="{FF2B5EF4-FFF2-40B4-BE49-F238E27FC236}">
                  <a16:creationId xmlns:a16="http://schemas.microsoft.com/office/drawing/2014/main" id="{E49E6054-E436-91D0-A4F2-0E074062DE02}"/>
                </a:ext>
              </a:extLst>
            </p:cNvPr>
            <p:cNvSpPr/>
            <p:nvPr/>
          </p:nvSpPr>
          <p:spPr>
            <a:xfrm>
              <a:off x="4923836" y="5556272"/>
              <a:ext cx="5609930" cy="1738230"/>
            </a:xfrm>
            <a:prstGeom prst="roundRect">
              <a:avLst/>
            </a:prstGeom>
            <a:solidFill>
              <a:srgbClr val="7CEB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trafności merytorycznej i rozstrzygające to kryteria f</a:t>
              </a:r>
              <a:r>
                <a:rPr lang="pl-PL" sz="1633" b="1" dirty="0" err="1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akultatywne</a:t>
              </a: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, </a:t>
              </a:r>
            </a:p>
            <a:p>
              <a:pPr lvl="0" algn="ctr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ocena punktowa </a:t>
              </a:r>
            </a:p>
            <a:p>
              <a:pPr lvl="0" algn="ctr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Maksymalnie 100 punktów.</a:t>
              </a:r>
            </a:p>
            <a:p>
              <a:pPr lvl="0" algn="ctr"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Pozytywna ocena od minimum 51 punktów. </a:t>
              </a:r>
            </a:p>
          </p:txBody>
        </p:sp>
        <p:sp>
          <p:nvSpPr>
            <p:cNvPr id="21" name="Prostokąt 20" descr="Diagram przedstawia drugi etap procedury oceny projektów, ocenę merytoryczną.&#10;Po zakończeniu oceny formalnej projekt podlega ocenie merytorycznej.&#10;Ocena merytoryczna przebiega kolejno w oparciu o:&#10;kryteria merytoryczne techniczne oraz kryteria merytoryczne specyficzne, które mają charakter obligatoryjny i są oceniane zero-jedynkowo.&#10;Następnie projekt oceniany jest w ramach kryteriów trafności merytorycznej, ocenianych punktowo.&#10;Projekt może uzyskać maksymalnie 100 punktów, przy czym minimalna liczba punktów umożliwiająca ubieganie się o dofinansowanie wynosi 51 punktów.&#10;W przypadku uzyskania przez projekty tej samej liczby punktów stosowane są kryteria rozstrzygające, które decydują o kolejności wyboru projektów do dofinansowania.&#10;Niespełnienie któregokolwiek kryterium obligatoryjnego lub uzyskanie mniej niż 51 punktów skutkuje negatywną oceną projektu.">
              <a:extLst>
                <a:ext uri="{FF2B5EF4-FFF2-40B4-BE49-F238E27FC236}">
                  <a16:creationId xmlns:a16="http://schemas.microsoft.com/office/drawing/2014/main" id="{CCD549DB-C161-4D28-FAA8-5AD9C444423E}"/>
                </a:ext>
              </a:extLst>
            </p:cNvPr>
            <p:cNvSpPr/>
            <p:nvPr/>
          </p:nvSpPr>
          <p:spPr>
            <a:xfrm>
              <a:off x="4190872" y="345677"/>
              <a:ext cx="2166051" cy="952020"/>
            </a:xfrm>
            <a:prstGeom prst="rect">
              <a:avLst/>
            </a:prstGeom>
            <a:solidFill>
              <a:schemeClr val="accent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14772">
                <a:defRPr/>
              </a:pPr>
              <a:r>
                <a:rPr lang="pl-PL" sz="1633" b="1" dirty="0">
                  <a:solidFill>
                    <a:schemeClr val="bg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oceny projektów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F7ACED12-37E4-847A-8BBE-DCE63C153635}"/>
                </a:ext>
              </a:extLst>
            </p:cNvPr>
            <p:cNvSpPr/>
            <p:nvPr/>
          </p:nvSpPr>
          <p:spPr>
            <a:xfrm>
              <a:off x="953419" y="1611397"/>
              <a:ext cx="8888468" cy="109766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62925" indent="-362925" algn="ctr">
                <a:buFont typeface="+mj-lt"/>
                <a:buAutoNum type="romanUcPeriod" startAt="2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Ocena merytoryczna</a:t>
              </a:r>
              <a:endParaRPr lang="pl-PL" sz="1633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31233147-8835-6DB2-7967-D0AECD611080}"/>
                </a:ext>
              </a:extLst>
            </p:cNvPr>
            <p:cNvSpPr/>
            <p:nvPr/>
          </p:nvSpPr>
          <p:spPr>
            <a:xfrm>
              <a:off x="170906" y="3734903"/>
              <a:ext cx="2221459" cy="10446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>
                <a:buFont typeface="+mj-lt"/>
                <a:buAutoNum type="arabicPeriod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merytoryczne  techniczne</a:t>
              </a:r>
            </a:p>
          </p:txBody>
        </p:sp>
        <p:cxnSp>
          <p:nvCxnSpPr>
            <p:cNvPr id="8" name="Łącznik prosty ze strzałką 7">
              <a:extLst>
                <a:ext uri="{FF2B5EF4-FFF2-40B4-BE49-F238E27FC236}">
                  <a16:creationId xmlns:a16="http://schemas.microsoft.com/office/drawing/2014/main" id="{937BB652-E059-1F27-7346-5F3DF2076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3652170" y="2896658"/>
              <a:ext cx="0" cy="7077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8F7B2E01-6DCB-F460-1562-C054A0211448}"/>
                </a:ext>
              </a:extLst>
            </p:cNvPr>
            <p:cNvSpPr/>
            <p:nvPr/>
          </p:nvSpPr>
          <p:spPr>
            <a:xfrm>
              <a:off x="2633389" y="3724389"/>
              <a:ext cx="2141926" cy="1044685"/>
            </a:xfrm>
            <a:prstGeom prst="rect">
              <a:avLst/>
            </a:prstGeom>
            <a:solidFill>
              <a:srgbClr val="A6D3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>
                <a:buFont typeface="+mj-lt"/>
                <a:buAutoNum type="arabicPeriod" startAt="2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merytoryczne specyficzne</a:t>
              </a:r>
            </a:p>
          </p:txBody>
        </p:sp>
        <p:sp>
          <p:nvSpPr>
            <p:cNvPr id="2" name="Prostokąt 1">
              <a:extLst>
                <a:ext uri="{FF2B5EF4-FFF2-40B4-BE49-F238E27FC236}">
                  <a16:creationId xmlns:a16="http://schemas.microsoft.com/office/drawing/2014/main" id="{443119B5-11C4-B655-7869-62AC0A5BDA81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5488705" y="3734903"/>
              <a:ext cx="2238066" cy="1034171"/>
            </a:xfrm>
            <a:prstGeom prst="rect">
              <a:avLst/>
            </a:prstGeom>
            <a:solidFill>
              <a:srgbClr val="A6D3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>
                <a:buFont typeface="+mj-lt"/>
                <a:buAutoNum type="arabicPeriod" startAt="3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trafności merytorycznej</a:t>
              </a:r>
            </a:p>
          </p:txBody>
        </p:sp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DE3D7B6D-5E40-9679-FDC5-A64FE7DB9E76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>
            <a:xfrm>
              <a:off x="8130090" y="3724390"/>
              <a:ext cx="2238065" cy="1054105"/>
            </a:xfrm>
            <a:prstGeom prst="rect">
              <a:avLst/>
            </a:prstGeom>
            <a:solidFill>
              <a:srgbClr val="A6D3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11079" indent="-311079">
                <a:buFont typeface="+mj-lt"/>
                <a:buAutoNum type="arabicPeriod" startAt="4"/>
                <a:defRPr/>
              </a:pPr>
              <a:r>
                <a:rPr lang="pl-PL" sz="1633" b="1" dirty="0">
                  <a:solidFill>
                    <a:srgbClr val="000000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Kryteria rozstrzygające</a:t>
              </a:r>
            </a:p>
          </p:txBody>
        </p:sp>
        <p:cxnSp>
          <p:nvCxnSpPr>
            <p:cNvPr id="15" name="Łącznik prosty ze strzałką 14">
              <a:extLst>
                <a:ext uri="{FF2B5EF4-FFF2-40B4-BE49-F238E27FC236}">
                  <a16:creationId xmlns:a16="http://schemas.microsoft.com/office/drawing/2014/main" id="{2B1351B5-FD39-3A5B-FA42-5B6080475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524164" y="2869145"/>
              <a:ext cx="0" cy="7352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Łącznik prosty ze strzałką 29">
              <a:extLst>
                <a:ext uri="{FF2B5EF4-FFF2-40B4-BE49-F238E27FC236}">
                  <a16:creationId xmlns:a16="http://schemas.microsoft.com/office/drawing/2014/main" id="{1B16E3B1-723D-3958-1328-63B61EB30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12339" y="4989996"/>
              <a:ext cx="437623" cy="4062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Łącznik prosty ze strzałką 32">
              <a:extLst>
                <a:ext uri="{FF2B5EF4-FFF2-40B4-BE49-F238E27FC236}">
                  <a16:creationId xmlns:a16="http://schemas.microsoft.com/office/drawing/2014/main" id="{7013BE84-CD81-E9FC-2AF1-B5272F1333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02290" y="4989996"/>
              <a:ext cx="437622" cy="4062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ze strzałką 33">
              <a:extLst>
                <a:ext uri="{FF2B5EF4-FFF2-40B4-BE49-F238E27FC236}">
                  <a16:creationId xmlns:a16="http://schemas.microsoft.com/office/drawing/2014/main" id="{53DEC055-2450-F4A3-A2CB-2752102D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6543866" y="4989996"/>
              <a:ext cx="360040" cy="4062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ze strzałką 37">
              <a:extLst>
                <a:ext uri="{FF2B5EF4-FFF2-40B4-BE49-F238E27FC236}">
                  <a16:creationId xmlns:a16="http://schemas.microsoft.com/office/drawing/2014/main" id="{5FFFB1C1-07E3-2609-C17D-0435496FEF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1148841" y="4947746"/>
              <a:ext cx="360040" cy="4062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ze strzałką 38">
              <a:extLst>
                <a:ext uri="{FF2B5EF4-FFF2-40B4-BE49-F238E27FC236}">
                  <a16:creationId xmlns:a16="http://schemas.microsoft.com/office/drawing/2014/main" id="{C534263B-7C76-989C-0164-884CA5E08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1508881" y="2896657"/>
              <a:ext cx="0" cy="7352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ze strzałką 39">
              <a:extLst>
                <a:ext uri="{FF2B5EF4-FFF2-40B4-BE49-F238E27FC236}">
                  <a16:creationId xmlns:a16="http://schemas.microsoft.com/office/drawing/2014/main" id="{FBB0A4BB-EA64-6AD4-91CF-B70CC84CA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>
              <a:off x="9239912" y="2896658"/>
              <a:ext cx="0" cy="73521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066E79A-B1B4-2C86-7846-85DD4D54A7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9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D1EDA-DA45-2A87-F85B-18F96AEE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9EE0EA47-C70F-B75E-BB49-9B175AD1A1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573" cy="6858000"/>
          </a:xfrm>
          <a:prstGeom prst="rect">
            <a:avLst/>
          </a:prstGeom>
        </p:spPr>
      </p:pic>
      <p:sp>
        <p:nvSpPr>
          <p:cNvPr id="13" name="Tytuł 12">
            <a:extLst>
              <a:ext uri="{FF2B5EF4-FFF2-40B4-BE49-F238E27FC236}">
                <a16:creationId xmlns:a16="http://schemas.microsoft.com/office/drawing/2014/main" id="{76FC3847-53DB-3B41-C88C-714232FCA4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25779" y="2490282"/>
            <a:ext cx="7237766" cy="18774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pl-PL" alt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Działanie 14.1</a:t>
            </a:r>
            <a:br>
              <a:rPr kumimoji="0" lang="pl-PL" alt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kumimoji="0" lang="pl-PL" alt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Wsparcie przedsiębiorstw w sektorze obronnym i bezpieczeństwa</a:t>
            </a:r>
            <a:br>
              <a:rPr kumimoji="0" lang="pl-PL" alt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Open Sans 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E1EBDF1-E0DF-AD4F-5006-A979A7FA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4826D8-9DAC-44AE-A9FD-0EC949CD68D6}" type="slidenum">
              <a:rPr lang="pl-PL" sz="1800" smtClean="0">
                <a:solidFill>
                  <a:srgbClr val="003399"/>
                </a:solidFill>
              </a:rPr>
              <a:pPr/>
              <a:t>6</a:t>
            </a:fld>
            <a:endParaRPr lang="pl-PL" sz="1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33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E7321-D7C0-9973-5650-368AE32FF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5">
            <a:extLst>
              <a:ext uri="{FF2B5EF4-FFF2-40B4-BE49-F238E27FC236}">
                <a16:creationId xmlns:a16="http://schemas.microsoft.com/office/drawing/2014/main" id="{EF77FEDD-ACAE-9643-9581-82BB10E92B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74307" y="446809"/>
            <a:ext cx="4299199" cy="15904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Działanie 14.1</a:t>
            </a:r>
            <a:b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Wsparcie przedsiębiorstw </a:t>
            </a:r>
            <a:b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 sektorze obronnym i bezpieczeństwa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2F4E07A-14C0-48C5-FD94-DF7D846E3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3063" y="446809"/>
            <a:ext cx="6296892" cy="52971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A1E5480-93A4-AC7C-FDE7-3318AA1DB7CA}"/>
              </a:ext>
            </a:extLst>
          </p:cNvPr>
          <p:cNvSpPr txBox="1"/>
          <p:nvPr/>
        </p:nvSpPr>
        <p:spPr>
          <a:xfrm>
            <a:off x="718494" y="578005"/>
            <a:ext cx="5923072" cy="494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ts val="2400"/>
              </a:spcAft>
            </a:pPr>
            <a:r>
              <a:rPr lang="pl-PL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Typy projektów</a:t>
            </a:r>
            <a:r>
              <a:rPr lang="pl-PL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342900" lvl="0" indent="-342900">
              <a:lnSpc>
                <a:spcPct val="150000"/>
              </a:lnSpc>
              <a:spcAft>
                <a:spcPts val="24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Wsparcie przedsiębiorstw, </a:t>
            </a:r>
            <a:r>
              <a:rPr lang="pl-PL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działających w branży bezpieczeństwa i obronności </a:t>
            </a:r>
            <a:r>
              <a:rPr lang="pl-PL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poprzez dofinansowanie projektów dotyczących linii produkcyjnych, zakupu technologii, produkcji i usług w zakresie bezpieczeństwa i obronności, w tym </a:t>
            </a:r>
            <a:r>
              <a:rPr lang="pl-PL" dirty="0" err="1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cyberbezpieczeństwa</a:t>
            </a:r>
            <a:r>
              <a:rPr lang="pl-PL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pl-PL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pl-PL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Zwiększenie potencjału przemysłowego, usługowego przedsiębiorstw w celu wspierania produktów i usług podwójnego zastosowania.</a:t>
            </a:r>
            <a:endParaRPr lang="pl-PL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33824337-334E-7B5A-ED74-0A5555ACF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63" y="6231343"/>
            <a:ext cx="5468586" cy="359695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55E0AFF-3451-C0D9-1517-9E83D3375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0BB3687-753C-BD0E-3A6E-16F8B6460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307" y="2224157"/>
            <a:ext cx="4299199" cy="351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9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66D1B-1F90-39C8-4113-2CFF8F15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5">
            <a:extLst>
              <a:ext uri="{FF2B5EF4-FFF2-40B4-BE49-F238E27FC236}">
                <a16:creationId xmlns:a16="http://schemas.microsoft.com/office/drawing/2014/main" id="{ED14A477-4866-A9E2-F620-58E0842E69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294418" y="798372"/>
            <a:ext cx="4144976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Działanie 14.1</a:t>
            </a:r>
            <a:br>
              <a:rPr lang="pl-PL" alt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Wsparcie przedsiębiorstw w sektorze obronnym i bezpieczeństwa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AEE74E4F-AF63-18CB-6450-E43440368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3080" y="892442"/>
            <a:ext cx="6202421" cy="539405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74B34BD-2A6E-1244-C567-1959945407F2}"/>
              </a:ext>
            </a:extLst>
          </p:cNvPr>
          <p:cNvSpPr txBox="1"/>
          <p:nvPr/>
        </p:nvSpPr>
        <p:spPr>
          <a:xfrm>
            <a:off x="752606" y="892442"/>
            <a:ext cx="5883367" cy="4992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Termin naboru: </a:t>
            </a:r>
            <a:r>
              <a:rPr lang="pl-PL" sz="18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od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23</a:t>
            </a:r>
            <a:r>
              <a:rPr lang="pl-PL" sz="18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.07.2026 r. do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30</a:t>
            </a:r>
            <a:r>
              <a:rPr lang="pl-PL" sz="18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.1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0</a:t>
            </a:r>
            <a:r>
              <a:rPr lang="pl-PL" sz="18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.2026 r.</a:t>
            </a:r>
            <a:endParaRPr lang="pl-PL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Alokacja naboru: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649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00 zł / 30 000 000 EUR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Maksymalne dofinansowanie: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10 000 000 zł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Beneficjenci: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MŚP; Duże przedsiębiorstwa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Forma wsparcia: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dotacja</a:t>
            </a:r>
          </a:p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Maksymalny procentowy poziom dofinansowania: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mikro i małe przedsiębiorstwa – 70 %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średnie przedsiębiorstwa – 60 %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duże przedsiębiorstwa – 50 %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CAE216B-B8FE-36D6-63A1-63F4BF8F4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699042D-CFB3-DAA8-5714-0920F112A911}"/>
              </a:ext>
            </a:extLst>
          </p:cNvPr>
          <p:cNvSpPr txBox="1"/>
          <p:nvPr/>
        </p:nvSpPr>
        <p:spPr>
          <a:xfrm>
            <a:off x="7090850" y="2687229"/>
            <a:ext cx="5101150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Wnioskodawca powinien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aktywnie prowadzić działalność gospodarczą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uzyskać przychód ze sprzedaży w wysokości co najmniej 500 tys. PLN w jednym zamkniętym roku obrotowym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w okresie 3 lat poprzedzających rok, w którym złożył wniosek o dofinansowanie</a:t>
            </a:r>
            <a:endParaRPr kumimoji="0" lang="pl-PL" sz="1800" b="1" i="0" u="none" strike="noStrike" kern="1200" cap="none" spc="0" normalizeH="0" baseline="0" noProof="0" dirty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0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E3117-98E5-CD99-9DFB-01E401A8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78F2DF73-6AEB-95A1-09EA-0442BF0BC20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49793" y="551439"/>
            <a:ext cx="9931303" cy="5778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Potwierdzenie zapotrzebowania na produkt lub usługę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68AF852-3292-7463-D0AA-BE1EBD8479E7}"/>
              </a:ext>
            </a:extLst>
          </p:cNvPr>
          <p:cNvSpPr txBox="1"/>
          <p:nvPr/>
        </p:nvSpPr>
        <p:spPr>
          <a:xfrm>
            <a:off x="729962" y="1206916"/>
            <a:ext cx="10478416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Każdy wnioskodawca musi udokumentować, że na planowany produkt lub usługę istnieje popyt w sektorze bezpieczeństwa i/lub obronności, poprzez np.: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C7AA98D-AA5D-FB15-091D-CC440C48B620}"/>
              </a:ext>
            </a:extLst>
          </p:cNvPr>
          <p:cNvSpPr txBox="1"/>
          <p:nvPr/>
        </p:nvSpPr>
        <p:spPr>
          <a:xfrm>
            <a:off x="1130348" y="2313098"/>
            <a:ext cx="10364115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listy intencyjne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umowy przedwstępne,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potwierdzenie współpracy podpisane przez wojskowe oraz cywilne organy bezpieczeństwa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koncesje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zamówienia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rekomendacje od instytucji publicznych w sektorze bezpieczeństwa i obronności </a:t>
            </a:r>
            <a:endParaRPr lang="pl-PL" sz="1800" b="1" dirty="0">
              <a:solidFill>
                <a:srgbClr val="0E66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0D318F2-2CD6-4710-0285-9F8A0A554847}"/>
              </a:ext>
            </a:extLst>
          </p:cNvPr>
          <p:cNvSpPr txBox="1"/>
          <p:nvPr/>
        </p:nvSpPr>
        <p:spPr>
          <a:xfrm>
            <a:off x="657225" y="5213677"/>
            <a:ext cx="104784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Brak wiarygodnych dowodów popytu skutkuje uznaniem projektu za niekwalifikujący się do wsparcia.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165D2AF6-C919-1132-B596-11B7887137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9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738490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2ABD-3CA3-2DBC-421E-F476C9DC9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1FEA469B-B00B-042A-DC18-29F83A0FF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573" cy="6858000"/>
          </a:xfrm>
          <a:prstGeom prst="rect">
            <a:avLst/>
          </a:prstGeom>
        </p:spPr>
      </p:pic>
      <p:sp>
        <p:nvSpPr>
          <p:cNvPr id="13" name="Tytuł 12">
            <a:extLst>
              <a:ext uri="{FF2B5EF4-FFF2-40B4-BE49-F238E27FC236}">
                <a16:creationId xmlns:a16="http://schemas.microsoft.com/office/drawing/2014/main" id="{1916C102-2BE0-8F2C-8D9C-E0FB5BD0E6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88125" y="2688362"/>
            <a:ext cx="7102684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Katalog kosztów </a:t>
            </a:r>
            <a:r>
              <a:rPr lang="pl-P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kwalifikowalnych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9C6F80E-F702-2F09-7C48-F1AA81B8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4826D8-9DAC-44AE-A9FD-0EC949CD68D6}" type="slidenum">
              <a:rPr lang="pl-PL" sz="1800" smtClean="0">
                <a:solidFill>
                  <a:schemeClr val="tx2"/>
                </a:solidFill>
              </a:rPr>
              <a:pPr/>
              <a:t>10</a:t>
            </a:fld>
            <a:endParaRPr lang="pl-PL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0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766D-BCA1-C7B2-B6D0-AF3B1F6EF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04B7F78B-F855-BBEA-23DB-6AEB7077126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76112" y="536977"/>
            <a:ext cx="7981503" cy="400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Roboty budowlane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B78B4CB-4570-71D1-3039-FC946026C381}"/>
              </a:ext>
            </a:extLst>
          </p:cNvPr>
          <p:cNvSpPr txBox="1"/>
          <p:nvPr/>
        </p:nvSpPr>
        <p:spPr>
          <a:xfrm>
            <a:off x="626730" y="1063071"/>
            <a:ext cx="10699342" cy="170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1752" defTabSz="727510">
              <a:lnSpc>
                <a:spcPct val="150000"/>
              </a:lnSpc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Mogą stanowić koszt kwalifikowalny, pod warunkiem, że:</a:t>
            </a:r>
          </a:p>
          <a:p>
            <a:pPr marL="838185" lvl="1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 niezbędnym elementem projektu</a:t>
            </a:r>
          </a:p>
          <a:p>
            <a:pPr marL="838185" lvl="1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są bezpośrednio związane z celem projektu</a:t>
            </a:r>
          </a:p>
          <a:p>
            <a:pPr marL="838185" lvl="1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zostały skalkulowane zgodnie z zapisami Regulaminu wyboru projektów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D5AD362-37F8-E00C-F1CE-7AE1E77ECC57}"/>
              </a:ext>
            </a:extLst>
          </p:cNvPr>
          <p:cNvSpPr txBox="1"/>
          <p:nvPr/>
        </p:nvSpPr>
        <p:spPr>
          <a:xfrm>
            <a:off x="626730" y="2766101"/>
            <a:ext cx="10813810" cy="3429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1753" defTabSz="727510">
              <a:lnSpc>
                <a:spcPct val="150000"/>
              </a:lnSpc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ramach materiałów i robót budowlanych może być kwalifikowalna infrastruktura do produkcji energii cieplnej, przy czym: </a:t>
            </a:r>
          </a:p>
          <a:p>
            <a:pPr marL="864703" lvl="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produkcja energii może być wyłącznie na potrzeby własne przedsiębiorstwa</a:t>
            </a:r>
          </a:p>
          <a:p>
            <a:pPr marL="864703" lvl="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musi obejmować budowę, rozbudowę, przebudowę, remont nieruchomości </a:t>
            </a:r>
          </a:p>
          <a:p>
            <a:pPr marL="864703" lvl="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kwalifikowalne są wyłącznie odnawialne źródła energii</a:t>
            </a:r>
          </a:p>
          <a:p>
            <a:pPr marL="864703" lvl="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muszą być uzasadnione i niezbędne z punktu widzenia realizacji celów projektu</a:t>
            </a:r>
          </a:p>
          <a:p>
            <a:pPr marL="121752" defTabSz="727510">
              <a:lnSpc>
                <a:spcPct val="150000"/>
              </a:lnSpc>
              <a:spcBef>
                <a:spcPts val="544"/>
              </a:spcBef>
            </a:pPr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Wartość kosztów kwalifikowalnych materiałów i robót budowlanych nie może przekroczyć 30% łącznej wartości kosztów kwalifikowalnych.</a:t>
            </a:r>
            <a:endParaRPr lang="pl-PL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477E682-696B-90BA-2EF6-8725AC20A7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11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57814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6A0E2-751D-364E-895F-FAED5AC1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1530C7C-34FE-FC82-463C-BB36341329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9561" y="488615"/>
            <a:ext cx="7351968" cy="3167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Nowe środki trwałe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1CA919A-1415-394A-D846-F0726AB988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12</a:t>
            </a:fld>
            <a:endParaRPr 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A4E58B9-2DB9-FC8B-EDC7-475AC6AD7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68403" y="1248757"/>
            <a:ext cx="10055194" cy="480387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Kwalifikowalny jest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zakup wyłącznie nowych środków trwałych</a:t>
            </a:r>
          </a:p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 środki trwałe oznaczają aktywa, które zostaną nabyte po cenie rynkowej, po dniu złożenia wniosku o dofinansowanie oraz które nie były nigdy wcześniej wykorzystywane w działalności produkcyjnej/usługowej</a:t>
            </a:r>
          </a:p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Nowe środki trwałe będą związane z projektem przez co najmniej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lata (MŚP)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lub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lat (duże firmy)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daty płatności końcowej na rzecz beneficjenta</a:t>
            </a:r>
          </a:p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Niekwalifikowalne są koszty uboczne: dostawy, montażu i uruchomienia zakupionych w ramach projektu </a:t>
            </a:r>
          </a:p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Niekwalifikowalne są koszty zakupy środki transportu w rozumieniu Klasyfikacji Środków Trwałych (KŚT) </a:t>
            </a:r>
          </a:p>
          <a:p>
            <a:pPr marL="489661" lvl="1" indent="-259232" defTabSz="727510">
              <a:lnSpc>
                <a:spcPct val="150000"/>
              </a:lnSpc>
              <a:spcAft>
                <a:spcPts val="272"/>
              </a:spcAft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Niekwalifikowalne są koszty zakupu sprzętu wojskowego, amunicji i broni</a:t>
            </a:r>
          </a:p>
        </p:txBody>
      </p:sp>
    </p:spTree>
    <p:extLst>
      <p:ext uri="{BB962C8B-B14F-4D97-AF65-F5344CB8AC3E}">
        <p14:creationId xmlns:p14="http://schemas.microsoft.com/office/powerpoint/2010/main" val="450077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2C73E-1D01-0D81-4536-16DA543C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305B582-9745-CED7-A5E1-316DDA05EA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12428" y="826536"/>
            <a:ext cx="6747156" cy="3156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  <a:spcAft>
                <a:spcPts val="544"/>
              </a:spcAft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Wartości niematerialne i prawne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E28288A-907B-6677-33D8-8FCED9C34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76369" y="6344761"/>
            <a:ext cx="1231537" cy="163293"/>
          </a:xfrm>
        </p:spPr>
        <p:txBody>
          <a:bodyPr/>
          <a:lstStyle/>
          <a:p>
            <a:fld id="{EB4015AA-59F6-416B-87A6-8E3D940284E2}" type="slidenum">
              <a:rPr lang="pl-PL" sz="1800" smtClean="0"/>
              <a:pPr/>
              <a:t>13</a:t>
            </a:fld>
            <a:endParaRPr lang="pl-PL" sz="18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5EED69E-ABFB-53C9-0AF9-D8A9ACA83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68403" y="1746488"/>
            <a:ext cx="10055194" cy="33650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164181" defTabSz="727510">
              <a:lnSpc>
                <a:spcPct val="150000"/>
              </a:lnSpc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Kwalifikowalne są wartości niematerialne i prawne, o których mowa w art. 3 ust. 1 pkt 14 ustawy o rachunkowości, tj.: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nabyte przez jednostkę, 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zaliczane do aktywów trwałych, prawa majątkowe nadające się do gospodarczego wykorzystania, 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przewidywanym okresie ekonomicznej użyteczności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dłuższym niż rok 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przeznaczone do używania na potrzeby jednostki, np.: autorskie prawa majątkowe, prawa pokrewne, licencje, koncesje, prawa do wynalazków, patentów, itp.</a:t>
            </a:r>
          </a:p>
        </p:txBody>
      </p:sp>
    </p:spTree>
    <p:extLst>
      <p:ext uri="{BB962C8B-B14F-4D97-AF65-F5344CB8AC3E}">
        <p14:creationId xmlns:p14="http://schemas.microsoft.com/office/powerpoint/2010/main" val="4054638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9529D-5F5A-5CC6-8D4F-822AC2188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E9CD6B-A4A1-6428-3DCB-A61BD5B1D3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46907" y="535572"/>
            <a:ext cx="8990710" cy="31569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  <a:spcBef>
                <a:spcPts val="1089"/>
              </a:spcBef>
              <a:spcAft>
                <a:spcPts val="544"/>
              </a:spcAft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Usługi zewnętrzne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FD0952EB-617E-75CF-5425-3E398340B7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400" smtClean="0"/>
              <a:pPr/>
              <a:t>14</a:t>
            </a:fld>
            <a:endParaRPr lang="pl-PL" sz="14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3FF0CFF-E959-F7F5-5AF8-2505B4A48266}"/>
              </a:ext>
            </a:extLst>
          </p:cNvPr>
          <p:cNvSpPr txBox="1"/>
          <p:nvPr/>
        </p:nvSpPr>
        <p:spPr>
          <a:xfrm>
            <a:off x="1046907" y="1258327"/>
            <a:ext cx="9974433" cy="461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3413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 w zakresie </a:t>
            </a:r>
            <a:r>
              <a:rPr lang="pl-PL" sz="1800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cyberbezpieczeństwa</a:t>
            </a: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np.: audyt </a:t>
            </a:r>
            <a:r>
              <a:rPr lang="pl-PL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cyberbezpieczeństwa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wraz z analizą ryzyka, testy penetracyjne (</a:t>
            </a:r>
            <a:r>
              <a:rPr lang="pl-PL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pentesty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SOC-as-a-Service (monitoring 24/7), Zarządzanie podatnościami (</a:t>
            </a:r>
            <a:r>
              <a:rPr lang="pl-PL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Vulnerability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Management), Ochrona </a:t>
            </a:r>
            <a:r>
              <a:rPr lang="pl-PL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endpointów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(EDR/XDR); </a:t>
            </a:r>
          </a:p>
          <a:p>
            <a:pPr marL="423413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 doradcze i eksperckie w zakresie zgodności z przepisami prawa Unii Europejskiej, 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szczególności dotyczące kontroli eksportu, klasyfikacji produktów oraz wymogów regulacyjnych właściwych dla sektora obronnego lub produktów podwójnego zastosowania</a:t>
            </a:r>
          </a:p>
          <a:p>
            <a:pPr marL="423413" indent="-259232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finansowane pomocą de </a:t>
            </a:r>
            <a:r>
              <a:rPr lang="pl-PL" sz="1800" dirty="0" err="1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minimis</a:t>
            </a:r>
            <a:endParaRPr lang="pl-PL" sz="1800" dirty="0">
              <a:solidFill>
                <a:srgbClr val="0E66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64181" defTabSz="727510">
              <a:lnSpc>
                <a:spcPct val="150000"/>
              </a:lnSpc>
            </a:pPr>
            <a:r>
              <a:rPr lang="pl-PL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Łączna wartość usług zewnętrznych nie może przekraczać 5 % wartości łącznych kosztów kwalifikowalnych 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 wyłączeniu kosztów kwalifikowalnych usług zewnętrznych), </a:t>
            </a:r>
            <a:r>
              <a:rPr lang="pl-PL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 czym nie więcej niż 100 000,00 PLN.</a:t>
            </a:r>
          </a:p>
        </p:txBody>
      </p:sp>
    </p:spTree>
    <p:extLst>
      <p:ext uri="{BB962C8B-B14F-4D97-AF65-F5344CB8AC3E}">
        <p14:creationId xmlns:p14="http://schemas.microsoft.com/office/powerpoint/2010/main" val="3121614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AC0E3-1F32-F704-FA78-659EEDB2F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46365DC4-D6BC-F33C-3C68-E7D0350DC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573" cy="6858000"/>
          </a:xfrm>
          <a:prstGeom prst="rect">
            <a:avLst/>
          </a:prstGeom>
        </p:spPr>
      </p:pic>
      <p:sp>
        <p:nvSpPr>
          <p:cNvPr id="13" name="Tytuł 12">
            <a:extLst>
              <a:ext uri="{FF2B5EF4-FFF2-40B4-BE49-F238E27FC236}">
                <a16:creationId xmlns:a16="http://schemas.microsoft.com/office/drawing/2014/main" id="{F8B432B5-6E80-840C-0729-B10E2A3950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26489" y="2788200"/>
            <a:ext cx="8993465" cy="107721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pl-PL" alt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Działanie 2.7</a:t>
            </a:r>
            <a:br>
              <a:rPr kumimoji="0" lang="pl-PL" alt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Lubelskie MŚP na rynkach zagranicznych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Open Sans 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8020D56-A827-8CE8-65E7-9F738914B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4826D8-9DAC-44AE-A9FD-0EC949CD68D6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5470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B68D8A1C-1EDC-7485-0DA1-F90B2F74E68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89273" y="848396"/>
            <a:ext cx="3922595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Działanie </a:t>
            </a:r>
            <a:r>
              <a:rPr lang="pl-PL" alt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2.7 </a:t>
            </a:r>
            <a:br>
              <a:rPr lang="pl-PL" alt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Lubelskie MŚP na rynkach zagranicznych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0FA5BCC-1D62-C3ED-F7B7-15BA211E0271}"/>
              </a:ext>
            </a:extLst>
          </p:cNvPr>
          <p:cNvSpPr txBox="1"/>
          <p:nvPr/>
        </p:nvSpPr>
        <p:spPr>
          <a:xfrm>
            <a:off x="1204089" y="848396"/>
            <a:ext cx="3748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co: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B340807-8869-ED28-BEB5-8A280593157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240153" y="1538739"/>
            <a:ext cx="5950356" cy="41960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164181" defTabSz="727510">
              <a:lnSpc>
                <a:spcPct val="150000"/>
              </a:lnSpc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Nabór skierowany jest do podmiotów z sektora MŚP z województwa lubelskiego, które w ramach realizacji projektu zostaną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operatorami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odpowiedzialnymi za organizację na rzecz innych podmiotów z sektora MŚP wspólnych wyjazdów na międzynarodowe misje gospodarcze, udział w międzynarodowych targach i wystawach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(organizowanych w kraju lub za granicą) lub udział w innych wydarzeniach o charakterze międzynarodowym.</a:t>
            </a:r>
          </a:p>
          <a:p>
            <a:pPr marL="164181" defTabSz="727510">
              <a:lnSpc>
                <a:spcPct val="150000"/>
              </a:lnSpc>
            </a:pPr>
            <a:endParaRPr lang="pl-PL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0C0E3C7-BFC6-9006-9EEA-244858295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88421"/>
            <a:ext cx="5468586" cy="359695"/>
          </a:xfrm>
          <a:prstGeom prst="rect">
            <a:avLst/>
          </a:prstGeom>
        </p:spPr>
      </p:pic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53341B2-D235-B7C4-D7BE-8A96AD3FC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</a:rPr>
              <a:pPr/>
              <a:t>16</a:t>
            </a:fld>
            <a:endParaRPr lang="pl-PL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34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911A-4C79-9219-E1F1-2795465F1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5">
            <a:extLst>
              <a:ext uri="{FF2B5EF4-FFF2-40B4-BE49-F238E27FC236}">
                <a16:creationId xmlns:a16="http://schemas.microsoft.com/office/drawing/2014/main" id="{4CF018C5-D4F2-8B5F-707F-48819F2866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37078" y="761394"/>
            <a:ext cx="4234897" cy="13276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Działanie 2.7 </a:t>
            </a:r>
            <a:br>
              <a:rPr kumimoji="0" lang="pl-PL" alt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 ExtraBold" panose="020B0906030804020204" pitchFamily="34" charset="0"/>
                <a:cs typeface="Arial" panose="020B0604020202020204" pitchFamily="34" charset="0"/>
              </a:rPr>
              <a:t>Lubelskie MŚP na rynkach zagranicznych - parametry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779BB8A-2926-FEC5-3F41-E99907C295D1}"/>
              </a:ext>
            </a:extLst>
          </p:cNvPr>
          <p:cNvSpPr txBox="1"/>
          <p:nvPr/>
        </p:nvSpPr>
        <p:spPr>
          <a:xfrm>
            <a:off x="529013" y="4694774"/>
            <a:ext cx="11471562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Wnioskodawca musi wykazać i udokumentować, że w roku złożenia wniosku o dofinansowanie oraz w okresie 2 lat poprzedzających jego złożenie zrealizował na rzecz MŚP posiadających siedzibę/oddział/miejsce prowadzenia działalności na terenie województwa lubelskiego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 najmniej 5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usług doradztwa prorozwojowego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DC03A4-D39F-A140-E138-3D691B8CF1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41563" y="6418585"/>
            <a:ext cx="1231537" cy="300753"/>
          </a:xfrm>
        </p:spPr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</a:rPr>
              <a:pPr/>
              <a:t>17</a:t>
            </a:fld>
            <a:endParaRPr lang="pl-PL" sz="1800" dirty="0">
              <a:latin typeface="Arial" panose="020B0604020202020204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990180A-94CB-25EB-E05D-39431CDC0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8310" y="761394"/>
            <a:ext cx="6244936" cy="378052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 naboru: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.08.2026 r. do 30.10.2026 r.</a:t>
            </a:r>
            <a:endParaRPr lang="pl-PL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Alokacja naboru: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19 385 100 zł</a:t>
            </a:r>
          </a:p>
          <a:p>
            <a:pPr marL="285750" lvl="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Maksymalne dofinansowanie: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3 000 000 zł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beneficjenci: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mikro, małe i średnie przedsiębiorstwa;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Maksymalny procentowy poziom dofinansowania: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 wsparcia: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dotacja</a:t>
            </a:r>
          </a:p>
          <a:p>
            <a:pPr marL="164181" defTabSz="727510">
              <a:lnSpc>
                <a:spcPct val="150000"/>
              </a:lnSpc>
            </a:pPr>
            <a:endParaRPr lang="pl-PL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71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E730-F011-E4D5-8B36-10B626C12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2A86F405-F137-E9B5-3067-88B90E2D6D5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11827" y="457758"/>
            <a:ext cx="7409973" cy="5778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914400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Projekt może obejmować maksymalnie 2 zadania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1AE5A63-D160-787E-946A-EA513AB0F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18</a:t>
            </a:fld>
            <a:endParaRPr 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6065254-7FAA-BFBD-CBCD-D2D6C92D5902}"/>
              </a:ext>
            </a:extLst>
          </p:cNvPr>
          <p:cNvSpPr txBox="1"/>
          <p:nvPr/>
        </p:nvSpPr>
        <p:spPr>
          <a:xfrm>
            <a:off x="1111827" y="3839370"/>
            <a:ext cx="10061862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Zadanie 2 - Koszty pośrednie (obligatoryjne)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7% bezpośrednich kosztów kwalifikowalnych projektu</a:t>
            </a:r>
            <a:endParaRPr lang="pl-PL" b="1" noProof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Koszty rozliczone stawką ryczałtową są traktowane jako wydatki poniesione. W ramach projektu beneficjent nie ma obowiązku zbierania ani opisywania dokumentów księgowych w celu potwierdzenia poniesienia wydatków, które zostały rozliczone jako koszty pośrednie.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FAC2FF4-1C29-687C-D5A5-A20FDF0B3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1827" y="1233527"/>
            <a:ext cx="10061862" cy="219547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  <a:defRPr/>
            </a:pPr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Zadanie 1 - Wsparcie internacjonalizacji oferty MŚP (obligatoryjne) </a:t>
            </a:r>
          </a:p>
          <a:p>
            <a:pPr lvl="0">
              <a:lnSpc>
                <a:spcPct val="150000"/>
              </a:lnSpc>
              <a:defRPr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ramach tego zadania należy ująć koszty organizacji wspólnych wyjazdów na międzynarodowe misje gospodarcze, udziału w międzynarodowych targach i wystawach (organizowanych w kraju lub za granicą) lub udział w innych wydarzeniach o charakterze międzynarodowym, służących promocji oferty MŚP z województwa lubelskiego i ich internacjonalizacji. </a:t>
            </a:r>
          </a:p>
        </p:txBody>
      </p:sp>
    </p:spTree>
    <p:extLst>
      <p:ext uri="{BB962C8B-B14F-4D97-AF65-F5344CB8AC3E}">
        <p14:creationId xmlns:p14="http://schemas.microsoft.com/office/powerpoint/2010/main" val="2067719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C255-B9AB-8280-1AB6-08BDEA31B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EDE0CB1-CF23-23C2-0202-9821D82FE8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36570" y="628325"/>
            <a:ext cx="7981503" cy="4003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Katalog kosztów kwalifikowalnych (1 z 4):</a:t>
            </a:r>
            <a:b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D23145-6946-20D5-253D-6A6F9C5F1814}"/>
              </a:ext>
            </a:extLst>
          </p:cNvPr>
          <p:cNvSpPr txBox="1"/>
          <p:nvPr/>
        </p:nvSpPr>
        <p:spPr>
          <a:xfrm>
            <a:off x="932955" y="1351170"/>
            <a:ext cx="10161122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4653" indent="-342900" defTabSz="727510">
              <a:lnSpc>
                <a:spcPct val="150000"/>
              </a:lnSpc>
              <a:buFont typeface="+mj-lt"/>
              <a:buAutoNum type="arabicPeriod"/>
            </a:pP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opłat rejestracyjnych i zakupu powierzchni wystawienniczej wraz z zabudową (nie dotyczy udziału w misjach gospodarczych).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opłaty wpisowej/rejestracyjnej/wstępu; 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związanych z najmem stoiska/powierzchni wystawienniczej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związanych z zabudową stoiska (w tym m.in.: projekt zabudowy stoiska, wykonanie i najmem zabudowy stoiska, montaż i demontaż stoiska); 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mediów niezbędnych do obsługi stoiska; najem sprzętu do organizacji 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usługi związanej z wpisem do katalogu danej wystawy lub targów; </a:t>
            </a:r>
          </a:p>
          <a:p>
            <a:pPr marL="464653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E66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tłumacza do obsługi stoiska;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AEB2A9A-54F0-3080-BEB2-6E95DFF498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19</a:t>
            </a:fld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91808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6A0E2-751D-364E-895F-FAED5AC1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1530C7C-34FE-FC82-463C-BB36341329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10070" y="489731"/>
            <a:ext cx="7351968" cy="3167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</a:pPr>
            <a:r>
              <a:rPr lang="pl-PL" sz="240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Katalog kosztów kwalifikowalnych (2 z 4):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1CA919A-1415-394A-D846-F0726AB988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20</a:t>
            </a:fld>
            <a:endParaRPr lang="pl-PL" sz="18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363EBB3-4AFE-DA7F-2F66-9113FB0E1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10070" y="1327045"/>
            <a:ext cx="9911271" cy="436717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573329" lvl="1" indent="-342900" defTabSz="727510">
              <a:lnSpc>
                <a:spcPct val="150000"/>
              </a:lnSpc>
              <a:spcAft>
                <a:spcPts val="272"/>
              </a:spcAft>
              <a:buFont typeface="+mj-lt"/>
              <a:buAutoNum type="arabicPeriod" startAt="2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Opłaty niezbędne do udziału w misji gospodarczej. </a:t>
            </a:r>
          </a:p>
          <a:p>
            <a:pPr marL="687629" lvl="2" defTabSz="727510">
              <a:lnSpc>
                <a:spcPct val="150000"/>
              </a:lnSpc>
              <a:spcAft>
                <a:spcPts val="272"/>
              </a:spcAft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Kosztem kwalifikowalnym mogą być m.in.: opłaty rejestracyjne uczestników misji gospodarczej, opłaty za udział w spotkaniach B2B i giełdach kooperacyjnych, opłaty za udział w konferencjach, seminariach, kongresach, warsztatach i forach gospodarczych organizowanych w ramach misji,  opłaty za karty wstępu, bilety lub akredytacje umożliwiające udział w wydarzeniach objętych programem misji oraz inne obowiązkowe opłaty pobierane przez organizatorów wydarzeń objętych programem misji gospodarczej, niezbędne do udziału w tych wydarzeniach.</a:t>
            </a:r>
          </a:p>
          <a:p>
            <a:pPr marL="573329" lvl="1" indent="-342900" defTabSz="727510">
              <a:lnSpc>
                <a:spcPct val="150000"/>
              </a:lnSpc>
              <a:spcAft>
                <a:spcPts val="272"/>
              </a:spcAft>
              <a:buFont typeface="+mj-lt"/>
              <a:buAutoNum type="arabicPeriod" startAt="3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transportu eksponatów/produktów z oferty MŚP oraz elementów zabudowy stoiska. </a:t>
            </a:r>
          </a:p>
        </p:txBody>
      </p:sp>
    </p:spTree>
    <p:extLst>
      <p:ext uri="{BB962C8B-B14F-4D97-AF65-F5344CB8AC3E}">
        <p14:creationId xmlns:p14="http://schemas.microsoft.com/office/powerpoint/2010/main" val="99885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2C73E-1D01-0D81-4536-16DA543C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F305B582-9745-CED7-A5E1-316DDA05EAD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3034" y="357006"/>
            <a:ext cx="8132438" cy="4166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  <a:spcAft>
                <a:spcPts val="544"/>
              </a:spcAft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Katalog kosztów kwalifikowalnych (3 z 4):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E28288A-907B-6677-33D8-8FCED9C34E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4" y="6344761"/>
            <a:ext cx="1284596" cy="359695"/>
          </a:xfrm>
        </p:spPr>
        <p:txBody>
          <a:bodyPr/>
          <a:lstStyle/>
          <a:p>
            <a:fld id="{EB4015AA-59F6-416B-87A6-8E3D940284E2}" type="slidenum">
              <a:rPr lang="pl-PL" sz="1800" smtClean="0"/>
              <a:pPr/>
              <a:t>21</a:t>
            </a:fld>
            <a:endParaRPr 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3E361F4-7519-7F04-56DF-EA86A0790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23034" y="902245"/>
            <a:ext cx="10631657" cy="544251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507081" indent="-342900" defTabSz="727510">
              <a:lnSpc>
                <a:spcPct val="150000"/>
              </a:lnSpc>
              <a:buFont typeface="+mj-lt"/>
              <a:buAutoNum type="arabicPeriod" startAt="4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związanych z zakwaterowaniem. </a:t>
            </a:r>
          </a:p>
          <a:p>
            <a:pPr marL="621381" lvl="1" defTabSz="727510">
              <a:lnSpc>
                <a:spcPct val="150000"/>
              </a:lnSpc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Kwalifikowalne są wyłącznie koszty zakwaterowania maksymalnie 2 uczestników z każdego MŚP.</a:t>
            </a:r>
          </a:p>
          <a:p>
            <a:pPr marL="507081" indent="-342900" defTabSz="727510">
              <a:lnSpc>
                <a:spcPct val="150000"/>
              </a:lnSpc>
              <a:buFont typeface="+mj-lt"/>
              <a:buAutoNum type="arabicPeriod" startAt="5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związanych z ubezpieczeniem uczestników wydarzenia. </a:t>
            </a:r>
          </a:p>
          <a:p>
            <a:pPr marL="507081" lvl="0" indent="-342900" defTabSz="727510">
              <a:lnSpc>
                <a:spcPct val="150000"/>
              </a:lnSpc>
              <a:buFont typeface="+mj-lt"/>
              <a:buAutoNum type="arabicPeriod" startAt="6"/>
              <a:defRPr/>
            </a:pP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transportu uczestników danego wydarzenia. </a:t>
            </a:r>
          </a:p>
          <a:p>
            <a:pPr marL="507081" lvl="0" indent="-342900" defTabSz="727510">
              <a:lnSpc>
                <a:spcPct val="150000"/>
              </a:lnSpc>
              <a:buFont typeface="+mj-lt"/>
              <a:buAutoNum type="arabicPeriod" startAt="7"/>
              <a:defRPr/>
            </a:pP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związanych z opracowaniem, wykonaniem i tłumaczeniem materiałów promujących ofertę MŚP </a:t>
            </a: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(katalogów, broszur, ulotek, prezentacji multimedialnych, materiałów informacyjnych, reklam). </a:t>
            </a:r>
          </a:p>
          <a:p>
            <a:pPr marL="507081" lvl="0" indent="-342900" defTabSz="727510">
              <a:lnSpc>
                <a:spcPct val="150000"/>
              </a:lnSpc>
              <a:buFont typeface="+mj-lt"/>
              <a:buAutoNum type="arabicPeriod" startAt="8"/>
              <a:defRPr/>
            </a:pP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usług dodatkowych </a:t>
            </a: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Kosztem kwalifikowalnym mogą być w szczególności koszty najmu </a:t>
            </a:r>
            <a:r>
              <a:rPr lang="pl-PL" dirty="0" err="1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</a:t>
            </a: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konferencyjnych i powierzchni przeznaczonych do organizacji działań promocyjnych, koszty najmu sprzętu audiowizualnego, organizacji pokazów produktów, prezentacji, spotkań biznesowych i wydarzeń promocyjnych, a także koszty usług technicznych, tłumaczeniowych, organizacyjnych oraz obsługi niezbędnej do realizacji tych działań. </a:t>
            </a:r>
            <a:endParaRPr lang="pl-PL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9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7042E-D289-6126-88A6-E8CF2F25C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EA6065E-BDEC-CC4B-0D02-B3A0EEBC68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47709" y="513239"/>
            <a:ext cx="7656117" cy="3406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  <a:spcAft>
                <a:spcPts val="544"/>
              </a:spcAft>
            </a:pPr>
            <a:r>
              <a:rPr lang="pl-PL" sz="2400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Katalog kosztów kwalifikowalnych (4 z 4):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2650061C-70AD-B7E3-7A65-571571134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4" y="6368269"/>
            <a:ext cx="1243956" cy="245891"/>
          </a:xfrm>
        </p:spPr>
        <p:txBody>
          <a:bodyPr/>
          <a:lstStyle/>
          <a:p>
            <a:fld id="{EB4015AA-59F6-416B-87A6-8E3D940284E2}" type="slidenum">
              <a:rPr lang="pl-PL" sz="1800" smtClean="0"/>
              <a:pPr/>
              <a:t>22</a:t>
            </a:fld>
            <a:endParaRPr 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20A52F5-1A10-F9B2-4A16-B7EC6F268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87582" y="1186942"/>
            <a:ext cx="10016836" cy="461151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507081" indent="-342900" defTabSz="727510">
              <a:lnSpc>
                <a:spcPct val="150000"/>
              </a:lnSpc>
              <a:buFont typeface="+mj-lt"/>
              <a:buAutoNum type="arabicPeriod" startAt="9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organizacji spotkań </a:t>
            </a:r>
            <a:r>
              <a:rPr lang="pl-PL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networkingowych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służących przygotowaniu przedsiębiorstw MŚP do ekspansji na rynki zagraniczne, nawiązywaniu kontaktów biznesowych, wymianie doświadczeń oraz identyfikacji potencjalnych partnerów handlowych przed udziałem w targach, misjach gospodarczych lub innych wydarzeniach o charakterze międzynarodowym, takie jak:  </a:t>
            </a:r>
          </a:p>
          <a:p>
            <a:pPr marL="964281" lvl="1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 najmu powierzchni na potrzeby przeprowadzenia danego spotkania;</a:t>
            </a:r>
          </a:p>
          <a:p>
            <a:pPr marL="964281" lvl="1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 opracowania materiałów informacyjnych wyłącznie na potrzeby danego spotkania;</a:t>
            </a:r>
          </a:p>
          <a:p>
            <a:pPr marL="964281" lvl="1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usługi najmu sprzętu multimedialnego na potrzeby przeprowadzenia danego spotkania;</a:t>
            </a:r>
          </a:p>
          <a:p>
            <a:pPr marL="964281" lvl="1" indent="-342900" defTabSz="727510">
              <a:lnSpc>
                <a:spcPct val="150000"/>
              </a:lnSpc>
              <a:buFont typeface="+mj-lt"/>
              <a:buAutoNum type="alphaLcParenR"/>
            </a:pPr>
            <a:r>
              <a:rPr lang="pl-PL" dirty="0">
                <a:solidFill>
                  <a:srgbClr val="004D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cateringu dla uczestników spotkania; itd.</a:t>
            </a:r>
          </a:p>
          <a:p>
            <a:pPr marL="164181" defTabSz="727510">
              <a:lnSpc>
                <a:spcPct val="150000"/>
              </a:lnSpc>
            </a:pPr>
            <a:endParaRPr lang="pl-PL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38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F8402-7792-BEAE-E5B8-EC6366269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F81FD3F-286B-75E5-C866-D80F52A5DAA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70708" y="367580"/>
            <a:ext cx="7217456" cy="6340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pPr marL="164181" defTabSz="727510">
              <a:lnSpc>
                <a:spcPct val="150000"/>
              </a:lnSpc>
              <a:spcAft>
                <a:spcPts val="544"/>
              </a:spcAft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Kluczowe limity: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59A3C30-E7E6-92F5-0D6B-3FF04C0803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/>
              <a:pPr/>
              <a:t>23</a:t>
            </a:fld>
            <a:endParaRPr lang="pl-PL" sz="1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E7EFD96-4D6B-05AD-96E0-3E20B4DB8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4236" y="1146374"/>
            <a:ext cx="11055928" cy="502701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musi zakładać wsparcie niefinansowe w zakresie promocji i internacjonalizacji produktów/usług co najmniej </a:t>
            </a: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przedsiębiorstw </a:t>
            </a: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sektora MŚP z województwa lubelskiego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wyniku realizacji projektu co najmniej </a:t>
            </a:r>
            <a:r>
              <a:rPr lang="pl-PL" b="1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 przedsiębiorstw </a:t>
            </a: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sektora MŚP objętych wsparciem niefinansowym musi rozpocząć sprzedaż produktów lub usług na co najmniej jednym nowym rynku zagranicznym, na którym przed uzyskaniem wsparcia nie prowadziło działalności sprzedażowej. 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Odbiorcami końcowymi/uczestnikami projektu mogą być </a:t>
            </a:r>
            <a:r>
              <a:rPr lang="pl-PL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wyłącznie przedsiębiorstwa z sektora MŚP </a:t>
            </a:r>
            <a:r>
              <a:rPr lang="pl-P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posiadające siedzibę/oddział lub miejsce wykonywania działalności gospodarczej na terenie województwa lubelskiego, potwierdzone wpisem w dokumencie rejestrowym, których profil działalności jest zgodny z tematyką oraz zakresem misji gospodarczych, targów, wystaw lub innych wydarzeń o charakterze międzynarodowym.</a:t>
            </a:r>
          </a:p>
          <a:p>
            <a:pPr marL="449931" indent="-285750" defTabSz="727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Wsparcie w ramach naboru może otrzymać wyłącznie wnioskodawca, który posiada udokumentowane doświadczenie w udzielaniu pomocy de </a:t>
            </a:r>
            <a:r>
              <a:rPr lang="pl-PL" dirty="0" err="1">
                <a:solidFill>
                  <a:srgbClr val="00207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minimis</a:t>
            </a:r>
            <a:r>
              <a:rPr lang="pl-PL" dirty="0">
                <a:solidFill>
                  <a:srgbClr val="00207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przedsiębiorcom z sektora MŚP od 2014 r.</a:t>
            </a:r>
          </a:p>
        </p:txBody>
      </p:sp>
    </p:spTree>
    <p:extLst>
      <p:ext uri="{BB962C8B-B14F-4D97-AF65-F5344CB8AC3E}">
        <p14:creationId xmlns:p14="http://schemas.microsoft.com/office/powerpoint/2010/main" val="253848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E1A437-4860-1557-69BA-B07CE2CBCB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21286" y="349984"/>
            <a:ext cx="8165454" cy="3299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Składanie wniosków o dofinansowanie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DBBA41D-7971-411A-CBF9-719B49CCA52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ChangeArrowheads="1"/>
          </p:cNvSpPr>
          <p:nvPr/>
        </p:nvSpPr>
        <p:spPr>
          <a:xfrm>
            <a:off x="1221287" y="750269"/>
            <a:ext cx="9980114" cy="11105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727510">
              <a:lnSpc>
                <a:spcPct val="125000"/>
              </a:lnSpc>
              <a:spcBef>
                <a:spcPts val="0"/>
              </a:spcBef>
              <a:buNone/>
              <a:defRPr/>
            </a:pP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Przygotowanie i złożenie wniosku o dofinansowanie wraz z załącznikami odbywa się w aplikacji </a:t>
            </a: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WOD2021</a:t>
            </a:r>
            <a:r>
              <a:rPr lang="pl-PL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(aplikacja centralnego systemu teleinformatycznego CST202) </a:t>
            </a:r>
            <a:r>
              <a:rPr lang="pl-PL" sz="1800" b="1" u="sng" dirty="0">
                <a:solidFill>
                  <a:srgbClr val="0051B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https://wod.cst2021.gov.pl/</a:t>
            </a:r>
            <a:r>
              <a:rPr lang="pl-PL" sz="1800" b="1" u="sng" dirty="0">
                <a:solidFill>
                  <a:srgbClr val="0051B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endParaRPr lang="pl-PL" sz="1800" dirty="0">
              <a:solidFill>
                <a:srgbClr val="0051B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 descr="Zrzut z ekranu ze strony https://instrukcje.cst2021.gov.pl">
            <a:extLst>
              <a:ext uri="{FF2B5EF4-FFF2-40B4-BE49-F238E27FC236}">
                <a16:creationId xmlns:a16="http://schemas.microsoft.com/office/drawing/2014/main" id="{18B1C1EC-BA20-DAB6-BF02-0B5E259629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699" y="2001522"/>
            <a:ext cx="9025481" cy="449573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/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B131D2C-4820-43D9-A3C6-E5E1FA722C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24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715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901F8-D7E7-B055-E595-B0ACE8E04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470F015-C3BD-2D97-FE97-6A77E5A1E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79013" y="3739995"/>
            <a:ext cx="4687612" cy="130866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14" name="Tytuł 13">
            <a:extLst>
              <a:ext uri="{FF2B5EF4-FFF2-40B4-BE49-F238E27FC236}">
                <a16:creationId xmlns:a16="http://schemas.microsoft.com/office/drawing/2014/main" id="{CDE97B2A-D0C8-64B7-01D2-827365E97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7965" y="3870036"/>
            <a:ext cx="4468660" cy="10522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Preferencyjne pożyczki unijne</a:t>
            </a:r>
          </a:p>
        </p:txBody>
      </p:sp>
      <p:pic>
        <p:nvPicPr>
          <p:cNvPr id="5" name="Obraz 4" descr="Grafika abstrakcyjna. Kliku ludzi stoi przy ogromnym monitorze i poszukuje w nim informacji.">
            <a:extLst>
              <a:ext uri="{FF2B5EF4-FFF2-40B4-BE49-F238E27FC236}">
                <a16:creationId xmlns:a16="http://schemas.microsoft.com/office/drawing/2014/main" id="{3E49A590-B434-826B-952D-7FA8D0900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26" y="926268"/>
            <a:ext cx="6252594" cy="473220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F4B0F1C-E43B-AF03-C833-7970870FE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414" y="5864016"/>
            <a:ext cx="5468586" cy="359695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597C26-FBC5-7830-A1C8-203D03906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25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580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AA742355-2C6A-5879-551B-A55627FC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063" y="665900"/>
            <a:ext cx="4911331" cy="1411182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Pożyczka rozwojowa - podstawowe informacje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999AF0B-A400-DD4A-9B14-A9271A300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1546" y="865210"/>
            <a:ext cx="5934502" cy="450412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73DC6D5-74EF-9B44-D768-B36F889FFF11}"/>
              </a:ext>
            </a:extLst>
          </p:cNvPr>
          <p:cNvSpPr txBox="1"/>
          <p:nvPr/>
        </p:nvSpPr>
        <p:spPr>
          <a:xfrm>
            <a:off x="911907" y="1122109"/>
            <a:ext cx="5674141" cy="3736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Kwota pożyczki: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2.000.000,00 zł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spłaty: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10 lat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karencji: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12 miesięcy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Oprocentowanie: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2%</a:t>
            </a: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 zasadach pomocy de </a:t>
            </a:r>
            <a:r>
              <a:rPr lang="pl-PL" sz="2000" b="1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minimis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Grupa odbiorców: </a:t>
            </a: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mikro, małe i średnie przedsiębiorstwa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Wkład własny: nie jest wymagany</a:t>
            </a: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DE2C618-88F2-2808-6E71-01E1E08D36DE}"/>
              </a:ext>
            </a:extLst>
          </p:cNvPr>
          <p:cNvSpPr txBox="1">
            <a:spLocks/>
          </p:cNvSpPr>
          <p:nvPr/>
        </p:nvSpPr>
        <p:spPr>
          <a:xfrm>
            <a:off x="6871063" y="1737327"/>
            <a:ext cx="5081451" cy="426510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00484" indent="-200484" algn="l" defTabSz="801934" rtl="0" eaLnBrk="1" latinLnBrk="0" hangingPunct="1">
              <a:lnSpc>
                <a:spcPts val="1909"/>
              </a:lnSpc>
              <a:spcBef>
                <a:spcPts val="877"/>
              </a:spcBef>
              <a:buClr>
                <a:schemeClr val="accent1"/>
              </a:buClr>
              <a:buFontTx/>
              <a:buBlip>
                <a:blip r:embed="rId3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01450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Tx/>
              <a:buBlip>
                <a:blip r:embed="rId4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002418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Tx/>
              <a:buBlip>
                <a:blip r:embed="rId5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403384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1804351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205319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6285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7253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8219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Przeznaczenie finansowania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przedsięwzięcia na terenie województwa lubelskiego, </a:t>
            </a: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dotyczące inwestycji początkowej związanej z wyposażeniem/ doposażeniem przedsiębiorstwa w celu wprowadzenia na rynek nowych/ udoskonalonych produktów/usług/technologii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jako dodatkowy element projektów wsparcie zastosowania nowoczesnych technologii IT.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61BD6526-1EF2-D9D3-B89C-219CDE5C7F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26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911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F65E6-355B-7F2B-1EB0-B02A6945B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>
            <a:extLst>
              <a:ext uri="{FF2B5EF4-FFF2-40B4-BE49-F238E27FC236}">
                <a16:creationId xmlns:a16="http://schemas.microsoft.com/office/drawing/2014/main" id="{A2B74677-A366-3C88-7624-AEBF22A5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3776" y="526534"/>
            <a:ext cx="5172001" cy="1047500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Pożyczka rozwojowa z dotacją na spłatę części kapitału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E99B296-A6ED-C95C-A131-821D72A5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6223" y="602674"/>
            <a:ext cx="6195171" cy="549679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A57E113-C9F2-791F-F393-802DEF001474}"/>
              </a:ext>
            </a:extLst>
          </p:cNvPr>
          <p:cNvSpPr txBox="1"/>
          <p:nvPr/>
        </p:nvSpPr>
        <p:spPr>
          <a:xfrm>
            <a:off x="410521" y="937267"/>
            <a:ext cx="6151789" cy="4827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Wysokość dotacji może wynieść maksymalnie 25 %</a:t>
            </a:r>
          </a:p>
          <a:p>
            <a:pPr>
              <a:lnSpc>
                <a:spcPct val="114000"/>
              </a:lnSpc>
            </a:pPr>
            <a:endParaRPr lang="pl-PL" b="1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10 %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kapitału pożyczki, jeśli projekt inwestycyjny będzie realizowany na obszarach zmarginalizowanych (Lista 1) lub w miastach średniej wielkości, które tracą funkcje społeczno-gospodarcze (Lista 2),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10 %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kapitału pożyczki, jeśli projekt inwestycyjny wpisuje się w co najmniej jedną regionalną inteligentną specjalizację (RIS),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5 %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kapitału pożyczki, jeśli projekt inwestycyjny będzie realizowany przez mikroprzedsiębiorstwo.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b="1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C1EE40FA-CD73-97D5-BCAB-680C8CCE99C2}"/>
              </a:ext>
            </a:extLst>
          </p:cNvPr>
          <p:cNvSpPr txBox="1">
            <a:spLocks/>
          </p:cNvSpPr>
          <p:nvPr/>
        </p:nvSpPr>
        <p:spPr>
          <a:xfrm>
            <a:off x="6744326" y="1574034"/>
            <a:ext cx="5081451" cy="4630942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200484" indent="-200484" algn="l" defTabSz="801934" rtl="0" eaLnBrk="1" latinLnBrk="0" hangingPunct="1">
              <a:lnSpc>
                <a:spcPts val="1909"/>
              </a:lnSpc>
              <a:spcBef>
                <a:spcPts val="877"/>
              </a:spcBef>
              <a:buClr>
                <a:schemeClr val="accent1"/>
              </a:buClr>
              <a:buFontTx/>
              <a:buBlip>
                <a:blip r:embed="rId3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01450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Tx/>
              <a:buBlip>
                <a:blip r:embed="rId4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002418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Tx/>
              <a:buBlip>
                <a:blip r:embed="rId5"/>
              </a:buBlip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403384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1804351" indent="-200484" algn="l" defTabSz="801934" rtl="0" eaLnBrk="1" latinLnBrk="0" hangingPunct="1">
              <a:lnSpc>
                <a:spcPts val="1909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432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205319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06285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07253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08219" indent="-200484" algn="l" defTabSz="801934" rtl="0" eaLnBrk="1" latinLnBrk="0" hangingPunct="1">
              <a:lnSpc>
                <a:spcPct val="90000"/>
              </a:lnSpc>
              <a:spcBef>
                <a:spcPts val="439"/>
              </a:spcBef>
              <a:buFont typeface="Arial" panose="020B0604020202020204" pitchFamily="34" charset="0"/>
              <a:buChar char="•"/>
              <a:defRPr sz="15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Pożyczkę rozwojową z dotacją na spłatę części kapitału mogą wnioskować MŚP na wczesnym etapie rozwoju, czyli: 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nowe przedsiębiorstwa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które nie istniały przez okres 36 miesięcy przed złożeniem wniosku o pożyczkę,</a:t>
            </a:r>
          </a:p>
          <a:p>
            <a:pPr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pl-PL" sz="1800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przedsiębiorstwa powracające </a:t>
            </a:r>
            <a:r>
              <a:rPr lang="pl-PL" sz="1800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 rynek po uprzedniej likwidacji działalności (likwidacja nastąpiła w okresie 36 miesięcy przed złożeniem wniosku o pożyczkę, a przerwa w prowadzeniu działalności trwała nie krócej niż 6 miesięcy).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6917C54-508D-66E4-CC37-26611C916F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27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00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839" y="562867"/>
            <a:ext cx="9145409" cy="47286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Podmioty udzielające Pożyczek rozwojowych:</a:t>
            </a:r>
            <a:br>
              <a:rPr lang="pl-PL" sz="28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pl-PL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ymbol zastępczy zawartości 5">
            <a:extLst>
              <a:ext uri="{FF2B5EF4-FFF2-40B4-BE49-F238E27FC236}">
                <a16:creationId xmlns:a16="http://schemas.microsoft.com/office/drawing/2014/main" id="{694FC096-DA15-93A9-9380-79988E3D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839" y="1035729"/>
            <a:ext cx="10279464" cy="1902591"/>
          </a:xfrm>
        </p:spPr>
        <p:txBody>
          <a:bodyPr>
            <a:noAutofit/>
          </a:bodyPr>
          <a:lstStyle/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Lubelska Fundacja Rozwoju,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Konrada Wallenroda 4c, Lublin. Tel. 607 551 664,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info@lfr.lublin.pl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www.pożyczkaunijna.pl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Puławskie Centrum Przedsiębiorczości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ul. Mościckiego 1, Puławy. Tel. 81 470 09 00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fpcp@fpcp.org.pl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www.fpcp.org.pl</a:t>
            </a: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ytuł 4">
            <a:extLst>
              <a:ext uri="{FF2B5EF4-FFF2-40B4-BE49-F238E27FC236}">
                <a16:creationId xmlns:a16="http://schemas.microsoft.com/office/drawing/2014/main" id="{73B1514D-10A5-A8B9-5B7D-68C3E71FE61D}"/>
              </a:ext>
            </a:extLst>
          </p:cNvPr>
          <p:cNvSpPr txBox="1">
            <a:spLocks/>
          </p:cNvSpPr>
          <p:nvPr/>
        </p:nvSpPr>
        <p:spPr>
          <a:xfrm>
            <a:off x="822956" y="3281067"/>
            <a:ext cx="10546088" cy="4728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Podmioty udzielające Pożyczek rozwojowych i pożyczek z dotacją:</a:t>
            </a:r>
            <a:b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1E963F-BA30-1DC4-39FB-9F397F50B04F}"/>
              </a:ext>
            </a:extLst>
          </p:cNvPr>
          <p:cNvSpPr txBox="1"/>
          <p:nvPr/>
        </p:nvSpPr>
        <p:spPr>
          <a:xfrm>
            <a:off x="822956" y="3951204"/>
            <a:ext cx="10546088" cy="212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Biłgorajska Agencja Rozwoju Regionalnego S.A., 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Kościuszki 65, Biłgoraj. Tel.784 346 995, 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pozyczki@barr.org.pl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www.barr.org.pl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OIC Poland Fundacja Akademii WSEI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ul. Gospodarcza 26, Lublin. Tel. 795 142 923 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pozyczka@oic.lublin.pl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www.oic.lublin.pl</a:t>
            </a:r>
            <a:r>
              <a:rPr lang="pl-PL" sz="18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pl-PL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Stan na dzień 12.10.2026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maks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ymalna kwota wsparcia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250 000 zł - 300</a:t>
            </a: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000 zł.</a:t>
            </a:r>
            <a:endParaRPr lang="pl-PL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1E62780-C9B7-9EC5-07D8-D2B1AD879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28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8378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DB97BA6F-25CE-99CD-D9A4-B74E231B1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448" y="689432"/>
            <a:ext cx="5028116" cy="516777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Pożyczka OZE w gospodarce - podstawowe informacje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347CE73-F805-2D1C-EB0B-6C536930F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3986" y="774683"/>
            <a:ext cx="5569013" cy="50517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1C6EE18-C61F-D542-89E2-F027B8FF6AC2}"/>
              </a:ext>
            </a:extLst>
          </p:cNvPr>
          <p:cNvSpPr txBox="1"/>
          <p:nvPr/>
        </p:nvSpPr>
        <p:spPr>
          <a:xfrm>
            <a:off x="766264" y="947820"/>
            <a:ext cx="5355012" cy="508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Kwota pożyczki: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10.000.000,00 zł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spłaty: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10 lat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karencji: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12 miesięcy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Oprocentowanie jest stałe w całym okresie finansowania i wynosi: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2,5 %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  w skali roku na zasadach pomocy de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minimis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dla inwestycji dotyczących wykorzystania energii słonecznej oraz biomasy,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3,5 %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 skali roku z pomocą de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minimis</a:t>
            </a:r>
            <a:endParaRPr lang="pl-PL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Wkład własny: nie jest wymagany</a:t>
            </a:r>
          </a:p>
          <a:p>
            <a:pPr lvl="1">
              <a:lnSpc>
                <a:spcPct val="150000"/>
              </a:lnSpc>
            </a:pPr>
            <a:endParaRPr lang="pl-PL" dirty="0">
              <a:solidFill>
                <a:srgbClr val="003399"/>
              </a:solidFill>
              <a:latin typeface="Open Sans" panose="020B060603050402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A1487BF-7AD4-F412-95AB-2F84EC1A1B03}"/>
              </a:ext>
            </a:extLst>
          </p:cNvPr>
          <p:cNvSpPr txBox="1"/>
          <p:nvPr/>
        </p:nvSpPr>
        <p:spPr>
          <a:xfrm>
            <a:off x="6310000" y="1872738"/>
            <a:ext cx="5569013" cy="4203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Grupa odbiorców: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mikro, małe i średnie przedsiębiorstwa,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spółki prawa handlowego w których większość udziałów lub akcji posiadają JST lub ich związki,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spółdzielnie energetyczne,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porozumienia cywilnoprawne reprezentowane przez klastry energii,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obywatelskie społeczności energetyczne działające w zakresie energii odnawialnej</a:t>
            </a:r>
            <a:r>
              <a:rPr lang="pl-PL" dirty="0">
                <a:solidFill>
                  <a:schemeClr val="tx2"/>
                </a:solidFill>
                <a:latin typeface="Open Sans" panose="020B060603050402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A0CE9D9-F65E-BAFA-CF5E-BBE9B15445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29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034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299D9-7658-6C16-E931-C0723E750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4D8A1BB3-C734-E304-7448-C68DB9631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406" y="780814"/>
            <a:ext cx="8333321" cy="516777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Na co możesz otrzymać wsparcie finansowe: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4A85C01-4324-C6B0-66DA-67827BA37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9279" y="1595175"/>
            <a:ext cx="10113441" cy="366764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1984C63-9F61-41E9-CEDD-F35440C50039}"/>
              </a:ext>
            </a:extLst>
          </p:cNvPr>
          <p:cNvSpPr txBox="1"/>
          <p:nvPr/>
        </p:nvSpPr>
        <p:spPr>
          <a:xfrm>
            <a:off x="1259354" y="1750273"/>
            <a:ext cx="9526410" cy="295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Budowa instalacji do produkcji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biopłynów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biometanu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biopaliw II i III generacji.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Budowa i rozbudowa instalacji OZE w zakresie wytwarzania energii elektrycznej (również z magazynami energii działającymi na potrzeby danego źródła OZE oraz przyłączeniem do sieci).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Budowa i rozbudowa instalacji OZE w zakresie wytwarzania ciepła (również z magazynami ciepła działającymi na potrzeby danego źródła OZE).</a:t>
            </a:r>
          </a:p>
          <a:p>
            <a:pPr lvl="1">
              <a:lnSpc>
                <a:spcPct val="150000"/>
              </a:lnSpc>
            </a:pPr>
            <a:endParaRPr lang="pl-PL" dirty="0">
              <a:solidFill>
                <a:srgbClr val="003399"/>
              </a:solidFill>
              <a:latin typeface="Open Sans" panose="020B060603050402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0143763-3A0B-D6D0-26C1-998017608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30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371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4">
            <a:extLst>
              <a:ext uri="{FF2B5EF4-FFF2-40B4-BE49-F238E27FC236}">
                <a16:creationId xmlns:a16="http://schemas.microsoft.com/office/drawing/2014/main" id="{97FF4E3A-B0C3-E671-3D20-B81CD65C0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859" y="841147"/>
            <a:ext cx="7741069" cy="47286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Podmioty udzielające Pożyczek OZE w gospodarce:</a:t>
            </a:r>
            <a:b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ymbol zastępczy zawartości 5">
            <a:extLst>
              <a:ext uri="{FF2B5EF4-FFF2-40B4-BE49-F238E27FC236}">
                <a16:creationId xmlns:a16="http://schemas.microsoft.com/office/drawing/2014/main" id="{694FC096-DA15-93A9-9380-79988E3D7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859" y="1595290"/>
            <a:ext cx="10714169" cy="3373874"/>
          </a:xfrm>
        </p:spPr>
        <p:txBody>
          <a:bodyPr>
            <a:noAutofit/>
          </a:bodyPr>
          <a:lstStyle/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Fundusz Wschodni Sp. z o.o.,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Kardynała Wyszyńskiego nr 20, Biała Podlaska. Tel. 85 307 01 05,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biuro@funduszwschodni.pl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www.funduszwschodni.pl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Biłgorajska Agencja Rozwoju Regionalnego S.A.,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Kościuszki 65, Biłgoraj.  Tel. 453 679 433,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pozyczki@barr.org.pl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www.barr.org.pl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b="1" dirty="0">
              <a:solidFill>
                <a:schemeClr val="accent4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b="1" dirty="0">
              <a:solidFill>
                <a:schemeClr val="accent4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b="1" dirty="0">
              <a:solidFill>
                <a:schemeClr val="accent4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29277E6-0495-8C15-A724-708946984D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31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81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DB97BA6F-25CE-99CD-D9A4-B74E231B1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996" y="722729"/>
            <a:ext cx="4667250" cy="1428189"/>
          </a:xfrm>
        </p:spPr>
        <p:txBody>
          <a:bodyPr>
            <a:noAutofit/>
          </a:bodyPr>
          <a:lstStyle/>
          <a:p>
            <a:r>
              <a:rPr lang="pl-PL" sz="2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Pożyczka Efektywne energetycznie przedsiębiorstwa - podstawowe informacje</a:t>
            </a:r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347CE73-F805-2D1C-EB0B-6C536930F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87" y="722729"/>
            <a:ext cx="5569013" cy="50517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1C6EE18-C61F-D542-89E2-F027B8FF6AC2}"/>
              </a:ext>
            </a:extLst>
          </p:cNvPr>
          <p:cNvSpPr txBox="1"/>
          <p:nvPr/>
        </p:nvSpPr>
        <p:spPr>
          <a:xfrm>
            <a:off x="526987" y="965580"/>
            <a:ext cx="5355012" cy="4203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Kwota pożyczki: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15.000.000,00 zł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spłaty: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180 miesięcy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Okres karencji: </a:t>
            </a: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 12 miesięcy</a:t>
            </a:r>
            <a:endParaRPr lang="pl-PL" dirty="0">
              <a:solidFill>
                <a:schemeClr val="tx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Oprocentowanie jest stałe w całym okresie finansowania i wynosi: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2% 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 skali roku na zasadach pomocy de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minimis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1,5%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 skali roku na zasadach pomocy de </a:t>
            </a:r>
            <a:r>
              <a:rPr lang="pl-PL" dirty="0" err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minimis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dla 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inwestycji </a:t>
            </a:r>
            <a:r>
              <a:rPr lang="pl-PL" sz="1800" b="0" i="0" u="none" strike="noStrike" baseline="0" dirty="0">
                <a:solidFill>
                  <a:schemeClr val="tx2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na obszarach o największych stężeniach pyłowych.</a:t>
            </a: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A1487BF-7AD4-F412-95AB-2F84EC1A1B03}"/>
              </a:ext>
            </a:extLst>
          </p:cNvPr>
          <p:cNvSpPr txBox="1"/>
          <p:nvPr/>
        </p:nvSpPr>
        <p:spPr>
          <a:xfrm>
            <a:off x="6419921" y="2663133"/>
            <a:ext cx="5379400" cy="212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Grupa odbiorców: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mikro i małe przedsiębiorstwa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spółki prawa handlowego w których większość udziałów posiadają JST lub ich związki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04DD04F-DB4F-EDFE-47BA-7B2FD17752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32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669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C7A9C-6E95-DF9B-0372-BB39082B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4">
            <a:extLst>
              <a:ext uri="{FF2B5EF4-FFF2-40B4-BE49-F238E27FC236}">
                <a16:creationId xmlns:a16="http://schemas.microsoft.com/office/drawing/2014/main" id="{8BE93132-FDC4-C789-6693-AD48F4909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213" y="625692"/>
            <a:ext cx="9982128" cy="4728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Podmioty udzielające Pożyczek </a:t>
            </a:r>
            <a:r>
              <a:rPr lang="pl-PL" sz="2400" dirty="0">
                <a:solidFill>
                  <a:srgbClr val="7A0000"/>
                </a:solidFill>
                <a:latin typeface="Open Sans" panose="020B060603050402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efektywne energetycznie przedsiębiorstwa</a:t>
            </a:r>
            <a:r>
              <a:rPr lang="pl-PL" sz="2400" dirty="0">
                <a:solidFill>
                  <a:srgbClr val="9C414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3" name="Symbol zastępczy zawartości 5">
            <a:extLst>
              <a:ext uri="{FF2B5EF4-FFF2-40B4-BE49-F238E27FC236}">
                <a16:creationId xmlns:a16="http://schemas.microsoft.com/office/drawing/2014/main" id="{7EADA435-4D26-4F58-435D-9764A768F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213" y="1941019"/>
            <a:ext cx="10401300" cy="3215182"/>
          </a:xfrm>
        </p:spPr>
        <p:txBody>
          <a:bodyPr>
            <a:noAutofit/>
          </a:bodyPr>
          <a:lstStyle/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Bank Ochrony Środowiska S.A.,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Centrum Biznesowe BOŚ Bank w Lublinie, ul. Krakowskie Przedmieście 54, 20-002 Lublin. Tel. 22 520 35 00, </a:t>
            </a:r>
            <a:r>
              <a:rPr lang="pl-PL" sz="1800" dirty="0">
                <a:hlinkClick r:id="rId3"/>
              </a:rPr>
              <a:t>pozyczkiunijne@bosbank.pl</a:t>
            </a:r>
            <a:endParaRPr lang="pl-PL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Biłgorajska Agencja Rozwoju Regionalnego S.A.,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Kościuszki 65, Biłgoraj. Tel. 453 679 433,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pozyczki@barr.org.pl</a:t>
            </a:r>
            <a:endParaRPr lang="pl-PL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1079" indent="-311079">
              <a:lnSpc>
                <a:spcPct val="150000"/>
              </a:lnSpc>
              <a:buFont typeface="+mj-lt"/>
              <a:buAutoNum type="arabicPeriod"/>
            </a:pPr>
            <a:r>
              <a:rPr lang="pl-PL" sz="1800" b="1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Lubelska Fundacja Rozwoju, </a:t>
            </a:r>
            <a:r>
              <a:rPr lang="pl-PL" sz="1800" dirty="0">
                <a:solidFill>
                  <a:srgbClr val="00207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ul. Konrada Wallenroda 4c, Lublin. Tel. 607 551 664, </a:t>
            </a:r>
            <a:r>
              <a:rPr lang="pl-PL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info@lfr.lublin.pl</a:t>
            </a:r>
            <a:endParaRPr lang="pl-PL" sz="1800" b="1" dirty="0">
              <a:solidFill>
                <a:schemeClr val="accent4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1" indent="0" algn="just" defTabSz="72751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pl-PL" sz="1800" dirty="0">
              <a:solidFill>
                <a:srgbClr val="7A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B20BDD-3F91-385C-3EFC-41A30F2181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33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781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>
            <a:extLst>
              <a:ext uri="{FF2B5EF4-FFF2-40B4-BE49-F238E27FC236}">
                <a16:creationId xmlns:a16="http://schemas.microsoft.com/office/drawing/2014/main" id="{C1CC66D3-B097-049E-F265-9ED6E5B9120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9195" y="445384"/>
            <a:ext cx="9962146" cy="5566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Spotkania organizowane przez LAWP</a:t>
            </a:r>
          </a:p>
        </p:txBody>
      </p:sp>
      <p:pic>
        <p:nvPicPr>
          <p:cNvPr id="37" name="Obraz 36" descr="zdjęcie ze szkolenia LAWP. Uczestnicy siedzą przy stołach.">
            <a:extLst>
              <a:ext uri="{FF2B5EF4-FFF2-40B4-BE49-F238E27FC236}">
                <a16:creationId xmlns:a16="http://schemas.microsoft.com/office/drawing/2014/main" id="{53A777A3-F206-C4A8-85B1-EACDDDB85E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8" t="4173" r="10507" b="45945"/>
          <a:stretch/>
        </p:blipFill>
        <p:spPr>
          <a:xfrm>
            <a:off x="398792" y="1494386"/>
            <a:ext cx="3481140" cy="3448800"/>
          </a:xfrm>
          <a:prstGeom prst="rect">
            <a:avLst/>
          </a:prstGeom>
        </p:spPr>
      </p:pic>
      <p:sp>
        <p:nvSpPr>
          <p:cNvPr id="32" name="pole tekstowe 31">
            <a:extLst>
              <a:ext uri="{FF2B5EF4-FFF2-40B4-BE49-F238E27FC236}">
                <a16:creationId xmlns:a16="http://schemas.microsoft.com/office/drawing/2014/main" id="{4A98DD97-678B-2A3B-8495-AD97925F3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7485" y="4774606"/>
            <a:ext cx="3450428" cy="65515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35" name="Tytuł 13">
            <a:extLst>
              <a:ext uri="{FF2B5EF4-FFF2-40B4-BE49-F238E27FC236}">
                <a16:creationId xmlns:a16="http://schemas.microsoft.com/office/drawing/2014/main" id="{6EE292B1-45F6-248D-B4E0-88F67A4B2CCD}"/>
              </a:ext>
            </a:extLst>
          </p:cNvPr>
          <p:cNvSpPr txBox="1">
            <a:spLocks/>
          </p:cNvSpPr>
          <p:nvPr/>
        </p:nvSpPr>
        <p:spPr>
          <a:xfrm>
            <a:off x="844589" y="4837233"/>
            <a:ext cx="3203992" cy="5566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Szkolenia</a:t>
            </a:r>
          </a:p>
        </p:txBody>
      </p:sp>
      <p:pic>
        <p:nvPicPr>
          <p:cNvPr id="25" name="Obraz 24" descr="Zdjęcie z Webinaru LAWP. Prowadzące siedzą przy stole.">
            <a:extLst>
              <a:ext uri="{FF2B5EF4-FFF2-40B4-BE49-F238E27FC236}">
                <a16:creationId xmlns:a16="http://schemas.microsoft.com/office/drawing/2014/main" id="{41E4BBCE-FCF5-405D-2529-BF10FF7E99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 t="9424" r="8412" b="33333"/>
          <a:stretch/>
        </p:blipFill>
        <p:spPr>
          <a:xfrm>
            <a:off x="4402978" y="1493005"/>
            <a:ext cx="3481139" cy="3448800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3E2AD790-60FF-C09C-B2BD-35F3C6AB8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38980" y="4774607"/>
            <a:ext cx="3430247" cy="6551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34" name="Tytuł 13">
            <a:extLst>
              <a:ext uri="{FF2B5EF4-FFF2-40B4-BE49-F238E27FC236}">
                <a16:creationId xmlns:a16="http://schemas.microsoft.com/office/drawing/2014/main" id="{B1597C90-6580-0366-037B-E0848FB82DA0}"/>
              </a:ext>
            </a:extLst>
          </p:cNvPr>
          <p:cNvSpPr txBox="1">
            <a:spLocks/>
          </p:cNvSpPr>
          <p:nvPr/>
        </p:nvSpPr>
        <p:spPr>
          <a:xfrm>
            <a:off x="4965235" y="4827046"/>
            <a:ext cx="3203992" cy="5527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Webinary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Obraz 20" descr="Zdjęcie z Dni Otwartych LAWP. Uczestnik siedzi przy stole z prowadzącą.">
            <a:extLst>
              <a:ext uri="{FF2B5EF4-FFF2-40B4-BE49-F238E27FC236}">
                <a16:creationId xmlns:a16="http://schemas.microsoft.com/office/drawing/2014/main" id="{CEDD2F14-73D8-F324-6749-6D03A6ED78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81" r="10702" b="14493"/>
          <a:stretch/>
        </p:blipFill>
        <p:spPr>
          <a:xfrm>
            <a:off x="8407163" y="1498905"/>
            <a:ext cx="3481139" cy="3447419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F6CAEB23-D0FB-98A3-03A9-FCDEA3AFD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53834" y="4788004"/>
            <a:ext cx="3342565" cy="65515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29" name="Tytuł 13">
            <a:extLst>
              <a:ext uri="{FF2B5EF4-FFF2-40B4-BE49-F238E27FC236}">
                <a16:creationId xmlns:a16="http://schemas.microsoft.com/office/drawing/2014/main" id="{557A5AAC-BD5C-401C-B514-C45DAA788AF7}"/>
              </a:ext>
            </a:extLst>
          </p:cNvPr>
          <p:cNvSpPr txBox="1">
            <a:spLocks/>
          </p:cNvSpPr>
          <p:nvPr/>
        </p:nvSpPr>
        <p:spPr>
          <a:xfrm>
            <a:off x="8892407" y="4848478"/>
            <a:ext cx="3203992" cy="55669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6" rtl="0" eaLnBrk="1" latinLnBrk="0" hangingPunct="1">
              <a:lnSpc>
                <a:spcPts val="3266"/>
              </a:lnSpc>
              <a:spcBef>
                <a:spcPct val="0"/>
              </a:spcBef>
              <a:buNone/>
              <a:defRPr sz="254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Dni Otwarte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0C0E3C7-BFC6-9006-9EEA-244858295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3414" y="5864016"/>
            <a:ext cx="5468586" cy="359695"/>
          </a:xfrm>
          <a:prstGeom prst="rect">
            <a:avLst/>
          </a:prstGeom>
        </p:spPr>
      </p:pic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EDF92E1-1970-050E-0A89-F09A91F2C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34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845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F277CC-809B-3687-6608-08E6B9C5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Dane kontaktowe LAWP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C494E5-DAE6-04DF-E4A5-54262E0FC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8072956-A1F2-9ACD-FD48-F40694028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" y="0"/>
            <a:ext cx="12185250" cy="6858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94E3857-ACC8-9EB1-911C-964163429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6809" y="1903229"/>
            <a:ext cx="10786066" cy="323074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pl-PL" dirty="0">
              <a:latin typeface="Open Sans" panose="020B0606030504020204" pitchFamily="34" charset="0"/>
            </a:endParaRPr>
          </a:p>
        </p:txBody>
      </p:sp>
      <p:sp>
        <p:nvSpPr>
          <p:cNvPr id="9" name="Tytuł 3">
            <a:extLst>
              <a:ext uri="{FF2B5EF4-FFF2-40B4-BE49-F238E27FC236}">
                <a16:creationId xmlns:a16="http://schemas.microsoft.com/office/drawing/2014/main" id="{E06661E3-962B-A464-9E23-97990AD49178}"/>
              </a:ext>
            </a:extLst>
          </p:cNvPr>
          <p:cNvSpPr txBox="1">
            <a:spLocks/>
          </p:cNvSpPr>
          <p:nvPr/>
        </p:nvSpPr>
        <p:spPr>
          <a:xfrm>
            <a:off x="1168612" y="2373087"/>
            <a:ext cx="9852729" cy="25545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indent="-720000" algn="ctr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40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Lubelska Agencja Wspierania Przedsiębiorczości w Lublinie</a:t>
            </a:r>
          </a:p>
          <a:p>
            <a:pPr marL="0" marR="0" lvl="0" indent="-72000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ul. Wojciechowska 9A, 20-704 Lublin</a:t>
            </a:r>
          </a:p>
          <a:p>
            <a:pPr marL="0" marR="0" lvl="0" indent="-72000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hlinkClick r:id="rId4"/>
              </a:rPr>
              <a:t>lawp@lubelskie.pl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-72000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tel. 81 46 23 831 /812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indent="-720000" algn="ctr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pl-PL" sz="2400" u="sng" dirty="0">
                <a:solidFill>
                  <a:srgbClr val="0070C0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funduszeUE.lubelskie.pl 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438A1D-2C1A-654B-B6C0-792D90B808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89804" y="6613061"/>
            <a:ext cx="1231537" cy="163293"/>
          </a:xfrm>
        </p:spPr>
        <p:txBody>
          <a:bodyPr/>
          <a:lstStyle/>
          <a:p>
            <a:fld id="{EB4015AA-59F6-416B-87A6-8E3D940284E2}" type="slidenum">
              <a:rPr lang="pl-PL" sz="1800"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45154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5.xml><?xml version="1.0" encoding="utf-8"?>
<a:theme xmlns:a="http://schemas.openxmlformats.org/drawingml/2006/main" name="2_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1089969-cde3-4c41-8519-37082a970183}" enabled="0" method="" siteId="{31089969-cde3-4c41-8519-37082a97018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11721</TotalTime>
  <Words>2663</Words>
  <Application>Microsoft Office PowerPoint</Application>
  <PresentationFormat>Panoramiczny</PresentationFormat>
  <Paragraphs>278</Paragraphs>
  <Slides>35</Slides>
  <Notes>35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35</vt:i4>
      </vt:variant>
    </vt:vector>
  </HeadingPairs>
  <TitlesOfParts>
    <vt:vector size="46" baseType="lpstr">
      <vt:lpstr>Arial</vt:lpstr>
      <vt:lpstr>Calibri</vt:lpstr>
      <vt:lpstr>Calibri Light</vt:lpstr>
      <vt:lpstr>Open Sans</vt:lpstr>
      <vt:lpstr>Open Sans </vt:lpstr>
      <vt:lpstr>Wingdings</vt:lpstr>
      <vt:lpstr>Motyw pakietu Office</vt:lpstr>
      <vt:lpstr>Projekt niestandardowy</vt:lpstr>
      <vt:lpstr>1_Projekt niestandardowy</vt:lpstr>
      <vt:lpstr>1_Motyw pakietu Office</vt:lpstr>
      <vt:lpstr>2_Motyw pakietu Office</vt:lpstr>
      <vt:lpstr>Nabory dla przedsiębiorców realizowane przez LAWP w ramach programu Fundusze Europejskie dla Lubelskiego 2021-2027</vt:lpstr>
      <vt:lpstr>Co? Gdzie? Jak?</vt:lpstr>
      <vt:lpstr>Lokalizacja</vt:lpstr>
      <vt:lpstr>PROCEDURA OCENY 1 z 2</vt:lpstr>
      <vt:lpstr>PROCEDURA OCENY 2 z 2</vt:lpstr>
      <vt:lpstr>Działanie 14.1 Wsparcie przedsiębiorstw w sektorze obronnym i bezpieczeństwa </vt:lpstr>
      <vt:lpstr>Działanie 14.1 Wsparcie przedsiębiorstw  w sektorze obronnym i bezpieczeństwa</vt:lpstr>
      <vt:lpstr>Działanie 14.1 Wsparcie przedsiębiorstw w sektorze obronnym i bezpieczeństwa</vt:lpstr>
      <vt:lpstr>Potwierdzenie zapotrzebowania na produkt lub usługę</vt:lpstr>
      <vt:lpstr>Katalog kosztów kwalifikowalnych</vt:lpstr>
      <vt:lpstr>Roboty budowlane </vt:lpstr>
      <vt:lpstr>Nowe środki trwałe </vt:lpstr>
      <vt:lpstr>Wartości niematerialne i prawne</vt:lpstr>
      <vt:lpstr>Usługi zewnętrzne</vt:lpstr>
      <vt:lpstr>Działanie 2.7 Lubelskie MŚP na rynkach zagranicznych</vt:lpstr>
      <vt:lpstr>Działanie 2.7  Lubelskie MŚP na rynkach zagranicznych</vt:lpstr>
      <vt:lpstr>Działanie 2.7  Lubelskie MŚP na rynkach zagranicznych - parametry</vt:lpstr>
      <vt:lpstr>Projekt może obejmować maksymalnie 2 zadania </vt:lpstr>
      <vt:lpstr>Katalog kosztów kwalifikowalnych (1 z 4): </vt:lpstr>
      <vt:lpstr>Katalog kosztów kwalifikowalnych (2 z 4):</vt:lpstr>
      <vt:lpstr>Katalog kosztów kwalifikowalnych (3 z 4):</vt:lpstr>
      <vt:lpstr>Katalog kosztów kwalifikowalnych (4 z 4):</vt:lpstr>
      <vt:lpstr>Kluczowe limity:</vt:lpstr>
      <vt:lpstr>Składanie wniosków o dofinansowanie</vt:lpstr>
      <vt:lpstr>Preferencyjne pożyczki unijne</vt:lpstr>
      <vt:lpstr>Pożyczka rozwojowa - podstawowe informacje</vt:lpstr>
      <vt:lpstr>Pożyczka rozwojowa z dotacją na spłatę części kapitału</vt:lpstr>
      <vt:lpstr>Podmioty udzielające Pożyczek rozwojowych:  </vt:lpstr>
      <vt:lpstr>Pożyczka OZE w gospodarce - podstawowe informacje</vt:lpstr>
      <vt:lpstr>Na co możesz otrzymać wsparcie finansowe:</vt:lpstr>
      <vt:lpstr>Podmioty udzielające Pożyczek OZE w gospodarce:  </vt:lpstr>
      <vt:lpstr>Pożyczka Efektywne energetycznie przedsiębiorstwa - podstawowe informacje</vt:lpstr>
      <vt:lpstr>Podmioty udzielające Pożyczek efektywne energetycznie przedsiębiorstwa:</vt:lpstr>
      <vt:lpstr>Spotkania organizowane przez LAWP</vt:lpstr>
      <vt:lpstr>Dane kontaktowe LAWP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Nabory dla przedsiębiorców realizowane przez LAWP w ramach programu Fundusze Europejskie dla Lubelskiego 2021-2027</dc:title>
  <dc:creator>Adrianna Iwan</dc:creator>
  <cp:lastModifiedBy>Olga Śniadecka</cp:lastModifiedBy>
  <cp:revision>266</cp:revision>
  <cp:lastPrinted>2026-09-16T11:31:26Z</cp:lastPrinted>
  <dcterms:created xsi:type="dcterms:W3CDTF">2022-11-15T13:19:44Z</dcterms:created>
  <dcterms:modified xsi:type="dcterms:W3CDTF">2026-10-12T11:57:29Z</dcterms:modified>
</cp:coreProperties>
</file>